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7" r:id="rId1"/>
  </p:sldMasterIdLst>
  <p:notesMasterIdLst>
    <p:notesMasterId r:id="rId44"/>
  </p:notesMasterIdLst>
  <p:handoutMasterIdLst>
    <p:handoutMasterId r:id="rId45"/>
  </p:handoutMasterIdLst>
  <p:sldIdLst>
    <p:sldId id="305" r:id="rId2"/>
    <p:sldId id="351" r:id="rId3"/>
    <p:sldId id="374" r:id="rId4"/>
    <p:sldId id="375" r:id="rId5"/>
    <p:sldId id="358" r:id="rId6"/>
    <p:sldId id="378" r:id="rId7"/>
    <p:sldId id="359" r:id="rId8"/>
    <p:sldId id="369" r:id="rId9"/>
    <p:sldId id="370" r:id="rId10"/>
    <p:sldId id="371" r:id="rId11"/>
    <p:sldId id="402" r:id="rId12"/>
    <p:sldId id="360" r:id="rId13"/>
    <p:sldId id="381" r:id="rId14"/>
    <p:sldId id="410" r:id="rId15"/>
    <p:sldId id="411" r:id="rId16"/>
    <p:sldId id="382" r:id="rId17"/>
    <p:sldId id="384" r:id="rId18"/>
    <p:sldId id="361" r:id="rId19"/>
    <p:sldId id="388" r:id="rId20"/>
    <p:sldId id="389" r:id="rId21"/>
    <p:sldId id="391" r:id="rId22"/>
    <p:sldId id="362" r:id="rId23"/>
    <p:sldId id="394" r:id="rId24"/>
    <p:sldId id="363" r:id="rId25"/>
    <p:sldId id="397" r:id="rId26"/>
    <p:sldId id="399" r:id="rId27"/>
    <p:sldId id="398" r:id="rId28"/>
    <p:sldId id="364" r:id="rId29"/>
    <p:sldId id="372" r:id="rId30"/>
    <p:sldId id="376" r:id="rId31"/>
    <p:sldId id="377" r:id="rId32"/>
    <p:sldId id="365" r:id="rId33"/>
    <p:sldId id="373" r:id="rId34"/>
    <p:sldId id="400" r:id="rId35"/>
    <p:sldId id="368" r:id="rId36"/>
    <p:sldId id="401" r:id="rId37"/>
    <p:sldId id="345" r:id="rId38"/>
    <p:sldId id="344" r:id="rId39"/>
    <p:sldId id="332" r:id="rId40"/>
    <p:sldId id="324" r:id="rId41"/>
    <p:sldId id="327" r:id="rId42"/>
    <p:sldId id="323" r:id="rId4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B33D"/>
    <a:srgbClr val="0270DB"/>
    <a:srgbClr val="9ACAA7"/>
    <a:srgbClr val="2CD858"/>
    <a:srgbClr val="2D6316"/>
    <a:srgbClr val="AFD5B9"/>
    <a:srgbClr val="FF9317"/>
    <a:srgbClr val="FF9D17"/>
    <a:srgbClr val="91D3AA"/>
    <a:srgbClr val="9DE7A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03" autoAdjust="0"/>
    <p:restoredTop sz="74965" autoAdjust="0"/>
  </p:normalViewPr>
  <p:slideViewPr>
    <p:cSldViewPr>
      <p:cViewPr>
        <p:scale>
          <a:sx n="70" d="100"/>
          <a:sy n="70" d="100"/>
        </p:scale>
        <p:origin x="-1572" y="-402"/>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76"/>
    </p:cViewPr>
  </p:sorterViewPr>
  <p:notesViewPr>
    <p:cSldViewPr showGuides="1">
      <p:cViewPr varScale="1">
        <p:scale>
          <a:sx n="73" d="100"/>
          <a:sy n="73" d="100"/>
        </p:scale>
        <p:origin x="-2885"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9/2/2008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9/2/2008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a:buFontTx/>
              <a:buChar cha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lvl="0"/>
            <a:endParaRPr lang="en-N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lvl="0"/>
            <a:endParaRPr lang="en-N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lvl="0"/>
            <a:endParaRPr lang="en-N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217488" indent="-217488" eaLnBrk="1" hangingPunct="1">
              <a:lnSpc>
                <a:spcPct val="90000"/>
              </a:lnSpc>
            </a:pPr>
            <a:endParaRPr lang="en-NZ"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lvl="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336028BE-054C-4684-B9DE-A0B1A34FC3B8}" type="datetime8">
              <a:rPr lang="en-US"/>
              <a:pPr defTabSz="912813" fontAlgn="base">
                <a:spcBef>
                  <a:spcPct val="0"/>
                </a:spcBef>
                <a:spcAft>
                  <a:spcPct val="0"/>
                </a:spcAft>
              </a:pPr>
              <a:t>9/2/2008 10:56 AM</a:t>
            </a:fld>
            <a:endParaRPr lang="en-US"/>
          </a:p>
        </p:txBody>
      </p:sp>
      <p:sp>
        <p:nvSpPr>
          <p:cNvPr id="2867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z="800">
                <a:solidFill>
                  <a:schemeClr val="bg2"/>
                </a:solidFill>
              </a:rPr>
              <a:t>MICROSOFT CONFIDENTIAL</a:t>
            </a:r>
          </a:p>
          <a:p>
            <a:pPr defTabSz="912813" fontAlgn="base">
              <a:spcBef>
                <a:spcPct val="0"/>
              </a:spcBef>
              <a:spcAft>
                <a:spcPct val="0"/>
              </a:spcAft>
            </a:pPr>
            <a:r>
              <a:rPr lang="en-US">
                <a:solidFill>
                  <a:schemeClr val="bg2"/>
                </a:solidFill>
              </a:rPr>
              <a:t>© 2006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chemeClr val="bg2"/>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bg2"/>
                </a:solidFill>
              </a:rPr>
            </a:br>
            <a:r>
              <a:rPr lang="en-US">
                <a:solidFill>
                  <a:schemeClr val="bg2"/>
                </a:solidFill>
              </a:rPr>
              <a:t>MICROSOFT MAKES NO WARRANTIES, EXPRESS, IMPLIED OR STATUTORY, AS TO THE INFORMATION IN THIS PRESENTATION.</a:t>
            </a:r>
          </a:p>
        </p:txBody>
      </p:sp>
      <p:sp>
        <p:nvSpPr>
          <p:cNvPr id="2867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E765F2-527D-4948-A2B2-D5E299D83598}" type="slidenum">
              <a:rPr lang="en-US"/>
              <a:pPr defTabSz="912813" fontAlgn="base">
                <a:spcBef>
                  <a:spcPct val="0"/>
                </a:spcBef>
                <a:spcAft>
                  <a:spcPct val="0"/>
                </a:spcAft>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lvl="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N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9/2/2008 10:56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pic>
        <p:nvPicPr>
          <p:cNvPr id="6" name="Picture 5" descr="TechEd Dev logo for Title master.png"/>
          <p:cNvPicPr>
            <a:picLocks noChangeAspect="1"/>
          </p:cNvPicPr>
          <p:nvPr userDrawn="1"/>
        </p:nvPicPr>
        <p:blipFill>
          <a:blip r:embed="rId3"/>
          <a:srcRect l="65000" t="75556"/>
          <a:stretch>
            <a:fillRect/>
          </a:stretch>
        </p:blipFill>
        <p:spPr bwMode="invGray">
          <a:xfrm>
            <a:off x="5943600" y="5181600"/>
            <a:ext cx="3200400" cy="1676400"/>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dirty="0"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368424" y="190499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png"/>
          <p:cNvPicPr>
            <a:picLocks noChangeAspect="1"/>
          </p:cNvPicPr>
          <p:nvPr userDrawn="1"/>
        </p:nvPicPr>
        <p:blipFill>
          <a:blip r:embed="rId14"/>
          <a:stretch>
            <a:fillRect/>
          </a:stretch>
        </p:blipFill>
        <p:spPr>
          <a:xfrm>
            <a:off x="0" y="0"/>
            <a:ext cx="9144000" cy="6858000"/>
          </a:xfrm>
          <a:prstGeom prst="rect">
            <a:avLst/>
          </a:prstGeom>
        </p:spPr>
      </p:pic>
      <p:pic>
        <p:nvPicPr>
          <p:cNvPr id="4" name="Picture 3" descr="ContentForground.png"/>
          <p:cNvPicPr>
            <a:picLocks noChangeAspect="1"/>
          </p:cNvPicPr>
          <p:nvPr userDrawn="1"/>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5"/>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5"/>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codeplex.com/STSDE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ww.ideseg.com/SharePointYetAnotherCAMLQueryTool2.aspx" TargetMode="External"/><Relationship Id="rId13" Type="http://schemas.openxmlformats.org/officeDocument/2006/relationships/hyperlink" Target="http://www.codeplex.com/SPDevMod" TargetMode="External"/><Relationship Id="rId18" Type="http://schemas.openxmlformats.org/officeDocument/2006/relationships/hyperlink" Target="http://www.codeplex.com/spstipsutilitypack" TargetMode="External"/><Relationship Id="rId26" Type="http://schemas.openxmlformats.org/officeDocument/2006/relationships/hyperlink" Target="http://www.codeplex.com/spi" TargetMode="External"/><Relationship Id="rId39" Type="http://schemas.openxmlformats.org/officeDocument/2006/relationships/hyperlink" Target="http://www.codeplex.com/sharepointloggingspy" TargetMode="External"/><Relationship Id="rId3" Type="http://schemas.openxmlformats.org/officeDocument/2006/relationships/image" Target="../media/image2.png"/><Relationship Id="rId21" Type="http://schemas.openxmlformats.org/officeDocument/2006/relationships/hyperlink" Target="http://www.codeplex.com/SPConfigStore" TargetMode="External"/><Relationship Id="rId34" Type="http://schemas.openxmlformats.org/officeDocument/2006/relationships/hyperlink" Target="http://www.codeplex.com/tmt/" TargetMode="External"/><Relationship Id="rId42" Type="http://schemas.openxmlformats.org/officeDocument/2006/relationships/hyperlink" Target="http://www.codeplex.com/sushi" TargetMode="External"/><Relationship Id="rId7" Type="http://schemas.openxmlformats.org/officeDocument/2006/relationships/hyperlink" Target="http://www.u2u.info/SharePoint/U2U%20Community%20Tools/Forms/AllItems.aspx" TargetMode="External"/><Relationship Id="rId12" Type="http://schemas.openxmlformats.org/officeDocument/2006/relationships/hyperlink" Target="http://andrewconnell.com/blog/articles/ProductivityToolsForSharePointDevelopers.aspx" TargetMode="External"/><Relationship Id="rId17" Type="http://schemas.openxmlformats.org/officeDocument/2006/relationships/hyperlink" Target="http://www.codeplex.com/SPConfigurator" TargetMode="External"/><Relationship Id="rId25" Type="http://schemas.openxmlformats.org/officeDocument/2006/relationships/hyperlink" Target="http://www.codeplex.com/spm" TargetMode="External"/><Relationship Id="rId33" Type="http://schemas.openxmlformats.org/officeDocument/2006/relationships/hyperlink" Target="http://www.andrewconnell.com/blog/articles/MossStsadmWcmCommands.aspx" TargetMode="External"/><Relationship Id="rId38" Type="http://schemas.openxmlformats.org/officeDocument/2006/relationships/hyperlink" Target="http://www.sharepointblogs.com/stopcollaborateandlisten/archive/2008/02/11/visio-shapes-for-moss-2007-amp-wss-v3.aspx" TargetMode="External"/><Relationship Id="rId2" Type="http://schemas.openxmlformats.org/officeDocument/2006/relationships/notesSlide" Target="../notesSlides/notesSlide20.xml"/><Relationship Id="rId16" Type="http://schemas.openxmlformats.org/officeDocument/2006/relationships/hyperlink" Target="http://blogs.msdn.com/ronalus/archive/2007/10/02/content-migration-package-explorer.aspx" TargetMode="External"/><Relationship Id="rId20" Type="http://schemas.openxmlformats.org/officeDocument/2006/relationships/hyperlink" Target="http://www.codeplex.com/smarttools" TargetMode="External"/><Relationship Id="rId29" Type="http://schemas.openxmlformats.org/officeDocument/2006/relationships/hyperlink" Target="http://www.codeplex.com/MSITSRF" TargetMode="External"/><Relationship Id="rId41" Type="http://schemas.openxmlformats.org/officeDocument/2006/relationships/hyperlink" Target="http://www.codeplex.com/sptoolbox" TargetMode="External"/><Relationship Id="rId1" Type="http://schemas.openxmlformats.org/officeDocument/2006/relationships/slideLayout" Target="../slideLayouts/slideLayout3.xml"/><Relationship Id="rId6" Type="http://schemas.openxmlformats.org/officeDocument/2006/relationships/hyperlink" Target="http://www.codeplex.com/sharepointinstaller" TargetMode="External"/><Relationship Id="rId11" Type="http://schemas.openxmlformats.org/officeDocument/2006/relationships/hyperlink" Target="http://www.codeplex.com/LINQtoSharePoint" TargetMode="External"/><Relationship Id="rId24" Type="http://schemas.openxmlformats.org/officeDocument/2006/relationships/hyperlink" Target="http://blog.mastykarz.nl/2007/12/07/imtech-test-content-generator-v1300-free-sharepoint-2007-tool/" TargetMode="External"/><Relationship Id="rId32" Type="http://schemas.openxmlformats.org/officeDocument/2006/relationships/hyperlink" Target="http://www.microsoft.com/downloads/details.aspx?FamilyId=263CD480-F6EB-4FA3-9F2E-2D47618505F2&amp;displaylang=en" TargetMode="External"/><Relationship Id="rId37" Type="http://schemas.openxmlformats.org/officeDocument/2006/relationships/hyperlink" Target="http://www.microsoft.com/downloads/details.aspx?FamilyID=DBEE0227-D4F7-48F8-85F0-E71493B2FD87&amp;displaylang=en" TargetMode="External"/><Relationship Id="rId40" Type="http://schemas.openxmlformats.org/officeDocument/2006/relationships/hyperlink" Target="http://hristopavlov.wordpress.com/" TargetMode="External"/><Relationship Id="rId45" Type="http://schemas.openxmlformats.org/officeDocument/2006/relationships/hyperlink" Target="http://technet.microsoft.com/en-nz/sysinternals/default(en-us).aspx" TargetMode="External"/><Relationship Id="rId5" Type="http://schemas.openxmlformats.org/officeDocument/2006/relationships/hyperlink" Target="http://www.harbar.net/articles/APM.aspx" TargetMode="External"/><Relationship Id="rId15" Type="http://schemas.openxmlformats.org/officeDocument/2006/relationships/hyperlink" Target="SharePoint%20Content%20Deplopyment%20Wizard" TargetMode="External"/><Relationship Id="rId23" Type="http://schemas.openxmlformats.org/officeDocument/2006/relationships/hyperlink" Target="http://www.codeplex.com/sptdatapop" TargetMode="External"/><Relationship Id="rId28" Type="http://schemas.openxmlformats.org/officeDocument/2006/relationships/hyperlink" Target="http://www.codeplex.com/governance" TargetMode="External"/><Relationship Id="rId36" Type="http://schemas.openxmlformats.org/officeDocument/2006/relationships/hyperlink" Target="http://blogs.msdn.com/ronalus/archive/2007/01/04/stsadmwin-has-an-2007-version.aspx" TargetMode="External"/><Relationship Id="rId10" Type="http://schemas.openxmlformats.org/officeDocument/2006/relationships/hyperlink" Target="http://www.codeplex.com/camldotnet" TargetMode="External"/><Relationship Id="rId19" Type="http://schemas.openxmlformats.org/officeDocument/2006/relationships/hyperlink" Target="http://www.codeplex.com/features" TargetMode="External"/><Relationship Id="rId31" Type="http://schemas.openxmlformats.org/officeDocument/2006/relationships/hyperlink" Target="http://www.microsoft.com/downloads/details.aspx?familyid=E4600FD9-F53D-4DED-88BF-6BB1932794F9&amp;displaylang=en" TargetMode="External"/><Relationship Id="rId44" Type="http://schemas.openxmlformats.org/officeDocument/2006/relationships/hyperlink" Target="http://www.aisto.com/roeder/dotnet/" TargetMode="External"/><Relationship Id="rId4" Type="http://schemas.openxmlformats.org/officeDocument/2006/relationships/hyperlink" Target="http://www.codeplex.com/stsdev" TargetMode="External"/><Relationship Id="rId9" Type="http://schemas.openxmlformats.org/officeDocument/2006/relationships/hyperlink" Target="http://www.codeplex.com/SharePointSearchServ" TargetMode="External"/><Relationship Id="rId14" Type="http://schemas.openxmlformats.org/officeDocument/2006/relationships/hyperlink" Target="http://www.codeplex.com/spstipsUtilityPack" TargetMode="External"/><Relationship Id="rId22" Type="http://schemas.openxmlformats.org/officeDocument/2006/relationships/hyperlink" Target="http://www.codeplex.com/ECQWP" TargetMode="External"/><Relationship Id="rId27" Type="http://schemas.openxmlformats.org/officeDocument/2006/relationships/hyperlink" Target="http://www.adselfservicesuite.com/SharePointExplorerClient.aspx" TargetMode="External"/><Relationship Id="rId30" Type="http://schemas.openxmlformats.org/officeDocument/2006/relationships/hyperlink" Target="http://technet.microsoft.com/en-nz/library/cc295797(en-us).aspx" TargetMode="External"/><Relationship Id="rId35" Type="http://schemas.openxmlformats.org/officeDocument/2006/relationships/hyperlink" Target="http://stsadm.blogspot.com/2007/08/stsadm-commands_09.html" TargetMode="External"/><Relationship Id="rId43" Type="http://schemas.openxmlformats.org/officeDocument/2006/relationships/hyperlink" Target="http://www.fiddlertool.com/fiddler/"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log.theaccidentalgeek.com/images/blog_theaccidentalgeek_com/WindowsLiveWriter/PowerShellandDotNetNuke_1227B/PowerShell.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hyperlink" Target="http://blogs.msdn.com/blogfiles/powershell/WindowsLiveWriter/GetPowerShell_86F4/get-PowerShell.pn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msdn.microsoft.com/en-us/library/bb931736.aspx" TargetMode="External"/><Relationship Id="rId13" Type="http://schemas.openxmlformats.org/officeDocument/2006/relationships/hyperlink" Target="http://sharepoint.microsoft.com/sharepoint/default.aspx" TargetMode="External"/><Relationship Id="rId18" Type="http://schemas.openxmlformats.org/officeDocument/2006/relationships/hyperlink" Target="http://forums.microsoft.com/MSDN/default.aspx?ForumGroupID=328&amp;SiteID=1" TargetMode="External"/><Relationship Id="rId3" Type="http://schemas.openxmlformats.org/officeDocument/2006/relationships/hyperlink" Target="http://msdn2.microsoft.com/en-nz/sharepoint/default(en-us).aspx" TargetMode="External"/><Relationship Id="rId21" Type="http://schemas.openxmlformats.org/officeDocument/2006/relationships/hyperlink" Target="http://feeds.feedburner.com/sharepointmsblogs" TargetMode="External"/><Relationship Id="rId7" Type="http://schemas.openxmlformats.org/officeDocument/2006/relationships/hyperlink" Target="http://msdn.microsoft.com/en-us/library/bb931737.aspx" TargetMode="External"/><Relationship Id="rId12" Type="http://schemas.openxmlformats.org/officeDocument/2006/relationships/hyperlink" Target="http://sharepoint.microsoft.com/pedia/Pages/Home.aspx" TargetMode="External"/><Relationship Id="rId17" Type="http://schemas.openxmlformats.org/officeDocument/2006/relationships/hyperlink" Target="http://www.sharepointu.com/" TargetMode="External"/><Relationship Id="rId2" Type="http://schemas.openxmlformats.org/officeDocument/2006/relationships/notesSlide" Target="../notesSlides/notesSlide36.xml"/><Relationship Id="rId16" Type="http://schemas.openxmlformats.org/officeDocument/2006/relationships/hyperlink" Target="http://www.spsfaq.com/" TargetMode="External"/><Relationship Id="rId20" Type="http://schemas.openxmlformats.org/officeDocument/2006/relationships/hyperlink" Target="http://feeds.feedburner.com/sharepointmvpblogs" TargetMode="External"/><Relationship Id="rId1" Type="http://schemas.openxmlformats.org/officeDocument/2006/relationships/slideLayout" Target="../slideLayouts/slideLayout3.xml"/><Relationship Id="rId6" Type="http://schemas.openxmlformats.org/officeDocument/2006/relationships/hyperlink" Target="http://technet.microsoft.com/en-nz/office/sharepointserver/default(en-us).aspx?wt.svl=leftnav" TargetMode="External"/><Relationship Id="rId11" Type="http://schemas.openxmlformats.org/officeDocument/2006/relationships/hyperlink" Target="http://www.microsoft.com/click/SharePointDeveloper/" TargetMode="External"/><Relationship Id="rId5" Type="http://schemas.openxmlformats.org/officeDocument/2006/relationships/hyperlink" Target="http://technet.microsoft.com/en-nz/windowsserver/sharepoint/default(en-us).aspx" TargetMode="External"/><Relationship Id="rId15" Type="http://schemas.openxmlformats.org/officeDocument/2006/relationships/hyperlink" Target="http://wss.collutions.com/pages/WSS%20v3%20FAQ.aspx" TargetMode="External"/><Relationship Id="rId10" Type="http://schemas.openxmlformats.org/officeDocument/2006/relationships/hyperlink" Target="http://office.microsoft.com/en-us/default.aspx" TargetMode="External"/><Relationship Id="rId19" Type="http://schemas.openxmlformats.org/officeDocument/2006/relationships/hyperlink" Target="http://forums.microsoft.com/technet/default.aspx?forumgroupid=330&amp;siteid=17" TargetMode="External"/><Relationship Id="rId4" Type="http://schemas.openxmlformats.org/officeDocument/2006/relationships/hyperlink" Target="http://msdn2.microsoft.com/en-nz/office/aa905503(en-us).aspx" TargetMode="External"/><Relationship Id="rId9" Type="http://schemas.openxmlformats.org/officeDocument/2006/relationships/hyperlink" Target="http://sharepoint.microsoft.com/gearup/Pages/default.aspx" TargetMode="External"/><Relationship Id="rId14" Type="http://schemas.openxmlformats.org/officeDocument/2006/relationships/hyperlink" Target="http://www.wssdemo.com/default.aspx" TargetMode="External"/><Relationship Id="rId22" Type="http://schemas.openxmlformats.org/officeDocument/2006/relationships/hyperlink" Target="http://feeds.feedburner.com/sharepointmsteamblog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hyperlink" Target="http://microsoft.com/technet" TargetMode="External"/><Relationship Id="rId5" Type="http://schemas.openxmlformats.org/officeDocument/2006/relationships/hyperlink" Target="http://www.microsoft.com/teched" TargetMode="External"/><Relationship Id="rId4" Type="http://schemas.openxmlformats.org/officeDocument/2006/relationships/image" Target="../media/image28.png"/><Relationship Id="rId9" Type="http://schemas.openxmlformats.org/officeDocument/2006/relationships/hyperlink" Target="http://microsoft.com/msd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412874"/>
            <a:ext cx="8382000" cy="4370427"/>
          </a:xfrm>
        </p:spPr>
        <p:txBody>
          <a:bodyPr/>
          <a:lstStyle/>
          <a:p>
            <a:endParaRPr lang="en-US" dirty="0" smtClean="0"/>
          </a:p>
          <a:p>
            <a:r>
              <a:rPr lang="en-US" dirty="0" smtClean="0"/>
              <a:t>IntelliSense for CAML</a:t>
            </a:r>
          </a:p>
          <a:p>
            <a:r>
              <a:rPr lang="en-US" dirty="0" smtClean="0"/>
              <a:t>Take some shortcuts</a:t>
            </a:r>
          </a:p>
          <a:p>
            <a:pPr lvl="1"/>
            <a:r>
              <a:rPr lang="en-US" dirty="0" smtClean="0"/>
              <a:t>Desktop/toolbar shortcuts</a:t>
            </a:r>
          </a:p>
          <a:p>
            <a:pPr lvl="1"/>
            <a:r>
              <a:rPr lang="en-US" dirty="0" smtClean="0"/>
              <a:t>Browser shortcuts</a:t>
            </a:r>
          </a:p>
          <a:p>
            <a:pPr lvl="1"/>
            <a:r>
              <a:rPr lang="en-US" dirty="0" smtClean="0"/>
              <a:t>Explorer shortcuts</a:t>
            </a:r>
          </a:p>
          <a:p>
            <a:pPr lvl="1"/>
            <a:r>
              <a:rPr lang="en-US" dirty="0" smtClean="0"/>
              <a:t>Visual Studio shortcuts</a:t>
            </a:r>
          </a:p>
          <a:p>
            <a:pPr lvl="1"/>
            <a:r>
              <a:rPr lang="en-US" dirty="0" smtClean="0"/>
              <a:t>Shell extensions</a:t>
            </a:r>
          </a:p>
          <a:p>
            <a:pPr lvl="1"/>
            <a:r>
              <a:rPr lang="en-US" dirty="0" smtClean="0"/>
              <a:t>Path variables</a:t>
            </a:r>
          </a:p>
        </p:txBody>
      </p:sp>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1. Optimize your development environment</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kumimoji="0" lang="en-US" sz="4800" b="0" i="0" u="none" strike="noStrike" kern="1200" cap="none" spc="-100" normalizeH="0" baseline="0" noProof="0" dirty="0" smtClean="0">
                <a:ln w="3175">
                  <a:noFill/>
                </a:ln>
                <a:solidFill>
                  <a:schemeClr val="tx2"/>
                </a:solidFill>
                <a:effectLst/>
                <a:uLnTx/>
                <a:uFillTx/>
                <a:latin typeface="Calibri" pitchFamily="34" charset="0"/>
                <a:ea typeface="+mn-ea"/>
                <a:cs typeface="Arial" charset="0"/>
              </a:rPr>
              <a:t>Tweak your Environment</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pic>
        <p:nvPicPr>
          <p:cNvPr id="86018" name="Picture 2" descr="http://techzoogle.com/wp-content/uploads/2006/12/any%20key.jpg"/>
          <p:cNvPicPr>
            <a:picLocks noChangeAspect="1" noChangeArrowheads="1"/>
          </p:cNvPicPr>
          <p:nvPr/>
        </p:nvPicPr>
        <p:blipFill>
          <a:blip r:embed="rId3"/>
          <a:srcRect/>
          <a:stretch>
            <a:fillRect/>
          </a:stretch>
        </p:blipFill>
        <p:spPr bwMode="auto">
          <a:xfrm>
            <a:off x="5486400" y="2362200"/>
            <a:ext cx="3048000" cy="30480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Taking Shortcuts</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905000"/>
          </a:xfrm>
        </p:spPr>
        <p:txBody>
          <a:bodyPr anchor="t" anchorCtr="0"/>
          <a:lstStyle/>
          <a:p>
            <a:pPr algn="ctr"/>
            <a:r>
              <a:rPr sz="4000" smtClean="0"/>
              <a:t>Step #</a:t>
            </a:r>
            <a:r>
              <a:rPr sz="4000" dirty="0" smtClean="0"/>
              <a:t>2</a:t>
            </a:r>
            <a:r>
              <a:rPr lang="en-US" dirty="0" smtClean="0">
                <a:solidFill>
                  <a:schemeClr val="accent3"/>
                </a:solidFill>
              </a:rPr>
              <a:t/>
            </a:r>
            <a:br>
              <a:rPr lang="en-US" dirty="0" smtClean="0">
                <a:solidFill>
                  <a:schemeClr val="accent3"/>
                </a:solidFill>
              </a:rPr>
            </a:br>
            <a:r>
              <a:rPr lang="en-US" dirty="0" smtClean="0">
                <a:solidFill>
                  <a:schemeClr val="accent3"/>
                </a:solidFill>
              </a:rPr>
              <a:t>Get a productive build cycle</a:t>
            </a:r>
            <a:endParaRPr lang="en-US" dirty="0">
              <a:solidFill>
                <a:schemeClr val="accent3"/>
              </a:solidFill>
            </a:endParaRPr>
          </a:p>
        </p:txBody>
      </p:sp>
      <p:pic>
        <p:nvPicPr>
          <p:cNvPr id="4" name="Picture 2" descr="http://toolmonger.com/wp-content/uploads/2006/12/post-plowcycle.jpg"/>
          <p:cNvPicPr>
            <a:picLocks noChangeAspect="1" noChangeArrowheads="1"/>
          </p:cNvPicPr>
          <p:nvPr/>
        </p:nvPicPr>
        <p:blipFill>
          <a:blip r:embed="rId3"/>
          <a:srcRect/>
          <a:stretch>
            <a:fillRect/>
          </a:stretch>
        </p:blipFill>
        <p:spPr bwMode="auto">
          <a:xfrm>
            <a:off x="2590800" y="2057400"/>
            <a:ext cx="3945904" cy="3533776"/>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412875"/>
            <a:ext cx="4038600" cy="4284250"/>
          </a:xfrm>
        </p:spPr>
        <p:txBody>
          <a:bodyPr/>
          <a:lstStyle/>
          <a:p>
            <a:endParaRPr lang="en-US" dirty="0" smtClean="0"/>
          </a:p>
          <a:p>
            <a:r>
              <a:rPr lang="en-US" dirty="0" smtClean="0"/>
              <a:t>Biggest productivity killer is during deployment</a:t>
            </a:r>
          </a:p>
          <a:p>
            <a:r>
              <a:rPr lang="en-US" dirty="0" smtClean="0"/>
              <a:t>Getting your code into SharePoint can be complex and slow</a:t>
            </a:r>
          </a:p>
          <a:p>
            <a:r>
              <a:rPr lang="en-US" dirty="0" err="1" smtClean="0"/>
              <a:t>VSeWSS</a:t>
            </a:r>
            <a:r>
              <a:rPr lang="en-US" dirty="0" smtClean="0"/>
              <a:t>: The “costly 7 steps”</a:t>
            </a:r>
          </a:p>
        </p:txBody>
      </p:sp>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2. Get a productive build cycle</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kumimoji="0" lang="en-US" sz="4800" b="0" i="0" u="none" strike="noStrike" kern="1200" cap="none" spc="-100" normalizeH="0" baseline="0" noProof="0" dirty="0" smtClean="0">
                <a:ln w="3175">
                  <a:noFill/>
                </a:ln>
                <a:solidFill>
                  <a:schemeClr val="tx2"/>
                </a:solidFill>
                <a:effectLst/>
                <a:uLnTx/>
                <a:uFillTx/>
                <a:latin typeface="Calibri" pitchFamily="34" charset="0"/>
                <a:ea typeface="+mn-ea"/>
                <a:cs typeface="Arial" charset="0"/>
              </a:rPr>
              <a:t>Deployment Frustrations</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pic>
        <p:nvPicPr>
          <p:cNvPr id="83970" name="Picture 2" descr="http://blueroof.files.wordpress.com/2007/03/frustration.png?w=277&amp;h=297"/>
          <p:cNvPicPr>
            <a:picLocks noChangeAspect="1" noChangeArrowheads="1"/>
          </p:cNvPicPr>
          <p:nvPr/>
        </p:nvPicPr>
        <p:blipFill>
          <a:blip r:embed="rId3"/>
          <a:srcRect/>
          <a:stretch>
            <a:fillRect/>
          </a:stretch>
        </p:blipFill>
        <p:spPr bwMode="auto">
          <a:xfrm>
            <a:off x="4885685" y="1735270"/>
            <a:ext cx="3924940" cy="42083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412875"/>
            <a:ext cx="8382000" cy="4672048"/>
          </a:xfrm>
        </p:spPr>
        <p:txBody>
          <a:bodyPr/>
          <a:lstStyle/>
          <a:p>
            <a:endParaRPr lang="en-US" dirty="0" smtClean="0"/>
          </a:p>
          <a:p>
            <a:r>
              <a:rPr lang="en-US" dirty="0" smtClean="0"/>
              <a:t>Use custom </a:t>
            </a:r>
            <a:r>
              <a:rPr lang="en-US" u="sng" dirty="0" smtClean="0"/>
              <a:t>Debug</a:t>
            </a:r>
            <a:r>
              <a:rPr lang="en-US" dirty="0" smtClean="0"/>
              <a:t> and </a:t>
            </a:r>
            <a:r>
              <a:rPr lang="en-US" u="sng" dirty="0" smtClean="0"/>
              <a:t>Release</a:t>
            </a:r>
            <a:r>
              <a:rPr lang="en-US" dirty="0" smtClean="0"/>
              <a:t> build cycles</a:t>
            </a:r>
          </a:p>
          <a:p>
            <a:pPr lvl="1"/>
            <a:r>
              <a:rPr lang="en-US" dirty="0" smtClean="0"/>
              <a:t>Release creates a WSP and performs the 7 steps</a:t>
            </a:r>
          </a:p>
          <a:p>
            <a:pPr lvl="1"/>
            <a:r>
              <a:rPr lang="en-US" dirty="0" smtClean="0"/>
              <a:t>Debug does the </a:t>
            </a:r>
            <a:r>
              <a:rPr lang="en-US" b="1" dirty="0" smtClean="0"/>
              <a:t>bare minimum </a:t>
            </a:r>
            <a:r>
              <a:rPr lang="en-US" dirty="0" smtClean="0"/>
              <a:t>to deploy to SharePoint (e.g. </a:t>
            </a:r>
            <a:r>
              <a:rPr lang="en-US" dirty="0" err="1" smtClean="0"/>
              <a:t>xcopy</a:t>
            </a:r>
            <a:r>
              <a:rPr lang="en-US" dirty="0" smtClean="0"/>
              <a:t>, </a:t>
            </a:r>
            <a:r>
              <a:rPr lang="en-US" dirty="0" err="1" smtClean="0"/>
              <a:t>gac</a:t>
            </a:r>
            <a:r>
              <a:rPr lang="en-US" dirty="0" smtClean="0"/>
              <a:t> install + reset app pool)</a:t>
            </a:r>
          </a:p>
          <a:p>
            <a:pPr lvl="1"/>
            <a:r>
              <a:rPr lang="en-US" dirty="0" smtClean="0"/>
              <a:t>Debug used 99% of the time for iterative           build-test-fix cycle</a:t>
            </a:r>
          </a:p>
          <a:p>
            <a:r>
              <a:rPr lang="en-US" dirty="0" smtClean="0"/>
              <a:t>How?</a:t>
            </a:r>
          </a:p>
          <a:p>
            <a:pPr lvl="1"/>
            <a:r>
              <a:rPr lang="en-US" dirty="0" smtClean="0"/>
              <a:t>Write custom post-build events (</a:t>
            </a:r>
            <a:r>
              <a:rPr lang="en-US" dirty="0" err="1" smtClean="0"/>
              <a:t>cmd</a:t>
            </a:r>
            <a:r>
              <a:rPr lang="en-US" dirty="0" smtClean="0"/>
              <a:t> files)</a:t>
            </a:r>
          </a:p>
          <a:p>
            <a:pPr lvl="1"/>
            <a:r>
              <a:rPr lang="en-US" dirty="0" smtClean="0"/>
              <a:t>Or, use a tool (</a:t>
            </a:r>
            <a:r>
              <a:rPr lang="en-US" dirty="0" smtClean="0">
                <a:hlinkClick r:id="rId3"/>
              </a:rPr>
              <a:t>http://www.codeplex.com/STSDEV</a:t>
            </a:r>
            <a:r>
              <a:rPr lang="en-US" dirty="0" smtClean="0"/>
              <a:t>)</a:t>
            </a:r>
          </a:p>
        </p:txBody>
      </p:sp>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2. Get a productive build cycle</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kumimoji="0" lang="en-US" sz="4800" b="0" i="0" u="none" strike="noStrike" kern="1200" cap="none" spc="-100" normalizeH="0" baseline="0" noProof="0" dirty="0" smtClean="0">
                <a:ln w="3175">
                  <a:noFill/>
                </a:ln>
                <a:solidFill>
                  <a:schemeClr val="tx2"/>
                </a:solidFill>
                <a:effectLst/>
                <a:uLnTx/>
                <a:uFillTx/>
                <a:latin typeface="Calibri" pitchFamily="34" charset="0"/>
                <a:ea typeface="+mn-ea"/>
                <a:cs typeface="Arial" charset="0"/>
              </a:rPr>
              <a:t>Rapid,</a:t>
            </a:r>
            <a:r>
              <a:rPr kumimoji="0" lang="en-US" sz="4800" b="0" i="0" u="none" strike="noStrike" kern="1200" cap="none" spc="-100" normalizeH="0" noProof="0" dirty="0" smtClean="0">
                <a:ln w="3175">
                  <a:noFill/>
                </a:ln>
                <a:solidFill>
                  <a:schemeClr val="tx2"/>
                </a:solidFill>
                <a:effectLst/>
                <a:uLnTx/>
                <a:uFillTx/>
                <a:latin typeface="Calibri" pitchFamily="34" charset="0"/>
                <a:ea typeface="+mn-ea"/>
                <a:cs typeface="Arial" charset="0"/>
              </a:rPr>
              <a:t> Iterative </a:t>
            </a:r>
            <a:r>
              <a:rPr kumimoji="0" lang="en-US" sz="4800" b="0" i="0" u="none" strike="noStrike" kern="1200" cap="none" spc="-100" normalizeH="0" baseline="0" noProof="0" dirty="0" smtClean="0">
                <a:ln w="3175">
                  <a:noFill/>
                </a:ln>
                <a:solidFill>
                  <a:schemeClr val="tx2"/>
                </a:solidFill>
                <a:effectLst/>
                <a:uLnTx/>
                <a:uFillTx/>
                <a:latin typeface="Calibri" pitchFamily="34" charset="0"/>
                <a:ea typeface="+mn-ea"/>
                <a:cs typeface="Arial" charset="0"/>
              </a:rPr>
              <a:t>Deployment</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2. Get a productive build cycle</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kumimoji="0" lang="en-US" sz="4800" b="0" i="0" u="none" strike="noStrike" kern="1200" cap="none" spc="-100" normalizeH="0" baseline="0" noProof="0" dirty="0" smtClean="0">
                <a:ln w="3175">
                  <a:noFill/>
                </a:ln>
                <a:solidFill>
                  <a:schemeClr val="tx2"/>
                </a:solidFill>
                <a:effectLst/>
                <a:uLnTx/>
                <a:uFillTx/>
                <a:latin typeface="Calibri" pitchFamily="34" charset="0"/>
                <a:ea typeface="+mn-ea"/>
                <a:cs typeface="Arial" charset="0"/>
              </a:rPr>
              <a:t>Custom Post Build Events</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pic>
        <p:nvPicPr>
          <p:cNvPr id="1033" name="Picture 9"/>
          <p:cNvPicPr>
            <a:picLocks noChangeAspect="1" noChangeArrowheads="1"/>
          </p:cNvPicPr>
          <p:nvPr/>
        </p:nvPicPr>
        <p:blipFill>
          <a:blip r:embed="rId3"/>
          <a:srcRect/>
          <a:stretch>
            <a:fillRect/>
          </a:stretch>
        </p:blipFill>
        <p:spPr bwMode="auto">
          <a:xfrm>
            <a:off x="3581400" y="1600200"/>
            <a:ext cx="5219048" cy="1552381"/>
          </a:xfrm>
          <a:prstGeom prst="rect">
            <a:avLst/>
          </a:prstGeom>
          <a:noFill/>
          <a:ln w="9525">
            <a:noFill/>
            <a:miter lim="800000"/>
            <a:headEnd/>
            <a:tailEnd/>
          </a:ln>
          <a:effectLst/>
        </p:spPr>
      </p:pic>
      <p:pic>
        <p:nvPicPr>
          <p:cNvPr id="1034" name="Picture 10"/>
          <p:cNvPicPr>
            <a:picLocks noChangeAspect="1" noChangeArrowheads="1"/>
          </p:cNvPicPr>
          <p:nvPr/>
        </p:nvPicPr>
        <p:blipFill>
          <a:blip r:embed="rId4"/>
          <a:srcRect/>
          <a:stretch>
            <a:fillRect/>
          </a:stretch>
        </p:blipFill>
        <p:spPr bwMode="auto">
          <a:xfrm>
            <a:off x="3581400" y="3429000"/>
            <a:ext cx="5181600" cy="29718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5"/>
          <a:srcRect/>
          <a:stretch>
            <a:fillRect/>
          </a:stretch>
        </p:blipFill>
        <p:spPr bwMode="auto">
          <a:xfrm>
            <a:off x="152400" y="1600200"/>
            <a:ext cx="2876550" cy="2667000"/>
          </a:xfrm>
          <a:prstGeom prst="rect">
            <a:avLst/>
          </a:prstGeom>
          <a:noFill/>
          <a:ln w="9525">
            <a:noFill/>
            <a:miter lim="800000"/>
            <a:headEnd/>
            <a:tailEnd/>
          </a:ln>
          <a:effectLst/>
        </p:spPr>
      </p:pic>
      <p:cxnSp>
        <p:nvCxnSpPr>
          <p:cNvPr id="15" name="Straight Arrow Connector 14"/>
          <p:cNvCxnSpPr/>
          <p:nvPr/>
        </p:nvCxnSpPr>
        <p:spPr>
          <a:xfrm rot="5400000" flipH="1" flipV="1">
            <a:off x="1905000" y="2209800"/>
            <a:ext cx="2133600" cy="1371600"/>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667000" y="3505200"/>
            <a:ext cx="914400" cy="609600"/>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4876800"/>
            <a:ext cx="8382000" cy="1428083"/>
          </a:xfrm>
        </p:spPr>
        <p:txBody>
          <a:bodyPr/>
          <a:lstStyle/>
          <a:p>
            <a:endParaRPr lang="en-US" dirty="0" smtClean="0"/>
          </a:p>
          <a:p>
            <a:r>
              <a:rPr lang="en-US" dirty="0" smtClean="0"/>
              <a:t>Add Matt’s </a:t>
            </a:r>
            <a:r>
              <a:rPr lang="en-US" dirty="0" err="1" smtClean="0"/>
              <a:t>DebugApp</a:t>
            </a:r>
            <a:r>
              <a:rPr lang="en-US" dirty="0" smtClean="0"/>
              <a:t> trick for F5 debug and other coolness (without </a:t>
            </a:r>
            <a:r>
              <a:rPr lang="en-US" dirty="0" err="1" smtClean="0"/>
              <a:t>VSeWSS</a:t>
            </a:r>
            <a:r>
              <a:rPr lang="en-US" dirty="0" smtClean="0"/>
              <a:t>)!</a:t>
            </a:r>
          </a:p>
        </p:txBody>
      </p:sp>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2. Get a productive build cycle</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lang="en-US" sz="4800" spc="-100" noProof="0" dirty="0" smtClean="0">
                <a:ln w="3175">
                  <a:noFill/>
                </a:ln>
                <a:solidFill>
                  <a:schemeClr val="tx2"/>
                </a:solidFill>
                <a:latin typeface="Calibri" pitchFamily="34" charset="0"/>
                <a:cs typeface="Arial" charset="0"/>
              </a:rPr>
              <a:t>Why STSDEV?</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graphicFrame>
        <p:nvGraphicFramePr>
          <p:cNvPr id="4" name="Content Placeholder 3"/>
          <p:cNvGraphicFramePr>
            <a:graphicFrameLocks/>
          </p:cNvGraphicFramePr>
          <p:nvPr/>
        </p:nvGraphicFramePr>
        <p:xfrm>
          <a:off x="381000" y="1752600"/>
          <a:ext cx="8382000" cy="3352800"/>
        </p:xfrm>
        <a:graphic>
          <a:graphicData uri="http://schemas.openxmlformats.org/drawingml/2006/table">
            <a:tbl>
              <a:tblPr firstRow="1" bandRow="1">
                <a:tableStyleId>{5940675A-B579-460E-94D1-54222C63F5DA}</a:tableStyleId>
              </a:tblPr>
              <a:tblGrid>
                <a:gridCol w="2209800"/>
                <a:gridCol w="1143000"/>
                <a:gridCol w="1219200"/>
                <a:gridCol w="1295400"/>
                <a:gridCol w="1219200"/>
                <a:gridCol w="1295400"/>
              </a:tblGrid>
              <a:tr h="324485">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r>
                        <a:rPr lang="en-US" sz="1800" kern="1200" dirty="0" err="1" smtClean="0">
                          <a:effectLst>
                            <a:outerShdw blurRad="38100" dist="38100" dir="2700000" algn="tl">
                              <a:srgbClr val="000000">
                                <a:alpha val="43137"/>
                              </a:srgbClr>
                            </a:outerShdw>
                          </a:effectLst>
                        </a:rPr>
                        <a:t>VSeWSS</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STSDEV</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800" kern="1200" dirty="0" err="1" smtClean="0">
                          <a:effectLst>
                            <a:outerShdw blurRad="38100" dist="38100" dir="2700000" algn="tl">
                              <a:srgbClr val="000000">
                                <a:alpha val="43137"/>
                              </a:srgbClr>
                            </a:outerShdw>
                          </a:effectLst>
                        </a:rPr>
                        <a:t>WSPBuilder</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Andre</a:t>
                      </a:r>
                      <a:r>
                        <a:rPr lang="en-US" sz="1800" kern="1200" baseline="0" dirty="0" smtClean="0">
                          <a:solidFill>
                            <a:srgbClr val="FFFFFF"/>
                          </a:solidFill>
                          <a:effectLst>
                            <a:outerShdw blurRad="38100" dist="38100" dir="2700000" algn="tl">
                              <a:srgbClr val="000000">
                                <a:alpha val="43137"/>
                              </a:srgbClr>
                            </a:outerShdw>
                          </a:effectLst>
                          <a:latin typeface="+mn-lt"/>
                          <a:ea typeface="+mn-ea"/>
                          <a:cs typeface="+mn-cs"/>
                        </a:rPr>
                        <a:t>w Connell’s Tool</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800" kern="1200" dirty="0" smtClean="0">
                          <a:effectLst>
                            <a:outerShdw blurRad="38100" dist="38100" dir="2700000" algn="tl">
                              <a:srgbClr val="000000">
                                <a:alpha val="43137"/>
                              </a:srgbClr>
                            </a:outerShdw>
                          </a:effectLst>
                        </a:rPr>
                        <a:t>Custom Build</a:t>
                      </a:r>
                      <a:r>
                        <a:rPr lang="en-US" sz="1800" kern="1200" baseline="0" dirty="0" smtClean="0">
                          <a:effectLst>
                            <a:outerShdw blurRad="38100" dist="38100" dir="2700000" algn="tl">
                              <a:srgbClr val="000000">
                                <a:alpha val="43137"/>
                              </a:srgbClr>
                            </a:outerShdw>
                          </a:effectLst>
                        </a:rPr>
                        <a:t> Scripts</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r h="462808">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Project</a:t>
                      </a:r>
                      <a:r>
                        <a:rPr lang="en-US" sz="1800" kern="1200" baseline="0" dirty="0" smtClean="0">
                          <a:solidFill>
                            <a:srgbClr val="FFFFFF"/>
                          </a:solidFill>
                          <a:effectLst>
                            <a:outerShdw blurRad="38100" dist="38100" dir="2700000" algn="tl">
                              <a:srgbClr val="000000">
                                <a:alpha val="43137"/>
                              </a:srgbClr>
                            </a:outerShdw>
                          </a:effectLst>
                          <a:latin typeface="+mn-lt"/>
                          <a:ea typeface="+mn-ea"/>
                          <a:cs typeface="+mn-cs"/>
                        </a:rPr>
                        <a:t> template generation</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accent3"/>
                          </a:solidFill>
                          <a:latin typeface="Wingdings 2" pitchFamily="18" charset="2"/>
                          <a:ea typeface="+mn-ea"/>
                          <a:cs typeface="+mn-cs"/>
                        </a:rPr>
                        <a:t>P</a:t>
                      </a:r>
                      <a:endParaRPr lang="en-US" sz="3200" b="1" kern="12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NZ" sz="3200" b="1" kern="1200" dirty="0" smtClean="0">
                          <a:solidFill>
                            <a:schemeClr val="accent3"/>
                          </a:solidFill>
                          <a:latin typeface="Wingdings 2" pitchFamily="18" charset="2"/>
                          <a:ea typeface="+mn-ea"/>
                          <a:cs typeface="+mn-cs"/>
                        </a:rPr>
                        <a:t>P</a:t>
                      </a:r>
                      <a:endParaRPr lang="en-US" sz="3200" b="1" kern="1200" dirty="0" smtClean="0">
                        <a:solidFill>
                          <a:schemeClr val="accent3"/>
                        </a:solidFill>
                        <a:effectLst>
                          <a:outerShdw blurRad="38100" dist="38100" dir="2700000" algn="tl">
                            <a:srgbClr val="000000">
                              <a:alpha val="43137"/>
                            </a:srgbClr>
                          </a:outerShdw>
                        </a:effectLst>
                        <a:latin typeface="Wingdings 2" pitchFamily="18" charset="2"/>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Productive build cycle alternatives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NZ" sz="3200" b="1" kern="1200" dirty="0" smtClean="0">
                          <a:solidFill>
                            <a:schemeClr val="accent3"/>
                          </a:solidFill>
                          <a:latin typeface="Wingdings 2" pitchFamily="18" charset="2"/>
                          <a:ea typeface="+mn-ea"/>
                          <a:cs typeface="+mn-cs"/>
                        </a:rPr>
                        <a:t>P</a:t>
                      </a:r>
                      <a:endParaRPr lang="en-US" sz="3200" b="1" kern="1200" dirty="0" smtClean="0">
                        <a:solidFill>
                          <a:schemeClr val="accent3"/>
                        </a:solidFill>
                        <a:effectLst>
                          <a:outerShdw blurRad="38100" dist="38100" dir="2700000" algn="tl">
                            <a:srgbClr val="000000">
                              <a:alpha val="43137"/>
                            </a:srgbClr>
                          </a:outerShdw>
                        </a:effectLst>
                        <a:latin typeface="Wingdings 2" pitchFamily="18" charset="2"/>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accent3"/>
                          </a:solidFill>
                          <a:latin typeface="Wingdings 2" pitchFamily="18" charset="2"/>
                          <a:ea typeface="+mn-ea"/>
                          <a:cs typeface="+mn-cs"/>
                        </a:rPr>
                        <a:t>P</a:t>
                      </a:r>
                      <a:endParaRPr lang="en-US" sz="3200" b="1" kern="12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Auto WSP generation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NZ" sz="3200" b="1" dirty="0" smtClean="0">
                          <a:solidFill>
                            <a:schemeClr val="bg1"/>
                          </a:solidFill>
                        </a:rPr>
                        <a:t>½</a:t>
                      </a:r>
                      <a:endParaRPr lang="en-US" sz="32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accent3"/>
                          </a:solidFill>
                          <a:latin typeface="Wingdings 2" pitchFamily="18" charset="2"/>
                          <a:ea typeface="+mn-ea"/>
                          <a:cs typeface="+mn-cs"/>
                        </a:rPr>
                        <a:t>P</a:t>
                      </a:r>
                      <a:endParaRPr lang="en-US" sz="3200" b="1" kern="12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accent3"/>
                          </a:solidFill>
                          <a:latin typeface="Wingdings 2" pitchFamily="18" charset="2"/>
                          <a:ea typeface="+mn-ea"/>
                          <a:cs typeface="+mn-cs"/>
                        </a:rPr>
                        <a:t>P</a:t>
                      </a:r>
                      <a:endParaRPr lang="en-US" sz="3200" b="1" kern="12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NZ" sz="3200" b="1" kern="1200" dirty="0" smtClean="0">
                          <a:solidFill>
                            <a:schemeClr val="accent3"/>
                          </a:solidFill>
                          <a:latin typeface="Wingdings 2" pitchFamily="18" charset="2"/>
                          <a:ea typeface="+mn-ea"/>
                          <a:cs typeface="+mn-cs"/>
                        </a:rPr>
                        <a:t>P</a:t>
                      </a:r>
                      <a:endParaRPr lang="en-US" sz="3200" b="1" kern="1200" dirty="0" smtClean="0">
                        <a:solidFill>
                          <a:schemeClr val="accent3"/>
                        </a:solidFill>
                        <a:effectLst>
                          <a:outerShdw blurRad="38100" dist="38100" dir="2700000" algn="tl">
                            <a:srgbClr val="000000">
                              <a:alpha val="43137"/>
                            </a:srgbClr>
                          </a:outerShdw>
                        </a:effectLst>
                        <a:latin typeface="Wingdings 2" pitchFamily="18" charset="2"/>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F5 Debug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accent3"/>
                          </a:solidFill>
                          <a:latin typeface="Wingdings 2" pitchFamily="18" charset="2"/>
                          <a:ea typeface="+mn-ea"/>
                          <a:cs typeface="+mn-cs"/>
                        </a:rPr>
                        <a:t>P</a:t>
                      </a:r>
                      <a:endParaRPr lang="en-US" sz="3200" b="1" kern="12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NZ" sz="3200" b="1" kern="1200" dirty="0" smtClean="0">
                          <a:solidFill>
                            <a:schemeClr val="bg1"/>
                          </a:solidFill>
                          <a:latin typeface="Wingdings 2" pitchFamily="18" charset="2"/>
                          <a:ea typeface="+mn-ea"/>
                          <a:cs typeface="+mn-cs"/>
                        </a:rPr>
                        <a:t>O</a:t>
                      </a:r>
                      <a:endParaRPr lang="en-US" sz="32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Productive Build </a:t>
            </a:r>
            <a:r>
              <a:rPr smtClean="0"/>
              <a:t>C</a:t>
            </a:r>
            <a:r>
              <a:rPr lang="en-US" dirty="0" err="1" smtClean="0"/>
              <a:t>ycle</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905000"/>
          </a:xfrm>
        </p:spPr>
        <p:txBody>
          <a:bodyPr anchor="t" anchorCtr="0"/>
          <a:lstStyle/>
          <a:p>
            <a:pPr algn="ctr"/>
            <a:r>
              <a:rPr sz="4000" smtClean="0"/>
              <a:t>Step #3</a:t>
            </a:r>
            <a:r>
              <a:rPr lang="en-US" dirty="0" smtClean="0">
                <a:solidFill>
                  <a:schemeClr val="accent3"/>
                </a:solidFill>
              </a:rPr>
              <a:t/>
            </a:r>
            <a:br>
              <a:rPr lang="en-US" dirty="0" smtClean="0">
                <a:solidFill>
                  <a:schemeClr val="accent3"/>
                </a:solidFill>
              </a:rPr>
            </a:br>
            <a:r>
              <a:rPr lang="en-US" dirty="0" smtClean="0">
                <a:solidFill>
                  <a:schemeClr val="accent3"/>
                </a:solidFill>
              </a:rPr>
              <a:t>Don’t be a tool, be a better</a:t>
            </a:r>
            <a:br>
              <a:rPr lang="en-US" dirty="0" smtClean="0">
                <a:solidFill>
                  <a:schemeClr val="accent3"/>
                </a:solidFill>
              </a:rPr>
            </a:br>
            <a:r>
              <a:rPr lang="en-US" dirty="0" smtClean="0">
                <a:solidFill>
                  <a:schemeClr val="accent3"/>
                </a:solidFill>
              </a:rPr>
              <a:t> developer through tools!</a:t>
            </a:r>
            <a:endParaRPr lang="en-US" dirty="0">
              <a:solidFill>
                <a:schemeClr val="accent3"/>
              </a:solidFill>
            </a:endParaRPr>
          </a:p>
        </p:txBody>
      </p:sp>
      <p:pic>
        <p:nvPicPr>
          <p:cNvPr id="4" name="Picture 2" descr="http://www.prettypatrol.com/gifts/pink-toolbox-gift.jpg"/>
          <p:cNvPicPr>
            <a:picLocks noChangeAspect="1" noChangeArrowheads="1"/>
          </p:cNvPicPr>
          <p:nvPr/>
        </p:nvPicPr>
        <p:blipFill>
          <a:blip r:embed="rId3"/>
          <a:srcRect/>
          <a:stretch>
            <a:fillRect/>
          </a:stretch>
        </p:blipFill>
        <p:spPr bwMode="auto">
          <a:xfrm>
            <a:off x="2438400" y="2590800"/>
            <a:ext cx="4267200" cy="3364991"/>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412875"/>
            <a:ext cx="8077200" cy="4930581"/>
          </a:xfrm>
        </p:spPr>
        <p:txBody>
          <a:bodyPr/>
          <a:lstStyle/>
          <a:p>
            <a:endParaRPr lang="en-US" dirty="0" smtClean="0"/>
          </a:p>
          <a:p>
            <a:r>
              <a:rPr lang="en-US" dirty="0" smtClean="0"/>
              <a:t>You owe it to yourself to spend a few hours building a Toolkit of time savers</a:t>
            </a:r>
          </a:p>
          <a:p>
            <a:r>
              <a:rPr lang="en-US" dirty="0" smtClean="0"/>
              <a:t>Resources:</a:t>
            </a:r>
          </a:p>
          <a:p>
            <a:pPr lvl="1"/>
            <a:r>
              <a:rPr lang="en-US" dirty="0" err="1" smtClean="0"/>
              <a:t>CodePlex</a:t>
            </a:r>
            <a:r>
              <a:rPr lang="en-US" dirty="0" smtClean="0"/>
              <a:t> search for “SharePoint” - goldmine</a:t>
            </a:r>
          </a:p>
          <a:p>
            <a:pPr lvl="1"/>
            <a:r>
              <a:rPr lang="en-US" dirty="0" smtClean="0"/>
              <a:t>Tool indexes and portals (free and otherwise)</a:t>
            </a:r>
          </a:p>
          <a:p>
            <a:r>
              <a:rPr lang="en-US" dirty="0" smtClean="0"/>
              <a:t>Warning:</a:t>
            </a:r>
          </a:p>
          <a:p>
            <a:pPr lvl="1"/>
            <a:r>
              <a:rPr lang="en-US" dirty="0" smtClean="0"/>
              <a:t>Tools don’t make you smarter, they help you work smarter</a:t>
            </a:r>
          </a:p>
          <a:p>
            <a:pPr lvl="1"/>
            <a:r>
              <a:rPr lang="en-US" dirty="0" smtClean="0"/>
              <a:t>Still good to understand what’s really going on</a:t>
            </a:r>
          </a:p>
        </p:txBody>
      </p:sp>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3. Don’t be a tool, be a better developer through tools!</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lang="en-US" sz="4800" spc="-100" dirty="0" smtClean="0">
                <a:ln w="3175">
                  <a:noFill/>
                </a:ln>
                <a:solidFill>
                  <a:schemeClr val="tx2"/>
                </a:solidFill>
                <a:latin typeface="Calibri" pitchFamily="34" charset="0"/>
                <a:cs typeface="Arial" charset="0"/>
              </a:rPr>
              <a:t>Build Your Toolkit</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US" dirty="0" smtClean="0">
                <a:solidFill>
                  <a:schemeClr val="accent3"/>
                </a:solidFill>
              </a:rPr>
              <a:t>Tools and Techniques for Productive and Effective SharePoint Development</a:t>
            </a:r>
            <a:endParaRPr lang="en-US" dirty="0">
              <a:solidFill>
                <a:schemeClr val="accent3"/>
              </a:solidFill>
            </a:endParaRPr>
          </a:p>
        </p:txBody>
      </p:sp>
      <p:sp>
        <p:nvSpPr>
          <p:cNvPr id="3" name="Subtitle 2"/>
          <p:cNvSpPr>
            <a:spLocks noGrp="1"/>
          </p:cNvSpPr>
          <p:nvPr>
            <p:ph type="subTitle" idx="1"/>
          </p:nvPr>
        </p:nvSpPr>
        <p:spPr/>
        <p:txBody>
          <a:bodyPr/>
          <a:lstStyle/>
          <a:p>
            <a:r>
              <a:rPr lang="en-US" dirty="0" smtClean="0"/>
              <a:t>Matt Smith (MCTS)	Zac Smith (MCTS, MVP)</a:t>
            </a:r>
          </a:p>
          <a:p>
            <a:r>
              <a:rPr lang="en-US" dirty="0" smtClean="0"/>
              <a:t>Developer			MOSS Consultant</a:t>
            </a:r>
          </a:p>
          <a:p>
            <a:r>
              <a:rPr lang="en-US" dirty="0" err="1" smtClean="0"/>
              <a:t>Intergen</a:t>
            </a:r>
            <a:r>
              <a:rPr lang="en-US" dirty="0" smtClean="0"/>
              <a:t>			Trinkit</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OFC303</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3. Don’t be a tool, be a better developer through tools!</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lang="en-US" sz="4800" spc="-100" dirty="0" smtClean="0">
                <a:ln w="3175">
                  <a:noFill/>
                </a:ln>
                <a:solidFill>
                  <a:schemeClr val="tx2"/>
                </a:solidFill>
                <a:latin typeface="Calibri" pitchFamily="34" charset="0"/>
                <a:cs typeface="Arial" charset="0"/>
              </a:rPr>
              <a:t>What’s in Our Toolkit (Partial)?</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sp>
        <p:nvSpPr>
          <p:cNvPr id="7" name="Content Placeholder 2"/>
          <p:cNvSpPr txBox="1">
            <a:spLocks/>
          </p:cNvSpPr>
          <p:nvPr/>
        </p:nvSpPr>
        <p:spPr>
          <a:xfrm>
            <a:off x="180000" y="1440000"/>
            <a:ext cx="2880000" cy="4814902"/>
          </a:xfrm>
          <a:prstGeom prst="rect">
            <a:avLst/>
          </a:prstGeom>
        </p:spPr>
        <p:txBody>
          <a:bodyPr vert="horz" wrap="square" lIns="0" tIns="0" rIns="0" bIns="0" rtlCol="0">
            <a:noAutofit/>
          </a:bodyPr>
          <a:lstStyle/>
          <a:p>
            <a:pPr marL="463550" marR="0" lvl="0" indent="-270000" algn="l" defTabSz="914363" rtl="0" eaLnBrk="1" fontAlgn="auto" latinLnBrk="0" hangingPunct="1">
              <a:lnSpc>
                <a:spcPct val="90000"/>
              </a:lnSpc>
              <a:spcBef>
                <a:spcPct val="20000"/>
              </a:spcBef>
              <a:spcAft>
                <a:spcPts val="0"/>
              </a:spcAft>
              <a:buClrTx/>
              <a:buSzPct val="120000"/>
              <a:buFontTx/>
              <a:buBlip>
                <a:blip r:embed="rId3"/>
              </a:buBlip>
              <a:tabLst/>
              <a:defRPr/>
            </a:pPr>
            <a:r>
              <a:rPr kumimoji="0" lang="en-NZ" sz="1600" b="0" i="0" u="none" strike="noStrike" kern="1200" cap="none" spc="0" normalizeH="0" baseline="0" noProof="0" dirty="0" smtClean="0">
                <a:ln>
                  <a:noFill/>
                </a:ln>
                <a:solidFill>
                  <a:schemeClr val="tx1"/>
                </a:solidFill>
                <a:effectLst/>
                <a:uLnTx/>
                <a:uFillTx/>
                <a:ea typeface="+mn-ea"/>
                <a:cs typeface="+mn-cs"/>
              </a:rPr>
              <a:t>Build and</a:t>
            </a:r>
            <a:r>
              <a:rPr kumimoji="0" lang="en-NZ" sz="1600" b="0" i="0" u="none" strike="noStrike" kern="1200" cap="none" spc="0" normalizeH="0" noProof="0" dirty="0" smtClean="0">
                <a:ln>
                  <a:noFill/>
                </a:ln>
                <a:solidFill>
                  <a:schemeClr val="tx1"/>
                </a:solidFill>
                <a:effectLst/>
                <a:uLnTx/>
                <a:uFillTx/>
                <a:ea typeface="+mn-ea"/>
                <a:cs typeface="+mn-cs"/>
              </a:rPr>
              <a:t> Packaging</a:t>
            </a:r>
            <a:r>
              <a:rPr kumimoji="0" lang="en-NZ" sz="1600" b="0" i="0" u="none" strike="noStrike" kern="1200" cap="none" spc="0" normalizeH="0" baseline="0" noProof="0" dirty="0" smtClean="0">
                <a:ln>
                  <a:noFill/>
                </a:ln>
                <a:solidFill>
                  <a:schemeClr val="tx1"/>
                </a:solidFill>
                <a:effectLst/>
                <a:uLnTx/>
                <a:uFillTx/>
                <a:ea typeface="+mn-ea"/>
                <a:cs typeface="+mn-cs"/>
              </a:rPr>
              <a:t> Tools</a:t>
            </a:r>
            <a:endParaRPr kumimoji="0" lang="en-NZ" sz="1600" b="0" i="0" u="none" strike="noStrike" kern="1200" cap="none" spc="0" normalizeH="0" baseline="0" noProof="0" dirty="0" smtClean="0">
              <a:ln>
                <a:noFill/>
              </a:ln>
              <a:solidFill>
                <a:schemeClr val="tx1"/>
              </a:solidFill>
              <a:effectLst/>
              <a:uLnTx/>
              <a:uFillTx/>
              <a:ea typeface="+mn-ea"/>
              <a:cs typeface="+mn-cs"/>
              <a:hlinkClick r:id="rId4"/>
            </a:endParaRPr>
          </a:p>
          <a:p>
            <a:pPr marL="920732" lvl="1" indent="-270000">
              <a:lnSpc>
                <a:spcPct val="90000"/>
              </a:lnSpc>
              <a:spcBef>
                <a:spcPct val="20000"/>
              </a:spcBef>
              <a:buSzPct val="120000"/>
              <a:buFontTx/>
              <a:buBlip>
                <a:blip r:embed="rId3"/>
              </a:buBlip>
              <a:defRPr/>
            </a:pPr>
            <a:r>
              <a:rPr kumimoji="0" lang="en-NZ" sz="1600" b="0" i="0" u="none" strike="noStrike" kern="1200" cap="none" spc="0" normalizeH="0" baseline="0" noProof="0" dirty="0" smtClean="0">
                <a:ln>
                  <a:noFill/>
                </a:ln>
                <a:solidFill>
                  <a:schemeClr val="tx1"/>
                </a:solidFill>
                <a:effectLst/>
                <a:uLnTx/>
                <a:uFillTx/>
                <a:ea typeface="+mn-ea"/>
                <a:cs typeface="+mn-cs"/>
                <a:hlinkClick r:id="rId4"/>
              </a:rPr>
              <a:t>STSDEV</a:t>
            </a:r>
            <a:endParaRPr kumimoji="0" lang="en-NZ" sz="1600" b="0" i="0" u="none" strike="noStrike" kern="1200" cap="none" spc="0" normalizeH="0" baseline="0" noProof="0" dirty="0" smtClean="0">
              <a:ln>
                <a:noFill/>
              </a:ln>
              <a:solidFill>
                <a:schemeClr val="tx1"/>
              </a:solidFill>
              <a:effectLst/>
              <a:uLnTx/>
              <a:uFillTx/>
              <a:ea typeface="+mn-ea"/>
              <a:cs typeface="+mn-cs"/>
            </a:endParaRPr>
          </a:p>
          <a:p>
            <a:pPr marL="920732" lvl="1" indent="-270000">
              <a:lnSpc>
                <a:spcPct val="90000"/>
              </a:lnSpc>
              <a:spcBef>
                <a:spcPct val="20000"/>
              </a:spcBef>
              <a:buSzPct val="120000"/>
              <a:buBlip>
                <a:blip r:embed="rId3"/>
              </a:buBlip>
              <a:defRPr/>
            </a:pPr>
            <a:r>
              <a:rPr lang="en-NZ" sz="1600" dirty="0" err="1" smtClean="0">
                <a:hlinkClick r:id="rId5"/>
              </a:rPr>
              <a:t>AppPool</a:t>
            </a:r>
            <a:r>
              <a:rPr lang="en-NZ" sz="1600" dirty="0" smtClean="0">
                <a:hlinkClick r:id="rId5"/>
              </a:rPr>
              <a:t> Recycle Utility</a:t>
            </a:r>
            <a:endParaRPr lang="en-NZ" sz="1600" dirty="0" smtClean="0"/>
          </a:p>
          <a:p>
            <a:pPr marL="920732" lvl="1" indent="-270000">
              <a:lnSpc>
                <a:spcPct val="90000"/>
              </a:lnSpc>
              <a:spcBef>
                <a:spcPct val="20000"/>
              </a:spcBef>
              <a:buSzPct val="120000"/>
              <a:buBlip>
                <a:blip r:embed="rId3"/>
              </a:buBlip>
              <a:defRPr/>
            </a:pPr>
            <a:r>
              <a:rPr lang="en-NZ" sz="1600" dirty="0" smtClean="0">
                <a:hlinkClick r:id="rId6"/>
              </a:rPr>
              <a:t>Solution Installer</a:t>
            </a:r>
            <a:endParaRPr lang="en-NZ" sz="1600" dirty="0" smtClean="0"/>
          </a:p>
          <a:p>
            <a:pPr marL="463550" indent="-270000">
              <a:lnSpc>
                <a:spcPct val="90000"/>
              </a:lnSpc>
              <a:spcBef>
                <a:spcPct val="20000"/>
              </a:spcBef>
              <a:buSzPct val="120000"/>
              <a:buFontTx/>
              <a:buBlip>
                <a:blip r:embed="rId3"/>
              </a:buBlip>
              <a:defRPr/>
            </a:pPr>
            <a:r>
              <a:rPr kumimoji="0" lang="en-NZ" sz="1600" b="0" i="0" u="none" strike="noStrike" kern="1200" cap="none" spc="0" normalizeH="0" baseline="0" noProof="0" dirty="0" smtClean="0">
                <a:ln>
                  <a:noFill/>
                </a:ln>
                <a:solidFill>
                  <a:schemeClr val="tx1"/>
                </a:solidFill>
                <a:effectLst/>
                <a:uLnTx/>
                <a:uFillTx/>
                <a:ea typeface="+mn-ea"/>
                <a:cs typeface="+mn-cs"/>
              </a:rPr>
              <a:t>CAML/Search Tools</a:t>
            </a:r>
          </a:p>
          <a:p>
            <a:pPr marL="920732" lvl="1" indent="-270000">
              <a:lnSpc>
                <a:spcPct val="90000"/>
              </a:lnSpc>
              <a:spcBef>
                <a:spcPct val="20000"/>
              </a:spcBef>
              <a:buSzPct val="120000"/>
              <a:buBlip>
                <a:blip r:embed="rId3"/>
              </a:buBlip>
              <a:defRPr/>
            </a:pPr>
            <a:r>
              <a:rPr lang="en-NZ" sz="1600" dirty="0" smtClean="0">
                <a:hlinkClick r:id="rId7"/>
              </a:rPr>
              <a:t>U2U Query Builder</a:t>
            </a:r>
            <a:endParaRPr lang="en-NZ" sz="1600" dirty="0" smtClean="0"/>
          </a:p>
          <a:p>
            <a:pPr marL="920732" lvl="1" indent="-270000">
              <a:lnSpc>
                <a:spcPct val="90000"/>
              </a:lnSpc>
              <a:spcBef>
                <a:spcPct val="20000"/>
              </a:spcBef>
              <a:buSzPct val="120000"/>
              <a:buFontTx/>
              <a:buBlip>
                <a:blip r:embed="rId3"/>
              </a:buBlip>
              <a:defRPr/>
            </a:pPr>
            <a:r>
              <a:rPr kumimoji="0" lang="en-NZ" sz="1600" b="0" i="0" u="none" strike="noStrike" kern="1200" cap="none" spc="0" normalizeH="0" baseline="0" noProof="0" dirty="0" smtClean="0">
                <a:ln>
                  <a:noFill/>
                </a:ln>
                <a:solidFill>
                  <a:schemeClr val="tx1"/>
                </a:solidFill>
                <a:effectLst/>
                <a:uLnTx/>
                <a:uFillTx/>
                <a:ea typeface="+mn-ea"/>
                <a:cs typeface="+mn-cs"/>
                <a:hlinkClick r:id="rId8"/>
              </a:rPr>
              <a:t>YACQT</a:t>
            </a:r>
            <a:endParaRPr kumimoji="0" lang="en-NZ" sz="1600" b="0" i="0" u="none" strike="noStrike" kern="1200" cap="none" spc="0" normalizeH="0" baseline="0" noProof="0" dirty="0" smtClean="0">
              <a:ln>
                <a:noFill/>
              </a:ln>
              <a:solidFill>
                <a:schemeClr val="tx1"/>
              </a:solidFill>
              <a:effectLst/>
              <a:uLnTx/>
              <a:uFillTx/>
              <a:ea typeface="+mn-ea"/>
              <a:cs typeface="+mn-cs"/>
            </a:endParaRPr>
          </a:p>
          <a:p>
            <a:pPr marL="920732" lvl="1" indent="-270000">
              <a:lnSpc>
                <a:spcPct val="90000"/>
              </a:lnSpc>
              <a:spcBef>
                <a:spcPct val="20000"/>
              </a:spcBef>
              <a:buSzPct val="120000"/>
              <a:buBlip>
                <a:blip r:embed="rId3"/>
              </a:buBlip>
              <a:defRPr/>
            </a:pPr>
            <a:r>
              <a:rPr lang="en-NZ" sz="1600" dirty="0" smtClean="0">
                <a:latin typeface="Calibri" pitchFamily="34" charset="0"/>
                <a:hlinkClick r:id="rId9"/>
              </a:rPr>
              <a:t>Search Service Tool</a:t>
            </a:r>
            <a:endParaRPr kumimoji="0" lang="en-NZ" sz="1600" b="0" i="0" u="none" strike="noStrike" kern="1200" cap="none" spc="0" normalizeH="0" baseline="0" noProof="0" dirty="0" smtClean="0">
              <a:ln>
                <a:noFill/>
              </a:ln>
              <a:solidFill>
                <a:schemeClr val="tx1"/>
              </a:solidFill>
              <a:effectLst/>
              <a:uLnTx/>
              <a:uFillTx/>
              <a:ea typeface="+mn-ea"/>
              <a:cs typeface="+mn-cs"/>
            </a:endParaRPr>
          </a:p>
          <a:p>
            <a:pPr marL="920732" lvl="1" indent="-270000">
              <a:lnSpc>
                <a:spcPct val="90000"/>
              </a:lnSpc>
              <a:spcBef>
                <a:spcPct val="20000"/>
              </a:spcBef>
              <a:buSzPct val="120000"/>
              <a:buFontTx/>
              <a:buBlip>
                <a:blip r:embed="rId3"/>
              </a:buBlip>
              <a:defRPr/>
            </a:pPr>
            <a:r>
              <a:rPr lang="en-NZ" sz="1600" dirty="0" smtClean="0">
                <a:hlinkClick r:id="rId10"/>
              </a:rPr>
              <a:t>CAML.NET</a:t>
            </a:r>
            <a:endParaRPr lang="en-NZ" sz="1600" dirty="0" smtClean="0"/>
          </a:p>
          <a:p>
            <a:pPr marL="920732" lvl="1" indent="-270000">
              <a:lnSpc>
                <a:spcPct val="90000"/>
              </a:lnSpc>
              <a:spcBef>
                <a:spcPct val="20000"/>
              </a:spcBef>
              <a:buSzPct val="120000"/>
              <a:buBlip>
                <a:blip r:embed="rId3"/>
              </a:buBlip>
              <a:defRPr/>
            </a:pPr>
            <a:r>
              <a:rPr lang="en-NZ" sz="1600" dirty="0" smtClean="0">
                <a:hlinkClick r:id="rId11"/>
              </a:rPr>
              <a:t>LINQ to SharePoint</a:t>
            </a:r>
            <a:endParaRPr kumimoji="0" lang="en-NZ" sz="1600" b="0" i="0" u="none" strike="noStrike" kern="1200" cap="none" spc="0" normalizeH="0" baseline="0" noProof="0" dirty="0" smtClean="0">
              <a:ln>
                <a:noFill/>
              </a:ln>
              <a:solidFill>
                <a:schemeClr val="tx1"/>
              </a:solidFill>
              <a:effectLst/>
              <a:uLnTx/>
              <a:uFillTx/>
              <a:ea typeface="+mn-ea"/>
              <a:cs typeface="+mn-cs"/>
            </a:endParaRPr>
          </a:p>
          <a:p>
            <a:pPr marL="463550" indent="-270000">
              <a:lnSpc>
                <a:spcPct val="90000"/>
              </a:lnSpc>
              <a:spcBef>
                <a:spcPct val="20000"/>
              </a:spcBef>
              <a:buSzPct val="120000"/>
              <a:buBlip>
                <a:blip r:embed="rId3"/>
              </a:buBlip>
              <a:defRPr/>
            </a:pPr>
            <a:r>
              <a:rPr lang="en-NZ" sz="1600" dirty="0" smtClean="0"/>
              <a:t>Visual Studio Optimisations</a:t>
            </a:r>
          </a:p>
          <a:p>
            <a:pPr marL="920732" lvl="1" indent="-270000">
              <a:lnSpc>
                <a:spcPct val="90000"/>
              </a:lnSpc>
              <a:spcBef>
                <a:spcPct val="20000"/>
              </a:spcBef>
              <a:buSzPct val="120000"/>
              <a:buBlip>
                <a:blip r:embed="rId3"/>
              </a:buBlip>
              <a:defRPr/>
            </a:pPr>
            <a:r>
              <a:rPr lang="en-NZ" sz="1600" dirty="0" smtClean="0">
                <a:hlinkClick r:id="rId12"/>
              </a:rPr>
              <a:t>AC's </a:t>
            </a:r>
            <a:r>
              <a:rPr lang="en-NZ" sz="1600" dirty="0" err="1" smtClean="0">
                <a:hlinkClick r:id="rId12"/>
              </a:rPr>
              <a:t>CodeRush</a:t>
            </a:r>
            <a:r>
              <a:rPr lang="en-NZ" sz="1600" dirty="0" smtClean="0">
                <a:hlinkClick r:id="rId12"/>
              </a:rPr>
              <a:t> Tools</a:t>
            </a:r>
            <a:endParaRPr lang="en-NZ" sz="1600" dirty="0" smtClean="0"/>
          </a:p>
          <a:p>
            <a:pPr marL="920732" lvl="1" indent="-270000">
              <a:lnSpc>
                <a:spcPct val="90000"/>
              </a:lnSpc>
              <a:spcBef>
                <a:spcPct val="20000"/>
              </a:spcBef>
              <a:buSzPct val="120000"/>
              <a:buBlip>
                <a:blip r:embed="rId3"/>
              </a:buBlip>
              <a:defRPr/>
            </a:pPr>
            <a:r>
              <a:rPr lang="en-NZ" sz="1600" dirty="0" err="1" smtClean="0">
                <a:hlinkClick r:id="rId13"/>
              </a:rPr>
              <a:t>SPDevMod</a:t>
            </a:r>
            <a:endParaRPr lang="en-NZ" sz="1600" dirty="0" smtClean="0"/>
          </a:p>
          <a:p>
            <a:pPr marL="463550" indent="-270000">
              <a:lnSpc>
                <a:spcPct val="90000"/>
              </a:lnSpc>
              <a:spcBef>
                <a:spcPct val="20000"/>
              </a:spcBef>
              <a:buSzPct val="120000"/>
              <a:buBlip>
                <a:blip r:embed="rId3"/>
              </a:buBlip>
              <a:defRPr/>
            </a:pPr>
            <a:r>
              <a:rPr kumimoji="0" lang="en-NZ" sz="1600" b="0" i="0" u="none" strike="noStrike" kern="1200" cap="none" spc="0" normalizeH="0" baseline="0" noProof="0" dirty="0" smtClean="0">
                <a:ln>
                  <a:noFill/>
                </a:ln>
                <a:solidFill>
                  <a:schemeClr val="tx1"/>
                </a:solidFill>
                <a:effectLst/>
                <a:uLnTx/>
                <a:uFillTx/>
                <a:ea typeface="+mn-ea"/>
                <a:cs typeface="+mn-cs"/>
              </a:rPr>
              <a:t>Content/</a:t>
            </a:r>
            <a:r>
              <a:rPr kumimoji="0" lang="en-NZ" sz="1600" b="0" i="0" u="none" strike="noStrike" kern="1200" cap="none" spc="0" normalizeH="0" baseline="0" noProof="0" dirty="0" err="1" smtClean="0">
                <a:ln>
                  <a:noFill/>
                </a:ln>
                <a:solidFill>
                  <a:schemeClr val="tx1"/>
                </a:solidFill>
                <a:effectLst/>
                <a:uLnTx/>
                <a:uFillTx/>
                <a:ea typeface="+mn-ea"/>
                <a:cs typeface="+mn-cs"/>
              </a:rPr>
              <a:t>Config</a:t>
            </a:r>
            <a:r>
              <a:rPr kumimoji="0" lang="en-NZ" sz="1600" b="0" i="0" u="none" strike="noStrike" kern="1200" cap="none" spc="0" normalizeH="0" noProof="0" dirty="0" smtClean="0">
                <a:ln>
                  <a:noFill/>
                </a:ln>
                <a:solidFill>
                  <a:schemeClr val="tx1"/>
                </a:solidFill>
                <a:effectLst/>
                <a:uLnTx/>
                <a:uFillTx/>
                <a:ea typeface="+mn-ea"/>
                <a:cs typeface="+mn-cs"/>
              </a:rPr>
              <a:t> Replication</a:t>
            </a:r>
            <a:endParaRPr kumimoji="0" lang="en-NZ" sz="1600" b="0" i="0" u="none" strike="noStrike" kern="1200" cap="none" spc="0" normalizeH="0" noProof="0" dirty="0" smtClean="0">
              <a:ln>
                <a:noFill/>
              </a:ln>
              <a:solidFill>
                <a:schemeClr val="tx1"/>
              </a:solidFill>
              <a:effectLst/>
              <a:uLnTx/>
              <a:uFillTx/>
              <a:ea typeface="+mn-ea"/>
              <a:cs typeface="+mn-cs"/>
              <a:hlinkClick r:id="rId14"/>
            </a:endParaRPr>
          </a:p>
          <a:p>
            <a:pPr marL="920732" lvl="1" indent="-270000">
              <a:lnSpc>
                <a:spcPct val="90000"/>
              </a:lnSpc>
              <a:spcBef>
                <a:spcPct val="20000"/>
              </a:spcBef>
              <a:buSzPct val="120000"/>
              <a:buBlip>
                <a:blip r:embed="rId3"/>
              </a:buBlip>
              <a:defRPr/>
            </a:pPr>
            <a:r>
              <a:rPr lang="en-NZ" sz="1600" dirty="0" smtClean="0">
                <a:hlinkClick r:id="rId15" action="ppaction://hlinkfile"/>
              </a:rPr>
              <a:t>Content Deploy Wizard</a:t>
            </a:r>
            <a:endParaRPr lang="en-NZ" sz="1600" dirty="0" smtClean="0"/>
          </a:p>
          <a:p>
            <a:pPr marL="920732" lvl="1" indent="-270000">
              <a:lnSpc>
                <a:spcPct val="90000"/>
              </a:lnSpc>
              <a:spcBef>
                <a:spcPct val="20000"/>
              </a:spcBef>
              <a:buSzPct val="120000"/>
              <a:buBlip>
                <a:blip r:embed="rId3"/>
              </a:buBlip>
              <a:defRPr/>
            </a:pPr>
            <a:r>
              <a:rPr lang="en-NZ" sz="1600" dirty="0" smtClean="0">
                <a:hlinkClick r:id="rId16"/>
              </a:rPr>
              <a:t>CMP Package Explorer</a:t>
            </a:r>
            <a:endParaRPr lang="en-NZ" sz="1600" dirty="0" smtClean="0"/>
          </a:p>
          <a:p>
            <a:pPr marL="920732" lvl="1" indent="-270000">
              <a:lnSpc>
                <a:spcPct val="90000"/>
              </a:lnSpc>
              <a:spcBef>
                <a:spcPct val="20000"/>
              </a:spcBef>
              <a:buSzPct val="120000"/>
              <a:buBlip>
                <a:blip r:embed="rId3"/>
              </a:buBlip>
              <a:defRPr/>
            </a:pPr>
            <a:r>
              <a:rPr lang="en-NZ" sz="1600" dirty="0" smtClean="0">
                <a:hlinkClick r:id="rId17"/>
              </a:rPr>
              <a:t>Cross Site </a:t>
            </a:r>
            <a:r>
              <a:rPr lang="en-NZ" sz="1600" dirty="0" err="1" smtClean="0">
                <a:hlinkClick r:id="rId17"/>
              </a:rPr>
              <a:t>Configurator</a:t>
            </a:r>
            <a:endParaRPr lang="en-NZ" sz="1600" dirty="0" smtClean="0"/>
          </a:p>
          <a:p>
            <a:pPr marL="920732" lvl="1" indent="-270000">
              <a:lnSpc>
                <a:spcPct val="90000"/>
              </a:lnSpc>
              <a:spcBef>
                <a:spcPct val="20000"/>
              </a:spcBef>
              <a:buSzPct val="120000"/>
              <a:buBlip>
                <a:blip r:embed="rId3"/>
              </a:buBlip>
              <a:defRPr/>
            </a:pPr>
            <a:r>
              <a:rPr lang="en-NZ" sz="1600" dirty="0" smtClean="0">
                <a:hlinkClick r:id="rId18"/>
              </a:rPr>
              <a:t>SPS Tips Utility Pack</a:t>
            </a:r>
            <a:endParaRPr kumimoji="0" lang="en-NZ" sz="1600" b="0" i="0" u="none" strike="noStrike" kern="1200" cap="none" spc="0" normalizeH="0" baseline="0" noProof="0" dirty="0" smtClean="0">
              <a:ln>
                <a:noFill/>
              </a:ln>
              <a:solidFill>
                <a:schemeClr val="tx1"/>
              </a:solidFill>
              <a:effectLst/>
              <a:uLnTx/>
              <a:uFillTx/>
              <a:ea typeface="+mn-ea"/>
              <a:cs typeface="+mn-cs"/>
              <a:hlinkClick r:id="rId14"/>
            </a:endParaRPr>
          </a:p>
        </p:txBody>
      </p:sp>
      <p:sp>
        <p:nvSpPr>
          <p:cNvPr id="9" name="Content Placeholder 2"/>
          <p:cNvSpPr txBox="1">
            <a:spLocks/>
          </p:cNvSpPr>
          <p:nvPr/>
        </p:nvSpPr>
        <p:spPr>
          <a:xfrm>
            <a:off x="4572000" y="1371600"/>
            <a:ext cx="3810000" cy="4814902"/>
          </a:xfrm>
          <a:prstGeom prst="rect">
            <a:avLst/>
          </a:prstGeom>
        </p:spPr>
        <p:txBody>
          <a:bodyPr vert="horz" wrap="square" lIns="0" tIns="0" rIns="0" bIns="0" rtlCol="0">
            <a:normAutofit/>
          </a:bodyPr>
          <a:lstStyle/>
          <a:p>
            <a:pPr marL="320040" indent="-320040">
              <a:spcBef>
                <a:spcPct val="20000"/>
              </a:spcBef>
              <a:buClr>
                <a:schemeClr val="accent1"/>
              </a:buClr>
              <a:buSzPct val="70000"/>
            </a:pPr>
            <a:endParaRPr kumimoji="0" lang="en-NZ"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0" name="Content Placeholder 2"/>
          <p:cNvSpPr txBox="1">
            <a:spLocks/>
          </p:cNvSpPr>
          <p:nvPr/>
        </p:nvSpPr>
        <p:spPr>
          <a:xfrm>
            <a:off x="3139800" y="1440000"/>
            <a:ext cx="2880000" cy="4814902"/>
          </a:xfrm>
          <a:prstGeom prst="rect">
            <a:avLst/>
          </a:prstGeom>
        </p:spPr>
        <p:txBody>
          <a:bodyPr vert="horz" wrap="square" lIns="0" tIns="0" rIns="0" bIns="0" rtlCol="0">
            <a:noAutofit/>
          </a:bodyPr>
          <a:lstStyle/>
          <a:p>
            <a:pPr marL="463550" indent="-270000">
              <a:lnSpc>
                <a:spcPct val="90000"/>
              </a:lnSpc>
              <a:spcBef>
                <a:spcPct val="20000"/>
              </a:spcBef>
              <a:buSzPct val="120000"/>
              <a:buFontTx/>
              <a:buBlip>
                <a:blip r:embed="rId3"/>
              </a:buBlip>
              <a:defRPr/>
            </a:pPr>
            <a:r>
              <a:rPr kumimoji="0" lang="en-NZ" sz="1600" b="0" i="0" u="none" strike="noStrike" kern="1200" cap="none" spc="0" normalizeH="0" noProof="0" dirty="0" smtClean="0">
                <a:ln>
                  <a:noFill/>
                </a:ln>
                <a:solidFill>
                  <a:schemeClr val="tx1"/>
                </a:solidFill>
                <a:effectLst/>
                <a:uLnTx/>
                <a:uFillTx/>
                <a:latin typeface="Calibri" pitchFamily="34" charset="0"/>
                <a:ea typeface="+mn-ea"/>
                <a:cs typeface="+mn-cs"/>
              </a:rPr>
              <a:t>In-SharePoint Tools</a:t>
            </a:r>
          </a:p>
          <a:p>
            <a:pPr marL="920732" lvl="1" indent="-270000">
              <a:lnSpc>
                <a:spcPct val="90000"/>
              </a:lnSpc>
              <a:spcBef>
                <a:spcPct val="20000"/>
              </a:spcBef>
              <a:buSzPct val="120000"/>
              <a:buBlip>
                <a:blip r:embed="rId3"/>
              </a:buBlip>
              <a:defRPr/>
            </a:pPr>
            <a:r>
              <a:rPr lang="en-NZ" sz="1600" dirty="0" smtClean="0">
                <a:hlinkClick r:id="rId19"/>
              </a:rPr>
              <a:t>SP Features</a:t>
            </a:r>
            <a:endParaRPr lang="en-NZ" sz="1600" dirty="0" smtClean="0"/>
          </a:p>
          <a:p>
            <a:pPr marL="920732" lvl="1" indent="-270000">
              <a:lnSpc>
                <a:spcPct val="90000"/>
              </a:lnSpc>
              <a:spcBef>
                <a:spcPct val="20000"/>
              </a:spcBef>
              <a:buSzPct val="120000"/>
              <a:buBlip>
                <a:blip r:embed="rId3"/>
              </a:buBlip>
              <a:defRPr/>
            </a:pPr>
            <a:r>
              <a:rPr lang="en-NZ" sz="1600" dirty="0" smtClean="0">
                <a:latin typeface="Calibri" pitchFamily="34" charset="0"/>
                <a:hlinkClick r:id="rId20"/>
              </a:rPr>
              <a:t>Smart Tools</a:t>
            </a:r>
            <a:endParaRPr lang="en-NZ" sz="1600" dirty="0" smtClean="0">
              <a:latin typeface="Calibri" pitchFamily="34" charset="0"/>
            </a:endParaRPr>
          </a:p>
          <a:p>
            <a:pPr marL="920732" lvl="1" indent="-270000">
              <a:lnSpc>
                <a:spcPct val="90000"/>
              </a:lnSpc>
              <a:spcBef>
                <a:spcPct val="20000"/>
              </a:spcBef>
              <a:buSzPct val="120000"/>
              <a:buBlip>
                <a:blip r:embed="rId3"/>
              </a:buBlip>
              <a:defRPr/>
            </a:pPr>
            <a:r>
              <a:rPr lang="en-NZ" sz="1600" dirty="0" smtClean="0">
                <a:latin typeface="Calibri" pitchFamily="34" charset="0"/>
                <a:hlinkClick r:id="rId21"/>
              </a:rPr>
              <a:t>SP </a:t>
            </a:r>
            <a:r>
              <a:rPr lang="en-NZ" sz="1600" dirty="0" err="1" smtClean="0">
                <a:latin typeface="Calibri" pitchFamily="34" charset="0"/>
                <a:hlinkClick r:id="rId21"/>
              </a:rPr>
              <a:t>Config</a:t>
            </a:r>
            <a:r>
              <a:rPr lang="en-NZ" sz="1600" dirty="0" smtClean="0">
                <a:latin typeface="Calibri" pitchFamily="34" charset="0"/>
                <a:hlinkClick r:id="rId21"/>
              </a:rPr>
              <a:t> Store</a:t>
            </a:r>
            <a:endParaRPr lang="en-NZ" sz="1600" dirty="0" smtClean="0">
              <a:latin typeface="Calibri" pitchFamily="34" charset="0"/>
            </a:endParaRPr>
          </a:p>
          <a:p>
            <a:pPr marL="920732" lvl="1" indent="-270000">
              <a:lnSpc>
                <a:spcPct val="90000"/>
              </a:lnSpc>
              <a:spcBef>
                <a:spcPct val="20000"/>
              </a:spcBef>
              <a:buSzPct val="120000"/>
              <a:buBlip>
                <a:blip r:embed="rId3"/>
              </a:buBlip>
              <a:defRPr/>
            </a:pPr>
            <a:r>
              <a:rPr lang="en-NZ" sz="1600" dirty="0" smtClean="0">
                <a:latin typeface="Calibri" pitchFamily="34" charset="0"/>
                <a:hlinkClick r:id="rId22"/>
              </a:rPr>
              <a:t>Enhanced CQWP</a:t>
            </a:r>
          </a:p>
          <a:p>
            <a:pPr marL="463550" indent="-270000">
              <a:lnSpc>
                <a:spcPct val="90000"/>
              </a:lnSpc>
              <a:spcBef>
                <a:spcPct val="20000"/>
              </a:spcBef>
              <a:buSzPct val="120000"/>
              <a:buFontTx/>
              <a:buBlip>
                <a:blip r:embed="rId3"/>
              </a:buBlip>
              <a:defRPr/>
            </a:pPr>
            <a:r>
              <a:rPr lang="en-NZ" sz="1600" dirty="0" smtClean="0">
                <a:latin typeface="Calibri" pitchFamily="34" charset="0"/>
              </a:rPr>
              <a:t>Testing Tools</a:t>
            </a:r>
          </a:p>
          <a:p>
            <a:pPr marL="920732" lvl="1" indent="-270000">
              <a:lnSpc>
                <a:spcPct val="90000"/>
              </a:lnSpc>
              <a:spcBef>
                <a:spcPct val="20000"/>
              </a:spcBef>
              <a:buSzPct val="120000"/>
              <a:buBlip>
                <a:blip r:embed="rId3"/>
              </a:buBlip>
              <a:defRPr/>
            </a:pPr>
            <a:r>
              <a:rPr lang="en-NZ" sz="1600" dirty="0" smtClean="0">
                <a:hlinkClick r:id="rId23"/>
              </a:rPr>
              <a:t>Test Data Population</a:t>
            </a:r>
            <a:endParaRPr lang="en-NZ" sz="1600" dirty="0" smtClean="0"/>
          </a:p>
          <a:p>
            <a:pPr marL="920732" lvl="1" indent="-270000">
              <a:lnSpc>
                <a:spcPct val="90000"/>
              </a:lnSpc>
              <a:spcBef>
                <a:spcPct val="20000"/>
              </a:spcBef>
              <a:buSzPct val="120000"/>
              <a:buBlip>
                <a:blip r:embed="rId3"/>
              </a:buBlip>
              <a:defRPr/>
            </a:pPr>
            <a:r>
              <a:rPr lang="en-NZ" sz="1600" dirty="0" smtClean="0">
                <a:latin typeface="Calibri" pitchFamily="34" charset="0"/>
                <a:hlinkClick r:id="rId24"/>
              </a:rPr>
              <a:t>Imtech Test Content</a:t>
            </a:r>
          </a:p>
          <a:p>
            <a:pPr marL="463550" lvl="0" indent="-270000">
              <a:lnSpc>
                <a:spcPct val="90000"/>
              </a:lnSpc>
              <a:spcBef>
                <a:spcPct val="20000"/>
              </a:spcBef>
              <a:buSzPct val="120000"/>
              <a:buBlip>
                <a:blip r:embed="rId3"/>
              </a:buBlip>
              <a:defRPr/>
            </a:pPr>
            <a:r>
              <a:rPr lang="en-NZ" sz="1600" dirty="0" smtClean="0"/>
              <a:t>Inspection Tools</a:t>
            </a:r>
            <a:endParaRPr lang="en-NZ" sz="1600" dirty="0" smtClean="0">
              <a:hlinkClick r:id="rId25"/>
            </a:endParaRPr>
          </a:p>
          <a:p>
            <a:pPr marL="920732" lvl="1" indent="-270000">
              <a:lnSpc>
                <a:spcPct val="90000"/>
              </a:lnSpc>
              <a:spcBef>
                <a:spcPct val="20000"/>
              </a:spcBef>
              <a:buSzPct val="120000"/>
              <a:buFontTx/>
              <a:buBlip>
                <a:blip r:embed="rId3"/>
              </a:buBlip>
              <a:defRPr/>
            </a:pPr>
            <a:r>
              <a:rPr lang="en-NZ" sz="1600" dirty="0" smtClean="0">
                <a:hlinkClick r:id="rId25"/>
              </a:rPr>
              <a:t>SharePoint Manager</a:t>
            </a:r>
            <a:endParaRPr lang="en-NZ" sz="1600" dirty="0" smtClean="0"/>
          </a:p>
          <a:p>
            <a:pPr marL="920732" lvl="1" indent="-270000">
              <a:lnSpc>
                <a:spcPct val="90000"/>
              </a:lnSpc>
              <a:spcBef>
                <a:spcPct val="20000"/>
              </a:spcBef>
              <a:buSzPct val="120000"/>
              <a:buBlip>
                <a:blip r:embed="rId3"/>
              </a:buBlip>
              <a:defRPr/>
            </a:pPr>
            <a:r>
              <a:rPr lang="en-NZ" sz="1600" dirty="0" smtClean="0">
                <a:hlinkClick r:id="rId26"/>
              </a:rPr>
              <a:t>SharePoint Inspector</a:t>
            </a:r>
            <a:endParaRPr lang="en-NZ" sz="1600" dirty="0" smtClean="0"/>
          </a:p>
          <a:p>
            <a:pPr marL="920732" lvl="1" indent="-270000">
              <a:lnSpc>
                <a:spcPct val="90000"/>
              </a:lnSpc>
              <a:spcBef>
                <a:spcPct val="20000"/>
              </a:spcBef>
              <a:buSzPct val="120000"/>
              <a:buBlip>
                <a:blip r:embed="rId3"/>
              </a:buBlip>
              <a:defRPr/>
            </a:pPr>
            <a:r>
              <a:rPr lang="en-NZ" sz="1600" dirty="0" smtClean="0">
                <a:hlinkClick r:id="rId27"/>
              </a:rPr>
              <a:t>SP Explorer Client (IE)</a:t>
            </a:r>
          </a:p>
          <a:p>
            <a:pPr marL="463550" indent="-270000">
              <a:lnSpc>
                <a:spcPct val="90000"/>
              </a:lnSpc>
              <a:spcBef>
                <a:spcPct val="20000"/>
              </a:spcBef>
              <a:buSzPct val="120000"/>
              <a:buBlip>
                <a:blip r:embed="rId3"/>
              </a:buBlip>
              <a:defRPr/>
            </a:pPr>
            <a:r>
              <a:rPr lang="en-NZ" sz="1600" dirty="0" smtClean="0"/>
              <a:t>Governance/Manageabilty</a:t>
            </a:r>
            <a:endParaRPr lang="en-NZ" sz="1600" dirty="0" smtClean="0">
              <a:hlinkClick r:id="rId27"/>
            </a:endParaRPr>
          </a:p>
          <a:p>
            <a:pPr marL="920732" lvl="1" indent="-270000">
              <a:lnSpc>
                <a:spcPct val="90000"/>
              </a:lnSpc>
              <a:spcBef>
                <a:spcPct val="20000"/>
              </a:spcBef>
              <a:buSzPct val="120000"/>
              <a:buBlip>
                <a:blip r:embed="rId3"/>
              </a:buBlip>
              <a:defRPr/>
            </a:pPr>
            <a:r>
              <a:rPr lang="en-NZ" sz="1600" dirty="0" smtClean="0">
                <a:hlinkClick r:id="rId28"/>
              </a:rPr>
              <a:t>SP Governance Tools</a:t>
            </a:r>
            <a:endParaRPr lang="en-NZ" sz="1600" dirty="0" smtClean="0"/>
          </a:p>
          <a:p>
            <a:pPr marL="920732" lvl="1" indent="-270000">
              <a:lnSpc>
                <a:spcPct val="90000"/>
              </a:lnSpc>
              <a:spcBef>
                <a:spcPct val="20000"/>
              </a:spcBef>
              <a:buSzPct val="120000"/>
              <a:buBlip>
                <a:blip r:embed="rId3"/>
              </a:buBlip>
              <a:defRPr/>
            </a:pPr>
            <a:r>
              <a:rPr lang="en-NZ" sz="1600" dirty="0" smtClean="0">
                <a:hlinkClick r:id="rId29"/>
              </a:rPr>
              <a:t>Reporting Framework</a:t>
            </a:r>
            <a:endParaRPr lang="en-NZ" sz="1600" dirty="0" smtClean="0"/>
          </a:p>
          <a:p>
            <a:pPr marL="920732" lvl="1" indent="-270000">
              <a:lnSpc>
                <a:spcPct val="90000"/>
              </a:lnSpc>
              <a:spcBef>
                <a:spcPct val="20000"/>
              </a:spcBef>
              <a:buSzPct val="120000"/>
              <a:buBlip>
                <a:blip r:embed="rId3"/>
              </a:buBlip>
              <a:defRPr/>
            </a:pPr>
            <a:r>
              <a:rPr lang="en-NZ" sz="1600" dirty="0" smtClean="0">
                <a:hlinkClick r:id="rId30"/>
              </a:rPr>
              <a:t>MS Asset Inventory</a:t>
            </a:r>
            <a:endParaRPr lang="en-NZ" sz="1600" dirty="0" smtClean="0"/>
          </a:p>
          <a:p>
            <a:pPr marL="920732" lvl="1" indent="-270000">
              <a:lnSpc>
                <a:spcPct val="90000"/>
              </a:lnSpc>
              <a:spcBef>
                <a:spcPct val="20000"/>
              </a:spcBef>
              <a:buSzPct val="120000"/>
              <a:buBlip>
                <a:blip r:embed="rId3"/>
              </a:buBlip>
              <a:defRPr/>
            </a:pPr>
            <a:r>
              <a:rPr lang="en-NZ" sz="1600" dirty="0" smtClean="0">
                <a:hlinkClick r:id="rId31"/>
              </a:rPr>
              <a:t>MS Monitoring Kit</a:t>
            </a:r>
            <a:endParaRPr lang="en-NZ" sz="1600" dirty="0" smtClean="0"/>
          </a:p>
          <a:p>
            <a:pPr marL="920732" lvl="1" indent="-270000">
              <a:lnSpc>
                <a:spcPct val="90000"/>
              </a:lnSpc>
              <a:spcBef>
                <a:spcPct val="20000"/>
              </a:spcBef>
              <a:buSzPct val="120000"/>
              <a:buBlip>
                <a:blip r:embed="rId3"/>
              </a:buBlip>
              <a:defRPr/>
            </a:pPr>
            <a:r>
              <a:rPr lang="en-NZ" sz="1600" dirty="0" smtClean="0">
                <a:hlinkClick r:id="rId32"/>
              </a:rPr>
              <a:t>SP Admin Toolkit</a:t>
            </a:r>
            <a:endParaRPr lang="en-NZ" sz="1600" dirty="0" smtClean="0"/>
          </a:p>
        </p:txBody>
      </p:sp>
      <p:sp>
        <p:nvSpPr>
          <p:cNvPr id="12" name="Content Placeholder 2"/>
          <p:cNvSpPr txBox="1">
            <a:spLocks/>
          </p:cNvSpPr>
          <p:nvPr/>
        </p:nvSpPr>
        <p:spPr>
          <a:xfrm>
            <a:off x="6120000" y="1440000"/>
            <a:ext cx="2880000" cy="4814902"/>
          </a:xfrm>
          <a:prstGeom prst="rect">
            <a:avLst/>
          </a:prstGeom>
        </p:spPr>
        <p:txBody>
          <a:bodyPr vert="horz" wrap="square" lIns="0" tIns="0" rIns="0" bIns="0" rtlCol="0">
            <a:noAutofit/>
          </a:bodyPr>
          <a:lstStyle/>
          <a:p>
            <a:pPr marL="463550" marR="0" lvl="0" indent="-270000" algn="l" defTabSz="914363" rtl="0" eaLnBrk="1" fontAlgn="auto" latinLnBrk="0" hangingPunct="1">
              <a:lnSpc>
                <a:spcPct val="90000"/>
              </a:lnSpc>
              <a:spcBef>
                <a:spcPct val="20000"/>
              </a:spcBef>
              <a:spcAft>
                <a:spcPts val="0"/>
              </a:spcAft>
              <a:buClrTx/>
              <a:buSzPct val="120000"/>
              <a:buFontTx/>
              <a:buBlip>
                <a:blip r:embed="rId3"/>
              </a:buBlip>
              <a:tabLst/>
              <a:defRPr/>
            </a:pPr>
            <a:r>
              <a:rPr lang="en-NZ" sz="1600" dirty="0" smtClean="0"/>
              <a:t>STSADM Tools</a:t>
            </a:r>
          </a:p>
          <a:p>
            <a:pPr marL="920732" lvl="1" indent="-270000">
              <a:lnSpc>
                <a:spcPct val="90000"/>
              </a:lnSpc>
              <a:spcBef>
                <a:spcPct val="20000"/>
              </a:spcBef>
              <a:buSzPct val="120000"/>
              <a:buFontTx/>
              <a:buBlip>
                <a:blip r:embed="rId3"/>
              </a:buBlip>
              <a:defRPr/>
            </a:pPr>
            <a:r>
              <a:rPr lang="en-NZ" sz="1600" dirty="0" smtClean="0">
                <a:hlinkClick r:id="rId33"/>
              </a:rPr>
              <a:t>AC’s STSADM</a:t>
            </a:r>
            <a:endParaRPr lang="en-NZ" sz="1600" dirty="0" smtClean="0"/>
          </a:p>
          <a:p>
            <a:pPr marL="920732" lvl="1" indent="-270000">
              <a:lnSpc>
                <a:spcPct val="90000"/>
              </a:lnSpc>
              <a:spcBef>
                <a:spcPct val="20000"/>
              </a:spcBef>
              <a:buSzPct val="120000"/>
              <a:buFontTx/>
              <a:buBlip>
                <a:blip r:embed="rId3"/>
              </a:buBlip>
              <a:defRPr/>
            </a:pPr>
            <a:r>
              <a:rPr lang="en-NZ" sz="1600" dirty="0" smtClean="0">
                <a:hlinkClick r:id="rId34"/>
              </a:rPr>
              <a:t>Imtech STSADM</a:t>
            </a:r>
            <a:endParaRPr lang="en-NZ" sz="1600" dirty="0" smtClean="0"/>
          </a:p>
          <a:p>
            <a:pPr marL="920732" lvl="1" indent="-270000">
              <a:lnSpc>
                <a:spcPct val="90000"/>
              </a:lnSpc>
              <a:spcBef>
                <a:spcPct val="20000"/>
              </a:spcBef>
              <a:buSzPct val="120000"/>
              <a:buFontTx/>
              <a:buBlip>
                <a:blip r:embed="rId3"/>
              </a:buBlip>
              <a:defRPr/>
            </a:pPr>
            <a:r>
              <a:rPr lang="en-NZ" sz="1600" dirty="0" smtClean="0">
                <a:hlinkClick r:id="rId35"/>
              </a:rPr>
              <a:t>Gary LP’s STSADM</a:t>
            </a:r>
            <a:endParaRPr lang="en-NZ" sz="1600" dirty="0" smtClean="0"/>
          </a:p>
          <a:p>
            <a:pPr marL="920732" lvl="1" indent="-270000">
              <a:lnSpc>
                <a:spcPct val="90000"/>
              </a:lnSpc>
              <a:spcBef>
                <a:spcPct val="20000"/>
              </a:spcBef>
              <a:buSzPct val="120000"/>
              <a:buFontTx/>
              <a:buBlip>
                <a:blip r:embed="rId3"/>
              </a:buBlip>
              <a:defRPr/>
            </a:pPr>
            <a:r>
              <a:rPr lang="en-NZ" sz="1600" dirty="0" smtClean="0">
                <a:hlinkClick r:id="rId36"/>
              </a:rPr>
              <a:t>STSADM Win</a:t>
            </a:r>
            <a:endParaRPr lang="en-NZ" sz="1600" dirty="0" smtClean="0"/>
          </a:p>
          <a:p>
            <a:pPr marL="463550" indent="-270000">
              <a:lnSpc>
                <a:spcPct val="90000"/>
              </a:lnSpc>
              <a:spcBef>
                <a:spcPct val="20000"/>
              </a:spcBef>
              <a:buSzPct val="120000"/>
              <a:buFontTx/>
              <a:buBlip>
                <a:blip r:embed="rId3"/>
              </a:buBlip>
              <a:defRPr/>
            </a:pPr>
            <a:r>
              <a:rPr lang="en-NZ" sz="1600" dirty="0" smtClean="0"/>
              <a:t>Planning/Design Tools</a:t>
            </a:r>
          </a:p>
          <a:p>
            <a:pPr marL="920732" lvl="1" indent="-270000">
              <a:lnSpc>
                <a:spcPct val="90000"/>
              </a:lnSpc>
              <a:spcBef>
                <a:spcPct val="20000"/>
              </a:spcBef>
              <a:buSzPct val="120000"/>
              <a:buBlip>
                <a:blip r:embed="rId3"/>
              </a:buBlip>
              <a:defRPr/>
            </a:pPr>
            <a:r>
              <a:rPr lang="en-NZ" sz="1600" dirty="0" smtClean="0">
                <a:hlinkClick r:id="rId37"/>
              </a:rPr>
              <a:t>MS Capacity Planning</a:t>
            </a:r>
            <a:endParaRPr lang="en-NZ" sz="1600" dirty="0" smtClean="0"/>
          </a:p>
          <a:p>
            <a:pPr marL="920732" lvl="1" indent="-270000">
              <a:lnSpc>
                <a:spcPct val="90000"/>
              </a:lnSpc>
              <a:spcBef>
                <a:spcPct val="20000"/>
              </a:spcBef>
              <a:buSzPct val="120000"/>
              <a:buBlip>
                <a:blip r:embed="rId3"/>
              </a:buBlip>
              <a:defRPr/>
            </a:pPr>
            <a:r>
              <a:rPr lang="en-NZ" sz="1600" dirty="0" smtClean="0">
                <a:hlinkClick r:id="rId38"/>
              </a:rPr>
              <a:t>Visio Shapes</a:t>
            </a:r>
            <a:endParaRPr lang="en-NZ" sz="1600" dirty="0" smtClean="0"/>
          </a:p>
          <a:p>
            <a:pPr marL="463550" indent="-270000">
              <a:lnSpc>
                <a:spcPct val="90000"/>
              </a:lnSpc>
              <a:spcBef>
                <a:spcPct val="20000"/>
              </a:spcBef>
              <a:buSzPct val="120000"/>
              <a:buBlip>
                <a:blip r:embed="rId3"/>
              </a:buBlip>
              <a:defRPr/>
            </a:pPr>
            <a:r>
              <a:rPr lang="en-NZ" sz="1600" dirty="0" smtClean="0"/>
              <a:t>Logging Tools</a:t>
            </a:r>
          </a:p>
          <a:p>
            <a:pPr marL="920732" lvl="1" indent="-270000">
              <a:lnSpc>
                <a:spcPct val="90000"/>
              </a:lnSpc>
              <a:spcBef>
                <a:spcPct val="20000"/>
              </a:spcBef>
              <a:buSzPct val="120000"/>
              <a:buBlip>
                <a:blip r:embed="rId3"/>
              </a:buBlip>
              <a:defRPr/>
            </a:pPr>
            <a:r>
              <a:rPr lang="en-NZ" sz="1600" dirty="0" smtClean="0">
                <a:hlinkClick r:id="rId39"/>
              </a:rPr>
              <a:t>SP Logging Spy</a:t>
            </a:r>
            <a:endParaRPr lang="en-NZ" sz="1600" dirty="0" smtClean="0"/>
          </a:p>
          <a:p>
            <a:pPr marL="920732" lvl="1" indent="-270000">
              <a:lnSpc>
                <a:spcPct val="90000"/>
              </a:lnSpc>
              <a:spcBef>
                <a:spcPct val="20000"/>
              </a:spcBef>
              <a:buSzPct val="120000"/>
              <a:buBlip>
                <a:blip r:embed="rId3"/>
              </a:buBlip>
              <a:defRPr/>
            </a:pPr>
            <a:r>
              <a:rPr lang="en-NZ" sz="1600" dirty="0" smtClean="0">
                <a:hlinkClick r:id="rId40"/>
              </a:rPr>
              <a:t>SPTraceView</a:t>
            </a:r>
            <a:endParaRPr lang="en-NZ" sz="1600" dirty="0" smtClean="0"/>
          </a:p>
          <a:p>
            <a:pPr marL="463550" indent="-270000">
              <a:lnSpc>
                <a:spcPct val="90000"/>
              </a:lnSpc>
              <a:spcBef>
                <a:spcPct val="20000"/>
              </a:spcBef>
              <a:buSzPct val="120000"/>
              <a:buBlip>
                <a:blip r:embed="rId3"/>
              </a:buBlip>
              <a:defRPr/>
            </a:pPr>
            <a:r>
              <a:rPr lang="en-NZ" sz="1600" dirty="0" smtClean="0"/>
              <a:t>General Tools</a:t>
            </a:r>
          </a:p>
          <a:p>
            <a:pPr marL="920732" lvl="1" indent="-270000">
              <a:lnSpc>
                <a:spcPct val="90000"/>
              </a:lnSpc>
              <a:spcBef>
                <a:spcPct val="20000"/>
              </a:spcBef>
              <a:buSzPct val="120000"/>
              <a:buBlip>
                <a:blip r:embed="rId3"/>
              </a:buBlip>
              <a:defRPr/>
            </a:pPr>
            <a:r>
              <a:rPr lang="en-NZ" sz="1600" dirty="0" smtClean="0">
                <a:hlinkClick r:id="rId41"/>
              </a:rPr>
              <a:t>SharePoint Toolbox</a:t>
            </a:r>
            <a:endParaRPr lang="en-NZ" sz="1600" dirty="0" smtClean="0"/>
          </a:p>
          <a:p>
            <a:pPr marL="920732" lvl="1" indent="-270000">
              <a:lnSpc>
                <a:spcPct val="90000"/>
              </a:lnSpc>
              <a:spcBef>
                <a:spcPct val="20000"/>
              </a:spcBef>
              <a:buSzPct val="120000"/>
              <a:buBlip>
                <a:blip r:embed="rId3"/>
              </a:buBlip>
              <a:defRPr/>
            </a:pPr>
            <a:r>
              <a:rPr lang="en-NZ" sz="1600" dirty="0" smtClean="0">
                <a:hlinkClick r:id="rId42"/>
              </a:rPr>
              <a:t>SharePoint SUSHI</a:t>
            </a:r>
            <a:endParaRPr lang="en-NZ" sz="1600" dirty="0" smtClean="0"/>
          </a:p>
          <a:p>
            <a:pPr marL="463550" indent="-270000">
              <a:lnSpc>
                <a:spcPct val="90000"/>
              </a:lnSpc>
              <a:spcBef>
                <a:spcPct val="20000"/>
              </a:spcBef>
              <a:buSzPct val="120000"/>
              <a:buBlip>
                <a:blip r:embed="rId3"/>
              </a:buBlip>
              <a:defRPr/>
            </a:pPr>
            <a:r>
              <a:rPr lang="en-NZ" sz="1600" dirty="0" smtClean="0"/>
              <a:t>.NET Essentials</a:t>
            </a:r>
          </a:p>
          <a:p>
            <a:pPr marL="920732" lvl="1" indent="-270000">
              <a:lnSpc>
                <a:spcPct val="90000"/>
              </a:lnSpc>
              <a:spcBef>
                <a:spcPct val="20000"/>
              </a:spcBef>
              <a:buSzPct val="120000"/>
              <a:buBlip>
                <a:blip r:embed="rId3"/>
              </a:buBlip>
              <a:defRPr/>
            </a:pPr>
            <a:r>
              <a:rPr lang="en-NZ" sz="1600" dirty="0" smtClean="0">
                <a:hlinkClick r:id="rId43"/>
              </a:rPr>
              <a:t>Fiddler</a:t>
            </a:r>
            <a:endParaRPr lang="en-NZ" sz="1600" dirty="0" smtClean="0"/>
          </a:p>
          <a:p>
            <a:pPr marL="920732" lvl="1" indent="-270000">
              <a:lnSpc>
                <a:spcPct val="90000"/>
              </a:lnSpc>
              <a:spcBef>
                <a:spcPct val="20000"/>
              </a:spcBef>
              <a:buSzPct val="120000"/>
              <a:buBlip>
                <a:blip r:embed="rId3"/>
              </a:buBlip>
              <a:defRPr/>
            </a:pPr>
            <a:r>
              <a:rPr lang="en-NZ" sz="1600" dirty="0" smtClean="0">
                <a:hlinkClick r:id="rId44"/>
              </a:rPr>
              <a:t>Reflector</a:t>
            </a:r>
            <a:endParaRPr lang="en-NZ" sz="1600" dirty="0" smtClean="0"/>
          </a:p>
          <a:p>
            <a:pPr marL="920732" lvl="1" indent="-270000">
              <a:lnSpc>
                <a:spcPct val="90000"/>
              </a:lnSpc>
              <a:spcBef>
                <a:spcPct val="20000"/>
              </a:spcBef>
              <a:buSzPct val="120000"/>
              <a:buBlip>
                <a:blip r:embed="rId3"/>
              </a:buBlip>
              <a:defRPr/>
            </a:pPr>
            <a:r>
              <a:rPr lang="en-NZ" sz="1600" dirty="0" smtClean="0">
                <a:hlinkClick r:id="rId45"/>
              </a:rPr>
              <a:t>Sysinternals</a:t>
            </a:r>
            <a:endParaRPr lang="en-NZ" sz="1600" dirty="0" smtClean="0"/>
          </a:p>
          <a:p>
            <a:pPr marL="920732" lvl="1" indent="-270000">
              <a:lnSpc>
                <a:spcPct val="90000"/>
              </a:lnSpc>
              <a:spcBef>
                <a:spcPct val="20000"/>
              </a:spcBef>
              <a:buSzPct val="120000"/>
              <a:buFontTx/>
              <a:buBlip>
                <a:blip r:embed="rId3"/>
              </a:buBlip>
              <a:defRPr/>
            </a:pPr>
            <a:endParaRPr lang="en-NZ" sz="1600" dirty="0" smtClean="0"/>
          </a:p>
          <a:p>
            <a:pPr marL="920732" lvl="1" indent="-270000">
              <a:lnSpc>
                <a:spcPct val="90000"/>
              </a:lnSpc>
              <a:spcBef>
                <a:spcPct val="20000"/>
              </a:spcBef>
              <a:buSzPct val="120000"/>
              <a:buBlip>
                <a:blip r:embed="rId3"/>
              </a:buBlip>
              <a:defRPr/>
            </a:pPr>
            <a:endParaRPr lang="en-NZ" sz="16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Don't be a Tool</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905000"/>
          </a:xfrm>
        </p:spPr>
        <p:txBody>
          <a:bodyPr anchor="t" anchorCtr="0"/>
          <a:lstStyle/>
          <a:p>
            <a:pPr algn="ctr"/>
            <a:r>
              <a:rPr sz="4000" smtClean="0"/>
              <a:t>Step #4</a:t>
            </a:r>
            <a:r>
              <a:rPr lang="en-US" dirty="0" smtClean="0">
                <a:solidFill>
                  <a:schemeClr val="accent3"/>
                </a:solidFill>
              </a:rPr>
              <a:t/>
            </a:r>
            <a:br>
              <a:rPr lang="en-US" dirty="0" smtClean="0">
                <a:solidFill>
                  <a:schemeClr val="accent3"/>
                </a:solidFill>
              </a:rPr>
            </a:br>
            <a:r>
              <a:rPr lang="en-US" dirty="0" smtClean="0">
                <a:solidFill>
                  <a:schemeClr val="accent3"/>
                </a:solidFill>
              </a:rPr>
              <a:t>Only code when you have to</a:t>
            </a:r>
            <a:endParaRPr lang="en-US" dirty="0">
              <a:solidFill>
                <a:schemeClr val="accent3"/>
              </a:solidFill>
            </a:endParaRPr>
          </a:p>
        </p:txBody>
      </p:sp>
      <p:pic>
        <p:nvPicPr>
          <p:cNvPr id="4" name="Picture 1"/>
          <p:cNvPicPr>
            <a:picLocks noChangeAspect="1" noChangeArrowheads="1"/>
          </p:cNvPicPr>
          <p:nvPr/>
        </p:nvPicPr>
        <p:blipFill>
          <a:blip r:embed="rId3"/>
          <a:srcRect/>
          <a:stretch>
            <a:fillRect/>
          </a:stretch>
        </p:blipFill>
        <p:spPr bwMode="auto">
          <a:xfrm>
            <a:off x="2209800" y="1905000"/>
            <a:ext cx="4857750" cy="37884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412875"/>
            <a:ext cx="8382000" cy="4284250"/>
          </a:xfrm>
        </p:spPr>
        <p:txBody>
          <a:bodyPr/>
          <a:lstStyle/>
          <a:p>
            <a:endParaRPr lang="en-US" dirty="0" smtClean="0"/>
          </a:p>
          <a:p>
            <a:r>
              <a:rPr lang="en-US" dirty="0" smtClean="0"/>
              <a:t>Chances are that “it’s been done before”</a:t>
            </a:r>
          </a:p>
          <a:p>
            <a:r>
              <a:rPr lang="en-US" dirty="0" err="1" smtClean="0"/>
              <a:t>Familiarise</a:t>
            </a:r>
            <a:r>
              <a:rPr lang="en-US" dirty="0" smtClean="0"/>
              <a:t> yourself with:</a:t>
            </a:r>
          </a:p>
          <a:p>
            <a:pPr lvl="1"/>
            <a:r>
              <a:rPr lang="en-US" dirty="0" err="1" smtClean="0"/>
              <a:t>CodePlex</a:t>
            </a:r>
            <a:r>
              <a:rPr lang="en-US" dirty="0" smtClean="0"/>
              <a:t> solutions: CKS, PKC, SLK, SCT etc…</a:t>
            </a:r>
          </a:p>
          <a:p>
            <a:pPr lvl="1"/>
            <a:r>
              <a:rPr lang="en-US" dirty="0" smtClean="0"/>
              <a:t>Third Party products (free/not) that extend or integrate with SharePoint</a:t>
            </a:r>
          </a:p>
          <a:p>
            <a:pPr lvl="1"/>
            <a:r>
              <a:rPr lang="en-US" dirty="0" smtClean="0"/>
              <a:t>Microsoft’s “Fantastic 40”</a:t>
            </a:r>
          </a:p>
          <a:p>
            <a:pPr lvl="1"/>
            <a:r>
              <a:rPr lang="en-US" dirty="0" smtClean="0"/>
              <a:t>SharePoint SDK Samples</a:t>
            </a:r>
          </a:p>
          <a:p>
            <a:pPr lvl="1"/>
            <a:r>
              <a:rPr lang="en-US" dirty="0" smtClean="0"/>
              <a:t>The full SharePoint feature set</a:t>
            </a:r>
          </a:p>
        </p:txBody>
      </p:sp>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4. Only code when you have to</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lang="en-US" sz="4800" spc="-100" dirty="0" smtClean="0">
                <a:ln w="3175">
                  <a:noFill/>
                </a:ln>
                <a:solidFill>
                  <a:schemeClr val="tx2"/>
                </a:solidFill>
                <a:latin typeface="Calibri" pitchFamily="34" charset="0"/>
                <a:cs typeface="Arial" charset="0"/>
              </a:rPr>
              <a:t>Avoiding Another Wheel </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905000"/>
          </a:xfrm>
        </p:spPr>
        <p:txBody>
          <a:bodyPr anchor="t" anchorCtr="0"/>
          <a:lstStyle/>
          <a:p>
            <a:pPr algn="ctr"/>
            <a:r>
              <a:rPr sz="4000" smtClean="0"/>
              <a:t>Step #5</a:t>
            </a:r>
            <a:r>
              <a:rPr lang="en-US" dirty="0" smtClean="0">
                <a:solidFill>
                  <a:schemeClr val="accent3"/>
                </a:solidFill>
              </a:rPr>
              <a:t/>
            </a:r>
            <a:br>
              <a:rPr lang="en-US" dirty="0" smtClean="0">
                <a:solidFill>
                  <a:schemeClr val="accent3"/>
                </a:solidFill>
              </a:rPr>
            </a:br>
            <a:r>
              <a:rPr lang="en-US" dirty="0" smtClean="0">
                <a:solidFill>
                  <a:schemeClr val="accent3"/>
                </a:solidFill>
              </a:rPr>
              <a:t>Use the right tool for the job</a:t>
            </a:r>
            <a:endParaRPr lang="en-US" dirty="0">
              <a:solidFill>
                <a:schemeClr val="accent3"/>
              </a:solidFill>
            </a:endParaRPr>
          </a:p>
        </p:txBody>
      </p:sp>
      <p:pic>
        <p:nvPicPr>
          <p:cNvPr id="4" name="Picture 2" descr="http://blogs.reuters.com/oddly-enough/files/2008/04/coney-2-360.jpg"/>
          <p:cNvPicPr>
            <a:picLocks noChangeAspect="1" noChangeArrowheads="1"/>
          </p:cNvPicPr>
          <p:nvPr/>
        </p:nvPicPr>
        <p:blipFill>
          <a:blip r:embed="rId3"/>
          <a:srcRect/>
          <a:stretch>
            <a:fillRect/>
          </a:stretch>
        </p:blipFill>
        <p:spPr bwMode="auto">
          <a:xfrm>
            <a:off x="2209800" y="1981200"/>
            <a:ext cx="4648200" cy="3970337"/>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412875"/>
            <a:ext cx="6705600" cy="4136517"/>
          </a:xfrm>
        </p:spPr>
        <p:txBody>
          <a:bodyPr/>
          <a:lstStyle/>
          <a:p>
            <a:endParaRPr lang="en-US" dirty="0" smtClean="0"/>
          </a:p>
          <a:p>
            <a:r>
              <a:rPr lang="en-US" dirty="0" smtClean="0"/>
              <a:t>Many ways to </a:t>
            </a:r>
            <a:r>
              <a:rPr lang="en-US" dirty="0" err="1" smtClean="0"/>
              <a:t>customise</a:t>
            </a:r>
            <a:r>
              <a:rPr lang="en-US" dirty="0" smtClean="0"/>
              <a:t> SharePoint</a:t>
            </a:r>
          </a:p>
          <a:p>
            <a:r>
              <a:rPr lang="en-US" dirty="0" smtClean="0"/>
              <a:t>Use the most productive tool, then move into managed VS solutions as needed</a:t>
            </a:r>
          </a:p>
          <a:p>
            <a:pPr lvl="1"/>
            <a:r>
              <a:rPr lang="en-US" dirty="0" smtClean="0"/>
              <a:t>e.g. build lists in the browser then extract list definitions</a:t>
            </a:r>
          </a:p>
          <a:p>
            <a:pPr lvl="1"/>
            <a:r>
              <a:rPr lang="en-US" dirty="0" smtClean="0"/>
              <a:t>e.g. develop/iterate master pages and page layouts in SharePoint Designer first</a:t>
            </a:r>
          </a:p>
        </p:txBody>
      </p:sp>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5. Use the right tool for the job</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kumimoji="0" lang="en-US" sz="4800" b="0" i="0" u="none" strike="noStrike" kern="1200" cap="none" spc="-100" normalizeH="0" baseline="0" noProof="0" dirty="0" smtClean="0">
                <a:ln w="3175">
                  <a:noFill/>
                </a:ln>
                <a:solidFill>
                  <a:schemeClr val="tx2"/>
                </a:solidFill>
                <a:effectLst/>
                <a:uLnTx/>
                <a:uFillTx/>
                <a:latin typeface="Calibri" pitchFamily="34" charset="0"/>
                <a:ea typeface="+mn-ea"/>
                <a:cs typeface="Arial" charset="0"/>
              </a:rPr>
              <a:t>VS</a:t>
            </a:r>
            <a:r>
              <a:rPr kumimoji="0" lang="en-US" sz="4800" b="0" i="0" u="none" strike="noStrike" kern="1200" cap="none" spc="-100" normalizeH="0" noProof="0" dirty="0" smtClean="0">
                <a:ln w="3175">
                  <a:noFill/>
                </a:ln>
                <a:solidFill>
                  <a:schemeClr val="tx2"/>
                </a:solidFill>
                <a:effectLst/>
                <a:uLnTx/>
                <a:uFillTx/>
                <a:latin typeface="Calibri" pitchFamily="34" charset="0"/>
                <a:ea typeface="+mn-ea"/>
                <a:cs typeface="Arial" charset="0"/>
              </a:rPr>
              <a:t> </a:t>
            </a:r>
            <a:r>
              <a:rPr kumimoji="0" lang="en-US" sz="4800" b="0" i="0" u="none" strike="noStrike" kern="1200" cap="none" spc="-100" normalizeH="0" noProof="0" dirty="0" err="1" smtClean="0">
                <a:ln w="3175">
                  <a:noFill/>
                </a:ln>
                <a:solidFill>
                  <a:schemeClr val="tx2"/>
                </a:solidFill>
                <a:effectLst/>
                <a:uLnTx/>
                <a:uFillTx/>
                <a:latin typeface="Calibri" pitchFamily="34" charset="0"/>
                <a:ea typeface="+mn-ea"/>
                <a:cs typeface="Arial" charset="0"/>
              </a:rPr>
              <a:t>vs</a:t>
            </a:r>
            <a:r>
              <a:rPr kumimoji="0" lang="en-US" sz="4800" b="0" i="0" u="none" strike="noStrike" kern="1200" cap="none" spc="-100" normalizeH="0" noProof="0" dirty="0" smtClean="0">
                <a:ln w="3175">
                  <a:noFill/>
                </a:ln>
                <a:solidFill>
                  <a:schemeClr val="tx2"/>
                </a:solidFill>
                <a:effectLst/>
                <a:uLnTx/>
                <a:uFillTx/>
                <a:latin typeface="Calibri" pitchFamily="34" charset="0"/>
                <a:ea typeface="+mn-ea"/>
                <a:cs typeface="Arial" charset="0"/>
              </a:rPr>
              <a:t> SP Designer </a:t>
            </a:r>
            <a:r>
              <a:rPr kumimoji="0" lang="en-US" sz="4800" b="0" i="0" u="none" strike="noStrike" kern="1200" cap="none" spc="-100" normalizeH="0" noProof="0" dirty="0" err="1" smtClean="0">
                <a:ln w="3175">
                  <a:noFill/>
                </a:ln>
                <a:solidFill>
                  <a:schemeClr val="tx2"/>
                </a:solidFill>
                <a:effectLst/>
                <a:uLnTx/>
                <a:uFillTx/>
                <a:latin typeface="Calibri" pitchFamily="34" charset="0"/>
                <a:ea typeface="+mn-ea"/>
                <a:cs typeface="Arial" charset="0"/>
              </a:rPr>
              <a:t>vs</a:t>
            </a:r>
            <a:r>
              <a:rPr kumimoji="0" lang="en-US" sz="4800" b="0" i="0" u="none" strike="noStrike" kern="1200" cap="none" spc="-100" normalizeH="0" noProof="0" dirty="0" smtClean="0">
                <a:ln w="3175">
                  <a:noFill/>
                </a:ln>
                <a:solidFill>
                  <a:schemeClr val="tx2"/>
                </a:solidFill>
                <a:effectLst/>
                <a:uLnTx/>
                <a:uFillTx/>
                <a:latin typeface="Calibri" pitchFamily="34" charset="0"/>
                <a:ea typeface="+mn-ea"/>
                <a:cs typeface="Arial" charset="0"/>
              </a:rPr>
              <a:t> The Browser</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pic>
        <p:nvPicPr>
          <p:cNvPr id="11266" name="Picture 2" descr="http://www.groundbreakingshovels.com/graphics/sledgehammer.jpg"/>
          <p:cNvPicPr>
            <a:picLocks noChangeAspect="1" noChangeArrowheads="1"/>
          </p:cNvPicPr>
          <p:nvPr/>
        </p:nvPicPr>
        <p:blipFill>
          <a:blip r:embed="rId3"/>
          <a:srcRect/>
          <a:stretch>
            <a:fillRect/>
          </a:stretch>
        </p:blipFill>
        <p:spPr bwMode="auto">
          <a:xfrm>
            <a:off x="7391400" y="1752600"/>
            <a:ext cx="1524000" cy="42862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412874"/>
            <a:ext cx="8382000" cy="4419671"/>
          </a:xfrm>
        </p:spPr>
        <p:txBody>
          <a:bodyPr/>
          <a:lstStyle/>
          <a:p>
            <a:endParaRPr lang="en-US" dirty="0" smtClean="0"/>
          </a:p>
          <a:p>
            <a:r>
              <a:rPr lang="en-US" dirty="0" smtClean="0"/>
              <a:t>Generating a Web Part GUI in pure code behind is not a productive experience</a:t>
            </a:r>
          </a:p>
          <a:p>
            <a:pPr lvl="1">
              <a:spcAft>
                <a:spcPts val="600"/>
              </a:spcAft>
            </a:pPr>
            <a:r>
              <a:rPr lang="en-US" sz="2500" dirty="0" err="1" smtClean="0">
                <a:solidFill>
                  <a:schemeClr val="accent6">
                    <a:lumMod val="60000"/>
                    <a:lumOff val="40000"/>
                  </a:schemeClr>
                </a:solidFill>
                <a:latin typeface="Consolas" pitchFamily="49" charset="0"/>
              </a:rPr>
              <a:t>this.Controls.Add</a:t>
            </a:r>
            <a:r>
              <a:rPr lang="en-US" sz="2500" dirty="0" smtClean="0">
                <a:solidFill>
                  <a:schemeClr val="accent6">
                    <a:lumMod val="60000"/>
                    <a:lumOff val="40000"/>
                  </a:schemeClr>
                </a:solidFill>
                <a:latin typeface="Consolas" pitchFamily="49" charset="0"/>
              </a:rPr>
              <a:t>(new Label(“Sigh!”));</a:t>
            </a:r>
          </a:p>
          <a:p>
            <a:r>
              <a:rPr lang="en-US" dirty="0" smtClean="0"/>
              <a:t>Use the power of the graphical designer to build re-usable User Control components</a:t>
            </a:r>
          </a:p>
          <a:p>
            <a:r>
              <a:rPr lang="en-US" dirty="0" smtClean="0"/>
              <a:t>Load these into web parts (ala </a:t>
            </a:r>
            <a:r>
              <a:rPr lang="en-US" dirty="0" err="1" smtClean="0"/>
              <a:t>SmartPart</a:t>
            </a:r>
            <a:r>
              <a:rPr lang="en-US" dirty="0" smtClean="0"/>
              <a:t>)</a:t>
            </a:r>
          </a:p>
          <a:p>
            <a:pPr lvl="1"/>
            <a:r>
              <a:rPr lang="en-US" sz="2500" dirty="0" err="1" smtClean="0">
                <a:solidFill>
                  <a:schemeClr val="accent6">
                    <a:lumMod val="60000"/>
                    <a:lumOff val="40000"/>
                  </a:schemeClr>
                </a:solidFill>
                <a:latin typeface="Consolas" pitchFamily="49" charset="0"/>
              </a:rPr>
              <a:t>Page.LoadControl</a:t>
            </a:r>
            <a:r>
              <a:rPr lang="en-US" sz="2500" dirty="0" smtClean="0">
                <a:solidFill>
                  <a:schemeClr val="accent6">
                    <a:lumMod val="60000"/>
                    <a:lumOff val="40000"/>
                  </a:schemeClr>
                </a:solidFill>
                <a:latin typeface="Consolas" pitchFamily="49" charset="0"/>
              </a:rPr>
              <a:t>(“/Path/MyControl.ascx”);</a:t>
            </a:r>
          </a:p>
          <a:p>
            <a:r>
              <a:rPr lang="en-US" dirty="0" smtClean="0"/>
              <a:t>Use the </a:t>
            </a:r>
            <a:r>
              <a:rPr lang="en-US" dirty="0" err="1" smtClean="0"/>
              <a:t>DebugApp</a:t>
            </a:r>
            <a:r>
              <a:rPr lang="en-US" dirty="0" smtClean="0"/>
              <a:t> to speed development</a:t>
            </a:r>
          </a:p>
        </p:txBody>
      </p:sp>
      <p:sp>
        <p:nvSpPr>
          <p:cNvPr id="6" name="Title 1"/>
          <p:cNvSpPr txBox="1">
            <a:spLocks/>
          </p:cNvSpPr>
          <p:nvPr/>
        </p:nvSpPr>
        <p:spPr>
          <a:xfrm>
            <a:off x="387054" y="228600"/>
            <a:ext cx="8375946" cy="105259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5. Use the right tool for the job</a:t>
            </a: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kumimoji="0" lang="en-US" sz="4800" b="0" i="0" u="none" strike="noStrike" kern="1200" cap="none" spc="-100" normalizeH="0" baseline="0" noProof="0" dirty="0" smtClean="0">
                <a:ln w="3175">
                  <a:noFill/>
                </a:ln>
                <a:solidFill>
                  <a:schemeClr val="tx2"/>
                </a:solidFill>
                <a:effectLst/>
                <a:uLnTx/>
                <a:uFillTx/>
                <a:latin typeface="Calibri" pitchFamily="34" charset="0"/>
                <a:ea typeface="+mn-ea"/>
                <a:cs typeface="Arial" charset="0"/>
              </a:rPr>
              <a:t>User Control</a:t>
            </a:r>
            <a:r>
              <a:rPr kumimoji="0" lang="en-US" sz="4800" b="0" i="0" u="none" strike="noStrike" kern="1200" cap="none" spc="-100" normalizeH="0" noProof="0" dirty="0" smtClean="0">
                <a:ln w="3175">
                  <a:noFill/>
                </a:ln>
                <a:solidFill>
                  <a:schemeClr val="tx2"/>
                </a:solidFill>
                <a:effectLst/>
                <a:uLnTx/>
                <a:uFillTx/>
                <a:latin typeface="Calibri" pitchFamily="34" charset="0"/>
                <a:ea typeface="+mn-ea"/>
                <a:cs typeface="Arial" charset="0"/>
              </a:rPr>
              <a:t> Pattern for Web Parts</a:t>
            </a:r>
            <a:endParaRPr kumimoji="0" lang="en-US" sz="4800" b="0" i="0" u="none" strike="noStrike" kern="1200" cap="none" spc="-100" normalizeH="0" baseline="0" noProof="0" dirty="0">
              <a:ln w="3175">
                <a:noFill/>
              </a:ln>
              <a:solidFill>
                <a:schemeClr val="tx2"/>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Controls in Web Parts</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905000"/>
          </a:xfrm>
        </p:spPr>
        <p:txBody>
          <a:bodyPr anchor="t" anchorCtr="0"/>
          <a:lstStyle/>
          <a:p>
            <a:pPr algn="ctr"/>
            <a:r>
              <a:rPr sz="4000" smtClean="0"/>
              <a:t>Step #6</a:t>
            </a:r>
            <a:r>
              <a:rPr lang="en-US" dirty="0" smtClean="0">
                <a:solidFill>
                  <a:schemeClr val="accent3"/>
                </a:solidFill>
              </a:rPr>
              <a:t/>
            </a:r>
            <a:br>
              <a:rPr lang="en-US" dirty="0" smtClean="0">
                <a:solidFill>
                  <a:schemeClr val="accent3"/>
                </a:solidFill>
              </a:rPr>
            </a:br>
            <a:r>
              <a:rPr lang="en-US" dirty="0" smtClean="0">
                <a:solidFill>
                  <a:schemeClr val="accent3"/>
                </a:solidFill>
              </a:rPr>
              <a:t>Get friendly with </a:t>
            </a:r>
            <a:r>
              <a:rPr lang="en-US" dirty="0" err="1" smtClean="0">
                <a:solidFill>
                  <a:schemeClr val="accent3"/>
                </a:solidFill>
              </a:rPr>
              <a:t>PowerShell</a:t>
            </a:r>
            <a:endParaRPr lang="en-US" dirty="0">
              <a:solidFill>
                <a:schemeClr val="accent3"/>
              </a:solidFill>
            </a:endParaRPr>
          </a:p>
        </p:txBody>
      </p:sp>
      <p:pic>
        <p:nvPicPr>
          <p:cNvPr id="45060" name="Picture 4" descr="PowerShell">
            <a:hlinkClick r:id="rId3"/>
          </p:cNvPr>
          <p:cNvPicPr>
            <a:picLocks noChangeAspect="1" noChangeArrowheads="1"/>
          </p:cNvPicPr>
          <p:nvPr/>
        </p:nvPicPr>
        <p:blipFill>
          <a:blip r:embed="rId4"/>
          <a:srcRect r="2043" b="1890"/>
          <a:stretch>
            <a:fillRect/>
          </a:stretch>
        </p:blipFill>
        <p:spPr bwMode="auto">
          <a:xfrm>
            <a:off x="2895600" y="2057400"/>
            <a:ext cx="3452234" cy="3738009"/>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en-US" sz="2800" dirty="0" smtClean="0"/>
              <a:t>6. Get friendly with </a:t>
            </a:r>
            <a:r>
              <a:rPr lang="en-US" sz="2800" dirty="0" err="1" smtClean="0"/>
              <a:t>PowerShell</a:t>
            </a:r>
            <a:r>
              <a:rPr lang="en-US" dirty="0" smtClean="0"/>
              <a:t/>
            </a:r>
            <a:br>
              <a:rPr lang="en-US" dirty="0" smtClean="0"/>
            </a:br>
            <a:r>
              <a:rPr lang="en-US" dirty="0" smtClean="0">
                <a:solidFill>
                  <a:schemeClr val="tx2"/>
                </a:solidFill>
              </a:rPr>
              <a:t>What is </a:t>
            </a:r>
            <a:r>
              <a:rPr lang="en-US" dirty="0" err="1" smtClean="0">
                <a:solidFill>
                  <a:schemeClr val="tx2"/>
                </a:solidFill>
              </a:rPr>
              <a:t>PowerShell</a:t>
            </a:r>
            <a:r>
              <a:rPr lang="en-US" dirty="0" smtClean="0">
                <a:solidFill>
                  <a:schemeClr val="tx2"/>
                </a:solidFill>
              </a:rPr>
              <a:t>?</a:t>
            </a:r>
            <a:endParaRPr lang="en-US" dirty="0">
              <a:solidFill>
                <a:schemeClr val="tx2"/>
              </a:solidFill>
            </a:endParaRPr>
          </a:p>
        </p:txBody>
      </p:sp>
      <p:sp>
        <p:nvSpPr>
          <p:cNvPr id="3" name="Text Placeholder 2"/>
          <p:cNvSpPr>
            <a:spLocks noGrp="1"/>
          </p:cNvSpPr>
          <p:nvPr>
            <p:ph idx="1"/>
          </p:nvPr>
        </p:nvSpPr>
        <p:spPr>
          <a:xfrm>
            <a:off x="381000" y="1412874"/>
            <a:ext cx="5257800" cy="4924425"/>
          </a:xfrm>
        </p:spPr>
        <p:txBody>
          <a:bodyPr/>
          <a:lstStyle/>
          <a:p>
            <a:endParaRPr lang="en-US" dirty="0" smtClean="0"/>
          </a:p>
          <a:p>
            <a:r>
              <a:rPr lang="en-US" dirty="0" smtClean="0"/>
              <a:t>Command prompt where the values piped between commands are .NET objects</a:t>
            </a:r>
          </a:p>
          <a:p>
            <a:r>
              <a:rPr lang="en-US" dirty="0" smtClean="0"/>
              <a:t>Light weight text scripts</a:t>
            </a:r>
          </a:p>
          <a:p>
            <a:r>
              <a:rPr lang="en-US" dirty="0" smtClean="0"/>
              <a:t>Access and manipulate .NET objects easily without writing full “programs”</a:t>
            </a:r>
          </a:p>
          <a:p>
            <a:r>
              <a:rPr lang="en-US" dirty="0" smtClean="0"/>
              <a:t>Extensible (</a:t>
            </a:r>
            <a:r>
              <a:rPr lang="en-US" dirty="0" err="1" smtClean="0"/>
              <a:t>cmdlets</a:t>
            </a:r>
            <a:r>
              <a:rPr lang="en-US" dirty="0" smtClean="0"/>
              <a:t>)</a:t>
            </a:r>
          </a:p>
          <a:p>
            <a:endParaRPr lang="en-US" dirty="0" smtClean="0"/>
          </a:p>
        </p:txBody>
      </p:sp>
      <p:pic>
        <p:nvPicPr>
          <p:cNvPr id="4" name="Picture 2" descr="get-PowerShell">
            <a:hlinkClick r:id="rId3"/>
          </p:cNvPr>
          <p:cNvPicPr>
            <a:picLocks noChangeAspect="1" noChangeArrowheads="1"/>
          </p:cNvPicPr>
          <p:nvPr/>
        </p:nvPicPr>
        <p:blipFill>
          <a:blip r:embed="rId4"/>
          <a:srcRect r="849" b="638"/>
          <a:stretch>
            <a:fillRect/>
          </a:stretch>
        </p:blipFill>
        <p:spPr bwMode="auto">
          <a:xfrm>
            <a:off x="5791200" y="1828800"/>
            <a:ext cx="2896405" cy="386139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The Smith &amp; Smith Show</a:t>
            </a:r>
            <a:br>
              <a:rPr lang="en-US" dirty="0" smtClean="0"/>
            </a:br>
            <a:r>
              <a:rPr lang="en-US" sz="3600" dirty="0" smtClean="0">
                <a:solidFill>
                  <a:schemeClr val="tx2"/>
                </a:solidFill>
              </a:rPr>
              <a:t>(Not related!)</a:t>
            </a:r>
            <a:endParaRPr lang="en-US" dirty="0">
              <a:solidFill>
                <a:schemeClr val="tx2"/>
              </a:solidFill>
            </a:endParaRPr>
          </a:p>
        </p:txBody>
      </p:sp>
      <p:sp>
        <p:nvSpPr>
          <p:cNvPr id="3" name="Text Placeholder 2"/>
          <p:cNvSpPr>
            <a:spLocks noGrp="1"/>
          </p:cNvSpPr>
          <p:nvPr>
            <p:ph idx="1"/>
          </p:nvPr>
        </p:nvSpPr>
        <p:spPr>
          <a:xfrm>
            <a:off x="381000" y="1412875"/>
            <a:ext cx="4191000" cy="3828740"/>
          </a:xfrm>
        </p:spPr>
        <p:txBody>
          <a:bodyPr/>
          <a:lstStyle/>
          <a:p>
            <a:endParaRPr lang="en-US" dirty="0" smtClean="0"/>
          </a:p>
          <a:p>
            <a:r>
              <a:rPr lang="en-US" dirty="0" smtClean="0"/>
              <a:t>Zac Smith</a:t>
            </a:r>
          </a:p>
          <a:p>
            <a:pPr lvl="1"/>
            <a:r>
              <a:rPr lang="en-US" dirty="0" smtClean="0"/>
              <a:t>MOSS Consultant</a:t>
            </a:r>
          </a:p>
          <a:p>
            <a:pPr lvl="1"/>
            <a:r>
              <a:rPr lang="en-US" dirty="0" smtClean="0"/>
              <a:t>Trinkit (Wellington)</a:t>
            </a:r>
          </a:p>
          <a:p>
            <a:pPr lvl="1"/>
            <a:r>
              <a:rPr lang="en-US" dirty="0" smtClean="0"/>
              <a:t>MCTS (WSS, MOSS)</a:t>
            </a:r>
          </a:p>
          <a:p>
            <a:pPr lvl="1"/>
            <a:r>
              <a:rPr lang="en-US" dirty="0" smtClean="0"/>
              <a:t>MVP</a:t>
            </a:r>
          </a:p>
          <a:p>
            <a:pPr lvl="1"/>
            <a:r>
              <a:rPr lang="en-US" dirty="0" smtClean="0"/>
              <a:t>Member of CKS team</a:t>
            </a:r>
          </a:p>
          <a:p>
            <a:pPr lvl="1"/>
            <a:r>
              <a:rPr lang="en-US" dirty="0" smtClean="0">
                <a:solidFill>
                  <a:schemeClr val="accent3"/>
                </a:solidFill>
              </a:rPr>
              <a:t>www.trinkit.co.nz/blog</a:t>
            </a:r>
          </a:p>
        </p:txBody>
      </p:sp>
      <p:sp>
        <p:nvSpPr>
          <p:cNvPr id="4" name="Text Placeholder 2"/>
          <p:cNvSpPr txBox="1">
            <a:spLocks/>
          </p:cNvSpPr>
          <p:nvPr/>
        </p:nvSpPr>
        <p:spPr>
          <a:xfrm>
            <a:off x="4572000" y="1414800"/>
            <a:ext cx="4343400" cy="3828740"/>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Matt Smith</a:t>
            </a:r>
          </a:p>
          <a:p>
            <a:pPr marL="833438" marR="0" lvl="1" indent="-369888" algn="l" defTabSz="914363" rtl="0" eaLnBrk="1" fontAlgn="auto" latinLnBrk="0" hangingPunct="1">
              <a:lnSpc>
                <a:spcPct val="90000"/>
              </a:lnSpc>
              <a:spcBef>
                <a:spcPct val="20000"/>
              </a:spcBef>
              <a:spcAft>
                <a:spcPts val="0"/>
              </a:spcAft>
              <a:buClrTx/>
              <a:buSzTx/>
              <a:buFontTx/>
              <a:buBlip>
                <a:blip r:embed="rId3"/>
              </a:buBlip>
              <a:tabLst/>
              <a:defRPr/>
            </a:pPr>
            <a:r>
              <a:rPr lang="en-US" sz="2800" dirty="0" smtClean="0">
                <a:latin typeface="Calibri" pitchFamily="34" charset="0"/>
              </a:rPr>
              <a:t>MOSS Developer</a:t>
            </a: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833438" marR="0" lvl="1" indent="-369888"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err="1" smtClean="0">
                <a:ln>
                  <a:noFill/>
                </a:ln>
                <a:solidFill>
                  <a:schemeClr val="tx1"/>
                </a:solidFill>
                <a:effectLst/>
                <a:uLnTx/>
                <a:uFillTx/>
                <a:latin typeface="Calibri" pitchFamily="34" charset="0"/>
                <a:ea typeface="+mn-ea"/>
                <a:cs typeface="+mn-cs"/>
              </a:rPr>
              <a:t>Intergen</a:t>
            </a: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 (Christchurch)</a:t>
            </a:r>
          </a:p>
          <a:p>
            <a:pPr marL="833438" marR="0" lvl="1" indent="-369888" algn="l" defTabSz="914363" rtl="0" eaLnBrk="1" fontAlgn="auto" latinLnBrk="0" hangingPunct="1">
              <a:lnSpc>
                <a:spcPct val="90000"/>
              </a:lnSpc>
              <a:spcBef>
                <a:spcPct val="20000"/>
              </a:spcBef>
              <a:spcAft>
                <a:spcPts val="0"/>
              </a:spcAft>
              <a:buClrTx/>
              <a:buSzTx/>
              <a:buFontTx/>
              <a:buBlip>
                <a:blip r:embed="rId3"/>
              </a:buBlip>
              <a:tabLst/>
              <a:defRPr/>
            </a:pPr>
            <a:r>
              <a:rPr lang="en-US" sz="2800" dirty="0" smtClean="0">
                <a:latin typeface="Calibri" pitchFamily="34" charset="0"/>
              </a:rPr>
              <a:t>MCTS (WSS, MOSS)</a:t>
            </a: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833438" marR="0" lvl="1" indent="-369888"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Not an</a:t>
            </a:r>
            <a:r>
              <a:rPr kumimoji="0" lang="en-US" sz="2800" b="0" i="0" u="none" strike="noStrike" kern="1200" cap="none" spc="0" normalizeH="0" noProof="0" dirty="0" smtClean="0">
                <a:ln>
                  <a:noFill/>
                </a:ln>
                <a:solidFill>
                  <a:schemeClr val="tx1"/>
                </a:solidFill>
                <a:effectLst/>
                <a:uLnTx/>
                <a:uFillTx/>
                <a:latin typeface="Calibri" pitchFamily="34" charset="0"/>
                <a:ea typeface="+mn-ea"/>
                <a:cs typeface="+mn-cs"/>
              </a:rPr>
              <a:t> MVP</a:t>
            </a:r>
          </a:p>
          <a:p>
            <a:pPr marL="833438" marR="0" lvl="1" indent="-369888" algn="l" defTabSz="914363" rtl="0" eaLnBrk="1" fontAlgn="auto" latinLnBrk="0" hangingPunct="1">
              <a:lnSpc>
                <a:spcPct val="90000"/>
              </a:lnSpc>
              <a:spcBef>
                <a:spcPct val="20000"/>
              </a:spcBef>
              <a:spcAft>
                <a:spcPts val="0"/>
              </a:spcAft>
              <a:buClrTx/>
              <a:buSzTx/>
              <a:buFontTx/>
              <a:buBlip>
                <a:blip r:embed="rId3"/>
              </a:buBlip>
              <a:tabLst/>
              <a:defRPr/>
            </a:pPr>
            <a:r>
              <a:rPr lang="en-US" sz="2800" dirty="0" err="1" smtClean="0">
                <a:latin typeface="Calibri" pitchFamily="34" charset="0"/>
              </a:rPr>
              <a:t>ChCh</a:t>
            </a:r>
            <a:r>
              <a:rPr lang="en-US" sz="2800" dirty="0" smtClean="0">
                <a:latin typeface="Calibri" pitchFamily="34" charset="0"/>
              </a:rPr>
              <a:t> SharePoint U/G</a:t>
            </a:r>
            <a:endParaRPr kumimoji="0" lang="en-US" sz="28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833438" marR="0" lvl="1" indent="-369888"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accent3"/>
                </a:solidFill>
                <a:effectLst/>
                <a:uLnTx/>
                <a:uFillTx/>
                <a:latin typeface="Calibri" pitchFamily="34" charset="0"/>
                <a:ea typeface="+mn-ea"/>
                <a:cs typeface="+mn-cs"/>
              </a:rPr>
              <a:t>blog.mattsmith.co.nz</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en-US" sz="2800" dirty="0" smtClean="0"/>
              <a:t>6. Get friendly with </a:t>
            </a:r>
            <a:r>
              <a:rPr lang="en-US" sz="2800" dirty="0" err="1" smtClean="0"/>
              <a:t>PowerShell</a:t>
            </a:r>
            <a:r>
              <a:rPr lang="en-US" dirty="0" smtClean="0"/>
              <a:t/>
            </a:r>
            <a:br>
              <a:rPr lang="en-US" dirty="0" smtClean="0"/>
            </a:br>
            <a:r>
              <a:rPr lang="en-US" dirty="0" smtClean="0">
                <a:solidFill>
                  <a:schemeClr val="tx2"/>
                </a:solidFill>
              </a:rPr>
              <a:t>Using </a:t>
            </a:r>
            <a:r>
              <a:rPr lang="en-US" dirty="0" err="1" smtClean="0">
                <a:solidFill>
                  <a:schemeClr val="tx2"/>
                </a:solidFill>
              </a:rPr>
              <a:t>PowerShell</a:t>
            </a:r>
            <a:r>
              <a:rPr lang="en-US" dirty="0" smtClean="0">
                <a:solidFill>
                  <a:schemeClr val="tx2"/>
                </a:solidFill>
              </a:rPr>
              <a:t> with SharePoint</a:t>
            </a:r>
            <a:endParaRPr lang="en-US" dirty="0">
              <a:solidFill>
                <a:schemeClr val="tx2"/>
              </a:solidFill>
            </a:endParaRPr>
          </a:p>
        </p:txBody>
      </p:sp>
      <p:sp>
        <p:nvSpPr>
          <p:cNvPr id="3" name="Text Placeholder 2"/>
          <p:cNvSpPr>
            <a:spLocks noGrp="1"/>
          </p:cNvSpPr>
          <p:nvPr>
            <p:ph idx="1"/>
          </p:nvPr>
        </p:nvSpPr>
        <p:spPr>
          <a:xfrm>
            <a:off x="381000" y="1412874"/>
            <a:ext cx="8153400" cy="5453801"/>
          </a:xfrm>
        </p:spPr>
        <p:txBody>
          <a:bodyPr/>
          <a:lstStyle/>
          <a:p>
            <a:endParaRPr lang="en-US" dirty="0" smtClean="0"/>
          </a:p>
          <a:p>
            <a:r>
              <a:rPr lang="en-US" dirty="0" smtClean="0"/>
              <a:t>Use SharePoint APIs + Web Services rapidly</a:t>
            </a:r>
          </a:p>
          <a:p>
            <a:pPr lvl="1"/>
            <a:r>
              <a:rPr lang="en-US" dirty="0" smtClean="0"/>
              <a:t>Quick proof-of-concepts</a:t>
            </a:r>
          </a:p>
          <a:p>
            <a:pPr lvl="1"/>
            <a:r>
              <a:rPr lang="en-US" dirty="0" smtClean="0"/>
              <a:t>Inspection and extraction (e.g. </a:t>
            </a:r>
            <a:r>
              <a:rPr lang="en-US" dirty="0" err="1" smtClean="0"/>
              <a:t>SchemaXML</a:t>
            </a:r>
            <a:r>
              <a:rPr lang="en-US" dirty="0" smtClean="0"/>
              <a:t>)</a:t>
            </a:r>
          </a:p>
          <a:p>
            <a:r>
              <a:rPr lang="en-US" dirty="0" smtClean="0"/>
              <a:t>Write scripts for common tasks</a:t>
            </a:r>
          </a:p>
          <a:p>
            <a:pPr lvl="1"/>
            <a:r>
              <a:rPr lang="en-US" dirty="0" smtClean="0"/>
              <a:t>e.g. replication across your SP farm</a:t>
            </a:r>
          </a:p>
          <a:p>
            <a:pPr lvl="1"/>
            <a:r>
              <a:rPr lang="en-US" dirty="0" smtClean="0"/>
              <a:t>e.g. bulk document uploading</a:t>
            </a:r>
          </a:p>
          <a:p>
            <a:pPr lvl="1"/>
            <a:r>
              <a:rPr lang="en-US" dirty="0" smtClean="0"/>
              <a:t>e.g. backup/restore scripts</a:t>
            </a:r>
          </a:p>
          <a:p>
            <a:r>
              <a:rPr lang="en-US" dirty="0" smtClean="0"/>
              <a:t>Use as part of a repeatable build process</a:t>
            </a:r>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PowerShell</a:t>
            </a:r>
            <a:r>
              <a:rPr lang="en-US" dirty="0" smtClean="0"/>
              <a:t> + SharePoint</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905000"/>
          </a:xfrm>
        </p:spPr>
        <p:txBody>
          <a:bodyPr anchor="t" anchorCtr="0"/>
          <a:lstStyle/>
          <a:p>
            <a:pPr algn="ctr"/>
            <a:r>
              <a:rPr sz="4000" smtClean="0"/>
              <a:t>Step #7</a:t>
            </a:r>
            <a:r>
              <a:rPr lang="en-US" dirty="0" smtClean="0">
                <a:solidFill>
                  <a:schemeClr val="accent3"/>
                </a:solidFill>
              </a:rPr>
              <a:t/>
            </a:r>
            <a:br>
              <a:rPr lang="en-US" dirty="0" smtClean="0">
                <a:solidFill>
                  <a:schemeClr val="accent3"/>
                </a:solidFill>
              </a:rPr>
            </a:br>
            <a:r>
              <a:rPr lang="en-US" dirty="0" smtClean="0">
                <a:solidFill>
                  <a:schemeClr val="accent3"/>
                </a:solidFill>
              </a:rPr>
              <a:t>Make peace with SharePoint</a:t>
            </a:r>
            <a:br>
              <a:rPr lang="en-US" dirty="0" smtClean="0">
                <a:solidFill>
                  <a:schemeClr val="accent3"/>
                </a:solidFill>
              </a:rPr>
            </a:br>
            <a:r>
              <a:rPr smtClean="0">
                <a:solidFill>
                  <a:schemeClr val="accent3"/>
                </a:solidFill>
              </a:rPr>
              <a:t>Designer</a:t>
            </a:r>
            <a:r>
              <a:rPr lang="en-NZ" dirty="0" smtClean="0">
                <a:solidFill>
                  <a:schemeClr val="accent3"/>
                </a:solidFill>
              </a:rPr>
              <a:t>… it’s for developers, too!</a:t>
            </a:r>
            <a:r>
              <a:rPr lang="en-US" dirty="0" smtClean="0">
                <a:solidFill>
                  <a:schemeClr val="accent3"/>
                </a:solidFill>
              </a:rPr>
              <a:t/>
            </a:r>
            <a:br>
              <a:rPr lang="en-US" dirty="0" smtClean="0">
                <a:solidFill>
                  <a:schemeClr val="accent3"/>
                </a:solidFill>
              </a:rPr>
            </a:br>
            <a:endParaRPr lang="en-US" dirty="0">
              <a:solidFill>
                <a:schemeClr val="accent3"/>
              </a:solidFill>
            </a:endParaRPr>
          </a:p>
        </p:txBody>
      </p:sp>
      <p:pic>
        <p:nvPicPr>
          <p:cNvPr id="43010" name="Picture 2" descr="http://www.microsoftbob.com/frontpage/history/images/frontpage_1.1.jpg"/>
          <p:cNvPicPr>
            <a:picLocks noChangeAspect="1" noChangeArrowheads="1"/>
          </p:cNvPicPr>
          <p:nvPr/>
        </p:nvPicPr>
        <p:blipFill>
          <a:blip r:embed="rId3"/>
          <a:srcRect/>
          <a:stretch>
            <a:fillRect/>
          </a:stretch>
        </p:blipFill>
        <p:spPr bwMode="auto">
          <a:xfrm>
            <a:off x="2514600" y="2590800"/>
            <a:ext cx="2529840" cy="3162300"/>
          </a:xfrm>
          <a:prstGeom prst="rect">
            <a:avLst/>
          </a:prstGeom>
          <a:noFill/>
        </p:spPr>
      </p:pic>
      <p:sp>
        <p:nvSpPr>
          <p:cNvPr id="5" name="Title 1"/>
          <p:cNvSpPr txBox="1">
            <a:spLocks/>
          </p:cNvSpPr>
          <p:nvPr/>
        </p:nvSpPr>
        <p:spPr>
          <a:xfrm>
            <a:off x="5105400" y="3505200"/>
            <a:ext cx="1524000" cy="1219200"/>
          </a:xfrm>
          <a:prstGeom prst="rect">
            <a:avLst/>
          </a:prstGeom>
        </p:spPr>
        <p:txBody>
          <a:bodyPr vert="horz" wrap="square" lIns="0" tIns="0" rIns="0" bIns="0" rtlCol="0" anchor="t" anchorCtr="0">
            <a:noAutofit/>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9600" b="1" spc="-100" dirty="0" smtClean="0">
                <a:ln w="3175">
                  <a:noFill/>
                </a:ln>
                <a:latin typeface="Calibri" pitchFamily="34" charset="0"/>
                <a:cs typeface="Arial" charset="0"/>
              </a:rPr>
              <a:t>++</a:t>
            </a:r>
            <a:r>
              <a:rPr kumimoji="0" lang="en-US" sz="4800" b="0" i="0" u="none" strike="noStrike" kern="1200" cap="none" spc="-100" normalizeH="0" baseline="0" noProof="0" dirty="0" smtClean="0">
                <a:ln w="3175">
                  <a:noFill/>
                </a:ln>
                <a:solidFill>
                  <a:schemeClr val="accent3"/>
                </a:solidFill>
                <a:effectLst/>
                <a:uLnTx/>
                <a:uFillTx/>
                <a:latin typeface="Calibri" pitchFamily="34" charset="0"/>
                <a:ea typeface="+mn-ea"/>
                <a:cs typeface="Arial" charset="0"/>
              </a:rPr>
              <a:t/>
            </a:r>
            <a:br>
              <a:rPr kumimoji="0" lang="en-US" sz="4800" b="0" i="0" u="none" strike="noStrike" kern="1200" cap="none" spc="-100" normalizeH="0" baseline="0" noProof="0" dirty="0" smtClean="0">
                <a:ln w="3175">
                  <a:noFill/>
                </a:ln>
                <a:solidFill>
                  <a:schemeClr val="accent3"/>
                </a:solidFill>
                <a:effectLst/>
                <a:uLnTx/>
                <a:uFillTx/>
                <a:latin typeface="Calibri" pitchFamily="34" charset="0"/>
                <a:ea typeface="+mn-ea"/>
                <a:cs typeface="Arial" charset="0"/>
              </a:rPr>
            </a:br>
            <a:endParaRPr kumimoji="0" lang="en-US" sz="4800" b="0" i="0" u="none" strike="noStrike" kern="1200" cap="none" spc="-100" normalizeH="0" baseline="0" noProof="0" dirty="0">
              <a:ln w="3175">
                <a:noFill/>
              </a:ln>
              <a:solidFill>
                <a:schemeClr val="accent3"/>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sz="2800" smtClean="0"/>
              <a:t>7. Make peace with SharePoint Designer</a:t>
            </a:r>
            <a:r>
              <a:rPr lang="en-US" dirty="0" smtClean="0"/>
              <a:t/>
            </a:r>
            <a:br>
              <a:rPr lang="en-US" dirty="0" smtClean="0"/>
            </a:br>
            <a:r>
              <a:rPr lang="en-US" dirty="0" smtClean="0">
                <a:solidFill>
                  <a:schemeClr val="tx2"/>
                </a:solidFill>
              </a:rPr>
              <a:t>Q: Anything  A: Data View Web Part</a:t>
            </a:r>
            <a:endParaRPr lang="en-US" dirty="0">
              <a:solidFill>
                <a:schemeClr val="tx2"/>
              </a:solidFill>
            </a:endParaRPr>
          </a:p>
        </p:txBody>
      </p:sp>
      <p:sp>
        <p:nvSpPr>
          <p:cNvPr id="3" name="Text Placeholder 2"/>
          <p:cNvSpPr>
            <a:spLocks noGrp="1"/>
          </p:cNvSpPr>
          <p:nvPr>
            <p:ph idx="1"/>
          </p:nvPr>
        </p:nvSpPr>
        <p:spPr>
          <a:xfrm>
            <a:off x="381000" y="1412875"/>
            <a:ext cx="8382000" cy="5829288"/>
          </a:xfrm>
        </p:spPr>
        <p:txBody>
          <a:bodyPr/>
          <a:lstStyle/>
          <a:p>
            <a:endParaRPr lang="en-US" dirty="0" smtClean="0"/>
          </a:p>
          <a:p>
            <a:r>
              <a:rPr lang="en-US" dirty="0" smtClean="0"/>
              <a:t>“The most powerful Web Part in SharePoint”</a:t>
            </a:r>
          </a:p>
          <a:p>
            <a:r>
              <a:rPr lang="en-US" dirty="0" smtClean="0"/>
              <a:t>Can avoid coding custom web parts in many (not all!) scenarios -&gt; speed development</a:t>
            </a:r>
          </a:p>
          <a:p>
            <a:r>
              <a:rPr lang="en-US" dirty="0" smtClean="0"/>
              <a:t>Some features:</a:t>
            </a:r>
          </a:p>
          <a:p>
            <a:pPr lvl="1"/>
            <a:r>
              <a:rPr lang="en-US" dirty="0" smtClean="0"/>
              <a:t>Flexible data sources</a:t>
            </a:r>
          </a:p>
          <a:p>
            <a:pPr lvl="1"/>
            <a:r>
              <a:rPr lang="en-US" dirty="0" smtClean="0"/>
              <a:t>Linked data sources</a:t>
            </a:r>
          </a:p>
          <a:p>
            <a:pPr lvl="1"/>
            <a:r>
              <a:rPr lang="en-US" dirty="0" smtClean="0"/>
              <a:t>Flexible XSLT rendering</a:t>
            </a:r>
          </a:p>
          <a:p>
            <a:pPr lvl="1"/>
            <a:r>
              <a:rPr lang="en-US" dirty="0" smtClean="0"/>
              <a:t>Connectable</a:t>
            </a:r>
          </a:p>
          <a:p>
            <a:pPr lvl="1"/>
            <a:r>
              <a:rPr lang="en-US" dirty="0" smtClean="0"/>
              <a:t>Two-way data binding</a:t>
            </a:r>
          </a:p>
          <a:p>
            <a:pPr lvl="1"/>
            <a:endParaRPr lang="en-US" dirty="0" smtClean="0"/>
          </a:p>
          <a:p>
            <a:pPr lvl="1"/>
            <a:endParaRPr lang="en-US" dirty="0" smtClean="0"/>
          </a:p>
        </p:txBody>
      </p:sp>
      <p:pic>
        <p:nvPicPr>
          <p:cNvPr id="5" name="Picture 2"/>
          <p:cNvPicPr>
            <a:picLocks noChangeAspect="1" noChangeArrowheads="1"/>
          </p:cNvPicPr>
          <p:nvPr/>
        </p:nvPicPr>
        <p:blipFill>
          <a:blip r:embed="rId3"/>
          <a:srcRect/>
          <a:stretch>
            <a:fillRect/>
          </a:stretch>
        </p:blipFill>
        <p:spPr bwMode="auto">
          <a:xfrm>
            <a:off x="5029200" y="3657600"/>
            <a:ext cx="3747168" cy="257335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View Web Part</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905000"/>
          </a:xfrm>
        </p:spPr>
        <p:txBody>
          <a:bodyPr anchor="t" anchorCtr="0"/>
          <a:lstStyle/>
          <a:p>
            <a:pPr algn="ctr"/>
            <a:r>
              <a:rPr sz="4000" smtClean="0"/>
              <a:t>Step #8</a:t>
            </a:r>
            <a:r>
              <a:rPr lang="en-US" dirty="0" smtClean="0">
                <a:solidFill>
                  <a:schemeClr val="accent3"/>
                </a:solidFill>
              </a:rPr>
              <a:t/>
            </a:r>
            <a:br>
              <a:rPr lang="en-US" dirty="0" smtClean="0">
                <a:solidFill>
                  <a:schemeClr val="accent3"/>
                </a:solidFill>
              </a:rPr>
            </a:br>
            <a:r>
              <a:rPr lang="en-US" dirty="0" smtClean="0">
                <a:solidFill>
                  <a:schemeClr val="accent3"/>
                </a:solidFill>
              </a:rPr>
              <a:t>Get help faster, and stay up to date</a:t>
            </a:r>
            <a:endParaRPr lang="en-US" dirty="0">
              <a:solidFill>
                <a:schemeClr val="accent3"/>
              </a:solidFill>
            </a:endParaRPr>
          </a:p>
        </p:txBody>
      </p:sp>
      <p:pic>
        <p:nvPicPr>
          <p:cNvPr id="4" name="Picture 2" descr="http://images.google.com/url?q=http://images.inmagine.com/168nwm/imagestate/ss138/hw1847.jpg&amp;usg=AFQjCNHKjK9t0s_xMWjiWE6c6Y73spgs5Q"/>
          <p:cNvPicPr>
            <a:picLocks noChangeAspect="1" noChangeArrowheads="1"/>
          </p:cNvPicPr>
          <p:nvPr/>
        </p:nvPicPr>
        <p:blipFill>
          <a:blip r:embed="rId3"/>
          <a:srcRect/>
          <a:stretch>
            <a:fillRect/>
          </a:stretch>
        </p:blipFill>
        <p:spPr bwMode="auto">
          <a:xfrm>
            <a:off x="3124200" y="1752600"/>
            <a:ext cx="3012620" cy="4114800"/>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en-US" sz="2800" dirty="0" smtClean="0"/>
              <a:t>8. Get help </a:t>
            </a:r>
            <a:r>
              <a:rPr sz="2800" smtClean="0"/>
              <a:t>f</a:t>
            </a:r>
            <a:r>
              <a:rPr lang="en-US" sz="2800" dirty="0" smtClean="0"/>
              <a:t>aster, and stay up to date</a:t>
            </a:r>
            <a:r>
              <a:rPr lang="en-US" dirty="0" smtClean="0"/>
              <a:t/>
            </a:r>
            <a:br>
              <a:rPr lang="en-US" dirty="0" smtClean="0"/>
            </a:br>
            <a:r>
              <a:rPr lang="en-US" dirty="0" smtClean="0">
                <a:solidFill>
                  <a:schemeClr val="tx2"/>
                </a:solidFill>
              </a:rPr>
              <a:t>Build A Library of Resources</a:t>
            </a:r>
            <a:endParaRPr lang="en-US" dirty="0">
              <a:solidFill>
                <a:schemeClr val="tx2"/>
              </a:solidFill>
            </a:endParaRPr>
          </a:p>
        </p:txBody>
      </p:sp>
      <p:sp>
        <p:nvSpPr>
          <p:cNvPr id="3" name="Text Placeholder 2"/>
          <p:cNvSpPr>
            <a:spLocks noGrp="1"/>
          </p:cNvSpPr>
          <p:nvPr>
            <p:ph idx="1"/>
          </p:nvPr>
        </p:nvSpPr>
        <p:spPr>
          <a:xfrm>
            <a:off x="381000" y="1412875"/>
            <a:ext cx="8382000" cy="5059847"/>
          </a:xfrm>
        </p:spPr>
        <p:txBody>
          <a:bodyPr/>
          <a:lstStyle/>
          <a:p>
            <a:endParaRPr lang="en-US" dirty="0" smtClean="0"/>
          </a:p>
          <a:p>
            <a:r>
              <a:rPr lang="en-US" dirty="0" smtClean="0"/>
              <a:t>Essential Resources</a:t>
            </a:r>
          </a:p>
          <a:p>
            <a:pPr lvl="1"/>
            <a:r>
              <a:rPr lang="en-US" dirty="0" smtClean="0"/>
              <a:t>Microsoft: </a:t>
            </a:r>
            <a:r>
              <a:rPr lang="en-US" dirty="0" smtClean="0">
                <a:hlinkClick r:id="rId3"/>
              </a:rPr>
              <a:t>MSDN WSS Portal</a:t>
            </a:r>
            <a:r>
              <a:rPr lang="en-US" dirty="0" smtClean="0"/>
              <a:t>, </a:t>
            </a:r>
            <a:r>
              <a:rPr lang="en-US" dirty="0" smtClean="0">
                <a:hlinkClick r:id="rId4"/>
              </a:rPr>
              <a:t>MSDN MOSS Portal</a:t>
            </a:r>
            <a:r>
              <a:rPr lang="en-US" dirty="0" smtClean="0"/>
              <a:t>, </a:t>
            </a:r>
            <a:r>
              <a:rPr lang="en-US" dirty="0" smtClean="0">
                <a:hlinkClick r:id="rId5"/>
              </a:rPr>
              <a:t>TechNet WSS Portal</a:t>
            </a:r>
            <a:r>
              <a:rPr lang="en-US" dirty="0" smtClean="0"/>
              <a:t>, </a:t>
            </a:r>
            <a:r>
              <a:rPr lang="en-US" dirty="0" smtClean="0">
                <a:hlinkClick r:id="rId6"/>
              </a:rPr>
              <a:t>TechNet MOSS Portal</a:t>
            </a:r>
            <a:r>
              <a:rPr lang="en-US" dirty="0" smtClean="0"/>
              <a:t>, </a:t>
            </a:r>
            <a:r>
              <a:rPr lang="en-US" dirty="0" smtClean="0">
                <a:hlinkClick r:id="rId7"/>
              </a:rPr>
              <a:t>MSDN WSS SDK</a:t>
            </a:r>
            <a:r>
              <a:rPr lang="en-US" dirty="0" smtClean="0"/>
              <a:t>, </a:t>
            </a:r>
            <a:r>
              <a:rPr lang="en-US" dirty="0" smtClean="0">
                <a:hlinkClick r:id="rId8"/>
              </a:rPr>
              <a:t>MSDN MOSS SDK</a:t>
            </a:r>
            <a:r>
              <a:rPr lang="en-US" dirty="0" smtClean="0"/>
              <a:t>, </a:t>
            </a:r>
            <a:r>
              <a:rPr lang="en-US" dirty="0" err="1" smtClean="0">
                <a:hlinkClick r:id="rId9"/>
              </a:rPr>
              <a:t>GearUp</a:t>
            </a:r>
            <a:r>
              <a:rPr lang="en-US" dirty="0" smtClean="0"/>
              <a:t>, </a:t>
            </a:r>
            <a:r>
              <a:rPr lang="en-US" dirty="0" smtClean="0">
                <a:hlinkClick r:id="rId10"/>
              </a:rPr>
              <a:t>Office Online</a:t>
            </a:r>
            <a:r>
              <a:rPr lang="en-US" dirty="0" smtClean="0"/>
              <a:t>, </a:t>
            </a:r>
            <a:r>
              <a:rPr lang="en-US" dirty="0" smtClean="0">
                <a:hlinkClick r:id="rId11"/>
              </a:rPr>
              <a:t>Developer Intro Portal</a:t>
            </a:r>
            <a:endParaRPr lang="en-US" dirty="0" smtClean="0"/>
          </a:p>
          <a:p>
            <a:pPr lvl="1"/>
            <a:r>
              <a:rPr lang="en-US" dirty="0" smtClean="0"/>
              <a:t>Community: </a:t>
            </a:r>
            <a:r>
              <a:rPr lang="en-US" dirty="0" err="1" smtClean="0">
                <a:hlinkClick r:id="rId12"/>
              </a:rPr>
              <a:t>SharePointPedia</a:t>
            </a:r>
            <a:r>
              <a:rPr lang="en-US" dirty="0" smtClean="0"/>
              <a:t>, </a:t>
            </a:r>
            <a:r>
              <a:rPr lang="en-US" dirty="0" smtClean="0">
                <a:hlinkClick r:id="rId13"/>
              </a:rPr>
              <a:t>SP Community Portal</a:t>
            </a:r>
            <a:endParaRPr lang="en-US" dirty="0" smtClean="0"/>
          </a:p>
          <a:p>
            <a:pPr lvl="1"/>
            <a:r>
              <a:rPr lang="en-US" dirty="0" smtClean="0"/>
              <a:t>Other Portals: </a:t>
            </a:r>
            <a:r>
              <a:rPr lang="en-US" dirty="0" smtClean="0">
                <a:hlinkClick r:id="rId14"/>
              </a:rPr>
              <a:t>wssdemo.com</a:t>
            </a:r>
            <a:r>
              <a:rPr lang="en-US" dirty="0" smtClean="0"/>
              <a:t>, </a:t>
            </a:r>
            <a:r>
              <a:rPr lang="en-US" dirty="0" smtClean="0">
                <a:hlinkClick r:id="rId15"/>
              </a:rPr>
              <a:t>WSS FAQ</a:t>
            </a:r>
            <a:r>
              <a:rPr lang="en-US" dirty="0" smtClean="0"/>
              <a:t>, </a:t>
            </a:r>
            <a:r>
              <a:rPr lang="en-US" dirty="0" smtClean="0">
                <a:hlinkClick r:id="rId16"/>
              </a:rPr>
              <a:t>SPS FAQ</a:t>
            </a:r>
            <a:endParaRPr lang="en-US" dirty="0" smtClean="0"/>
          </a:p>
          <a:p>
            <a:pPr lvl="1"/>
            <a:r>
              <a:rPr lang="en-US" dirty="0" smtClean="0"/>
              <a:t>Forums: </a:t>
            </a:r>
            <a:r>
              <a:rPr lang="en-US" dirty="0" err="1" smtClean="0">
                <a:hlinkClick r:id="rId17"/>
              </a:rPr>
              <a:t>SharePointU</a:t>
            </a:r>
            <a:r>
              <a:rPr lang="en-US" dirty="0" smtClean="0"/>
              <a:t>, </a:t>
            </a:r>
            <a:r>
              <a:rPr lang="en-US" dirty="0" smtClean="0">
                <a:hlinkClick r:id="rId18"/>
              </a:rPr>
              <a:t>MSDN</a:t>
            </a:r>
            <a:r>
              <a:rPr lang="en-US" dirty="0" smtClean="0"/>
              <a:t>, </a:t>
            </a:r>
            <a:r>
              <a:rPr lang="en-US" dirty="0" smtClean="0">
                <a:hlinkClick r:id="rId19"/>
              </a:rPr>
              <a:t>TechNet</a:t>
            </a:r>
            <a:endParaRPr lang="en-US" dirty="0" smtClean="0"/>
          </a:p>
          <a:p>
            <a:r>
              <a:rPr lang="en-US" dirty="0" smtClean="0"/>
              <a:t>Stay Up to Date</a:t>
            </a:r>
          </a:p>
          <a:p>
            <a:pPr lvl="1"/>
            <a:r>
              <a:rPr lang="en-US" dirty="0" smtClean="0"/>
              <a:t>Aggregate Blogs: </a:t>
            </a:r>
            <a:r>
              <a:rPr lang="en-US" dirty="0" smtClean="0">
                <a:hlinkClick r:id="rId20"/>
              </a:rPr>
              <a:t>MVPs</a:t>
            </a:r>
            <a:r>
              <a:rPr lang="en-US" dirty="0" smtClean="0"/>
              <a:t>, </a:t>
            </a:r>
            <a:r>
              <a:rPr lang="en-US" dirty="0" smtClean="0">
                <a:hlinkClick r:id="rId21"/>
              </a:rPr>
              <a:t>MS Individuals</a:t>
            </a:r>
            <a:r>
              <a:rPr lang="en-US" dirty="0" smtClean="0"/>
              <a:t>, </a:t>
            </a:r>
            <a:r>
              <a:rPr lang="en-US" dirty="0" smtClean="0">
                <a:hlinkClick r:id="rId22"/>
              </a:rPr>
              <a:t>MS Teams</a:t>
            </a:r>
            <a:endParaRPr lang="en-US"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4" name="Picture 33" descr="MSB08_Ida_01.png"/>
          <p:cNvPicPr>
            <a:picLocks noChangeAspect="1"/>
          </p:cNvPicPr>
          <p:nvPr/>
        </p:nvPicPr>
        <p:blipFill>
          <a:blip r:embed="rId3"/>
          <a:srcRect b="19672"/>
          <a:stretch>
            <a:fillRect/>
          </a:stretch>
        </p:blipFill>
        <p:spPr>
          <a:xfrm>
            <a:off x="3390900" y="-304800"/>
            <a:ext cx="6972300" cy="3733800"/>
          </a:xfrm>
          <a:prstGeom prst="rect">
            <a:avLst/>
          </a:prstGeom>
        </p:spPr>
      </p:pic>
      <p:sp>
        <p:nvSpPr>
          <p:cNvPr id="49" name="Rounded Rectangle 48"/>
          <p:cNvSpPr/>
          <p:nvPr/>
        </p:nvSpPr>
        <p:spPr bwMode="auto">
          <a:xfrm>
            <a:off x="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4"/>
          <a:stretch>
            <a:fillRect/>
          </a:stretch>
        </p:blipFill>
        <p:spPr>
          <a:xfrm>
            <a:off x="762000" y="3529168"/>
            <a:ext cx="3624263" cy="738032"/>
          </a:xfrm>
          <a:prstGeom prst="rect">
            <a:avLst/>
          </a:prstGeom>
        </p:spPr>
      </p:pic>
      <p:grpSp>
        <p:nvGrpSpPr>
          <p:cNvPr id="3" name="Group 29"/>
          <p:cNvGrpSpPr/>
          <p:nvPr/>
        </p:nvGrpSpPr>
        <p:grpSpPr>
          <a:xfrm>
            <a:off x="276225" y="1238250"/>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 name="Title 1"/>
          <p:cNvSpPr>
            <a:spLocks noGrp="1"/>
          </p:cNvSpPr>
          <p:nvPr>
            <p:ph type="title"/>
          </p:nvPr>
        </p:nvSpPr>
        <p:spPr/>
        <p:txBody>
          <a:bodyPr>
            <a:normAutofit/>
          </a:bodyPr>
          <a:lstStyle/>
          <a:p>
            <a:r>
              <a:rPr smtClean="0"/>
              <a:t>Resources</a:t>
            </a:r>
            <a:endParaRPr lang="en-US" dirty="0"/>
          </a:p>
        </p:txBody>
      </p:sp>
      <p:sp>
        <p:nvSpPr>
          <p:cNvPr id="42" name="Oval 41"/>
          <p:cNvSpPr/>
          <p:nvPr/>
        </p:nvSpPr>
        <p:spPr bwMode="auto">
          <a:xfrm>
            <a:off x="1238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286000"/>
            <a:ext cx="4572000" cy="954107"/>
          </a:xfrm>
          <a:prstGeom prst="rect">
            <a:avLst/>
          </a:prstGeom>
        </p:spPr>
        <p:txBody>
          <a:bodyPr>
            <a:spAutoFit/>
          </a:bodyPr>
          <a:lstStyle/>
          <a:p>
            <a:pPr>
              <a:spcBef>
                <a:spcPts val="600"/>
              </a:spcBef>
            </a:pPr>
            <a:r>
              <a:rPr lang="en-US" sz="2000" dirty="0" smtClean="0">
                <a:hlinkClick r:id="rId5"/>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48" name="Rectangle 47"/>
          <p:cNvSpPr/>
          <p:nvPr/>
        </p:nvSpPr>
        <p:spPr>
          <a:xfrm>
            <a:off x="838200" y="4419600"/>
            <a:ext cx="3733800" cy="1354217"/>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6"/>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sz="2000" dirty="0" smtClean="0">
                <a:latin typeface="Calibri" pitchFamily="34" charset="0"/>
              </a:rPr>
              <a:t>Evaluation licenses, pre-released products, and MORE!</a:t>
            </a:r>
          </a:p>
        </p:txBody>
      </p:sp>
      <p:pic>
        <p:nvPicPr>
          <p:cNvPr id="25" name="Picture 24" descr="TechEd_online.png"/>
          <p:cNvPicPr>
            <a:picLocks noChangeAspect="1"/>
          </p:cNvPicPr>
          <p:nvPr/>
        </p:nvPicPr>
        <p:blipFill>
          <a:blip r:embed="rId7"/>
          <a:stretch>
            <a:fillRect/>
          </a:stretch>
        </p:blipFill>
        <p:spPr>
          <a:xfrm>
            <a:off x="914400" y="1209675"/>
            <a:ext cx="2409825" cy="1076325"/>
          </a:xfrm>
          <a:prstGeom prst="rect">
            <a:avLst/>
          </a:prstGeom>
        </p:spPr>
      </p:pic>
      <p:sp>
        <p:nvSpPr>
          <p:cNvPr id="22" name="Rounded Rectangle 21"/>
          <p:cNvSpPr/>
          <p:nvPr/>
        </p:nvSpPr>
        <p:spPr bwMode="auto">
          <a:xfrm>
            <a:off x="457200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8"/>
          <a:stretch>
            <a:fillRect/>
          </a:stretch>
        </p:blipFill>
        <p:spPr>
          <a:xfrm>
            <a:off x="5410200" y="3505200"/>
            <a:ext cx="1857375" cy="942975"/>
          </a:xfrm>
          <a:prstGeom prst="rect">
            <a:avLst/>
          </a:prstGeom>
        </p:spPr>
      </p:pic>
      <p:sp>
        <p:nvSpPr>
          <p:cNvPr id="28" name="Rectangle 27"/>
          <p:cNvSpPr/>
          <p:nvPr/>
        </p:nvSpPr>
        <p:spPr>
          <a:xfrm>
            <a:off x="5410200" y="4419600"/>
            <a:ext cx="3352800" cy="1354217"/>
          </a:xfrm>
          <a:prstGeom prst="rect">
            <a:avLst/>
          </a:prstGeom>
        </p:spPr>
        <p:txBody>
          <a:bodyPr wrap="square">
            <a:spAutoFit/>
          </a:bodyPr>
          <a:lstStyle/>
          <a:p>
            <a:pPr>
              <a:spcBef>
                <a:spcPts val="600"/>
              </a:spcBef>
              <a:tabLst>
                <a:tab pos="1828800" algn="l"/>
              </a:tabLst>
            </a:pPr>
            <a:r>
              <a:rPr lang="en-US" sz="2000" dirty="0" smtClean="0">
                <a:hlinkClick r:id="rId9"/>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t>
            </a:r>
            <a:br>
              <a:rPr lang="en-US" sz="2000" dirty="0" smtClean="0"/>
            </a:br>
            <a:r>
              <a:rPr lang="en-US" sz="2000" dirty="0" smtClean="0"/>
              <a:t>and MORE!</a:t>
            </a:r>
          </a:p>
        </p:txBody>
      </p:sp>
      <p:grpSp>
        <p:nvGrpSpPr>
          <p:cNvPr id="30" name="Group 29"/>
          <p:cNvGrpSpPr/>
          <p:nvPr/>
        </p:nvGrpSpPr>
        <p:grpSpPr>
          <a:xfrm>
            <a:off x="276225" y="36576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4" name="Group 43"/>
          <p:cNvGrpSpPr/>
          <p:nvPr/>
        </p:nvGrpSpPr>
        <p:grpSpPr>
          <a:xfrm>
            <a:off x="4800600" y="36576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ame Side Corner Rectangle 34"/>
          <p:cNvSpPr/>
          <p:nvPr/>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Please 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smtClean="0"/>
              <a:t>Q &amp; A</a:t>
            </a:r>
            <a:endParaRPr lang="en-US" dirty="0"/>
          </a:p>
        </p:txBody>
      </p:sp>
      <p:sp>
        <p:nvSpPr>
          <p:cNvPr id="3" name="Text Placeholder 2"/>
          <p:cNvSpPr txBox="1">
            <a:spLocks/>
          </p:cNvSpPr>
          <p:nvPr/>
        </p:nvSpPr>
        <p:spPr>
          <a:xfrm>
            <a:off x="381000" y="3733799"/>
            <a:ext cx="4191000" cy="150781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120000"/>
              <a:buFontTx/>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endParaRPr>
          </a:p>
          <a:p>
            <a:pPr marL="0" marR="0" lvl="0" indent="0" algn="l" defTabSz="914363" rtl="0" eaLnBrk="1" fontAlgn="auto" latinLnBrk="0" hangingPunct="1">
              <a:lnSpc>
                <a:spcPct val="90000"/>
              </a:lnSpc>
              <a:spcBef>
                <a:spcPts val="0"/>
              </a:spcBef>
              <a:spcAft>
                <a:spcPts val="0"/>
              </a:spcAft>
              <a:buClrTx/>
              <a:buSzPct val="120000"/>
              <a:buFontTx/>
              <a:buNone/>
              <a:tabLst/>
              <a:defRPr/>
            </a:pPr>
            <a:r>
              <a:rPr kumimoji="0" lang="en-US" sz="3200" b="0" i="0" u="none" strike="noStrike" kern="1200" cap="none" spc="0" normalizeH="0" baseline="0" noProof="0" dirty="0" err="1" smtClean="0">
                <a:ln>
                  <a:noFill/>
                </a:ln>
                <a:solidFill>
                  <a:schemeClr val="tx1">
                    <a:tint val="75000"/>
                  </a:schemeClr>
                </a:solidFill>
                <a:effectLst/>
                <a:uLnTx/>
                <a:uFillTx/>
                <a:latin typeface="Calibri" pitchFamily="34" charset="0"/>
                <a:ea typeface="+mn-ea"/>
                <a:cs typeface="+mn-cs"/>
              </a:rPr>
              <a:t>Zac</a:t>
            </a:r>
            <a:r>
              <a:rPr kumimoji="0" lang="en-US" sz="3200" b="0" i="0" u="none" strike="noStrike" kern="1200" cap="none" spc="0" normalizeH="0" baseline="0" noProof="0" dirty="0" smtClean="0">
                <a:ln>
                  <a:noFill/>
                </a:ln>
                <a:solidFill>
                  <a:schemeClr val="tx1">
                    <a:tint val="75000"/>
                  </a:schemeClr>
                </a:solidFill>
                <a:effectLst/>
                <a:uLnTx/>
                <a:uFillTx/>
                <a:latin typeface="Calibri" pitchFamily="34" charset="0"/>
                <a:ea typeface="+mn-ea"/>
                <a:cs typeface="+mn-cs"/>
              </a:rPr>
              <a:t> Smith</a:t>
            </a:r>
          </a:p>
          <a:p>
            <a:pPr marL="457182" marR="0" lvl="1" indent="0" algn="ctr" defTabSz="914363"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accent3"/>
                </a:solidFill>
                <a:effectLst/>
                <a:uLnTx/>
                <a:uFillTx/>
                <a:latin typeface="Calibri" pitchFamily="34" charset="0"/>
                <a:ea typeface="+mn-ea"/>
                <a:cs typeface="+mn-cs"/>
              </a:rPr>
              <a:t>www.trinkit.co.nz/blog</a:t>
            </a:r>
          </a:p>
        </p:txBody>
      </p:sp>
      <p:sp>
        <p:nvSpPr>
          <p:cNvPr id="4" name="Text Placeholder 2"/>
          <p:cNvSpPr txBox="1">
            <a:spLocks/>
          </p:cNvSpPr>
          <p:nvPr/>
        </p:nvSpPr>
        <p:spPr>
          <a:xfrm>
            <a:off x="4876800" y="3646539"/>
            <a:ext cx="4038600" cy="1458861"/>
          </a:xfrm>
          <a:prstGeom prst="rect">
            <a:avLst/>
          </a:prstGeom>
        </p:spPr>
        <p:txBody>
          <a:bodyPr vert="horz" wrap="square" lIns="0" tIns="0" rIns="0" bIns="0" rtlCol="0">
            <a:spAutoFit/>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Matt Smith</a:t>
            </a:r>
          </a:p>
          <a:p>
            <a:pPr marL="833438" marR="0" lvl="1" indent="-369888" algn="l" defTabSz="914363"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accent3"/>
                </a:solidFill>
                <a:effectLst/>
                <a:uLnTx/>
                <a:uFillTx/>
                <a:latin typeface="Calibri" pitchFamily="34" charset="0"/>
                <a:ea typeface="+mn-ea"/>
                <a:cs typeface="+mn-cs"/>
              </a:rPr>
              <a:t>blog.mattsmith.co.nz</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US" dirty="0" smtClean="0">
                <a:solidFill>
                  <a:schemeClr val="accent3"/>
                </a:solidFill>
              </a:rPr>
              <a:t>Tools and Techniques for Productive and Effective SharePoint Development</a:t>
            </a:r>
            <a:endParaRPr lang="en-US" dirty="0">
              <a:solidFill>
                <a:schemeClr val="accent3"/>
              </a:solidFill>
            </a:endParaRPr>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OFC303</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bwMode="black"/>
        <p:txBody>
          <a:bodyPr/>
          <a:lstStyle/>
          <a:p>
            <a:r>
              <a:rPr lang="en-US" dirty="0" smtClean="0"/>
              <a:t>Presentation Outline (hidden slide):</a:t>
            </a:r>
            <a:endParaRPr lang="en-US" dirty="0"/>
          </a:p>
        </p:txBody>
      </p:sp>
      <p:sp>
        <p:nvSpPr>
          <p:cNvPr id="27651" name="Rectangle 3"/>
          <p:cNvSpPr>
            <a:spLocks noGrp="1" noChangeArrowheads="1"/>
          </p:cNvSpPr>
          <p:nvPr>
            <p:ph type="body" idx="1"/>
          </p:nvPr>
        </p:nvSpPr>
        <p:spPr bwMode="black">
          <a:xfrm>
            <a:off x="382588" y="2041592"/>
            <a:ext cx="8380412" cy="4196533"/>
          </a:xfrm>
        </p:spPr>
        <p:txBody>
          <a:bodyPr/>
          <a:lstStyle/>
          <a:p>
            <a:r>
              <a:rPr lang="en-US" dirty="0" smtClean="0"/>
              <a:t>Title: Tools and techniques for productive + effective SP development</a:t>
            </a:r>
          </a:p>
          <a:p>
            <a:r>
              <a:rPr lang="en-US" dirty="0" smtClean="0"/>
              <a:t>Technical Level: 300</a:t>
            </a:r>
          </a:p>
          <a:p>
            <a:r>
              <a:rPr lang="en-US" dirty="0" smtClean="0"/>
              <a:t>Intended Audience: Developers (Visual Studio focus)</a:t>
            </a:r>
          </a:p>
          <a:p>
            <a:r>
              <a:rPr lang="en-US" dirty="0" smtClean="0"/>
              <a:t>Objectives (what do you want the audience to take away from this session):</a:t>
            </a:r>
          </a:p>
          <a:p>
            <a:pPr lvl="1"/>
            <a:r>
              <a:rPr lang="en-US" dirty="0" smtClean="0"/>
              <a:t>1. Awareness of development best practices and </a:t>
            </a:r>
            <a:r>
              <a:rPr lang="en-US" dirty="0" err="1" smtClean="0"/>
              <a:t>optimisations</a:t>
            </a:r>
            <a:endParaRPr lang="en-US" dirty="0" smtClean="0"/>
          </a:p>
          <a:p>
            <a:pPr lvl="1"/>
            <a:r>
              <a:rPr lang="en-US" dirty="0" smtClean="0"/>
              <a:t>2. Awareness of a variety of tools that can be leveraged in development</a:t>
            </a:r>
          </a:p>
          <a:p>
            <a:pPr lvl="1"/>
            <a:r>
              <a:rPr lang="en-US" dirty="0" smtClean="0"/>
              <a:t>3. An understanding of “advanced” techniques for productive dev</a:t>
            </a:r>
          </a:p>
          <a:p>
            <a:r>
              <a:rPr lang="en-US" dirty="0" smtClean="0"/>
              <a:t>Presentation Outline (including demos): ?</a:t>
            </a:r>
          </a:p>
        </p:txBody>
      </p:sp>
      <p:sp>
        <p:nvSpPr>
          <p:cNvPr id="27650" name="Text Box 4"/>
          <p:cNvSpPr txBox="1">
            <a:spLocks noChangeArrowheads="1"/>
          </p:cNvSpPr>
          <p:nvPr/>
        </p:nvSpPr>
        <p:spPr bwMode="auto">
          <a:xfrm>
            <a:off x="381000" y="915473"/>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Slide for Showing Software Code</a:t>
            </a:r>
            <a:endParaRPr lang="en-US" dirty="0"/>
          </a:p>
        </p:txBody>
      </p:sp>
      <p:sp>
        <p:nvSpPr>
          <p:cNvPr id="9" name="Text Placeholder 8"/>
          <p:cNvSpPr>
            <a:spLocks noGrp="1"/>
          </p:cNvSpPr>
          <p:nvPr>
            <p:ph type="body" sz="quarter" idx="10"/>
          </p:nvPr>
        </p:nvSpPr>
        <p:spPr>
          <a:xfrm>
            <a:off x="387055" y="1572364"/>
            <a:ext cx="8346073" cy="4111895"/>
          </a:xfrm>
        </p:spPr>
        <p:txBody>
          <a:bodyPr/>
          <a:lstStyle/>
          <a:p>
            <a:r>
              <a:rPr lang="en-US" sz="2400" dirty="0" smtClean="0"/>
              <a:t>Use this layout to show software code</a:t>
            </a:r>
          </a:p>
          <a:p>
            <a:pPr lvl="1"/>
            <a:r>
              <a:rPr lang="en-US" sz="2000" dirty="0" smtClean="0"/>
              <a:t>The font is Consolas, a </a:t>
            </a:r>
            <a:r>
              <a:rPr lang="en-US" sz="2000" dirty="0" err="1" smtClean="0"/>
              <a:t>monospace</a:t>
            </a:r>
            <a:r>
              <a:rPr lang="en-US" sz="2000" dirty="0" smtClean="0"/>
              <a:t> font</a:t>
            </a:r>
          </a:p>
          <a:p>
            <a:pPr lvl="1"/>
            <a:r>
              <a:rPr lang="en-US" sz="2000" dirty="0" smtClean="0"/>
              <a:t>The slide doesn’t use bullets but levels can be indented using the “Increase List Level” icon on the Home menu</a:t>
            </a:r>
          </a:p>
          <a:p>
            <a:pPr lvl="1"/>
            <a:r>
              <a:rPr lang="en-US" sz="2000" dirty="0" smtClean="0"/>
              <a:t>To use straight quotes " instead of </a:t>
            </a:r>
            <a:br>
              <a:rPr lang="en-US" sz="2000" dirty="0" smtClean="0"/>
            </a:br>
            <a:r>
              <a:rPr lang="en-US" sz="2000" dirty="0" smtClean="0"/>
              <a:t>smart quotes ”, do this:</a:t>
            </a:r>
          </a:p>
          <a:p>
            <a:pPr lvl="1">
              <a:buFont typeface="+mj-lt"/>
              <a:buAutoNum type="arabicPeriod"/>
            </a:pPr>
            <a:r>
              <a:rPr lang="en-US" sz="2000" dirty="0" smtClean="0"/>
              <a:t>Click on the Office Button in the upper left corner</a:t>
            </a:r>
          </a:p>
          <a:p>
            <a:pPr lvl="1">
              <a:buFont typeface="+mj-lt"/>
              <a:buAutoNum type="arabicPeriod"/>
            </a:pPr>
            <a:r>
              <a:rPr lang="en-US" sz="2000" dirty="0" smtClean="0"/>
              <a:t>At the bottom of the menu, choose PowerPoint Options</a:t>
            </a:r>
          </a:p>
          <a:p>
            <a:pPr lvl="1">
              <a:buFont typeface="+mj-lt"/>
              <a:buAutoNum type="arabicPeriod"/>
            </a:pPr>
            <a:r>
              <a:rPr lang="en-US" sz="2000" dirty="0" smtClean="0"/>
              <a:t>From the left pane, select Proofing</a:t>
            </a:r>
          </a:p>
          <a:p>
            <a:pPr lvl="1">
              <a:buFont typeface="+mj-lt"/>
              <a:buAutoNum type="arabicPeriod"/>
            </a:pPr>
            <a:r>
              <a:rPr lang="en-US" sz="2000" dirty="0" smtClean="0"/>
              <a:t>Click on the AutoCorrect Options button</a:t>
            </a:r>
          </a:p>
          <a:p>
            <a:pPr lvl="1">
              <a:buFont typeface="+mj-lt"/>
              <a:buAutoNum type="arabicPeriod"/>
            </a:pPr>
            <a:r>
              <a:rPr lang="en-US" sz="2000" dirty="0" smtClean="0"/>
              <a:t>Select the AutoFormat As You Type tab, </a:t>
            </a:r>
            <a:br>
              <a:rPr lang="en-US" sz="2000" dirty="0" smtClean="0"/>
            </a:br>
            <a:r>
              <a:rPr lang="en-US" sz="2000" dirty="0" smtClean="0"/>
              <a:t>and deselect “Straight quotes” with “smart </a:t>
            </a:r>
            <a:br>
              <a:rPr lang="en-US" sz="2000" dirty="0" smtClean="0"/>
            </a:br>
            <a:r>
              <a:rPr lang="en-US" sz="2000" dirty="0" smtClean="0"/>
              <a:t>quotes”. Then Click OK.</a:t>
            </a:r>
          </a:p>
          <a:p>
            <a:pPr lvl="1"/>
            <a:r>
              <a:rPr lang="en-US" sz="2000" dirty="0" smtClean="0"/>
              <a:t> </a:t>
            </a:r>
          </a:p>
        </p:txBody>
      </p:sp>
      <p:pic>
        <p:nvPicPr>
          <p:cNvPr id="1026" name="Picture 2"/>
          <p:cNvPicPr>
            <a:picLocks noChangeAspect="1" noChangeArrowheads="1"/>
          </p:cNvPicPr>
          <p:nvPr/>
        </p:nvPicPr>
        <p:blipFill>
          <a:blip r:embed="rId3"/>
          <a:stretch>
            <a:fillRect/>
          </a:stretch>
        </p:blipFill>
        <p:spPr bwMode="auto">
          <a:xfrm>
            <a:off x="6934200" y="4495800"/>
            <a:ext cx="1981200" cy="22288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Agenda</a:t>
            </a:r>
            <a:br>
              <a:rPr lang="en-US" dirty="0" smtClean="0"/>
            </a:br>
            <a:r>
              <a:rPr lang="en-US" sz="3600" dirty="0" smtClean="0">
                <a:solidFill>
                  <a:schemeClr val="tx2"/>
                </a:solidFill>
              </a:rPr>
              <a:t>M &amp; Z’s 8 step rehab for SharePoint developers</a:t>
            </a:r>
            <a:endParaRPr lang="en-US" dirty="0">
              <a:solidFill>
                <a:schemeClr val="tx2"/>
              </a:solidFill>
            </a:endParaRPr>
          </a:p>
        </p:txBody>
      </p:sp>
      <p:sp>
        <p:nvSpPr>
          <p:cNvPr id="3" name="Text Placeholder 2"/>
          <p:cNvSpPr>
            <a:spLocks noGrp="1"/>
          </p:cNvSpPr>
          <p:nvPr>
            <p:ph idx="1"/>
          </p:nvPr>
        </p:nvSpPr>
        <p:spPr>
          <a:xfrm>
            <a:off x="381000" y="1905000"/>
            <a:ext cx="8763000" cy="3705630"/>
          </a:xfrm>
        </p:spPr>
        <p:txBody>
          <a:bodyPr/>
          <a:lstStyle/>
          <a:p>
            <a:r>
              <a:rPr lang="en-US" sz="2800" dirty="0" smtClean="0"/>
              <a:t>1. Optimize your development environment</a:t>
            </a:r>
          </a:p>
          <a:p>
            <a:r>
              <a:rPr lang="en-US" sz="2800" dirty="0" smtClean="0"/>
              <a:t>2. Get a productive build cycle</a:t>
            </a:r>
          </a:p>
          <a:p>
            <a:r>
              <a:rPr lang="en-US" sz="2800" dirty="0" smtClean="0"/>
              <a:t>3. Don’t be a tool, be a better developer through tools!</a:t>
            </a:r>
          </a:p>
          <a:p>
            <a:r>
              <a:rPr lang="en-US" sz="2800" dirty="0" smtClean="0"/>
              <a:t>4. Only code when you have to</a:t>
            </a:r>
          </a:p>
          <a:p>
            <a:r>
              <a:rPr lang="en-US" sz="2800" dirty="0" smtClean="0"/>
              <a:t>5. Use the right tool for the job</a:t>
            </a:r>
          </a:p>
          <a:p>
            <a:r>
              <a:rPr lang="en-US" sz="2800" dirty="0" smtClean="0"/>
              <a:t>6. Get friendly with </a:t>
            </a:r>
            <a:r>
              <a:rPr lang="en-US" sz="2800" dirty="0" err="1" smtClean="0"/>
              <a:t>PowerShell</a:t>
            </a:r>
            <a:endParaRPr lang="en-US" sz="2800" dirty="0" smtClean="0"/>
          </a:p>
          <a:p>
            <a:r>
              <a:rPr lang="en-US" sz="2800" dirty="0" smtClean="0"/>
              <a:t>7. Make peace with SharePoint Designer</a:t>
            </a:r>
          </a:p>
          <a:p>
            <a:r>
              <a:rPr lang="en-US" sz="2800" dirty="0" smtClean="0"/>
              <a:t>8. Get help faster, and stay up to date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Assumptions</a:t>
            </a:r>
            <a:br>
              <a:rPr lang="en-US" dirty="0" smtClean="0"/>
            </a:br>
            <a:endParaRPr lang="en-US" dirty="0">
              <a:solidFill>
                <a:schemeClr val="tx2"/>
              </a:solidFill>
            </a:endParaRPr>
          </a:p>
        </p:txBody>
      </p:sp>
      <p:sp>
        <p:nvSpPr>
          <p:cNvPr id="3" name="Text Placeholder 2"/>
          <p:cNvSpPr>
            <a:spLocks noGrp="1"/>
          </p:cNvSpPr>
          <p:nvPr>
            <p:ph idx="1"/>
          </p:nvPr>
        </p:nvSpPr>
        <p:spPr>
          <a:xfrm>
            <a:off x="381000" y="1412874"/>
            <a:ext cx="4572000" cy="4825937"/>
          </a:xfrm>
        </p:spPr>
        <p:txBody>
          <a:bodyPr/>
          <a:lstStyle/>
          <a:p>
            <a:endParaRPr lang="en-US" dirty="0" smtClean="0"/>
          </a:p>
          <a:p>
            <a:r>
              <a:rPr lang="en-US" dirty="0" smtClean="0"/>
              <a:t>You have at least </a:t>
            </a:r>
            <a:r>
              <a:rPr lang="en-US" i="1" dirty="0" smtClean="0"/>
              <a:t>some</a:t>
            </a:r>
            <a:r>
              <a:rPr lang="en-US" dirty="0" smtClean="0"/>
              <a:t> SharePoint development experience</a:t>
            </a:r>
          </a:p>
          <a:p>
            <a:r>
              <a:rPr lang="en-US" dirty="0" smtClean="0"/>
              <a:t>You dream about CAML, 12 Hive, Features and Solutions</a:t>
            </a:r>
          </a:p>
          <a:p>
            <a:r>
              <a:rPr lang="en-US" dirty="0" smtClean="0"/>
              <a:t>“SharePoint” == SP == WSS or MOSS</a:t>
            </a:r>
          </a:p>
          <a:p>
            <a:pPr>
              <a:buNone/>
            </a:pPr>
            <a:endParaRPr lang="en-US" dirty="0" smtClean="0"/>
          </a:p>
        </p:txBody>
      </p:sp>
      <p:pic>
        <p:nvPicPr>
          <p:cNvPr id="98306" name="Picture 2" descr="http://wcornwill.files.wordpress.com/2007/05/sharepoint-britney-spears.png"/>
          <p:cNvPicPr>
            <a:picLocks noChangeAspect="1" noChangeArrowheads="1"/>
          </p:cNvPicPr>
          <p:nvPr/>
        </p:nvPicPr>
        <p:blipFill>
          <a:blip r:embed="rId3"/>
          <a:srcRect/>
          <a:stretch>
            <a:fillRect/>
          </a:stretch>
        </p:blipFill>
        <p:spPr bwMode="auto">
          <a:xfrm>
            <a:off x="5181600" y="228600"/>
            <a:ext cx="3657600" cy="6041081"/>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905000"/>
          </a:xfrm>
        </p:spPr>
        <p:txBody>
          <a:bodyPr anchor="t" anchorCtr="0"/>
          <a:lstStyle/>
          <a:p>
            <a:pPr algn="ctr"/>
            <a:r>
              <a:rPr sz="4000" smtClean="0"/>
              <a:t>Step #</a:t>
            </a:r>
            <a:r>
              <a:rPr lang="en-US" sz="4000" dirty="0" smtClean="0"/>
              <a:t>1</a:t>
            </a:r>
            <a:r>
              <a:rPr lang="en-US" dirty="0" smtClean="0">
                <a:solidFill>
                  <a:schemeClr val="accent3"/>
                </a:solidFill>
              </a:rPr>
              <a:t/>
            </a:r>
            <a:br>
              <a:rPr lang="en-US" dirty="0" smtClean="0">
                <a:solidFill>
                  <a:schemeClr val="accent3"/>
                </a:solidFill>
              </a:rPr>
            </a:br>
            <a:r>
              <a:rPr lang="en-US" dirty="0" smtClean="0">
                <a:solidFill>
                  <a:schemeClr val="accent3"/>
                </a:solidFill>
              </a:rPr>
              <a:t>Optimize your</a:t>
            </a:r>
            <a:br>
              <a:rPr lang="en-US" dirty="0" smtClean="0">
                <a:solidFill>
                  <a:schemeClr val="accent3"/>
                </a:solidFill>
              </a:rPr>
            </a:br>
            <a:r>
              <a:rPr lang="en-US" dirty="0" smtClean="0">
                <a:solidFill>
                  <a:schemeClr val="accent3"/>
                </a:solidFill>
              </a:rPr>
              <a:t>development environment</a:t>
            </a:r>
            <a:endParaRPr lang="en-US" dirty="0">
              <a:solidFill>
                <a:schemeClr val="accent3"/>
              </a:solidFill>
            </a:endParaRPr>
          </a:p>
        </p:txBody>
      </p:sp>
      <p:pic>
        <p:nvPicPr>
          <p:cNvPr id="2050" name="Picture 2" descr="http://www.dkimages.com/discover/previews/792/301794.JPG"/>
          <p:cNvPicPr>
            <a:picLocks noChangeAspect="1" noChangeArrowheads="1"/>
          </p:cNvPicPr>
          <p:nvPr/>
        </p:nvPicPr>
        <p:blipFill>
          <a:blip r:embed="rId3"/>
          <a:srcRect/>
          <a:stretch>
            <a:fillRect/>
          </a:stretch>
        </p:blipFill>
        <p:spPr bwMode="auto">
          <a:xfrm>
            <a:off x="2590800" y="2438400"/>
            <a:ext cx="4133643" cy="3202485"/>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en-US" sz="2800" dirty="0" smtClean="0"/>
              <a:t>1. Optimize your development environment</a:t>
            </a:r>
            <a:r>
              <a:rPr lang="en-US" dirty="0" smtClean="0"/>
              <a:t/>
            </a:r>
            <a:br>
              <a:rPr lang="en-US" dirty="0" smtClean="0"/>
            </a:br>
            <a:r>
              <a:rPr smtClean="0">
                <a:solidFill>
                  <a:schemeClr val="tx2"/>
                </a:solidFill>
              </a:rPr>
              <a:t>Tweak your Hardware</a:t>
            </a:r>
            <a:endParaRPr lang="en-US" dirty="0">
              <a:solidFill>
                <a:schemeClr val="tx2"/>
              </a:solidFill>
            </a:endParaRPr>
          </a:p>
        </p:txBody>
      </p:sp>
      <p:sp>
        <p:nvSpPr>
          <p:cNvPr id="3" name="Text Placeholder 2"/>
          <p:cNvSpPr>
            <a:spLocks noGrp="1"/>
          </p:cNvSpPr>
          <p:nvPr>
            <p:ph idx="1"/>
          </p:nvPr>
        </p:nvSpPr>
        <p:spPr>
          <a:xfrm>
            <a:off x="381000" y="1412874"/>
            <a:ext cx="5715000" cy="4912114"/>
          </a:xfrm>
        </p:spPr>
        <p:txBody>
          <a:bodyPr/>
          <a:lstStyle/>
          <a:p>
            <a:endParaRPr lang="en-US" dirty="0" smtClean="0"/>
          </a:p>
          <a:p>
            <a:r>
              <a:rPr lang="en-US" dirty="0" smtClean="0"/>
              <a:t>Should I </a:t>
            </a:r>
            <a:r>
              <a:rPr lang="en-US" dirty="0" err="1" smtClean="0"/>
              <a:t>virtualize</a:t>
            </a:r>
            <a:r>
              <a:rPr lang="en-US" dirty="0" smtClean="0"/>
              <a:t>?</a:t>
            </a:r>
          </a:p>
          <a:p>
            <a:r>
              <a:rPr lang="en-US" dirty="0" smtClean="0"/>
              <a:t>Minimal system specs:</a:t>
            </a:r>
          </a:p>
          <a:p>
            <a:pPr lvl="1"/>
            <a:r>
              <a:rPr lang="en-US" dirty="0" smtClean="0"/>
              <a:t>3GB+ RAM</a:t>
            </a:r>
          </a:p>
          <a:p>
            <a:pPr lvl="1"/>
            <a:r>
              <a:rPr lang="en-US" dirty="0" smtClean="0"/>
              <a:t>Multiple core</a:t>
            </a:r>
          </a:p>
          <a:p>
            <a:pPr lvl="1"/>
            <a:r>
              <a:rPr lang="en-US" dirty="0" smtClean="0"/>
              <a:t>7200 RPM+ HD</a:t>
            </a:r>
          </a:p>
          <a:p>
            <a:r>
              <a:rPr lang="en-US" dirty="0" smtClean="0"/>
              <a:t>Other options</a:t>
            </a:r>
          </a:p>
          <a:p>
            <a:pPr lvl="1"/>
            <a:r>
              <a:rPr lang="en-US" dirty="0" smtClean="0"/>
              <a:t>Server 2008 Workstation</a:t>
            </a:r>
          </a:p>
          <a:p>
            <a:pPr lvl="1"/>
            <a:r>
              <a:rPr lang="en-US" dirty="0" smtClean="0"/>
              <a:t>Vista and SharePoint?</a:t>
            </a:r>
          </a:p>
          <a:p>
            <a:pPr lvl="1"/>
            <a:r>
              <a:rPr lang="en-US" dirty="0" smtClean="0"/>
              <a:t>Dual Boot</a:t>
            </a:r>
          </a:p>
        </p:txBody>
      </p:sp>
      <p:pic>
        <p:nvPicPr>
          <p:cNvPr id="4" name="Picture 2" descr="http://www.computermuseum.li/Testpage/Cray-1-Supercomputer-1976.gif"/>
          <p:cNvPicPr>
            <a:picLocks noChangeAspect="1" noChangeArrowheads="1"/>
          </p:cNvPicPr>
          <p:nvPr/>
        </p:nvPicPr>
        <p:blipFill>
          <a:blip r:embed="rId3"/>
          <a:srcRect/>
          <a:stretch>
            <a:fillRect/>
          </a:stretch>
        </p:blipFill>
        <p:spPr bwMode="auto">
          <a:xfrm>
            <a:off x="6096000" y="2286000"/>
            <a:ext cx="2857500" cy="28575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sz="2800" smtClean="0"/>
              <a:t>1. Optimize your development environment </a:t>
            </a:r>
            <a:r>
              <a:rPr lang="en-US" dirty="0" smtClean="0"/>
              <a:t/>
            </a:r>
            <a:br>
              <a:rPr lang="en-US" dirty="0" smtClean="0"/>
            </a:br>
            <a:r>
              <a:rPr smtClean="0">
                <a:solidFill>
                  <a:schemeClr val="tx2"/>
                </a:solidFill>
              </a:rPr>
              <a:t>Tweak your Software</a:t>
            </a:r>
            <a:endParaRPr lang="en-US" dirty="0">
              <a:solidFill>
                <a:schemeClr val="tx2"/>
              </a:solidFill>
            </a:endParaRPr>
          </a:p>
        </p:txBody>
      </p:sp>
      <p:sp>
        <p:nvSpPr>
          <p:cNvPr id="3" name="Text Placeholder 2"/>
          <p:cNvSpPr>
            <a:spLocks noGrp="1"/>
          </p:cNvSpPr>
          <p:nvPr>
            <p:ph idx="1"/>
          </p:nvPr>
        </p:nvSpPr>
        <p:spPr>
          <a:xfrm>
            <a:off x="381000" y="1412875"/>
            <a:ext cx="8382000" cy="4844403"/>
          </a:xfrm>
        </p:spPr>
        <p:txBody>
          <a:bodyPr/>
          <a:lstStyle/>
          <a:p>
            <a:endParaRPr lang="en-US" dirty="0" smtClean="0"/>
          </a:p>
          <a:p>
            <a:r>
              <a:rPr lang="en-US" dirty="0" smtClean="0"/>
              <a:t>Tune your VM</a:t>
            </a:r>
          </a:p>
          <a:p>
            <a:pPr lvl="1"/>
            <a:r>
              <a:rPr lang="en-US" dirty="0" smtClean="0"/>
              <a:t>Use a separate (fast) physical disk</a:t>
            </a:r>
          </a:p>
          <a:p>
            <a:pPr lvl="1"/>
            <a:r>
              <a:rPr lang="en-US" dirty="0" smtClean="0"/>
              <a:t>Use SQL Express</a:t>
            </a:r>
          </a:p>
          <a:p>
            <a:pPr lvl="1"/>
            <a:r>
              <a:rPr lang="en-US" dirty="0" smtClean="0"/>
              <a:t>DEFRAG lots – host and guest</a:t>
            </a:r>
          </a:p>
          <a:p>
            <a:pPr lvl="1"/>
            <a:r>
              <a:rPr lang="en-US" dirty="0" smtClean="0"/>
              <a:t>Hardware acceleration on full</a:t>
            </a:r>
          </a:p>
          <a:p>
            <a:pPr lvl="1"/>
            <a:r>
              <a:rPr lang="en-US" dirty="0" smtClean="0"/>
              <a:t>Turn off unnecessary services</a:t>
            </a:r>
          </a:p>
          <a:p>
            <a:pPr lvl="1"/>
            <a:r>
              <a:rPr lang="en-US" dirty="0" smtClean="0"/>
              <a:t>Log throttling</a:t>
            </a:r>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08 4-3 template">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5307</Words>
  <Application>Microsoft Office PowerPoint</Application>
  <PresentationFormat>On-screen Show (4:3)</PresentationFormat>
  <Paragraphs>457</Paragraphs>
  <Slides>42</Slides>
  <Notes>42</Notes>
  <HiddenSlides>2</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TechEd 2008 4-3 template</vt:lpstr>
      <vt:lpstr>Slide 1</vt:lpstr>
      <vt:lpstr>Tools and Techniques for Productive and Effective SharePoint Development</vt:lpstr>
      <vt:lpstr>The Smith &amp; Smith Show (Not related!)</vt:lpstr>
      <vt:lpstr>Tools and Techniques for Productive and Effective SharePoint Development</vt:lpstr>
      <vt:lpstr>Agenda M &amp; Z’s 8 step rehab for SharePoint developers</vt:lpstr>
      <vt:lpstr>Assumptions </vt:lpstr>
      <vt:lpstr>Step #1 Optimize your development environment</vt:lpstr>
      <vt:lpstr>1. Optimize your development environment Tweak your Hardware</vt:lpstr>
      <vt:lpstr>1. Optimize your development environment  Tweak your Software</vt:lpstr>
      <vt:lpstr>Slide 10</vt:lpstr>
      <vt:lpstr>Taking Shortcuts</vt:lpstr>
      <vt:lpstr>Step #2 Get a productive build cycle</vt:lpstr>
      <vt:lpstr>Slide 13</vt:lpstr>
      <vt:lpstr>Slide 14</vt:lpstr>
      <vt:lpstr>Slide 15</vt:lpstr>
      <vt:lpstr>Slide 16</vt:lpstr>
      <vt:lpstr>Productive Build Cycle</vt:lpstr>
      <vt:lpstr>Step #3 Don’t be a tool, be a better  developer through tools!</vt:lpstr>
      <vt:lpstr>Slide 19</vt:lpstr>
      <vt:lpstr>Slide 20</vt:lpstr>
      <vt:lpstr>Don't be a Tool</vt:lpstr>
      <vt:lpstr>Step #4 Only code when you have to</vt:lpstr>
      <vt:lpstr>Slide 23</vt:lpstr>
      <vt:lpstr>Step #5 Use the right tool for the job</vt:lpstr>
      <vt:lpstr>Slide 25</vt:lpstr>
      <vt:lpstr>Slide 26</vt:lpstr>
      <vt:lpstr>User Controls in Web Parts</vt:lpstr>
      <vt:lpstr>Step #6 Get friendly with PowerShell</vt:lpstr>
      <vt:lpstr>6. Get friendly with PowerShell What is PowerShell?</vt:lpstr>
      <vt:lpstr>6. Get friendly with PowerShell Using PowerShell with SharePoint</vt:lpstr>
      <vt:lpstr>PowerShell + SharePoint</vt:lpstr>
      <vt:lpstr>Step #7 Make peace with SharePoint Designer… it’s for developers, too! </vt:lpstr>
      <vt:lpstr>7. Make peace with SharePoint Designer Q: Anything  A: Data View Web Part</vt:lpstr>
      <vt:lpstr>Data View Web Part</vt:lpstr>
      <vt:lpstr>Step #8 Get help faster, and stay up to date</vt:lpstr>
      <vt:lpstr>8. Get help faster, and stay up to date Build A Library of Resources</vt:lpstr>
      <vt:lpstr>Resources</vt:lpstr>
      <vt:lpstr>Slide 38</vt:lpstr>
      <vt:lpstr>Slide 39</vt:lpstr>
      <vt:lpstr>Slide 40</vt:lpstr>
      <vt:lpstr>Presentation Outline (hidden slide):</vt:lpstr>
      <vt:lpstr>Slide for Showing Software Code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2008-09-01T22:56:36Z</dcterms:created>
  <dcterms:modified xsi:type="dcterms:W3CDTF">2008-09-01T22:57:02Z</dcterms:modified>
</cp:coreProperties>
</file>