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301" r:id="rId5"/>
    <p:sldId id="344"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30" r:id="rId33"/>
    <p:sldId id="331" r:id="rId34"/>
    <p:sldId id="332" r:id="rId35"/>
    <p:sldId id="333" r:id="rId36"/>
    <p:sldId id="334" r:id="rId37"/>
    <p:sldId id="335" r:id="rId38"/>
    <p:sldId id="338" r:id="rId39"/>
    <p:sldId id="339" r:id="rId40"/>
    <p:sldId id="340" r:id="rId41"/>
    <p:sldId id="341" r:id="rId42"/>
    <p:sldId id="342" r:id="rId43"/>
    <p:sldId id="343" r:id="rId44"/>
    <p:sldId id="29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a:srgbClr val="220000"/>
    <a:srgbClr val="820000"/>
    <a:srgbClr val="3A0000"/>
    <a:srgbClr val="3E0000"/>
    <a:srgbClr val="920000"/>
    <a:srgbClr val="9E0000"/>
    <a:srgbClr val="F96307"/>
    <a:srgbClr val="79DF41"/>
    <a:srgbClr val="038B0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830" autoAdjust="0"/>
    <p:restoredTop sz="66586" autoAdjust="0"/>
  </p:normalViewPr>
  <p:slideViewPr>
    <p:cSldViewPr snapToGrid="0">
      <p:cViewPr>
        <p:scale>
          <a:sx n="70" d="100"/>
          <a:sy n="70" d="100"/>
        </p:scale>
        <p:origin x="-1428"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96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depthPercent val="100"/>
      <c:perspective val="30"/>
    </c:view3D>
    <c:plotArea>
      <c:layout/>
      <c:pie3DChart>
        <c:varyColors val="1"/>
        <c:ser>
          <c:idx val="0"/>
          <c:order val="0"/>
          <c:tx>
            <c:strRef>
              <c:f>Sheet1!$B$1</c:f>
              <c:strCache>
                <c:ptCount val="1"/>
                <c:pt idx="0">
                  <c:v>Sales</c:v>
                </c:pt>
              </c:strCache>
            </c:strRef>
          </c:tx>
          <c:spPr>
            <a:gradFill>
              <a:gsLst>
                <a:gs pos="0">
                  <a:schemeClr val="accent4">
                    <a:lumMod val="75000"/>
                  </a:schemeClr>
                </a:gs>
                <a:gs pos="50000">
                  <a:srgbClr val="BA5B20">
                    <a:tint val="44500"/>
                    <a:satMod val="160000"/>
                  </a:srgbClr>
                </a:gs>
                <a:gs pos="100000">
                  <a:srgbClr val="BA5B20">
                    <a:tint val="23500"/>
                    <a:satMod val="160000"/>
                  </a:srgbClr>
                </a:gs>
              </a:gsLst>
              <a:lin ang="5400000" scaled="0"/>
            </a:gradFill>
            <a:effectLst>
              <a:outerShdw blurRad="152400" dist="317500" dir="5400000" rotWithShape="0">
                <a:prstClr val="black">
                  <a:alpha val="15000"/>
                </a:prstClr>
              </a:outerShdw>
            </a:effectLst>
            <a:scene3d>
              <a:camera prst="orthographicFront"/>
              <a:lightRig rig="threePt" dir="t"/>
            </a:scene3d>
            <a:sp3d prstMaterial="matte">
              <a:bevelT w="0"/>
            </a:sp3d>
          </c:spPr>
          <c:explosion val="18"/>
          <c:dPt>
            <c:idx val="0"/>
            <c:explosion val="0"/>
            <c:spPr>
              <a:gradFill>
                <a:gsLst>
                  <a:gs pos="100000">
                    <a:srgbClr val="FF9B2D"/>
                  </a:gs>
                  <a:gs pos="0">
                    <a:srgbClr val="FF9929">
                      <a:lumMod val="50000"/>
                    </a:srgbClr>
                  </a:gs>
                </a:gsLst>
                <a:lin ang="4200000" scaled="0"/>
              </a:gradFill>
              <a:effectLst>
                <a:outerShdw blurRad="152400" dist="317500" dir="5400000" rotWithShape="0">
                  <a:prstClr val="black">
                    <a:alpha val="15000"/>
                  </a:prstClr>
                </a:outerShdw>
              </a:effectLst>
              <a:scene3d>
                <a:camera prst="orthographicFront"/>
                <a:lightRig rig="threePt" dir="t"/>
              </a:scene3d>
              <a:sp3d prstMaterial="matte">
                <a:bevelT w="0"/>
              </a:sp3d>
            </c:spPr>
          </c:dPt>
          <c:dPt>
            <c:idx val="1"/>
            <c:spPr>
              <a:gradFill>
                <a:gsLst>
                  <a:gs pos="0">
                    <a:schemeClr val="accent2">
                      <a:lumMod val="40000"/>
                      <a:lumOff val="60000"/>
                    </a:schemeClr>
                  </a:gs>
                  <a:gs pos="50000">
                    <a:srgbClr val="7DCC2E">
                      <a:lumMod val="75000"/>
                    </a:srgbClr>
                  </a:gs>
                </a:gsLst>
                <a:lin ang="13800000" scaled="0"/>
              </a:gradFill>
              <a:effectLst>
                <a:outerShdw blurRad="152400" dist="317500" dir="5400000" rotWithShape="0">
                  <a:prstClr val="black">
                    <a:alpha val="15000"/>
                  </a:prstClr>
                </a:outerShdw>
              </a:effectLst>
              <a:scene3d>
                <a:camera prst="orthographicFront"/>
                <a:lightRig rig="threePt" dir="t"/>
              </a:scene3d>
              <a:sp3d prstMaterial="matte">
                <a:bevelT w="0"/>
              </a:sp3d>
            </c:spPr>
          </c:dPt>
          <c:cat>
            <c:strRef>
              <c:f>Sheet1!$A$2:$A$3</c:f>
              <c:strCache>
                <c:ptCount val="2"/>
                <c:pt idx="0">
                  <c:v>1st Qtr</c:v>
                </c:pt>
                <c:pt idx="1">
                  <c:v>2nd Qtr</c:v>
                </c:pt>
              </c:strCache>
            </c:strRef>
          </c:cat>
          <c:val>
            <c:numRef>
              <c:f>Sheet1!$B$2:$B$3</c:f>
              <c:numCache>
                <c:formatCode>General</c:formatCode>
                <c:ptCount val="2"/>
                <c:pt idx="0">
                  <c:v>55</c:v>
                </c:pt>
                <c:pt idx="1">
                  <c:v>45</c:v>
                </c:pt>
              </c:numCache>
            </c:numRef>
          </c:val>
        </c:ser>
      </c:pie3DChart>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3600" b="0">
                <a:solidFill>
                  <a:schemeClr val="tx2">
                    <a:lumMod val="90000"/>
                  </a:schemeClr>
                </a:solidFill>
                <a:latin typeface="Segoe" pitchFamily="34" charset="0"/>
              </a:defRPr>
            </a:pPr>
            <a:r>
              <a:rPr lang="en-US" sz="3600" b="1" dirty="0" smtClean="0">
                <a:solidFill>
                  <a:schemeClr val="tx2">
                    <a:lumMod val="90000"/>
                  </a:schemeClr>
                </a:solidFill>
                <a:effectLst>
                  <a:outerShdw blurRad="38100" dist="38100" dir="2700000" algn="tl">
                    <a:srgbClr val="000000">
                      <a:alpha val="43137"/>
                    </a:srgbClr>
                  </a:outerShdw>
                </a:effectLst>
                <a:latin typeface="Segoe" pitchFamily="34" charset="0"/>
              </a:rPr>
              <a:t> </a:t>
            </a:r>
            <a:endParaRPr lang="en-US" sz="3600" b="1" dirty="0">
              <a:solidFill>
                <a:schemeClr val="tx2">
                  <a:lumMod val="90000"/>
                </a:schemeClr>
              </a:solidFill>
              <a:effectLst>
                <a:outerShdw blurRad="38100" dist="38100" dir="2700000" algn="tl">
                  <a:srgbClr val="000000">
                    <a:alpha val="43137"/>
                  </a:srgbClr>
                </a:outerShdw>
              </a:effectLst>
              <a:latin typeface="Segoe" pitchFamily="34" charset="0"/>
            </a:endParaRPr>
          </a:p>
        </c:rich>
      </c:tx>
      <c:layout>
        <c:manualLayout>
          <c:xMode val="edge"/>
          <c:yMode val="edge"/>
          <c:x val="0.33025340260302516"/>
          <c:y val="6.2381098205429912E-2"/>
        </c:manualLayout>
      </c:layout>
    </c:title>
    <c:view3D>
      <c:rotX val="30"/>
      <c:depthPercent val="100"/>
      <c:perspective val="30"/>
    </c:view3D>
    <c:plotArea>
      <c:layout/>
      <c:pie3DChart>
        <c:varyColors val="1"/>
        <c:ser>
          <c:idx val="0"/>
          <c:order val="0"/>
          <c:tx>
            <c:strRef>
              <c:f>Sheet1!$B$1</c:f>
              <c:strCache>
                <c:ptCount val="1"/>
                <c:pt idx="0">
                  <c:v>Sales</c:v>
                </c:pt>
              </c:strCache>
            </c:strRef>
          </c:tx>
          <c:spPr>
            <a:gradFill>
              <a:gsLst>
                <a:gs pos="0">
                  <a:schemeClr val="accent4">
                    <a:lumMod val="75000"/>
                  </a:schemeClr>
                </a:gs>
                <a:gs pos="50000">
                  <a:srgbClr val="BA5B20">
                    <a:tint val="44500"/>
                    <a:satMod val="160000"/>
                  </a:srgbClr>
                </a:gs>
                <a:gs pos="100000">
                  <a:srgbClr val="BA5B20">
                    <a:tint val="23500"/>
                    <a:satMod val="160000"/>
                  </a:srgbClr>
                </a:gs>
              </a:gsLst>
              <a:lin ang="5400000" scaled="0"/>
            </a:gradFill>
            <a:effectLst>
              <a:outerShdw blurRad="152400" dist="317500" dir="5400000" rotWithShape="0">
                <a:prstClr val="black">
                  <a:alpha val="15000"/>
                </a:prstClr>
              </a:outerShdw>
            </a:effectLst>
            <a:scene3d>
              <a:camera prst="orthographicFront"/>
              <a:lightRig rig="threePt" dir="t"/>
            </a:scene3d>
            <a:sp3d prstMaterial="matte">
              <a:bevelT w="0"/>
            </a:sp3d>
          </c:spPr>
          <c:explosion val="18"/>
          <c:dPt>
            <c:idx val="0"/>
            <c:explosion val="0"/>
            <c:spPr>
              <a:gradFill>
                <a:gsLst>
                  <a:gs pos="100000">
                    <a:srgbClr val="FF9B2D"/>
                  </a:gs>
                  <a:gs pos="0">
                    <a:srgbClr val="FF9929">
                      <a:lumMod val="50000"/>
                    </a:srgbClr>
                  </a:gs>
                </a:gsLst>
                <a:lin ang="4200000" scaled="0"/>
              </a:gradFill>
              <a:effectLst>
                <a:outerShdw blurRad="152400" dist="317500" dir="5400000" rotWithShape="0">
                  <a:prstClr val="black">
                    <a:alpha val="15000"/>
                  </a:prstClr>
                </a:outerShdw>
              </a:effectLst>
              <a:scene3d>
                <a:camera prst="orthographicFront"/>
                <a:lightRig rig="threePt" dir="t"/>
              </a:scene3d>
              <a:sp3d prstMaterial="matte">
                <a:bevelT w="0"/>
              </a:sp3d>
            </c:spPr>
          </c:dPt>
          <c:dPt>
            <c:idx val="1"/>
            <c:spPr>
              <a:gradFill>
                <a:gsLst>
                  <a:gs pos="0">
                    <a:schemeClr val="accent2">
                      <a:lumMod val="40000"/>
                      <a:lumOff val="60000"/>
                    </a:schemeClr>
                  </a:gs>
                  <a:gs pos="50000">
                    <a:srgbClr val="7DCC2E">
                      <a:lumMod val="75000"/>
                    </a:srgbClr>
                  </a:gs>
                </a:gsLst>
                <a:lin ang="13800000" scaled="0"/>
              </a:gradFill>
              <a:effectLst>
                <a:outerShdw blurRad="152400" dist="317500" dir="5400000" rotWithShape="0">
                  <a:prstClr val="black">
                    <a:alpha val="15000"/>
                  </a:prstClr>
                </a:outerShdw>
              </a:effectLst>
              <a:scene3d>
                <a:camera prst="orthographicFront"/>
                <a:lightRig rig="threePt" dir="t"/>
              </a:scene3d>
              <a:sp3d prstMaterial="matte">
                <a:bevelT w="0"/>
              </a:sp3d>
            </c:spPr>
          </c:dPt>
          <c:cat>
            <c:strRef>
              <c:f>Sheet1!$A$2:$A$3</c:f>
              <c:strCache>
                <c:ptCount val="2"/>
                <c:pt idx="0">
                  <c:v>1st Qtr</c:v>
                </c:pt>
                <c:pt idx="1">
                  <c:v>2nd Qtr</c:v>
                </c:pt>
              </c:strCache>
            </c:strRef>
          </c:cat>
          <c:val>
            <c:numRef>
              <c:f>Sheet1!$B$2:$B$3</c:f>
              <c:numCache>
                <c:formatCode>General</c:formatCode>
                <c:ptCount val="2"/>
                <c:pt idx="0">
                  <c:v>70</c:v>
                </c:pt>
                <c:pt idx="1">
                  <c:v>30</c:v>
                </c:pt>
              </c:numCache>
            </c:numRef>
          </c:val>
        </c:ser>
      </c:pie3DChart>
    </c:plotArea>
    <c:plotVisOnly val="1"/>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D8337C-BF0E-42C3-9BDA-453D93BAC991}" type="datetimeFigureOut">
              <a:rPr lang="en-US" smtClean="0"/>
              <a:pPr/>
              <a:t>12/8/2008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4C2AE6-4B35-49DE-8485-BB82AD8B1F5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Microsoft, we are committed to software and technology innovations that help people and organizations around the world improve the environment. Our goal is to reduce the impact of our operations and products, and to be a leader in environmental responsibility</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latin typeface="Segoe" pitchFamily="34" charset="0"/>
              </a:rPr>
              <a:t>While a 10 percent power savings is significant, virtualization provides an opportunity for a vastly greater impact.  One of the primary goals of almost all forms of virtualization is making the most efficient use of available system resources.  Microsoft’s Hyper-V dramatically improves capacity utilization because it allows for the consolidation of underutilized servers. This translates to less space required, less cooling necessary, and fewer kilowatt hours of power – all of which saves money and reduces the environmental footprint.</a:t>
            </a:r>
          </a:p>
          <a:p>
            <a:r>
              <a:rPr lang="en-US" dirty="0" smtClean="0">
                <a:latin typeface="Segoe" pitchFamily="34" charset="0"/>
              </a:rPr>
              <a:t> </a:t>
            </a:r>
          </a:p>
          <a:p>
            <a:r>
              <a:rPr lang="en-US" dirty="0" smtClean="0">
                <a:latin typeface="Segoe" pitchFamily="34" charset="0"/>
              </a:rPr>
              <a:t>Microsoft’s measurements with Hyper-V show a near one-to-one energy savings for each server consolidated.  In other words, the power consumption of the host OS does not substantially increase as guests are added.</a:t>
            </a:r>
          </a:p>
          <a:p>
            <a:r>
              <a:rPr lang="en-US" dirty="0" smtClean="0">
                <a:latin typeface="Segoe" pitchFamily="34" charset="0"/>
              </a:rPr>
              <a:t> </a:t>
            </a:r>
          </a:p>
          <a:p>
            <a:r>
              <a:rPr lang="en-US" b="1" dirty="0" smtClean="0">
                <a:latin typeface="Segoe" pitchFamily="34" charset="0"/>
              </a:rPr>
              <a:t>BUILD:</a:t>
            </a:r>
            <a:endParaRPr lang="en-US" dirty="0" smtClean="0">
              <a:latin typeface="Segoe" pitchFamily="34" charset="0"/>
            </a:endParaRPr>
          </a:p>
          <a:p>
            <a:r>
              <a:rPr lang="en-US" dirty="0" smtClean="0">
                <a:latin typeface="Segoe" pitchFamily="34" charset="0"/>
              </a:rPr>
              <a:t>To put these savings into perspective, consider these actual measurements, which show the power consumption of 10 IIS Web servers compared to that of 10 IIS Virtual Servers running on Hyper-V.</a:t>
            </a:r>
          </a:p>
          <a:p>
            <a:r>
              <a:rPr lang="en-US" dirty="0" smtClean="0">
                <a:latin typeface="Segoe" pitchFamily="34" charset="0"/>
              </a:rPr>
              <a:t> </a:t>
            </a:r>
          </a:p>
          <a:p>
            <a:r>
              <a:rPr lang="en-CA" dirty="0" smtClean="0">
                <a:latin typeface="Segoe" pitchFamily="34" charset="0"/>
              </a:rPr>
              <a:t>Within our own IT department servicing more than 100,000 employees and contractors, we have seen tremendous savings in both test/development and production virtualization implementations.  As shown in the bottom table, the savings go beyond just power.  Virtual machines allocate disk space as needed, resulting in lower overall storage requirements.  The conversion from a physical to a virtual system also greatly lowers costs by reducing cabling needs and the number of servers and racks required, among other costs.</a:t>
            </a:r>
          </a:p>
          <a:p>
            <a:endParaRPr lang="en-US" dirty="0">
              <a:latin typeface="Segoe" pitchFamily="34" charset="0"/>
            </a:endParaRPr>
          </a:p>
        </p:txBody>
      </p:sp>
      <p:sp>
        <p:nvSpPr>
          <p:cNvPr id="4" name="Date Placeholder 3"/>
          <p:cNvSpPr>
            <a:spLocks noGrp="1"/>
          </p:cNvSpPr>
          <p:nvPr>
            <p:ph type="dt" idx="10"/>
          </p:nvPr>
        </p:nvSpPr>
        <p:spPr/>
        <p:txBody>
          <a:bodyPr/>
          <a:lstStyle/>
          <a:p>
            <a:pPr>
              <a:defRPr/>
            </a:pPr>
            <a:fld id="{9A6065F8-D018-454B-8334-5870521FB3A8}" type="datetime8">
              <a:rPr lang="en-US" smtClean="0"/>
              <a:pPr>
                <a:defRPr/>
              </a:pPr>
              <a:t>12/8/2008 1:14 PM</a:t>
            </a:fld>
            <a:endParaRPr lang="en-US"/>
          </a:p>
        </p:txBody>
      </p:sp>
      <p:sp>
        <p:nvSpPr>
          <p:cNvPr id="5" name="Footer Placeholder 4"/>
          <p:cNvSpPr>
            <a:spLocks noGrp="1"/>
          </p:cNvSpPr>
          <p:nvPr>
            <p:ph type="ftr" sz="quarter" idx="11"/>
          </p:nvPr>
        </p:nvSpPr>
        <p:spPr/>
        <p:txBody>
          <a:bodyPr/>
          <a:lstStyle/>
          <a:p>
            <a:pPr>
              <a:defRPr/>
            </a:pPr>
            <a:r>
              <a:rPr lang="en-US" smtClean="0"/>
              <a:t>© 2006 Microsoft Corporation. All rights reserved.</a:t>
            </a:r>
          </a:p>
          <a:p>
            <a:pPr>
              <a:defRPr/>
            </a:pPr>
            <a:r>
              <a:rPr lang="en-US" smtClean="0"/>
              <a:t>This presentation is for informational purposes only. Microsoft makes no warranties, express or implied, in this summary.</a:t>
            </a:r>
            <a:endParaRPr lang="en-US"/>
          </a:p>
        </p:txBody>
      </p:sp>
      <p:sp>
        <p:nvSpPr>
          <p:cNvPr id="6" name="Slide Number Placeholder 5"/>
          <p:cNvSpPr>
            <a:spLocks noGrp="1"/>
          </p:cNvSpPr>
          <p:nvPr>
            <p:ph type="sldNum" sz="quarter" idx="12"/>
          </p:nvPr>
        </p:nvSpPr>
        <p:spPr/>
        <p:txBody>
          <a:bodyPr/>
          <a:lstStyle/>
          <a:p>
            <a:pPr>
              <a:defRPr/>
            </a:pPr>
            <a:fld id="{B60EFF1F-0377-4936-BA39-375D2B5B94E9}"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As we’ve mentioned at the beginning,</a:t>
            </a:r>
            <a:r>
              <a:rPr lang="en-US" baseline="0" dirty="0" smtClean="0"/>
              <a:t> </a:t>
            </a:r>
            <a:r>
              <a:rPr lang="en-US" dirty="0" smtClean="0"/>
              <a:t>Microsoft can help IT organizations address</a:t>
            </a:r>
            <a:r>
              <a:rPr lang="en-US" baseline="0" dirty="0" smtClean="0"/>
              <a:t> their sustainability or Green IT needs by helping them </a:t>
            </a:r>
            <a:r>
              <a:rPr lang="en-US" b="1" baseline="0" dirty="0" smtClean="0"/>
              <a:t>Reduce </a:t>
            </a:r>
            <a:r>
              <a:rPr lang="en-US" baseline="0" dirty="0" smtClean="0"/>
              <a:t>Energy Demands, </a:t>
            </a:r>
            <a:r>
              <a:rPr lang="en-US" b="1" baseline="0" dirty="0" smtClean="0"/>
              <a:t>Manage </a:t>
            </a:r>
            <a:r>
              <a:rPr lang="en-US" baseline="0" dirty="0" smtClean="0"/>
              <a:t>Environmental Footprint and </a:t>
            </a:r>
            <a:r>
              <a:rPr lang="en-US" b="1" baseline="0" dirty="0" smtClean="0"/>
              <a:t>Rethink </a:t>
            </a:r>
            <a:r>
              <a:rPr lang="en-US" baseline="0" dirty="0" smtClean="0"/>
              <a:t>business practices. </a:t>
            </a:r>
          </a:p>
          <a:p>
            <a:endParaRPr lang="en-US" baseline="0" dirty="0" smtClean="0"/>
          </a:p>
          <a:p>
            <a:r>
              <a:rPr lang="en-US" baseline="0" dirty="0" smtClean="0"/>
              <a:t>Server Consolidation using Virtualization is a great way to get started on your sustainability efforts. There are a number of additional things that you can do to drive your efforts </a:t>
            </a:r>
            <a:r>
              <a:rPr lang="en-US" baseline="0" smtClean="0"/>
              <a:t>even further….</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24C2AE6-4B35-49DE-8485-BB82AD8B1F5A}"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smtClean="0">
                <a:ea typeface="Calibri"/>
                <a:cs typeface="Times New Roman"/>
              </a:rPr>
              <a:t>Microsoft Virtual Server </a:t>
            </a:r>
          </a:p>
          <a:p>
            <a:pPr marL="339334" indent="-339334">
              <a:buFont typeface="Arial"/>
              <a:buChar char="•"/>
              <a:tabLst>
                <a:tab pos="226223" algn="l"/>
              </a:tabLst>
            </a:pPr>
            <a:r>
              <a:rPr lang="en-US" dirty="0" smtClean="0">
                <a:ea typeface="Calibri"/>
                <a:cs typeface="Times New Roman"/>
              </a:rPr>
              <a:t>Provides the virtual operating system that facilitates consolidated infrastructure, application, and branch office server workloads with rapid deployment and provisioning </a:t>
            </a:r>
          </a:p>
          <a:p>
            <a:pPr marL="339334" indent="-339334">
              <a:buFont typeface="Arial"/>
              <a:buChar char="•"/>
              <a:tabLst>
                <a:tab pos="226223" algn="l"/>
              </a:tabLst>
            </a:pPr>
            <a:r>
              <a:rPr lang="en-US" dirty="0" smtClean="0">
                <a:ea typeface="Calibri"/>
                <a:cs typeface="Times New Roman"/>
              </a:rPr>
              <a:t>Runs most major x86 operating systems in the virtual machine guest environment</a:t>
            </a:r>
          </a:p>
          <a:p>
            <a:pPr marL="339334" indent="-339334">
              <a:buFont typeface="Arial"/>
              <a:buChar char="•"/>
              <a:tabLst>
                <a:tab pos="226223" algn="l"/>
              </a:tabLst>
            </a:pPr>
            <a:r>
              <a:rPr lang="en-US" dirty="0" smtClean="0">
                <a:ea typeface="Calibri"/>
                <a:cs typeface="Times New Roman"/>
              </a:rPr>
              <a:t>Virtual machines utilize the Windows host operating system’s qualified device drivers, ensuring robust and stable device support and broad device compatibility</a:t>
            </a:r>
          </a:p>
          <a:p>
            <a:pPr marL="339334" indent="-339334">
              <a:tabLst>
                <a:tab pos="226223" algn="l"/>
              </a:tabLst>
            </a:pPr>
            <a:endParaRPr lang="en-US" dirty="0" smtClean="0">
              <a:ea typeface="Calibri"/>
              <a:cs typeface="Times New Roman"/>
            </a:endParaRPr>
          </a:p>
          <a:p>
            <a:r>
              <a:rPr lang="en-US" b="1" dirty="0" smtClean="0">
                <a:ea typeface="Calibri"/>
                <a:cs typeface="Times New Roman"/>
              </a:rPr>
              <a:t>Virtual Machine Manager in Microsoft System Center</a:t>
            </a:r>
          </a:p>
          <a:p>
            <a:pPr marL="339334" indent="-339334">
              <a:buFont typeface="Arial"/>
              <a:buChar char="•"/>
              <a:tabLst>
                <a:tab pos="226223" algn="l"/>
              </a:tabLst>
            </a:pPr>
            <a:r>
              <a:rPr lang="en-US" dirty="0" smtClean="0">
                <a:ea typeface="Calibri"/>
                <a:cs typeface="Times New Roman"/>
              </a:rPr>
              <a:t>Manage Host configuration, Virtual Machine creation, library management, Intelligent VM placement, monitoring, rapid recovery , self provisioning and automation </a:t>
            </a:r>
          </a:p>
          <a:p>
            <a:pPr marL="339334" indent="-339334">
              <a:buFont typeface="Arial"/>
              <a:buChar char="•"/>
              <a:tabLst>
                <a:tab pos="226223" algn="l"/>
              </a:tabLst>
            </a:pPr>
            <a:r>
              <a:rPr lang="en-US" dirty="0" smtClean="0">
                <a:ea typeface="Calibri"/>
                <a:cs typeface="Times New Roman"/>
              </a:rPr>
              <a:t>Seamlessly manage virtual server environment with existing familiar physical server management tools</a:t>
            </a:r>
          </a:p>
          <a:p>
            <a:pPr marL="339334" indent="-339334">
              <a:buFont typeface="Arial"/>
              <a:buChar char="•"/>
              <a:tabLst>
                <a:tab pos="226223" algn="l"/>
              </a:tabLst>
            </a:pPr>
            <a:r>
              <a:rPr lang="en-US" dirty="0" smtClean="0">
                <a:ea typeface="Calibri"/>
                <a:cs typeface="Times New Roman"/>
              </a:rPr>
              <a:t>Provides complete scripted control of portable, connected virtual machines and enables easy automation of deployment, ongoing change and configuration</a:t>
            </a:r>
          </a:p>
          <a:p>
            <a:pPr marL="339334" indent="-339334">
              <a:tabLst>
                <a:tab pos="226223" algn="l"/>
              </a:tabLst>
            </a:pPr>
            <a:endParaRPr lang="en-US" dirty="0" smtClean="0">
              <a:ea typeface="Calibri"/>
              <a:cs typeface="Times New Roman"/>
            </a:endParaRPr>
          </a:p>
          <a:p>
            <a:r>
              <a:rPr lang="en-US" b="1" dirty="0" smtClean="0">
                <a:ea typeface="Calibri"/>
                <a:cs typeface="Times New Roman"/>
              </a:rPr>
              <a:t>SoftGrid Application Virtualization (part of the Microsoft Desktop Optimization Pack)</a:t>
            </a:r>
            <a:endParaRPr lang="en-US" dirty="0" smtClean="0">
              <a:ea typeface="Calibri"/>
              <a:cs typeface="Times New Roman"/>
            </a:endParaRPr>
          </a:p>
          <a:p>
            <a:pPr marL="339334" indent="-339334">
              <a:buFont typeface="Arial"/>
              <a:buChar char="•"/>
              <a:tabLst>
                <a:tab pos="226223" algn="l"/>
              </a:tabLst>
            </a:pPr>
            <a:r>
              <a:rPr lang="en-US" dirty="0" smtClean="0">
                <a:ea typeface="Calibri"/>
                <a:cs typeface="Times New Roman"/>
              </a:rPr>
              <a:t>Virtualize applications and deliver them as an on-demand, streaming service to desktop users</a:t>
            </a:r>
          </a:p>
          <a:p>
            <a:pPr marL="339334" indent="-339334">
              <a:buFont typeface="Arial"/>
              <a:buChar char="•"/>
              <a:tabLst>
                <a:tab pos="226223" algn="l"/>
              </a:tabLst>
            </a:pPr>
            <a:r>
              <a:rPr lang="en-US" dirty="0" smtClean="0">
                <a:ea typeface="Calibri"/>
                <a:cs typeface="Times New Roman"/>
              </a:rPr>
              <a:t>Simplify desktop images by decoupling application layer from image</a:t>
            </a:r>
          </a:p>
          <a:p>
            <a:pPr marL="339334" indent="-339334">
              <a:buFont typeface="Arial"/>
              <a:buChar char="•"/>
              <a:tabLst>
                <a:tab pos="226223" algn="l"/>
              </a:tabLst>
            </a:pPr>
            <a:r>
              <a:rPr lang="en-US" dirty="0" smtClean="0">
                <a:ea typeface="Calibri"/>
                <a:cs typeface="Times New Roman"/>
              </a:rPr>
              <a:t>Reduce number of server silos required to support Terminal Services</a:t>
            </a:r>
          </a:p>
          <a:p>
            <a:pPr marL="339334" indent="-339334">
              <a:buFont typeface="Arial"/>
              <a:buChar char="•"/>
              <a:tabLst>
                <a:tab pos="226223" algn="l"/>
              </a:tabLst>
            </a:pPr>
            <a:r>
              <a:rPr lang="en-US" dirty="0" smtClean="0">
                <a:ea typeface="Calibri"/>
                <a:cs typeface="Times New Roman"/>
              </a:rPr>
              <a:t>Centralize application permissions and control</a:t>
            </a:r>
          </a:p>
          <a:p>
            <a:pPr marL="339334" indent="-339334">
              <a:buFont typeface="Arial"/>
              <a:buChar char="•"/>
              <a:tabLst>
                <a:tab pos="226223" algn="l"/>
              </a:tabLst>
            </a:pPr>
            <a:r>
              <a:rPr lang="en-US" dirty="0" smtClean="0">
                <a:ea typeface="Calibri"/>
                <a:cs typeface="Times New Roman"/>
              </a:rPr>
              <a:t>Enables centralized patching &amp; updating of applications</a:t>
            </a:r>
          </a:p>
          <a:p>
            <a:pPr marL="339334" indent="-339334">
              <a:buFont typeface="Arial"/>
              <a:buChar char="•"/>
              <a:tabLst>
                <a:tab pos="226223" algn="l"/>
              </a:tabLst>
            </a:pPr>
            <a:endParaRPr lang="en-US" dirty="0" smtClean="0">
              <a:ea typeface="Calibri"/>
              <a:cs typeface="Times New Roman"/>
            </a:endParaRPr>
          </a:p>
          <a:p>
            <a:pPr marL="339334" indent="-339334">
              <a:tabLst>
                <a:tab pos="226223" algn="l"/>
              </a:tabLst>
            </a:pPr>
            <a:r>
              <a:rPr lang="en-US" b="1" dirty="0" smtClean="0">
                <a:ea typeface="Calibri"/>
                <a:cs typeface="Times New Roman"/>
              </a:rPr>
              <a:t>Virtual PC</a:t>
            </a:r>
          </a:p>
          <a:p>
            <a:pPr marL="339334" indent="-339334">
              <a:buFont typeface="Arial"/>
              <a:buChar char="•"/>
              <a:tabLst>
                <a:tab pos="226223" algn="l"/>
              </a:tabLst>
            </a:pPr>
            <a:r>
              <a:rPr lang="en-US" dirty="0" smtClean="0">
                <a:ea typeface="Calibri"/>
                <a:cs typeface="Times New Roman"/>
              </a:rPr>
              <a:t>Host legacy LOB applications</a:t>
            </a:r>
          </a:p>
          <a:p>
            <a:pPr marL="339334" indent="-339334">
              <a:buFont typeface="Arial"/>
              <a:buChar char="•"/>
              <a:tabLst>
                <a:tab pos="226223" algn="l"/>
              </a:tabLst>
            </a:pPr>
            <a:r>
              <a:rPr lang="en-US" dirty="0" smtClean="0">
                <a:ea typeface="Calibri"/>
                <a:cs typeface="Times New Roman"/>
              </a:rPr>
              <a:t>Host applications not compatible with desktop OS</a:t>
            </a:r>
          </a:p>
          <a:p>
            <a:pPr marL="339334" indent="-339334">
              <a:buFont typeface="Arial"/>
              <a:buChar char="•"/>
              <a:tabLst>
                <a:tab pos="226223" algn="l"/>
              </a:tabLst>
            </a:pPr>
            <a:endParaRPr lang="en-US" dirty="0" smtClean="0">
              <a:ea typeface="Calibri"/>
              <a:cs typeface="Times New Roman"/>
            </a:endParaRPr>
          </a:p>
          <a:p>
            <a:r>
              <a:rPr lang="en-US" b="1" dirty="0" smtClean="0">
                <a:ea typeface="Calibri"/>
                <a:cs typeface="Times New Roman"/>
              </a:rPr>
              <a:t>Microsoft Terminal Services in Windows Server 2003 R2</a:t>
            </a:r>
          </a:p>
          <a:p>
            <a:pPr marL="339334" indent="-339334">
              <a:buFont typeface="Symbol"/>
              <a:buChar char=""/>
            </a:pPr>
            <a:r>
              <a:rPr lang="en-US" dirty="0" smtClean="0">
                <a:ea typeface="Calibri"/>
                <a:cs typeface="Times New Roman"/>
              </a:rPr>
              <a:t>Virtualize the presentation of entire desktops or specific applications</a:t>
            </a:r>
          </a:p>
          <a:p>
            <a:pPr marL="339334" indent="-339334">
              <a:buFont typeface="Symbol"/>
              <a:buChar char=""/>
            </a:pPr>
            <a:r>
              <a:rPr lang="en-US" dirty="0" smtClean="0">
                <a:ea typeface="Calibri"/>
                <a:cs typeface="Times New Roman"/>
              </a:rPr>
              <a:t>Provides an architecture for consolidation of applications and data in the data center, while providing broad access to local and remote users</a:t>
            </a:r>
          </a:p>
          <a:p>
            <a:pPr marL="339334" indent="-339334"/>
            <a:endParaRPr lang="en-US" dirty="0" smtClean="0">
              <a:ea typeface="Calibri"/>
              <a:cs typeface="Times New Roman"/>
            </a:endParaRPr>
          </a:p>
          <a:p>
            <a:r>
              <a:rPr lang="en-US" b="1" dirty="0" smtClean="0">
                <a:ea typeface="Calibri"/>
                <a:cs typeface="Times New Roman"/>
              </a:rPr>
              <a:t>Operations Manager in System Center</a:t>
            </a:r>
          </a:p>
          <a:p>
            <a:pPr marL="339334" indent="-339334">
              <a:buFont typeface="Arial"/>
              <a:buChar char="•"/>
              <a:tabLst>
                <a:tab pos="226223" algn="l"/>
              </a:tabLst>
            </a:pPr>
            <a:r>
              <a:rPr lang="en-US" dirty="0" smtClean="0">
                <a:ea typeface="Calibri"/>
                <a:cs typeface="Times New Roman"/>
              </a:rPr>
              <a:t>Comprehensive monitoring and reporting of host OS and guest  Virtual machines, including discovery, state view, diagram view, alerts, tasks and performance</a:t>
            </a:r>
          </a:p>
          <a:p>
            <a:pPr marL="339334" indent="-339334">
              <a:buFont typeface="Arial"/>
              <a:buChar char="•"/>
              <a:tabLst>
                <a:tab pos="226223" algn="l"/>
              </a:tabLst>
            </a:pPr>
            <a:r>
              <a:rPr lang="en-US" dirty="0" smtClean="0">
                <a:ea typeface="Calibri"/>
                <a:cs typeface="Times New Roman"/>
              </a:rPr>
              <a:t>Identify good candidates for conversion to virtual machines based on specified memory and CPU requirements </a:t>
            </a:r>
          </a:p>
          <a:p>
            <a:pPr>
              <a:lnSpc>
                <a:spcPct val="115000"/>
              </a:lnSpc>
            </a:pPr>
            <a:endParaRPr lang="en-US" dirty="0" smtClean="0">
              <a:ea typeface="Calibri"/>
              <a:cs typeface="Times New Roman"/>
            </a:endParaRPr>
          </a:p>
          <a:p>
            <a:pPr>
              <a:lnSpc>
                <a:spcPct val="115000"/>
              </a:lnSpc>
            </a:pPr>
            <a:r>
              <a:rPr lang="en-US" b="1" dirty="0" smtClean="0">
                <a:ea typeface="Calibri"/>
                <a:cs typeface="Times New Roman"/>
              </a:rPr>
              <a:t>Configuration Manager in System Center</a:t>
            </a:r>
          </a:p>
          <a:p>
            <a:pPr marL="339334" indent="-339334">
              <a:buFont typeface="Arial"/>
              <a:buChar char="•"/>
              <a:tabLst>
                <a:tab pos="226223" algn="l"/>
              </a:tabLst>
            </a:pPr>
            <a:r>
              <a:rPr lang="en-US" dirty="0" smtClean="0">
                <a:ea typeface="Calibri"/>
                <a:cs typeface="Times New Roman"/>
              </a:rPr>
              <a:t>Scalable migration and provisioning management</a:t>
            </a:r>
          </a:p>
          <a:p>
            <a:pPr marL="339334" indent="-339334">
              <a:buFont typeface="Arial"/>
              <a:buChar char="•"/>
              <a:tabLst>
                <a:tab pos="226223" algn="l"/>
              </a:tabLst>
            </a:pPr>
            <a:r>
              <a:rPr lang="en-US" dirty="0" smtClean="0">
                <a:ea typeface="Calibri"/>
                <a:cs typeface="Times New Roman"/>
              </a:rPr>
              <a:t>Manage patch and upgrades in physical, host and guest OS</a:t>
            </a:r>
          </a:p>
          <a:p>
            <a:pPr>
              <a:lnSpc>
                <a:spcPct val="115000"/>
              </a:lnSpc>
            </a:pPr>
            <a:endParaRPr lang="en-US" dirty="0" smtClean="0">
              <a:ea typeface="Calibri"/>
              <a:cs typeface="Times New Roman"/>
            </a:endParaRPr>
          </a:p>
          <a:p>
            <a:pPr>
              <a:lnSpc>
                <a:spcPct val="115000"/>
              </a:lnSpc>
            </a:pPr>
            <a:r>
              <a:rPr lang="en-US" b="1" dirty="0" smtClean="0">
                <a:ea typeface="Calibri"/>
                <a:cs typeface="Times New Roman"/>
              </a:rPr>
              <a:t>Data Protection Manager in System Center</a:t>
            </a:r>
          </a:p>
          <a:p>
            <a:pPr marL="339334" indent="-339334">
              <a:buFont typeface="Arial"/>
              <a:buChar char="•"/>
              <a:tabLst>
                <a:tab pos="226223" algn="l"/>
              </a:tabLst>
            </a:pPr>
            <a:r>
              <a:rPr lang="en-US" dirty="0" smtClean="0">
                <a:ea typeface="Calibri"/>
                <a:cs typeface="Times New Roman"/>
              </a:rPr>
              <a:t>Captures data changes as they occur in real-time and synchronizes every 15 minutes to ensure Windows data and user productivity are protected</a:t>
            </a:r>
          </a:p>
          <a:p>
            <a:pPr marL="339334" indent="-339334">
              <a:lnSpc>
                <a:spcPct val="115000"/>
              </a:lnSpc>
              <a:buFont typeface="Arial"/>
              <a:buChar char="•"/>
              <a:tabLst>
                <a:tab pos="226223" algn="l"/>
              </a:tabLst>
            </a:pPr>
            <a:r>
              <a:rPr lang="en-US" dirty="0" smtClean="0">
                <a:ea typeface="Calibri"/>
                <a:cs typeface="Times New Roman"/>
              </a:rPr>
              <a:t>Enables IT administrators and end-users to easily recover data in minutes from easily accessible disk</a:t>
            </a:r>
          </a:p>
          <a:p>
            <a:endParaRPr lang="en-US" dirty="0"/>
          </a:p>
        </p:txBody>
      </p:sp>
      <p:sp>
        <p:nvSpPr>
          <p:cNvPr id="4" name="Slide Number Placeholder 3"/>
          <p:cNvSpPr>
            <a:spLocks noGrp="1"/>
          </p:cNvSpPr>
          <p:nvPr>
            <p:ph type="sldNum" sz="quarter" idx="10"/>
          </p:nvPr>
        </p:nvSpPr>
        <p:spPr/>
        <p:txBody>
          <a:bodyPr/>
          <a:lstStyle/>
          <a:p>
            <a:pPr>
              <a:defRPr/>
            </a:pPr>
            <a:fld id="{50DE6646-E7DD-4F5B-9E92-9AE3365AA85F}" type="slidenum">
              <a:rPr lang="en-US" smtClean="0"/>
              <a:pPr>
                <a:defRPr/>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Last</a:t>
            </a:r>
            <a:r>
              <a:rPr lang="en-US" baseline="0" dirty="0" smtClean="0"/>
              <a:t> Mile of Productivity?  Understanding that, irrespective of business units, there are significant productivity gains which can be enjoyed by deploying role-based productivity tools which address specific common functions across the board.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4749FBAE-A18A-4AB9-BF61-37186B6B50F4}" type="datetime8">
              <a:rPr lang="en-US" smtClean="0"/>
              <a:pPr/>
              <a:t>12/8/2008 1:14 PM</a:t>
            </a:fld>
            <a:endParaRPr lang="en-US" dirty="0" smtClean="0"/>
          </a:p>
        </p:txBody>
      </p:sp>
      <p:sp>
        <p:nvSpPr>
          <p:cNvPr id="39939" name="Rectangle 6"/>
          <p:cNvSpPr>
            <a:spLocks noGrp="1" noChangeArrowheads="1"/>
          </p:cNvSpPr>
          <p:nvPr>
            <p:ph type="ftr" sz="quarter" idx="4"/>
          </p:nvPr>
        </p:nvSpPr>
        <p:spPr>
          <a:noFill/>
        </p:spPr>
        <p:txBody>
          <a:bodyPr/>
          <a:lstStyle/>
          <a:p>
            <a:pPr eaLnBrk="1" hangingPunct="1"/>
            <a:r>
              <a:rPr lang="en-US" dirty="0" smtClean="0"/>
              <a:t>©2005 Microsoft Corporation. All rights reserved.</a:t>
            </a:r>
          </a:p>
          <a:p>
            <a:r>
              <a:rPr lang="en-US" dirty="0" smtClean="0"/>
              <a:t>This presentation is for informational purposes only. Microsoft makes no warranties, express or implied, in this summary.</a:t>
            </a:r>
          </a:p>
        </p:txBody>
      </p:sp>
      <p:sp>
        <p:nvSpPr>
          <p:cNvPr id="39940" name="Rectangle 7"/>
          <p:cNvSpPr>
            <a:spLocks noGrp="1" noChangeArrowheads="1"/>
          </p:cNvSpPr>
          <p:nvPr>
            <p:ph type="sldNum" sz="quarter" idx="5"/>
          </p:nvPr>
        </p:nvSpPr>
        <p:spPr>
          <a:noFill/>
        </p:spPr>
        <p:txBody>
          <a:bodyPr/>
          <a:lstStyle/>
          <a:p>
            <a:fld id="{1ACBC672-DC89-400F-B156-DC1A7E6FFEF2}" type="slidenum">
              <a:rPr lang="en-US" smtClean="0"/>
              <a:pPr/>
              <a:t>18</a:t>
            </a:fld>
            <a:endParaRPr lang="en-US" dirty="0" smtClean="0"/>
          </a:p>
        </p:txBody>
      </p:sp>
      <p:sp>
        <p:nvSpPr>
          <p:cNvPr id="39941" name="Shape 4"/>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9730" tIns="44865" rIns="89730" bIns="44865" anchor="b"/>
          <a:lstStyle/>
          <a:p>
            <a:pPr algn="r" defTabSz="896938"/>
            <a:fld id="{AC6180C3-0AAB-403D-BD49-B1C6E354A757}" type="slidenum">
              <a:rPr lang="en-US" sz="1200">
                <a:latin typeface="Arial" charset="0"/>
              </a:rPr>
              <a:pPr algn="r" defTabSz="896938"/>
              <a:t>18</a:t>
            </a:fld>
            <a:endParaRPr lang="en-US" sz="1200" dirty="0">
              <a:latin typeface="Arial" charset="0"/>
            </a:endParaRPr>
          </a:p>
        </p:txBody>
      </p:sp>
      <p:sp>
        <p:nvSpPr>
          <p:cNvPr id="7" name="Notes Placeholder 6"/>
          <p:cNvSpPr>
            <a:spLocks noGrp="1"/>
          </p:cNvSpPr>
          <p:nvPr>
            <p:ph type="body" idx="1"/>
          </p:nvPr>
        </p:nvSpPr>
        <p:spPr/>
        <p:txBody>
          <a:bodyPr>
            <a:normAutofit/>
          </a:bodyPr>
          <a:lstStyle/>
          <a:p>
            <a:r>
              <a:rPr lang="en-US" dirty="0" smtClean="0"/>
              <a:t>Meeting the Challenges of IT  (Challenges identified</a:t>
            </a:r>
            <a:r>
              <a:rPr lang="en-US" baseline="0" dirty="0" smtClean="0"/>
              <a:t> by independent Industry Analysts)</a:t>
            </a:r>
            <a:endParaRPr lang="en-US" dirty="0" smtClean="0"/>
          </a:p>
          <a:p>
            <a:pPr marL="325597" indent="-325597">
              <a:lnSpc>
                <a:spcPct val="100000"/>
              </a:lnSpc>
              <a:spcBef>
                <a:spcPts val="980"/>
              </a:spcBef>
              <a:buFont typeface="Arial" pitchFamily="34" charset="0"/>
              <a:buChar char="•"/>
            </a:pPr>
            <a:r>
              <a:rPr lang="en-US" sz="900" dirty="0" smtClean="0">
                <a:latin typeface="Segoe" pitchFamily="34" charset="0"/>
              </a:rPr>
              <a:t>Technology Change</a:t>
            </a:r>
          </a:p>
          <a:p>
            <a:pPr marL="325597" indent="-325597">
              <a:lnSpc>
                <a:spcPct val="100000"/>
              </a:lnSpc>
              <a:spcBef>
                <a:spcPts val="980"/>
              </a:spcBef>
              <a:buFont typeface="Arial" pitchFamily="34" charset="0"/>
              <a:buChar char="•"/>
            </a:pPr>
            <a:r>
              <a:rPr lang="en-US" sz="900" dirty="0" smtClean="0">
                <a:latin typeface="Segoe" pitchFamily="34" charset="0"/>
              </a:rPr>
              <a:t>Competition</a:t>
            </a:r>
          </a:p>
          <a:p>
            <a:pPr marL="325597" indent="-325597">
              <a:lnSpc>
                <a:spcPct val="100000"/>
              </a:lnSpc>
              <a:spcBef>
                <a:spcPts val="980"/>
              </a:spcBef>
              <a:buFont typeface="Arial" pitchFamily="34" charset="0"/>
              <a:buChar char="•"/>
            </a:pPr>
            <a:r>
              <a:rPr lang="en-US" sz="900" dirty="0" smtClean="0">
                <a:latin typeface="Segoe" pitchFamily="34" charset="0"/>
              </a:rPr>
              <a:t>Security Threats</a:t>
            </a:r>
          </a:p>
          <a:p>
            <a:pPr marL="325597" indent="-325597">
              <a:lnSpc>
                <a:spcPct val="100000"/>
              </a:lnSpc>
              <a:spcBef>
                <a:spcPts val="980"/>
              </a:spcBef>
              <a:buFont typeface="Arial" pitchFamily="34" charset="0"/>
              <a:buChar char="•"/>
            </a:pPr>
            <a:r>
              <a:rPr lang="en-US" sz="900" dirty="0" smtClean="0">
                <a:latin typeface="Segoe" pitchFamily="34" charset="0"/>
              </a:rPr>
              <a:t>IT Service Management</a:t>
            </a:r>
          </a:p>
          <a:p>
            <a:pPr marL="325597" indent="-325597">
              <a:lnSpc>
                <a:spcPct val="100000"/>
              </a:lnSpc>
              <a:spcBef>
                <a:spcPts val="980"/>
              </a:spcBef>
              <a:buFont typeface="Arial" pitchFamily="34" charset="0"/>
              <a:buChar char="•"/>
            </a:pPr>
            <a:r>
              <a:rPr lang="en-US" sz="900" dirty="0" smtClean="0">
                <a:latin typeface="Segoe" pitchFamily="34" charset="0"/>
              </a:rPr>
              <a:t>Interoperability</a:t>
            </a:r>
          </a:p>
          <a:p>
            <a:pPr marL="325597" indent="-325597">
              <a:lnSpc>
                <a:spcPct val="100000"/>
              </a:lnSpc>
              <a:spcBef>
                <a:spcPts val="980"/>
              </a:spcBef>
              <a:buFont typeface="Arial" pitchFamily="34" charset="0"/>
              <a:buChar char="•"/>
            </a:pPr>
            <a:r>
              <a:rPr lang="en-US" sz="900" dirty="0" smtClean="0">
                <a:latin typeface="Segoe" pitchFamily="34" charset="0"/>
              </a:rPr>
              <a:t>End-User Productivity</a:t>
            </a:r>
          </a:p>
          <a:p>
            <a:pPr marL="325597" indent="-325597">
              <a:lnSpc>
                <a:spcPct val="100000"/>
              </a:lnSpc>
              <a:spcBef>
                <a:spcPts val="980"/>
              </a:spcBef>
              <a:buFont typeface="Arial" pitchFamily="34" charset="0"/>
              <a:buChar char="•"/>
            </a:pPr>
            <a:r>
              <a:rPr lang="en-US" sz="900" dirty="0" smtClean="0">
                <a:latin typeface="Segoe" pitchFamily="34" charset="0"/>
              </a:rPr>
              <a:t>Cost Reduction</a:t>
            </a:r>
          </a:p>
          <a:p>
            <a:pPr marL="325597" indent="-325597">
              <a:lnSpc>
                <a:spcPct val="100000"/>
              </a:lnSpc>
              <a:spcBef>
                <a:spcPts val="980"/>
              </a:spcBef>
              <a:buFont typeface="Arial" pitchFamily="34" charset="0"/>
              <a:buChar char="•"/>
            </a:pPr>
            <a:r>
              <a:rPr lang="en-US" sz="900" dirty="0" smtClean="0">
                <a:latin typeface="Segoe" pitchFamily="34" charset="0"/>
              </a:rPr>
              <a:t>Device Proliferation &amp; Management</a:t>
            </a:r>
          </a:p>
          <a:p>
            <a:endParaRPr lang="en-US" dirty="0" smtClean="0"/>
          </a:p>
          <a:p>
            <a:r>
              <a:rPr lang="en-US" dirty="0" smtClean="0"/>
              <a:t>Core IO provides the</a:t>
            </a:r>
            <a:r>
              <a:rPr lang="en-US" baseline="0" dirty="0" smtClean="0"/>
              <a:t> provisioning bedrock on which to enable role-based productivity gains from BPIO and APO</a:t>
            </a:r>
          </a:p>
          <a:p>
            <a:r>
              <a:rPr lang="en-US" baseline="0" dirty="0" smtClean="0"/>
              <a:t>The objective is to reduce the 80% maintenance </a:t>
            </a:r>
            <a:r>
              <a:rPr lang="en-US" b="1" baseline="0" dirty="0" smtClean="0"/>
              <a:t>component of the average IT budget </a:t>
            </a:r>
            <a:r>
              <a:rPr lang="en-US" baseline="0" dirty="0" smtClean="0"/>
              <a:t>down to a more manageable 50-60% through the effective implementation of Optimization strategies.</a:t>
            </a:r>
            <a:endParaRPr lang="en-US" baseline="0" smtClean="0"/>
          </a:p>
          <a:p>
            <a:endParaRPr lang="en-US" baseline="0" dirty="0" smtClean="0"/>
          </a:p>
          <a:p>
            <a:endParaRPr lang="en-US" baseline="0" dirty="0" smtClean="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414649" y="3799071"/>
            <a:ext cx="6020938" cy="201430"/>
          </a:xfrm>
          <a:noFill/>
          <a:ln/>
        </p:spPr>
        <p:txBody>
          <a:bodyPr/>
          <a:lstStyle/>
          <a:p>
            <a:pPr>
              <a:buFontTx/>
              <a:buChar char="•"/>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Create</a:t>
            </a:r>
            <a:r>
              <a:rPr lang="en-US" baseline="0" dirty="0" smtClean="0"/>
              <a:t> animation to separate computing resources </a:t>
            </a:r>
            <a:endParaRPr lang="en-US" dirty="0"/>
          </a:p>
        </p:txBody>
      </p:sp>
      <p:sp>
        <p:nvSpPr>
          <p:cNvPr id="4" name="Slide Number Placeholder 3"/>
          <p:cNvSpPr>
            <a:spLocks noGrp="1"/>
          </p:cNvSpPr>
          <p:nvPr>
            <p:ph type="sldNum" sz="quarter" idx="10"/>
          </p:nvPr>
        </p:nvSpPr>
        <p:spPr/>
        <p:txBody>
          <a:bodyPr/>
          <a:lstStyle/>
          <a:p>
            <a:pPr>
              <a:defRPr/>
            </a:pPr>
            <a:fld id="{50DE6646-E7DD-4F5B-9E92-9AE3365AA85F}" type="slidenum">
              <a:rPr lang="en-US" smtClean="0"/>
              <a:pPr>
                <a:defRPr/>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dt" sz="quarter" idx="1"/>
          </p:nvPr>
        </p:nvSpPr>
        <p:spPr>
          <a:noFill/>
        </p:spPr>
        <p:txBody>
          <a:bodyPr/>
          <a:lstStyle/>
          <a:p>
            <a:fld id="{A02EAA26-ACB0-452D-8446-92FCD6DFD5B9}" type="datetime8">
              <a:rPr lang="en-US" smtClean="0"/>
              <a:pPr/>
              <a:t>12/8/2008 1:14 PM</a:t>
            </a:fld>
            <a:endParaRPr lang="en-US" smtClean="0"/>
          </a:p>
        </p:txBody>
      </p:sp>
      <p:sp>
        <p:nvSpPr>
          <p:cNvPr id="3" name="Notes Placeholder 2"/>
          <p:cNvSpPr>
            <a:spLocks noGrp="1"/>
          </p:cNvSpPr>
          <p:nvPr>
            <p:ph type="body" idx="1"/>
          </p:nvPr>
        </p:nvSpPr>
        <p:spPr/>
        <p:txBody>
          <a:bodyPr>
            <a:normAutofit/>
          </a:bodyPr>
          <a:lstStyle/>
          <a:p>
            <a:r>
              <a:rPr lang="en-US" dirty="0" smtClean="0"/>
              <a:t>Key points</a:t>
            </a:r>
          </a:p>
          <a:p>
            <a:pPr marL="228600" marR="0" lvl="1" indent="-228600" algn="l" defTabSz="914363" rtl="0" eaLnBrk="1" fontAlgn="auto" latinLnBrk="0" hangingPunct="1">
              <a:lnSpc>
                <a:spcPct val="90000"/>
              </a:lnSpc>
              <a:spcBef>
                <a:spcPts val="0"/>
              </a:spcBef>
              <a:spcAft>
                <a:spcPts val="333"/>
              </a:spcAft>
              <a:buClrTx/>
              <a:buSzTx/>
              <a:buFont typeface="+mj-lt"/>
              <a:buAutoNum type="arabicPeriod"/>
              <a:tabLst/>
              <a:defRPr/>
            </a:pPr>
            <a:r>
              <a:rPr lang="en-US" sz="900" dirty="0" smtClean="0"/>
              <a:t>Implies a technology-agnostic approach</a:t>
            </a:r>
          </a:p>
          <a:p>
            <a:pPr marL="400050" indent="-400050">
              <a:lnSpc>
                <a:spcPct val="100000"/>
              </a:lnSpc>
              <a:buSzPct val="90000"/>
              <a:buFont typeface="Arial" pitchFamily="34" charset="0"/>
              <a:buChar char="•"/>
            </a:pPr>
            <a:r>
              <a:rPr lang="en-US" sz="900" dirty="0" smtClean="0"/>
              <a:t>Capability sequencing framework to help you build an optimized infrastructure (not Microsoft-specific) </a:t>
            </a:r>
          </a:p>
          <a:p>
            <a:pPr marL="400050" indent="-400050">
              <a:lnSpc>
                <a:spcPct val="100000"/>
              </a:lnSpc>
              <a:buSzPct val="90000"/>
              <a:buFont typeface="Arial" pitchFamily="34" charset="0"/>
              <a:buChar char="•"/>
            </a:pPr>
            <a:r>
              <a:rPr lang="en-US" sz="900" dirty="0" smtClean="0"/>
              <a:t>Grounded in industry analyst and  academic work, consortium work coming</a:t>
            </a:r>
          </a:p>
          <a:p>
            <a:pPr marL="728120" lvl="2" indent="-400050">
              <a:lnSpc>
                <a:spcPct val="100000"/>
              </a:lnSpc>
              <a:buSzPct val="90000"/>
              <a:buFont typeface="Wingdings 2" pitchFamily="18" charset="2"/>
              <a:buNone/>
            </a:pPr>
            <a:endParaRPr lang="en-US" sz="900" dirty="0" smtClean="0"/>
          </a:p>
          <a:p>
            <a:pPr marL="400050" marR="0" lvl="0" indent="-400050" algn="l" defTabSz="914363" rtl="0" eaLnBrk="1" fontAlgn="auto" latinLnBrk="0" hangingPunct="1">
              <a:lnSpc>
                <a:spcPct val="100000"/>
              </a:lnSpc>
              <a:spcBef>
                <a:spcPts val="0"/>
              </a:spcBef>
              <a:spcAft>
                <a:spcPts val="333"/>
              </a:spcAft>
              <a:buClrTx/>
              <a:buSzPct val="90000"/>
              <a:buFont typeface="+mj-lt"/>
              <a:buNone/>
              <a:tabLst/>
              <a:defRPr/>
            </a:pPr>
            <a:r>
              <a:rPr lang="en-US" sz="900" dirty="0" smtClean="0"/>
              <a:t>2.   Not just a model but specific</a:t>
            </a:r>
            <a:r>
              <a:rPr lang="en-US" sz="900" baseline="0" dirty="0" smtClean="0"/>
              <a:t> directional guidance</a:t>
            </a:r>
            <a:endParaRPr lang="en-US" sz="900" dirty="0" smtClean="0"/>
          </a:p>
          <a:p>
            <a:pPr marL="400050" indent="-400050">
              <a:lnSpc>
                <a:spcPct val="100000"/>
              </a:lnSpc>
              <a:buSzPct val="90000"/>
              <a:buFont typeface="Arial" pitchFamily="34" charset="0"/>
              <a:buChar char="•"/>
            </a:pPr>
            <a:r>
              <a:rPr lang="en-US" sz="900" dirty="0" smtClean="0"/>
              <a:t>Provides guidance and best practices for step-by-step implementation</a:t>
            </a:r>
          </a:p>
          <a:p>
            <a:pPr marL="400050" indent="-400050">
              <a:lnSpc>
                <a:spcPct val="100000"/>
              </a:lnSpc>
              <a:buSzPct val="90000"/>
              <a:buFont typeface="Wingdings 2" pitchFamily="18" charset="2"/>
              <a:buBlip>
                <a:blip r:embed="rId3"/>
              </a:buBlip>
            </a:pPr>
            <a:endParaRPr lang="en-US" sz="900" dirty="0" smtClean="0"/>
          </a:p>
          <a:p>
            <a:pPr marL="400050" marR="0" lvl="1" indent="-400050" algn="l" defTabSz="914363" rtl="0" eaLnBrk="1" fontAlgn="auto" latinLnBrk="0" hangingPunct="1">
              <a:lnSpc>
                <a:spcPct val="100000"/>
              </a:lnSpc>
              <a:spcBef>
                <a:spcPts val="0"/>
              </a:spcBef>
              <a:spcAft>
                <a:spcPts val="333"/>
              </a:spcAft>
              <a:buClrTx/>
              <a:buSzPct val="90000"/>
              <a:buFont typeface="Wingdings 2" pitchFamily="18" charset="2"/>
              <a:buAutoNum type="arabicPeriod" startAt="3"/>
              <a:tabLst/>
              <a:defRPr/>
            </a:pPr>
            <a:r>
              <a:rPr lang="en-US" sz="900" dirty="0" smtClean="0"/>
              <a:t>Provides tangible</a:t>
            </a:r>
            <a:r>
              <a:rPr lang="en-US" sz="900" baseline="0" dirty="0" smtClean="0"/>
              <a:t> returns to the customer</a:t>
            </a:r>
            <a:endParaRPr lang="en-US" sz="900" dirty="0" smtClean="0"/>
          </a:p>
          <a:p>
            <a:pPr marL="400050" indent="-400050">
              <a:lnSpc>
                <a:spcPct val="100000"/>
              </a:lnSpc>
              <a:buSzPct val="90000"/>
              <a:buFont typeface="Arial" pitchFamily="34" charset="0"/>
              <a:buChar char="•"/>
            </a:pPr>
            <a:r>
              <a:rPr lang="en-US" sz="900" dirty="0" smtClean="0"/>
              <a:t>Drives cost reduction, security and efficiency gains as well as enabling agility</a:t>
            </a:r>
          </a:p>
          <a:p>
            <a:pPr>
              <a:buFont typeface="Arial" pitchFamily="34" charset="0"/>
              <a:buChar cha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Business Value Launch 2006</a:t>
            </a:r>
          </a:p>
        </p:txBody>
      </p:sp>
      <p:sp>
        <p:nvSpPr>
          <p:cNvPr id="5" name="Rectangle 3"/>
          <p:cNvSpPr>
            <a:spLocks noGrp="1" noChangeArrowheads="1"/>
          </p:cNvSpPr>
          <p:nvPr>
            <p:ph type="dt" idx="1"/>
          </p:nvPr>
        </p:nvSpPr>
        <p:spPr>
          <a:ln/>
        </p:spPr>
        <p:txBody>
          <a:bodyPr/>
          <a:lstStyle/>
          <a:p>
            <a:fld id="{19A60700-17AE-4A70-839D-4FCE0C494B6E}" type="datetime8">
              <a:rPr lang="en-US"/>
              <a:pPr/>
              <a:t>12/8/2008 1:14 PM</a:t>
            </a:fld>
            <a:endParaRPr lang="en-US"/>
          </a:p>
        </p:txBody>
      </p:sp>
      <p:sp>
        <p:nvSpPr>
          <p:cNvPr id="6" name="Rectangle 6"/>
          <p:cNvSpPr>
            <a:spLocks noGrp="1" noChangeArrowheads="1"/>
          </p:cNvSpPr>
          <p:nvPr>
            <p:ph type="ftr" sz="quarter" idx="4"/>
          </p:nvPr>
        </p:nvSpPr>
        <p:spPr>
          <a:ln/>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C654EAAC-B9EF-4584-9853-917EC4D204F9}" type="slidenum">
              <a:rPr lang="en-US"/>
              <a:pPr/>
              <a:t>22</a:t>
            </a:fld>
            <a:endParaRPr lang="en-US"/>
          </a:p>
        </p:txBody>
      </p:sp>
      <p:sp>
        <p:nvSpPr>
          <p:cNvPr id="46086" name="Rectangle 6"/>
          <p:cNvSpPr>
            <a:spLocks noGrp="1" noRot="1" noChangeAspect="1" noChangeArrowheads="1" noTextEdit="1"/>
          </p:cNvSpPr>
          <p:nvPr>
            <p:ph type="sldImg"/>
          </p:nvPr>
        </p:nvSpPr>
        <p:spPr>
          <a:ln/>
        </p:spPr>
      </p:sp>
      <p:sp>
        <p:nvSpPr>
          <p:cNvPr id="46087" name="Rectangle 7"/>
          <p:cNvSpPr>
            <a:spLocks noGrp="1" noChangeArrowheads="1"/>
          </p:cNvSpPr>
          <p:nvPr>
            <p:ph type="body" idx="1"/>
          </p:nvPr>
        </p:nvSpPr>
        <p:spPr>
          <a:xfrm>
            <a:off x="414338" y="3775075"/>
            <a:ext cx="6021387" cy="22860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890" fontAlgn="base">
              <a:lnSpc>
                <a:spcPct val="100000"/>
              </a:lnSpc>
              <a:spcBef>
                <a:spcPct val="30000"/>
              </a:spcBef>
              <a:spcAft>
                <a:spcPct val="0"/>
              </a:spcAft>
              <a:defRPr/>
            </a:pPr>
            <a:r>
              <a:rPr lang="en-US" sz="1200" dirty="0" smtClean="0">
                <a:latin typeface="+mn-lt"/>
              </a:rPr>
              <a:t>Adopting virtualization across the enterprise should naturally follow a maturation curve. While each scenario provides concrete and compelling benefits, it is best if an organization adopts these approaches in a more or less defined order. Different circumstances will dictate some modification to this sequence, but the stages of the Infrastructure Optimization Model can provide a rough guide on how to employ virtualization in your organization.</a:t>
            </a:r>
          </a:p>
          <a:p>
            <a:endParaRPr lang="en-US" dirty="0" smtClean="0"/>
          </a:p>
          <a:p>
            <a:endParaRPr lang="en-US" sz="1200" dirty="0" smtClean="0">
              <a:latin typeface="+mn-lt"/>
            </a:endParaRPr>
          </a:p>
          <a:p>
            <a:endParaRPr lang="en-US" dirty="0"/>
          </a:p>
        </p:txBody>
      </p:sp>
      <p:sp>
        <p:nvSpPr>
          <p:cNvPr id="4" name="Slide Number Placeholder 3"/>
          <p:cNvSpPr>
            <a:spLocks noGrp="1"/>
          </p:cNvSpPr>
          <p:nvPr>
            <p:ph type="sldNum" sz="quarter" idx="10"/>
          </p:nvPr>
        </p:nvSpPr>
        <p:spPr/>
        <p:txBody>
          <a:bodyPr/>
          <a:lstStyle/>
          <a:p>
            <a:pPr algn="r" defTabSz="914363" rtl="0" fontAlgn="base">
              <a:spcBef>
                <a:spcPct val="0"/>
              </a:spcBef>
              <a:spcAft>
                <a:spcPct val="0"/>
              </a:spcAft>
              <a:defRPr/>
            </a:pPr>
            <a:fld id="{50DE6646-E7DD-4F5B-9E92-9AE3365AA85F}" type="slidenum">
              <a:rPr lang="en-US" sz="1200" kern="1200">
                <a:solidFill>
                  <a:prstClr val="black"/>
                </a:solidFill>
                <a:latin typeface="Arial" charset="0"/>
                <a:ea typeface="+mn-ea"/>
                <a:cs typeface="+mn-cs"/>
              </a:rPr>
              <a:pPr algn="r" defTabSz="914363" rtl="0" fontAlgn="base">
                <a:spcBef>
                  <a:spcPct val="0"/>
                </a:spcBef>
                <a:spcAft>
                  <a:spcPct val="0"/>
                </a:spcAft>
                <a:defRPr/>
              </a:pPr>
              <a:t>23</a:t>
            </a:fld>
            <a:endParaRPr lang="en-US" sz="1200" kern="1200" dirty="0">
              <a:solidFill>
                <a:prstClr val="black"/>
              </a:solidFill>
              <a:latin typeface="Arial"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400" b="1" dirty="0" smtClean="0"/>
              <a:t>Energy Demands</a:t>
            </a:r>
          </a:p>
          <a:p>
            <a:pPr lvl="1"/>
            <a:r>
              <a:rPr lang="en-US" sz="2000" dirty="0" smtClean="0"/>
              <a:t>Will increase almost 40% by 2030</a:t>
            </a:r>
          </a:p>
          <a:p>
            <a:pPr lvl="1"/>
            <a:r>
              <a:rPr lang="en-US" sz="2000" dirty="0" smtClean="0"/>
              <a:t>Primary fuel sources are still fossil fuels</a:t>
            </a:r>
          </a:p>
          <a:p>
            <a:pPr lvl="1"/>
            <a:r>
              <a:rPr lang="en-US" sz="2000" dirty="0" smtClean="0"/>
              <a:t>Over 4 billion people don’t have reliable energy,  but should</a:t>
            </a:r>
          </a:p>
          <a:p>
            <a:endParaRPr lang="en-US" dirty="0" smtClean="0"/>
          </a:p>
          <a:p>
            <a:r>
              <a:rPr lang="en-US" b="1" dirty="0" smtClean="0"/>
              <a:t>Carbon Emissions</a:t>
            </a:r>
          </a:p>
          <a:p>
            <a:r>
              <a:rPr lang="en-US" baseline="0" dirty="0" smtClean="0"/>
              <a:t>Here are some ways to look at the carbon impact -- before the industrial revolution, </a:t>
            </a:r>
            <a:r>
              <a:rPr lang="en-US" dirty="0" smtClean="0"/>
              <a:t>atmospheric carbon was 280 parts</a:t>
            </a:r>
            <a:r>
              <a:rPr lang="en-US" baseline="0" dirty="0" smtClean="0"/>
              <a:t> per million</a:t>
            </a:r>
            <a:r>
              <a:rPr lang="en-US" dirty="0" smtClean="0"/>
              <a:t>.</a:t>
            </a:r>
            <a:r>
              <a:rPr lang="en-US" baseline="0" dirty="0" smtClean="0"/>
              <a:t>  Today, we are at about 390 parts per millions, and on our current path, we will exceed the </a:t>
            </a:r>
            <a:r>
              <a:rPr lang="en-US" dirty="0" smtClean="0"/>
              <a:t>450 – 500 </a:t>
            </a:r>
            <a:r>
              <a:rPr lang="en-US" dirty="0" err="1" smtClean="0"/>
              <a:t>ppm</a:t>
            </a:r>
            <a:r>
              <a:rPr lang="en-US" dirty="0" smtClean="0"/>
              <a:t> level</a:t>
            </a:r>
            <a:r>
              <a:rPr lang="en-US" baseline="0" dirty="0" smtClean="0"/>
              <a:t> in the next few decades.  We will see an increase in both the world’s population to potentially 9 billion people over this century, as well as rise in per capita energy consumption as more societies start to consume energy at an increasing rate. -- In 1950 there were about 300 million heavy consumers of energy and goods on the planet. Today we are surpassing 1 billion and with the rise in resource needs in developing nations, we will surpass the 1.5 billion mark in the next decade, if not sooner.  This is great for society as there are over 4 billion people today who do not have access to first world living standards. The implications for our planet, however, are concerning</a:t>
            </a:r>
          </a:p>
          <a:p>
            <a:endParaRPr lang="en-US" baseline="0" dirty="0" smtClean="0"/>
          </a:p>
          <a:p>
            <a:r>
              <a:rPr lang="en-US" b="1" baseline="0" dirty="0" smtClean="0"/>
              <a:t>Global Impact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 we are just beginning</a:t>
            </a:r>
            <a:r>
              <a:rPr lang="en-US" baseline="0" dirty="0" smtClean="0"/>
              <a:t> to see the impact that increased carbon levels will have on our planet.  Temperatures have risen by .65 degrees </a:t>
            </a:r>
            <a:r>
              <a:rPr lang="en-US" baseline="0" dirty="0" err="1" smtClean="0"/>
              <a:t>celcius</a:t>
            </a:r>
            <a:r>
              <a:rPr lang="en-US" baseline="0" dirty="0" smtClean="0"/>
              <a:t> since the 1950’s and will rise between at least 1 and possibly 4.5 degrees or more in this century.  Yet, even at .65 degrees, we are already seeing significant impacts to ice loss in the seas, increased frequency and magnitude of weather anomalies and stresses on our food supply chain.</a:t>
            </a:r>
          </a:p>
          <a:p>
            <a:r>
              <a:rPr lang="en-US" baseline="0" dirty="0" smtClean="0"/>
              <a:t>So, against this backdrop, what is it that Microsoft, or any company, can do? </a:t>
            </a:r>
          </a:p>
          <a:p>
            <a:endParaRPr lang="en-US" baseline="0" dirty="0" smtClean="0"/>
          </a:p>
          <a:p>
            <a:r>
              <a:rPr lang="en-US" baseline="0" dirty="0" smtClean="0"/>
              <a:t>To put this in context, a 4.5 to 6 degree Celsius change in the other direction, with cooler temperatures, resulted in over 4 km of ice covering Europe during the ice age.  The current projected range of temperature rise will put us in an area not seen in the history of human existence.   What is driving this change? The evidence is largely in that anthropogenic, human induced, change is a significant factor.  </a:t>
            </a:r>
          </a:p>
          <a:p>
            <a:endParaRPr lang="en-US" baseline="0" dirty="0" smtClean="0"/>
          </a:p>
          <a:p>
            <a:r>
              <a:rPr lang="en-US" b="1" baseline="0" dirty="0" smtClean="0"/>
              <a:t>Software Solutions</a:t>
            </a:r>
          </a:p>
          <a:p>
            <a:r>
              <a:rPr lang="en-US" baseline="0" dirty="0" smtClean="0"/>
              <a:t>We view our role is to simultaneously increase the efficiency of computing while also empowering people and businesses to leverage the potential of software to help drive the invention and development of a new wave of highly efficient transportation methods, use technology as a substitute for travel or shipment of many goods that are still done with physical transportation today, and to help scientists and entrepreneurs use technology to invent new, clean energy sources.  </a:t>
            </a:r>
          </a:p>
          <a:p>
            <a:endParaRPr lang="en-US" baseline="0" dirty="0" smtClean="0"/>
          </a:p>
          <a:p>
            <a:r>
              <a:rPr lang="en-US" baseline="0" dirty="0" smtClean="0"/>
              <a:t>So let’s look at how we can create a Sustainable IT infrastructure</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3">
              <a:defRPr/>
            </a:pPr>
            <a:endParaRPr lang="en-US" dirty="0"/>
          </a:p>
        </p:txBody>
      </p:sp>
      <p:sp>
        <p:nvSpPr>
          <p:cNvPr id="4" name="Date Placeholder 3"/>
          <p:cNvSpPr>
            <a:spLocks noGrp="1"/>
          </p:cNvSpPr>
          <p:nvPr>
            <p:ph type="dt" idx="10"/>
          </p:nvPr>
        </p:nvSpPr>
        <p:spPr/>
        <p:txBody>
          <a:bodyPr/>
          <a:lstStyle/>
          <a:p>
            <a:pPr>
              <a:defRPr/>
            </a:pPr>
            <a:fld id="{9A6065F8-D018-454B-8334-5870521FB3A8}" type="datetime8">
              <a:rPr lang="en-US" smtClean="0"/>
              <a:pPr>
                <a:defRPr/>
              </a:pPr>
              <a:t>12/8/2008 1:14 PM</a:t>
            </a:fld>
            <a:endParaRPr lang="en-US"/>
          </a:p>
        </p:txBody>
      </p:sp>
      <p:sp>
        <p:nvSpPr>
          <p:cNvPr id="5" name="Footer Placeholder 4"/>
          <p:cNvSpPr>
            <a:spLocks noGrp="1"/>
          </p:cNvSpPr>
          <p:nvPr>
            <p:ph type="ftr" sz="quarter" idx="11"/>
          </p:nvPr>
        </p:nvSpPr>
        <p:spPr/>
        <p:txBody>
          <a:bodyPr/>
          <a:lstStyle/>
          <a:p>
            <a:pPr>
              <a:defRPr/>
            </a:pPr>
            <a:r>
              <a:rPr lang="en-US" smtClean="0"/>
              <a:t>© 2006 Microsoft Corporation. All rights reserved.</a:t>
            </a:r>
          </a:p>
          <a:p>
            <a:pPr>
              <a:defRPr/>
            </a:pPr>
            <a:r>
              <a:rPr lang="en-US" smtClean="0"/>
              <a:t>This presentation is for informational purposes only. Microsoft makes no warranties, express or implied, in this summary.</a:t>
            </a:r>
            <a:endParaRPr lang="en-US"/>
          </a:p>
        </p:txBody>
      </p:sp>
      <p:sp>
        <p:nvSpPr>
          <p:cNvPr id="6" name="Slide Number Placeholder 5"/>
          <p:cNvSpPr>
            <a:spLocks noGrp="1"/>
          </p:cNvSpPr>
          <p:nvPr>
            <p:ph type="sldNum" sz="quarter" idx="12"/>
          </p:nvPr>
        </p:nvSpPr>
        <p:spPr/>
        <p:txBody>
          <a:bodyPr/>
          <a:lstStyle/>
          <a:p>
            <a:pPr>
              <a:defRPr/>
            </a:pPr>
            <a:fld id="{B60EFF1F-0377-4936-BA39-375D2B5B94E9}"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97301" eaLnBrk="0" fontAlgn="base" hangingPunct="0">
              <a:lnSpc>
                <a:spcPct val="100000"/>
              </a:lnSpc>
              <a:spcBef>
                <a:spcPct val="30000"/>
              </a:spcBef>
              <a:spcAft>
                <a:spcPct val="0"/>
              </a:spcAft>
              <a:defRPr/>
            </a:pPr>
            <a:r>
              <a:rPr lang="en-US" sz="1200" dirty="0" smtClean="0"/>
              <a:t>Let’s look at some of these challenges and solutions in action.  We’ll walk through four real-world scenarios in which Microsoft’s virtualization helped datacenters move toward dynamic IT.  In specific, you’ll see how virtualization solutions help control costs, increase availability, and make the business more agile.</a:t>
            </a:r>
          </a:p>
          <a:p>
            <a:pPr defTabSz="897301" eaLnBrk="0" fontAlgn="base" hangingPunct="0">
              <a:lnSpc>
                <a:spcPct val="100000"/>
              </a:lnSpc>
              <a:spcBef>
                <a:spcPct val="30000"/>
              </a:spcBef>
              <a:spcAft>
                <a:spcPct val="0"/>
              </a:spcAft>
              <a:defRPr/>
            </a:pPr>
            <a:endParaRPr lang="en-US" sz="1200" dirty="0" smtClean="0"/>
          </a:p>
          <a:p>
            <a:pPr defTabSz="897301" eaLnBrk="0" fontAlgn="base" hangingPunct="0">
              <a:lnSpc>
                <a:spcPct val="100000"/>
              </a:lnSpc>
              <a:spcBef>
                <a:spcPct val="30000"/>
              </a:spcBef>
              <a:spcAft>
                <a:spcPct val="0"/>
              </a:spcAft>
              <a:defRPr/>
            </a:pPr>
            <a:r>
              <a:rPr lang="en-US" sz="1200" dirty="0" smtClean="0"/>
              <a:t>The first two scenarios are related to business continuity. The first scenario examines infrastructure costs and shows how server consolidation and provisioning reduced them.  The second scenario examines management and complexity and shows how centralized, policy-based management brought the datacenter under control.  </a:t>
            </a:r>
          </a:p>
          <a:p>
            <a:pPr defTabSz="897301" eaLnBrk="0" fontAlgn="base" hangingPunct="0">
              <a:lnSpc>
                <a:spcPct val="100000"/>
              </a:lnSpc>
              <a:spcBef>
                <a:spcPct val="30000"/>
              </a:spcBef>
              <a:spcAft>
                <a:spcPct val="0"/>
              </a:spcAft>
              <a:defRPr/>
            </a:pPr>
            <a:endParaRPr lang="en-US" sz="1200" dirty="0" smtClean="0"/>
          </a:p>
          <a:p>
            <a:pPr defTabSz="897301" eaLnBrk="0" fontAlgn="base" hangingPunct="0">
              <a:lnSpc>
                <a:spcPct val="100000"/>
              </a:lnSpc>
              <a:spcBef>
                <a:spcPct val="30000"/>
              </a:spcBef>
              <a:spcAft>
                <a:spcPct val="0"/>
              </a:spcAft>
              <a:defRPr/>
            </a:pPr>
            <a:r>
              <a:rPr lang="en-US" sz="1200" dirty="0" smtClean="0"/>
              <a:t>The next third and fourth scenarios relate to business continuity.  In the third scenario, we’ll look at business continuity and show how technologies were used to implement a disaster recovery solution.  Finally, we’ll look at a scenario in which a reactive datacenter was consumed with maintaining existing operations, and we’ll discover how the center was able to get ahead of issues and to free resources for strategic initiatives.</a:t>
            </a:r>
          </a:p>
          <a:p>
            <a:endParaRPr lang="en-US" dirty="0" smtClean="0"/>
          </a:p>
          <a:p>
            <a:r>
              <a:rPr lang="en-US" dirty="0" smtClean="0"/>
              <a:t>---------------</a:t>
            </a:r>
          </a:p>
          <a:p>
            <a:endParaRPr lang="en-US" dirty="0" smtClean="0"/>
          </a:p>
          <a:p>
            <a:r>
              <a:rPr lang="en-US" dirty="0" smtClean="0"/>
              <a:t>Virtualization is another solution area within</a:t>
            </a:r>
            <a:r>
              <a:rPr lang="en-US" baseline="0" dirty="0" smtClean="0"/>
              <a:t> Core IO. Two of the solutions for Virtualization are </a:t>
            </a:r>
            <a:r>
              <a:rPr lang="en-US" dirty="0" smtClean="0"/>
              <a:t>server consolidation and business continuity. In terms of server consolidation, by consolidating multiple workloads onto a single hardware platform via server (or hardware) virtualization, you can maintain “one application/one server” while reducing physical server sprawl. This allows you to fully support your business with less hardware, resulting in lower equipment costs, less electrical consumption for server power and cooling, and requiring less physical space for the server farm. </a:t>
            </a:r>
          </a:p>
          <a:p>
            <a:endParaRPr lang="en-US" dirty="0" smtClean="0"/>
          </a:p>
          <a:p>
            <a:r>
              <a:rPr lang="en-US" dirty="0" smtClean="0"/>
              <a:t>Virtualization can also simplify and accelerate provisioning. Adding workload resources can be decoupled from hardware acquisition. If a particular business process requires more capability (say, a web commerce engine), adding this capability becomes streamlined and immediate. In an advanced virtualized environment, workload requirements can be self-provisioning, resulting in dynamic resource allocation. </a:t>
            </a:r>
          </a:p>
          <a:p>
            <a:endParaRPr lang="en-US" dirty="0" smtClean="0"/>
          </a:p>
          <a:p>
            <a:r>
              <a:rPr lang="en-US" dirty="0" smtClean="0"/>
              <a:t>In terms of business continuity, Virtualization can make maintaining bullet-proof continuity and disaster recovery strategies for all these assets simple. By compartmentalizing workloads, you prevent one application from affecting the performance of another, or causing a system crash. Even less stable legacy applications can be operated in a secure, isolated environment. </a:t>
            </a:r>
          </a:p>
          <a:p>
            <a:endParaRPr lang="en-US" dirty="0" smtClean="0"/>
          </a:p>
          <a:p>
            <a:r>
              <a:rPr lang="en-US" dirty="0" smtClean="0"/>
              <a:t>A holistic virtualization strategy also allows you to maintain an instant fail-over plan that provides business continuity throughout disruptive events. By enabling you to convert OS and application instances into data files, it can help automate and streamline backup, replication, and movement providing more robust business continuity and speeding recovery in the case of an outage or natural disaster. </a:t>
            </a:r>
          </a:p>
          <a:p>
            <a:endParaRPr lang="en-US" dirty="0" smtClean="0"/>
          </a:p>
          <a:p>
            <a:endParaRPr lang="en-US" dirty="0"/>
          </a:p>
        </p:txBody>
      </p:sp>
      <p:sp>
        <p:nvSpPr>
          <p:cNvPr id="4" name="Date Placeholder 3"/>
          <p:cNvSpPr>
            <a:spLocks noGrp="1"/>
          </p:cNvSpPr>
          <p:nvPr>
            <p:ph type="dt" idx="10"/>
          </p:nvPr>
        </p:nvSpPr>
        <p:spPr/>
        <p:txBody>
          <a:bodyPr/>
          <a:lstStyle/>
          <a:p>
            <a:pPr>
              <a:defRPr/>
            </a:pPr>
            <a:fld id="{05333CA3-2FCE-4290-AEB9-7BEB0442E327}" type="datetime8">
              <a:rPr lang="en-US" smtClean="0"/>
              <a:pPr>
                <a:defRPr/>
              </a:pPr>
              <a:t>12/8/2008 1:14 PM</a:t>
            </a:fld>
            <a:endParaRPr lang="en-US" dirty="0"/>
          </a:p>
        </p:txBody>
      </p:sp>
      <p:sp>
        <p:nvSpPr>
          <p:cNvPr id="5" name="Slide Number Placeholder 4"/>
          <p:cNvSpPr>
            <a:spLocks noGrp="1"/>
          </p:cNvSpPr>
          <p:nvPr>
            <p:ph type="sldNum" sz="quarter" idx="11"/>
          </p:nvPr>
        </p:nvSpPr>
        <p:spPr/>
        <p:txBody>
          <a:bodyPr/>
          <a:lstStyle/>
          <a:p>
            <a:pPr>
              <a:defRPr/>
            </a:pPr>
            <a:fld id="{A7108947-328A-4F54-9D26-E93A52695D09}" type="slidenum">
              <a:rPr lang="en-US" smtClean="0"/>
              <a:pPr>
                <a:defRPr/>
              </a:pPr>
              <a:t>26</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fld id="{7C3FBCD4-166E-446F-AF18-7D4A0CF9AEF6}" type="datetimeFigureOut">
              <a:rPr lang="en-US" smtClean="0"/>
              <a:pPr/>
              <a:t>12/8/2008</a:t>
            </a:fld>
            <a:endParaRPr lang="en-US" dirty="0"/>
          </a:p>
        </p:txBody>
      </p:sp>
      <p:sp>
        <p:nvSpPr>
          <p:cNvPr id="9" name="Slide Number Placeholder 8"/>
          <p:cNvSpPr>
            <a:spLocks noGrp="1"/>
          </p:cNvSpPr>
          <p:nvPr>
            <p:ph type="sldNum" sz="quarter" idx="11"/>
          </p:nvPr>
        </p:nvSpPr>
        <p:spPr/>
        <p:txBody>
          <a:bodyPr/>
          <a:lstStyle/>
          <a:p>
            <a:fld id="{8B263312-38AA-4E1E-B2B5-0F8F122B24FE}" type="slidenum">
              <a:rPr lang="en-US" smtClean="0"/>
              <a:pPr/>
              <a:t>32</a:t>
            </a:fld>
            <a:endParaRPr lang="en-US" dirty="0"/>
          </a:p>
        </p:txBody>
      </p:sp>
      <p:sp>
        <p:nvSpPr>
          <p:cNvPr id="10" name="Footer Placeholder 9"/>
          <p:cNvSpPr>
            <a:spLocks noGrp="1"/>
          </p:cNvSpPr>
          <p:nvPr>
            <p:ph type="ftr" sz="quarter" idx="12"/>
          </p:nvPr>
        </p:nvSpPr>
        <p:spPr/>
        <p:txBody>
          <a:body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11" name="Header Placeholder 10"/>
          <p:cNvSpPr>
            <a:spLocks noGrp="1"/>
          </p:cNvSpPr>
          <p:nvPr>
            <p:ph type="hdr" sz="quarter" idx="13"/>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fld id="{7C3FBCD4-166E-446F-AF18-7D4A0CF9AEF6}" type="datetimeFigureOut">
              <a:rPr lang="en-US" smtClean="0"/>
              <a:pPr/>
              <a:t>12/8/2008</a:t>
            </a:fld>
            <a:endParaRPr lang="en-US" dirty="0"/>
          </a:p>
        </p:txBody>
      </p:sp>
      <p:sp>
        <p:nvSpPr>
          <p:cNvPr id="9" name="Slide Number Placeholder 8"/>
          <p:cNvSpPr>
            <a:spLocks noGrp="1"/>
          </p:cNvSpPr>
          <p:nvPr>
            <p:ph type="sldNum" sz="quarter" idx="11"/>
          </p:nvPr>
        </p:nvSpPr>
        <p:spPr/>
        <p:txBody>
          <a:bodyPr/>
          <a:lstStyle/>
          <a:p>
            <a:fld id="{8B263312-38AA-4E1E-B2B5-0F8F122B24FE}" type="slidenum">
              <a:rPr lang="en-US" smtClean="0"/>
              <a:pPr/>
              <a:t>33</a:t>
            </a:fld>
            <a:endParaRPr lang="en-US" dirty="0"/>
          </a:p>
        </p:txBody>
      </p:sp>
      <p:sp>
        <p:nvSpPr>
          <p:cNvPr id="10" name="Footer Placeholder 9"/>
          <p:cNvSpPr>
            <a:spLocks noGrp="1"/>
          </p:cNvSpPr>
          <p:nvPr>
            <p:ph type="ftr" sz="quarter" idx="12"/>
          </p:nvPr>
        </p:nvSpPr>
        <p:spPr/>
        <p:txBody>
          <a:body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11" name="Header Placeholder 10"/>
          <p:cNvSpPr>
            <a:spLocks noGrp="1"/>
          </p:cNvSpPr>
          <p:nvPr>
            <p:ph type="hdr" sz="quarter" idx="13"/>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fld id="{7C3FBCD4-166E-446F-AF18-7D4A0CF9AEF6}" type="datetimeFigureOut">
              <a:rPr lang="en-US" smtClean="0"/>
              <a:pPr/>
              <a:t>12/8/2008</a:t>
            </a:fld>
            <a:endParaRPr lang="en-US" dirty="0"/>
          </a:p>
        </p:txBody>
      </p:sp>
      <p:sp>
        <p:nvSpPr>
          <p:cNvPr id="9" name="Slide Number Placeholder 8"/>
          <p:cNvSpPr>
            <a:spLocks noGrp="1"/>
          </p:cNvSpPr>
          <p:nvPr>
            <p:ph type="sldNum" sz="quarter" idx="11"/>
          </p:nvPr>
        </p:nvSpPr>
        <p:spPr/>
        <p:txBody>
          <a:bodyPr/>
          <a:lstStyle/>
          <a:p>
            <a:fld id="{8B263312-38AA-4E1E-B2B5-0F8F122B24FE}" type="slidenum">
              <a:rPr lang="en-US" smtClean="0"/>
              <a:pPr/>
              <a:t>34</a:t>
            </a:fld>
            <a:endParaRPr lang="en-US" dirty="0"/>
          </a:p>
        </p:txBody>
      </p:sp>
      <p:sp>
        <p:nvSpPr>
          <p:cNvPr id="10" name="Footer Placeholder 9"/>
          <p:cNvSpPr>
            <a:spLocks noGrp="1"/>
          </p:cNvSpPr>
          <p:nvPr>
            <p:ph type="ftr" sz="quarter" idx="12"/>
          </p:nvPr>
        </p:nvSpPr>
        <p:spPr/>
        <p:txBody>
          <a:body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11" name="Header Placeholder 10"/>
          <p:cNvSpPr>
            <a:spLocks noGrp="1"/>
          </p:cNvSpPr>
          <p:nvPr>
            <p:ph type="hdr" sz="quarter" idx="13"/>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fld id="{7C3FBCD4-166E-446F-AF18-7D4A0CF9AEF6}" type="datetimeFigureOut">
              <a:rPr lang="en-US" smtClean="0"/>
              <a:pPr/>
              <a:t>12/8/2008</a:t>
            </a:fld>
            <a:endParaRPr lang="en-US" dirty="0"/>
          </a:p>
        </p:txBody>
      </p:sp>
      <p:sp>
        <p:nvSpPr>
          <p:cNvPr id="9" name="Slide Number Placeholder 8"/>
          <p:cNvSpPr>
            <a:spLocks noGrp="1"/>
          </p:cNvSpPr>
          <p:nvPr>
            <p:ph type="sldNum" sz="quarter" idx="11"/>
          </p:nvPr>
        </p:nvSpPr>
        <p:spPr/>
        <p:txBody>
          <a:bodyPr/>
          <a:lstStyle/>
          <a:p>
            <a:fld id="{8B263312-38AA-4E1E-B2B5-0F8F122B24FE}" type="slidenum">
              <a:rPr lang="en-US" smtClean="0"/>
              <a:pPr/>
              <a:t>35</a:t>
            </a:fld>
            <a:endParaRPr lang="en-US" dirty="0"/>
          </a:p>
        </p:txBody>
      </p:sp>
      <p:sp>
        <p:nvSpPr>
          <p:cNvPr id="10" name="Footer Placeholder 9"/>
          <p:cNvSpPr>
            <a:spLocks noGrp="1"/>
          </p:cNvSpPr>
          <p:nvPr>
            <p:ph type="ftr" sz="quarter" idx="12"/>
          </p:nvPr>
        </p:nvSpPr>
        <p:spPr/>
        <p:txBody>
          <a:body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11" name="Header Placeholder 10"/>
          <p:cNvSpPr>
            <a:spLocks noGrp="1"/>
          </p:cNvSpPr>
          <p:nvPr>
            <p:ph type="hdr" sz="quarter" idx="1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Microsoft can help IT organizations address</a:t>
            </a:r>
            <a:r>
              <a:rPr lang="en-US" baseline="0" dirty="0" smtClean="0"/>
              <a:t> their sustainability or Green IT needs by helping them </a:t>
            </a:r>
            <a:r>
              <a:rPr lang="en-US" b="1" baseline="0" dirty="0" smtClean="0"/>
              <a:t>Reduce </a:t>
            </a:r>
            <a:r>
              <a:rPr lang="en-US" baseline="0" dirty="0" smtClean="0"/>
              <a:t>Energy Demands, </a:t>
            </a:r>
            <a:r>
              <a:rPr lang="en-US" b="1" baseline="0" dirty="0" smtClean="0"/>
              <a:t>Manage </a:t>
            </a:r>
            <a:r>
              <a:rPr lang="en-US" baseline="0" dirty="0" smtClean="0"/>
              <a:t>Environmental Footprint and </a:t>
            </a:r>
            <a:r>
              <a:rPr lang="en-US" b="1" baseline="0" dirty="0" smtClean="0"/>
              <a:t>Rethink </a:t>
            </a:r>
            <a:r>
              <a:rPr lang="en-US" baseline="0" dirty="0" smtClean="0"/>
              <a:t>business practices. </a:t>
            </a:r>
          </a:p>
          <a:p>
            <a:endParaRPr lang="en-US" baseline="0" dirty="0" smtClean="0"/>
          </a:p>
          <a:p>
            <a:r>
              <a:rPr lang="en-US" sz="1200" kern="1200" dirty="0" smtClean="0">
                <a:solidFill>
                  <a:schemeClr val="tx1"/>
                </a:solidFill>
                <a:latin typeface="+mn-lt"/>
                <a:ea typeface="+mn-ea"/>
                <a:cs typeface="+mn-cs"/>
              </a:rPr>
              <a:t>Microsoft is helping to reduce the direct impact of computing on the environment through power management at the software and enterprise level.  Making it easier for customers to manage their computing footprint, Microsoft helps by providing:</a:t>
            </a:r>
          </a:p>
          <a:p>
            <a:pPr lvl="0">
              <a:buFont typeface="Arial" pitchFamily="34" charset="0"/>
              <a:buChar char="•"/>
            </a:pPr>
            <a:r>
              <a:rPr lang="en-US" sz="1200" kern="1200" dirty="0" smtClean="0">
                <a:solidFill>
                  <a:schemeClr val="tx1"/>
                </a:solidFill>
                <a:latin typeface="+mn-lt"/>
                <a:ea typeface="+mn-ea"/>
                <a:cs typeface="+mn-cs"/>
              </a:rPr>
              <a:t>Built In Energy Efficiency </a:t>
            </a:r>
          </a:p>
          <a:p>
            <a:pPr lvl="0">
              <a:buFont typeface="Arial" pitchFamily="34" charset="0"/>
              <a:buChar char="•"/>
            </a:pPr>
            <a:r>
              <a:rPr lang="en-US" sz="1200" kern="1200" dirty="0" smtClean="0">
                <a:solidFill>
                  <a:schemeClr val="tx1"/>
                </a:solidFill>
                <a:latin typeface="+mn-lt"/>
                <a:ea typeface="+mn-ea"/>
                <a:cs typeface="+mn-cs"/>
              </a:rPr>
              <a:t>Resource Optimization Through Consolidation</a:t>
            </a:r>
          </a:p>
          <a:p>
            <a:pPr>
              <a:buFont typeface="Arial" pitchFamily="34" charset="0"/>
              <a:buChar char="•"/>
            </a:pPr>
            <a:r>
              <a:rPr lang="en-US" sz="1200" kern="1200" dirty="0" smtClean="0">
                <a:solidFill>
                  <a:schemeClr val="tx1"/>
                </a:solidFill>
                <a:latin typeface="+mn-lt"/>
                <a:ea typeface="+mn-ea"/>
                <a:cs typeface="+mn-cs"/>
              </a:rPr>
              <a:t>Power Management Guidance and Education</a:t>
            </a:r>
          </a:p>
          <a:p>
            <a:pPr>
              <a:buFont typeface="Arial" pitchFamily="34" charset="0"/>
              <a:buChar cha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Microsoft gives customers the power to proactively manage the lifecycle of their environmental footprint.  Enterprise customers can make a difference by using Microsoft products to: </a:t>
            </a:r>
          </a:p>
          <a:p>
            <a:pPr lvl="0">
              <a:buFont typeface="Arial" pitchFamily="34" charset="0"/>
              <a:buChar char="•"/>
            </a:pPr>
            <a:r>
              <a:rPr lang="en-US" sz="1200" kern="1200" dirty="0" smtClean="0">
                <a:solidFill>
                  <a:schemeClr val="tx1"/>
                </a:solidFill>
                <a:latin typeface="+mn-lt"/>
                <a:ea typeface="+mn-ea"/>
                <a:cs typeface="+mn-cs"/>
              </a:rPr>
              <a:t>Monitor Computing Efficiency</a:t>
            </a:r>
          </a:p>
          <a:p>
            <a:pPr lvl="0">
              <a:buFont typeface="Arial" pitchFamily="34" charset="0"/>
              <a:buChar char="•"/>
            </a:pPr>
            <a:r>
              <a:rPr lang="en-US" sz="1200" kern="1200" dirty="0" smtClean="0">
                <a:solidFill>
                  <a:schemeClr val="tx1"/>
                </a:solidFill>
                <a:latin typeface="+mn-lt"/>
                <a:ea typeface="+mn-ea"/>
                <a:cs typeface="+mn-cs"/>
              </a:rPr>
              <a:t>Analyze Results</a:t>
            </a:r>
          </a:p>
          <a:p>
            <a:pPr>
              <a:buFont typeface="Arial" pitchFamily="34" charset="0"/>
              <a:buChar char="•"/>
            </a:pPr>
            <a:r>
              <a:rPr lang="en-US" sz="1200" kern="1200" dirty="0" smtClean="0">
                <a:solidFill>
                  <a:schemeClr val="tx1"/>
                </a:solidFill>
                <a:latin typeface="+mn-lt"/>
                <a:ea typeface="+mn-ea"/>
                <a:cs typeface="+mn-cs"/>
              </a:rPr>
              <a:t>Record and Control Progress</a:t>
            </a:r>
          </a:p>
          <a:p>
            <a:pPr>
              <a:buFont typeface="Arial" pitchFamily="34" charset="0"/>
              <a:buChar cha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Making our world sustainable will mean rethinking the way each industry works, and how we balancing needs with responsible choices and solutions. Microsoft enables organizations to implement new workplace solutions to reduce environmental impact and delivers technologies that can address our current and future global challenges.  We see our role in helping rethink how to:</a:t>
            </a:r>
          </a:p>
          <a:p>
            <a:pPr lvl="0">
              <a:buFont typeface="Arial" pitchFamily="34" charset="0"/>
              <a:buChar char="•"/>
            </a:pPr>
            <a:r>
              <a:rPr lang="en-US" sz="1200" kern="1200" dirty="0" smtClean="0">
                <a:solidFill>
                  <a:schemeClr val="tx1"/>
                </a:solidFill>
                <a:latin typeface="+mn-lt"/>
                <a:ea typeface="+mn-ea"/>
                <a:cs typeface="+mn-cs"/>
              </a:rPr>
              <a:t>Increase Productivity While Reducing Footprint</a:t>
            </a:r>
          </a:p>
          <a:p>
            <a:pPr lvl="0">
              <a:buFont typeface="Arial" pitchFamily="34" charset="0"/>
              <a:buChar char="•"/>
            </a:pPr>
            <a:r>
              <a:rPr lang="en-US" sz="1200" kern="1200" dirty="0" smtClean="0">
                <a:solidFill>
                  <a:schemeClr val="tx1"/>
                </a:solidFill>
                <a:latin typeface="+mn-lt"/>
                <a:ea typeface="+mn-ea"/>
                <a:cs typeface="+mn-cs"/>
              </a:rPr>
              <a:t>Visualize Environmental Impacts</a:t>
            </a:r>
          </a:p>
          <a:p>
            <a:pPr>
              <a:buFont typeface="Arial" pitchFamily="34" charset="0"/>
              <a:buChar char="•"/>
            </a:pPr>
            <a:r>
              <a:rPr lang="en-US" sz="1200" kern="1200" dirty="0" smtClean="0">
                <a:solidFill>
                  <a:schemeClr val="tx1"/>
                </a:solidFill>
                <a:latin typeface="+mn-lt"/>
                <a:ea typeface="+mn-ea"/>
                <a:cs typeface="+mn-cs"/>
              </a:rPr>
              <a:t>Innovate for the Future</a:t>
            </a:r>
            <a:endParaRPr lang="en-US" dirty="0"/>
          </a:p>
        </p:txBody>
      </p:sp>
      <p:sp>
        <p:nvSpPr>
          <p:cNvPr id="4" name="Slide Number Placeholder 3"/>
          <p:cNvSpPr>
            <a:spLocks noGrp="1"/>
          </p:cNvSpPr>
          <p:nvPr>
            <p:ph type="sldNum" sz="quarter" idx="10"/>
          </p:nvPr>
        </p:nvSpPr>
        <p:spPr/>
        <p:txBody>
          <a:bodyPr/>
          <a:lstStyle/>
          <a:p>
            <a:fld id="{224C2AE6-4B35-49DE-8485-BB82AD8B1F5A}"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0"/>
          </p:nvPr>
        </p:nvSpPr>
        <p:spPr/>
        <p:txBody>
          <a:bodyPr/>
          <a:lstStyle/>
          <a:p>
            <a:fld id="{7C3FBCD4-166E-446F-AF18-7D4A0CF9AEF6}" type="datetimeFigureOut">
              <a:rPr lang="en-US" smtClean="0"/>
              <a:pPr/>
              <a:t>12/8/2008</a:t>
            </a:fld>
            <a:endParaRPr lang="en-US" dirty="0"/>
          </a:p>
        </p:txBody>
      </p:sp>
      <p:sp>
        <p:nvSpPr>
          <p:cNvPr id="9" name="Slide Number Placeholder 8"/>
          <p:cNvSpPr>
            <a:spLocks noGrp="1"/>
          </p:cNvSpPr>
          <p:nvPr>
            <p:ph type="sldNum" sz="quarter" idx="11"/>
          </p:nvPr>
        </p:nvSpPr>
        <p:spPr/>
        <p:txBody>
          <a:bodyPr/>
          <a:lstStyle/>
          <a:p>
            <a:fld id="{8B263312-38AA-4E1E-B2B5-0F8F122B24FE}" type="slidenum">
              <a:rPr lang="en-US" smtClean="0"/>
              <a:pPr/>
              <a:t>36</a:t>
            </a:fld>
            <a:endParaRPr lang="en-US" dirty="0"/>
          </a:p>
        </p:txBody>
      </p:sp>
      <p:sp>
        <p:nvSpPr>
          <p:cNvPr id="10" name="Footer Placeholder 9"/>
          <p:cNvSpPr>
            <a:spLocks noGrp="1"/>
          </p:cNvSpPr>
          <p:nvPr>
            <p:ph type="ftr" sz="quarter" idx="12"/>
          </p:nvPr>
        </p:nvSpPr>
        <p:spPr/>
        <p:txBody>
          <a:body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11" name="Header Placeholder 10"/>
          <p:cNvSpPr>
            <a:spLocks noGrp="1"/>
          </p:cNvSpPr>
          <p:nvPr>
            <p:ph type="hdr" sz="quarter" idx="13"/>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414649" y="3799071"/>
            <a:ext cx="6020938" cy="201430"/>
          </a:xfrm>
          <a:noFill/>
          <a:ln/>
        </p:spPr>
        <p:txBody>
          <a:bodyPr>
            <a:normAutofit lnSpcReduction="10000"/>
          </a:bodyPr>
          <a:lstStyle/>
          <a:p>
            <a:endParaRPr lang="en-US" smtClean="0"/>
          </a:p>
        </p:txBody>
      </p:sp>
      <p:sp>
        <p:nvSpPr>
          <p:cNvPr id="4" name="Date Placeholder 3"/>
          <p:cNvSpPr>
            <a:spLocks noGrp="1"/>
          </p:cNvSpPr>
          <p:nvPr>
            <p:ph type="dt" sz="quarter" idx="1"/>
          </p:nvPr>
        </p:nvSpPr>
        <p:spPr/>
        <p:txBody>
          <a:bodyPr/>
          <a:lstStyle/>
          <a:p>
            <a:pPr>
              <a:defRPr/>
            </a:pPr>
            <a:fld id="{21AAE39F-8B53-4E83-A11B-FBBB07D54EFC}" type="datetimeFigureOut">
              <a:rPr lang="en-US" smtClean="0"/>
              <a:pPr>
                <a:defRPr/>
              </a:pPr>
              <a:t>12/8/2008</a:t>
            </a:fld>
            <a:endParaRPr lang="en-US" dirty="0"/>
          </a:p>
        </p:txBody>
      </p:sp>
      <p:sp>
        <p:nvSpPr>
          <p:cNvPr id="54277" name="Footer Placeholder 4"/>
          <p:cNvSpPr>
            <a:spLocks noGrp="1"/>
          </p:cNvSpPr>
          <p:nvPr>
            <p:ph type="ftr" sz="quarter" idx="4"/>
          </p:nvPr>
        </p:nvSpPr>
        <p:spPr>
          <a:noFill/>
        </p:spPr>
        <p:txBody>
          <a:bodyPr/>
          <a:lstStyle/>
          <a:p>
            <a:pPr defTabSz="911322" fontAlgn="base">
              <a:spcBef>
                <a:spcPct val="0"/>
              </a:spcBef>
              <a:spcAft>
                <a:spcPct val="0"/>
              </a:spcAft>
            </a:pPr>
            <a:r>
              <a:rPr lang="en-US" sz="800" dirty="0" smtClean="0">
                <a:latin typeface="Trebuchet MS" pitchFamily="34" charset="0"/>
                <a:cs typeface="Arial" pitchFamily="34" charset="0"/>
              </a:rPr>
              <a:t>© 2007 Microsoft Corporation. All rights reserved. This presentation is for informational purposes only. Microsoft makes no warranties, express or implied, in this summary.</a:t>
            </a:r>
          </a:p>
        </p:txBody>
      </p:sp>
      <p:sp>
        <p:nvSpPr>
          <p:cNvPr id="6" name="Slide Number Placeholder 5"/>
          <p:cNvSpPr>
            <a:spLocks noGrp="1"/>
          </p:cNvSpPr>
          <p:nvPr>
            <p:ph type="sldNum" sz="quarter" idx="5"/>
          </p:nvPr>
        </p:nvSpPr>
        <p:spPr/>
        <p:txBody>
          <a:bodyPr/>
          <a:lstStyle/>
          <a:p>
            <a:pPr>
              <a:defRPr/>
            </a:pPr>
            <a:fld id="{3FE6DE2F-3674-47F7-9588-45652D932009}" type="slidenum">
              <a:rPr lang="en-US" smtClean="0"/>
              <a:pPr>
                <a:defRPr/>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To move forward with using virtualization to enable a dynamic datacenter, it’s important to ready your team.  Your team should seek to understand virtualization solutions, and team members should see for themselves how Microsoft offers the lowest cost and the most integrated, interoperable management tools.  Once you determine how a majority of virtualization solutions compare with your business needs, we’re confident that you’ll find Microsoft to be the best fit.</a:t>
            </a:r>
          </a:p>
          <a:p>
            <a:r>
              <a:rPr lang="en-US" sz="1200" dirty="0" smtClean="0"/>
              <a:t> </a:t>
            </a:r>
          </a:p>
          <a:p>
            <a:r>
              <a:rPr lang="en-US" sz="1200" dirty="0" smtClean="0"/>
              <a:t>Your first tactical step should be performing a MAP analysis to determine the level of impact that virtualization could have on your organization.  Next, use the ROI Tool to discern the cost of a virtualized implementation and when that implementation would pay for itself.</a:t>
            </a:r>
            <a:endParaRPr lang="en-US" sz="1200" dirty="0"/>
          </a:p>
        </p:txBody>
      </p:sp>
      <p:sp>
        <p:nvSpPr>
          <p:cNvPr id="4" name="Date Placeholder 3"/>
          <p:cNvSpPr>
            <a:spLocks noGrp="1"/>
          </p:cNvSpPr>
          <p:nvPr>
            <p:ph type="dt" idx="10"/>
          </p:nvPr>
        </p:nvSpPr>
        <p:spPr/>
        <p:txBody>
          <a:bodyPr/>
          <a:lstStyle/>
          <a:p>
            <a:pPr>
              <a:defRPr/>
            </a:pPr>
            <a:fld id="{9A6065F8-D018-454B-8334-5870521FB3A8}" type="datetime8">
              <a:rPr lang="en-US" smtClean="0"/>
              <a:pPr>
                <a:defRPr/>
              </a:pPr>
              <a:t>12/8/2008 1:15 PM</a:t>
            </a:fld>
            <a:endParaRPr lang="en-US"/>
          </a:p>
        </p:txBody>
      </p:sp>
      <p:sp>
        <p:nvSpPr>
          <p:cNvPr id="5" name="Footer Placeholder 4"/>
          <p:cNvSpPr>
            <a:spLocks noGrp="1"/>
          </p:cNvSpPr>
          <p:nvPr>
            <p:ph type="ftr" sz="quarter" idx="11"/>
          </p:nvPr>
        </p:nvSpPr>
        <p:spPr/>
        <p:txBody>
          <a:bodyPr/>
          <a:lstStyle/>
          <a:p>
            <a:pPr>
              <a:defRPr/>
            </a:pPr>
            <a:r>
              <a:rPr lang="en-US" smtClean="0"/>
              <a:t>© 2006 Microsoft Corporation. All rights reserved.</a:t>
            </a:r>
          </a:p>
          <a:p>
            <a:pPr>
              <a:defRPr/>
            </a:pPr>
            <a:r>
              <a:rPr lang="en-US" smtClean="0"/>
              <a:t>This presentation is for informational purposes only. Microsoft makes no warranties, express or implied, in this summary.</a:t>
            </a:r>
            <a:endParaRPr lang="en-US"/>
          </a:p>
        </p:txBody>
      </p:sp>
      <p:sp>
        <p:nvSpPr>
          <p:cNvPr id="6" name="Slide Number Placeholder 5"/>
          <p:cNvSpPr>
            <a:spLocks noGrp="1"/>
          </p:cNvSpPr>
          <p:nvPr>
            <p:ph type="sldNum" sz="quarter" idx="12"/>
          </p:nvPr>
        </p:nvSpPr>
        <p:spPr/>
        <p:txBody>
          <a:bodyPr/>
          <a:lstStyle/>
          <a:p>
            <a:pPr>
              <a:defRPr/>
            </a:pPr>
            <a:fld id="{B60EFF1F-0377-4936-BA39-375D2B5B94E9}" type="slidenum">
              <a:rPr lang="en-US" smtClean="0"/>
              <a:pPr>
                <a:defRPr/>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a:noFill/>
        </p:spPr>
        <p:txBody>
          <a:bodyPr/>
          <a:lstStyle/>
          <a:p>
            <a:fld id="{F49C320E-0638-4D2A-A5B0-2AA27F82B7BB}" type="slidenum">
              <a:rPr lang="en-US" smtClean="0"/>
              <a:pPr/>
              <a:t>40</a:t>
            </a:fld>
            <a:endParaRPr lang="en-US" smtClean="0"/>
          </a:p>
        </p:txBody>
      </p:sp>
      <p:sp>
        <p:nvSpPr>
          <p:cNvPr id="57347" name="Shape 3"/>
          <p:cNvSpPr>
            <a:spLocks noGrp="1" noChangeArrowheads="1"/>
          </p:cNvSpPr>
          <p:nvPr>
            <p:ph type="dt" sz="quarter" idx="1"/>
          </p:nvPr>
        </p:nvSpPr>
        <p:spPr>
          <a:noFill/>
        </p:spPr>
        <p:txBody>
          <a:bodyPr/>
          <a:lstStyle/>
          <a:p>
            <a:fld id="{D03432C8-04BC-4B3C-AD57-0E58CEDA1B4C}" type="datetime8">
              <a:rPr lang="en-US" smtClean="0"/>
              <a:pPr/>
              <a:t>12/8/2008 1:15 PM</a:t>
            </a:fld>
            <a:endParaRPr lang="en-US" smtClean="0"/>
          </a:p>
        </p:txBody>
      </p:sp>
      <p:sp>
        <p:nvSpPr>
          <p:cNvPr id="57348" name="Shape 4"/>
          <p:cNvSpPr txBox="1">
            <a:spLocks noGrp="1" noChangeArrowheads="1"/>
          </p:cNvSpPr>
          <p:nvPr/>
        </p:nvSpPr>
        <p:spPr bwMode="auto">
          <a:xfrm>
            <a:off x="5584549" y="8683365"/>
            <a:ext cx="1273451" cy="460635"/>
          </a:xfrm>
          <a:prstGeom prst="rect">
            <a:avLst/>
          </a:prstGeom>
          <a:noFill/>
          <a:ln w="9525">
            <a:noFill/>
            <a:miter lim="800000"/>
            <a:headEnd/>
            <a:tailEnd/>
          </a:ln>
        </p:spPr>
        <p:txBody>
          <a:bodyPr vert="horz" wrap="square" lIns="91876" tIns="45938" rIns="91876" bIns="45938" numCol="1" anchor="b" anchorCtr="0" compatLnSpc="1">
            <a:prstTxWarp prst="textNoShape">
              <a:avLst/>
            </a:prstTxWarp>
          </a:bodyPr>
          <a:lstStyle/>
          <a:p>
            <a:pPr algn="r" defTabSz="917553"/>
            <a:fld id="{A1F6BF26-C4A3-4538-9D3E-6F5167BDE8BA}" type="slidenum">
              <a:rPr lang="en-US" sz="1200"/>
              <a:pPr algn="r" defTabSz="917553"/>
              <a:t>40</a:t>
            </a:fld>
            <a:endParaRPr lang="en-US" sz="1200" dirty="0"/>
          </a:p>
        </p:txBody>
      </p:sp>
      <p:sp>
        <p:nvSpPr>
          <p:cNvPr id="57349" name="Shape 5"/>
          <p:cNvSpPr>
            <a:spLocks noGrp="1" noChangeArrowheads="1"/>
          </p:cNvSpPr>
          <p:nvPr>
            <p:ph type="ftr" sz="quarter" idx="4"/>
          </p:nvPr>
        </p:nvSpPr>
        <p:spPr>
          <a:noFill/>
        </p:spPr>
        <p:txBody>
          <a:bodyPr/>
          <a:lstStyle/>
          <a:p>
            <a:r>
              <a:rPr lang="en-US" smtClean="0"/>
              <a:t>© 2006 Microsoft Corporation. All rights reserved.</a:t>
            </a:r>
          </a:p>
          <a:p>
            <a:r>
              <a:rPr lang="en-US" smtClean="0"/>
              <a:t>This presentation is for informational purposes only. Microsoft makes no warranties, express or implied, in this summary.</a:t>
            </a:r>
          </a:p>
        </p:txBody>
      </p:sp>
      <p:sp>
        <p:nvSpPr>
          <p:cNvPr id="57350" name="Rectangle 172033"/>
          <p:cNvSpPr>
            <a:spLocks noGrp="1" noRot="1" noChangeAspect="1" noChangeArrowheads="1" noTextEdit="1"/>
          </p:cNvSpPr>
          <p:nvPr>
            <p:ph type="sldImg"/>
          </p:nvPr>
        </p:nvSpPr>
        <p:spPr>
          <a:xfrm>
            <a:off x="1143000" y="685800"/>
            <a:ext cx="4572000" cy="3429000"/>
          </a:xfrm>
          <a:ln cap="flat">
            <a:headEnd type="none" w="med" len="med"/>
            <a:tailEnd type="none" w="med" len="med"/>
          </a:ln>
        </p:spPr>
      </p:sp>
      <p:sp>
        <p:nvSpPr>
          <p:cNvPr id="57351" name="Rectangle 172034"/>
          <p:cNvSpPr>
            <a:spLocks noGrp="1" noChangeArrowheads="1"/>
          </p:cNvSpPr>
          <p:nvPr>
            <p:ph type="body" idx="1"/>
          </p:nvPr>
        </p:nvSpPr>
        <p:spPr>
          <a:xfrm>
            <a:off x="686421" y="4344025"/>
            <a:ext cx="5485158" cy="4114488"/>
          </a:xfrm>
          <a:noFill/>
        </p:spPr>
        <p:txBody>
          <a:bodyPr/>
          <a:lstStyle/>
          <a:p>
            <a:r>
              <a:rPr lang="en-AU" sz="1200" dirty="0" smtClean="0"/>
              <a:t>To get started with your investigation, we recommend these resources.</a:t>
            </a:r>
            <a:endParaRPr 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Segoe"/>
            </a:endParaRPr>
          </a:p>
        </p:txBody>
      </p:sp>
      <p:sp>
        <p:nvSpPr>
          <p:cNvPr id="61443"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44DA3E85-0C45-4C65-9CBD-327407774F06}" type="slidenum">
              <a:rPr lang="en-US"/>
              <a:pPr defTabSz="912813" fontAlgn="base">
                <a:spcBef>
                  <a:spcPct val="0"/>
                </a:spcBef>
                <a:spcAft>
                  <a:spcPct val="0"/>
                </a:spcAft>
                <a:defRPr/>
              </a:pPr>
              <a:t>41</a:t>
            </a:fld>
            <a:endParaRPr lang="en-US"/>
          </a:p>
        </p:txBody>
      </p:sp>
      <p:sp>
        <p:nvSpPr>
          <p:cNvPr id="8" name="Footer Placeholder 4"/>
          <p:cNvSpPr>
            <a:spLocks noGrp="1"/>
          </p:cNvSpPr>
          <p:nvPr>
            <p:ph type="ftr" sz="quarter" idx="4"/>
          </p:nvPr>
        </p:nvSpPr>
        <p:spPr>
          <a:xfrm>
            <a:off x="1" y="8687425"/>
            <a:ext cx="6154775" cy="456575"/>
          </a:xfrm>
        </p:spPr>
        <p:txBody>
          <a:bodyPr/>
          <a:lstStyle/>
          <a:p>
            <a:r>
              <a:rPr lang="en-US" sz="700" dirty="0" smtClean="0"/>
              <a:t>© 2008 Microsoft Corporation. All rights reserved.</a:t>
            </a:r>
          </a:p>
          <a:p>
            <a:r>
              <a:rPr lang="en-US" sz="700" dirty="0" smtClean="0"/>
              <a:t>This presentation is for informational purposes only. Microsoft makes no warranties, express or implied, in this summary.</a:t>
            </a:r>
            <a:endParaRPr lang="en-US" sz="7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Segoe"/>
                <a:ea typeface="+mn-ea"/>
                <a:cs typeface="+mn-cs"/>
              </a:rPr>
              <a:t>From “SMART 2020: Enabling</a:t>
            </a:r>
            <a:r>
              <a:rPr lang="en-US" sz="1200" kern="1200" baseline="0" dirty="0" smtClean="0">
                <a:solidFill>
                  <a:schemeClr val="tx1"/>
                </a:solidFill>
                <a:latin typeface="Segoe"/>
                <a:ea typeface="+mn-ea"/>
                <a:cs typeface="+mn-cs"/>
              </a:rPr>
              <a:t> the Low Carbon Economy in the Information Age,” by the Global e-Sustainability Initiative (</a:t>
            </a:r>
            <a:r>
              <a:rPr lang="en-US" sz="1200" kern="1200" baseline="0" dirty="0" err="1" smtClean="0">
                <a:solidFill>
                  <a:schemeClr val="tx1"/>
                </a:solidFill>
                <a:latin typeface="Segoe"/>
                <a:ea typeface="+mn-ea"/>
                <a:cs typeface="+mn-cs"/>
              </a:rPr>
              <a:t>GeSI</a:t>
            </a:r>
            <a:r>
              <a:rPr lang="en-US" sz="1200" kern="1200" baseline="0" dirty="0" smtClean="0">
                <a:solidFill>
                  <a:schemeClr val="tx1"/>
                </a:solidFill>
                <a:latin typeface="Segoe"/>
                <a:ea typeface="+mn-ea"/>
                <a:cs typeface="+mn-cs"/>
              </a:rPr>
              <a:t>) and the Climate Group, June 2008.</a:t>
            </a:r>
          </a:p>
          <a:p>
            <a:endParaRPr lang="en-US" sz="1200" kern="1200" baseline="0" dirty="0" smtClean="0">
              <a:solidFill>
                <a:schemeClr val="tx1"/>
              </a:solidFill>
              <a:latin typeface="Segoe"/>
              <a:ea typeface="+mn-ea"/>
              <a:cs typeface="+mn-cs"/>
            </a:endParaRPr>
          </a:p>
          <a:p>
            <a:r>
              <a:rPr lang="en-US" sz="1200" kern="1200" baseline="0" dirty="0" smtClean="0">
                <a:solidFill>
                  <a:schemeClr val="tx1"/>
                </a:solidFill>
                <a:latin typeface="Segoe"/>
                <a:ea typeface="+mn-ea"/>
                <a:cs typeface="+mn-cs"/>
              </a:rPr>
              <a:t>There are direct cost savings that IT organizations can have from moving to a sustainable IT infrastructure. Businesses WW can save up 800billion a year. In addition, the benefit to the environment is significant and can help companies reduce GHG emissions by 15%.</a:t>
            </a:r>
            <a:endParaRPr lang="en-US" sz="1200" kern="1200" dirty="0">
              <a:solidFill>
                <a:schemeClr val="tx1"/>
              </a:solidFill>
              <a:latin typeface="Segoe"/>
              <a:ea typeface="+mn-ea"/>
              <a:cs typeface="+mn-cs"/>
            </a:endParaRPr>
          </a:p>
        </p:txBody>
      </p:sp>
      <p:sp>
        <p:nvSpPr>
          <p:cNvPr id="4" name="Slide Number Placeholder 3"/>
          <p:cNvSpPr>
            <a:spLocks noGrp="1"/>
          </p:cNvSpPr>
          <p:nvPr>
            <p:ph type="sldNum" sz="quarter" idx="10"/>
          </p:nvPr>
        </p:nvSpPr>
        <p:spPr/>
        <p:txBody>
          <a:bodyPr/>
          <a:lstStyle/>
          <a:p>
            <a:fld id="{1D531E5F-FF07-4156-BF31-63F0F5539DD2}"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mentioned earlier, organizations can</a:t>
            </a:r>
            <a:r>
              <a:rPr lang="en-US" baseline="0" dirty="0" smtClean="0"/>
              <a:t> reduce their energy use dramatically by driving server consolidation. This can help increase utilization on servers and turn off un-used servers. As a result, IT can also see a reduction in cooling costs which now represent about 50% of energy demands in data centers but also reduce their CO2 emissions. </a:t>
            </a:r>
            <a:endParaRPr lang="en-US" dirty="0"/>
          </a:p>
        </p:txBody>
      </p:sp>
      <p:sp>
        <p:nvSpPr>
          <p:cNvPr id="4" name="Slide Number Placeholder 3"/>
          <p:cNvSpPr>
            <a:spLocks noGrp="1"/>
          </p:cNvSpPr>
          <p:nvPr>
            <p:ph type="sldNum" sz="quarter" idx="10"/>
          </p:nvPr>
        </p:nvSpPr>
        <p:spPr/>
        <p:txBody>
          <a:bodyPr/>
          <a:lstStyle/>
          <a:p>
            <a:fld id="{224C2AE6-4B35-49DE-8485-BB82AD8B1F5A}"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Typically, server workloads only consume a small fraction of total physical server capacity, wasting hardware, space and electricity.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Through virtualization, these workloads can be consolidated onto fewer physical servers, saving resources and increasing flexibility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50DE6646-E7DD-4F5B-9E92-9AE3365AA85F}"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5"/>
          </p:nvPr>
        </p:nvSpPr>
        <p:spPr>
          <a:noFill/>
        </p:spPr>
        <p:txBody>
          <a:bodyPr/>
          <a:lstStyle/>
          <a:p>
            <a:fld id="{30517027-9E05-49DE-87DC-65BFE019CE81}" type="slidenum">
              <a:rPr lang="en-US" smtClean="0"/>
              <a:pPr/>
              <a:t>9</a:t>
            </a:fld>
            <a:endParaRPr lang="en-US" smtClean="0"/>
          </a:p>
        </p:txBody>
      </p:sp>
      <p:sp>
        <p:nvSpPr>
          <p:cNvPr id="41987" name="Shape 3"/>
          <p:cNvSpPr>
            <a:spLocks noGrp="1" noChangeArrowheads="1"/>
          </p:cNvSpPr>
          <p:nvPr>
            <p:ph type="dt" sz="quarter" idx="1"/>
          </p:nvPr>
        </p:nvSpPr>
        <p:spPr>
          <a:noFill/>
        </p:spPr>
        <p:txBody>
          <a:bodyPr/>
          <a:lstStyle/>
          <a:p>
            <a:fld id="{1BDF25C3-8C56-479E-95FC-E56103EA40FE}" type="datetime8">
              <a:rPr lang="en-US" smtClean="0"/>
              <a:pPr/>
              <a:t>12/8/2008 1:14 PM</a:t>
            </a:fld>
            <a:endParaRPr lang="en-US" smtClean="0"/>
          </a:p>
        </p:txBody>
      </p:sp>
      <p:sp>
        <p:nvSpPr>
          <p:cNvPr id="41988" name="Shape 4"/>
          <p:cNvSpPr txBox="1">
            <a:spLocks noGrp="1" noChangeArrowheads="1"/>
          </p:cNvSpPr>
          <p:nvPr/>
        </p:nvSpPr>
        <p:spPr bwMode="auto">
          <a:xfrm>
            <a:off x="5584549" y="8683365"/>
            <a:ext cx="1273451" cy="460635"/>
          </a:xfrm>
          <a:prstGeom prst="rect">
            <a:avLst/>
          </a:prstGeom>
          <a:noFill/>
          <a:ln w="9525">
            <a:noFill/>
            <a:miter lim="800000"/>
            <a:headEnd/>
            <a:tailEnd/>
          </a:ln>
        </p:spPr>
        <p:txBody>
          <a:bodyPr vert="horz" wrap="square" lIns="91876" tIns="45938" rIns="91876" bIns="45938" numCol="1" anchor="b" anchorCtr="0" compatLnSpc="1">
            <a:prstTxWarp prst="textNoShape">
              <a:avLst/>
            </a:prstTxWarp>
          </a:bodyPr>
          <a:lstStyle/>
          <a:p>
            <a:pPr algn="r" defTabSz="917553"/>
            <a:fld id="{D4028F4C-D644-49D8-80E5-EB8A35BB8171}" type="slidenum">
              <a:rPr lang="en-US" sz="1200"/>
              <a:pPr algn="r" defTabSz="917553"/>
              <a:t>9</a:t>
            </a:fld>
            <a:endParaRPr lang="en-US" sz="1200" dirty="0"/>
          </a:p>
        </p:txBody>
      </p:sp>
      <p:sp>
        <p:nvSpPr>
          <p:cNvPr id="41989" name="Shape 5"/>
          <p:cNvSpPr>
            <a:spLocks noGrp="1" noChangeArrowheads="1"/>
          </p:cNvSpPr>
          <p:nvPr>
            <p:ph type="ftr" sz="quarter" idx="4"/>
          </p:nvPr>
        </p:nvSpPr>
        <p:spPr>
          <a:noFill/>
        </p:spPr>
        <p:txBody>
          <a:bodyPr/>
          <a:lstStyle/>
          <a:p>
            <a:r>
              <a:rPr lang="en-US" smtClean="0"/>
              <a:t>© 2006 Microsoft Corporation. All rights reserved.</a:t>
            </a:r>
          </a:p>
          <a:p>
            <a:r>
              <a:rPr lang="en-US" smtClean="0"/>
              <a:t>This presentation is for informational purposes only. Microsoft makes no warranties, express or implied, in this summary.</a:t>
            </a:r>
          </a:p>
        </p:txBody>
      </p:sp>
      <p:sp>
        <p:nvSpPr>
          <p:cNvPr id="41990" name="Rectangle 221185"/>
          <p:cNvSpPr>
            <a:spLocks noGrp="1" noRot="1" noChangeAspect="1" noChangeArrowheads="1" noTextEdit="1"/>
          </p:cNvSpPr>
          <p:nvPr>
            <p:ph type="sldImg"/>
          </p:nvPr>
        </p:nvSpPr>
        <p:spPr>
          <a:xfrm>
            <a:off x="1143000" y="685800"/>
            <a:ext cx="4572000" cy="3429000"/>
          </a:xfrm>
          <a:ln cap="flat">
            <a:headEnd type="none" w="med" len="med"/>
            <a:tailEnd type="none" w="med" len="med"/>
          </a:ln>
        </p:spPr>
      </p:sp>
      <p:sp>
        <p:nvSpPr>
          <p:cNvPr id="41991" name="Rectangle 221186"/>
          <p:cNvSpPr>
            <a:spLocks noGrp="1" noChangeArrowheads="1"/>
          </p:cNvSpPr>
          <p:nvPr>
            <p:ph type="body" idx="1"/>
          </p:nvPr>
        </p:nvSpPr>
        <p:spPr>
          <a:xfrm>
            <a:off x="686421" y="4344025"/>
            <a:ext cx="5485158" cy="4114488"/>
          </a:xfrm>
          <a:noFill/>
        </p:spPr>
        <p:txBody>
          <a:bodyPr/>
          <a:lstStyle/>
          <a:p>
            <a:r>
              <a:rPr lang="en-AU" dirty="0" smtClean="0">
                <a:latin typeface="Segoe" pitchFamily="34" charset="0"/>
              </a:rPr>
              <a:t>The “low-hanging fruit” in many </a:t>
            </a:r>
            <a:r>
              <a:rPr lang="en-AU" dirty="0" err="1" smtClean="0">
                <a:latin typeface="Segoe" pitchFamily="34" charset="0"/>
              </a:rPr>
              <a:t>datacenters</a:t>
            </a:r>
            <a:r>
              <a:rPr lang="en-AU" dirty="0" smtClean="0">
                <a:latin typeface="Segoe" pitchFamily="34" charset="0"/>
              </a:rPr>
              <a:t> is server consolidation.  By consolidating servers, </a:t>
            </a:r>
            <a:r>
              <a:rPr lang="en-AU" dirty="0" err="1" smtClean="0">
                <a:latin typeface="Segoe" pitchFamily="34" charset="0"/>
              </a:rPr>
              <a:t>datacenters</a:t>
            </a:r>
            <a:r>
              <a:rPr lang="en-AU" dirty="0" smtClean="0">
                <a:latin typeface="Segoe" pitchFamily="34" charset="0"/>
              </a:rPr>
              <a:t> can see an immediate reduction in power use.  </a:t>
            </a:r>
            <a:r>
              <a:rPr lang="en-AU" dirty="0" err="1" smtClean="0">
                <a:latin typeface="Segoe" pitchFamily="34" charset="0"/>
              </a:rPr>
              <a:t>Datacenters</a:t>
            </a:r>
            <a:r>
              <a:rPr lang="en-AU" dirty="0" smtClean="0">
                <a:latin typeface="Segoe" pitchFamily="34" charset="0"/>
              </a:rPr>
              <a:t> can keep some unused servers as spare capacity and decommission others to free up precious floor space and to reduce cooling requirements.</a:t>
            </a:r>
            <a:endParaRPr lang="en-US" dirty="0" smtClean="0">
              <a:latin typeface="Segoe" pitchFamily="34" charset="0"/>
            </a:endParaRPr>
          </a:p>
          <a:p>
            <a:r>
              <a:rPr lang="en-AU" dirty="0" smtClean="0">
                <a:latin typeface="Segoe" pitchFamily="34" charset="0"/>
              </a:rPr>
              <a:t> </a:t>
            </a:r>
            <a:endParaRPr lang="en-US" dirty="0" smtClean="0">
              <a:latin typeface="Segoe" pitchFamily="34" charset="0"/>
            </a:endParaRPr>
          </a:p>
          <a:p>
            <a:r>
              <a:rPr lang="en-AU" dirty="0" smtClean="0">
                <a:latin typeface="Segoe" pitchFamily="34" charset="0"/>
              </a:rPr>
              <a:t>As </a:t>
            </a:r>
            <a:r>
              <a:rPr lang="en-AU" dirty="0" err="1" smtClean="0">
                <a:latin typeface="Segoe" pitchFamily="34" charset="0"/>
              </a:rPr>
              <a:t>datacenters</a:t>
            </a:r>
            <a:r>
              <a:rPr lang="en-AU" dirty="0" smtClean="0">
                <a:latin typeface="Segoe" pitchFamily="34" charset="0"/>
              </a:rPr>
              <a:t> move to mixed physical and virtual servers, it’s critical that they have comprehensive tools to manage both environments seamlessly.</a:t>
            </a:r>
            <a:endParaRPr lang="en-US" dirty="0">
              <a:latin typeface="Segoe"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Segoe" pitchFamily="34" charset="0"/>
              </a:rPr>
              <a:t>The first step in server consolidation is converting appropriate physical servers to virtual servers.  Servers with single workloads and low utilization are the most logical initial candidates for consolidation.  Microsoft’s Hyper-V is a high-performance hypervisor that can host Windows, Linux, UNIX, and other operating systems.  Server consolidation can be especially valuable for legacy workloads that are tied to discontinued hardware.  Microsoft’s Windows Server 2008 licenses are designed with virtualization in mind, and depending on the SKU, a single Windows Server 2008 physical license also includes licenses for multiple Windows server virtual machines.</a:t>
            </a:r>
          </a:p>
          <a:p>
            <a:r>
              <a:rPr lang="en-US" dirty="0" smtClean="0">
                <a:latin typeface="Segoe" pitchFamily="34" charset="0"/>
              </a:rPr>
              <a:t> </a:t>
            </a:r>
          </a:p>
          <a:p>
            <a:r>
              <a:rPr lang="en-US" dirty="0" smtClean="0">
                <a:latin typeface="Segoe" pitchFamily="34" charset="0"/>
              </a:rPr>
              <a:t>There is a near one-to-one relationship between servers consolidated, and power saved.  For example, consolidating ten physical servers results in a power savings of 80 to 90 percent.  As the number of needed stand-alone and blade servers drops, cooling requirements drop as well.</a:t>
            </a:r>
            <a:endParaRPr lang="en-US" dirty="0">
              <a:latin typeface="Segoe" pitchFamily="34" charset="0"/>
            </a:endParaRPr>
          </a:p>
        </p:txBody>
      </p:sp>
      <p:sp>
        <p:nvSpPr>
          <p:cNvPr id="4" name="Date Placeholder 3"/>
          <p:cNvSpPr>
            <a:spLocks noGrp="1"/>
          </p:cNvSpPr>
          <p:nvPr>
            <p:ph type="dt" idx="10"/>
          </p:nvPr>
        </p:nvSpPr>
        <p:spPr/>
        <p:txBody>
          <a:bodyPr/>
          <a:lstStyle/>
          <a:p>
            <a:pPr>
              <a:defRPr/>
            </a:pPr>
            <a:fld id="{9A6065F8-D018-454B-8334-5870521FB3A8}" type="datetime8">
              <a:rPr lang="en-US" smtClean="0"/>
              <a:pPr>
                <a:defRPr/>
              </a:pPr>
              <a:t>12/8/2008 1:14 PM</a:t>
            </a:fld>
            <a:endParaRPr lang="en-US"/>
          </a:p>
        </p:txBody>
      </p:sp>
      <p:sp>
        <p:nvSpPr>
          <p:cNvPr id="5" name="Footer Placeholder 4"/>
          <p:cNvSpPr>
            <a:spLocks noGrp="1"/>
          </p:cNvSpPr>
          <p:nvPr>
            <p:ph type="ftr" sz="quarter" idx="11"/>
          </p:nvPr>
        </p:nvSpPr>
        <p:spPr/>
        <p:txBody>
          <a:bodyPr/>
          <a:lstStyle/>
          <a:p>
            <a:pPr>
              <a:defRPr/>
            </a:pPr>
            <a:r>
              <a:rPr lang="en-US" smtClean="0"/>
              <a:t>© 2006 Microsoft Corporation. All rights reserved.</a:t>
            </a:r>
          </a:p>
          <a:p>
            <a:pPr>
              <a:defRPr/>
            </a:pPr>
            <a:r>
              <a:rPr lang="en-US" smtClean="0"/>
              <a:t>This presentation is for informational purposes only. Microsoft makes no warranties, express or implied, in this summary.</a:t>
            </a:r>
            <a:endParaRPr lang="en-US"/>
          </a:p>
        </p:txBody>
      </p:sp>
      <p:sp>
        <p:nvSpPr>
          <p:cNvPr id="6" name="Slide Number Placeholder 5"/>
          <p:cNvSpPr>
            <a:spLocks noGrp="1"/>
          </p:cNvSpPr>
          <p:nvPr>
            <p:ph type="sldNum" sz="quarter" idx="12"/>
          </p:nvPr>
        </p:nvSpPr>
        <p:spPr/>
        <p:txBody>
          <a:bodyPr/>
          <a:lstStyle/>
          <a:p>
            <a:pPr>
              <a:defRPr/>
            </a:pPr>
            <a:fld id="{B60EFF1F-0377-4936-BA39-375D2B5B94E9}"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latin typeface="Segoe" pitchFamily="34" charset="0"/>
              </a:rPr>
              <a:t>The U.S. Department of Energy has said that the datacenter is the fastest-growing energy consumer in the United States today, with 61 billion kilowatt hours going toward datacenter power consumption and a projected ten to fifteen additional power plants needed by 2011 to keep up. </a:t>
            </a:r>
          </a:p>
          <a:p>
            <a:r>
              <a:rPr lang="en-US" dirty="0" smtClean="0">
                <a:latin typeface="Segoe" pitchFamily="34" charset="0"/>
              </a:rPr>
              <a:t> </a:t>
            </a:r>
          </a:p>
          <a:p>
            <a:r>
              <a:rPr lang="en-US" dirty="0" smtClean="0">
                <a:latin typeface="Segoe" pitchFamily="34" charset="0"/>
              </a:rPr>
              <a:t>According to Gartner Research, energy costs could soon account for more than 50 percent of the total information technology budget for a typical datacenter (Gartner Press Release, “Gartner Urges IT and Business Leaders to Wake Up to IT's Energy Crisis,” September 28, 2006).</a:t>
            </a:r>
          </a:p>
          <a:p>
            <a:r>
              <a:rPr lang="en-US" dirty="0" smtClean="0">
                <a:latin typeface="Segoe" pitchFamily="34" charset="0"/>
              </a:rPr>
              <a:t> </a:t>
            </a:r>
          </a:p>
          <a:p>
            <a:r>
              <a:rPr lang="en-US" dirty="0" smtClean="0">
                <a:latin typeface="Segoe" pitchFamily="34" charset="0"/>
              </a:rPr>
              <a:t>While power consumption is often viewed as a hardware issue, Microsoft has made significant engineering investments to ensure that Windows Server 2008 uses energy efficiently.  As a result, Windows Server 2008 out of the box uses approximately 10 percent less energy than Windows Server 2003 running an identical workload.  </a:t>
            </a:r>
          </a:p>
          <a:p>
            <a:r>
              <a:rPr lang="en-US" dirty="0" smtClean="0">
                <a:latin typeface="Segoe" pitchFamily="34" charset="0"/>
              </a:rPr>
              <a:t> </a:t>
            </a:r>
          </a:p>
          <a:p>
            <a:r>
              <a:rPr lang="en-US" b="1" dirty="0" smtClean="0">
                <a:latin typeface="Segoe" pitchFamily="34" charset="0"/>
              </a:rPr>
              <a:t>BUILD:</a:t>
            </a:r>
            <a:endParaRPr lang="en-US" dirty="0" smtClean="0">
              <a:latin typeface="Segoe" pitchFamily="34" charset="0"/>
            </a:endParaRPr>
          </a:p>
          <a:p>
            <a:r>
              <a:rPr lang="en-US" dirty="0" smtClean="0">
                <a:latin typeface="Segoe" pitchFamily="34" charset="0"/>
              </a:rPr>
              <a:t>This is largely because Windows Server 2008 includes updated support for Advanced Configuration and Power Interface (ACPI) processor power management (PPM) features, including support for processor performance states (P-states) and processor idle sleep states on multiprocessor systems.  These features simplify power management in Windows Server 2008 and can be managed easily across servers and clients using Group Policies. </a:t>
            </a:r>
            <a:endParaRPr lang="en-US" dirty="0">
              <a:latin typeface="Segoe" pitchFamily="34" charset="0"/>
            </a:endParaRPr>
          </a:p>
        </p:txBody>
      </p:sp>
      <p:sp>
        <p:nvSpPr>
          <p:cNvPr id="4" name="Date Placeholder 3"/>
          <p:cNvSpPr>
            <a:spLocks noGrp="1"/>
          </p:cNvSpPr>
          <p:nvPr>
            <p:ph type="dt" idx="10"/>
          </p:nvPr>
        </p:nvSpPr>
        <p:spPr/>
        <p:txBody>
          <a:bodyPr/>
          <a:lstStyle/>
          <a:p>
            <a:pPr>
              <a:defRPr/>
            </a:pPr>
            <a:fld id="{9A6065F8-D018-454B-8334-5870521FB3A8}" type="datetime8">
              <a:rPr lang="en-US" smtClean="0"/>
              <a:pPr>
                <a:defRPr/>
              </a:pPr>
              <a:t>12/8/2008 1:14 PM</a:t>
            </a:fld>
            <a:endParaRPr lang="en-US"/>
          </a:p>
        </p:txBody>
      </p:sp>
      <p:sp>
        <p:nvSpPr>
          <p:cNvPr id="5" name="Footer Placeholder 4"/>
          <p:cNvSpPr>
            <a:spLocks noGrp="1"/>
          </p:cNvSpPr>
          <p:nvPr>
            <p:ph type="ftr" sz="quarter" idx="11"/>
          </p:nvPr>
        </p:nvSpPr>
        <p:spPr/>
        <p:txBody>
          <a:bodyPr/>
          <a:lstStyle/>
          <a:p>
            <a:pPr>
              <a:defRPr/>
            </a:pPr>
            <a:r>
              <a:rPr lang="en-US" smtClean="0"/>
              <a:t>© 2006 Microsoft Corporation. All rights reserved.</a:t>
            </a:r>
          </a:p>
          <a:p>
            <a:pPr>
              <a:defRPr/>
            </a:pPr>
            <a:r>
              <a:rPr lang="en-US" smtClean="0"/>
              <a:t>This presentation is for informational purposes only. Microsoft makes no warranties, express or implied, in this summary.</a:t>
            </a:r>
            <a:endParaRPr lang="en-US"/>
          </a:p>
        </p:txBody>
      </p:sp>
      <p:sp>
        <p:nvSpPr>
          <p:cNvPr id="6" name="Slide Number Placeholder 5"/>
          <p:cNvSpPr>
            <a:spLocks noGrp="1"/>
          </p:cNvSpPr>
          <p:nvPr>
            <p:ph type="sldNum" sz="quarter" idx="12"/>
          </p:nvPr>
        </p:nvSpPr>
        <p:spPr/>
        <p:txBody>
          <a:bodyPr/>
          <a:lstStyle/>
          <a:p>
            <a:pPr>
              <a:defRPr/>
            </a:pPr>
            <a:fld id="{B60EFF1F-0377-4936-BA39-375D2B5B94E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PPTtitle.bmp"/>
          <p:cNvPicPr>
            <a:picLocks noChangeAspect="1"/>
          </p:cNvPicPr>
          <p:nvPr userDrawn="1"/>
        </p:nvPicPr>
        <p:blipFill>
          <a:blip r:embed="rId2"/>
          <a:stretch>
            <a:fillRect/>
          </a:stretch>
        </p:blipFill>
        <p:spPr>
          <a:xfrm>
            <a:off x="0" y="0"/>
            <a:ext cx="9144000" cy="6858000"/>
          </a:xfrm>
          <a:prstGeom prst="rect">
            <a:avLst/>
          </a:prstGeom>
        </p:spPr>
      </p:pic>
      <p:pic>
        <p:nvPicPr>
          <p:cNvPr id="4" name="Picture 3" descr="ProductLogos-white_words.png"/>
          <p:cNvPicPr>
            <a:picLocks noChangeAspect="1"/>
          </p:cNvPicPr>
          <p:nvPr userDrawn="1"/>
        </p:nvPicPr>
        <p:blipFill>
          <a:blip r:embed="rId3" cstate="screen"/>
          <a:stretch>
            <a:fillRect/>
          </a:stretch>
        </p:blipFill>
        <p:spPr>
          <a:xfrm>
            <a:off x="2943224" y="6283917"/>
            <a:ext cx="5977073" cy="409451"/>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457200" y="1645920"/>
            <a:ext cx="8229600" cy="1869743"/>
          </a:xfrm>
        </p:spPr>
        <p:txBody>
          <a:bodyPr/>
          <a:lstStyle>
            <a:lvl2pPr marL="233363" indent="-233363">
              <a:defRPr lang="en-US" sz="2400" b="0" kern="1200" spc="0" dirty="0" smtClean="0">
                <a:solidFill>
                  <a:schemeClr val="bg1"/>
                </a:solidFill>
                <a:latin typeface="+mn-lt"/>
                <a:ea typeface="+mn-ea"/>
                <a:cs typeface="+mn-cs"/>
              </a:defRPr>
            </a:lvl2pPr>
          </a:lstStyle>
          <a:p>
            <a:pPr marL="344488" lvl="1" indent="-233363" algn="l" defTabSz="457200" rtl="0" eaLnBrk="1" latinLnBrk="0" hangingPunct="1">
              <a:lnSpc>
                <a:spcPct val="80000"/>
              </a:lnSpc>
              <a:spcBef>
                <a:spcPct val="20000"/>
              </a:spcBef>
              <a:spcAft>
                <a:spcPts val="300"/>
              </a:spcAft>
              <a:buSzPct val="80000"/>
              <a:buFont typeface="Arial"/>
              <a:buBlip>
                <a:blip r:embed="rId2"/>
              </a:buBlip>
              <a:defRPr/>
            </a:pPr>
            <a:r>
              <a:rPr lang="en-US" dirty="0" smtClean="0"/>
              <a:t>Click to edit Master text styles</a:t>
            </a:r>
          </a:p>
          <a:p>
            <a:pPr marL="571500" lvl="1" indent="-228600" algn="l" defTabSz="457200" rtl="0" eaLnBrk="1" latinLnBrk="0" hangingPunct="1">
              <a:lnSpc>
                <a:spcPct val="90000"/>
              </a:lnSpc>
              <a:spcBef>
                <a:spcPct val="20000"/>
              </a:spcBef>
              <a:spcAft>
                <a:spcPts val="300"/>
              </a:spcAft>
              <a:buSzPct val="80000"/>
              <a:buFont typeface="Arial"/>
              <a:buBlip>
                <a:blip r:embed="rId3"/>
              </a:buBlip>
              <a:defRPr/>
            </a:pPr>
            <a:r>
              <a:rPr lang="en-US" dirty="0" smtClean="0"/>
              <a:t>Second level</a:t>
            </a:r>
          </a:p>
          <a:p>
            <a:pPr marL="801688" lvl="1" indent="-233363" algn="l" defTabSz="457200" rtl="0" eaLnBrk="1" latinLnBrk="0" hangingPunct="1">
              <a:lnSpc>
                <a:spcPct val="80000"/>
              </a:lnSpc>
              <a:spcBef>
                <a:spcPct val="20000"/>
              </a:spcBef>
              <a:spcAft>
                <a:spcPts val="300"/>
              </a:spcAft>
              <a:buSzPct val="80000"/>
              <a:buFont typeface="Arial" pitchFamily="34" charset="0"/>
              <a:buChar char="•"/>
              <a:defRPr/>
            </a:pPr>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3657600"/>
            <a:ext cx="9144000" cy="844443"/>
          </a:xfrm>
          <a:prstGeom prst="rect">
            <a:avLst/>
          </a:prstGeom>
          <a:gradFill flip="none" rotWithShape="1">
            <a:gsLst>
              <a:gs pos="0">
                <a:srgbClr val="FFFFFF">
                  <a:alpha val="0"/>
                </a:srgbClr>
              </a:gs>
              <a:gs pos="100000">
                <a:srgbClr val="000000">
                  <a:alpha val="37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pPr>
            <a:endParaRPr lang="en-US" sz="5700" dirty="0" smtClean="0">
              <a:solidFill>
                <a:srgbClr val="000000"/>
              </a:solidFill>
              <a:latin typeface="Segoe" pitchFamily="34" charset="0"/>
            </a:endParaRPr>
          </a:p>
        </p:txBody>
      </p:sp>
      <p:sp>
        <p:nvSpPr>
          <p:cNvPr id="2" name="Title 1"/>
          <p:cNvSpPr>
            <a:spLocks noGrp="1"/>
          </p:cNvSpPr>
          <p:nvPr>
            <p:ph type="title"/>
          </p:nvPr>
        </p:nvSpPr>
        <p:spPr>
          <a:xfrm>
            <a:off x="457200" y="2352675"/>
            <a:ext cx="8229600" cy="3637919"/>
          </a:xfrm>
        </p:spPr>
        <p:txBody>
          <a:bodyPr anchor="t"/>
          <a:lstStyle>
            <a:lvl1pPr algn="r">
              <a:defRPr lang="en-US" sz="7200" kern="1200" spc="-300" dirty="0">
                <a:ln w="3175">
                  <a:noFill/>
                </a:ln>
                <a:gradFill flip="none" rotWithShape="1">
                  <a:gsLst>
                    <a:gs pos="28000">
                      <a:schemeClr val="bg1">
                        <a:lumMod val="95000"/>
                      </a:schemeClr>
                    </a:gs>
                    <a:gs pos="52000">
                      <a:srgbClr val="FCE974"/>
                    </a:gs>
                    <a:gs pos="68000">
                      <a:srgbClr val="F79A1D"/>
                    </a:gs>
                  </a:gsLst>
                  <a:lin ang="5400000" scaled="1"/>
                  <a:tileRect/>
                </a:gradFill>
                <a:effectLst>
                  <a:outerShdw blurRad="88900" dist="12700" dir="2700000" algn="tl" rotWithShape="0">
                    <a:prstClr val="black"/>
                  </a:outerShdw>
                  <a:reflection blurRad="6350" stA="55000" endA="300" endPos="45500" dir="5400000" sy="-100000" algn="bl" rotWithShape="0"/>
                </a:effectLst>
                <a:latin typeface="Segoe" pitchFamily="34" charset="0"/>
                <a:ea typeface="+mn-ea"/>
                <a:cs typeface="Arial" charset="0"/>
              </a:defRPr>
            </a:lvl1pPr>
          </a:lstStyle>
          <a:p>
            <a:pPr marL="342900" marR="0" lvl="0" indent="-342900" algn="r" defTabSz="457200" rtl="0" eaLnBrk="1" fontAlgn="base" latinLnBrk="0" hangingPunct="1">
              <a:lnSpc>
                <a:spcPct val="80000"/>
              </a:lnSpc>
              <a:spcAft>
                <a:spcPct val="0"/>
              </a:spcAft>
              <a:buClrTx/>
              <a:buSzTx/>
              <a:tabLst/>
              <a:defRPr/>
            </a:pPr>
            <a:r>
              <a:rPr lang="en-US" dirty="0" smtClean="0"/>
              <a:t>Click to edit Master title style</a:t>
            </a:r>
            <a:endParaRPr lang="en-US" dirty="0"/>
          </a:p>
        </p:txBody>
      </p:sp>
      <p:sp>
        <p:nvSpPr>
          <p:cNvPr id="3" name="Text Placeholder 2"/>
          <p:cNvSpPr>
            <a:spLocks noGrp="1"/>
          </p:cNvSpPr>
          <p:nvPr>
            <p:ph type="body" idx="1"/>
          </p:nvPr>
        </p:nvSpPr>
        <p:spPr>
          <a:xfrm>
            <a:off x="457200" y="923925"/>
            <a:ext cx="8229600" cy="683264"/>
          </a:xfrm>
        </p:spPr>
        <p:txBody>
          <a:bodyPr anchor="t"/>
          <a:lstStyle>
            <a:lvl1pPr marL="0" indent="0">
              <a:buNone/>
              <a:defRPr kumimoji="0" lang="en-US" sz="4800" b="0" i="0" u="none" strike="noStrike" kern="1200" cap="none" spc="-300" normalizeH="0" baseline="0" noProof="0" dirty="0" smtClean="0">
                <a:ln w="3175">
                  <a:noFill/>
                </a:ln>
                <a:solidFill>
                  <a:schemeClr val="bg1"/>
                </a:solidFill>
                <a:effectLst>
                  <a:outerShdw blurRad="88900" dist="12700" dir="2700000" algn="tl" rotWithShape="0">
                    <a:prstClr val="black"/>
                  </a:outerShdw>
                </a:effectLst>
                <a:uLnTx/>
                <a:uFillTx/>
                <a:latin typeface="Segoe" pitchFamily="34" charset="0"/>
                <a:ea typeface="+mn-ea"/>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40011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40011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05375"/>
            <a:ext cx="5486400" cy="338554"/>
          </a:xfrm>
        </p:spPr>
        <p:txBody>
          <a:bodyPr anchor="b"/>
          <a:lstStyle>
            <a:lvl1pPr algn="l">
              <a:defRPr sz="2000" b="1" spc="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ftr" sz="quarter" idx="10"/>
          </p:nvPr>
        </p:nvSpPr>
        <p:spPr>
          <a:xfrm>
            <a:off x="981075" y="6523038"/>
            <a:ext cx="2895600" cy="315912"/>
          </a:xfrm>
          <a:prstGeom prst="rect">
            <a:avLst/>
          </a:prstGeom>
          <a:ln/>
        </p:spPr>
        <p:txBody>
          <a:bodyPr/>
          <a:lstStyle>
            <a:lvl1pPr>
              <a:defRPr/>
            </a:lvl1pPr>
          </a:lstStyle>
          <a:p>
            <a:pPr>
              <a:defRPr/>
            </a:pPr>
            <a:r>
              <a:rPr lang="en-US"/>
              <a:t>Microsoft Confidential.</a:t>
            </a:r>
          </a:p>
        </p:txBody>
      </p:sp>
      <p:sp>
        <p:nvSpPr>
          <p:cNvPr id="5" name="Rectangle 18"/>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C91D9595-C08B-4E7D-8B82-A221618D48FE}"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40079"/>
            <a:ext cx="8229600" cy="914400"/>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45920"/>
            <a:ext cx="8229600" cy="1869743"/>
          </a:xfrm>
          <a:prstGeom prst="rect">
            <a:avLst/>
          </a:prstGeom>
        </p:spPr>
        <p:txBody>
          <a:bodyPr vert="horz" lIns="91440" tIns="45720" rIns="91440" bIns="45720" rtlCol="0">
            <a:spAutoFit/>
          </a:bodyPr>
          <a:lstStyle/>
          <a:p>
            <a:pPr marL="344488" lvl="1" indent="-233363" algn="l" defTabSz="457200" rtl="0" eaLnBrk="1" latinLnBrk="0" hangingPunct="1">
              <a:lnSpc>
                <a:spcPct val="80000"/>
              </a:lnSpc>
              <a:spcBef>
                <a:spcPct val="20000"/>
              </a:spcBef>
              <a:spcAft>
                <a:spcPts val="300"/>
              </a:spcAft>
              <a:buSzPct val="80000"/>
              <a:buBlip>
                <a:blip r:embed="rId13"/>
              </a:buBlip>
              <a:defRPr/>
            </a:pPr>
            <a:r>
              <a:rPr lang="en-US" dirty="0" smtClean="0"/>
              <a:t>Click to edit Master text styles</a:t>
            </a:r>
          </a:p>
          <a:p>
            <a:pPr marL="571500" lvl="1" indent="-228600" algn="l" defTabSz="457200" rtl="0" eaLnBrk="1" latinLnBrk="0" hangingPunct="1">
              <a:lnSpc>
                <a:spcPct val="90000"/>
              </a:lnSpc>
              <a:spcBef>
                <a:spcPct val="20000"/>
              </a:spcBef>
              <a:spcAft>
                <a:spcPts val="300"/>
              </a:spcAft>
              <a:buSzPct val="80000"/>
              <a:buBlip>
                <a:blip r:embed="rId14"/>
              </a:buBlip>
              <a:defRPr/>
            </a:pPr>
            <a:r>
              <a:rPr lang="en-US" dirty="0" smtClean="0"/>
              <a:t>Second level</a:t>
            </a:r>
          </a:p>
          <a:p>
            <a:pPr marL="801688" lvl="1" indent="-233363" algn="l" defTabSz="457200" rtl="0" eaLnBrk="1" latinLnBrk="0" hangingPunct="1">
              <a:lnSpc>
                <a:spcPct val="80000"/>
              </a:lnSpc>
              <a:spcBef>
                <a:spcPct val="20000"/>
              </a:spcBef>
              <a:spcAft>
                <a:spcPts val="300"/>
              </a:spcAft>
              <a:buSzPct val="80000"/>
              <a:buFont typeface="Arial" pitchFamily="34" charset="0"/>
              <a:buChar char="•"/>
              <a:defRPr/>
            </a:pPr>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6425647" y="6546159"/>
            <a:ext cx="2623931" cy="276999"/>
          </a:xfrm>
          <a:prstGeom prst="rect">
            <a:avLst/>
          </a:prstGeom>
          <a:noFill/>
        </p:spPr>
        <p:txBody>
          <a:bodyPr wrap="square" rtlCol="0">
            <a:spAutoFit/>
          </a:bodyPr>
          <a:lstStyle/>
          <a:p>
            <a:pPr algn="r"/>
            <a:fld id="{75DA7FA2-897A-4DB8-865E-5DEF702B442E}" type="slidenum">
              <a:rPr lang="en-US" sz="1200" smtClean="0">
                <a:solidFill>
                  <a:schemeClr val="bg2">
                    <a:lumMod val="60000"/>
                    <a:lumOff val="40000"/>
                  </a:schemeClr>
                </a:solidFill>
              </a:rPr>
              <a:pPr algn="r"/>
              <a:t>‹#›</a:t>
            </a:fld>
            <a:endParaRPr lang="en-US" sz="1200" dirty="0">
              <a:solidFill>
                <a:schemeClr val="bg2">
                  <a:lumMod val="60000"/>
                  <a:lumOff val="40000"/>
                </a:schemeClr>
              </a:solidFill>
            </a:endParaRPr>
          </a:p>
        </p:txBody>
      </p:sp>
      <p:pic>
        <p:nvPicPr>
          <p:cNvPr id="16" name="Picture 15"/>
          <p:cNvPicPr>
            <a:picLocks noChangeAspect="1"/>
          </p:cNvPicPr>
          <p:nvPr userDrawn="1"/>
        </p:nvPicPr>
        <p:blipFill>
          <a:blip r:embed="rId15" cstate="screen"/>
          <a:stretch>
            <a:fillRect/>
          </a:stretch>
        </p:blipFill>
        <p:spPr>
          <a:xfrm>
            <a:off x="7086600" y="152400"/>
            <a:ext cx="1905000" cy="17710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76" r:id="rId2"/>
    <p:sldLayoutId id="2147483651" r:id="rId3"/>
    <p:sldLayoutId id="2147483652" r:id="rId4"/>
    <p:sldLayoutId id="2147483653" r:id="rId5"/>
    <p:sldLayoutId id="2147483655" r:id="rId6"/>
    <p:sldLayoutId id="2147483657" r:id="rId7"/>
    <p:sldLayoutId id="2147483677" r:id="rId8"/>
    <p:sldLayoutId id="2147483678" r:id="rId9"/>
    <p:sldLayoutId id="2147483679" r:id="rId10"/>
  </p:sldLayoutIdLst>
  <p:transition>
    <p:fade/>
  </p:transition>
  <p:timing>
    <p:tnLst>
      <p:par>
        <p:cTn id="1" dur="indefinite" restart="never" nodeType="tmRoot"/>
      </p:par>
    </p:tnLst>
  </p:timing>
  <p:hf sldNum="0" hdr="0" ftr="0" dt="0"/>
  <p:txStyles>
    <p:titleStyle>
      <a:lvl1pPr algn="l" defTabSz="457200" rtl="0" eaLnBrk="1" fontAlgn="base" latinLnBrk="0" hangingPunct="1">
        <a:lnSpc>
          <a:spcPct val="80000"/>
        </a:lnSpc>
        <a:spcBef>
          <a:spcPct val="0"/>
        </a:spcBef>
        <a:spcAft>
          <a:spcPct val="0"/>
        </a:spcAft>
        <a:buNone/>
        <a:defRPr lang="en-US" sz="4000" kern="1200" spc="-250" baseline="0" dirty="0">
          <a:ln w="3175">
            <a:noFill/>
          </a:ln>
          <a:gradFill flip="none" rotWithShape="1">
            <a:gsLst>
              <a:gs pos="28000">
                <a:schemeClr val="bg1">
                  <a:lumMod val="95000"/>
                </a:schemeClr>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p:titleStyle>
    <p:bodyStyle>
      <a:lvl1pPr marL="342900" indent="-342900" algn="l" defTabSz="457200" rtl="0" eaLnBrk="1" latinLnBrk="0" hangingPunct="1">
        <a:spcBef>
          <a:spcPct val="20000"/>
        </a:spcBef>
        <a:buFont typeface="Arial"/>
        <a:buChar char="•"/>
        <a:defRPr sz="2400" kern="1200" spc="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lang="en-US" sz="2400" b="0" kern="1200" spc="0" dirty="0" smtClean="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1800" kern="1200" spc="0">
          <a:solidFill>
            <a:schemeClr val="bg1"/>
          </a:solidFill>
          <a:latin typeface="+mn-lt"/>
          <a:ea typeface="+mn-ea"/>
          <a:cs typeface="+mn-cs"/>
        </a:defRPr>
      </a:lvl3pPr>
      <a:lvl4pPr marL="1028700" indent="-228600" algn="l" defTabSz="457200" rtl="0" eaLnBrk="1" latinLnBrk="0" hangingPunct="1">
        <a:spcBef>
          <a:spcPct val="20000"/>
        </a:spcBef>
        <a:buFont typeface="Arial"/>
        <a:buChar char="–"/>
        <a:defRPr sz="1600" kern="1200" spc="0">
          <a:solidFill>
            <a:schemeClr val="bg1"/>
          </a:solidFill>
          <a:latin typeface="+mn-lt"/>
          <a:ea typeface="+mn-ea"/>
          <a:cs typeface="+mn-cs"/>
        </a:defRPr>
      </a:lvl4pPr>
      <a:lvl5pPr marL="1257300" indent="-228600" algn="l" defTabSz="457200" rtl="0" eaLnBrk="1" latinLnBrk="0" hangingPunct="1">
        <a:spcBef>
          <a:spcPct val="20000"/>
        </a:spcBef>
        <a:buFont typeface="Arial"/>
        <a:buChar char="»"/>
        <a:defRPr sz="1600" kern="1200" spc="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8.xml"/><Relationship Id="rId7" Type="http://schemas.openxmlformats.org/officeDocument/2006/relationships/image" Target="../media/image3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chart" Target="../charts/chart1.xm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4.pn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69.png"/><Relationship Id="rId7" Type="http://schemas.openxmlformats.org/officeDocument/2006/relationships/image" Target="../media/image29.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notesSlide" Target="../notesSlides/notesSlide22.xml"/><Relationship Id="rId16" Type="http://schemas.openxmlformats.org/officeDocument/2006/relationships/image" Target="../media/image24.png"/><Relationship Id="rId20"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62.png"/><Relationship Id="rId5" Type="http://schemas.openxmlformats.org/officeDocument/2006/relationships/image" Target="../media/image60.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2.png"/><Relationship Id="rId4" Type="http://schemas.openxmlformats.org/officeDocument/2006/relationships/image" Target="../media/image26.png"/><Relationship Id="rId9" Type="http://schemas.openxmlformats.org/officeDocument/2006/relationships/image" Target="../media/image23.png"/><Relationship Id="rId14" Type="http://schemas.openxmlformats.org/officeDocument/2006/relationships/image" Target="../media/image65.png"/><Relationship Id="rId22"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2.png"/><Relationship Id="rId21"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65.png"/><Relationship Id="rId2" Type="http://schemas.openxmlformats.org/officeDocument/2006/relationships/notesSlide" Target="../notesSlides/notesSlide23.xml"/><Relationship Id="rId16" Type="http://schemas.openxmlformats.org/officeDocument/2006/relationships/image" Target="../media/image64.png"/><Relationship Id="rId20"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0.png"/><Relationship Id="rId11" Type="http://schemas.openxmlformats.org/officeDocument/2006/relationships/image" Target="../media/image29.png"/><Relationship Id="rId5" Type="http://schemas.openxmlformats.org/officeDocument/2006/relationships/image" Target="../media/image72.png"/><Relationship Id="rId15" Type="http://schemas.openxmlformats.org/officeDocument/2006/relationships/image" Target="../media/image63.png"/><Relationship Id="rId23" Type="http://schemas.openxmlformats.org/officeDocument/2006/relationships/image" Target="../media/image69.png"/><Relationship Id="rId10" Type="http://schemas.openxmlformats.org/officeDocument/2006/relationships/image" Target="../media/image21.png"/><Relationship Id="rId19" Type="http://schemas.openxmlformats.org/officeDocument/2006/relationships/image" Target="../media/image24.png"/><Relationship Id="rId4" Type="http://schemas.openxmlformats.org/officeDocument/2006/relationships/image" Target="../media/image71.png"/><Relationship Id="rId9" Type="http://schemas.openxmlformats.org/officeDocument/2006/relationships/image" Target="../media/image60.png"/><Relationship Id="rId14" Type="http://schemas.openxmlformats.org/officeDocument/2006/relationships/image" Target="../media/image62.png"/><Relationship Id="rId22"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2.png"/><Relationship Id="rId10" Type="http://schemas.openxmlformats.org/officeDocument/2006/relationships/image" Target="../media/image75.png"/><Relationship Id="rId4" Type="http://schemas.openxmlformats.org/officeDocument/2006/relationships/image" Target="../media/image21.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3.png"/><Relationship Id="rId3" Type="http://schemas.openxmlformats.org/officeDocument/2006/relationships/image" Target="../media/image2.png"/><Relationship Id="rId7" Type="http://schemas.openxmlformats.org/officeDocument/2006/relationships/image" Target="../media/image79.png"/><Relationship Id="rId12"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64.png"/><Relationship Id="rId5" Type="http://schemas.openxmlformats.org/officeDocument/2006/relationships/image" Target="../media/image77.png"/><Relationship Id="rId15" Type="http://schemas.openxmlformats.org/officeDocument/2006/relationships/image" Target="../media/image83.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26.xml"/><Relationship Id="rId7" Type="http://schemas.openxmlformats.org/officeDocument/2006/relationships/image" Target="../media/image8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85.png"/><Relationship Id="rId5" Type="http://schemas.openxmlformats.org/officeDocument/2006/relationships/image" Target="../media/image2.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000" dirty="0" smtClean="0">
                <a:effectLst>
                  <a:outerShdw blurRad="88900" dist="12700" dir="2700000" algn="tl" rotWithShape="0">
                    <a:prstClr val="black"/>
                  </a:outerShdw>
                </a:effectLst>
              </a:rPr>
              <a:t>Virtualization 360</a:t>
            </a:r>
            <a:r>
              <a:rPr lang="en-US" sz="8000" baseline="30000" dirty="0" smtClean="0">
                <a:effectLst>
                  <a:outerShdw blurRad="88900" dist="12700" dir="2700000" algn="tl" rotWithShape="0">
                    <a:prstClr val="black"/>
                  </a:outerShdw>
                </a:effectLst>
              </a:rPr>
              <a:t>o</a:t>
            </a:r>
            <a:endParaRPr lang="en-US" sz="8000" baseline="300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Controlling Costs</a:t>
            </a:r>
            <a:endParaRPr lang="en-US" dirty="0"/>
          </a:p>
        </p:txBody>
      </p:sp>
      <p:sp>
        <p:nvSpPr>
          <p:cNvPr id="6" name="Rounded Rectangle 5"/>
          <p:cNvSpPr/>
          <p:nvPr/>
        </p:nvSpPr>
        <p:spPr bwMode="auto">
          <a:xfrm>
            <a:off x="301924" y="3298153"/>
            <a:ext cx="8462513" cy="1521124"/>
          </a:xfrm>
          <a:prstGeom prst="roundRect">
            <a:avLst>
              <a:gd name="adj" fmla="val 24299"/>
            </a:avLst>
          </a:prstGeom>
          <a:gradFill>
            <a:gsLst>
              <a:gs pos="0">
                <a:schemeClr val="tx1">
                  <a:alpha val="18000"/>
                </a:schemeClr>
              </a:gs>
              <a:gs pos="84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r>
              <a:rPr lang="en-US" altLang="zh-CN"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Host Multiple Virtual Machines on Fewer Physical Machines</a:t>
            </a:r>
          </a:p>
        </p:txBody>
      </p:sp>
      <p:sp>
        <p:nvSpPr>
          <p:cNvPr id="18" name="TextBox 17"/>
          <p:cNvSpPr txBox="1"/>
          <p:nvPr/>
        </p:nvSpPr>
        <p:spPr>
          <a:xfrm>
            <a:off x="448592" y="3864625"/>
            <a:ext cx="2648291" cy="655616"/>
          </a:xfrm>
          <a:prstGeom prst="roundRect">
            <a:avLst>
              <a:gd name="adj" fmla="val 4065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indent="-342900" algn="ctr">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Physical machine can host Windows, Linux, and other OS virtual machines</a:t>
            </a:r>
          </a:p>
        </p:txBody>
      </p:sp>
      <p:sp>
        <p:nvSpPr>
          <p:cNvPr id="19" name="Rounded Rectangle 18"/>
          <p:cNvSpPr/>
          <p:nvPr/>
        </p:nvSpPr>
        <p:spPr>
          <a:xfrm>
            <a:off x="362310" y="3352616"/>
            <a:ext cx="8315864" cy="589654"/>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201856" y="3864625"/>
            <a:ext cx="2648291" cy="655616"/>
          </a:xfrm>
          <a:prstGeom prst="roundRect">
            <a:avLst>
              <a:gd name="adj" fmla="val 4065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indent="-342900" algn="ctr">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Eliminate stand alone servers for legacy applications</a:t>
            </a:r>
          </a:p>
        </p:txBody>
      </p:sp>
      <p:sp>
        <p:nvSpPr>
          <p:cNvPr id="21" name="TextBox 20"/>
          <p:cNvSpPr txBox="1"/>
          <p:nvPr/>
        </p:nvSpPr>
        <p:spPr>
          <a:xfrm>
            <a:off x="5955120" y="3864625"/>
            <a:ext cx="2648291" cy="655616"/>
          </a:xfrm>
          <a:prstGeom prst="roundRect">
            <a:avLst>
              <a:gd name="adj" fmla="val 4065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indent="-342900" algn="ctr">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Purchase fewer server licenses.</a:t>
            </a:r>
          </a:p>
        </p:txBody>
      </p:sp>
      <p:sp>
        <p:nvSpPr>
          <p:cNvPr id="5" name="Rounded Rectangle 4"/>
          <p:cNvSpPr/>
          <p:nvPr/>
        </p:nvSpPr>
        <p:spPr bwMode="auto">
          <a:xfrm>
            <a:off x="301924" y="1446338"/>
            <a:ext cx="8462513" cy="1521124"/>
          </a:xfrm>
          <a:prstGeom prst="roundRect">
            <a:avLst>
              <a:gd name="adj" fmla="val 24866"/>
            </a:avLst>
          </a:prstGeom>
          <a:gradFill>
            <a:gsLst>
              <a:gs pos="0">
                <a:schemeClr val="tx1">
                  <a:alpha val="18000"/>
                </a:schemeClr>
              </a:gs>
              <a:gs pos="84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r>
              <a:rPr lang="en-US" altLang="zh-CN"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Convert Physical Machines to Virtual Machines</a:t>
            </a:r>
          </a:p>
        </p:txBody>
      </p:sp>
      <p:sp>
        <p:nvSpPr>
          <p:cNvPr id="22" name="TextBox 21"/>
          <p:cNvSpPr txBox="1"/>
          <p:nvPr/>
        </p:nvSpPr>
        <p:spPr>
          <a:xfrm>
            <a:off x="448592" y="2024327"/>
            <a:ext cx="8126065" cy="654142"/>
          </a:xfrm>
          <a:prstGeom prst="roundRect">
            <a:avLst>
              <a:gd name="adj" fmla="val 4065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indent="-342900" algn="ctr">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Utilize P2V technologies to assist in the transition</a:t>
            </a:r>
          </a:p>
        </p:txBody>
      </p:sp>
      <p:sp>
        <p:nvSpPr>
          <p:cNvPr id="27" name="Rounded Rectangle 26"/>
          <p:cNvSpPr/>
          <p:nvPr/>
        </p:nvSpPr>
        <p:spPr>
          <a:xfrm>
            <a:off x="359434" y="1503680"/>
            <a:ext cx="8315864" cy="589654"/>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bwMode="auto">
          <a:xfrm>
            <a:off x="301924" y="5149968"/>
            <a:ext cx="8462513" cy="1521124"/>
          </a:xfrm>
          <a:prstGeom prst="roundRect">
            <a:avLst>
              <a:gd name="adj" fmla="val 27134"/>
            </a:avLst>
          </a:prstGeom>
          <a:gradFill>
            <a:gsLst>
              <a:gs pos="0">
                <a:schemeClr val="tx1">
                  <a:alpha val="18000"/>
                </a:schemeClr>
              </a:gs>
              <a:gs pos="84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r>
              <a:rPr lang="en-US" altLang="zh-CN"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Reduce Power Consumption</a:t>
            </a:r>
          </a:p>
        </p:txBody>
      </p:sp>
      <p:sp>
        <p:nvSpPr>
          <p:cNvPr id="14" name="TextBox 13"/>
          <p:cNvSpPr txBox="1"/>
          <p:nvPr/>
        </p:nvSpPr>
        <p:spPr>
          <a:xfrm>
            <a:off x="569343" y="5719310"/>
            <a:ext cx="3881885" cy="654142"/>
          </a:xfrm>
          <a:prstGeom prst="roundRect">
            <a:avLst>
              <a:gd name="adj" fmla="val 4065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indent="-342900" algn="ctr">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Fewer servers to power</a:t>
            </a:r>
          </a:p>
        </p:txBody>
      </p:sp>
      <p:sp>
        <p:nvSpPr>
          <p:cNvPr id="16" name="TextBox 15"/>
          <p:cNvSpPr txBox="1"/>
          <p:nvPr/>
        </p:nvSpPr>
        <p:spPr>
          <a:xfrm>
            <a:off x="4620871" y="5719310"/>
            <a:ext cx="3881885" cy="654142"/>
          </a:xfrm>
          <a:prstGeom prst="roundRect">
            <a:avLst>
              <a:gd name="adj" fmla="val 4065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indent="-342900" algn="ctr">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Reduced cooling</a:t>
            </a:r>
          </a:p>
        </p:txBody>
      </p:sp>
      <p:sp>
        <p:nvSpPr>
          <p:cNvPr id="28" name="Rounded Rectangle 27"/>
          <p:cNvSpPr/>
          <p:nvPr/>
        </p:nvSpPr>
        <p:spPr>
          <a:xfrm>
            <a:off x="365185" y="5210176"/>
            <a:ext cx="8315864" cy="589654"/>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flipV="1">
            <a:off x="1874949" y="2656930"/>
            <a:ext cx="5394103" cy="750500"/>
          </a:xfrm>
          <a:prstGeom prst="triangle">
            <a:avLst>
              <a:gd name="adj" fmla="val 50317"/>
            </a:avLst>
          </a:prstGeom>
          <a:gradFill flip="none" rotWithShape="1">
            <a:gsLst>
              <a:gs pos="0">
                <a:schemeClr val="bg2">
                  <a:lumMod val="20000"/>
                  <a:lumOff val="80000"/>
                </a:schemeClr>
              </a:gs>
              <a:gs pos="88000">
                <a:srgbClr val="92D050">
                  <a:alpha val="0"/>
                </a:srgbClr>
              </a:gs>
            </a:gsLst>
            <a:lin ang="5400000" scaled="0"/>
            <a:tileRect/>
          </a:gradFill>
          <a:ln w="25400" cap="flat" cmpd="sng" algn="ctr">
            <a:noFill/>
            <a:prstDash val="solid"/>
          </a:ln>
          <a:effectLst>
            <a:outerShdw blurRad="1397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Isosceles Triangle 12"/>
          <p:cNvSpPr/>
          <p:nvPr/>
        </p:nvSpPr>
        <p:spPr>
          <a:xfrm flipV="1">
            <a:off x="1874949" y="4508745"/>
            <a:ext cx="5394103" cy="750500"/>
          </a:xfrm>
          <a:prstGeom prst="triangle">
            <a:avLst>
              <a:gd name="adj" fmla="val 50317"/>
            </a:avLst>
          </a:prstGeom>
          <a:gradFill flip="none" rotWithShape="1">
            <a:gsLst>
              <a:gs pos="0">
                <a:schemeClr val="bg2">
                  <a:lumMod val="20000"/>
                  <a:lumOff val="80000"/>
                </a:schemeClr>
              </a:gs>
              <a:gs pos="88000">
                <a:srgbClr val="92D050">
                  <a:alpha val="0"/>
                </a:srgbClr>
              </a:gs>
            </a:gsLst>
            <a:lin ang="5400000" scaled="0"/>
            <a:tileRect/>
          </a:gradFill>
          <a:ln w="25400" cap="flat" cmpd="sng" algn="ctr">
            <a:noFill/>
            <a:prstDash val="solid"/>
          </a:ln>
          <a:effectLst>
            <a:outerShdw blurRad="1397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487008" y="1448085"/>
            <a:ext cx="8217046" cy="4771559"/>
          </a:xfrm>
          <a:prstGeom prst="roundRect">
            <a:avLst>
              <a:gd name="adj" fmla="val 5886"/>
            </a:avLst>
          </a:prstGeom>
          <a:gradFill>
            <a:gsLst>
              <a:gs pos="0">
                <a:schemeClr val="tx1">
                  <a:alpha val="18000"/>
                </a:schemeClr>
              </a:gs>
              <a:gs pos="100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87" name="Rectangle 86"/>
          <p:cNvSpPr/>
          <p:nvPr/>
        </p:nvSpPr>
        <p:spPr>
          <a:xfrm>
            <a:off x="1763486" y="1814285"/>
            <a:ext cx="6364514" cy="3142343"/>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aphicFrame>
        <p:nvGraphicFramePr>
          <p:cNvPr id="10" name="Table 9"/>
          <p:cNvGraphicFramePr>
            <a:graphicFrameLocks noGrp="1"/>
          </p:cNvGraphicFramePr>
          <p:nvPr/>
        </p:nvGraphicFramePr>
        <p:xfrm>
          <a:off x="1687552" y="1814285"/>
          <a:ext cx="6433187" cy="3203304"/>
        </p:xfrm>
        <a:graphic>
          <a:graphicData uri="http://schemas.openxmlformats.org/drawingml/2006/table">
            <a:tbl>
              <a:tblPr firstRow="1" bandRow="1">
                <a:tableStyleId>{2D5ABB26-0587-4C30-8999-92F81FD0307C}</a:tableStyleId>
              </a:tblPr>
              <a:tblGrid>
                <a:gridCol w="66907"/>
                <a:gridCol w="636628"/>
                <a:gridCol w="636628"/>
                <a:gridCol w="636628"/>
                <a:gridCol w="636628"/>
                <a:gridCol w="636628"/>
                <a:gridCol w="636628"/>
                <a:gridCol w="636628"/>
                <a:gridCol w="636628"/>
                <a:gridCol w="636628"/>
                <a:gridCol w="636628"/>
              </a:tblGrid>
              <a:tr h="52372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52372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52372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52372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52372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52372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r>
              <a:tr h="59474">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r>
            </a:tbl>
          </a:graphicData>
        </a:graphic>
      </p:graphicFrame>
      <p:sp>
        <p:nvSpPr>
          <p:cNvPr id="5" name="Title 4"/>
          <p:cNvSpPr>
            <a:spLocks noGrp="1"/>
          </p:cNvSpPr>
          <p:nvPr>
            <p:ph type="title"/>
          </p:nvPr>
        </p:nvSpPr>
        <p:spPr/>
        <p:txBody>
          <a:bodyPr/>
          <a:lstStyle/>
          <a:p>
            <a:r>
              <a:rPr smtClean="0"/>
              <a:t>Windows Server 2008: Energy Efficiency </a:t>
            </a:r>
            <a:endParaRPr lang="en-US" dirty="0"/>
          </a:p>
        </p:txBody>
      </p:sp>
      <p:grpSp>
        <p:nvGrpSpPr>
          <p:cNvPr id="2" name="Group 95"/>
          <p:cNvGrpSpPr/>
          <p:nvPr/>
        </p:nvGrpSpPr>
        <p:grpSpPr>
          <a:xfrm>
            <a:off x="777465" y="1632858"/>
            <a:ext cx="7633565" cy="4702867"/>
            <a:chOff x="777465" y="1632858"/>
            <a:chExt cx="7633565" cy="4702867"/>
          </a:xfrm>
        </p:grpSpPr>
        <p:grpSp>
          <p:nvGrpSpPr>
            <p:cNvPr id="3" name="Group 88"/>
            <p:cNvGrpSpPr/>
            <p:nvPr/>
          </p:nvGrpSpPr>
          <p:grpSpPr>
            <a:xfrm>
              <a:off x="777465" y="1632858"/>
              <a:ext cx="7415848" cy="4702867"/>
              <a:chOff x="777465" y="1632858"/>
              <a:chExt cx="7415848" cy="4702867"/>
            </a:xfrm>
          </p:grpSpPr>
          <p:sp>
            <p:nvSpPr>
              <p:cNvPr id="11" name="Rectangle 10"/>
              <p:cNvSpPr/>
              <p:nvPr/>
            </p:nvSpPr>
            <p:spPr>
              <a:xfrm>
                <a:off x="1698171" y="3367314"/>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2" name="Rectangle 11"/>
              <p:cNvSpPr/>
              <p:nvPr/>
            </p:nvSpPr>
            <p:spPr>
              <a:xfrm>
                <a:off x="2351314" y="3113314"/>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3" name="Rectangle 12"/>
              <p:cNvSpPr/>
              <p:nvPr/>
            </p:nvSpPr>
            <p:spPr>
              <a:xfrm>
                <a:off x="2982685" y="2924628"/>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4" name="Rectangle 13"/>
              <p:cNvSpPr/>
              <p:nvPr/>
            </p:nvSpPr>
            <p:spPr>
              <a:xfrm>
                <a:off x="3657600" y="2685142"/>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5" name="Rectangle 14"/>
              <p:cNvSpPr/>
              <p:nvPr/>
            </p:nvSpPr>
            <p:spPr>
              <a:xfrm>
                <a:off x="4288971" y="2452914"/>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6" name="Rectangle 15"/>
              <p:cNvSpPr/>
              <p:nvPr/>
            </p:nvSpPr>
            <p:spPr>
              <a:xfrm>
                <a:off x="4934856" y="2322285"/>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7" name="Rectangle 16"/>
              <p:cNvSpPr/>
              <p:nvPr/>
            </p:nvSpPr>
            <p:spPr>
              <a:xfrm>
                <a:off x="5580742" y="2169885"/>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8" name="Rectangle 17"/>
              <p:cNvSpPr/>
              <p:nvPr/>
            </p:nvSpPr>
            <p:spPr>
              <a:xfrm>
                <a:off x="6233886" y="2024742"/>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9" name="Rectangle 18"/>
              <p:cNvSpPr/>
              <p:nvPr/>
            </p:nvSpPr>
            <p:spPr>
              <a:xfrm>
                <a:off x="6662057" y="1857828"/>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0" name="Rectangle 19"/>
              <p:cNvSpPr/>
              <p:nvPr/>
            </p:nvSpPr>
            <p:spPr>
              <a:xfrm>
                <a:off x="6821714" y="1886857"/>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cxnSp>
            <p:nvCxnSpPr>
              <p:cNvPr id="22" name="Straight Connector 21"/>
              <p:cNvCxnSpPr>
                <a:stCxn id="11" idx="3"/>
                <a:endCxn id="12" idx="1"/>
              </p:cNvCxnSpPr>
              <p:nvPr/>
            </p:nvCxnSpPr>
            <p:spPr>
              <a:xfrm flipV="1">
                <a:off x="1850571" y="3185886"/>
                <a:ext cx="500743" cy="2540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2" idx="3"/>
                <a:endCxn id="13" idx="1"/>
              </p:cNvCxnSpPr>
              <p:nvPr/>
            </p:nvCxnSpPr>
            <p:spPr>
              <a:xfrm flipV="1">
                <a:off x="2503714" y="2997200"/>
                <a:ext cx="478971" cy="18868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3" idx="3"/>
                <a:endCxn id="14" idx="1"/>
              </p:cNvCxnSpPr>
              <p:nvPr/>
            </p:nvCxnSpPr>
            <p:spPr>
              <a:xfrm flipV="1">
                <a:off x="3135085" y="2757714"/>
                <a:ext cx="522515" cy="23948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4" idx="3"/>
                <a:endCxn id="15" idx="1"/>
              </p:cNvCxnSpPr>
              <p:nvPr/>
            </p:nvCxnSpPr>
            <p:spPr>
              <a:xfrm flipV="1">
                <a:off x="3810000" y="2525486"/>
                <a:ext cx="478971" cy="23222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5" idx="3"/>
                <a:endCxn id="16" idx="1"/>
              </p:cNvCxnSpPr>
              <p:nvPr/>
            </p:nvCxnSpPr>
            <p:spPr>
              <a:xfrm flipV="1">
                <a:off x="4441371" y="2394857"/>
                <a:ext cx="493485" cy="130629"/>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6" idx="3"/>
                <a:endCxn id="17" idx="1"/>
              </p:cNvCxnSpPr>
              <p:nvPr/>
            </p:nvCxnSpPr>
            <p:spPr>
              <a:xfrm flipV="1">
                <a:off x="5087256" y="2242457"/>
                <a:ext cx="493486" cy="1524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7" idx="3"/>
                <a:endCxn id="18" idx="1"/>
              </p:cNvCxnSpPr>
              <p:nvPr/>
            </p:nvCxnSpPr>
            <p:spPr>
              <a:xfrm flipV="1">
                <a:off x="5733142" y="2097314"/>
                <a:ext cx="500744" cy="14514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8" idx="3"/>
                <a:endCxn id="19" idx="1"/>
              </p:cNvCxnSpPr>
              <p:nvPr/>
            </p:nvCxnSpPr>
            <p:spPr>
              <a:xfrm flipV="1">
                <a:off x="6386286" y="1930400"/>
                <a:ext cx="275771" cy="16691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44" name="Diamond 43"/>
              <p:cNvSpPr/>
              <p:nvPr/>
            </p:nvSpPr>
            <p:spPr>
              <a:xfrm>
                <a:off x="1676400" y="3780971"/>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45" name="Diamond 44"/>
              <p:cNvSpPr/>
              <p:nvPr/>
            </p:nvSpPr>
            <p:spPr>
              <a:xfrm>
                <a:off x="2452915" y="3548743"/>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46" name="Diamond 45"/>
              <p:cNvSpPr/>
              <p:nvPr/>
            </p:nvSpPr>
            <p:spPr>
              <a:xfrm>
                <a:off x="3207658" y="3222171"/>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47" name="Diamond 46"/>
              <p:cNvSpPr/>
              <p:nvPr/>
            </p:nvSpPr>
            <p:spPr>
              <a:xfrm>
                <a:off x="3969657" y="2997200"/>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48" name="Diamond 47"/>
              <p:cNvSpPr/>
              <p:nvPr/>
            </p:nvSpPr>
            <p:spPr>
              <a:xfrm>
                <a:off x="4724400" y="2794000"/>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49" name="Diamond 48"/>
              <p:cNvSpPr/>
              <p:nvPr/>
            </p:nvSpPr>
            <p:spPr>
              <a:xfrm>
                <a:off x="5493657" y="2503714"/>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50" name="Diamond 49"/>
              <p:cNvSpPr/>
              <p:nvPr/>
            </p:nvSpPr>
            <p:spPr>
              <a:xfrm>
                <a:off x="6226628" y="2220685"/>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51" name="Diamond 50"/>
              <p:cNvSpPr/>
              <p:nvPr/>
            </p:nvSpPr>
            <p:spPr>
              <a:xfrm>
                <a:off x="6995885" y="1923143"/>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52" name="Diamond 51"/>
              <p:cNvSpPr/>
              <p:nvPr/>
            </p:nvSpPr>
            <p:spPr>
              <a:xfrm>
                <a:off x="7590971" y="1763485"/>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53" name="Diamond 52"/>
              <p:cNvSpPr/>
              <p:nvPr/>
            </p:nvSpPr>
            <p:spPr>
              <a:xfrm>
                <a:off x="8011885" y="1719943"/>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cxnSp>
            <p:nvCxnSpPr>
              <p:cNvPr id="54" name="Straight Connector 53"/>
              <p:cNvCxnSpPr>
                <a:stCxn id="44" idx="3"/>
                <a:endCxn id="45" idx="1"/>
              </p:cNvCxnSpPr>
              <p:nvPr/>
            </p:nvCxnSpPr>
            <p:spPr>
              <a:xfrm flipV="1">
                <a:off x="1857828" y="3639457"/>
                <a:ext cx="595087" cy="232228"/>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5" idx="3"/>
                <a:endCxn id="46" idx="1"/>
              </p:cNvCxnSpPr>
              <p:nvPr/>
            </p:nvCxnSpPr>
            <p:spPr>
              <a:xfrm flipV="1">
                <a:off x="2634343" y="3312885"/>
                <a:ext cx="573315" cy="326572"/>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6" idx="3"/>
                <a:endCxn id="47" idx="1"/>
              </p:cNvCxnSpPr>
              <p:nvPr/>
            </p:nvCxnSpPr>
            <p:spPr>
              <a:xfrm flipV="1">
                <a:off x="3389086" y="3087914"/>
                <a:ext cx="580571" cy="224971"/>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47" idx="3"/>
                <a:endCxn id="48" idx="1"/>
              </p:cNvCxnSpPr>
              <p:nvPr/>
            </p:nvCxnSpPr>
            <p:spPr>
              <a:xfrm flipV="1">
                <a:off x="4151085" y="2884714"/>
                <a:ext cx="573315" cy="20320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48" idx="3"/>
                <a:endCxn id="49" idx="1"/>
              </p:cNvCxnSpPr>
              <p:nvPr/>
            </p:nvCxnSpPr>
            <p:spPr>
              <a:xfrm flipV="1">
                <a:off x="4905828" y="2594428"/>
                <a:ext cx="587829" cy="290286"/>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49" idx="3"/>
                <a:endCxn id="50" idx="1"/>
              </p:cNvCxnSpPr>
              <p:nvPr/>
            </p:nvCxnSpPr>
            <p:spPr>
              <a:xfrm flipV="1">
                <a:off x="5675085" y="2311399"/>
                <a:ext cx="551543" cy="283029"/>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0" idx="3"/>
                <a:endCxn id="51" idx="1"/>
              </p:cNvCxnSpPr>
              <p:nvPr/>
            </p:nvCxnSpPr>
            <p:spPr>
              <a:xfrm flipV="1">
                <a:off x="6408056" y="2013857"/>
                <a:ext cx="587829" cy="297542"/>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51" idx="3"/>
                <a:endCxn id="52" idx="1"/>
              </p:cNvCxnSpPr>
              <p:nvPr/>
            </p:nvCxnSpPr>
            <p:spPr>
              <a:xfrm flipV="1">
                <a:off x="7177313" y="1854199"/>
                <a:ext cx="413658" cy="159658"/>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52" idx="3"/>
                <a:endCxn id="53" idx="1"/>
              </p:cNvCxnSpPr>
              <p:nvPr/>
            </p:nvCxnSpPr>
            <p:spPr>
              <a:xfrm flipV="1">
                <a:off x="7772399" y="1810657"/>
                <a:ext cx="239486" cy="43542"/>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081314" y="1632858"/>
                <a:ext cx="609600" cy="3580019"/>
              </a:xfrm>
              <a:prstGeom prst="rect">
                <a:avLst/>
              </a:prstGeom>
              <a:noFill/>
            </p:spPr>
            <p:txBody>
              <a:bodyPr wrap="square" rtlCol="0">
                <a:spAutoFit/>
              </a:bodyPr>
              <a:lstStyle/>
              <a:p>
                <a:pPr algn="r">
                  <a:lnSpc>
                    <a:spcPct val="155000"/>
                  </a:lnSpc>
                </a:pPr>
                <a:r>
                  <a:rPr lang="en-US" sz="1100" dirty="0" smtClean="0">
                    <a:solidFill>
                      <a:schemeClr val="bg1"/>
                    </a:solidFill>
                  </a:rPr>
                  <a:t>100%</a:t>
                </a:r>
              </a:p>
              <a:p>
                <a:pPr algn="r">
                  <a:lnSpc>
                    <a:spcPct val="155000"/>
                  </a:lnSpc>
                </a:pPr>
                <a:endParaRPr lang="en-US" sz="1100" dirty="0" smtClean="0">
                  <a:solidFill>
                    <a:schemeClr val="bg1"/>
                  </a:solidFill>
                </a:endParaRPr>
              </a:p>
              <a:p>
                <a:pPr algn="r">
                  <a:lnSpc>
                    <a:spcPct val="155000"/>
                  </a:lnSpc>
                </a:pPr>
                <a:r>
                  <a:rPr lang="en-US" sz="1100" dirty="0" smtClean="0">
                    <a:solidFill>
                      <a:schemeClr val="bg1"/>
                    </a:solidFill>
                  </a:rPr>
                  <a:t>90%</a:t>
                </a:r>
              </a:p>
              <a:p>
                <a:pPr algn="r">
                  <a:lnSpc>
                    <a:spcPct val="155000"/>
                  </a:lnSpc>
                </a:pPr>
                <a:endParaRPr lang="en-US" sz="1100" dirty="0" smtClean="0">
                  <a:solidFill>
                    <a:schemeClr val="bg1"/>
                  </a:solidFill>
                </a:endParaRPr>
              </a:p>
              <a:p>
                <a:pPr algn="r">
                  <a:lnSpc>
                    <a:spcPct val="155000"/>
                  </a:lnSpc>
                </a:pPr>
                <a:r>
                  <a:rPr lang="en-US" sz="1100" dirty="0" smtClean="0">
                    <a:solidFill>
                      <a:schemeClr val="bg1"/>
                    </a:solidFill>
                  </a:rPr>
                  <a:t>80%</a:t>
                </a:r>
              </a:p>
              <a:p>
                <a:pPr algn="r">
                  <a:lnSpc>
                    <a:spcPct val="155000"/>
                  </a:lnSpc>
                </a:pPr>
                <a:endParaRPr lang="en-US" sz="1100" dirty="0" smtClean="0">
                  <a:solidFill>
                    <a:schemeClr val="bg1"/>
                  </a:solidFill>
                </a:endParaRPr>
              </a:p>
              <a:p>
                <a:pPr algn="r">
                  <a:lnSpc>
                    <a:spcPct val="155000"/>
                  </a:lnSpc>
                </a:pPr>
                <a:r>
                  <a:rPr lang="en-US" sz="1100" dirty="0" smtClean="0">
                    <a:solidFill>
                      <a:schemeClr val="bg1"/>
                    </a:solidFill>
                  </a:rPr>
                  <a:t>70%</a:t>
                </a:r>
              </a:p>
              <a:p>
                <a:pPr algn="r">
                  <a:lnSpc>
                    <a:spcPct val="155000"/>
                  </a:lnSpc>
                </a:pPr>
                <a:endParaRPr lang="en-US" sz="1100" dirty="0" smtClean="0">
                  <a:solidFill>
                    <a:schemeClr val="bg1"/>
                  </a:solidFill>
                </a:endParaRPr>
              </a:p>
              <a:p>
                <a:pPr algn="r">
                  <a:lnSpc>
                    <a:spcPct val="155000"/>
                  </a:lnSpc>
                </a:pPr>
                <a:r>
                  <a:rPr lang="en-US" sz="1100" dirty="0" smtClean="0">
                    <a:solidFill>
                      <a:schemeClr val="bg1"/>
                    </a:solidFill>
                  </a:rPr>
                  <a:t>60%</a:t>
                </a:r>
              </a:p>
              <a:p>
                <a:pPr algn="r">
                  <a:lnSpc>
                    <a:spcPct val="155000"/>
                  </a:lnSpc>
                </a:pPr>
                <a:endParaRPr lang="en-US" sz="1100" dirty="0" smtClean="0">
                  <a:solidFill>
                    <a:schemeClr val="bg1"/>
                  </a:solidFill>
                </a:endParaRPr>
              </a:p>
              <a:p>
                <a:pPr algn="r">
                  <a:lnSpc>
                    <a:spcPct val="155000"/>
                  </a:lnSpc>
                </a:pPr>
                <a:r>
                  <a:rPr lang="en-US" sz="1100" dirty="0" smtClean="0">
                    <a:solidFill>
                      <a:schemeClr val="bg1"/>
                    </a:solidFill>
                  </a:rPr>
                  <a:t>50%</a:t>
                </a:r>
              </a:p>
              <a:p>
                <a:pPr algn="r">
                  <a:lnSpc>
                    <a:spcPct val="155000"/>
                  </a:lnSpc>
                </a:pPr>
                <a:endParaRPr lang="en-US" sz="1100" dirty="0" smtClean="0">
                  <a:solidFill>
                    <a:schemeClr val="bg1"/>
                  </a:solidFill>
                </a:endParaRPr>
              </a:p>
              <a:p>
                <a:pPr algn="r">
                  <a:lnSpc>
                    <a:spcPct val="155000"/>
                  </a:lnSpc>
                </a:pPr>
                <a:r>
                  <a:rPr lang="en-US" sz="1100" dirty="0" smtClean="0">
                    <a:solidFill>
                      <a:schemeClr val="bg1"/>
                    </a:solidFill>
                  </a:rPr>
                  <a:t>40%</a:t>
                </a:r>
                <a:endParaRPr lang="en-US" sz="1100" dirty="0">
                  <a:solidFill>
                    <a:schemeClr val="bg1"/>
                  </a:solidFill>
                </a:endParaRPr>
              </a:p>
            </p:txBody>
          </p:sp>
          <p:sp>
            <p:nvSpPr>
              <p:cNvPr id="82" name="TextBox 81"/>
              <p:cNvSpPr txBox="1"/>
              <p:nvPr/>
            </p:nvSpPr>
            <p:spPr>
              <a:xfrm rot="16200000">
                <a:off x="58058" y="3199841"/>
                <a:ext cx="1865086" cy="426271"/>
              </a:xfrm>
              <a:prstGeom prst="rect">
                <a:avLst/>
              </a:prstGeom>
              <a:noFill/>
            </p:spPr>
            <p:txBody>
              <a:bodyPr wrap="square" rtlCol="0">
                <a:spAutoFit/>
              </a:bodyPr>
              <a:lstStyle/>
              <a:p>
                <a:pPr algn="ctr">
                  <a:lnSpc>
                    <a:spcPct val="155000"/>
                  </a:lnSpc>
                </a:pPr>
                <a:r>
                  <a:rPr lang="en-US" sz="14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Watts</a:t>
                </a:r>
                <a:r>
                  <a:rPr lang="en-US" sz="1100" b="1" dirty="0" smtClean="0">
                    <a:solidFill>
                      <a:schemeClr val="bg1"/>
                    </a:solidFill>
                  </a:rPr>
                  <a:t> </a:t>
                </a:r>
                <a:r>
                  <a:rPr lang="en-US" sz="1100" dirty="0" smtClean="0">
                    <a:solidFill>
                      <a:schemeClr val="bg1"/>
                    </a:solidFill>
                  </a:rPr>
                  <a:t>(% of maximum)</a:t>
                </a:r>
                <a:endParaRPr lang="en-US" sz="1100" dirty="0">
                  <a:solidFill>
                    <a:schemeClr val="bg1"/>
                  </a:solidFill>
                </a:endParaRPr>
              </a:p>
            </p:txBody>
          </p:sp>
          <p:sp>
            <p:nvSpPr>
              <p:cNvPr id="83" name="TextBox 82"/>
              <p:cNvSpPr txBox="1"/>
              <p:nvPr/>
            </p:nvSpPr>
            <p:spPr>
              <a:xfrm>
                <a:off x="3236687" y="5304975"/>
                <a:ext cx="3207657" cy="426271"/>
              </a:xfrm>
              <a:prstGeom prst="rect">
                <a:avLst/>
              </a:prstGeom>
              <a:noFill/>
            </p:spPr>
            <p:txBody>
              <a:bodyPr wrap="square" rtlCol="0">
                <a:spAutoFit/>
              </a:bodyPr>
              <a:lstStyle/>
              <a:p>
                <a:pPr algn="ctr">
                  <a:lnSpc>
                    <a:spcPct val="155000"/>
                  </a:lnSpc>
                </a:pPr>
                <a:r>
                  <a:rPr lang="en-US" sz="14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Workload</a:t>
                </a:r>
                <a:r>
                  <a:rPr lang="en-US" sz="1100" b="1" dirty="0" smtClean="0">
                    <a:solidFill>
                      <a:schemeClr val="bg1"/>
                    </a:solidFill>
                  </a:rPr>
                  <a:t> </a:t>
                </a:r>
                <a:r>
                  <a:rPr lang="en-US" sz="1100" dirty="0" smtClean="0">
                    <a:solidFill>
                      <a:schemeClr val="bg1"/>
                    </a:solidFill>
                  </a:rPr>
                  <a:t>(% of maximum throughput)</a:t>
                </a:r>
                <a:endParaRPr lang="en-US" sz="1100" dirty="0">
                  <a:solidFill>
                    <a:schemeClr val="bg1"/>
                  </a:solidFill>
                </a:endParaRPr>
              </a:p>
            </p:txBody>
          </p:sp>
          <p:sp>
            <p:nvSpPr>
              <p:cNvPr id="84" name="TextBox 83"/>
              <p:cNvSpPr txBox="1"/>
              <p:nvPr/>
            </p:nvSpPr>
            <p:spPr>
              <a:xfrm>
                <a:off x="2931888" y="5718633"/>
                <a:ext cx="4209141" cy="617092"/>
              </a:xfrm>
              <a:prstGeom prst="rect">
                <a:avLst/>
              </a:prstGeom>
              <a:noFill/>
            </p:spPr>
            <p:txBody>
              <a:bodyPr wrap="square" rtlCol="0">
                <a:spAutoFit/>
              </a:bodyPr>
              <a:lstStyle/>
              <a:p>
                <a:pPr>
                  <a:lnSpc>
                    <a:spcPct val="155000"/>
                  </a:lnSpc>
                </a:pPr>
                <a:r>
                  <a:rPr lang="en-US" sz="1100" b="1" dirty="0" smtClean="0">
                    <a:solidFill>
                      <a:schemeClr val="bg1"/>
                    </a:solidFill>
                  </a:rPr>
                  <a:t>Windows Server 2003                  Windows Server 2003   </a:t>
                </a:r>
                <a:endParaRPr lang="en-US" sz="1100" dirty="0" smtClean="0">
                  <a:solidFill>
                    <a:schemeClr val="bg1"/>
                  </a:solidFill>
                </a:endParaRPr>
              </a:p>
              <a:p>
                <a:pPr>
                  <a:lnSpc>
                    <a:spcPct val="155000"/>
                  </a:lnSpc>
                </a:pPr>
                <a:endParaRPr lang="en-US" sz="1100" dirty="0">
                  <a:solidFill>
                    <a:schemeClr val="bg1"/>
                  </a:solidFill>
                </a:endParaRPr>
              </a:p>
            </p:txBody>
          </p:sp>
          <p:sp>
            <p:nvSpPr>
              <p:cNvPr id="85" name="Diamond 84"/>
              <p:cNvSpPr/>
              <p:nvPr/>
            </p:nvSpPr>
            <p:spPr>
              <a:xfrm>
                <a:off x="4833258" y="5812972"/>
                <a:ext cx="181428" cy="181428"/>
              </a:xfrm>
              <a:prstGeom prst="diamond">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86" name="Rectangle 85"/>
              <p:cNvSpPr/>
              <p:nvPr/>
            </p:nvSpPr>
            <p:spPr>
              <a:xfrm>
                <a:off x="2743200" y="5831115"/>
                <a:ext cx="152400" cy="14514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sp>
          <p:nvSpPr>
            <p:cNvPr id="91" name="TextBox 90"/>
            <p:cNvSpPr txBox="1"/>
            <p:nvPr/>
          </p:nvSpPr>
          <p:spPr>
            <a:xfrm>
              <a:off x="1589314" y="4956631"/>
              <a:ext cx="6821716" cy="354712"/>
            </a:xfrm>
            <a:prstGeom prst="rect">
              <a:avLst/>
            </a:prstGeom>
            <a:noFill/>
          </p:spPr>
          <p:txBody>
            <a:bodyPr wrap="square" rtlCol="0">
              <a:spAutoFit/>
            </a:bodyPr>
            <a:lstStyle/>
            <a:p>
              <a:pPr>
                <a:lnSpc>
                  <a:spcPct val="155000"/>
                </a:lnSpc>
                <a:tabLst>
                  <a:tab pos="631825" algn="l"/>
                  <a:tab pos="1255713" algn="l"/>
                  <a:tab pos="1887538" algn="l"/>
                  <a:tab pos="2517775" algn="l"/>
                  <a:tab pos="3200400" algn="l"/>
                  <a:tab pos="3832225" algn="l"/>
                  <a:tab pos="4456113" algn="l"/>
                  <a:tab pos="5087938" algn="l"/>
                  <a:tab pos="5718175" algn="l"/>
                  <a:tab pos="6284913" algn="l"/>
                </a:tabLst>
              </a:pPr>
              <a:r>
                <a:rPr lang="en-US" sz="1100" dirty="0" smtClean="0">
                  <a:solidFill>
                    <a:schemeClr val="bg1"/>
                  </a:solidFill>
                </a:rPr>
                <a:t>0%	10%	20%	30%	40%	50%	60%	70%	80%	90%	100%</a:t>
              </a:r>
              <a:endParaRPr lang="en-US" sz="1100" dirty="0">
                <a:solidFill>
                  <a:schemeClr val="bg1"/>
                </a:solidFill>
              </a:endParaRPr>
            </a:p>
          </p:txBody>
        </p:sp>
      </p:grpSp>
      <p:sp>
        <p:nvSpPr>
          <p:cNvPr id="97" name="Text Placeholder 2"/>
          <p:cNvSpPr txBox="1">
            <a:spLocks/>
          </p:cNvSpPr>
          <p:nvPr/>
        </p:nvSpPr>
        <p:spPr>
          <a:xfrm>
            <a:off x="851028" y="1847371"/>
            <a:ext cx="7430329" cy="3090077"/>
          </a:xfrm>
          <a:prstGeom prst="rect">
            <a:avLst/>
          </a:prstGeom>
        </p:spPr>
        <p:txBody>
          <a:bodyPr vert="horz" lIns="91440" tIns="45720" rIns="91440" bIns="45720" rtlCol="0">
            <a:spAutoFit/>
          </a:bodyPr>
          <a:lstStyle/>
          <a:p>
            <a:pPr marL="342900" marR="0" lvl="0" indent="-342900" algn="l" defTabSz="457200" rtl="0" eaLnBrk="1" fontAlgn="auto" latinLnBrk="0" hangingPunct="1">
              <a:lnSpc>
                <a:spcPct val="120000"/>
              </a:lnSpc>
              <a:spcBef>
                <a:spcPts val="1200"/>
              </a:spcBef>
              <a:spcAft>
                <a:spcPts val="0"/>
              </a:spcAft>
              <a:buClrTx/>
              <a:buSzTx/>
              <a:buFont typeface="Arial"/>
              <a:buNone/>
              <a:tabLst/>
              <a:defRPr/>
            </a:pPr>
            <a:r>
              <a:rPr kumimoji="0" lang="en-US" sz="2400" b="1" i="0" u="none" strike="noStrike" kern="1200" cap="none" spc="-100" normalizeH="0" baseline="0" noProof="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uLnTx/>
                <a:uFillTx/>
                <a:latin typeface="+mj-lt"/>
                <a:ea typeface="+mn-ea"/>
                <a:cs typeface="Arial" charset="0"/>
              </a:rPr>
              <a:t>Designed with Energy Efficiency in Mind</a:t>
            </a:r>
          </a:p>
          <a:p>
            <a:pPr marL="342900" marR="0" lvl="0" indent="-342900" algn="l" defTabSz="457200" rtl="0" eaLnBrk="1" fontAlgn="auto" latinLnBrk="0" hangingPunct="1">
              <a:lnSpc>
                <a:spcPct val="120000"/>
              </a:lnSpc>
              <a:spcBef>
                <a:spcPts val="600"/>
              </a:spcBef>
              <a:spcAft>
                <a:spcPts val="0"/>
              </a:spcAft>
              <a:buClrTx/>
              <a:buSzTx/>
              <a:buFont typeface="Arial"/>
              <a:buNone/>
              <a:tabLst/>
              <a:defRPr/>
            </a:pPr>
            <a:r>
              <a:rPr kumimoji="0" lang="en-US" sz="2400" b="1" i="0" u="none" strike="noStrike" kern="1200" cap="none" spc="-100" normalizeH="0" baseline="0" noProof="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uLnTx/>
                <a:uFillTx/>
                <a:latin typeface="+mj-lt"/>
                <a:ea typeface="+mn-ea"/>
                <a:cs typeface="Arial" charset="0"/>
              </a:rPr>
              <a:t>Updated Support for ACPI PPM including:</a:t>
            </a:r>
          </a:p>
          <a:p>
            <a:pPr marL="344488" marR="0" lvl="1" indent="-233363" algn="l" defTabSz="457200" rtl="0" eaLnBrk="1" fontAlgn="auto" latinLnBrk="0" hangingPunct="1">
              <a:lnSpc>
                <a:spcPct val="80000"/>
              </a:lnSpc>
              <a:spcBef>
                <a:spcPct val="20000"/>
              </a:spcBef>
              <a:spcAft>
                <a:spcPts val="300"/>
              </a:spcAft>
              <a:buClrTx/>
              <a:buSzPct val="80000"/>
              <a:buFont typeface="Arial"/>
              <a:buBlip>
                <a:blip r:embed="rId3"/>
              </a:buBlip>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Processor performance states (P-states)</a:t>
            </a:r>
          </a:p>
          <a:p>
            <a:pPr marL="344488" marR="0" lvl="1" indent="-233363" algn="l" defTabSz="457200" rtl="0" eaLnBrk="1" fontAlgn="auto" latinLnBrk="0" hangingPunct="1">
              <a:lnSpc>
                <a:spcPct val="80000"/>
              </a:lnSpc>
              <a:spcBef>
                <a:spcPct val="20000"/>
              </a:spcBef>
              <a:spcAft>
                <a:spcPts val="300"/>
              </a:spcAft>
              <a:buClrTx/>
              <a:buSzPct val="80000"/>
              <a:buFont typeface="Arial"/>
              <a:buBlip>
                <a:blip r:embed="rId3"/>
              </a:buBlip>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Processor idle sleep states </a:t>
            </a:r>
          </a:p>
          <a:p>
            <a:pPr marL="344488" marR="0" lvl="1" indent="-233363" algn="l" defTabSz="457200" rtl="0" eaLnBrk="1" fontAlgn="auto" latinLnBrk="0" hangingPunct="1">
              <a:lnSpc>
                <a:spcPct val="80000"/>
              </a:lnSpc>
              <a:spcBef>
                <a:spcPct val="20000"/>
              </a:spcBef>
              <a:spcAft>
                <a:spcPts val="300"/>
              </a:spcAft>
              <a:buClrTx/>
              <a:buSzPct val="80000"/>
              <a:buFont typeface="Arial"/>
              <a:buBlip>
                <a:blip r:embed="rId3"/>
              </a:buBlip>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Enabled by default</a:t>
            </a:r>
          </a:p>
          <a:p>
            <a:pPr marL="344488" marR="0" lvl="1" indent="-233363" algn="l" defTabSz="457200" rtl="0" eaLnBrk="1" fontAlgn="auto" latinLnBrk="0" hangingPunct="1">
              <a:lnSpc>
                <a:spcPct val="80000"/>
              </a:lnSpc>
              <a:spcBef>
                <a:spcPct val="20000"/>
              </a:spcBef>
              <a:spcAft>
                <a:spcPts val="300"/>
              </a:spcAft>
              <a:buClrTx/>
              <a:buSzPct val="80000"/>
              <a:buFont typeface="Arial"/>
              <a:buBlip>
                <a:blip r:embed="rId3"/>
              </a:buBlip>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Configure through Group Policy</a:t>
            </a:r>
          </a:p>
          <a:p>
            <a:pPr marL="0" marR="0" lvl="0" indent="0" algn="l" defTabSz="457200" rtl="0" eaLnBrk="1" fontAlgn="auto" latinLnBrk="0" hangingPunct="1">
              <a:lnSpc>
                <a:spcPct val="90000"/>
              </a:lnSpc>
              <a:spcBef>
                <a:spcPts val="1200"/>
              </a:spcBef>
              <a:spcAft>
                <a:spcPts val="0"/>
              </a:spcAft>
              <a:buClrTx/>
              <a:buSzTx/>
              <a:buFont typeface="Arial"/>
              <a:buNone/>
              <a:tabLst/>
              <a:defRPr/>
            </a:pPr>
            <a:r>
              <a:rPr kumimoji="0" lang="en-US" sz="2400" b="1" i="0" u="none" strike="noStrike" kern="1200" cap="none" spc="-100" normalizeH="0" baseline="0" noProof="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uLnTx/>
                <a:uFillTx/>
                <a:latin typeface="+mj-lt"/>
                <a:ea typeface="+mn-ea"/>
                <a:cs typeface="Arial" charset="0"/>
              </a:rPr>
              <a:t>Power savings of up to 10 percent over Windows Server 2003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7"/>
                                        </p:tgtEl>
                                      </p:cBhvr>
                                    </p:animEffect>
                                    <p:set>
                                      <p:cBhvr>
                                        <p:cTn id="10" dur="1" fill="hold">
                                          <p:stCondLst>
                                            <p:cond delay="499"/>
                                          </p:stCondLst>
                                        </p:cTn>
                                        <p:tgtEl>
                                          <p:spTgt spid="8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487008" y="1448085"/>
            <a:ext cx="8217046" cy="4771559"/>
          </a:xfrm>
          <a:prstGeom prst="roundRect">
            <a:avLst>
              <a:gd name="adj" fmla="val 5886"/>
            </a:avLst>
          </a:prstGeom>
          <a:gradFill>
            <a:gsLst>
              <a:gs pos="0">
                <a:schemeClr val="tx1">
                  <a:alpha val="18000"/>
                </a:schemeClr>
              </a:gs>
              <a:gs pos="100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34" name="Rectangle 33"/>
          <p:cNvSpPr/>
          <p:nvPr/>
        </p:nvSpPr>
        <p:spPr>
          <a:xfrm>
            <a:off x="1930840" y="2061034"/>
            <a:ext cx="6066537" cy="3073391"/>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smtClean="0"/>
              <a:t>Savings Through Virtualization</a:t>
            </a:r>
            <a:endParaRPr lang="en-US" dirty="0"/>
          </a:p>
        </p:txBody>
      </p:sp>
      <p:graphicFrame>
        <p:nvGraphicFramePr>
          <p:cNvPr id="17" name="Table 16"/>
          <p:cNvGraphicFramePr>
            <a:graphicFrameLocks noGrp="1"/>
          </p:cNvGraphicFramePr>
          <p:nvPr/>
        </p:nvGraphicFramePr>
        <p:xfrm>
          <a:off x="1821548" y="2061034"/>
          <a:ext cx="6175829" cy="3130730"/>
        </p:xfrm>
        <a:graphic>
          <a:graphicData uri="http://schemas.openxmlformats.org/drawingml/2006/table">
            <a:tbl>
              <a:tblPr firstRow="1" bandRow="1">
                <a:tableStyleId>{2D5ABB26-0587-4C30-8999-92F81FD0307C}</a:tableStyleId>
              </a:tblPr>
              <a:tblGrid>
                <a:gridCol w="101600"/>
                <a:gridCol w="2024743"/>
                <a:gridCol w="2024743"/>
                <a:gridCol w="2024743"/>
              </a:tblGrid>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endParaRPr lang="en-US" sz="400" dirty="0"/>
                    </a:p>
                  </a:txBody>
                  <a:tcPr marL="0" marR="0" marT="0" marB="0">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r>
              <a:tr h="306977">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endParaRPr lang="en-US" sz="40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r>
              <a:tr h="51303">
                <a:tc>
                  <a:txBody>
                    <a:bodyPr/>
                    <a:lstStyle/>
                    <a:p>
                      <a:endParaRPr lang="en-US" sz="400" dirty="0"/>
                    </a:p>
                  </a:txBody>
                  <a:tcPr marL="0" marR="0" marT="0" marB="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c>
                  <a:txBody>
                    <a:bodyPr/>
                    <a:lstStyle/>
                    <a:p>
                      <a:endParaRPr lang="en-US" sz="400" dirty="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tcPr>
                </a:tc>
              </a:tr>
            </a:tbl>
          </a:graphicData>
        </a:graphic>
      </p:graphicFrame>
      <p:grpSp>
        <p:nvGrpSpPr>
          <p:cNvPr id="2" name="Group 35"/>
          <p:cNvGrpSpPr/>
          <p:nvPr/>
        </p:nvGrpSpPr>
        <p:grpSpPr>
          <a:xfrm>
            <a:off x="831896" y="1821553"/>
            <a:ext cx="6730052" cy="4171965"/>
            <a:chOff x="868181" y="1821553"/>
            <a:chExt cx="6730052" cy="4171965"/>
          </a:xfrm>
        </p:grpSpPr>
        <p:sp>
          <p:nvSpPr>
            <p:cNvPr id="18" name="TextBox 17"/>
            <p:cNvSpPr txBox="1"/>
            <p:nvPr/>
          </p:nvSpPr>
          <p:spPr>
            <a:xfrm>
              <a:off x="1248230" y="1821553"/>
              <a:ext cx="609600" cy="3493264"/>
            </a:xfrm>
            <a:prstGeom prst="rect">
              <a:avLst/>
            </a:prstGeom>
            <a:noFill/>
          </p:spPr>
          <p:txBody>
            <a:bodyPr wrap="square" rtlCol="0">
              <a:spAutoFit/>
            </a:bodyPr>
            <a:lstStyle/>
            <a:p>
              <a:pPr algn="r">
                <a:lnSpc>
                  <a:spcPct val="185000"/>
                </a:lnSpc>
              </a:pPr>
              <a:r>
                <a:rPr lang="en-US" sz="1100" dirty="0" smtClean="0">
                  <a:solidFill>
                    <a:schemeClr val="bg1"/>
                  </a:solidFill>
                </a:rPr>
                <a:t>50,000</a:t>
              </a:r>
            </a:p>
            <a:p>
              <a:pPr algn="r">
                <a:lnSpc>
                  <a:spcPct val="185000"/>
                </a:lnSpc>
              </a:pPr>
              <a:r>
                <a:rPr lang="en-US" sz="1100" dirty="0" smtClean="0">
                  <a:solidFill>
                    <a:schemeClr val="bg1"/>
                  </a:solidFill>
                </a:rPr>
                <a:t>45,000</a:t>
              </a:r>
            </a:p>
            <a:p>
              <a:pPr algn="r">
                <a:lnSpc>
                  <a:spcPct val="185000"/>
                </a:lnSpc>
              </a:pPr>
              <a:r>
                <a:rPr lang="en-US" sz="1100" dirty="0" smtClean="0">
                  <a:solidFill>
                    <a:schemeClr val="bg1"/>
                  </a:solidFill>
                </a:rPr>
                <a:t>40,00035,000</a:t>
              </a:r>
            </a:p>
            <a:p>
              <a:pPr algn="r">
                <a:lnSpc>
                  <a:spcPct val="185000"/>
                </a:lnSpc>
              </a:pPr>
              <a:r>
                <a:rPr lang="en-US" sz="1100" dirty="0" smtClean="0">
                  <a:solidFill>
                    <a:schemeClr val="bg1"/>
                  </a:solidFill>
                </a:rPr>
                <a:t>30,000</a:t>
              </a:r>
            </a:p>
            <a:p>
              <a:pPr algn="r">
                <a:lnSpc>
                  <a:spcPct val="185000"/>
                </a:lnSpc>
              </a:pPr>
              <a:r>
                <a:rPr lang="en-US" sz="1100" dirty="0" smtClean="0">
                  <a:solidFill>
                    <a:schemeClr val="bg1"/>
                  </a:solidFill>
                </a:rPr>
                <a:t>25,000</a:t>
              </a:r>
            </a:p>
            <a:p>
              <a:pPr algn="r">
                <a:lnSpc>
                  <a:spcPct val="185000"/>
                </a:lnSpc>
              </a:pPr>
              <a:r>
                <a:rPr lang="en-US" sz="1100" dirty="0" smtClean="0">
                  <a:solidFill>
                    <a:schemeClr val="bg1"/>
                  </a:solidFill>
                </a:rPr>
                <a:t>20,000</a:t>
              </a:r>
            </a:p>
            <a:p>
              <a:pPr algn="r">
                <a:lnSpc>
                  <a:spcPct val="185000"/>
                </a:lnSpc>
              </a:pPr>
              <a:r>
                <a:rPr lang="en-US" sz="1100" dirty="0" smtClean="0">
                  <a:solidFill>
                    <a:schemeClr val="bg1"/>
                  </a:solidFill>
                </a:rPr>
                <a:t>15,000</a:t>
              </a:r>
            </a:p>
            <a:p>
              <a:pPr algn="r">
                <a:lnSpc>
                  <a:spcPct val="185000"/>
                </a:lnSpc>
              </a:pPr>
              <a:r>
                <a:rPr lang="en-US" sz="1100" dirty="0" smtClean="0">
                  <a:solidFill>
                    <a:schemeClr val="bg1"/>
                  </a:solidFill>
                </a:rPr>
                <a:t>10,000</a:t>
              </a:r>
            </a:p>
            <a:p>
              <a:pPr algn="r">
                <a:lnSpc>
                  <a:spcPct val="185000"/>
                </a:lnSpc>
              </a:pPr>
              <a:r>
                <a:rPr lang="en-US" sz="1100" dirty="0" smtClean="0">
                  <a:solidFill>
                    <a:schemeClr val="bg1"/>
                  </a:solidFill>
                </a:rPr>
                <a:t>5,000</a:t>
              </a:r>
            </a:p>
            <a:p>
              <a:pPr algn="r">
                <a:lnSpc>
                  <a:spcPct val="185000"/>
                </a:lnSpc>
              </a:pPr>
              <a:r>
                <a:rPr lang="en-US" sz="1100" dirty="0" smtClean="0">
                  <a:solidFill>
                    <a:schemeClr val="bg1"/>
                  </a:solidFill>
                </a:rPr>
                <a:t>0</a:t>
              </a:r>
            </a:p>
          </p:txBody>
        </p:sp>
        <p:sp>
          <p:nvSpPr>
            <p:cNvPr id="19" name="TextBox 18"/>
            <p:cNvSpPr txBox="1"/>
            <p:nvPr/>
          </p:nvSpPr>
          <p:spPr>
            <a:xfrm rot="16200000">
              <a:off x="121081" y="3391376"/>
              <a:ext cx="1920471" cy="426271"/>
            </a:xfrm>
            <a:prstGeom prst="rect">
              <a:avLst/>
            </a:prstGeom>
            <a:noFill/>
          </p:spPr>
          <p:txBody>
            <a:bodyPr wrap="square" rtlCol="0">
              <a:spAutoFit/>
            </a:bodyPr>
            <a:lstStyle/>
            <a:p>
              <a:pPr algn="ctr">
                <a:lnSpc>
                  <a:spcPct val="155000"/>
                </a:lnSpc>
              </a:pPr>
              <a:r>
                <a:rPr lang="en-US" sz="14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kWh/Year</a:t>
              </a:r>
              <a:endParaRPr lang="en-US" sz="1100" dirty="0">
                <a:solidFill>
                  <a:schemeClr val="bg1"/>
                </a:solidFill>
              </a:endParaRPr>
            </a:p>
          </p:txBody>
        </p:sp>
        <p:sp>
          <p:nvSpPr>
            <p:cNvPr id="20" name="TextBox 19"/>
            <p:cNvSpPr txBox="1"/>
            <p:nvPr/>
          </p:nvSpPr>
          <p:spPr>
            <a:xfrm>
              <a:off x="3439879" y="5638806"/>
              <a:ext cx="2924626" cy="354712"/>
            </a:xfrm>
            <a:prstGeom prst="rect">
              <a:avLst/>
            </a:prstGeom>
            <a:noFill/>
          </p:spPr>
          <p:txBody>
            <a:bodyPr wrap="square" rtlCol="0">
              <a:spAutoFit/>
            </a:bodyPr>
            <a:lstStyle/>
            <a:p>
              <a:pPr>
                <a:lnSpc>
                  <a:spcPct val="155000"/>
                </a:lnSpc>
              </a:pPr>
              <a:r>
                <a:rPr lang="en-US" sz="1100" b="1" dirty="0" smtClean="0">
                  <a:solidFill>
                    <a:schemeClr val="bg1"/>
                  </a:solidFill>
                </a:rPr>
                <a:t>Virtual Servers                  Physical Servers</a:t>
              </a:r>
              <a:endParaRPr lang="en-US" sz="1100" dirty="0">
                <a:solidFill>
                  <a:schemeClr val="bg1"/>
                </a:solidFill>
              </a:endParaRPr>
            </a:p>
          </p:txBody>
        </p:sp>
        <p:sp>
          <p:nvSpPr>
            <p:cNvPr id="22" name="Rectangle 21"/>
            <p:cNvSpPr/>
            <p:nvPr/>
          </p:nvSpPr>
          <p:spPr>
            <a:xfrm>
              <a:off x="3251190" y="5751288"/>
              <a:ext cx="152400" cy="145143"/>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3" name="TextBox 22"/>
            <p:cNvSpPr txBox="1"/>
            <p:nvPr/>
          </p:nvSpPr>
          <p:spPr>
            <a:xfrm>
              <a:off x="2409376" y="5145311"/>
              <a:ext cx="1110343" cy="354712"/>
            </a:xfrm>
            <a:prstGeom prst="rect">
              <a:avLst/>
            </a:prstGeom>
            <a:noFill/>
          </p:spPr>
          <p:txBody>
            <a:bodyPr wrap="square" rtlCol="0">
              <a:spAutoFit/>
            </a:bodyPr>
            <a:lstStyle/>
            <a:p>
              <a:pPr algn="ctr">
                <a:lnSpc>
                  <a:spcPct val="155000"/>
                </a:lnSpc>
                <a:tabLst>
                  <a:tab pos="631825" algn="l"/>
                  <a:tab pos="1255713" algn="l"/>
                  <a:tab pos="1887538" algn="l"/>
                  <a:tab pos="2517775" algn="l"/>
                  <a:tab pos="3200400" algn="l"/>
                  <a:tab pos="3832225" algn="l"/>
                  <a:tab pos="4456113" algn="l"/>
                  <a:tab pos="5087938" algn="l"/>
                  <a:tab pos="5718175" algn="l"/>
                  <a:tab pos="6284913" algn="l"/>
                </a:tabLst>
              </a:pPr>
              <a:r>
                <a:rPr lang="en-US" sz="1100" dirty="0" smtClean="0">
                  <a:solidFill>
                    <a:schemeClr val="bg1"/>
                  </a:solidFill>
                </a:rPr>
                <a:t>1 Server</a:t>
              </a:r>
              <a:endParaRPr lang="en-US" sz="1100" dirty="0">
                <a:solidFill>
                  <a:schemeClr val="bg1"/>
                </a:solidFill>
              </a:endParaRPr>
            </a:p>
          </p:txBody>
        </p:sp>
        <p:sp>
          <p:nvSpPr>
            <p:cNvPr id="24" name="TextBox 23"/>
            <p:cNvSpPr txBox="1"/>
            <p:nvPr/>
          </p:nvSpPr>
          <p:spPr>
            <a:xfrm>
              <a:off x="4441376" y="5145311"/>
              <a:ext cx="1110343" cy="323550"/>
            </a:xfrm>
            <a:prstGeom prst="rect">
              <a:avLst/>
            </a:prstGeom>
            <a:noFill/>
          </p:spPr>
          <p:txBody>
            <a:bodyPr wrap="square" rtlCol="0">
              <a:spAutoFit/>
            </a:bodyPr>
            <a:lstStyle/>
            <a:p>
              <a:pPr algn="ctr">
                <a:lnSpc>
                  <a:spcPct val="155000"/>
                </a:lnSpc>
                <a:tabLst>
                  <a:tab pos="631825" algn="l"/>
                  <a:tab pos="1255713" algn="l"/>
                  <a:tab pos="1887538" algn="l"/>
                  <a:tab pos="2517775" algn="l"/>
                  <a:tab pos="3200400" algn="l"/>
                  <a:tab pos="3832225" algn="l"/>
                  <a:tab pos="4456113" algn="l"/>
                  <a:tab pos="5087938" algn="l"/>
                  <a:tab pos="5718175" algn="l"/>
                  <a:tab pos="6284913" algn="l"/>
                </a:tabLst>
              </a:pPr>
              <a:r>
                <a:rPr lang="en-US" sz="1100" dirty="0" smtClean="0">
                  <a:solidFill>
                    <a:schemeClr val="bg1"/>
                  </a:solidFill>
                </a:rPr>
                <a:t>4 Servers</a:t>
              </a:r>
              <a:endParaRPr lang="en-US" sz="1100" dirty="0">
                <a:solidFill>
                  <a:schemeClr val="bg1"/>
                </a:solidFill>
              </a:endParaRPr>
            </a:p>
          </p:txBody>
        </p:sp>
        <p:sp>
          <p:nvSpPr>
            <p:cNvPr id="29" name="Rectangle 28"/>
            <p:cNvSpPr/>
            <p:nvPr/>
          </p:nvSpPr>
          <p:spPr>
            <a:xfrm>
              <a:off x="4891313" y="5751288"/>
              <a:ext cx="152400" cy="145143"/>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31" name="Rectangle 30"/>
            <p:cNvSpPr/>
            <p:nvPr/>
          </p:nvSpPr>
          <p:spPr>
            <a:xfrm>
              <a:off x="2968175" y="4869549"/>
              <a:ext cx="573314" cy="257619"/>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32" name="Rectangle 31"/>
            <p:cNvSpPr/>
            <p:nvPr/>
          </p:nvSpPr>
          <p:spPr>
            <a:xfrm>
              <a:off x="5000175" y="4056749"/>
              <a:ext cx="573314" cy="1070419"/>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33" name="Rectangle 32"/>
            <p:cNvSpPr/>
            <p:nvPr/>
          </p:nvSpPr>
          <p:spPr>
            <a:xfrm>
              <a:off x="7024919" y="2423893"/>
              <a:ext cx="573314" cy="270327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5" name="TextBox 24"/>
            <p:cNvSpPr txBox="1"/>
            <p:nvPr/>
          </p:nvSpPr>
          <p:spPr>
            <a:xfrm>
              <a:off x="6458862" y="5145311"/>
              <a:ext cx="1110343" cy="323550"/>
            </a:xfrm>
            <a:prstGeom prst="rect">
              <a:avLst/>
            </a:prstGeom>
            <a:noFill/>
          </p:spPr>
          <p:txBody>
            <a:bodyPr wrap="square" rtlCol="0">
              <a:spAutoFit/>
            </a:bodyPr>
            <a:lstStyle/>
            <a:p>
              <a:pPr algn="ctr">
                <a:lnSpc>
                  <a:spcPct val="155000"/>
                </a:lnSpc>
                <a:tabLst>
                  <a:tab pos="631825" algn="l"/>
                  <a:tab pos="1255713" algn="l"/>
                  <a:tab pos="1887538" algn="l"/>
                  <a:tab pos="2517775" algn="l"/>
                  <a:tab pos="3200400" algn="l"/>
                  <a:tab pos="3832225" algn="l"/>
                  <a:tab pos="4456113" algn="l"/>
                  <a:tab pos="5087938" algn="l"/>
                  <a:tab pos="5718175" algn="l"/>
                  <a:tab pos="6284913" algn="l"/>
                </a:tabLst>
              </a:pPr>
              <a:r>
                <a:rPr lang="en-US" sz="1100" dirty="0" smtClean="0">
                  <a:solidFill>
                    <a:schemeClr val="bg1"/>
                  </a:solidFill>
                </a:rPr>
                <a:t>10 Servers</a:t>
              </a:r>
              <a:endParaRPr lang="en-US" sz="1100" dirty="0">
                <a:solidFill>
                  <a:schemeClr val="bg1"/>
                </a:solidFill>
              </a:endParaRPr>
            </a:p>
          </p:txBody>
        </p:sp>
        <p:sp>
          <p:nvSpPr>
            <p:cNvPr id="26" name="Rectangle 25"/>
            <p:cNvSpPr/>
            <p:nvPr/>
          </p:nvSpPr>
          <p:spPr>
            <a:xfrm>
              <a:off x="2387604" y="4869549"/>
              <a:ext cx="573314" cy="25761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7" name="Rectangle 26"/>
            <p:cNvSpPr/>
            <p:nvPr/>
          </p:nvSpPr>
          <p:spPr>
            <a:xfrm>
              <a:off x="4412347" y="4869549"/>
              <a:ext cx="573314" cy="25761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8" name="Rectangle 27"/>
            <p:cNvSpPr/>
            <p:nvPr/>
          </p:nvSpPr>
          <p:spPr>
            <a:xfrm>
              <a:off x="6444347" y="4869549"/>
              <a:ext cx="573314" cy="25761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lgn="ctr"/>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graphicFrame>
        <p:nvGraphicFramePr>
          <p:cNvPr id="41" name="Table 40"/>
          <p:cNvGraphicFramePr>
            <a:graphicFrameLocks noGrp="1"/>
          </p:cNvGraphicFramePr>
          <p:nvPr/>
        </p:nvGraphicFramePr>
        <p:xfrm>
          <a:off x="801449" y="2136541"/>
          <a:ext cx="7583426" cy="1630680"/>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2486261"/>
                <a:gridCol w="1515372"/>
                <a:gridCol w="1338251"/>
                <a:gridCol w="1003689"/>
                <a:gridCol w="1239853"/>
              </a:tblGrid>
              <a:tr h="370840">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Server setup</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2700" cmpd="sng">
                      <a:noFill/>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Average Watts</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kWh/year</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Cost</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KG of CO2</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r>
              <a:tr h="370840">
                <a:tc>
                  <a:txBody>
                    <a:bodyPr/>
                    <a:lstStyle/>
                    <a:p>
                      <a:r>
                        <a:rPr kumimoji="0" lang="en-US" sz="1400" b="0"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Standalone IIS x10</a:t>
                      </a:r>
                      <a:endParaRPr kumimoji="0" lang="en-US" sz="1400" b="0"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lnL w="12700" cmpd="sng">
                      <a:noFill/>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5,001</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43,839</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$4,007</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34,084</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5696"/>
                    </a:solidFill>
                  </a:tcPr>
                </a:tc>
              </a:tr>
              <a:tr h="370840">
                <a:tc>
                  <a:txBody>
                    <a:bodyPr/>
                    <a:lstStyle/>
                    <a:p>
                      <a:r>
                        <a:rPr kumimoji="0" lang="en-US" sz="1400" b="0"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One Hyper-V server with 10 IIS7 virtual machines</a:t>
                      </a:r>
                      <a:endParaRPr kumimoji="0" lang="en-US" sz="1400" b="0"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lnL w="12700" cmpd="sng">
                      <a:noFill/>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512</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4,490</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$410</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3,491</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3B68"/>
                    </a:solidFill>
                  </a:tcPr>
                </a:tc>
              </a:tr>
              <a:tr h="370840">
                <a:tc>
                  <a:txBody>
                    <a:bodyPr/>
                    <a:lstStyle/>
                    <a:p>
                      <a:pPr marL="0" indent="-342900" algn="l" defTabSz="457200" rtl="0" eaLnBrk="1" latinLnBrk="0" hangingPunct="1">
                        <a:lnSpc>
                          <a:spcPct val="80000"/>
                        </a:lnSpc>
                        <a:spcAft>
                          <a:spcPts val="600"/>
                        </a:spcAft>
                        <a:defRPr/>
                      </a:pPr>
                      <a:r>
                        <a:rPr lang="en-US" sz="1400" b="1"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Savings</a:t>
                      </a:r>
                      <a:endParaRPr lang="en-US" sz="1400" b="1"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2700" cmpd="sng">
                      <a:noFill/>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4,489</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39,349</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$3,597</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30,593</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2700" cmpd="sng">
                      <a:noFill/>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r>
            </a:tbl>
          </a:graphicData>
        </a:graphic>
      </p:graphicFrame>
      <p:sp>
        <p:nvSpPr>
          <p:cNvPr id="42" name="TextBox 41"/>
          <p:cNvSpPr txBox="1"/>
          <p:nvPr/>
        </p:nvSpPr>
        <p:spPr>
          <a:xfrm>
            <a:off x="801449" y="1696987"/>
            <a:ext cx="2945218" cy="387798"/>
          </a:xfrm>
          <a:prstGeom prst="rect">
            <a:avLst/>
          </a:prstGeom>
          <a:noFill/>
        </p:spPr>
        <p:txBody>
          <a:bodyPr wrap="square" rtlCol="0">
            <a:spAutoFit/>
          </a:bodyPr>
          <a:lstStyle/>
          <a:p>
            <a:pPr indent="-342900">
              <a:lnSpc>
                <a:spcPct val="80000"/>
              </a:lnSpc>
              <a:spcAft>
                <a:spcPts val="6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Projected Savings</a:t>
            </a:r>
          </a:p>
        </p:txBody>
      </p:sp>
      <p:graphicFrame>
        <p:nvGraphicFramePr>
          <p:cNvPr id="43" name="Table 42"/>
          <p:cNvGraphicFramePr>
            <a:graphicFrameLocks noGrp="1"/>
          </p:cNvGraphicFramePr>
          <p:nvPr/>
        </p:nvGraphicFramePr>
        <p:xfrm>
          <a:off x="801449" y="4551076"/>
          <a:ext cx="7583427" cy="1483360"/>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1105375"/>
                <a:gridCol w="2263220"/>
                <a:gridCol w="1800735"/>
                <a:gridCol w="1259530"/>
                <a:gridCol w="1154567"/>
              </a:tblGrid>
              <a:tr h="370840">
                <a:tc>
                  <a:txBody>
                    <a:bodyPr/>
                    <a:lstStyle/>
                    <a:p>
                      <a:pPr marL="0" lvl="0" indent="-342900" algn="ctr" defTabSz="457200" rtl="0" eaLnBrk="1" latinLnBrk="0" hangingPunct="1">
                        <a:lnSpc>
                          <a:spcPct val="80000"/>
                        </a:lnSpc>
                        <a:spcAft>
                          <a:spcPts val="600"/>
                        </a:spcAft>
                        <a:defRPr/>
                      </a:pP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2700" cmpd="sng">
                      <a:noFill/>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Number of Servers</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Hard Drive Space</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Rack Space</a:t>
                      </a:r>
                      <a:endParaRPr kumimoji="0" lang="en-US" sz="1400" b="1"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c>
                  <a:txBody>
                    <a:bodyPr/>
                    <a:lstStyle/>
                    <a:p>
                      <a:pPr marL="0" lvl="0" indent="-342900" algn="ctr" defTabSz="457200" rtl="0" eaLnBrk="1" latinLnBrk="0" hangingPunct="1">
                        <a:lnSpc>
                          <a:spcPct val="80000"/>
                        </a:lnSpc>
                        <a:spcAft>
                          <a:spcPts val="600"/>
                        </a:spcAft>
                        <a:defRPr/>
                      </a:pPr>
                      <a:r>
                        <a:rPr kumimoji="0" lang="en-US" sz="1400" b="1"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Power</a:t>
                      </a:r>
                    </a:p>
                  </a:txBody>
                  <a:tcPr anchor="ctr">
                    <a:lnL w="19050" cap="flat" cmpd="sng" algn="ctr">
                      <a:solidFill>
                        <a:schemeClr val="bg2">
                          <a:lumMod val="60000"/>
                          <a:lumOff val="4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gradFill>
                      <a:gsLst>
                        <a:gs pos="0">
                          <a:srgbClr val="003B68">
                            <a:shade val="30000"/>
                            <a:satMod val="115000"/>
                          </a:srgbClr>
                        </a:gs>
                        <a:gs pos="50000">
                          <a:srgbClr val="003B68">
                            <a:shade val="67500"/>
                            <a:satMod val="115000"/>
                          </a:srgbClr>
                        </a:gs>
                        <a:gs pos="100000">
                          <a:srgbClr val="003B68">
                            <a:shade val="100000"/>
                            <a:satMod val="115000"/>
                          </a:srgbClr>
                        </a:gs>
                      </a:gsLst>
                      <a:lin ang="16200000" scaled="1"/>
                    </a:gradFill>
                  </a:tcPr>
                </a:tc>
              </a:tr>
              <a:tr h="370840">
                <a:tc>
                  <a:txBody>
                    <a:bodyPr/>
                    <a:lstStyle/>
                    <a:p>
                      <a:r>
                        <a:rPr kumimoji="0" lang="en-US" sz="1400" b="0"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Physical</a:t>
                      </a:r>
                      <a:endParaRPr kumimoji="0" lang="en-US" sz="1400" b="0"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lnL w="12700" cmpd="sng">
                      <a:noFill/>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477 systems ~$5k each</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19 terabytes</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30 racks</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5696"/>
                    </a:solidFill>
                  </a:tcPr>
                </a:tc>
                <a:tc>
                  <a:txBody>
                    <a:bodyPr/>
                    <a:lstStyle/>
                    <a:p>
                      <a:pPr marL="0" algn="l" defTabSz="457200" rtl="0" eaLnBrk="1" latinLnBrk="0" hangingPunct="1"/>
                      <a:r>
                        <a:rPr lang="en-US" sz="1200" kern="1200" dirty="0" smtClean="0">
                          <a:solidFill>
                            <a:schemeClr val="bg1"/>
                          </a:solidFill>
                          <a:latin typeface="+mn-lt"/>
                          <a:ea typeface="+mn-ea"/>
                          <a:cs typeface="+mn-cs"/>
                        </a:rPr>
                        <a:t>525 amps</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5696"/>
                    </a:solidFill>
                  </a:tcPr>
                </a:tc>
              </a:tr>
              <a:tr h="370840">
                <a:tc>
                  <a:txBody>
                    <a:bodyPr/>
                    <a:lstStyle/>
                    <a:p>
                      <a:r>
                        <a:rPr kumimoji="0" lang="en-US" sz="1400" b="0" i="0" u="none" strike="noStrike" kern="1200" cap="none" normalizeH="0" baseline="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rPr>
                        <a:t>Virtual</a:t>
                      </a:r>
                      <a:endParaRPr kumimoji="0" lang="en-US" sz="1400" b="0" i="0" u="none" strike="noStrike" kern="1200" cap="none" normalizeH="0" baseline="0" dirty="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ea typeface="+mn-ea"/>
                        <a:cs typeface="+mn-cs"/>
                      </a:endParaRPr>
                    </a:p>
                  </a:txBody>
                  <a:tcPr>
                    <a:lnL w="12700" cmpd="sng">
                      <a:noFill/>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20 systems ~$20k each</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8 terabytes</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2 racks</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3B68"/>
                    </a:solidFill>
                  </a:tcPr>
                </a:tc>
                <a:tc>
                  <a:txBody>
                    <a:bodyPr/>
                    <a:lstStyle/>
                    <a:p>
                      <a:pPr marL="0" algn="l" defTabSz="457200" rtl="0" eaLnBrk="1" latinLnBrk="0" hangingPunct="1"/>
                      <a:r>
                        <a:rPr lang="en-US" sz="1200" kern="1200" dirty="0" smtClean="0">
                          <a:solidFill>
                            <a:schemeClr val="bg1"/>
                          </a:solidFill>
                          <a:latin typeface="+mn-lt"/>
                          <a:ea typeface="+mn-ea"/>
                          <a:cs typeface="+mn-cs"/>
                        </a:rPr>
                        <a:t>8 amps</a:t>
                      </a:r>
                      <a:endParaRPr lang="en-US" sz="1200" kern="1200" dirty="0">
                        <a:solidFill>
                          <a:schemeClr val="bg1"/>
                        </a:solidFill>
                        <a:latin typeface="+mn-lt"/>
                        <a:ea typeface="+mn-ea"/>
                        <a:cs typeface="+mn-cs"/>
                      </a:endParaRPr>
                    </a:p>
                  </a:txBody>
                  <a:tcPr>
                    <a:lnL w="19050" cap="flat" cmpd="sng" algn="ctr">
                      <a:solidFill>
                        <a:schemeClr val="bg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3B68"/>
                    </a:solidFill>
                  </a:tcPr>
                </a:tc>
              </a:tr>
              <a:tr h="370840">
                <a:tc>
                  <a:txBody>
                    <a:bodyPr/>
                    <a:lstStyle/>
                    <a:p>
                      <a:pPr marL="0" indent="-342900" algn="l" defTabSz="457200" rtl="0" eaLnBrk="1" latinLnBrk="0" hangingPunct="1">
                        <a:lnSpc>
                          <a:spcPct val="80000"/>
                        </a:lnSpc>
                        <a:spcAft>
                          <a:spcPts val="600"/>
                        </a:spcAft>
                        <a:defRPr/>
                      </a:pPr>
                      <a:r>
                        <a:rPr lang="en-US" sz="1400" b="1"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Savings</a:t>
                      </a:r>
                      <a:endParaRPr lang="en-US" sz="1400" b="1"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2700" cmpd="sng">
                      <a:noFill/>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 $2,000,000</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11 terabytes</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28 racks</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9050" cap="flat" cmpd="sng" algn="ctr">
                      <a:solidFill>
                        <a:schemeClr val="bg2">
                          <a:lumMod val="60000"/>
                          <a:lumOff val="40000"/>
                        </a:schemeClr>
                      </a:solidFill>
                      <a:prstDash val="solid"/>
                      <a:round/>
                      <a:headEnd type="none" w="med" len="med"/>
                      <a:tailEnd type="none" w="med" len="med"/>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c>
                  <a:txBody>
                    <a:bodyPr/>
                    <a:lstStyle/>
                    <a:p>
                      <a:pPr marL="0" indent="-342900" algn="l" defTabSz="457200" rtl="0" eaLnBrk="1" latinLnBrk="0" hangingPunct="1">
                        <a:lnSpc>
                          <a:spcPct val="80000"/>
                        </a:lnSpc>
                        <a:spcAft>
                          <a:spcPts val="600"/>
                        </a:spcAft>
                        <a:defRPr/>
                      </a:pPr>
                      <a:r>
                        <a:rPr lang="en-US" sz="1400" b="0" kern="1200" spc="-80" baseline="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rPr>
                        <a:t>517 amps</a:t>
                      </a:r>
                      <a:endParaRPr lang="en-US" sz="1400" b="0" kern="1200" spc="-80" baseline="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ea typeface="+mn-ea"/>
                        <a:cs typeface="Arial" charset="0"/>
                      </a:endParaRPr>
                    </a:p>
                  </a:txBody>
                  <a:tcPr anchor="ctr">
                    <a:lnL w="19050" cap="flat" cmpd="sng" algn="ctr">
                      <a:solidFill>
                        <a:schemeClr val="bg2">
                          <a:lumMod val="60000"/>
                          <a:lumOff val="40000"/>
                        </a:schemeClr>
                      </a:solidFill>
                      <a:prstDash val="solid"/>
                      <a:round/>
                      <a:headEnd type="none" w="med" len="med"/>
                      <a:tailEnd type="none" w="med" len="med"/>
                    </a:lnL>
                    <a:lnR w="12700" cmpd="sng">
                      <a:noFill/>
                    </a:lnR>
                    <a:lnT w="12700" cmpd="sng">
                      <a:noFill/>
                    </a:lnT>
                    <a:lnB w="12700" cap="flat" cmpd="sng" algn="ctr">
                      <a:solidFill>
                        <a:srgbClr val="003964"/>
                      </a:solidFill>
                      <a:prstDash val="solid"/>
                      <a:round/>
                      <a:headEnd type="none" w="med" len="med"/>
                      <a:tailEnd type="none" w="med" len="med"/>
                    </a:lnB>
                    <a:lnTlToBr w="12700" cmpd="sng">
                      <a:noFill/>
                      <a:prstDash val="solid"/>
                    </a:lnTlToBr>
                    <a:lnBlToTr w="12700" cmpd="sng">
                      <a:noFill/>
                      <a:prstDash val="solid"/>
                    </a:lnBlToTr>
                    <a:solidFill>
                      <a:srgbClr val="001A2E"/>
                    </a:solidFill>
                  </a:tcPr>
                </a:tc>
              </a:tr>
            </a:tbl>
          </a:graphicData>
        </a:graphic>
      </p:graphicFrame>
      <p:sp>
        <p:nvSpPr>
          <p:cNvPr id="44" name="TextBox 43"/>
          <p:cNvSpPr txBox="1"/>
          <p:nvPr/>
        </p:nvSpPr>
        <p:spPr>
          <a:xfrm>
            <a:off x="801449" y="4103583"/>
            <a:ext cx="5483670" cy="387798"/>
          </a:xfrm>
          <a:prstGeom prst="rect">
            <a:avLst/>
          </a:prstGeom>
          <a:noFill/>
        </p:spPr>
        <p:txBody>
          <a:bodyPr wrap="square" rtlCol="0">
            <a:spAutoFit/>
          </a:bodyPr>
          <a:lstStyle/>
          <a:p>
            <a:pPr>
              <a:lnSpc>
                <a:spcPct val="80000"/>
              </a:lnSpc>
              <a:spcAft>
                <a:spcPts val="6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Microsoft Actual Dev/Test Savings</a:t>
            </a:r>
            <a:endParaRPr lang="en-US" sz="24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059689" y="1721005"/>
            <a:ext cx="2690302" cy="4542263"/>
          </a:xfrm>
          <a:prstGeom prst="roundRect">
            <a:avLst>
              <a:gd name="adj" fmla="val 1146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t"/>
          <a:lstStyle/>
          <a:p>
            <a:pPr lvl="0" algn="ctr" defTabSz="914363" fontAlgn="base">
              <a:spcBef>
                <a:spcPct val="0"/>
              </a:spcBef>
              <a:spcAft>
                <a:spcPct val="0"/>
              </a:spcAft>
            </a:pPr>
            <a:r>
              <a:rPr lang="en-US"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Rethink</a:t>
            </a: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Increase productivity while reducing footprint</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Visualize environmental impacts</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Innovate for the future</a:t>
            </a:r>
          </a:p>
        </p:txBody>
      </p:sp>
      <p:pic>
        <p:nvPicPr>
          <p:cNvPr id="1026" name="Picture 2" descr="\\SPSQL\Shares\VADATA_08\Resources\Design\Images\Royalty Free\Things\Technology\Bulbs and Lights\iStock_000005262612XSmall.jpg"/>
          <p:cNvPicPr>
            <a:picLocks noChangeAspect="1" noChangeArrowheads="1"/>
          </p:cNvPicPr>
          <p:nvPr/>
        </p:nvPicPr>
        <p:blipFill>
          <a:blip r:embed="rId4"/>
          <a:stretch>
            <a:fillRect/>
          </a:stretch>
        </p:blipFill>
        <p:spPr bwMode="auto">
          <a:xfrm>
            <a:off x="6944484" y="2605532"/>
            <a:ext cx="1009346" cy="1574579"/>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pic>
      <p:grpSp>
        <p:nvGrpSpPr>
          <p:cNvPr id="2" name="Group 27"/>
          <p:cNvGrpSpPr/>
          <p:nvPr/>
        </p:nvGrpSpPr>
        <p:grpSpPr>
          <a:xfrm>
            <a:off x="3223562" y="1721005"/>
            <a:ext cx="2690302" cy="4542263"/>
            <a:chOff x="3275601" y="1732156"/>
            <a:chExt cx="2690302" cy="4542263"/>
          </a:xfrm>
        </p:grpSpPr>
        <p:sp>
          <p:nvSpPr>
            <p:cNvPr id="15" name="Rounded Rectangle 14"/>
            <p:cNvSpPr/>
            <p:nvPr/>
          </p:nvSpPr>
          <p:spPr>
            <a:xfrm>
              <a:off x="3275601" y="1732156"/>
              <a:ext cx="2690302" cy="4542263"/>
            </a:xfrm>
            <a:prstGeom prst="roundRect">
              <a:avLst>
                <a:gd name="adj" fmla="val 1146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t"/>
            <a:lstStyle/>
            <a:p>
              <a:pPr lvl="0" algn="ctr" defTabSz="914363" fontAlgn="base">
                <a:spcBef>
                  <a:spcPct val="0"/>
                </a:spcBef>
                <a:spcAft>
                  <a:spcPct val="0"/>
                </a:spcAft>
              </a:pPr>
              <a:r>
                <a:rPr lang="en-US"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Manage</a:t>
              </a: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Proactively monitor computing health</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Actively analyze results</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Record and control progress</a:t>
              </a:r>
            </a:p>
          </p:txBody>
        </p:sp>
        <p:sp>
          <p:nvSpPr>
            <p:cNvPr id="16" name="Rounded Rectangle 15"/>
            <p:cNvSpPr/>
            <p:nvPr/>
          </p:nvSpPr>
          <p:spPr>
            <a:xfrm>
              <a:off x="3315924" y="1784663"/>
              <a:ext cx="2597940" cy="755236"/>
            </a:xfrm>
            <a:prstGeom prst="roundRect">
              <a:avLst>
                <a:gd name="adj" fmla="val 3402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2" name="Title 11"/>
          <p:cNvSpPr>
            <a:spLocks noGrp="1"/>
          </p:cNvSpPr>
          <p:nvPr>
            <p:ph type="title"/>
          </p:nvPr>
        </p:nvSpPr>
        <p:spPr/>
        <p:txBody>
          <a:bodyPr/>
          <a:lstStyle/>
          <a:p>
            <a:r>
              <a:rPr smtClean="0"/>
              <a:t>Approach For Sustainable IT </a:t>
            </a:r>
            <a:endParaRPr lang="en-US" dirty="0"/>
          </a:p>
        </p:txBody>
      </p:sp>
      <p:grpSp>
        <p:nvGrpSpPr>
          <p:cNvPr id="3" name="Group 26"/>
          <p:cNvGrpSpPr/>
          <p:nvPr/>
        </p:nvGrpSpPr>
        <p:grpSpPr>
          <a:xfrm>
            <a:off x="387436" y="1721005"/>
            <a:ext cx="2690302" cy="4542263"/>
            <a:chOff x="417172" y="1721005"/>
            <a:chExt cx="2690302" cy="4542263"/>
          </a:xfrm>
        </p:grpSpPr>
        <p:sp>
          <p:nvSpPr>
            <p:cNvPr id="22" name="Rounded Rectangle 21"/>
            <p:cNvSpPr/>
            <p:nvPr/>
          </p:nvSpPr>
          <p:spPr>
            <a:xfrm>
              <a:off x="417172" y="1721005"/>
              <a:ext cx="2690302" cy="4542263"/>
            </a:xfrm>
            <a:prstGeom prst="roundRect">
              <a:avLst>
                <a:gd name="adj" fmla="val 1146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t"/>
            <a:lstStyle/>
            <a:p>
              <a:pPr lvl="0" algn="ctr" defTabSz="914363" fontAlgn="base">
                <a:spcBef>
                  <a:spcPct val="0"/>
                </a:spcBef>
                <a:spcAft>
                  <a:spcPct val="0"/>
                </a:spcAft>
              </a:pPr>
              <a:r>
                <a:rPr lang="en-US"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Reduce</a:t>
              </a: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Built in energy efficiency </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Resource optimization through consolidation</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Integrated power management solutions</a:t>
              </a:r>
            </a:p>
          </p:txBody>
        </p:sp>
        <p:sp>
          <p:nvSpPr>
            <p:cNvPr id="23" name="Rounded Rectangle 22"/>
            <p:cNvSpPr/>
            <p:nvPr/>
          </p:nvSpPr>
          <p:spPr>
            <a:xfrm>
              <a:off x="457495" y="1773512"/>
              <a:ext cx="2597940" cy="755236"/>
            </a:xfrm>
            <a:prstGeom prst="roundRect">
              <a:avLst>
                <a:gd name="adj" fmla="val 3402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Down Arrow 6"/>
            <p:cNvSpPr>
              <a:spLocks noChangeAspect="1"/>
            </p:cNvSpPr>
            <p:nvPr/>
          </p:nvSpPr>
          <p:spPr>
            <a:xfrm>
              <a:off x="999538" y="2667086"/>
              <a:ext cx="1511126" cy="1393905"/>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50800" dist="38100" dir="5400000" algn="t"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19685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ounded Rectangle 17"/>
          <p:cNvSpPr/>
          <p:nvPr/>
        </p:nvSpPr>
        <p:spPr>
          <a:xfrm>
            <a:off x="6100012" y="1773512"/>
            <a:ext cx="2597940" cy="755236"/>
          </a:xfrm>
          <a:prstGeom prst="roundRect">
            <a:avLst>
              <a:gd name="adj" fmla="val 3402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027" name="Picture 3" descr="\\SPSQL\Shares\VADATA_08\Resources\Design\Images\Royalty Free\People\Men\Business\_Environment\32135000.jpg"/>
          <p:cNvPicPr>
            <a:picLocks noChangeAspect="1" noChangeArrowheads="1"/>
          </p:cNvPicPr>
          <p:nvPr/>
        </p:nvPicPr>
        <p:blipFill>
          <a:blip r:embed="rId5"/>
          <a:stretch>
            <a:fillRect/>
          </a:stretch>
        </p:blipFill>
        <p:spPr bwMode="auto">
          <a:xfrm>
            <a:off x="4183256" y="2628067"/>
            <a:ext cx="787887" cy="1575773"/>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59246" y="1402489"/>
            <a:ext cx="8548324" cy="5033486"/>
          </a:xfrm>
          <a:prstGeom prst="roundRect">
            <a:avLst>
              <a:gd name="adj" fmla="val 9288"/>
            </a:avLst>
          </a:prstGeom>
          <a:gradFill>
            <a:gsLst>
              <a:gs pos="0">
                <a:schemeClr val="tx1">
                  <a:alpha val="18000"/>
                </a:schemeClr>
              </a:gs>
              <a:gs pos="100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spAutoFit/>
          </a:bodyPr>
          <a:lstStyle/>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Enable Windows power management: &gt;30% energy reduction</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Replace older hardware/CRT with </a:t>
            </a:r>
            <a:r>
              <a:rPr lang="en-US" sz="2000" spc="-100" dirty="0" err="1"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Energystar</a:t>
            </a: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 </a:t>
            </a:r>
            <a:r>
              <a:rPr lang="en-US" sz="2000" spc="-100" dirty="0" err="1"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pcs</a:t>
            </a:r>
            <a:endPar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endParaRP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Deploy Windows Server 2008: 10% savings on same workload</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Virtualization: </a:t>
            </a:r>
            <a:r>
              <a:rPr lang="en-US" sz="2000" spc="-100" dirty="0" err="1"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avg</a:t>
            </a: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 CPU utilization &lt; 15%</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Look at energy bills: &lt;20% of IT professionals are accountable for, or even know, energy consumption</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Do a thermal scan of data centers</a:t>
            </a:r>
          </a:p>
          <a:p>
            <a:pPr marL="460375" lvl="0" indent="-460375">
              <a:lnSpc>
                <a:spcPct val="90000"/>
              </a:lnSpc>
              <a:spcAft>
                <a:spcPts val="1200"/>
              </a:spcAft>
              <a:buFont typeface="+mj-lt"/>
              <a:buAutoNum type="arabicPeriod"/>
            </a:pPr>
            <a:r>
              <a:rPr lang="en-US" sz="2000" spc="-100" dirty="0" err="1"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Telework</a:t>
            </a: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 remote meetings through unified communications</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Plan, analyze, monitor your environmental sustainability efforts using BI</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Empower your employees</a:t>
            </a:r>
          </a:p>
          <a:p>
            <a:pPr marL="460375" lvl="0" indent="-460375">
              <a:lnSpc>
                <a:spcPct val="90000"/>
              </a:lnSpc>
              <a:spcAft>
                <a:spcPts val="1200"/>
              </a:spcAft>
              <a:buFont typeface="+mj-lt"/>
              <a:buAutoNum type="arabicPeriod"/>
            </a:pPr>
            <a:r>
              <a:rPr lang="en-US" sz="2000" spc="-100" dirty="0" smtClean="0">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rPr>
              <a:t>Start today</a:t>
            </a:r>
          </a:p>
        </p:txBody>
      </p:sp>
      <p:sp>
        <p:nvSpPr>
          <p:cNvPr id="7" name="Title 6"/>
          <p:cNvSpPr>
            <a:spLocks noGrp="1"/>
          </p:cNvSpPr>
          <p:nvPr>
            <p:ph type="title"/>
          </p:nvPr>
        </p:nvSpPr>
        <p:spPr/>
        <p:txBody>
          <a:bodyPr/>
          <a:lstStyle/>
          <a:p>
            <a:r>
              <a:rPr lang="en-US" dirty="0" smtClean="0"/>
              <a:t>Green IT - 10 Things You Can Do</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spc="-150" smtClean="0">
                <a:gradFill flip="none" rotWithShape="1">
                  <a:gsLst>
                    <a:gs pos="28000">
                      <a:srgbClr val="FEF9DA"/>
                    </a:gs>
                    <a:gs pos="52000">
                      <a:srgbClr val="FCE974"/>
                    </a:gs>
                    <a:gs pos="68000">
                      <a:srgbClr val="F79A1D"/>
                    </a:gs>
                  </a:gsLst>
                  <a:lin ang="5400000" scaled="1"/>
                  <a:tileRect/>
                </a:gradFill>
              </a:rPr>
              <a:t>Managing Dynamic IT</a:t>
            </a:r>
            <a:br>
              <a:rPr spc="-150" smtClean="0">
                <a:gradFill flip="none" rotWithShape="1">
                  <a:gsLst>
                    <a:gs pos="28000">
                      <a:srgbClr val="FEF9DA"/>
                    </a:gs>
                    <a:gs pos="52000">
                      <a:srgbClr val="FCE974"/>
                    </a:gs>
                    <a:gs pos="68000">
                      <a:srgbClr val="F79A1D"/>
                    </a:gs>
                  </a:gsLst>
                  <a:lin ang="5400000" scaled="1"/>
                  <a:tileRect/>
                </a:gradFill>
              </a:rPr>
            </a:br>
            <a:r>
              <a:rPr sz="2800" spc="-10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Microsoft delivers end-to-end virtualization solutions…</a:t>
            </a:r>
          </a:p>
        </p:txBody>
      </p:sp>
      <p:sp>
        <p:nvSpPr>
          <p:cNvPr id="4" name="TextBox 3"/>
          <p:cNvSpPr txBox="1"/>
          <p:nvPr/>
        </p:nvSpPr>
        <p:spPr>
          <a:xfrm>
            <a:off x="4677513" y="1544516"/>
            <a:ext cx="4106008" cy="923330"/>
          </a:xfrm>
          <a:prstGeom prst="rect">
            <a:avLst/>
          </a:prstGeom>
          <a:noFill/>
        </p:spPr>
        <p:txBody>
          <a:bodyPr wrap="square" rtlCol="0">
            <a:spAutoFit/>
          </a:bodyPr>
          <a:lstStyle/>
          <a:p>
            <a:pPr marL="228600" indent="-228600"/>
            <a:r>
              <a:rPr lang="en-US" b="1" dirty="0" smtClean="0">
                <a:solidFill>
                  <a:schemeClr val="bg1"/>
                </a:solidFill>
                <a:effectLst>
                  <a:outerShdw blurRad="38100" dist="38100" dir="2700000" algn="tl">
                    <a:srgbClr val="000000">
                      <a:alpha val="43137"/>
                    </a:srgbClr>
                  </a:outerShdw>
                </a:effectLst>
                <a:latin typeface="+mj-lt"/>
              </a:rPr>
              <a:t>…System Center provides the tools for integrated infrastructure management</a:t>
            </a:r>
            <a:endParaRPr lang="en-US" b="1" dirty="0">
              <a:solidFill>
                <a:schemeClr val="bg1"/>
              </a:solidFill>
              <a:effectLst>
                <a:outerShdw blurRad="38100" dist="38100" dir="2700000" algn="tl">
                  <a:srgbClr val="000000">
                    <a:alpha val="43137"/>
                  </a:srgbClr>
                </a:outerShdw>
              </a:effectLst>
              <a:latin typeface="+mj-lt"/>
            </a:endParaRPr>
          </a:p>
        </p:txBody>
      </p:sp>
      <p:pic>
        <p:nvPicPr>
          <p:cNvPr id="1026" name="Picture 2"/>
          <p:cNvPicPr>
            <a:picLocks noChangeAspect="1" noChangeArrowheads="1"/>
          </p:cNvPicPr>
          <p:nvPr/>
        </p:nvPicPr>
        <p:blipFill>
          <a:blip r:embed="rId3"/>
          <a:srcRect/>
          <a:stretch>
            <a:fillRect/>
          </a:stretch>
        </p:blipFill>
        <p:spPr bwMode="auto">
          <a:xfrm>
            <a:off x="241205" y="2191110"/>
            <a:ext cx="5655284" cy="4183811"/>
          </a:xfrm>
          <a:prstGeom prst="rect">
            <a:avLst/>
          </a:prstGeom>
          <a:noFill/>
          <a:ln w="9525">
            <a:noFill/>
            <a:miter lim="800000"/>
            <a:headEnd/>
            <a:tailEnd/>
          </a:ln>
          <a:effectLst>
            <a:outerShdw blurRad="444500" sx="102000" sy="102000" algn="ctr" rotWithShape="0">
              <a:prstClr val="black">
                <a:alpha val="40000"/>
              </a:prstClr>
            </a:outerShdw>
          </a:effectLst>
        </p:spPr>
      </p:pic>
      <p:grpSp>
        <p:nvGrpSpPr>
          <p:cNvPr id="2" name="Group 10"/>
          <p:cNvGrpSpPr/>
          <p:nvPr/>
        </p:nvGrpSpPr>
        <p:grpSpPr>
          <a:xfrm>
            <a:off x="6175783" y="3367977"/>
            <a:ext cx="2678073" cy="1766729"/>
            <a:chOff x="1268082" y="4246546"/>
            <a:chExt cx="7589391" cy="705018"/>
          </a:xfrm>
        </p:grpSpPr>
        <p:sp>
          <p:nvSpPr>
            <p:cNvPr id="6" name="Rounded Rectangle 5"/>
            <p:cNvSpPr/>
            <p:nvPr/>
          </p:nvSpPr>
          <p:spPr>
            <a:xfrm>
              <a:off x="1268082" y="4246546"/>
              <a:ext cx="7589391" cy="705018"/>
            </a:xfrm>
            <a:prstGeom prst="roundRect">
              <a:avLst>
                <a:gd name="adj" fmla="val 27532"/>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sp>
        <p:sp>
          <p:nvSpPr>
            <p:cNvPr id="8" name="Rectangle 8"/>
            <p:cNvSpPr>
              <a:spLocks noChangeArrowheads="1"/>
            </p:cNvSpPr>
            <p:nvPr/>
          </p:nvSpPr>
          <p:spPr bwMode="auto">
            <a:xfrm>
              <a:off x="1616910" y="4350733"/>
              <a:ext cx="6802210" cy="510313"/>
            </a:xfrm>
            <a:prstGeom prst="rect">
              <a:avLst/>
            </a:prstGeom>
            <a:noFill/>
            <a:ln w="9525">
              <a:noFill/>
              <a:miter lim="800000"/>
              <a:headEnd/>
              <a:tailEnd/>
            </a:ln>
          </p:spPr>
          <p:txBody>
            <a:bodyPr wrap="square" lIns="109728" tIns="54864" rIns="109728" bIns="54864" anchor="ctr">
              <a:spAutoFit/>
            </a:bodyPr>
            <a:lstStyle/>
            <a:p>
              <a:pPr fontAlgn="base">
                <a:lnSpc>
                  <a:spcPct val="85000"/>
                </a:lnSpc>
                <a:spcBef>
                  <a:spcPct val="20000"/>
                </a:spcBef>
                <a:spcAft>
                  <a:spcPts val="600"/>
                </a:spcAft>
                <a:buSzPct val="135000"/>
                <a:defRPr/>
              </a:pPr>
              <a:r>
                <a:rPr lang="en-US" altLang="ja-JP"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"Virtualization without good management is more dangerous  than not using virtualization in the first place“</a:t>
              </a:r>
            </a:p>
            <a:p>
              <a:pPr algn="r" defTabSz="1096963" eaLnBrk="0" fontAlgn="base" hangingPunct="0">
                <a:lnSpc>
                  <a:spcPct val="75000"/>
                </a:lnSpc>
                <a:spcBef>
                  <a:spcPct val="20000"/>
                </a:spcBef>
                <a:spcAft>
                  <a:spcPct val="20000"/>
                </a:spcAft>
                <a:buSzPct val="135000"/>
              </a:pPr>
              <a:r>
                <a:rPr lang="en-US" altLang="ja-JP" sz="1200" b="1" i="1" spc="-100" dirty="0" smtClean="0">
                  <a:solidFill>
                    <a:schemeClr val="bg1"/>
                  </a:solidFill>
                  <a:effectLst>
                    <a:outerShdw blurRad="38100" dist="38100" dir="2700000" algn="tl">
                      <a:srgbClr val="000000">
                        <a:alpha val="43137"/>
                      </a:srgbClr>
                    </a:outerShdw>
                  </a:effectLst>
                  <a:ea typeface="ＭＳ Ｐゴシック" pitchFamily="34" charset="-128"/>
                </a:rPr>
                <a:t>- Thomas </a:t>
              </a:r>
              <a:r>
                <a:rPr lang="en-US" altLang="ja-JP" sz="1200" b="1" i="1" spc="-100" dirty="0" err="1" smtClean="0">
                  <a:solidFill>
                    <a:schemeClr val="bg1"/>
                  </a:solidFill>
                  <a:effectLst>
                    <a:outerShdw blurRad="38100" dist="38100" dir="2700000" algn="tl">
                      <a:srgbClr val="000000">
                        <a:alpha val="43137"/>
                      </a:srgbClr>
                    </a:outerShdw>
                  </a:effectLst>
                  <a:ea typeface="ＭＳ Ｐゴシック" pitchFamily="34" charset="-128"/>
                </a:rPr>
                <a:t>Bittman</a:t>
              </a:r>
              <a:r>
                <a:rPr lang="en-US" altLang="ja-JP" sz="1200" b="1" i="1" spc="-100" dirty="0" smtClean="0">
                  <a:solidFill>
                    <a:schemeClr val="bg1"/>
                  </a:solidFill>
                  <a:effectLst>
                    <a:outerShdw blurRad="38100" dist="38100" dir="2700000" algn="tl">
                      <a:srgbClr val="000000">
                        <a:alpha val="43137"/>
                      </a:srgbClr>
                    </a:outerShdw>
                  </a:effectLst>
                  <a:ea typeface="ＭＳ Ｐゴシック" pitchFamily="34" charset="-128"/>
                </a:rPr>
                <a:t>, Gartner </a:t>
              </a:r>
            </a:p>
          </p:txBody>
        </p:sp>
        <p:sp>
          <p:nvSpPr>
            <p:cNvPr id="9" name="Rounded Rectangle 8"/>
            <p:cNvSpPr/>
            <p:nvPr/>
          </p:nvSpPr>
          <p:spPr>
            <a:xfrm>
              <a:off x="1417576" y="4270897"/>
              <a:ext cx="7300540" cy="375420"/>
            </a:xfrm>
            <a:prstGeom prst="roundRect">
              <a:avLst>
                <a:gd name="adj" fmla="val 4325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3832"/>
            <a:ext cx="8229600" cy="2170111"/>
          </a:xfrm>
        </p:spPr>
        <p:txBody>
          <a:bodyPr/>
          <a:lstStyle/>
          <a:p>
            <a:r>
              <a:rPr lang="en-US" sz="7200" dirty="0" smtClean="0">
                <a:effectLst>
                  <a:outerShdw blurRad="88900" dist="12700" dir="2700000" algn="tl" rotWithShape="0">
                    <a:prstClr val="black"/>
                  </a:outerShdw>
                </a:effectLst>
              </a:rPr>
              <a:t>Microsoft Core IO </a:t>
            </a:r>
            <a:r>
              <a:rPr lang="en-US" sz="7200" dirty="0" smtClean="0">
                <a:effectLst>
                  <a:outerShdw blurRad="88900" dist="12700" dir="2700000" algn="tl" rotWithShape="0">
                    <a:prstClr val="black"/>
                  </a:outerShdw>
                  <a:reflection blurRad="6350" stA="50000" endA="300" endPos="50000" dist="29997" dir="5400000" sy="-100000" algn="bl" rotWithShape="0"/>
                </a:effectLst>
              </a:rPr>
              <a:t>Approach</a:t>
            </a:r>
            <a:endParaRPr lang="en-US" sz="7200" dirty="0">
              <a:effectLst>
                <a:outerShdw blurRad="88900" dist="12700" dir="2700000" algn="tl" rotWithShape="0">
                  <a:prstClr val="black"/>
                </a:outerShdw>
                <a:reflection blurRad="6350" stA="50000" endA="300" endPos="50000" dist="29997" dir="5400000" sy="-100000" algn="bl" rotWithShape="0"/>
              </a:effectLst>
            </a:endParaRPr>
          </a:p>
        </p:txBody>
      </p:sp>
      <p:sp>
        <p:nvSpPr>
          <p:cNvPr id="3" name="Text Placeholder 2"/>
          <p:cNvSpPr>
            <a:spLocks noGrp="1"/>
          </p:cNvSpPr>
          <p:nvPr>
            <p:ph type="body" idx="1"/>
          </p:nvPr>
        </p:nvSpPr>
        <p:spPr>
          <a:xfrm>
            <a:off x="457200" y="943431"/>
            <a:ext cx="7895771" cy="1276568"/>
          </a:xfrm>
        </p:spPr>
        <p:txBody>
          <a:bodyPr/>
          <a:lstStyle/>
          <a:p>
            <a:pPr>
              <a:lnSpc>
                <a:spcPct val="80000"/>
              </a:lnSpc>
              <a:spcBef>
                <a:spcPts val="0"/>
              </a:spcBef>
            </a:pPr>
            <a:r>
              <a:rPr sz="4800" spc="-150"/>
              <a:t>Infrastructure Optimization with Virtualization </a:t>
            </a:r>
            <a:endParaRPr lang="en-US" sz="48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1600200" y="1248936"/>
            <a:ext cx="5943600" cy="5532863"/>
            <a:chOff x="1600200" y="1248936"/>
            <a:chExt cx="5943600" cy="5532863"/>
          </a:xfrm>
        </p:grpSpPr>
        <p:sp>
          <p:nvSpPr>
            <p:cNvPr id="3" name="Oval 2"/>
            <p:cNvSpPr/>
            <p:nvPr/>
          </p:nvSpPr>
          <p:spPr bwMode="auto">
            <a:xfrm>
              <a:off x="1600200" y="1248936"/>
              <a:ext cx="5943600" cy="5532863"/>
            </a:xfrm>
            <a:prstGeom prst="ellipse">
              <a:avLst/>
            </a:prstGeom>
            <a:gradFill flip="none" rotWithShape="1">
              <a:gsLst>
                <a:gs pos="0">
                  <a:srgbClr val="009DD3">
                    <a:alpha val="55000"/>
                  </a:srgbClr>
                </a:gs>
                <a:gs pos="64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r" fontAlgn="base">
                <a:lnSpc>
                  <a:spcPct val="80000"/>
                </a:lnSpc>
                <a:spcBef>
                  <a:spcPct val="0"/>
                </a:spcBef>
                <a:spcAft>
                  <a:spcPct val="0"/>
                </a:spcAft>
                <a:defRPr/>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27" name="Oval 26"/>
            <p:cNvSpPr/>
            <p:nvPr/>
          </p:nvSpPr>
          <p:spPr>
            <a:xfrm>
              <a:off x="1702192" y="1301263"/>
              <a:ext cx="5760720" cy="5261315"/>
            </a:xfrm>
            <a:prstGeom prst="ellipse">
              <a:avLst/>
            </a:prstGeom>
            <a:gradFill>
              <a:gsLst>
                <a:gs pos="75000">
                  <a:schemeClr val="bg1">
                    <a:alpha val="0"/>
                  </a:schemeClr>
                </a:gs>
                <a:gs pos="100000">
                  <a:schemeClr val="bg1">
                    <a:alpha val="6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29"/>
          <p:cNvGrpSpPr/>
          <p:nvPr/>
        </p:nvGrpSpPr>
        <p:grpSpPr>
          <a:xfrm>
            <a:off x="112542" y="1322363"/>
            <a:ext cx="8944709" cy="5416061"/>
            <a:chOff x="112542" y="1322363"/>
            <a:chExt cx="8944709" cy="5416061"/>
          </a:xfrm>
        </p:grpSpPr>
        <p:sp>
          <p:nvSpPr>
            <p:cNvPr id="28" name="Rounded Rectangle 27"/>
            <p:cNvSpPr/>
            <p:nvPr/>
          </p:nvSpPr>
          <p:spPr bwMode="auto">
            <a:xfrm>
              <a:off x="6630574" y="1322363"/>
              <a:ext cx="2426677" cy="5416061"/>
            </a:xfrm>
            <a:prstGeom prst="roundRect">
              <a:avLst/>
            </a:prstGeom>
            <a:gradFill>
              <a:gsLst>
                <a:gs pos="0">
                  <a:schemeClr val="tx1">
                    <a:alpha val="18000"/>
                  </a:schemeClr>
                </a:gs>
                <a:gs pos="100000">
                  <a:schemeClr val="tx1">
                    <a:alpha val="0"/>
                  </a:schemeClr>
                </a:gs>
              </a:gsLst>
              <a:lin ang="16200000" scaled="1"/>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b"/>
            <a:lstStyle/>
            <a:p>
              <a:pPr lvl="0" algn="ctr">
                <a:lnSpc>
                  <a:spcPct val="80000"/>
                </a:lnSpc>
              </a:pP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Personal</a:t>
              </a:r>
              <a:r>
                <a:rPr lang="en-US" sz="20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a:t>
              </a: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Productivity</a:t>
              </a:r>
            </a:p>
          </p:txBody>
        </p:sp>
        <p:sp>
          <p:nvSpPr>
            <p:cNvPr id="29" name="Rounded Rectangle 28"/>
            <p:cNvSpPr/>
            <p:nvPr/>
          </p:nvSpPr>
          <p:spPr bwMode="auto">
            <a:xfrm>
              <a:off x="112542" y="1322363"/>
              <a:ext cx="2426677" cy="5416061"/>
            </a:xfrm>
            <a:prstGeom prst="roundRect">
              <a:avLst/>
            </a:prstGeom>
            <a:gradFill>
              <a:gsLst>
                <a:gs pos="0">
                  <a:schemeClr val="tx1">
                    <a:alpha val="18000"/>
                  </a:schemeClr>
                </a:gs>
                <a:gs pos="100000">
                  <a:schemeClr val="tx1">
                    <a:alpha val="0"/>
                  </a:schemeClr>
                </a:gs>
              </a:gsLst>
              <a:lin ang="16200000" scaled="1"/>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b"/>
            <a:lstStyle/>
            <a:p>
              <a:pPr indent="-342900" algn="ctr">
                <a:lnSpc>
                  <a:spcPct val="80000"/>
                </a:lnSpc>
                <a:spcAft>
                  <a:spcPts val="600"/>
                </a:spcAft>
                <a:defRPr/>
              </a:pP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Business Process Automation</a:t>
              </a:r>
            </a:p>
          </p:txBody>
        </p:sp>
      </p:grpSp>
      <p:grpSp>
        <p:nvGrpSpPr>
          <p:cNvPr id="6" name="Group 28"/>
          <p:cNvGrpSpPr>
            <a:grpSpLocks/>
          </p:cNvGrpSpPr>
          <p:nvPr/>
        </p:nvGrpSpPr>
        <p:grpSpPr bwMode="auto">
          <a:xfrm flipH="1">
            <a:off x="504908" y="1388166"/>
            <a:ext cx="1612778" cy="1282913"/>
            <a:chOff x="4530" y="308"/>
            <a:chExt cx="1081" cy="885"/>
          </a:xfrm>
        </p:grpSpPr>
        <p:pic>
          <p:nvPicPr>
            <p:cNvPr id="13" name="Rectangle 34840"/>
            <p:cNvPicPr>
              <a:picLocks noChangeAspect="1" noChangeArrowheads="1"/>
            </p:cNvPicPr>
            <p:nvPr/>
          </p:nvPicPr>
          <p:blipFill>
            <a:blip r:embed="rId5"/>
            <a:srcRect/>
            <a:stretch>
              <a:fillRect/>
            </a:stretch>
          </p:blipFill>
          <p:spPr bwMode="auto">
            <a:xfrm>
              <a:off x="4530" y="572"/>
              <a:ext cx="1081" cy="621"/>
            </a:xfrm>
            <a:prstGeom prst="rect">
              <a:avLst/>
            </a:prstGeom>
            <a:noFill/>
            <a:ln w="9525">
              <a:noFill/>
              <a:miter lim="800000"/>
              <a:headEnd/>
              <a:tailEnd/>
            </a:ln>
          </p:spPr>
        </p:pic>
        <p:sp>
          <p:nvSpPr>
            <p:cNvPr id="14" name="TextBox 93213"/>
            <p:cNvSpPr txBox="1">
              <a:spLocks noChangeArrowheads="1"/>
            </p:cNvSpPr>
            <p:nvPr/>
          </p:nvSpPr>
          <p:spPr bwMode="auto">
            <a:xfrm>
              <a:off x="4688" y="308"/>
              <a:ext cx="736" cy="255"/>
            </a:xfrm>
            <a:prstGeom prst="rect">
              <a:avLst/>
            </a:prstGeom>
            <a:noFill/>
            <a:ln w="9525" algn="ctr">
              <a:noFill/>
              <a:miter lim="800000"/>
              <a:headEnd/>
              <a:tailEnd/>
            </a:ln>
            <a:effectLst/>
          </p:spPr>
          <p:txBody>
            <a:bodyPr wrap="square" anchor="b">
              <a:spAutoFit/>
            </a:bodyPr>
            <a:lstStyle/>
            <a:p>
              <a:pPr algn="ctr">
                <a:lnSpc>
                  <a:spcPct val="90000"/>
                </a:lnSpc>
                <a:spcBef>
                  <a:spcPct val="30000"/>
                </a:spcBef>
                <a:defRPr/>
              </a:pPr>
              <a:r>
                <a:rPr lang="en-US" sz="20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Finance</a:t>
              </a:r>
              <a:endParaRPr lang="en-US" sz="2000"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grpSp>
        <p:nvGrpSpPr>
          <p:cNvPr id="7" name="Group 32"/>
          <p:cNvGrpSpPr>
            <a:grpSpLocks/>
          </p:cNvGrpSpPr>
          <p:nvPr/>
        </p:nvGrpSpPr>
        <p:grpSpPr bwMode="auto">
          <a:xfrm flipH="1">
            <a:off x="268912" y="2841538"/>
            <a:ext cx="2084771" cy="1309280"/>
            <a:chOff x="4527" y="1282"/>
            <a:chExt cx="1111" cy="919"/>
          </a:xfrm>
        </p:grpSpPr>
        <p:pic>
          <p:nvPicPr>
            <p:cNvPr id="16" name="Rectangle 34838"/>
            <p:cNvPicPr>
              <a:picLocks noChangeAspect="1" noChangeArrowheads="1"/>
            </p:cNvPicPr>
            <p:nvPr/>
          </p:nvPicPr>
          <p:blipFill>
            <a:blip r:embed="rId6"/>
            <a:srcRect/>
            <a:stretch>
              <a:fillRect/>
            </a:stretch>
          </p:blipFill>
          <p:spPr bwMode="auto">
            <a:xfrm>
              <a:off x="4527" y="1551"/>
              <a:ext cx="1111" cy="650"/>
            </a:xfrm>
            <a:prstGeom prst="rect">
              <a:avLst/>
            </a:prstGeom>
            <a:noFill/>
            <a:ln w="9525">
              <a:noFill/>
              <a:miter lim="800000"/>
              <a:headEnd/>
              <a:tailEnd/>
            </a:ln>
          </p:spPr>
        </p:pic>
        <p:sp>
          <p:nvSpPr>
            <p:cNvPr id="17" name="TextBox 93217"/>
            <p:cNvSpPr txBox="1">
              <a:spLocks noChangeArrowheads="1"/>
            </p:cNvSpPr>
            <p:nvPr/>
          </p:nvSpPr>
          <p:spPr bwMode="auto">
            <a:xfrm>
              <a:off x="4753" y="1282"/>
              <a:ext cx="698" cy="259"/>
            </a:xfrm>
            <a:prstGeom prst="rect">
              <a:avLst/>
            </a:prstGeom>
            <a:noFill/>
            <a:ln w="9525" algn="ctr">
              <a:noFill/>
              <a:miter lim="800000"/>
              <a:headEnd/>
              <a:tailEnd/>
            </a:ln>
            <a:effectLst/>
          </p:spPr>
          <p:txBody>
            <a:bodyPr wrap="none" anchor="ctr">
              <a:spAutoFit/>
            </a:bodyPr>
            <a:lstStyle/>
            <a:p>
              <a:pPr algn="ctr">
                <a:lnSpc>
                  <a:spcPct val="90000"/>
                </a:lnSpc>
                <a:spcBef>
                  <a:spcPct val="30000"/>
                </a:spcBef>
                <a:defRPr/>
              </a:pPr>
              <a:r>
                <a:rPr lang="en-US" sz="2000"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Operations</a:t>
              </a:r>
            </a:p>
          </p:txBody>
        </p:sp>
      </p:grpSp>
      <p:grpSp>
        <p:nvGrpSpPr>
          <p:cNvPr id="8" name="Group 35"/>
          <p:cNvGrpSpPr>
            <a:grpSpLocks/>
          </p:cNvGrpSpPr>
          <p:nvPr/>
        </p:nvGrpSpPr>
        <p:grpSpPr bwMode="auto">
          <a:xfrm flipH="1">
            <a:off x="-8806" y="4377280"/>
            <a:ext cx="2640207" cy="1304235"/>
            <a:chOff x="4355" y="2213"/>
            <a:chExt cx="1407" cy="882"/>
          </a:xfrm>
        </p:grpSpPr>
        <p:pic>
          <p:nvPicPr>
            <p:cNvPr id="19" name="Rectangle 34836"/>
            <p:cNvPicPr>
              <a:picLocks noChangeAspect="1" noChangeArrowheads="1"/>
            </p:cNvPicPr>
            <p:nvPr/>
          </p:nvPicPr>
          <p:blipFill>
            <a:blip r:embed="rId7"/>
            <a:srcRect/>
            <a:stretch>
              <a:fillRect/>
            </a:stretch>
          </p:blipFill>
          <p:spPr bwMode="auto">
            <a:xfrm>
              <a:off x="4529" y="2481"/>
              <a:ext cx="1111" cy="614"/>
            </a:xfrm>
            <a:prstGeom prst="rect">
              <a:avLst/>
            </a:prstGeom>
            <a:noFill/>
            <a:ln w="9525">
              <a:noFill/>
              <a:miter lim="800000"/>
              <a:headEnd/>
              <a:tailEnd/>
            </a:ln>
          </p:spPr>
        </p:pic>
        <p:sp>
          <p:nvSpPr>
            <p:cNvPr id="20" name="TextBox 93220"/>
            <p:cNvSpPr txBox="1">
              <a:spLocks noChangeArrowheads="1"/>
            </p:cNvSpPr>
            <p:nvPr/>
          </p:nvSpPr>
          <p:spPr bwMode="auto">
            <a:xfrm>
              <a:off x="4355" y="2213"/>
              <a:ext cx="1407" cy="250"/>
            </a:xfrm>
            <a:prstGeom prst="rect">
              <a:avLst/>
            </a:prstGeom>
            <a:noFill/>
            <a:ln w="9525">
              <a:noFill/>
              <a:miter lim="800000"/>
              <a:headEnd/>
              <a:tailEnd/>
            </a:ln>
          </p:spPr>
          <p:txBody>
            <a:bodyPr wrap="square" anchor="b">
              <a:spAutoFit/>
            </a:bodyPr>
            <a:lstStyle/>
            <a:p>
              <a:pPr algn="ctr">
                <a:lnSpc>
                  <a:spcPct val="90000"/>
                </a:lnSpc>
                <a:spcBef>
                  <a:spcPct val="30000"/>
                </a:spcBef>
                <a:defRPr/>
              </a:pPr>
              <a:r>
                <a:rPr lang="en-US" sz="2000"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Sales and </a:t>
              </a:r>
              <a:r>
                <a:rPr lang="en-US" sz="20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Marketing</a:t>
              </a:r>
              <a:endParaRPr lang="en-US" sz="2000"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pic>
        <p:nvPicPr>
          <p:cNvPr id="21" name="Picture 67" descr="Group_HiR-Man copy 2"/>
          <p:cNvPicPr>
            <a:picLocks noChangeAspect="1" noChangeArrowheads="1"/>
          </p:cNvPicPr>
          <p:nvPr>
            <p:custDataLst>
              <p:tags r:id="rId1"/>
            </p:custDataLst>
          </p:nvPr>
        </p:nvPicPr>
        <p:blipFill>
          <a:blip r:embed="rId8" cstate="screen"/>
          <a:srcRect/>
          <a:stretch>
            <a:fillRect/>
          </a:stretch>
        </p:blipFill>
        <p:spPr bwMode="auto">
          <a:xfrm>
            <a:off x="6858000" y="2215376"/>
            <a:ext cx="729477" cy="2124835"/>
          </a:xfrm>
          <a:prstGeom prst="rect">
            <a:avLst/>
          </a:prstGeom>
          <a:noFill/>
          <a:ln w="9525">
            <a:noFill/>
            <a:miter lim="800000"/>
            <a:headEnd/>
            <a:tailEnd/>
          </a:ln>
          <a:effectLst>
            <a:reflection blurRad="6350" stA="52000" endA="300" endPos="35000" dir="5400000" sy="-100000" algn="bl" rotWithShape="0"/>
          </a:effectLst>
        </p:spPr>
      </p:pic>
      <p:pic>
        <p:nvPicPr>
          <p:cNvPr id="22" name="Picture 68" descr="Group_HiR-Man copy"/>
          <p:cNvPicPr>
            <a:picLocks noChangeAspect="1" noChangeArrowheads="1"/>
          </p:cNvPicPr>
          <p:nvPr>
            <p:custDataLst>
              <p:tags r:id="rId2"/>
            </p:custDataLst>
          </p:nvPr>
        </p:nvPicPr>
        <p:blipFill>
          <a:blip r:embed="rId9" cstate="screen"/>
          <a:srcRect/>
          <a:stretch>
            <a:fillRect/>
          </a:stretch>
        </p:blipFill>
        <p:spPr bwMode="auto">
          <a:xfrm>
            <a:off x="7839307" y="3605561"/>
            <a:ext cx="740700" cy="2154763"/>
          </a:xfrm>
          <a:prstGeom prst="rect">
            <a:avLst/>
          </a:prstGeom>
          <a:noFill/>
          <a:ln w="9525">
            <a:noFill/>
            <a:miter lim="800000"/>
            <a:headEnd/>
            <a:tailEnd/>
          </a:ln>
          <a:effectLst>
            <a:reflection blurRad="6350" stA="52000" endA="300" endPos="35000" dir="5400000" sy="-100000" algn="bl" rotWithShape="0"/>
          </a:effectLst>
        </p:spPr>
      </p:pic>
      <p:pic>
        <p:nvPicPr>
          <p:cNvPr id="23" name="Picture 22" descr="PRB_CEO.png"/>
          <p:cNvPicPr>
            <a:picLocks noChangeAspect="1"/>
          </p:cNvPicPr>
          <p:nvPr/>
        </p:nvPicPr>
        <p:blipFill>
          <a:blip r:embed="rId10" cstate="screen">
            <a:lum bright="10000"/>
          </a:blip>
          <a:stretch>
            <a:fillRect/>
          </a:stretch>
        </p:blipFill>
        <p:spPr>
          <a:xfrm>
            <a:off x="7790688" y="645210"/>
            <a:ext cx="1088188" cy="1993363"/>
          </a:xfrm>
          <a:prstGeom prst="rect">
            <a:avLst/>
          </a:prstGeom>
          <a:effectLst>
            <a:reflection blurRad="6350" stA="52000" endA="300" endPos="35000" dir="5400000" sy="-100000" algn="bl" rotWithShape="0"/>
          </a:effectLst>
        </p:spPr>
      </p:pic>
      <p:sp>
        <p:nvSpPr>
          <p:cNvPr id="2" name="Title 1"/>
          <p:cNvSpPr>
            <a:spLocks noGrp="1"/>
          </p:cNvSpPr>
          <p:nvPr>
            <p:ph type="title"/>
          </p:nvPr>
        </p:nvSpPr>
        <p:spPr>
          <a:xfrm>
            <a:off x="457200" y="640079"/>
            <a:ext cx="8229600" cy="556819"/>
          </a:xfrm>
        </p:spPr>
        <p:txBody>
          <a:bodyPr/>
          <a:lstStyle/>
          <a:p>
            <a:r>
              <a:rPr lang="en-US" dirty="0" smtClean="0"/>
              <a:t>Role Based Productivity</a:t>
            </a:r>
            <a:endParaRPr lang="en-US" dirty="0"/>
          </a:p>
        </p:txBody>
      </p:sp>
      <p:sp>
        <p:nvSpPr>
          <p:cNvPr id="26" name="Title 1"/>
          <p:cNvSpPr txBox="1">
            <a:spLocks/>
          </p:cNvSpPr>
          <p:nvPr/>
        </p:nvSpPr>
        <p:spPr>
          <a:xfrm>
            <a:off x="567733" y="690878"/>
            <a:ext cx="8382000" cy="498598"/>
          </a:xfrm>
          <a:prstGeom prst="rect">
            <a:avLst/>
          </a:prstGeom>
          <a:effectLst/>
        </p:spPr>
        <p:txBody>
          <a:bodyPr vert="horz" wrap="square" lIns="0" tIns="0" rIns="0" bIns="0" rtlCol="0" anchor="t">
            <a:noAutofit/>
            <a:scene3d>
              <a:camera prst="orthographicFront"/>
              <a:lightRig rig="glow" dir="tl"/>
            </a:scene3d>
            <a:sp3d extrusionH="31750" prstMaterial="metal">
              <a:contourClr>
                <a:srgbClr val="000000"/>
              </a:contourClr>
            </a:sp3d>
          </a:bodyPr>
          <a:lstStyle/>
          <a:p>
            <a:pPr marL="0" marR="0" lvl="0" indent="0" fontAlgn="base">
              <a:lnSpc>
                <a:spcPct val="80000"/>
              </a:lnSpc>
              <a:spcBef>
                <a:spcPct val="0"/>
              </a:spcBef>
              <a:spcAft>
                <a:spcPct val="0"/>
              </a:spcAft>
              <a:buClrTx/>
              <a:buSzTx/>
              <a:tabLst/>
              <a:defRPr/>
            </a:pPr>
            <a:r>
              <a:rPr lang="en-US" sz="4000" spc="-250" dirty="0" smtClean="0">
                <a:ln w="3175">
                  <a:noFill/>
                </a:ln>
                <a:gradFill flip="none" rotWithShape="1">
                  <a:gsLst>
                    <a:gs pos="28000">
                      <a:schemeClr val="bg1">
                        <a:lumMod val="95000"/>
                      </a:schemeClr>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Last Mile Of Productivity</a:t>
            </a:r>
            <a:endParaRPr lang="en-US" sz="4000" spc="-250" dirty="0">
              <a:ln w="3175">
                <a:noFill/>
              </a:ln>
              <a:gradFill flip="none" rotWithShape="1">
                <a:gsLst>
                  <a:gs pos="28000">
                    <a:schemeClr val="bg1">
                      <a:lumMod val="95000"/>
                    </a:schemeClr>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5.55556E-7 7.40741E-7 L -0.35555 0.00718 " pathEditMode="relative" rAng="0" ptsTypes="AA">
                                      <p:cBhvr>
                                        <p:cTn id="9" dur="1000" fill="hold"/>
                                        <p:tgtEl>
                                          <p:spTgt spid="21"/>
                                        </p:tgtEl>
                                        <p:attrNameLst>
                                          <p:attrName>ppt_x</p:attrName>
                                          <p:attrName>ppt_y</p:attrName>
                                        </p:attrNameLst>
                                      </p:cBhvr>
                                      <p:rCtr x="-178" y="3"/>
                                    </p:animMotion>
                                  </p:childTnLst>
                                </p:cTn>
                              </p:par>
                              <p:par>
                                <p:cTn id="10" presetID="35" presetClass="path" presetSubtype="0" accel="50000" decel="50000" fill="hold" nodeType="withEffect">
                                  <p:stCondLst>
                                    <p:cond delay="0"/>
                                  </p:stCondLst>
                                  <p:childTnLst>
                                    <p:animMotion origin="layout" path="M -3.05556E-6 -3.7037E-7 L -0.28437 0.0412 " pathEditMode="relative" rAng="0" ptsTypes="AA">
                                      <p:cBhvr>
                                        <p:cTn id="11" dur="1000" fill="hold"/>
                                        <p:tgtEl>
                                          <p:spTgt spid="22"/>
                                        </p:tgtEl>
                                        <p:attrNameLst>
                                          <p:attrName>ppt_x</p:attrName>
                                          <p:attrName>ppt_y</p:attrName>
                                        </p:attrNameLst>
                                      </p:cBhvr>
                                      <p:rCtr x="-142" y="21"/>
                                    </p:animMotion>
                                  </p:childTnLst>
                                </p:cTn>
                              </p:par>
                              <p:par>
                                <p:cTn id="12" presetID="63" presetClass="path" presetSubtype="0" accel="50000" decel="50000" fill="hold" nodeType="withEffect">
                                  <p:stCondLst>
                                    <p:cond delay="0"/>
                                  </p:stCondLst>
                                  <p:childTnLst>
                                    <p:animMotion origin="layout" path="M -2.77778E-6 3.56317E-6 L 0.44948 0.09324 " pathEditMode="relative" rAng="0" ptsTypes="AA">
                                      <p:cBhvr>
                                        <p:cTn id="13" dur="1000" fill="hold"/>
                                        <p:tgtEl>
                                          <p:spTgt spid="6"/>
                                        </p:tgtEl>
                                        <p:attrNameLst>
                                          <p:attrName>ppt_x</p:attrName>
                                          <p:attrName>ppt_y</p:attrName>
                                        </p:attrNameLst>
                                      </p:cBhvr>
                                      <p:rCtr x="225" y="47"/>
                                    </p:animMotion>
                                  </p:childTnLst>
                                </p:cTn>
                              </p:par>
                              <p:par>
                                <p:cTn id="14" presetID="0" presetClass="path" presetSubtype="0" accel="50000" decel="50000" fill="hold" nodeType="withEffect">
                                  <p:stCondLst>
                                    <p:cond delay="0"/>
                                  </p:stCondLst>
                                  <p:childTnLst>
                                    <p:animMotion origin="layout" path="M 1.66667E-6 -3.33179E-7 L -0.22656 0.11314 " pathEditMode="relative" rAng="0" ptsTypes="AA">
                                      <p:cBhvr>
                                        <p:cTn id="15" dur="1000" fill="hold"/>
                                        <p:tgtEl>
                                          <p:spTgt spid="23"/>
                                        </p:tgtEl>
                                        <p:attrNameLst>
                                          <p:attrName>ppt_x</p:attrName>
                                          <p:attrName>ppt_y</p:attrName>
                                        </p:attrNameLst>
                                      </p:cBhvr>
                                      <p:rCtr x="-113" y="56"/>
                                    </p:animMotion>
                                  </p:childTnLst>
                                </p:cTn>
                              </p:par>
                              <p:par>
                                <p:cTn id="16" presetID="63" presetClass="path" presetSubtype="0" accel="50000" decel="50000" fill="hold" nodeType="withEffect">
                                  <p:stCondLst>
                                    <p:cond delay="0"/>
                                  </p:stCondLst>
                                  <p:childTnLst>
                                    <p:animMotion origin="layout" path="M -2.22222E-6 3.65109E-6 L 0.1632 3.65109E-6 " pathEditMode="relative" rAng="0" ptsTypes="AA">
                                      <p:cBhvr>
                                        <p:cTn id="17" dur="1000" fill="hold"/>
                                        <p:tgtEl>
                                          <p:spTgt spid="7"/>
                                        </p:tgtEl>
                                        <p:attrNameLst>
                                          <p:attrName>ppt_x</p:attrName>
                                          <p:attrName>ppt_y</p:attrName>
                                        </p:attrNameLst>
                                      </p:cBhvr>
                                      <p:rCtr x="82" y="0"/>
                                    </p:animMotion>
                                  </p:childTnLst>
                                </p:cTn>
                              </p:par>
                              <p:par>
                                <p:cTn id="18" presetID="63" presetClass="path" presetSubtype="0" accel="50000" decel="50000" fill="hold" nodeType="withEffect">
                                  <p:stCondLst>
                                    <p:cond delay="0"/>
                                  </p:stCondLst>
                                  <p:childTnLst>
                                    <p:animMotion origin="layout" path="M -2.77778E-6 -3.33333E-6 L 0.29827 0.09236 " pathEditMode="relative" rAng="0" ptsTypes="AA">
                                      <p:cBhvr>
                                        <p:cTn id="19" dur="1000" fill="hold"/>
                                        <p:tgtEl>
                                          <p:spTgt spid="8"/>
                                        </p:tgtEl>
                                        <p:attrNameLst>
                                          <p:attrName>ppt_x</p:attrName>
                                          <p:attrName>ppt_y</p:attrName>
                                        </p:attrNameLst>
                                      </p:cBhvr>
                                      <p:rCtr x="149" y="46"/>
                                    </p:animMotion>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xit" presetSubtype="0" fill="hold" grpId="0" nodeType="withEffect">
                                  <p:stCondLst>
                                    <p:cond delay="0"/>
                                  </p:stCondLst>
                                  <p:childTnLst>
                                    <p:animEffect transition="out" filter="fade">
                                      <p:cBhvr>
                                        <p:cTn id="29" dur="1000"/>
                                        <p:tgtEl>
                                          <p:spTgt spid="26"/>
                                        </p:tgtEl>
                                      </p:cBhvr>
                                    </p:animEffect>
                                    <p:anim calcmode="lin" valueType="num">
                                      <p:cBhvr>
                                        <p:cTn id="30" dur="1000"/>
                                        <p:tgtEl>
                                          <p:spTgt spid="26"/>
                                        </p:tgtEl>
                                        <p:attrNameLst>
                                          <p:attrName>ppt_x</p:attrName>
                                        </p:attrNameLst>
                                      </p:cBhvr>
                                      <p:tavLst>
                                        <p:tav tm="0">
                                          <p:val>
                                            <p:strVal val="ppt_x"/>
                                          </p:val>
                                        </p:tav>
                                        <p:tav tm="100000">
                                          <p:val>
                                            <p:strVal val="ppt_x"/>
                                          </p:val>
                                        </p:tav>
                                      </p:tavLst>
                                    </p:anim>
                                    <p:anim calcmode="lin" valueType="num">
                                      <p:cBhvr>
                                        <p:cTn id="31" dur="1000"/>
                                        <p:tgtEl>
                                          <p:spTgt spid="26"/>
                                        </p:tgtEl>
                                        <p:attrNameLst>
                                          <p:attrName>ppt_y</p:attrName>
                                        </p:attrNameLst>
                                      </p:cBhvr>
                                      <p:tavLst>
                                        <p:tav tm="0">
                                          <p:val>
                                            <p:strVal val="ppt_y"/>
                                          </p:val>
                                        </p:tav>
                                        <p:tav tm="100000">
                                          <p:val>
                                            <p:strVal val="ppt_y+.1"/>
                                          </p:val>
                                        </p:tav>
                                      </p:tavLst>
                                    </p:anim>
                                    <p:set>
                                      <p:cBhvr>
                                        <p:cTn id="32"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four-3d-colored-arrows.png"/>
          <p:cNvPicPr>
            <a:picLocks noChangeAspect="1"/>
          </p:cNvPicPr>
          <p:nvPr/>
        </p:nvPicPr>
        <p:blipFill>
          <a:blip r:embed="rId4">
            <a:lum bright="-14000" contrast="32000"/>
          </a:blip>
          <a:stretch>
            <a:fillRect/>
          </a:stretch>
        </p:blipFill>
        <p:spPr bwMode="auto">
          <a:xfrm rot="19575615">
            <a:off x="564796" y="1695757"/>
            <a:ext cx="5023485" cy="5477828"/>
          </a:xfrm>
          <a:prstGeom prst="rect">
            <a:avLst/>
          </a:prstGeom>
          <a:noFill/>
          <a:ln>
            <a:noFill/>
          </a:ln>
          <a:effectLst/>
        </p:spPr>
      </p:pic>
      <p:pic>
        <p:nvPicPr>
          <p:cNvPr id="4100" name="Picture 4" descr="C:\Program Files\Microsoft Resource DVD Artwork\DVD_ART\Artwork_Imagery\Photos_for_PPT\Photo_backgrounds\FY06 MS Dynamics Photography\At Work\Dynamics work_Dale_man intense monitor cubicle.png"/>
          <p:cNvPicPr>
            <a:picLocks noChangeAspect="1" noChangeArrowheads="1"/>
          </p:cNvPicPr>
          <p:nvPr/>
        </p:nvPicPr>
        <p:blipFill>
          <a:blip r:embed="rId5"/>
          <a:stretch>
            <a:fillRect/>
          </a:stretch>
        </p:blipFill>
        <p:spPr bwMode="auto">
          <a:xfrm>
            <a:off x="3810000" y="1175974"/>
            <a:ext cx="5287328" cy="3980497"/>
          </a:xfrm>
          <a:prstGeom prst="rect">
            <a:avLst/>
          </a:prstGeom>
          <a:noFill/>
        </p:spPr>
      </p:pic>
      <p:graphicFrame>
        <p:nvGraphicFramePr>
          <p:cNvPr id="10" name="Content Placeholder 46"/>
          <p:cNvGraphicFramePr>
            <a:graphicFrameLocks/>
          </p:cNvGraphicFramePr>
          <p:nvPr/>
        </p:nvGraphicFramePr>
        <p:xfrm>
          <a:off x="4513404" y="1175973"/>
          <a:ext cx="4619625" cy="4920027"/>
        </p:xfrm>
        <a:graphic>
          <a:graphicData uri="http://schemas.openxmlformats.org/drawingml/2006/chart">
            <c:chart xmlns:c="http://schemas.openxmlformats.org/drawingml/2006/chart" xmlns:r="http://schemas.openxmlformats.org/officeDocument/2006/relationships" r:id="rId6"/>
          </a:graphicData>
        </a:graphic>
      </p:graphicFrame>
      <p:sp>
        <p:nvSpPr>
          <p:cNvPr id="34" name="Title 33"/>
          <p:cNvSpPr>
            <a:spLocks noGrp="1"/>
          </p:cNvSpPr>
          <p:nvPr>
            <p:ph type="title"/>
          </p:nvPr>
        </p:nvSpPr>
        <p:spPr/>
        <p:txBody>
          <a:bodyPr/>
          <a:lstStyle/>
          <a:p>
            <a:r>
              <a:rPr smtClean="0"/>
              <a:t>IT Challenges Remain</a:t>
            </a:r>
            <a:endParaRPr lang="en-US" dirty="0"/>
          </a:p>
        </p:txBody>
      </p:sp>
      <p:sp>
        <p:nvSpPr>
          <p:cNvPr id="37" name="Content Placeholder 36"/>
          <p:cNvSpPr>
            <a:spLocks noGrp="1"/>
          </p:cNvSpPr>
          <p:nvPr>
            <p:ph sz="half" idx="4294967295"/>
          </p:nvPr>
        </p:nvSpPr>
        <p:spPr>
          <a:xfrm>
            <a:off x="457200" y="2468880"/>
            <a:ext cx="5484231" cy="2994666"/>
          </a:xfrm>
        </p:spPr>
        <p:txBody>
          <a:bodyPr/>
          <a:lstStyle/>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Technology Change</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Competition</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Security Threats</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IT Service Management</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Interoperability</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End-User Productivity</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Cost Reduction</a:t>
            </a:r>
          </a:p>
          <a:p>
            <a:pPr marL="282575" lvl="1" indent="-282575">
              <a:lnSpc>
                <a:spcPct val="80000"/>
              </a:lnSpc>
              <a:spcBef>
                <a:spcPts val="0"/>
              </a:spcBef>
              <a:spcAft>
                <a:spcPts val="600"/>
              </a:spcAft>
              <a:buSzPct val="80000"/>
              <a:buBlip>
                <a:blip r:embed="rId7"/>
              </a:buBlip>
              <a:defRPr/>
            </a:pPr>
            <a:r>
              <a:rPr>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Device Proliferation &amp; Management</a:t>
            </a:r>
          </a:p>
        </p:txBody>
      </p:sp>
      <p:graphicFrame>
        <p:nvGraphicFramePr>
          <p:cNvPr id="47" name="Content Placeholder 46"/>
          <p:cNvGraphicFramePr>
            <a:graphicFrameLocks noGrp="1"/>
          </p:cNvGraphicFramePr>
          <p:nvPr>
            <p:ph sz="quarter" idx="4294967295"/>
          </p:nvPr>
        </p:nvGraphicFramePr>
        <p:xfrm>
          <a:off x="4524375" y="827088"/>
          <a:ext cx="4619625" cy="4919662"/>
        </p:xfrm>
        <a:graphic>
          <a:graphicData uri="http://schemas.openxmlformats.org/drawingml/2006/chart">
            <c:chart xmlns:c="http://schemas.openxmlformats.org/drawingml/2006/chart" xmlns:r="http://schemas.openxmlformats.org/officeDocument/2006/relationships" r:id="rId8"/>
          </a:graphicData>
        </a:graphic>
      </p:graphicFrame>
      <p:sp>
        <p:nvSpPr>
          <p:cNvPr id="40" name="Rectangle 40"/>
          <p:cNvSpPr txBox="1">
            <a:spLocks noChangeArrowheads="1"/>
          </p:cNvSpPr>
          <p:nvPr/>
        </p:nvSpPr>
        <p:spPr>
          <a:xfrm>
            <a:off x="142890" y="193090"/>
            <a:ext cx="9001109" cy="637097"/>
          </a:xfrm>
          <a:prstGeom prst="rect">
            <a:avLst/>
          </a:prstGeom>
        </p:spPr>
        <p:txBody>
          <a:bodyPr lIns="91407" tIns="45704" rIns="91407" bIns="45704"/>
          <a:lstStyle/>
          <a:p>
            <a:pPr fontAlgn="base">
              <a:lnSpc>
                <a:spcPct val="90000"/>
              </a:lnSpc>
              <a:spcBef>
                <a:spcPct val="0"/>
              </a:spcBef>
              <a:spcAft>
                <a:spcPct val="0"/>
              </a:spcAft>
              <a:defRPr/>
            </a:pPr>
            <a:endParaRPr lang="en-US" sz="3200" spc="-250" dirty="0">
              <a:ln w="3175">
                <a:noFill/>
              </a:ln>
              <a:gradFill flip="none" rotWithShape="1">
                <a:gsLst>
                  <a:gs pos="28000">
                    <a:schemeClr val="bg1">
                      <a:lumMod val="95000"/>
                    </a:schemeClr>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
        <p:nvSpPr>
          <p:cNvPr id="42" name="Rectangle 41"/>
          <p:cNvSpPr>
            <a:spLocks noChangeArrowheads="1"/>
          </p:cNvSpPr>
          <p:nvPr/>
        </p:nvSpPr>
        <p:spPr bwMode="auto">
          <a:xfrm>
            <a:off x="5486400" y="2520836"/>
            <a:ext cx="731224" cy="587693"/>
          </a:xfrm>
          <a:prstGeom prst="rect">
            <a:avLst/>
          </a:prstGeom>
          <a:noFill/>
          <a:ln w="9525">
            <a:noFill/>
            <a:miter lim="800000"/>
            <a:headEnd/>
            <a:tailEnd/>
          </a:ln>
        </p:spPr>
        <p:txBody>
          <a:bodyPr wrap="none" lIns="91407" tIns="45704" rIns="91407" bIns="45704">
            <a:spAutoFit/>
          </a:bodyPr>
          <a:lstStyle/>
          <a:p>
            <a:pPr algn="ctr" eaLnBrk="0" hangingPunct="0">
              <a:lnSpc>
                <a:spcPct val="80000"/>
              </a:lnSpc>
            </a:pPr>
            <a:r>
              <a:rPr lang="en-US" sz="2000" b="1" dirty="0" smtClean="0">
                <a:effectLst>
                  <a:outerShdw blurRad="38100" dist="38100" dir="2700000" algn="tl">
                    <a:srgbClr val="000000">
                      <a:alpha val="43137"/>
                    </a:srgbClr>
                  </a:outerShdw>
                </a:effectLst>
              </a:rPr>
              <a:t>20%</a:t>
            </a:r>
            <a:r>
              <a:rPr lang="en-US" sz="2000" b="1" dirty="0" smtClean="0">
                <a:effectLst>
                  <a:outerShdw blurRad="38100" dist="38100" dir="2700000" algn="tl">
                    <a:srgbClr val="000000">
                      <a:alpha val="43137"/>
                    </a:srgbClr>
                  </a:outerShdw>
                </a:effectLst>
                <a:latin typeface="Segoe" pitchFamily="34" charset="0"/>
              </a:rPr>
              <a:t/>
            </a:r>
            <a:br>
              <a:rPr lang="en-US" sz="2000" b="1" dirty="0" smtClean="0">
                <a:effectLst>
                  <a:outerShdw blurRad="38100" dist="38100" dir="2700000" algn="tl">
                    <a:srgbClr val="000000">
                      <a:alpha val="43137"/>
                    </a:srgbClr>
                  </a:outerShdw>
                </a:effectLst>
                <a:latin typeface="Segoe" pitchFamily="34" charset="0"/>
              </a:rPr>
            </a:br>
            <a:r>
              <a:rPr lang="en-US" sz="2000" b="1" dirty="0" smtClean="0">
                <a:effectLst>
                  <a:outerShdw blurRad="38100" dist="38100" dir="2700000" algn="tl">
                    <a:srgbClr val="000000">
                      <a:alpha val="43137"/>
                    </a:srgbClr>
                  </a:outerShdw>
                </a:effectLst>
                <a:latin typeface="Segoe" pitchFamily="34" charset="0"/>
              </a:rPr>
              <a:t>New</a:t>
            </a:r>
            <a:endParaRPr lang="en-US" sz="2000" b="1" dirty="0">
              <a:effectLst>
                <a:outerShdw blurRad="38100" dist="38100" dir="2700000" algn="tl">
                  <a:srgbClr val="000000">
                    <a:alpha val="43137"/>
                  </a:srgbClr>
                </a:outerShdw>
              </a:effectLst>
              <a:latin typeface="Segoe" pitchFamily="34" charset="0"/>
            </a:endParaRPr>
          </a:p>
        </p:txBody>
      </p:sp>
      <p:sp>
        <p:nvSpPr>
          <p:cNvPr id="43" name="Rectangle 42"/>
          <p:cNvSpPr>
            <a:spLocks noChangeArrowheads="1"/>
          </p:cNvSpPr>
          <p:nvPr/>
        </p:nvSpPr>
        <p:spPr bwMode="auto">
          <a:xfrm>
            <a:off x="6629400" y="3108758"/>
            <a:ext cx="1737910" cy="584743"/>
          </a:xfrm>
          <a:prstGeom prst="rect">
            <a:avLst/>
          </a:prstGeom>
          <a:noFill/>
          <a:ln w="9525">
            <a:noFill/>
            <a:miter lim="800000"/>
            <a:headEnd/>
            <a:tailEnd/>
          </a:ln>
        </p:spPr>
        <p:txBody>
          <a:bodyPr wrap="none" lIns="91407" tIns="45704" rIns="91407" bIns="45704">
            <a:spAutoFit/>
          </a:bodyPr>
          <a:lstStyle/>
          <a:p>
            <a:pPr algn="ctr" eaLnBrk="0" hangingPunct="0">
              <a:lnSpc>
                <a:spcPct val="80000"/>
              </a:lnSpc>
            </a:pPr>
            <a:r>
              <a:rPr lang="en-US" sz="2000" b="1" dirty="0" smtClean="0">
                <a:effectLst>
                  <a:outerShdw blurRad="38100" dist="38100" dir="2700000" algn="tl">
                    <a:srgbClr val="000000">
                      <a:alpha val="43137"/>
                    </a:srgbClr>
                  </a:outerShdw>
                </a:effectLst>
                <a:latin typeface="Segoe" pitchFamily="34" charset="0"/>
              </a:rPr>
              <a:t>80%</a:t>
            </a:r>
            <a:br>
              <a:rPr lang="en-US" sz="2000" b="1" dirty="0" smtClean="0">
                <a:effectLst>
                  <a:outerShdw blurRad="38100" dist="38100" dir="2700000" algn="tl">
                    <a:srgbClr val="000000">
                      <a:alpha val="43137"/>
                    </a:srgbClr>
                  </a:outerShdw>
                </a:effectLst>
                <a:latin typeface="Segoe" pitchFamily="34" charset="0"/>
              </a:rPr>
            </a:br>
            <a:r>
              <a:rPr lang="en-US" sz="2000" b="1" dirty="0" smtClean="0">
                <a:effectLst>
                  <a:outerShdw blurRad="38100" dist="38100" dir="2700000" algn="tl">
                    <a:srgbClr val="000000">
                      <a:alpha val="43137"/>
                    </a:srgbClr>
                  </a:outerShdw>
                </a:effectLst>
                <a:latin typeface="Segoe" pitchFamily="34" charset="0"/>
              </a:rPr>
              <a:t>Maintenance</a:t>
            </a:r>
            <a:endParaRPr lang="en-US" sz="2000" b="1" dirty="0">
              <a:effectLst>
                <a:outerShdw blurRad="38100" dist="38100" dir="2700000" algn="tl">
                  <a:srgbClr val="000000">
                    <a:alpha val="43137"/>
                  </a:srgbClr>
                </a:outerShdw>
              </a:effectLst>
              <a:latin typeface="Segoe" pitchFamily="34" charset="0"/>
            </a:endParaRPr>
          </a:p>
        </p:txBody>
      </p:sp>
      <p:grpSp>
        <p:nvGrpSpPr>
          <p:cNvPr id="2" name="Group 17"/>
          <p:cNvGrpSpPr/>
          <p:nvPr/>
        </p:nvGrpSpPr>
        <p:grpSpPr>
          <a:xfrm>
            <a:off x="5422602" y="2799664"/>
            <a:ext cx="779110" cy="587693"/>
            <a:chOff x="5291468" y="2048934"/>
            <a:chExt cx="779110" cy="587693"/>
          </a:xfrm>
        </p:grpSpPr>
        <p:sp>
          <p:nvSpPr>
            <p:cNvPr id="11" name="Rectangle 10"/>
            <p:cNvSpPr>
              <a:spLocks noChangeArrowheads="1"/>
            </p:cNvSpPr>
            <p:nvPr/>
          </p:nvSpPr>
          <p:spPr bwMode="auto">
            <a:xfrm>
              <a:off x="5339354" y="2048934"/>
              <a:ext cx="731224" cy="587693"/>
            </a:xfrm>
            <a:prstGeom prst="rect">
              <a:avLst/>
            </a:prstGeom>
            <a:noFill/>
            <a:ln w="9525">
              <a:noFill/>
              <a:miter lim="800000"/>
              <a:headEnd/>
              <a:tailEnd/>
            </a:ln>
          </p:spPr>
          <p:txBody>
            <a:bodyPr wrap="none" lIns="91407" tIns="45704" rIns="91407" bIns="45704">
              <a:spAutoFit/>
            </a:bodyPr>
            <a:lstStyle/>
            <a:p>
              <a:pPr algn="ctr" eaLnBrk="0" hangingPunct="0">
                <a:lnSpc>
                  <a:spcPct val="80000"/>
                </a:lnSpc>
              </a:pPr>
              <a:r>
                <a:rPr lang="en-US" sz="2000" b="1" dirty="0" smtClean="0">
                  <a:effectLst>
                    <a:outerShdw blurRad="38100" dist="38100" dir="2700000" algn="tl">
                      <a:srgbClr val="000000">
                        <a:alpha val="43137"/>
                      </a:srgbClr>
                    </a:outerShdw>
                  </a:effectLst>
                  <a:latin typeface="Segoe" pitchFamily="34" charset="0"/>
                </a:rPr>
                <a:t>    %</a:t>
              </a:r>
              <a:br>
                <a:rPr lang="en-US" sz="2000" b="1" dirty="0" smtClean="0">
                  <a:effectLst>
                    <a:outerShdw blurRad="38100" dist="38100" dir="2700000" algn="tl">
                      <a:srgbClr val="000000">
                        <a:alpha val="43137"/>
                      </a:srgbClr>
                    </a:outerShdw>
                  </a:effectLst>
                  <a:latin typeface="Segoe" pitchFamily="34" charset="0"/>
                </a:rPr>
              </a:br>
              <a:r>
                <a:rPr lang="en-US" sz="2000" b="1" dirty="0" smtClean="0">
                  <a:effectLst>
                    <a:outerShdw blurRad="38100" dist="38100" dir="2700000" algn="tl">
                      <a:srgbClr val="000000">
                        <a:alpha val="43137"/>
                      </a:srgbClr>
                    </a:outerShdw>
                  </a:effectLst>
                  <a:latin typeface="Segoe" pitchFamily="34" charset="0"/>
                </a:rPr>
                <a:t>New</a:t>
              </a:r>
              <a:endParaRPr lang="en-US" sz="2000" b="1" dirty="0">
                <a:effectLst>
                  <a:outerShdw blurRad="38100" dist="38100" dir="2700000" algn="tl">
                    <a:srgbClr val="000000">
                      <a:alpha val="43137"/>
                    </a:srgbClr>
                  </a:outerShdw>
                </a:effectLst>
                <a:latin typeface="Segoe" pitchFamily="34" charset="0"/>
              </a:endParaRPr>
            </a:p>
          </p:txBody>
        </p:sp>
        <p:sp>
          <p:nvSpPr>
            <p:cNvPr id="16" name="Up Arrow 15"/>
            <p:cNvSpPr/>
            <p:nvPr/>
          </p:nvSpPr>
          <p:spPr bwMode="auto">
            <a:xfrm>
              <a:off x="5291468" y="2078666"/>
              <a:ext cx="228600" cy="228600"/>
            </a:xfrm>
            <a:prstGeom prst="up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 name="Up Arrow 16"/>
            <p:cNvSpPr/>
            <p:nvPr/>
          </p:nvSpPr>
          <p:spPr bwMode="auto">
            <a:xfrm>
              <a:off x="5465134" y="2078666"/>
              <a:ext cx="228600" cy="228600"/>
            </a:xfrm>
            <a:prstGeom prst="up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9" name="Rectangle 18"/>
          <p:cNvSpPr/>
          <p:nvPr/>
        </p:nvSpPr>
        <p:spPr>
          <a:xfrm>
            <a:off x="5553318" y="1706635"/>
            <a:ext cx="2443297" cy="437043"/>
          </a:xfrm>
          <a:prstGeom prst="rect">
            <a:avLst/>
          </a:prstGeom>
        </p:spPr>
        <p:txBody>
          <a:bodyPr wrap="none">
            <a:spAutoFit/>
          </a:bodyPr>
          <a:lstStyle/>
          <a:p>
            <a:pPr algn="ctr" fontAlgn="base">
              <a:lnSpc>
                <a:spcPct val="80000"/>
              </a:lnSpc>
              <a:spcBef>
                <a:spcPct val="0"/>
              </a:spcBef>
              <a:spcAft>
                <a:spcPct val="0"/>
              </a:spcAft>
              <a:tabLst>
                <a:tab pos="6000510" algn="r"/>
              </a:tabLst>
              <a:defRPr/>
            </a:pPr>
            <a:r>
              <a:rPr lang="en-US" sz="28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IT Resources</a:t>
            </a:r>
          </a:p>
        </p:txBody>
      </p:sp>
      <p:sp>
        <p:nvSpPr>
          <p:cNvPr id="21" name="Rounded Rectangle 20"/>
          <p:cNvSpPr/>
          <p:nvPr/>
        </p:nvSpPr>
        <p:spPr bwMode="auto">
          <a:xfrm>
            <a:off x="4016540" y="5633545"/>
            <a:ext cx="5051260" cy="1072055"/>
          </a:xfrm>
          <a:prstGeom prst="roundRect">
            <a:avLst>
              <a:gd name="adj" fmla="val 50000"/>
            </a:avLst>
          </a:prstGeom>
          <a:gradFill flip="none" rotWithShape="1">
            <a:gsLst>
              <a:gs pos="20000">
                <a:srgbClr val="8064A2">
                  <a:lumMod val="75000"/>
                  <a:shade val="30000"/>
                  <a:satMod val="115000"/>
                </a:srgbClr>
              </a:gs>
              <a:gs pos="50000">
                <a:srgbClr val="332741"/>
              </a:gs>
              <a:gs pos="100000">
                <a:srgbClr val="8064A2">
                  <a:lumMod val="75000"/>
                  <a:shade val="100000"/>
                  <a:satMod val="115000"/>
                  <a:alpha val="90000"/>
                </a:srgbClr>
              </a:gs>
            </a:gsLst>
            <a:lin ang="54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indent="-342900" defTabSz="457200">
              <a:lnSpc>
                <a:spcPct val="80000"/>
              </a:lnSpc>
              <a:spcAft>
                <a:spcPts val="600"/>
              </a:spcAft>
              <a:defRPr/>
            </a:pPr>
            <a:endParaRPr lang="en-US" sz="1600">
              <a:solidFill>
                <a:prstClr val="white"/>
              </a:solidFill>
              <a:latin typeface="Segoe"/>
            </a:endParaRPr>
          </a:p>
        </p:txBody>
      </p:sp>
      <p:sp>
        <p:nvSpPr>
          <p:cNvPr id="22" name="Rounded Rectangle 21"/>
          <p:cNvSpPr/>
          <p:nvPr/>
        </p:nvSpPr>
        <p:spPr>
          <a:xfrm>
            <a:off x="4044828" y="5702118"/>
            <a:ext cx="4875213" cy="942975"/>
          </a:xfrm>
          <a:prstGeom prst="roundRect">
            <a:avLst>
              <a:gd name="adj" fmla="val 50000"/>
            </a:avLst>
          </a:prstGeom>
          <a:gradFill flip="none" rotWithShape="1">
            <a:gsLst>
              <a:gs pos="0">
                <a:schemeClr val="tx1"/>
              </a:gs>
              <a:gs pos="81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bwMode="auto">
          <a:xfrm>
            <a:off x="6525322" y="5936214"/>
            <a:ext cx="2246971" cy="480131"/>
          </a:xfrm>
          <a:prstGeom prst="rect">
            <a:avLst/>
          </a:prstGeom>
        </p:spPr>
        <p:txBody>
          <a:bodyPr wrap="square">
            <a:spAutoFit/>
          </a:bodyPr>
          <a:lstStyle/>
          <a:p>
            <a:pPr marL="225425" indent="-225425">
              <a:lnSpc>
                <a:spcPct val="90000"/>
              </a:lnSpc>
              <a:spcBef>
                <a:spcPct val="30000"/>
              </a:spcBef>
              <a:buClr>
                <a:srgbClr val="FFB601"/>
              </a:buClr>
              <a:buFont typeface="Wingdings 2" pitchFamily="18" charset="2"/>
              <a:buBlip>
                <a:blip r:embed="rId9"/>
              </a:buBlip>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Core Infrastructure Optimization</a:t>
            </a:r>
          </a:p>
        </p:txBody>
      </p:sp>
      <p:sp>
        <p:nvSpPr>
          <p:cNvPr id="26" name="Rectangle 25"/>
          <p:cNvSpPr/>
          <p:nvPr/>
        </p:nvSpPr>
        <p:spPr>
          <a:xfrm>
            <a:off x="4042298" y="5945741"/>
            <a:ext cx="2336442" cy="452432"/>
          </a:xfrm>
          <a:prstGeom prst="rect">
            <a:avLst/>
          </a:prstGeom>
          <a:noFill/>
        </p:spPr>
        <p:txBody>
          <a:bodyPr wrap="square" lIns="91440" tIns="45720" rIns="91440" bIns="45720">
            <a:spAutoFit/>
          </a:bodyPr>
          <a:lstStyle/>
          <a:p>
            <a:pPr marL="0" marR="0" lvl="0" indent="0" algn="ctr" defTabSz="914400" eaLnBrk="1" latinLnBrk="0" hangingPunct="1">
              <a:lnSpc>
                <a:spcPct val="90000"/>
              </a:lnSpc>
              <a:buClrTx/>
              <a:buSzTx/>
              <a:buFontTx/>
              <a:buNone/>
              <a:tabLst/>
              <a:defRPr/>
            </a:pPr>
            <a:r>
              <a:rPr lang="en-US" sz="2600" b="1" dirty="0" smtClean="0">
                <a:ln w="18415" cmpd="sng">
                  <a:noFill/>
                  <a:prstDash val="solid"/>
                </a:ln>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63500" dir="3600000" algn="tl" rotWithShape="0">
                    <a:srgbClr val="000000">
                      <a:alpha val="70000"/>
                    </a:srgbClr>
                  </a:outerShdw>
                  <a:reflection blurRad="6350" stA="55000" endA="300" endPos="45500" dir="5400000" sy="-100000" algn="bl" rotWithShape="0"/>
                </a:effectLst>
                <a:latin typeface="+mj-lt"/>
                <a:cs typeface="+mn-cs"/>
              </a:rPr>
              <a:t>Provisioning</a:t>
            </a:r>
            <a:endParaRPr lang="en-US" sz="2600" b="1" dirty="0">
              <a:ln w="18415" cmpd="sng">
                <a:noFill/>
                <a:prstDash val="solid"/>
              </a:ln>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63500" dir="3600000" algn="tl" rotWithShape="0">
                  <a:srgbClr val="000000">
                    <a:alpha val="70000"/>
                  </a:srgbClr>
                </a:outerShdw>
                <a:reflection blurRad="6350" stA="55000" endA="300" endPos="45500" dir="5400000" sy="-100000" algn="bl" rotWithShape="0"/>
              </a:effectLst>
              <a:latin typeface="+mj-lt"/>
              <a:cs typeface="+mn-cs"/>
            </a:endParaRPr>
          </a:p>
        </p:txBody>
      </p:sp>
      <p:sp>
        <p:nvSpPr>
          <p:cNvPr id="28" name="Rounded Rectangle 27"/>
          <p:cNvSpPr/>
          <p:nvPr/>
        </p:nvSpPr>
        <p:spPr bwMode="auto">
          <a:xfrm>
            <a:off x="57912" y="1295400"/>
            <a:ext cx="5047488" cy="1072055"/>
          </a:xfrm>
          <a:prstGeom prst="roundRect">
            <a:avLst>
              <a:gd name="adj" fmla="val 50000"/>
            </a:avLst>
          </a:prstGeom>
          <a:gradFill flip="none" rotWithShape="1">
            <a:gsLst>
              <a:gs pos="0">
                <a:srgbClr val="009DD3">
                  <a:alpha val="55000"/>
                </a:srgbClr>
              </a:gs>
              <a:gs pos="50000">
                <a:srgbClr val="0E2852"/>
              </a:gs>
              <a:gs pos="100000">
                <a:srgbClr val="133872"/>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defTabSz="457200">
              <a:defRPr/>
            </a:pPr>
            <a:endParaRPr lang="en-US" sz="3200" b="1" spc="-10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endParaRPr>
          </a:p>
        </p:txBody>
      </p:sp>
      <p:sp>
        <p:nvSpPr>
          <p:cNvPr id="29" name="Rounded Rectangle 28"/>
          <p:cNvSpPr/>
          <p:nvPr/>
        </p:nvSpPr>
        <p:spPr>
          <a:xfrm>
            <a:off x="102102" y="1354036"/>
            <a:ext cx="4873752" cy="942975"/>
          </a:xfrm>
          <a:prstGeom prst="roundRect">
            <a:avLst>
              <a:gd name="adj" fmla="val 50000"/>
            </a:avLst>
          </a:prstGeom>
          <a:gradFill flip="none" rotWithShape="1">
            <a:gsLst>
              <a:gs pos="0">
                <a:schemeClr val="tx1"/>
              </a:gs>
              <a:gs pos="81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Rectangle 29"/>
          <p:cNvSpPr/>
          <p:nvPr/>
        </p:nvSpPr>
        <p:spPr bwMode="auto">
          <a:xfrm>
            <a:off x="2086930" y="1351907"/>
            <a:ext cx="2975510" cy="932563"/>
          </a:xfrm>
          <a:prstGeom prst="rect">
            <a:avLst/>
          </a:prstGeom>
        </p:spPr>
        <p:txBody>
          <a:bodyPr wrap="square">
            <a:spAutoFit/>
          </a:bodyPr>
          <a:lstStyle/>
          <a:p>
            <a:pPr marL="225425" indent="-225425">
              <a:lnSpc>
                <a:spcPct val="90000"/>
              </a:lnSpc>
              <a:spcBef>
                <a:spcPct val="30000"/>
              </a:spcBef>
              <a:buClr>
                <a:srgbClr val="FFB601"/>
              </a:buClr>
              <a:buFont typeface="Wingdings 2" pitchFamily="18" charset="2"/>
              <a:buBlip>
                <a:blip r:embed="rId9"/>
              </a:buBlip>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Business Productivity Infrastructure Optimization</a:t>
            </a:r>
          </a:p>
          <a:p>
            <a:pPr marL="225425" indent="-225425">
              <a:lnSpc>
                <a:spcPct val="90000"/>
              </a:lnSpc>
              <a:spcBef>
                <a:spcPct val="30000"/>
              </a:spcBef>
              <a:buClr>
                <a:srgbClr val="FFB601"/>
              </a:buClr>
              <a:buFont typeface="Wingdings 2" pitchFamily="18" charset="2"/>
              <a:buBlip>
                <a:blip r:embed="rId9"/>
              </a:buBlip>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Application Platform Optimization</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31" name="Rectangle 30"/>
          <p:cNvSpPr/>
          <p:nvPr/>
        </p:nvSpPr>
        <p:spPr>
          <a:xfrm>
            <a:off x="172636" y="1604968"/>
            <a:ext cx="2362200" cy="452432"/>
          </a:xfrm>
          <a:prstGeom prst="rect">
            <a:avLst/>
          </a:prstGeom>
          <a:noFill/>
        </p:spPr>
        <p:txBody>
          <a:bodyPr wrap="square" lIns="91440" tIns="45720" rIns="91440" bIns="45720">
            <a:spAutoFit/>
          </a:bodyPr>
          <a:lstStyle/>
          <a:p>
            <a:pPr marL="0" marR="0" lvl="0" indent="0" defTabSz="914400" eaLnBrk="1" latinLnBrk="0" hangingPunct="1">
              <a:lnSpc>
                <a:spcPct val="90000"/>
              </a:lnSpc>
              <a:buClrTx/>
              <a:buSzTx/>
              <a:buFontTx/>
              <a:buNone/>
              <a:tabLst/>
              <a:defRPr/>
            </a:pPr>
            <a:r>
              <a:rPr lang="en-US" sz="2600" b="1" dirty="0" smtClean="0">
                <a:ln w="18415" cmpd="sng">
                  <a:noFill/>
                  <a:prstDash val="solid"/>
                </a:ln>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63500" dir="3600000" algn="tl" rotWithShape="0">
                    <a:srgbClr val="000000">
                      <a:alpha val="70000"/>
                    </a:srgbClr>
                  </a:outerShdw>
                  <a:reflection blurRad="6350" stA="55000" endA="300" endPos="45500" dir="5400000" sy="-100000" algn="bl" rotWithShape="0"/>
                </a:effectLst>
                <a:latin typeface="+mj-lt"/>
                <a:cs typeface="+mn-cs"/>
              </a:rPr>
              <a:t>Enabling</a:t>
            </a:r>
            <a:endParaRPr lang="en-US" sz="2600" b="1" dirty="0">
              <a:ln w="18415" cmpd="sng">
                <a:noFill/>
                <a:prstDash val="solid"/>
              </a:ln>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63500" dir="3600000" algn="tl" rotWithShape="0">
                  <a:srgbClr val="000000">
                    <a:alpha val="70000"/>
                  </a:srgbClr>
                </a:outerShdw>
                <a:reflection blurRad="6350" stA="55000" endA="300" endPos="45500" dir="5400000" sy="-100000" algn="bl" rotWithShape="0"/>
              </a:effectLst>
              <a:latin typeface="+mj-lt"/>
              <a:cs typeface="+mn-cs"/>
            </a:endParaRPr>
          </a:p>
        </p:txBody>
      </p:sp>
      <p:sp>
        <p:nvSpPr>
          <p:cNvPr id="33" name="TextBox 32"/>
          <p:cNvSpPr txBox="1"/>
          <p:nvPr/>
        </p:nvSpPr>
        <p:spPr>
          <a:xfrm>
            <a:off x="5980985" y="3387357"/>
            <a:ext cx="2517218" cy="1126462"/>
          </a:xfrm>
          <a:prstGeom prst="rect">
            <a:avLst/>
          </a:prstGeom>
          <a:noFill/>
        </p:spPr>
        <p:txBody>
          <a:bodyPr wrap="square" rtlCol="0">
            <a:spAutoFit/>
          </a:bodyPr>
          <a:lstStyle/>
          <a:p>
            <a:pPr fontAlgn="base">
              <a:lnSpc>
                <a:spcPct val="80000"/>
              </a:lnSpc>
              <a:spcBef>
                <a:spcPct val="0"/>
              </a:spcBef>
              <a:spcAft>
                <a:spcPct val="0"/>
              </a:spcAft>
              <a:tabLst>
                <a:tab pos="6000510" algn="r"/>
              </a:tabLst>
              <a:defRPr/>
            </a:pPr>
            <a:r>
              <a:rPr lang="en-US" sz="28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Unleashing Role-Based </a:t>
            </a:r>
            <a:br>
              <a:rPr lang="en-US" sz="28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br>
            <a:r>
              <a:rPr lang="en-US" sz="2800" b="1"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Productivity</a:t>
            </a:r>
          </a:p>
        </p:txBody>
      </p:sp>
      <p:grpSp>
        <p:nvGrpSpPr>
          <p:cNvPr id="3" name="Group 14"/>
          <p:cNvGrpSpPr/>
          <p:nvPr/>
        </p:nvGrpSpPr>
        <p:grpSpPr>
          <a:xfrm>
            <a:off x="6639229" y="3107881"/>
            <a:ext cx="1737910" cy="584743"/>
            <a:chOff x="6221771" y="2988887"/>
            <a:chExt cx="1737910" cy="584743"/>
          </a:xfrm>
        </p:grpSpPr>
        <p:sp>
          <p:nvSpPr>
            <p:cNvPr id="12" name="Rectangle 11"/>
            <p:cNvSpPr>
              <a:spLocks noChangeArrowheads="1"/>
            </p:cNvSpPr>
            <p:nvPr/>
          </p:nvSpPr>
          <p:spPr bwMode="auto">
            <a:xfrm>
              <a:off x="6221771" y="2988887"/>
              <a:ext cx="1737910" cy="584743"/>
            </a:xfrm>
            <a:prstGeom prst="rect">
              <a:avLst/>
            </a:prstGeom>
            <a:noFill/>
            <a:ln w="9525">
              <a:noFill/>
              <a:miter lim="800000"/>
              <a:headEnd/>
              <a:tailEnd/>
            </a:ln>
          </p:spPr>
          <p:txBody>
            <a:bodyPr wrap="none" lIns="91407" tIns="45704" rIns="91407" bIns="45704">
              <a:spAutoFit/>
            </a:bodyPr>
            <a:lstStyle/>
            <a:p>
              <a:pPr algn="ctr" eaLnBrk="0" hangingPunct="0">
                <a:lnSpc>
                  <a:spcPct val="80000"/>
                </a:lnSpc>
              </a:pPr>
              <a:r>
                <a:rPr lang="en-US" sz="2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Segoe" pitchFamily="34" charset="0"/>
                </a:rPr>
                <a:t/>
              </a:r>
              <a:br>
                <a:rPr lang="en-US" sz="2000" b="1" dirty="0" smtClean="0">
                  <a:effectLst>
                    <a:outerShdw blurRad="38100" dist="38100" dir="2700000" algn="tl">
                      <a:srgbClr val="000000">
                        <a:alpha val="43137"/>
                      </a:srgbClr>
                    </a:outerShdw>
                  </a:effectLst>
                  <a:latin typeface="Segoe" pitchFamily="34" charset="0"/>
                </a:rPr>
              </a:br>
              <a:r>
                <a:rPr lang="en-US" sz="2000" b="1" dirty="0" smtClean="0">
                  <a:effectLst>
                    <a:outerShdw blurRad="38100" dist="38100" dir="2700000" algn="tl">
                      <a:srgbClr val="000000">
                        <a:alpha val="43137"/>
                      </a:srgbClr>
                    </a:outerShdw>
                  </a:effectLst>
                  <a:latin typeface="Segoe" pitchFamily="34" charset="0"/>
                </a:rPr>
                <a:t>Maintenance</a:t>
              </a:r>
              <a:endParaRPr lang="en-US" sz="2000" b="1" dirty="0">
                <a:effectLst>
                  <a:outerShdw blurRad="38100" dist="38100" dir="2700000" algn="tl">
                    <a:srgbClr val="000000">
                      <a:alpha val="43137"/>
                    </a:srgbClr>
                  </a:outerShdw>
                </a:effectLst>
                <a:latin typeface="Segoe" pitchFamily="34" charset="0"/>
              </a:endParaRPr>
            </a:p>
          </p:txBody>
        </p:sp>
        <p:sp>
          <p:nvSpPr>
            <p:cNvPr id="13" name="Down Arrow 12"/>
            <p:cNvSpPr/>
            <p:nvPr/>
          </p:nvSpPr>
          <p:spPr bwMode="auto">
            <a:xfrm>
              <a:off x="6705600" y="3048000"/>
              <a:ext cx="228600" cy="228600"/>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Down Arrow 13"/>
            <p:cNvSpPr/>
            <p:nvPr/>
          </p:nvSpPr>
          <p:spPr bwMode="auto">
            <a:xfrm>
              <a:off x="6858000" y="3048000"/>
              <a:ext cx="228600" cy="228600"/>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10" presetClass="exit" presetSubtype="0" fill="hold" grpId="1" nodeType="withEffect">
                                  <p:stCondLst>
                                    <p:cond delay="0"/>
                                  </p:stCondLst>
                                  <p:childTnLst>
                                    <p:animEffect transition="out" filter="fade">
                                      <p:cBhvr>
                                        <p:cTn id="23" dur="500"/>
                                        <p:tgtEl>
                                          <p:spTgt spid="47"/>
                                        </p:tgtEl>
                                      </p:cBhvr>
                                    </p:animEffect>
                                    <p:set>
                                      <p:cBhvr>
                                        <p:cTn id="24" dur="1" fill="hold">
                                          <p:stCondLst>
                                            <p:cond delay="499"/>
                                          </p:stCondLst>
                                        </p:cTn>
                                        <p:tgtEl>
                                          <p:spTgt spid="47"/>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 presetClass="exit" presetSubtype="0" fill="hold" nodeType="withEffect">
                                  <p:stCondLst>
                                    <p:cond delay="0"/>
                                  </p:stCondLst>
                                  <p:childTnLst>
                                    <p:set>
                                      <p:cBhvr>
                                        <p:cTn id="33" dur="1" fill="hold">
                                          <p:stCondLst>
                                            <p:cond delay="0"/>
                                          </p:stCondLst>
                                        </p:cTn>
                                        <p:tgtEl>
                                          <p:spTgt spid="4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12" presetClass="entr" presetSubtype="8"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slide(fromLeft)">
                                      <p:cBhvr>
                                        <p:cTn id="39" dur="500"/>
                                        <p:tgtEl>
                                          <p:spTgt spid="24"/>
                                        </p:tgtEl>
                                      </p:cBhvr>
                                    </p:animEffect>
                                  </p:childTnLst>
                                </p:cTn>
                              </p:par>
                              <p:par>
                                <p:cTn id="40" presetID="12" presetClass="entr" presetSubtype="8"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slide(fromLeft)">
                                      <p:cBhvr>
                                        <p:cTn id="42" dur="500"/>
                                        <p:tgtEl>
                                          <p:spTgt spid="26"/>
                                        </p:tgtEl>
                                      </p:cBhvr>
                                    </p:animEffect>
                                  </p:childTnLst>
                                </p:cTn>
                              </p:par>
                              <p:par>
                                <p:cTn id="43" presetID="12" presetClass="entr" presetSubtype="8"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slide(fromLeft)">
                                      <p:cBhvr>
                                        <p:cTn id="45" dur="500"/>
                                        <p:tgtEl>
                                          <p:spTgt spid="22"/>
                                        </p:tgtEl>
                                      </p:cBhvr>
                                    </p:animEffect>
                                  </p:childTnLst>
                                </p:cTn>
                              </p:par>
                              <p:par>
                                <p:cTn id="46" presetID="1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slide(fromLeft)">
                                      <p:cBhvr>
                                        <p:cTn id="48" dur="500"/>
                                        <p:tgtEl>
                                          <p:spTgt spid="21"/>
                                        </p:tgtEl>
                                      </p:cBhvr>
                                    </p:animEffect>
                                  </p:childTnLst>
                                </p:cTn>
                              </p:par>
                            </p:childTnLst>
                          </p:cTn>
                        </p:par>
                        <p:par>
                          <p:cTn id="49" fill="hold">
                            <p:stCondLst>
                              <p:cond delay="1500"/>
                            </p:stCondLst>
                            <p:childTnLst>
                              <p:par>
                                <p:cTn id="50" presetID="12" presetClass="entr" presetSubtype="8"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slide(fromLeft)">
                                      <p:cBhvr>
                                        <p:cTn id="52" dur="500"/>
                                        <p:tgtEl>
                                          <p:spTgt spid="30"/>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lide(fromLeft)">
                                      <p:cBhvr>
                                        <p:cTn id="55" dur="500"/>
                                        <p:tgtEl>
                                          <p:spTgt spid="31"/>
                                        </p:tgtEl>
                                      </p:cBhvr>
                                    </p:animEffect>
                                  </p:childTnLst>
                                </p:cTn>
                              </p:par>
                              <p:par>
                                <p:cTn id="56" presetID="12" presetClass="entr" presetSubtype="8"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slide(fromLeft)">
                                      <p:cBhvr>
                                        <p:cTn id="58" dur="500"/>
                                        <p:tgtEl>
                                          <p:spTgt spid="29"/>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slide(fromLeft)">
                                      <p:cBhvr>
                                        <p:cTn id="61" dur="500"/>
                                        <p:tgtEl>
                                          <p:spTgt spid="28"/>
                                        </p:tgtEl>
                                      </p:cBhvr>
                                    </p:animEffect>
                                  </p:childTnLst>
                                </p:cTn>
                              </p:par>
                            </p:childTnLst>
                          </p:cTn>
                        </p:par>
                        <p:par>
                          <p:cTn id="62" fill="hold">
                            <p:stCondLst>
                              <p:cond delay="2000"/>
                            </p:stCondLst>
                            <p:childTnLst>
                              <p:par>
                                <p:cTn id="63" presetID="2" presetClass="exit" presetSubtype="6" fill="hold" grpId="0" nodeType="afterEffect">
                                  <p:stCondLst>
                                    <p:cond delay="0"/>
                                  </p:stCondLst>
                                  <p:childTnLst>
                                    <p:anim calcmode="lin" valueType="num">
                                      <p:cBhvr additive="base">
                                        <p:cTn id="64" dur="500"/>
                                        <p:tgtEl>
                                          <p:spTgt spid="37">
                                            <p:txEl>
                                              <p:pRg st="0" end="0"/>
                                            </p:txEl>
                                          </p:spTgt>
                                        </p:tgtEl>
                                        <p:attrNameLst>
                                          <p:attrName>ppt_x</p:attrName>
                                        </p:attrNameLst>
                                      </p:cBhvr>
                                      <p:tavLst>
                                        <p:tav tm="0">
                                          <p:val>
                                            <p:strVal val="ppt_x"/>
                                          </p:val>
                                        </p:tav>
                                        <p:tav tm="100000">
                                          <p:val>
                                            <p:strVal val="1+ppt_w/2"/>
                                          </p:val>
                                        </p:tav>
                                      </p:tavLst>
                                    </p:anim>
                                    <p:anim calcmode="lin" valueType="num">
                                      <p:cBhvr additive="base">
                                        <p:cTn id="65" dur="500"/>
                                        <p:tgtEl>
                                          <p:spTgt spid="37">
                                            <p:txEl>
                                              <p:pRg st="0" end="0"/>
                                            </p:txEl>
                                          </p:spTgt>
                                        </p:tgtEl>
                                        <p:attrNameLst>
                                          <p:attrName>ppt_y</p:attrName>
                                        </p:attrNameLst>
                                      </p:cBhvr>
                                      <p:tavLst>
                                        <p:tav tm="0">
                                          <p:val>
                                            <p:strVal val="ppt_y"/>
                                          </p:val>
                                        </p:tav>
                                        <p:tav tm="100000">
                                          <p:val>
                                            <p:strVal val="1+ppt_h/2"/>
                                          </p:val>
                                        </p:tav>
                                      </p:tavLst>
                                    </p:anim>
                                    <p:set>
                                      <p:cBhvr>
                                        <p:cTn id="66" dur="1" fill="hold">
                                          <p:stCondLst>
                                            <p:cond delay="499"/>
                                          </p:stCondLst>
                                        </p:cTn>
                                        <p:tgtEl>
                                          <p:spTgt spid="37">
                                            <p:txEl>
                                              <p:pRg st="0" end="0"/>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7">
                                            <p:txEl>
                                              <p:pRg st="0" end="0"/>
                                            </p:txEl>
                                          </p:spTgt>
                                        </p:tgtEl>
                                      </p:cBhvr>
                                    </p:animEffect>
                                    <p:set>
                                      <p:cBhvr>
                                        <p:cTn id="69" dur="1" fill="hold">
                                          <p:stCondLst>
                                            <p:cond delay="499"/>
                                          </p:stCondLst>
                                        </p:cTn>
                                        <p:tgtEl>
                                          <p:spTgt spid="37">
                                            <p:txEl>
                                              <p:pRg st="0" end="0"/>
                                            </p:txEl>
                                          </p:spTgt>
                                        </p:tgtEl>
                                        <p:attrNameLst>
                                          <p:attrName>style.visibility</p:attrName>
                                        </p:attrNameLst>
                                      </p:cBhvr>
                                      <p:to>
                                        <p:strVal val="hidden"/>
                                      </p:to>
                                    </p:set>
                                  </p:childTnLst>
                                </p:cTn>
                              </p:par>
                            </p:childTnLst>
                          </p:cTn>
                        </p:par>
                        <p:par>
                          <p:cTn id="70" fill="hold">
                            <p:stCondLst>
                              <p:cond delay="2500"/>
                            </p:stCondLst>
                            <p:childTnLst>
                              <p:par>
                                <p:cTn id="71" presetID="2" presetClass="exit" presetSubtype="1" fill="hold" grpId="0" nodeType="afterEffect">
                                  <p:stCondLst>
                                    <p:cond delay="0"/>
                                  </p:stCondLst>
                                  <p:childTnLst>
                                    <p:anim calcmode="lin" valueType="num">
                                      <p:cBhvr additive="base">
                                        <p:cTn id="72" dur="500"/>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73" dur="500"/>
                                        <p:tgtEl>
                                          <p:spTgt spid="37">
                                            <p:txEl>
                                              <p:pRg st="1" end="1"/>
                                            </p:txEl>
                                          </p:spTgt>
                                        </p:tgtEl>
                                        <p:attrNameLst>
                                          <p:attrName>ppt_y</p:attrName>
                                        </p:attrNameLst>
                                      </p:cBhvr>
                                      <p:tavLst>
                                        <p:tav tm="0">
                                          <p:val>
                                            <p:strVal val="ppt_y"/>
                                          </p:val>
                                        </p:tav>
                                        <p:tav tm="100000">
                                          <p:val>
                                            <p:strVal val="0-ppt_h/2"/>
                                          </p:val>
                                        </p:tav>
                                      </p:tavLst>
                                    </p:anim>
                                    <p:set>
                                      <p:cBhvr>
                                        <p:cTn id="74" dur="1" fill="hold">
                                          <p:stCondLst>
                                            <p:cond delay="499"/>
                                          </p:stCondLst>
                                        </p:cTn>
                                        <p:tgtEl>
                                          <p:spTgt spid="37">
                                            <p:txEl>
                                              <p:pRg st="1" end="1"/>
                                            </p:txEl>
                                          </p:spTgt>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7">
                                            <p:txEl>
                                              <p:pRg st="1" end="1"/>
                                            </p:txEl>
                                          </p:spTgt>
                                        </p:tgtEl>
                                      </p:cBhvr>
                                    </p:animEffect>
                                    <p:set>
                                      <p:cBhvr>
                                        <p:cTn id="77" dur="1" fill="hold">
                                          <p:stCondLst>
                                            <p:cond delay="499"/>
                                          </p:stCondLst>
                                        </p:cTn>
                                        <p:tgtEl>
                                          <p:spTgt spid="37">
                                            <p:txEl>
                                              <p:pRg st="1" end="1"/>
                                            </p:txEl>
                                          </p:spTgt>
                                        </p:tgtEl>
                                        <p:attrNameLst>
                                          <p:attrName>style.visibility</p:attrName>
                                        </p:attrNameLst>
                                      </p:cBhvr>
                                      <p:to>
                                        <p:strVal val="hidden"/>
                                      </p:to>
                                    </p:set>
                                  </p:childTnLst>
                                </p:cTn>
                              </p:par>
                            </p:childTnLst>
                          </p:cTn>
                        </p:par>
                        <p:par>
                          <p:cTn id="78" fill="hold">
                            <p:stCondLst>
                              <p:cond delay="3000"/>
                            </p:stCondLst>
                            <p:childTnLst>
                              <p:par>
                                <p:cTn id="79" presetID="2" presetClass="exit" presetSubtype="6" fill="hold" grpId="0" nodeType="afterEffect">
                                  <p:stCondLst>
                                    <p:cond delay="0"/>
                                  </p:stCondLst>
                                  <p:childTnLst>
                                    <p:anim calcmode="lin" valueType="num">
                                      <p:cBhvr additive="base">
                                        <p:cTn id="80" dur="500"/>
                                        <p:tgtEl>
                                          <p:spTgt spid="37">
                                            <p:txEl>
                                              <p:pRg st="2" end="2"/>
                                            </p:txEl>
                                          </p:spTgt>
                                        </p:tgtEl>
                                        <p:attrNameLst>
                                          <p:attrName>ppt_x</p:attrName>
                                        </p:attrNameLst>
                                      </p:cBhvr>
                                      <p:tavLst>
                                        <p:tav tm="0">
                                          <p:val>
                                            <p:strVal val="ppt_x"/>
                                          </p:val>
                                        </p:tav>
                                        <p:tav tm="100000">
                                          <p:val>
                                            <p:strVal val="1+ppt_w/2"/>
                                          </p:val>
                                        </p:tav>
                                      </p:tavLst>
                                    </p:anim>
                                    <p:anim calcmode="lin" valueType="num">
                                      <p:cBhvr additive="base">
                                        <p:cTn id="81" dur="500"/>
                                        <p:tgtEl>
                                          <p:spTgt spid="37">
                                            <p:txEl>
                                              <p:pRg st="2" end="2"/>
                                            </p:txEl>
                                          </p:spTgt>
                                        </p:tgtEl>
                                        <p:attrNameLst>
                                          <p:attrName>ppt_y</p:attrName>
                                        </p:attrNameLst>
                                      </p:cBhvr>
                                      <p:tavLst>
                                        <p:tav tm="0">
                                          <p:val>
                                            <p:strVal val="ppt_y"/>
                                          </p:val>
                                        </p:tav>
                                        <p:tav tm="100000">
                                          <p:val>
                                            <p:strVal val="1+ppt_h/2"/>
                                          </p:val>
                                        </p:tav>
                                      </p:tavLst>
                                    </p:anim>
                                    <p:set>
                                      <p:cBhvr>
                                        <p:cTn id="82" dur="1" fill="hold">
                                          <p:stCondLst>
                                            <p:cond delay="499"/>
                                          </p:stCondLst>
                                        </p:cTn>
                                        <p:tgtEl>
                                          <p:spTgt spid="37">
                                            <p:txEl>
                                              <p:pRg st="2" end="2"/>
                                            </p:txEl>
                                          </p:spTgt>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7">
                                            <p:txEl>
                                              <p:pRg st="2" end="2"/>
                                            </p:txEl>
                                          </p:spTgt>
                                        </p:tgtEl>
                                      </p:cBhvr>
                                    </p:animEffect>
                                    <p:set>
                                      <p:cBhvr>
                                        <p:cTn id="85" dur="1" fill="hold">
                                          <p:stCondLst>
                                            <p:cond delay="499"/>
                                          </p:stCondLst>
                                        </p:cTn>
                                        <p:tgtEl>
                                          <p:spTgt spid="37">
                                            <p:txEl>
                                              <p:pRg st="2" end="2"/>
                                            </p:txEl>
                                          </p:spTgt>
                                        </p:tgtEl>
                                        <p:attrNameLst>
                                          <p:attrName>style.visibility</p:attrName>
                                        </p:attrNameLst>
                                      </p:cBhvr>
                                      <p:to>
                                        <p:strVal val="hidden"/>
                                      </p:to>
                                    </p:set>
                                  </p:childTnLst>
                                </p:cTn>
                              </p:par>
                            </p:childTnLst>
                          </p:cTn>
                        </p:par>
                        <p:par>
                          <p:cTn id="86" fill="hold">
                            <p:stCondLst>
                              <p:cond delay="3500"/>
                            </p:stCondLst>
                            <p:childTnLst>
                              <p:par>
                                <p:cTn id="87" presetID="2" presetClass="exit" presetSubtype="6" fill="hold" grpId="0" nodeType="afterEffect">
                                  <p:stCondLst>
                                    <p:cond delay="0"/>
                                  </p:stCondLst>
                                  <p:childTnLst>
                                    <p:anim calcmode="lin" valueType="num">
                                      <p:cBhvr additive="base">
                                        <p:cTn id="88" dur="500"/>
                                        <p:tgtEl>
                                          <p:spTgt spid="37">
                                            <p:txEl>
                                              <p:pRg st="3" end="3"/>
                                            </p:txEl>
                                          </p:spTgt>
                                        </p:tgtEl>
                                        <p:attrNameLst>
                                          <p:attrName>ppt_x</p:attrName>
                                        </p:attrNameLst>
                                      </p:cBhvr>
                                      <p:tavLst>
                                        <p:tav tm="0">
                                          <p:val>
                                            <p:strVal val="ppt_x"/>
                                          </p:val>
                                        </p:tav>
                                        <p:tav tm="100000">
                                          <p:val>
                                            <p:strVal val="1+ppt_w/2"/>
                                          </p:val>
                                        </p:tav>
                                      </p:tavLst>
                                    </p:anim>
                                    <p:anim calcmode="lin" valueType="num">
                                      <p:cBhvr additive="base">
                                        <p:cTn id="89" dur="500"/>
                                        <p:tgtEl>
                                          <p:spTgt spid="37">
                                            <p:txEl>
                                              <p:pRg st="3" end="3"/>
                                            </p:txEl>
                                          </p:spTgt>
                                        </p:tgtEl>
                                        <p:attrNameLst>
                                          <p:attrName>ppt_y</p:attrName>
                                        </p:attrNameLst>
                                      </p:cBhvr>
                                      <p:tavLst>
                                        <p:tav tm="0">
                                          <p:val>
                                            <p:strVal val="ppt_y"/>
                                          </p:val>
                                        </p:tav>
                                        <p:tav tm="100000">
                                          <p:val>
                                            <p:strVal val="1+ppt_h/2"/>
                                          </p:val>
                                        </p:tav>
                                      </p:tavLst>
                                    </p:anim>
                                    <p:set>
                                      <p:cBhvr>
                                        <p:cTn id="90" dur="1" fill="hold">
                                          <p:stCondLst>
                                            <p:cond delay="499"/>
                                          </p:stCondLst>
                                        </p:cTn>
                                        <p:tgtEl>
                                          <p:spTgt spid="37">
                                            <p:txEl>
                                              <p:pRg st="3" end="3"/>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7">
                                            <p:txEl>
                                              <p:pRg st="3" end="3"/>
                                            </p:txEl>
                                          </p:spTgt>
                                        </p:tgtEl>
                                      </p:cBhvr>
                                    </p:animEffect>
                                    <p:set>
                                      <p:cBhvr>
                                        <p:cTn id="93" dur="1" fill="hold">
                                          <p:stCondLst>
                                            <p:cond delay="499"/>
                                          </p:stCondLst>
                                        </p:cTn>
                                        <p:tgtEl>
                                          <p:spTgt spid="37">
                                            <p:txEl>
                                              <p:pRg st="3" end="3"/>
                                            </p:txEl>
                                          </p:spTgt>
                                        </p:tgtEl>
                                        <p:attrNameLst>
                                          <p:attrName>style.visibility</p:attrName>
                                        </p:attrNameLst>
                                      </p:cBhvr>
                                      <p:to>
                                        <p:strVal val="hidden"/>
                                      </p:to>
                                    </p:set>
                                  </p:childTnLst>
                                </p:cTn>
                              </p:par>
                            </p:childTnLst>
                          </p:cTn>
                        </p:par>
                        <p:par>
                          <p:cTn id="94" fill="hold">
                            <p:stCondLst>
                              <p:cond delay="4000"/>
                            </p:stCondLst>
                            <p:childTnLst>
                              <p:par>
                                <p:cTn id="95" presetID="2" presetClass="exit" presetSubtype="6" fill="hold" grpId="0" nodeType="afterEffect">
                                  <p:stCondLst>
                                    <p:cond delay="0"/>
                                  </p:stCondLst>
                                  <p:childTnLst>
                                    <p:anim calcmode="lin" valueType="num">
                                      <p:cBhvr additive="base">
                                        <p:cTn id="96" dur="500"/>
                                        <p:tgtEl>
                                          <p:spTgt spid="37">
                                            <p:txEl>
                                              <p:pRg st="4" end="4"/>
                                            </p:txEl>
                                          </p:spTgt>
                                        </p:tgtEl>
                                        <p:attrNameLst>
                                          <p:attrName>ppt_x</p:attrName>
                                        </p:attrNameLst>
                                      </p:cBhvr>
                                      <p:tavLst>
                                        <p:tav tm="0">
                                          <p:val>
                                            <p:strVal val="ppt_x"/>
                                          </p:val>
                                        </p:tav>
                                        <p:tav tm="100000">
                                          <p:val>
                                            <p:strVal val="1+ppt_w/2"/>
                                          </p:val>
                                        </p:tav>
                                      </p:tavLst>
                                    </p:anim>
                                    <p:anim calcmode="lin" valueType="num">
                                      <p:cBhvr additive="base">
                                        <p:cTn id="97" dur="500"/>
                                        <p:tgtEl>
                                          <p:spTgt spid="37">
                                            <p:txEl>
                                              <p:pRg st="4" end="4"/>
                                            </p:txEl>
                                          </p:spTgt>
                                        </p:tgtEl>
                                        <p:attrNameLst>
                                          <p:attrName>ppt_y</p:attrName>
                                        </p:attrNameLst>
                                      </p:cBhvr>
                                      <p:tavLst>
                                        <p:tav tm="0">
                                          <p:val>
                                            <p:strVal val="ppt_y"/>
                                          </p:val>
                                        </p:tav>
                                        <p:tav tm="100000">
                                          <p:val>
                                            <p:strVal val="1+ppt_h/2"/>
                                          </p:val>
                                        </p:tav>
                                      </p:tavLst>
                                    </p:anim>
                                    <p:set>
                                      <p:cBhvr>
                                        <p:cTn id="98" dur="1" fill="hold">
                                          <p:stCondLst>
                                            <p:cond delay="499"/>
                                          </p:stCondLst>
                                        </p:cTn>
                                        <p:tgtEl>
                                          <p:spTgt spid="37">
                                            <p:txEl>
                                              <p:pRg st="4" end="4"/>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7">
                                            <p:txEl>
                                              <p:pRg st="4" end="4"/>
                                            </p:txEl>
                                          </p:spTgt>
                                        </p:tgtEl>
                                      </p:cBhvr>
                                    </p:animEffect>
                                    <p:set>
                                      <p:cBhvr>
                                        <p:cTn id="101" dur="1" fill="hold">
                                          <p:stCondLst>
                                            <p:cond delay="499"/>
                                          </p:stCondLst>
                                        </p:cTn>
                                        <p:tgtEl>
                                          <p:spTgt spid="37">
                                            <p:txEl>
                                              <p:pRg st="4" end="4"/>
                                            </p:txEl>
                                          </p:spTgt>
                                        </p:tgtEl>
                                        <p:attrNameLst>
                                          <p:attrName>style.visibility</p:attrName>
                                        </p:attrNameLst>
                                      </p:cBhvr>
                                      <p:to>
                                        <p:strVal val="hidden"/>
                                      </p:to>
                                    </p:set>
                                  </p:childTnLst>
                                </p:cTn>
                              </p:par>
                            </p:childTnLst>
                          </p:cTn>
                        </p:par>
                        <p:par>
                          <p:cTn id="102" fill="hold">
                            <p:stCondLst>
                              <p:cond delay="4500"/>
                            </p:stCondLst>
                            <p:childTnLst>
                              <p:par>
                                <p:cTn id="103" presetID="2" presetClass="exit" presetSubtype="1" fill="hold" grpId="0" nodeType="afterEffect">
                                  <p:stCondLst>
                                    <p:cond delay="0"/>
                                  </p:stCondLst>
                                  <p:childTnLst>
                                    <p:anim calcmode="lin" valueType="num">
                                      <p:cBhvr additive="base">
                                        <p:cTn id="104" dur="500"/>
                                        <p:tgtEl>
                                          <p:spTgt spid="37">
                                            <p:txEl>
                                              <p:pRg st="5" end="5"/>
                                            </p:txEl>
                                          </p:spTgt>
                                        </p:tgtEl>
                                        <p:attrNameLst>
                                          <p:attrName>ppt_x</p:attrName>
                                        </p:attrNameLst>
                                      </p:cBhvr>
                                      <p:tavLst>
                                        <p:tav tm="0">
                                          <p:val>
                                            <p:strVal val="ppt_x"/>
                                          </p:val>
                                        </p:tav>
                                        <p:tav tm="100000">
                                          <p:val>
                                            <p:strVal val="ppt_x"/>
                                          </p:val>
                                        </p:tav>
                                      </p:tavLst>
                                    </p:anim>
                                    <p:anim calcmode="lin" valueType="num">
                                      <p:cBhvr additive="base">
                                        <p:cTn id="105" dur="500"/>
                                        <p:tgtEl>
                                          <p:spTgt spid="37">
                                            <p:txEl>
                                              <p:pRg st="5" end="5"/>
                                            </p:txEl>
                                          </p:spTgt>
                                        </p:tgtEl>
                                        <p:attrNameLst>
                                          <p:attrName>ppt_y</p:attrName>
                                        </p:attrNameLst>
                                      </p:cBhvr>
                                      <p:tavLst>
                                        <p:tav tm="0">
                                          <p:val>
                                            <p:strVal val="ppt_y"/>
                                          </p:val>
                                        </p:tav>
                                        <p:tav tm="100000">
                                          <p:val>
                                            <p:strVal val="0-ppt_h/2"/>
                                          </p:val>
                                        </p:tav>
                                      </p:tavLst>
                                    </p:anim>
                                    <p:set>
                                      <p:cBhvr>
                                        <p:cTn id="106" dur="1" fill="hold">
                                          <p:stCondLst>
                                            <p:cond delay="499"/>
                                          </p:stCondLst>
                                        </p:cTn>
                                        <p:tgtEl>
                                          <p:spTgt spid="37">
                                            <p:txEl>
                                              <p:pRg st="5" end="5"/>
                                            </p:txEl>
                                          </p:spTgt>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7">
                                            <p:txEl>
                                              <p:pRg st="5" end="5"/>
                                            </p:txEl>
                                          </p:spTgt>
                                        </p:tgtEl>
                                      </p:cBhvr>
                                    </p:animEffect>
                                    <p:set>
                                      <p:cBhvr>
                                        <p:cTn id="109" dur="1" fill="hold">
                                          <p:stCondLst>
                                            <p:cond delay="499"/>
                                          </p:stCondLst>
                                        </p:cTn>
                                        <p:tgtEl>
                                          <p:spTgt spid="37">
                                            <p:txEl>
                                              <p:pRg st="5" end="5"/>
                                            </p:txEl>
                                          </p:spTgt>
                                        </p:tgtEl>
                                        <p:attrNameLst>
                                          <p:attrName>style.visibility</p:attrName>
                                        </p:attrNameLst>
                                      </p:cBhvr>
                                      <p:to>
                                        <p:strVal val="hidden"/>
                                      </p:to>
                                    </p:set>
                                  </p:childTnLst>
                                </p:cTn>
                              </p:par>
                            </p:childTnLst>
                          </p:cTn>
                        </p:par>
                        <p:par>
                          <p:cTn id="110" fill="hold">
                            <p:stCondLst>
                              <p:cond delay="5000"/>
                            </p:stCondLst>
                            <p:childTnLst>
                              <p:par>
                                <p:cTn id="111" presetID="2" presetClass="exit" presetSubtype="6" fill="hold" grpId="0" nodeType="afterEffect">
                                  <p:stCondLst>
                                    <p:cond delay="0"/>
                                  </p:stCondLst>
                                  <p:childTnLst>
                                    <p:anim calcmode="lin" valueType="num">
                                      <p:cBhvr additive="base">
                                        <p:cTn id="112" dur="500"/>
                                        <p:tgtEl>
                                          <p:spTgt spid="37">
                                            <p:txEl>
                                              <p:pRg st="6" end="6"/>
                                            </p:txEl>
                                          </p:spTgt>
                                        </p:tgtEl>
                                        <p:attrNameLst>
                                          <p:attrName>ppt_x</p:attrName>
                                        </p:attrNameLst>
                                      </p:cBhvr>
                                      <p:tavLst>
                                        <p:tav tm="0">
                                          <p:val>
                                            <p:strVal val="ppt_x"/>
                                          </p:val>
                                        </p:tav>
                                        <p:tav tm="100000">
                                          <p:val>
                                            <p:strVal val="1+ppt_w/2"/>
                                          </p:val>
                                        </p:tav>
                                      </p:tavLst>
                                    </p:anim>
                                    <p:anim calcmode="lin" valueType="num">
                                      <p:cBhvr additive="base">
                                        <p:cTn id="113" dur="500"/>
                                        <p:tgtEl>
                                          <p:spTgt spid="37">
                                            <p:txEl>
                                              <p:pRg st="6" end="6"/>
                                            </p:txEl>
                                          </p:spTgt>
                                        </p:tgtEl>
                                        <p:attrNameLst>
                                          <p:attrName>ppt_y</p:attrName>
                                        </p:attrNameLst>
                                      </p:cBhvr>
                                      <p:tavLst>
                                        <p:tav tm="0">
                                          <p:val>
                                            <p:strVal val="ppt_y"/>
                                          </p:val>
                                        </p:tav>
                                        <p:tav tm="100000">
                                          <p:val>
                                            <p:strVal val="1+ppt_h/2"/>
                                          </p:val>
                                        </p:tav>
                                      </p:tavLst>
                                    </p:anim>
                                    <p:set>
                                      <p:cBhvr>
                                        <p:cTn id="114" dur="1" fill="hold">
                                          <p:stCondLst>
                                            <p:cond delay="499"/>
                                          </p:stCondLst>
                                        </p:cTn>
                                        <p:tgtEl>
                                          <p:spTgt spid="37">
                                            <p:txEl>
                                              <p:pRg st="6" end="6"/>
                                            </p:txEl>
                                          </p:spTgt>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37">
                                            <p:txEl>
                                              <p:pRg st="6" end="6"/>
                                            </p:txEl>
                                          </p:spTgt>
                                        </p:tgtEl>
                                      </p:cBhvr>
                                    </p:animEffect>
                                    <p:set>
                                      <p:cBhvr>
                                        <p:cTn id="117" dur="1" fill="hold">
                                          <p:stCondLst>
                                            <p:cond delay="499"/>
                                          </p:stCondLst>
                                        </p:cTn>
                                        <p:tgtEl>
                                          <p:spTgt spid="37">
                                            <p:txEl>
                                              <p:pRg st="6" end="6"/>
                                            </p:txEl>
                                          </p:spTgt>
                                        </p:tgtEl>
                                        <p:attrNameLst>
                                          <p:attrName>style.visibility</p:attrName>
                                        </p:attrNameLst>
                                      </p:cBhvr>
                                      <p:to>
                                        <p:strVal val="hidden"/>
                                      </p:to>
                                    </p:set>
                                  </p:childTnLst>
                                </p:cTn>
                              </p:par>
                            </p:childTnLst>
                          </p:cTn>
                        </p:par>
                        <p:par>
                          <p:cTn id="118" fill="hold">
                            <p:stCondLst>
                              <p:cond delay="5500"/>
                            </p:stCondLst>
                            <p:childTnLst>
                              <p:par>
                                <p:cTn id="119" presetID="2" presetClass="exit" presetSubtype="6" fill="hold" grpId="0" nodeType="afterEffect">
                                  <p:stCondLst>
                                    <p:cond delay="0"/>
                                  </p:stCondLst>
                                  <p:childTnLst>
                                    <p:anim calcmode="lin" valueType="num">
                                      <p:cBhvr additive="base">
                                        <p:cTn id="120" dur="500"/>
                                        <p:tgtEl>
                                          <p:spTgt spid="37">
                                            <p:txEl>
                                              <p:pRg st="7" end="7"/>
                                            </p:txEl>
                                          </p:spTgt>
                                        </p:tgtEl>
                                        <p:attrNameLst>
                                          <p:attrName>ppt_x</p:attrName>
                                        </p:attrNameLst>
                                      </p:cBhvr>
                                      <p:tavLst>
                                        <p:tav tm="0">
                                          <p:val>
                                            <p:strVal val="ppt_x"/>
                                          </p:val>
                                        </p:tav>
                                        <p:tav tm="100000">
                                          <p:val>
                                            <p:strVal val="1+ppt_w/2"/>
                                          </p:val>
                                        </p:tav>
                                      </p:tavLst>
                                    </p:anim>
                                    <p:anim calcmode="lin" valueType="num">
                                      <p:cBhvr additive="base">
                                        <p:cTn id="121" dur="500"/>
                                        <p:tgtEl>
                                          <p:spTgt spid="37">
                                            <p:txEl>
                                              <p:pRg st="7" end="7"/>
                                            </p:txEl>
                                          </p:spTgt>
                                        </p:tgtEl>
                                        <p:attrNameLst>
                                          <p:attrName>ppt_y</p:attrName>
                                        </p:attrNameLst>
                                      </p:cBhvr>
                                      <p:tavLst>
                                        <p:tav tm="0">
                                          <p:val>
                                            <p:strVal val="ppt_y"/>
                                          </p:val>
                                        </p:tav>
                                        <p:tav tm="100000">
                                          <p:val>
                                            <p:strVal val="1+ppt_h/2"/>
                                          </p:val>
                                        </p:tav>
                                      </p:tavLst>
                                    </p:anim>
                                    <p:set>
                                      <p:cBhvr>
                                        <p:cTn id="122" dur="1" fill="hold">
                                          <p:stCondLst>
                                            <p:cond delay="499"/>
                                          </p:stCondLst>
                                        </p:cTn>
                                        <p:tgtEl>
                                          <p:spTgt spid="37">
                                            <p:txEl>
                                              <p:pRg st="7" end="7"/>
                                            </p:txEl>
                                          </p:spTgt>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7">
                                            <p:txEl>
                                              <p:pRg st="7" end="7"/>
                                            </p:txEl>
                                          </p:spTgt>
                                        </p:tgtEl>
                                      </p:cBhvr>
                                    </p:animEffect>
                                    <p:set>
                                      <p:cBhvr>
                                        <p:cTn id="125" dur="1" fill="hold">
                                          <p:stCondLst>
                                            <p:cond delay="499"/>
                                          </p:stCondLst>
                                        </p:cTn>
                                        <p:tgtEl>
                                          <p:spTgt spid="37">
                                            <p:txEl>
                                              <p:pRg st="7" end="7"/>
                                            </p:txEl>
                                          </p:spTgt>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1" presetClass="entr" presetSubtype="1" fill="hold"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wheel(1)">
                                      <p:cBhvr>
                                        <p:cTn id="130" dur="500"/>
                                        <p:tgtEl>
                                          <p:spTgt spid="32"/>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wipe(left)">
                                      <p:cBhvr>
                                        <p:cTn id="133" dur="500"/>
                                        <p:tgtEl>
                                          <p:spTgt spid="33"/>
                                        </p:tgtEl>
                                      </p:cBhvr>
                                    </p:animEffect>
                                  </p:childTnLst>
                                </p:cTn>
                              </p:par>
                              <p:par>
                                <p:cTn id="134" presetID="1" presetClass="exit" presetSubtype="0" fill="hold" grpId="1" nodeType="withEffect">
                                  <p:stCondLst>
                                    <p:cond delay="0"/>
                                  </p:stCondLst>
                                  <p:childTnLst>
                                    <p:set>
                                      <p:cBhvr>
                                        <p:cTn id="135" dur="1" fill="hold">
                                          <p:stCondLst>
                                            <p:cond delay="0"/>
                                          </p:stCondLst>
                                        </p:cTn>
                                        <p:tgtEl>
                                          <p:spTgt spid="10"/>
                                        </p:tgtEl>
                                        <p:attrNameLst>
                                          <p:attrName>style.visibility</p:attrName>
                                        </p:attrNameLst>
                                      </p:cBhvr>
                                      <p:to>
                                        <p:strVal val="hidden"/>
                                      </p:to>
                                    </p:set>
                                  </p:childTnLst>
                                </p:cTn>
                              </p:par>
                              <p:par>
                                <p:cTn id="136" presetID="1" presetClass="exit" presetSubtype="0" fill="hold" grpId="2" nodeType="withEffect">
                                  <p:stCondLst>
                                    <p:cond delay="0"/>
                                  </p:stCondLst>
                                  <p:childTnLst>
                                    <p:set>
                                      <p:cBhvr>
                                        <p:cTn id="137" dur="1" fill="hold">
                                          <p:stCondLst>
                                            <p:cond delay="0"/>
                                          </p:stCondLst>
                                        </p:cTn>
                                        <p:tgtEl>
                                          <p:spTgt spid="4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42"/>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43"/>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3"/>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2"/>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P spid="37" grpId="0" build="p"/>
      <p:bldGraphic spid="47" grpId="0">
        <p:bldAsOne/>
      </p:bldGraphic>
      <p:bldGraphic spid="47" grpId="1">
        <p:bldAsOne/>
      </p:bldGraphic>
      <p:bldGraphic spid="47" grpId="2">
        <p:bldAsOne/>
      </p:bldGraphic>
      <p:bldP spid="42" grpId="0"/>
      <p:bldP spid="42" grpId="1"/>
      <p:bldP spid="43" grpId="0"/>
      <p:bldP spid="43" grpId="1"/>
      <p:bldP spid="19" grpId="0"/>
      <p:bldP spid="19" grpId="1"/>
      <p:bldP spid="28" grpId="0" animBg="1"/>
      <p:bldP spid="29" grpId="0" animBg="1"/>
      <p:bldP spid="30" grpId="0"/>
      <p:bldP spid="31"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bwMode="auto">
          <a:xfrm>
            <a:off x="0" y="4632625"/>
            <a:ext cx="9144000" cy="2377775"/>
          </a:xfrm>
          <a:custGeom>
            <a:avLst/>
            <a:gdLst>
              <a:gd name="connsiteX0" fmla="*/ 0 w 9144000"/>
              <a:gd name="connsiteY0" fmla="*/ 0 h 1066800"/>
              <a:gd name="connsiteX1" fmla="*/ 9144000 w 9144000"/>
              <a:gd name="connsiteY1" fmla="*/ 0 h 1066800"/>
              <a:gd name="connsiteX2" fmla="*/ 9144000 w 9144000"/>
              <a:gd name="connsiteY2" fmla="*/ 1066800 h 1066800"/>
              <a:gd name="connsiteX3" fmla="*/ 0 w 9144000"/>
              <a:gd name="connsiteY3" fmla="*/ 1066800 h 1066800"/>
              <a:gd name="connsiteX4" fmla="*/ 0 w 9144000"/>
              <a:gd name="connsiteY4" fmla="*/ 0 h 1066800"/>
              <a:gd name="connsiteX0" fmla="*/ 0 w 9144000"/>
              <a:gd name="connsiteY0" fmla="*/ 1122556 h 2189356"/>
              <a:gd name="connsiteX1" fmla="*/ 4506912 w 9144000"/>
              <a:gd name="connsiteY1" fmla="*/ 0 h 2189356"/>
              <a:gd name="connsiteX2" fmla="*/ 9144000 w 9144000"/>
              <a:gd name="connsiteY2" fmla="*/ 1122556 h 2189356"/>
              <a:gd name="connsiteX3" fmla="*/ 9144000 w 9144000"/>
              <a:gd name="connsiteY3" fmla="*/ 2189356 h 2189356"/>
              <a:gd name="connsiteX4" fmla="*/ 0 w 9144000"/>
              <a:gd name="connsiteY4" fmla="*/ 2189356 h 2189356"/>
              <a:gd name="connsiteX5" fmla="*/ 0 w 9144000"/>
              <a:gd name="connsiteY5" fmla="*/ 1122556 h 2189356"/>
              <a:gd name="connsiteX0" fmla="*/ 0 w 9144000"/>
              <a:gd name="connsiteY0" fmla="*/ 1128838 h 2195638"/>
              <a:gd name="connsiteX1" fmla="*/ 4506912 w 9144000"/>
              <a:gd name="connsiteY1" fmla="*/ 6282 h 2195638"/>
              <a:gd name="connsiteX2" fmla="*/ 9144000 w 9144000"/>
              <a:gd name="connsiteY2" fmla="*/ 1128838 h 2195638"/>
              <a:gd name="connsiteX3" fmla="*/ 9144000 w 9144000"/>
              <a:gd name="connsiteY3" fmla="*/ 2195638 h 2195638"/>
              <a:gd name="connsiteX4" fmla="*/ 0 w 9144000"/>
              <a:gd name="connsiteY4" fmla="*/ 2195638 h 2195638"/>
              <a:gd name="connsiteX5" fmla="*/ 0 w 9144000"/>
              <a:gd name="connsiteY5" fmla="*/ 1128838 h 2195638"/>
              <a:gd name="connsiteX0" fmla="*/ 0 w 9144000"/>
              <a:gd name="connsiteY0" fmla="*/ 1128838 h 2195638"/>
              <a:gd name="connsiteX1" fmla="*/ 4506912 w 9144000"/>
              <a:gd name="connsiteY1" fmla="*/ 6282 h 2195638"/>
              <a:gd name="connsiteX2" fmla="*/ 9144000 w 9144000"/>
              <a:gd name="connsiteY2" fmla="*/ 1128838 h 2195638"/>
              <a:gd name="connsiteX3" fmla="*/ 9144000 w 9144000"/>
              <a:gd name="connsiteY3" fmla="*/ 2195638 h 2195638"/>
              <a:gd name="connsiteX4" fmla="*/ 0 w 9144000"/>
              <a:gd name="connsiteY4" fmla="*/ 2195638 h 2195638"/>
              <a:gd name="connsiteX5" fmla="*/ 0 w 9144000"/>
              <a:gd name="connsiteY5" fmla="*/ 1128838 h 2195638"/>
              <a:gd name="connsiteX0" fmla="*/ 0 w 9144000"/>
              <a:gd name="connsiteY0" fmla="*/ 1128838 h 2195638"/>
              <a:gd name="connsiteX1" fmla="*/ 4506912 w 9144000"/>
              <a:gd name="connsiteY1" fmla="*/ 6282 h 2195638"/>
              <a:gd name="connsiteX2" fmla="*/ 9144000 w 9144000"/>
              <a:gd name="connsiteY2" fmla="*/ 1128838 h 2195638"/>
              <a:gd name="connsiteX3" fmla="*/ 9144000 w 9144000"/>
              <a:gd name="connsiteY3" fmla="*/ 2195638 h 2195638"/>
              <a:gd name="connsiteX4" fmla="*/ 0 w 9144000"/>
              <a:gd name="connsiteY4" fmla="*/ 2195638 h 2195638"/>
              <a:gd name="connsiteX5" fmla="*/ 0 w 9144000"/>
              <a:gd name="connsiteY5" fmla="*/ 1128838 h 2195638"/>
              <a:gd name="connsiteX0" fmla="*/ 0 w 9144000"/>
              <a:gd name="connsiteY0" fmla="*/ 1128838 h 2195638"/>
              <a:gd name="connsiteX1" fmla="*/ 4506912 w 9144000"/>
              <a:gd name="connsiteY1" fmla="*/ 6282 h 2195638"/>
              <a:gd name="connsiteX2" fmla="*/ 9144000 w 9144000"/>
              <a:gd name="connsiteY2" fmla="*/ 1128838 h 2195638"/>
              <a:gd name="connsiteX3" fmla="*/ 9144000 w 9144000"/>
              <a:gd name="connsiteY3" fmla="*/ 2195638 h 2195638"/>
              <a:gd name="connsiteX4" fmla="*/ 0 w 9144000"/>
              <a:gd name="connsiteY4" fmla="*/ 2195638 h 2195638"/>
              <a:gd name="connsiteX5" fmla="*/ 0 w 9144000"/>
              <a:gd name="connsiteY5" fmla="*/ 1128838 h 2195638"/>
              <a:gd name="connsiteX0" fmla="*/ 0 w 9144000"/>
              <a:gd name="connsiteY0" fmla="*/ 1128838 h 2195638"/>
              <a:gd name="connsiteX1" fmla="*/ 4506912 w 9144000"/>
              <a:gd name="connsiteY1" fmla="*/ 6282 h 2195638"/>
              <a:gd name="connsiteX2" fmla="*/ 9144000 w 9144000"/>
              <a:gd name="connsiteY2" fmla="*/ 1128838 h 2195638"/>
              <a:gd name="connsiteX3" fmla="*/ 9144000 w 9144000"/>
              <a:gd name="connsiteY3" fmla="*/ 2195638 h 2195638"/>
              <a:gd name="connsiteX4" fmla="*/ 0 w 9144000"/>
              <a:gd name="connsiteY4" fmla="*/ 2195638 h 2195638"/>
              <a:gd name="connsiteX5" fmla="*/ 0 w 9144000"/>
              <a:gd name="connsiteY5" fmla="*/ 1128838 h 219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195638">
                <a:moveTo>
                  <a:pt x="0" y="1128838"/>
                </a:moveTo>
                <a:cubicBezTo>
                  <a:pt x="1047288" y="253832"/>
                  <a:pt x="3009366" y="0"/>
                  <a:pt x="4506912" y="6282"/>
                </a:cubicBezTo>
                <a:cubicBezTo>
                  <a:pt x="6037740" y="0"/>
                  <a:pt x="8084499" y="251966"/>
                  <a:pt x="9144000" y="1128838"/>
                </a:cubicBezTo>
                <a:lnTo>
                  <a:pt x="9144000" y="2195638"/>
                </a:lnTo>
                <a:lnTo>
                  <a:pt x="0" y="2195638"/>
                </a:lnTo>
                <a:lnTo>
                  <a:pt x="0" y="1128838"/>
                </a:lnTo>
                <a:close/>
              </a:path>
            </a:pathLst>
          </a:custGeom>
          <a:gradFill flip="none" rotWithShape="1">
            <a:gsLst>
              <a:gs pos="0">
                <a:srgbClr val="009DD3">
                  <a:alpha val="55000"/>
                </a:srgbClr>
              </a:gs>
              <a:gs pos="100000">
                <a:srgbClr val="133872"/>
              </a:gs>
            </a:gsLst>
            <a:lin ang="5400000" scaled="0"/>
            <a:tileRect/>
          </a:gradFill>
          <a:ln>
            <a:noFill/>
          </a:ln>
          <a:effectLst>
            <a:reflection blurRad="6350" stA="52000" endA="300" endPos="35000" dir="5400000" sy="-100000" algn="bl" rotWithShape="0"/>
          </a:effectLst>
          <a:scene3d>
            <a:camera prst="orthographicFront">
              <a:rot lat="0" lon="0" rev="0"/>
            </a:camera>
            <a:lightRig rig="contrasting" dir="t">
              <a:rot lat="0" lon="0" rev="60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indent="-342900" algn="r" fontAlgn="base">
              <a:lnSpc>
                <a:spcPct val="80000"/>
              </a:lnSpc>
              <a:spcBef>
                <a:spcPct val="0"/>
              </a:spcBef>
              <a:spcAft>
                <a:spcPct val="0"/>
              </a:spcAft>
              <a:defRPr/>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28675" name="Rectangle 7"/>
          <p:cNvSpPr>
            <a:spLocks noChangeArrowheads="1"/>
          </p:cNvSpPr>
          <p:nvPr/>
        </p:nvSpPr>
        <p:spPr bwMode="auto">
          <a:xfrm flipV="1">
            <a:off x="0" y="520390"/>
            <a:ext cx="9144000" cy="4038910"/>
          </a:xfrm>
          <a:prstGeom prst="rect">
            <a:avLst/>
          </a:prstGeom>
          <a:gradFill rotWithShape="1">
            <a:gsLst>
              <a:gs pos="0">
                <a:srgbClr val="FFFFFF">
                  <a:alpha val="0"/>
                </a:srgbClr>
              </a:gs>
              <a:gs pos="100000">
                <a:srgbClr val="000000">
                  <a:alpha val="71999"/>
                </a:srgbClr>
              </a:gs>
            </a:gsLst>
            <a:lin ang="5400000" scaled="1"/>
          </a:gradFill>
          <a:ln w="12700" algn="ctr">
            <a:noFill/>
            <a:miter lim="800000"/>
            <a:headEnd/>
            <a:tailEnd/>
          </a:ln>
        </p:spPr>
        <p:txBody>
          <a:bodyPr wrap="none" lIns="174111" tIns="87057" rIns="174111" bIns="87057" anchor="ctr"/>
          <a:lstStyle/>
          <a:p>
            <a:endParaRPr lang="en-US"/>
          </a:p>
        </p:txBody>
      </p:sp>
      <p:sp>
        <p:nvSpPr>
          <p:cNvPr id="34" name="Freeform 33"/>
          <p:cNvSpPr/>
          <p:nvPr/>
        </p:nvSpPr>
        <p:spPr bwMode="auto">
          <a:xfrm>
            <a:off x="0" y="1196898"/>
            <a:ext cx="9144000" cy="4150986"/>
          </a:xfrm>
          <a:custGeom>
            <a:avLst/>
            <a:gdLst>
              <a:gd name="connsiteX0" fmla="*/ 0 w 9144000"/>
              <a:gd name="connsiteY0" fmla="*/ 0 h 4411182"/>
              <a:gd name="connsiteX1" fmla="*/ 9144000 w 9144000"/>
              <a:gd name="connsiteY1" fmla="*/ 0 h 4411182"/>
              <a:gd name="connsiteX2" fmla="*/ 9144000 w 9144000"/>
              <a:gd name="connsiteY2" fmla="*/ 4411182 h 4411182"/>
              <a:gd name="connsiteX3" fmla="*/ 0 w 9144000"/>
              <a:gd name="connsiteY3" fmla="*/ 4411182 h 4411182"/>
              <a:gd name="connsiteX4" fmla="*/ 0 w 9144000"/>
              <a:gd name="connsiteY4" fmla="*/ 0 h 4411182"/>
              <a:gd name="connsiteX0" fmla="*/ 0 w 9144000"/>
              <a:gd name="connsiteY0" fmla="*/ 0 h 4411182"/>
              <a:gd name="connsiteX1" fmla="*/ 4506912 w 9144000"/>
              <a:gd name="connsiteY1" fmla="*/ 9292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506912 w 9144000"/>
              <a:gd name="connsiteY1" fmla="*/ 1189463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506912 w 9144000"/>
              <a:gd name="connsiteY1" fmla="*/ 197004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0 w 9144000"/>
              <a:gd name="connsiteY4" fmla="*/ 4411182 h 4411182"/>
              <a:gd name="connsiteX5" fmla="*/ 0 w 9144000"/>
              <a:gd name="connsiteY5"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506912 w 9144000"/>
              <a:gd name="connsiteY4" fmla="*/ 3193950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506912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0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260196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0 h 4411182"/>
              <a:gd name="connsiteX1" fmla="*/ 4624812 w 9144000"/>
              <a:gd name="connsiteY1" fmla="*/ 1234068 h 4411182"/>
              <a:gd name="connsiteX2" fmla="*/ 9144000 w 9144000"/>
              <a:gd name="connsiteY2" fmla="*/ 260196 h 4411182"/>
              <a:gd name="connsiteX3" fmla="*/ 9144000 w 9144000"/>
              <a:gd name="connsiteY3" fmla="*/ 4411182 h 4411182"/>
              <a:gd name="connsiteX4" fmla="*/ 4669417 w 9144000"/>
              <a:gd name="connsiteY4" fmla="*/ 3352531 h 4411182"/>
              <a:gd name="connsiteX5" fmla="*/ 0 w 9144000"/>
              <a:gd name="connsiteY5" fmla="*/ 4411182 h 4411182"/>
              <a:gd name="connsiteX6" fmla="*/ 0 w 9144000"/>
              <a:gd name="connsiteY6" fmla="*/ 0 h 4411182"/>
              <a:gd name="connsiteX0" fmla="*/ 0 w 9144000"/>
              <a:gd name="connsiteY0" fmla="*/ 14868 h 4150986"/>
              <a:gd name="connsiteX1" fmla="*/ 4624812 w 9144000"/>
              <a:gd name="connsiteY1" fmla="*/ 973872 h 4150986"/>
              <a:gd name="connsiteX2" fmla="*/ 9144000 w 9144000"/>
              <a:gd name="connsiteY2" fmla="*/ 0 h 4150986"/>
              <a:gd name="connsiteX3" fmla="*/ 9144000 w 9144000"/>
              <a:gd name="connsiteY3" fmla="*/ 4150986 h 4150986"/>
              <a:gd name="connsiteX4" fmla="*/ 4669417 w 9144000"/>
              <a:gd name="connsiteY4" fmla="*/ 3092335 h 4150986"/>
              <a:gd name="connsiteX5" fmla="*/ 0 w 9144000"/>
              <a:gd name="connsiteY5" fmla="*/ 4150986 h 4150986"/>
              <a:gd name="connsiteX6" fmla="*/ 0 w 9144000"/>
              <a:gd name="connsiteY6" fmla="*/ 14868 h 4150986"/>
              <a:gd name="connsiteX0" fmla="*/ 0 w 9144000"/>
              <a:gd name="connsiteY0" fmla="*/ 14868 h 4150986"/>
              <a:gd name="connsiteX1" fmla="*/ 4624812 w 9144000"/>
              <a:gd name="connsiteY1" fmla="*/ 973872 h 4150986"/>
              <a:gd name="connsiteX2" fmla="*/ 9144000 w 9144000"/>
              <a:gd name="connsiteY2" fmla="*/ 0 h 4150986"/>
              <a:gd name="connsiteX3" fmla="*/ 9144000 w 9144000"/>
              <a:gd name="connsiteY3" fmla="*/ 4150986 h 4150986"/>
              <a:gd name="connsiteX4" fmla="*/ 4669417 w 9144000"/>
              <a:gd name="connsiteY4" fmla="*/ 3092335 h 4150986"/>
              <a:gd name="connsiteX5" fmla="*/ 0 w 9144000"/>
              <a:gd name="connsiteY5" fmla="*/ 4150986 h 4150986"/>
              <a:gd name="connsiteX6" fmla="*/ 0 w 9144000"/>
              <a:gd name="connsiteY6" fmla="*/ 14868 h 415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150986">
                <a:moveTo>
                  <a:pt x="0" y="14868"/>
                </a:moveTo>
                <a:cubicBezTo>
                  <a:pt x="1131193" y="864839"/>
                  <a:pt x="3104786" y="945296"/>
                  <a:pt x="4624812" y="973872"/>
                </a:cubicBezTo>
                <a:cubicBezTo>
                  <a:pt x="6131064" y="967599"/>
                  <a:pt x="7662881" y="926073"/>
                  <a:pt x="9144000" y="0"/>
                </a:cubicBezTo>
                <a:lnTo>
                  <a:pt x="9144000" y="4150986"/>
                </a:lnTo>
                <a:cubicBezTo>
                  <a:pt x="8039047" y="3413601"/>
                  <a:pt x="6171055" y="3107313"/>
                  <a:pt x="4669417" y="3092335"/>
                </a:cubicBezTo>
                <a:cubicBezTo>
                  <a:pt x="3075050" y="3099879"/>
                  <a:pt x="1389856" y="3292487"/>
                  <a:pt x="0" y="4150986"/>
                </a:cubicBezTo>
                <a:lnTo>
                  <a:pt x="0" y="14868"/>
                </a:lnTo>
                <a:close/>
              </a:path>
            </a:pathLst>
          </a:cu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lightRig rig="contrasting" dir="t">
              <a:rot lat="0" lon="0" rev="54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indent="-342900" algn="ctr" fontAlgn="base">
              <a:lnSpc>
                <a:spcPct val="80000"/>
              </a:lnSpc>
              <a:spcBef>
                <a:spcPct val="0"/>
              </a:spcBef>
              <a:spcAft>
                <a:spcPct val="0"/>
              </a:spcAft>
            </a:pPr>
            <a:endPar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9" name="TextBox 18"/>
          <p:cNvSpPr txBox="1"/>
          <p:nvPr/>
        </p:nvSpPr>
        <p:spPr>
          <a:xfrm>
            <a:off x="2133600" y="5977595"/>
            <a:ext cx="4876800" cy="387784"/>
          </a:xfrm>
          <a:prstGeom prst="rect">
            <a:avLst/>
          </a:prstGeom>
          <a:noFill/>
        </p:spPr>
        <p:txBody>
          <a:bodyPr spcFirstLastPara="1" lIns="91425" tIns="45713" rIns="91425" bIns="45713">
            <a:spAutoFit/>
          </a:bodyPr>
          <a:lstStyle/>
          <a:p>
            <a:pPr algn="ctr">
              <a:lnSpc>
                <a:spcPct val="80000"/>
              </a:lnSpc>
              <a:defRPr/>
            </a:pPr>
            <a:r>
              <a:rPr lang="en-US" sz="24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Secure &amp; Interoperable Platform</a:t>
            </a:r>
          </a:p>
        </p:txBody>
      </p:sp>
      <p:cxnSp>
        <p:nvCxnSpPr>
          <p:cNvPr id="30" name="Straight Connector 29"/>
          <p:cNvCxnSpPr/>
          <p:nvPr/>
        </p:nvCxnSpPr>
        <p:spPr bwMode="auto">
          <a:xfrm>
            <a:off x="2983769" y="6400143"/>
            <a:ext cx="3176462" cy="1588"/>
          </a:xfrm>
          <a:prstGeom prst="line">
            <a:avLst/>
          </a:prstGeom>
          <a:noFill/>
          <a:ln w="9525" cap="flat" cmpd="sng" algn="ctr">
            <a:solidFill>
              <a:srgbClr val="F6AE1E"/>
            </a:solidFill>
            <a:prstDash val="solid"/>
            <a:headEnd type="none" w="med" len="med"/>
            <a:tailEnd type="none" w="med" len="med"/>
          </a:ln>
          <a:effectLst>
            <a:glow rad="63500">
              <a:schemeClr val="tx1">
                <a:alpha val="40000"/>
              </a:schemeClr>
            </a:glow>
          </a:effectLst>
        </p:spPr>
      </p:cxnSp>
      <p:sp>
        <p:nvSpPr>
          <p:cNvPr id="31" name="White to Light Orange; Drop Shadow;"/>
          <p:cNvSpPr txBox="1">
            <a:spLocks/>
          </p:cNvSpPr>
          <p:nvPr/>
        </p:nvSpPr>
        <p:spPr bwMode="auto">
          <a:xfrm>
            <a:off x="3183752" y="6476266"/>
            <a:ext cx="2776496" cy="338554"/>
          </a:xfrm>
          <a:prstGeom prst="rect">
            <a:avLst/>
          </a:prstGeom>
          <a:noFill/>
          <a:ln>
            <a:noFill/>
          </a:ln>
          <a:effectLst/>
        </p:spPr>
        <p:txBody>
          <a:bodyPr wrap="square">
            <a:spAutoFit/>
          </a:bodyPr>
          <a:lstStyle/>
          <a:p>
            <a:pPr indent="-342900" algn="ctr" fontAlgn="auto">
              <a:lnSpc>
                <a:spcPct val="80000"/>
              </a:lnSpc>
              <a:spcAft>
                <a:spcPts val="600"/>
              </a:spcAft>
              <a:buClr>
                <a:srgbClr val="EEECE1"/>
              </a:buClr>
              <a:buSzPct val="120000"/>
              <a:defRPr/>
            </a:pP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Core Innovation Areas</a:t>
            </a:r>
          </a:p>
        </p:txBody>
      </p:sp>
      <p:grpSp>
        <p:nvGrpSpPr>
          <p:cNvPr id="2" name="Group 38"/>
          <p:cNvGrpSpPr>
            <a:grpSpLocks/>
          </p:cNvGrpSpPr>
          <p:nvPr/>
        </p:nvGrpSpPr>
        <p:grpSpPr bwMode="auto">
          <a:xfrm>
            <a:off x="2562225" y="4520082"/>
            <a:ext cx="1862138" cy="1043687"/>
            <a:chOff x="3293787" y="4648177"/>
            <a:chExt cx="2482546" cy="1044556"/>
          </a:xfrm>
        </p:grpSpPr>
        <p:pic>
          <p:nvPicPr>
            <p:cNvPr id="28703" name="Picture 2" descr="C:\Program Files\Microsoft Resource DVD Artwork\DVD_ART\Artwork_Imagery\HARDWARE_IMAGERY\Illustration - Misc Hardware\Windows Vista Illustration Icons\Cog Wheel Gear.png"/>
            <p:cNvPicPr>
              <a:picLocks noChangeAspect="1" noChangeArrowheads="1"/>
            </p:cNvPicPr>
            <p:nvPr/>
          </p:nvPicPr>
          <p:blipFill>
            <a:blip r:embed="rId3">
              <a:grayscl/>
            </a:blip>
            <a:srcRect/>
            <a:stretch>
              <a:fillRect/>
            </a:stretch>
          </p:blipFill>
          <p:spPr bwMode="auto">
            <a:xfrm flipH="1">
              <a:off x="4011750" y="4648177"/>
              <a:ext cx="936368" cy="649730"/>
            </a:xfrm>
            <a:prstGeom prst="rect">
              <a:avLst/>
            </a:prstGeom>
            <a:noFill/>
            <a:ln w="9525">
              <a:noFill/>
              <a:miter lim="800000"/>
              <a:headEnd/>
              <a:tailEnd/>
            </a:ln>
            <a:effectLst>
              <a:outerShdw blurRad="279400" dir="13500000" sy="23000" kx="1200000" algn="br" rotWithShape="0">
                <a:prstClr val="black"/>
              </a:outerShdw>
            </a:effectLst>
          </p:spPr>
        </p:pic>
        <p:sp>
          <p:nvSpPr>
            <p:cNvPr id="28702" name="TextBox 26"/>
            <p:cNvSpPr txBox="1">
              <a:spLocks noChangeArrowheads="1"/>
            </p:cNvSpPr>
            <p:nvPr/>
          </p:nvSpPr>
          <p:spPr bwMode="auto">
            <a:xfrm>
              <a:off x="3293787" y="5305546"/>
              <a:ext cx="2482546" cy="387187"/>
            </a:xfrm>
            <a:prstGeom prst="rect">
              <a:avLst/>
            </a:prstGeom>
            <a:noFill/>
            <a:ln w="9525">
              <a:noFill/>
              <a:miter lim="800000"/>
              <a:headEnd/>
              <a:tailEnd/>
            </a:ln>
            <a:effectLst>
              <a:reflection blurRad="6350" stA="52000" endA="300" endPos="35000" dir="5400000" sy="-100000" algn="bl" rotWithShape="0"/>
            </a:effectLst>
          </p:spPr>
          <p:txBody>
            <a:bodyPr lIns="91425" tIns="45713" rIns="91425" bIns="45713">
              <a:noAutofit/>
            </a:bodyPr>
            <a:lstStyle/>
            <a:p>
              <a:pPr algn="ctr">
                <a:lnSpc>
                  <a:spcPct val="80000"/>
                </a:lnSpc>
              </a:pP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Process-Led,</a:t>
              </a:r>
              <a:b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Model-Driven</a:t>
              </a:r>
            </a:p>
          </p:txBody>
        </p:sp>
      </p:grpSp>
      <p:grpSp>
        <p:nvGrpSpPr>
          <p:cNvPr id="3" name="Group 40"/>
          <p:cNvGrpSpPr>
            <a:grpSpLocks/>
          </p:cNvGrpSpPr>
          <p:nvPr/>
        </p:nvGrpSpPr>
        <p:grpSpPr bwMode="auto">
          <a:xfrm>
            <a:off x="7180263" y="4908405"/>
            <a:ext cx="1285875" cy="1083519"/>
            <a:chOff x="9498013" y="5219926"/>
            <a:chExt cx="1714500" cy="1083989"/>
          </a:xfrm>
        </p:grpSpPr>
        <p:pic>
          <p:nvPicPr>
            <p:cNvPr id="28701" name="Picture 11" descr="C:\Program Files\Microsoft Resource DVD Artwork\DVD_ART\Artwork_Imagery\HARDWARE_IMAGERY\Illustration - Misc Hardware\Windows Vista Illustration Icons\Users.png"/>
            <p:cNvPicPr>
              <a:picLocks noChangeAspect="1" noChangeArrowheads="1"/>
            </p:cNvPicPr>
            <p:nvPr/>
          </p:nvPicPr>
          <p:blipFill>
            <a:blip r:embed="rId4">
              <a:grayscl/>
            </a:blip>
            <a:srcRect b="2332"/>
            <a:stretch>
              <a:fillRect/>
            </a:stretch>
          </p:blipFill>
          <p:spPr bwMode="auto">
            <a:xfrm>
              <a:off x="10001065" y="5219926"/>
              <a:ext cx="1137624" cy="754862"/>
            </a:xfrm>
            <a:prstGeom prst="rect">
              <a:avLst/>
            </a:prstGeom>
            <a:noFill/>
            <a:ln w="9525">
              <a:noFill/>
              <a:miter lim="800000"/>
              <a:headEnd/>
              <a:tailEnd/>
            </a:ln>
            <a:effectLst>
              <a:outerShdw blurRad="254000" dir="13500000" sy="23000" kx="1200000" algn="br" rotWithShape="0">
                <a:prstClr val="black"/>
              </a:outerShdw>
            </a:effectLst>
          </p:spPr>
        </p:pic>
        <p:sp>
          <p:nvSpPr>
            <p:cNvPr id="28700" name="TextBox 28"/>
            <p:cNvSpPr txBox="1">
              <a:spLocks noChangeArrowheads="1"/>
            </p:cNvSpPr>
            <p:nvPr/>
          </p:nvSpPr>
          <p:spPr bwMode="auto">
            <a:xfrm>
              <a:off x="9498013" y="5913489"/>
              <a:ext cx="1714500" cy="390426"/>
            </a:xfrm>
            <a:prstGeom prst="rect">
              <a:avLst/>
            </a:prstGeom>
            <a:noFill/>
            <a:ln w="9525">
              <a:noFill/>
              <a:miter lim="800000"/>
              <a:headEnd/>
              <a:tailEnd/>
            </a:ln>
            <a:effectLst>
              <a:reflection blurRad="6350" stA="52000" endA="300" endPos="35000" dir="5400000" sy="-100000" algn="bl" rotWithShape="0"/>
            </a:effectLst>
          </p:spPr>
          <p:txBody>
            <a:bodyPr lIns="91425" tIns="45713" rIns="91425" bIns="45713">
              <a:noAutofit/>
            </a:bodyPr>
            <a:lstStyle/>
            <a:p>
              <a:pPr algn="ctr">
                <a:lnSpc>
                  <a:spcPct val="80000"/>
                </a:lnSpc>
              </a:pP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User-</a:t>
              </a:r>
            </a:p>
            <a:p>
              <a:pPr algn="ctr">
                <a:lnSpc>
                  <a:spcPct val="80000"/>
                </a:lnSpc>
              </a:pP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Focused</a:t>
              </a:r>
            </a:p>
          </p:txBody>
        </p:sp>
      </p:grpSp>
      <p:grpSp>
        <p:nvGrpSpPr>
          <p:cNvPr id="4" name="Group 37"/>
          <p:cNvGrpSpPr>
            <a:grpSpLocks/>
          </p:cNvGrpSpPr>
          <p:nvPr/>
        </p:nvGrpSpPr>
        <p:grpSpPr bwMode="auto">
          <a:xfrm>
            <a:off x="392113" y="4994920"/>
            <a:ext cx="1547812" cy="989572"/>
            <a:chOff x="728463" y="5205622"/>
            <a:chExt cx="2063950" cy="989347"/>
          </a:xfrm>
        </p:grpSpPr>
        <p:pic>
          <p:nvPicPr>
            <p:cNvPr id="28699" name="Picture 16" descr="Servers-Virtual-Two"/>
            <p:cNvPicPr>
              <a:picLocks noChangeAspect="1" noChangeArrowheads="1"/>
            </p:cNvPicPr>
            <p:nvPr/>
          </p:nvPicPr>
          <p:blipFill>
            <a:blip r:embed="rId5"/>
            <a:stretch>
              <a:fillRect/>
            </a:stretch>
          </p:blipFill>
          <p:spPr bwMode="auto">
            <a:xfrm>
              <a:off x="1196910" y="5205622"/>
              <a:ext cx="1153756" cy="599177"/>
            </a:xfrm>
            <a:prstGeom prst="rect">
              <a:avLst/>
            </a:prstGeom>
            <a:noFill/>
            <a:ln w="9525">
              <a:noFill/>
              <a:miter lim="800000"/>
              <a:headEnd/>
              <a:tailEnd/>
            </a:ln>
            <a:effectLst>
              <a:outerShdw blurRad="203200" dir="13500000" sy="23000" kx="1200000" algn="br" rotWithShape="0">
                <a:prstClr val="black"/>
              </a:outerShdw>
            </a:effectLst>
          </p:spPr>
        </p:pic>
        <p:sp>
          <p:nvSpPr>
            <p:cNvPr id="28698" name="TextBox 25"/>
            <p:cNvSpPr txBox="1">
              <a:spLocks noChangeArrowheads="1"/>
            </p:cNvSpPr>
            <p:nvPr/>
          </p:nvSpPr>
          <p:spPr bwMode="auto">
            <a:xfrm>
              <a:off x="728463" y="5812119"/>
              <a:ext cx="2063950" cy="382850"/>
            </a:xfrm>
            <a:prstGeom prst="rect">
              <a:avLst/>
            </a:prstGeom>
            <a:noFill/>
            <a:ln w="9525">
              <a:noFill/>
              <a:miter lim="800000"/>
              <a:headEnd/>
              <a:tailEnd/>
            </a:ln>
            <a:effectLst>
              <a:reflection blurRad="6350" stA="52000" endA="300" endPos="35000" dir="5400000" sy="-100000" algn="bl" rotWithShape="0"/>
            </a:effectLst>
          </p:spPr>
          <p:txBody>
            <a:bodyPr wrap="square" lIns="91425" tIns="45713" rIns="91425" bIns="45713">
              <a:noAutofit/>
            </a:bodyPr>
            <a:lstStyle/>
            <a:p>
              <a:pPr algn="ctr">
                <a:lnSpc>
                  <a:spcPct val="80000"/>
                </a:lnSpc>
              </a:pP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Unified &amp;</a:t>
              </a:r>
              <a:b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Virtualized</a:t>
              </a:r>
            </a:p>
          </p:txBody>
        </p:sp>
      </p:grpSp>
      <p:sp>
        <p:nvSpPr>
          <p:cNvPr id="36" name="White glowing bubble"/>
          <p:cNvSpPr/>
          <p:nvPr/>
        </p:nvSpPr>
        <p:spPr bwMode="auto">
          <a:xfrm>
            <a:off x="2131858" y="1903141"/>
            <a:ext cx="4880285" cy="2625602"/>
          </a:xfrm>
          <a:custGeom>
            <a:avLst/>
            <a:gdLst>
              <a:gd name="connsiteX0" fmla="*/ 0 w 4534830"/>
              <a:gd name="connsiteY0" fmla="*/ 1590908 h 3181815"/>
              <a:gd name="connsiteX1" fmla="*/ 965099 w 4534830"/>
              <a:gd name="connsiteY1" fmla="*/ 288591 h 3181815"/>
              <a:gd name="connsiteX2" fmla="*/ 2267418 w 4534830"/>
              <a:gd name="connsiteY2" fmla="*/ 3 h 3181815"/>
              <a:gd name="connsiteX3" fmla="*/ 3569737 w 4534830"/>
              <a:gd name="connsiteY3" fmla="*/ 288594 h 3181815"/>
              <a:gd name="connsiteX4" fmla="*/ 4534831 w 4534830"/>
              <a:gd name="connsiteY4" fmla="*/ 1590915 h 3181815"/>
              <a:gd name="connsiteX5" fmla="*/ 3569734 w 4534830"/>
              <a:gd name="connsiteY5" fmla="*/ 2893234 h 3181815"/>
              <a:gd name="connsiteX6" fmla="*/ 2267415 w 4534830"/>
              <a:gd name="connsiteY6" fmla="*/ 3181823 h 3181815"/>
              <a:gd name="connsiteX7" fmla="*/ 965096 w 4534830"/>
              <a:gd name="connsiteY7" fmla="*/ 2893233 h 3181815"/>
              <a:gd name="connsiteX8" fmla="*/ 1 w 4534830"/>
              <a:gd name="connsiteY8" fmla="*/ 1590912 h 3181815"/>
              <a:gd name="connsiteX9" fmla="*/ 0 w 4534830"/>
              <a:gd name="connsiteY9" fmla="*/ 1590908 h 3181815"/>
              <a:gd name="connsiteX0" fmla="*/ 308930 w 4843763"/>
              <a:gd name="connsiteY0" fmla="*/ 1590905 h 3258640"/>
              <a:gd name="connsiteX1" fmla="*/ 1274029 w 4843763"/>
              <a:gd name="connsiteY1" fmla="*/ 288588 h 3258640"/>
              <a:gd name="connsiteX2" fmla="*/ 2576348 w 4843763"/>
              <a:gd name="connsiteY2" fmla="*/ 0 h 3258640"/>
              <a:gd name="connsiteX3" fmla="*/ 3878667 w 4843763"/>
              <a:gd name="connsiteY3" fmla="*/ 288591 h 3258640"/>
              <a:gd name="connsiteX4" fmla="*/ 4843761 w 4843763"/>
              <a:gd name="connsiteY4" fmla="*/ 1590912 h 3258640"/>
              <a:gd name="connsiteX5" fmla="*/ 3878664 w 4843763"/>
              <a:gd name="connsiteY5" fmla="*/ 2893231 h 3258640"/>
              <a:gd name="connsiteX6" fmla="*/ 2576345 w 4843763"/>
              <a:gd name="connsiteY6" fmla="*/ 3181820 h 3258640"/>
              <a:gd name="connsiteX7" fmla="*/ 604953 w 4843763"/>
              <a:gd name="connsiteY7" fmla="*/ 2432313 h 3258640"/>
              <a:gd name="connsiteX8" fmla="*/ 308931 w 4843763"/>
              <a:gd name="connsiteY8" fmla="*/ 1590909 h 3258640"/>
              <a:gd name="connsiteX9" fmla="*/ 308930 w 4843763"/>
              <a:gd name="connsiteY9" fmla="*/ 1590905 h 3258640"/>
              <a:gd name="connsiteX0" fmla="*/ 0 w 4534833"/>
              <a:gd name="connsiteY0" fmla="*/ 1590905 h 3258640"/>
              <a:gd name="connsiteX1" fmla="*/ 965099 w 4534833"/>
              <a:gd name="connsiteY1" fmla="*/ 288588 h 3258640"/>
              <a:gd name="connsiteX2" fmla="*/ 2267418 w 4534833"/>
              <a:gd name="connsiteY2" fmla="*/ 0 h 3258640"/>
              <a:gd name="connsiteX3" fmla="*/ 3569737 w 4534833"/>
              <a:gd name="connsiteY3" fmla="*/ 288591 h 3258640"/>
              <a:gd name="connsiteX4" fmla="*/ 4534831 w 4534833"/>
              <a:gd name="connsiteY4" fmla="*/ 1590912 h 3258640"/>
              <a:gd name="connsiteX5" fmla="*/ 3569734 w 4534833"/>
              <a:gd name="connsiteY5" fmla="*/ 2893231 h 3258640"/>
              <a:gd name="connsiteX6" fmla="*/ 2267415 w 4534833"/>
              <a:gd name="connsiteY6" fmla="*/ 3181820 h 3258640"/>
              <a:gd name="connsiteX7" fmla="*/ 296023 w 4534833"/>
              <a:gd name="connsiteY7" fmla="*/ 2432313 h 3258640"/>
              <a:gd name="connsiteX8" fmla="*/ 1 w 4534833"/>
              <a:gd name="connsiteY8" fmla="*/ 1590909 h 3258640"/>
              <a:gd name="connsiteX9" fmla="*/ 0 w 4534833"/>
              <a:gd name="connsiteY9" fmla="*/ 1590905 h 3258640"/>
              <a:gd name="connsiteX0" fmla="*/ 0 w 4534833"/>
              <a:gd name="connsiteY0" fmla="*/ 1590905 h 3258640"/>
              <a:gd name="connsiteX1" fmla="*/ 965099 w 4534833"/>
              <a:gd name="connsiteY1" fmla="*/ 288588 h 3258640"/>
              <a:gd name="connsiteX2" fmla="*/ 2267418 w 4534833"/>
              <a:gd name="connsiteY2" fmla="*/ 0 h 3258640"/>
              <a:gd name="connsiteX3" fmla="*/ 3569737 w 4534833"/>
              <a:gd name="connsiteY3" fmla="*/ 288591 h 3258640"/>
              <a:gd name="connsiteX4" fmla="*/ 4534831 w 4534833"/>
              <a:gd name="connsiteY4" fmla="*/ 1590912 h 3258640"/>
              <a:gd name="connsiteX5" fmla="*/ 3569734 w 4534833"/>
              <a:gd name="connsiteY5" fmla="*/ 2893231 h 3258640"/>
              <a:gd name="connsiteX6" fmla="*/ 2267415 w 4534833"/>
              <a:gd name="connsiteY6" fmla="*/ 3181820 h 3258640"/>
              <a:gd name="connsiteX7" fmla="*/ 296023 w 4534833"/>
              <a:gd name="connsiteY7" fmla="*/ 2432313 h 3258640"/>
              <a:gd name="connsiteX8" fmla="*/ 1 w 4534833"/>
              <a:gd name="connsiteY8" fmla="*/ 1590909 h 3258640"/>
              <a:gd name="connsiteX9" fmla="*/ 0 w 4534833"/>
              <a:gd name="connsiteY9" fmla="*/ 1590905 h 3258640"/>
              <a:gd name="connsiteX0" fmla="*/ 0 w 4534833"/>
              <a:gd name="connsiteY0" fmla="*/ 1590905 h 3258640"/>
              <a:gd name="connsiteX1" fmla="*/ 965099 w 4534833"/>
              <a:gd name="connsiteY1" fmla="*/ 288588 h 3258640"/>
              <a:gd name="connsiteX2" fmla="*/ 2267418 w 4534833"/>
              <a:gd name="connsiteY2" fmla="*/ 0 h 3258640"/>
              <a:gd name="connsiteX3" fmla="*/ 3569737 w 4534833"/>
              <a:gd name="connsiteY3" fmla="*/ 288591 h 3258640"/>
              <a:gd name="connsiteX4" fmla="*/ 4534831 w 4534833"/>
              <a:gd name="connsiteY4" fmla="*/ 1590912 h 3258640"/>
              <a:gd name="connsiteX5" fmla="*/ 3569734 w 4534833"/>
              <a:gd name="connsiteY5" fmla="*/ 2893231 h 3258640"/>
              <a:gd name="connsiteX6" fmla="*/ 2267415 w 4534833"/>
              <a:gd name="connsiteY6" fmla="*/ 3181820 h 3258640"/>
              <a:gd name="connsiteX7" fmla="*/ 296023 w 4534833"/>
              <a:gd name="connsiteY7" fmla="*/ 2432313 h 3258640"/>
              <a:gd name="connsiteX8" fmla="*/ 1 w 4534833"/>
              <a:gd name="connsiteY8" fmla="*/ 1590909 h 3258640"/>
              <a:gd name="connsiteX9" fmla="*/ 0 w 4534833"/>
              <a:gd name="connsiteY9" fmla="*/ 1590905 h 3258640"/>
              <a:gd name="connsiteX0" fmla="*/ 0 w 4776853"/>
              <a:gd name="connsiteY0" fmla="*/ 1590905 h 3183059"/>
              <a:gd name="connsiteX1" fmla="*/ 965099 w 4776853"/>
              <a:gd name="connsiteY1" fmla="*/ 288588 h 3183059"/>
              <a:gd name="connsiteX2" fmla="*/ 2267418 w 4776853"/>
              <a:gd name="connsiteY2" fmla="*/ 0 h 3183059"/>
              <a:gd name="connsiteX3" fmla="*/ 3569737 w 4776853"/>
              <a:gd name="connsiteY3" fmla="*/ 288591 h 3183059"/>
              <a:gd name="connsiteX4" fmla="*/ 4534831 w 4776853"/>
              <a:gd name="connsiteY4" fmla="*/ 1590912 h 3183059"/>
              <a:gd name="connsiteX5" fmla="*/ 4171900 w 4776853"/>
              <a:gd name="connsiteY5" fmla="*/ 2439748 h 3183059"/>
              <a:gd name="connsiteX6" fmla="*/ 2267415 w 4776853"/>
              <a:gd name="connsiteY6" fmla="*/ 3181820 h 3183059"/>
              <a:gd name="connsiteX7" fmla="*/ 296023 w 4776853"/>
              <a:gd name="connsiteY7" fmla="*/ 2432313 h 3183059"/>
              <a:gd name="connsiteX8" fmla="*/ 1 w 4776853"/>
              <a:gd name="connsiteY8" fmla="*/ 1590909 h 3183059"/>
              <a:gd name="connsiteX9" fmla="*/ 0 w 4776853"/>
              <a:gd name="connsiteY9" fmla="*/ 1590905 h 3183059"/>
              <a:gd name="connsiteX0" fmla="*/ 0 w 4534833"/>
              <a:gd name="connsiteY0" fmla="*/ 1590905 h 3183059"/>
              <a:gd name="connsiteX1" fmla="*/ 965099 w 4534833"/>
              <a:gd name="connsiteY1" fmla="*/ 288588 h 3183059"/>
              <a:gd name="connsiteX2" fmla="*/ 2267418 w 4534833"/>
              <a:gd name="connsiteY2" fmla="*/ 0 h 3183059"/>
              <a:gd name="connsiteX3" fmla="*/ 3569737 w 4534833"/>
              <a:gd name="connsiteY3" fmla="*/ 288591 h 3183059"/>
              <a:gd name="connsiteX4" fmla="*/ 4534831 w 4534833"/>
              <a:gd name="connsiteY4" fmla="*/ 1590912 h 3183059"/>
              <a:gd name="connsiteX5" fmla="*/ 4171900 w 4534833"/>
              <a:gd name="connsiteY5" fmla="*/ 2439748 h 3183059"/>
              <a:gd name="connsiteX6" fmla="*/ 2267415 w 4534833"/>
              <a:gd name="connsiteY6" fmla="*/ 3181820 h 3183059"/>
              <a:gd name="connsiteX7" fmla="*/ 296023 w 4534833"/>
              <a:gd name="connsiteY7" fmla="*/ 2432313 h 3183059"/>
              <a:gd name="connsiteX8" fmla="*/ 1 w 4534833"/>
              <a:gd name="connsiteY8" fmla="*/ 1590909 h 3183059"/>
              <a:gd name="connsiteX9" fmla="*/ 0 w 4534833"/>
              <a:gd name="connsiteY9" fmla="*/ 1590905 h 3183059"/>
              <a:gd name="connsiteX0" fmla="*/ 0 w 4534833"/>
              <a:gd name="connsiteY0" fmla="*/ 1590905 h 3183059"/>
              <a:gd name="connsiteX1" fmla="*/ 965099 w 4534833"/>
              <a:gd name="connsiteY1" fmla="*/ 288588 h 3183059"/>
              <a:gd name="connsiteX2" fmla="*/ 2267418 w 4534833"/>
              <a:gd name="connsiteY2" fmla="*/ 0 h 3183059"/>
              <a:gd name="connsiteX3" fmla="*/ 3569737 w 4534833"/>
              <a:gd name="connsiteY3" fmla="*/ 288591 h 3183059"/>
              <a:gd name="connsiteX4" fmla="*/ 4534831 w 4534833"/>
              <a:gd name="connsiteY4" fmla="*/ 1590912 h 3183059"/>
              <a:gd name="connsiteX5" fmla="*/ 4171900 w 4534833"/>
              <a:gd name="connsiteY5" fmla="*/ 2439748 h 3183059"/>
              <a:gd name="connsiteX6" fmla="*/ 2267415 w 4534833"/>
              <a:gd name="connsiteY6" fmla="*/ 3181820 h 3183059"/>
              <a:gd name="connsiteX7" fmla="*/ 296023 w 4534833"/>
              <a:gd name="connsiteY7" fmla="*/ 2432313 h 3183059"/>
              <a:gd name="connsiteX8" fmla="*/ 1 w 4534833"/>
              <a:gd name="connsiteY8" fmla="*/ 1590909 h 3183059"/>
              <a:gd name="connsiteX9" fmla="*/ 0 w 4534833"/>
              <a:gd name="connsiteY9" fmla="*/ 1590905 h 3183059"/>
              <a:gd name="connsiteX0" fmla="*/ 0 w 4534833"/>
              <a:gd name="connsiteY0" fmla="*/ 1590905 h 2627569"/>
              <a:gd name="connsiteX1" fmla="*/ 965099 w 4534833"/>
              <a:gd name="connsiteY1" fmla="*/ 288588 h 2627569"/>
              <a:gd name="connsiteX2" fmla="*/ 2267418 w 4534833"/>
              <a:gd name="connsiteY2" fmla="*/ 0 h 2627569"/>
              <a:gd name="connsiteX3" fmla="*/ 3569737 w 4534833"/>
              <a:gd name="connsiteY3" fmla="*/ 288591 h 2627569"/>
              <a:gd name="connsiteX4" fmla="*/ 4534831 w 4534833"/>
              <a:gd name="connsiteY4" fmla="*/ 1590912 h 2627569"/>
              <a:gd name="connsiteX5" fmla="*/ 4171900 w 4534833"/>
              <a:gd name="connsiteY5" fmla="*/ 2439748 h 2627569"/>
              <a:gd name="connsiteX6" fmla="*/ 2170771 w 4534833"/>
              <a:gd name="connsiteY6" fmla="*/ 2230249 h 2627569"/>
              <a:gd name="connsiteX7" fmla="*/ 296023 w 4534833"/>
              <a:gd name="connsiteY7" fmla="*/ 2432313 h 2627569"/>
              <a:gd name="connsiteX8" fmla="*/ 1 w 4534833"/>
              <a:gd name="connsiteY8" fmla="*/ 1590909 h 2627569"/>
              <a:gd name="connsiteX9" fmla="*/ 0 w 4534833"/>
              <a:gd name="connsiteY9" fmla="*/ 1590905 h 2627569"/>
              <a:gd name="connsiteX0" fmla="*/ 0 w 4534833"/>
              <a:gd name="connsiteY0" fmla="*/ 1590905 h 2627569"/>
              <a:gd name="connsiteX1" fmla="*/ 965099 w 4534833"/>
              <a:gd name="connsiteY1" fmla="*/ 288588 h 2627569"/>
              <a:gd name="connsiteX2" fmla="*/ 2267418 w 4534833"/>
              <a:gd name="connsiteY2" fmla="*/ 0 h 2627569"/>
              <a:gd name="connsiteX3" fmla="*/ 3569737 w 4534833"/>
              <a:gd name="connsiteY3" fmla="*/ 288591 h 2627569"/>
              <a:gd name="connsiteX4" fmla="*/ 4534831 w 4534833"/>
              <a:gd name="connsiteY4" fmla="*/ 1590912 h 2627569"/>
              <a:gd name="connsiteX5" fmla="*/ 4171900 w 4534833"/>
              <a:gd name="connsiteY5" fmla="*/ 2439748 h 2627569"/>
              <a:gd name="connsiteX6" fmla="*/ 2170771 w 4534833"/>
              <a:gd name="connsiteY6" fmla="*/ 2118737 h 2627569"/>
              <a:gd name="connsiteX7" fmla="*/ 296023 w 4534833"/>
              <a:gd name="connsiteY7" fmla="*/ 2432313 h 2627569"/>
              <a:gd name="connsiteX8" fmla="*/ 1 w 4534833"/>
              <a:gd name="connsiteY8" fmla="*/ 1590909 h 2627569"/>
              <a:gd name="connsiteX9" fmla="*/ 0 w 4534833"/>
              <a:gd name="connsiteY9" fmla="*/ 1590905 h 2627569"/>
              <a:gd name="connsiteX0" fmla="*/ 0 w 4534833"/>
              <a:gd name="connsiteY0" fmla="*/ 1590905 h 2627569"/>
              <a:gd name="connsiteX1" fmla="*/ 965099 w 4534833"/>
              <a:gd name="connsiteY1" fmla="*/ 288588 h 2627569"/>
              <a:gd name="connsiteX2" fmla="*/ 2267418 w 4534833"/>
              <a:gd name="connsiteY2" fmla="*/ 0 h 2627569"/>
              <a:gd name="connsiteX3" fmla="*/ 3569737 w 4534833"/>
              <a:gd name="connsiteY3" fmla="*/ 288591 h 2627569"/>
              <a:gd name="connsiteX4" fmla="*/ 4534831 w 4534833"/>
              <a:gd name="connsiteY4" fmla="*/ 1590912 h 2627569"/>
              <a:gd name="connsiteX5" fmla="*/ 4171900 w 4534833"/>
              <a:gd name="connsiteY5" fmla="*/ 2439748 h 2627569"/>
              <a:gd name="connsiteX6" fmla="*/ 2274849 w 4534833"/>
              <a:gd name="connsiteY6" fmla="*/ 2274854 h 2627569"/>
              <a:gd name="connsiteX7" fmla="*/ 296023 w 4534833"/>
              <a:gd name="connsiteY7" fmla="*/ 2432313 h 2627569"/>
              <a:gd name="connsiteX8" fmla="*/ 1 w 4534833"/>
              <a:gd name="connsiteY8" fmla="*/ 1590909 h 2627569"/>
              <a:gd name="connsiteX9" fmla="*/ 0 w 4534833"/>
              <a:gd name="connsiteY9" fmla="*/ 1590905 h 2627569"/>
              <a:gd name="connsiteX0" fmla="*/ 0 w 4534833"/>
              <a:gd name="connsiteY0" fmla="*/ 1590905 h 2627569"/>
              <a:gd name="connsiteX1" fmla="*/ 965099 w 4534833"/>
              <a:gd name="connsiteY1" fmla="*/ 288588 h 2627569"/>
              <a:gd name="connsiteX2" fmla="*/ 2267418 w 4534833"/>
              <a:gd name="connsiteY2" fmla="*/ 0 h 2627569"/>
              <a:gd name="connsiteX3" fmla="*/ 3569737 w 4534833"/>
              <a:gd name="connsiteY3" fmla="*/ 288591 h 2627569"/>
              <a:gd name="connsiteX4" fmla="*/ 4534831 w 4534833"/>
              <a:gd name="connsiteY4" fmla="*/ 1590912 h 2627569"/>
              <a:gd name="connsiteX5" fmla="*/ 4171900 w 4534833"/>
              <a:gd name="connsiteY5" fmla="*/ 2439748 h 2627569"/>
              <a:gd name="connsiteX6" fmla="*/ 2274849 w 4534833"/>
              <a:gd name="connsiteY6" fmla="*/ 2274854 h 2627569"/>
              <a:gd name="connsiteX7" fmla="*/ 296023 w 4534833"/>
              <a:gd name="connsiteY7" fmla="*/ 2432313 h 2627569"/>
              <a:gd name="connsiteX8" fmla="*/ 1 w 4534833"/>
              <a:gd name="connsiteY8" fmla="*/ 1590909 h 2627569"/>
              <a:gd name="connsiteX9" fmla="*/ 0 w 4534833"/>
              <a:gd name="connsiteY9" fmla="*/ 1590905 h 2627569"/>
              <a:gd name="connsiteX0" fmla="*/ 0 w 4534833"/>
              <a:gd name="connsiteY0" fmla="*/ 1590905 h 2439748"/>
              <a:gd name="connsiteX1" fmla="*/ 965099 w 4534833"/>
              <a:gd name="connsiteY1" fmla="*/ 288588 h 2439748"/>
              <a:gd name="connsiteX2" fmla="*/ 2267418 w 4534833"/>
              <a:gd name="connsiteY2" fmla="*/ 0 h 2439748"/>
              <a:gd name="connsiteX3" fmla="*/ 3569737 w 4534833"/>
              <a:gd name="connsiteY3" fmla="*/ 288591 h 2439748"/>
              <a:gd name="connsiteX4" fmla="*/ 4534831 w 4534833"/>
              <a:gd name="connsiteY4" fmla="*/ 1590912 h 2439748"/>
              <a:gd name="connsiteX5" fmla="*/ 4171900 w 4534833"/>
              <a:gd name="connsiteY5" fmla="*/ 2439748 h 2439748"/>
              <a:gd name="connsiteX6" fmla="*/ 2274849 w 4534833"/>
              <a:gd name="connsiteY6" fmla="*/ 2274854 h 2439748"/>
              <a:gd name="connsiteX7" fmla="*/ 296023 w 4534833"/>
              <a:gd name="connsiteY7" fmla="*/ 2432313 h 2439748"/>
              <a:gd name="connsiteX8" fmla="*/ 1 w 4534833"/>
              <a:gd name="connsiteY8" fmla="*/ 1590909 h 2439748"/>
              <a:gd name="connsiteX9" fmla="*/ 0 w 4534833"/>
              <a:gd name="connsiteY9" fmla="*/ 1590905 h 2439748"/>
              <a:gd name="connsiteX0" fmla="*/ 0 w 4534833"/>
              <a:gd name="connsiteY0" fmla="*/ 1590905 h 2439748"/>
              <a:gd name="connsiteX1" fmla="*/ 965099 w 4534833"/>
              <a:gd name="connsiteY1" fmla="*/ 288588 h 2439748"/>
              <a:gd name="connsiteX2" fmla="*/ 2267418 w 4534833"/>
              <a:gd name="connsiteY2" fmla="*/ 0 h 2439748"/>
              <a:gd name="connsiteX3" fmla="*/ 3569737 w 4534833"/>
              <a:gd name="connsiteY3" fmla="*/ 288591 h 2439748"/>
              <a:gd name="connsiteX4" fmla="*/ 4534831 w 4534833"/>
              <a:gd name="connsiteY4" fmla="*/ 1590912 h 2439748"/>
              <a:gd name="connsiteX5" fmla="*/ 4409792 w 4534833"/>
              <a:gd name="connsiteY5" fmla="*/ 2439748 h 2439748"/>
              <a:gd name="connsiteX6" fmla="*/ 2274849 w 4534833"/>
              <a:gd name="connsiteY6" fmla="*/ 2274854 h 2439748"/>
              <a:gd name="connsiteX7" fmla="*/ 296023 w 4534833"/>
              <a:gd name="connsiteY7" fmla="*/ 2432313 h 2439748"/>
              <a:gd name="connsiteX8" fmla="*/ 1 w 4534833"/>
              <a:gd name="connsiteY8" fmla="*/ 1590909 h 2439748"/>
              <a:gd name="connsiteX9" fmla="*/ 0 w 4534833"/>
              <a:gd name="connsiteY9" fmla="*/ 1590905 h 2439748"/>
              <a:gd name="connsiteX0" fmla="*/ 0 w 4806590"/>
              <a:gd name="connsiteY0" fmla="*/ 1590905 h 2439748"/>
              <a:gd name="connsiteX1" fmla="*/ 965099 w 4806590"/>
              <a:gd name="connsiteY1" fmla="*/ 288588 h 2439748"/>
              <a:gd name="connsiteX2" fmla="*/ 2267418 w 4806590"/>
              <a:gd name="connsiteY2" fmla="*/ 0 h 2439748"/>
              <a:gd name="connsiteX3" fmla="*/ 3569737 w 4806590"/>
              <a:gd name="connsiteY3" fmla="*/ 288591 h 2439748"/>
              <a:gd name="connsiteX4" fmla="*/ 4534831 w 4806590"/>
              <a:gd name="connsiteY4" fmla="*/ 1590912 h 2439748"/>
              <a:gd name="connsiteX5" fmla="*/ 4684856 w 4806590"/>
              <a:gd name="connsiteY5" fmla="*/ 2439748 h 2439748"/>
              <a:gd name="connsiteX6" fmla="*/ 2274849 w 4806590"/>
              <a:gd name="connsiteY6" fmla="*/ 2274854 h 2439748"/>
              <a:gd name="connsiteX7" fmla="*/ 296023 w 4806590"/>
              <a:gd name="connsiteY7" fmla="*/ 2432313 h 2439748"/>
              <a:gd name="connsiteX8" fmla="*/ 1 w 4806590"/>
              <a:gd name="connsiteY8" fmla="*/ 1590909 h 2439748"/>
              <a:gd name="connsiteX9" fmla="*/ 0 w 4806590"/>
              <a:gd name="connsiteY9" fmla="*/ 1590905 h 2439748"/>
              <a:gd name="connsiteX0" fmla="*/ 0 w 4534833"/>
              <a:gd name="connsiteY0" fmla="*/ 1590905 h 2439748"/>
              <a:gd name="connsiteX1" fmla="*/ 965099 w 4534833"/>
              <a:gd name="connsiteY1" fmla="*/ 288588 h 2439748"/>
              <a:gd name="connsiteX2" fmla="*/ 2267418 w 4534833"/>
              <a:gd name="connsiteY2" fmla="*/ 0 h 2439748"/>
              <a:gd name="connsiteX3" fmla="*/ 3569737 w 4534833"/>
              <a:gd name="connsiteY3" fmla="*/ 288591 h 2439748"/>
              <a:gd name="connsiteX4" fmla="*/ 4534831 w 4534833"/>
              <a:gd name="connsiteY4" fmla="*/ 1590912 h 2439748"/>
              <a:gd name="connsiteX5" fmla="*/ 4238807 w 4534833"/>
              <a:gd name="connsiteY5" fmla="*/ 2439748 h 2439748"/>
              <a:gd name="connsiteX6" fmla="*/ 2274849 w 4534833"/>
              <a:gd name="connsiteY6" fmla="*/ 2274854 h 2439748"/>
              <a:gd name="connsiteX7" fmla="*/ 296023 w 4534833"/>
              <a:gd name="connsiteY7" fmla="*/ 2432313 h 2439748"/>
              <a:gd name="connsiteX8" fmla="*/ 1 w 4534833"/>
              <a:gd name="connsiteY8" fmla="*/ 1590909 h 2439748"/>
              <a:gd name="connsiteX9" fmla="*/ 0 w 4534833"/>
              <a:gd name="connsiteY9" fmla="*/ 1590905 h 2439748"/>
              <a:gd name="connsiteX0" fmla="*/ 0 w 4534833"/>
              <a:gd name="connsiteY0" fmla="*/ 1590905 h 2439748"/>
              <a:gd name="connsiteX1" fmla="*/ 965099 w 4534833"/>
              <a:gd name="connsiteY1" fmla="*/ 288588 h 2439748"/>
              <a:gd name="connsiteX2" fmla="*/ 2267418 w 4534833"/>
              <a:gd name="connsiteY2" fmla="*/ 0 h 2439748"/>
              <a:gd name="connsiteX3" fmla="*/ 3569737 w 4534833"/>
              <a:gd name="connsiteY3" fmla="*/ 288591 h 2439748"/>
              <a:gd name="connsiteX4" fmla="*/ 4534831 w 4534833"/>
              <a:gd name="connsiteY4" fmla="*/ 1590912 h 2439748"/>
              <a:gd name="connsiteX5" fmla="*/ 4238807 w 4534833"/>
              <a:gd name="connsiteY5" fmla="*/ 2439748 h 2439748"/>
              <a:gd name="connsiteX6" fmla="*/ 2274849 w 4534833"/>
              <a:gd name="connsiteY6" fmla="*/ 2274854 h 2439748"/>
              <a:gd name="connsiteX7" fmla="*/ 296023 w 4534833"/>
              <a:gd name="connsiteY7" fmla="*/ 2432313 h 2439748"/>
              <a:gd name="connsiteX8" fmla="*/ 1 w 4534833"/>
              <a:gd name="connsiteY8" fmla="*/ 1590909 h 2439748"/>
              <a:gd name="connsiteX9" fmla="*/ 0 w 4534833"/>
              <a:gd name="connsiteY9" fmla="*/ 1590905 h 2439748"/>
              <a:gd name="connsiteX0" fmla="*/ 0 w 4534833"/>
              <a:gd name="connsiteY0" fmla="*/ 1590905 h 2439748"/>
              <a:gd name="connsiteX1" fmla="*/ 965099 w 4534833"/>
              <a:gd name="connsiteY1" fmla="*/ 288588 h 2439748"/>
              <a:gd name="connsiteX2" fmla="*/ 2267418 w 4534833"/>
              <a:gd name="connsiteY2" fmla="*/ 0 h 2439748"/>
              <a:gd name="connsiteX3" fmla="*/ 3569737 w 4534833"/>
              <a:gd name="connsiteY3" fmla="*/ 288591 h 2439748"/>
              <a:gd name="connsiteX4" fmla="*/ 4534831 w 4534833"/>
              <a:gd name="connsiteY4" fmla="*/ 1590912 h 2439748"/>
              <a:gd name="connsiteX5" fmla="*/ 4238807 w 4534833"/>
              <a:gd name="connsiteY5" fmla="*/ 2439748 h 2439748"/>
              <a:gd name="connsiteX6" fmla="*/ 2274849 w 4534833"/>
              <a:gd name="connsiteY6" fmla="*/ 2274854 h 2439748"/>
              <a:gd name="connsiteX7" fmla="*/ 296023 w 4534833"/>
              <a:gd name="connsiteY7" fmla="*/ 2432313 h 2439748"/>
              <a:gd name="connsiteX8" fmla="*/ 1 w 4534833"/>
              <a:gd name="connsiteY8" fmla="*/ 1590909 h 2439748"/>
              <a:gd name="connsiteX9" fmla="*/ 0 w 4534833"/>
              <a:gd name="connsiteY9" fmla="*/ 1590905 h 2439748"/>
              <a:gd name="connsiteX0" fmla="*/ 0 w 4534833"/>
              <a:gd name="connsiteY0" fmla="*/ 1590905 h 2439748"/>
              <a:gd name="connsiteX1" fmla="*/ 965099 w 4534833"/>
              <a:gd name="connsiteY1" fmla="*/ 288588 h 2439748"/>
              <a:gd name="connsiteX2" fmla="*/ 2267418 w 4534833"/>
              <a:gd name="connsiteY2" fmla="*/ 0 h 2439748"/>
              <a:gd name="connsiteX3" fmla="*/ 3569737 w 4534833"/>
              <a:gd name="connsiteY3" fmla="*/ 288591 h 2439748"/>
              <a:gd name="connsiteX4" fmla="*/ 4534831 w 4534833"/>
              <a:gd name="connsiteY4" fmla="*/ 1590912 h 2439748"/>
              <a:gd name="connsiteX5" fmla="*/ 4238807 w 4534833"/>
              <a:gd name="connsiteY5" fmla="*/ 2439748 h 2439748"/>
              <a:gd name="connsiteX6" fmla="*/ 2274849 w 4534833"/>
              <a:gd name="connsiteY6" fmla="*/ 2274854 h 2439748"/>
              <a:gd name="connsiteX7" fmla="*/ 296023 w 4534833"/>
              <a:gd name="connsiteY7" fmla="*/ 2432313 h 2439748"/>
              <a:gd name="connsiteX8" fmla="*/ 1 w 4534833"/>
              <a:gd name="connsiteY8" fmla="*/ 1590909 h 2439748"/>
              <a:gd name="connsiteX9" fmla="*/ 0 w 4534833"/>
              <a:gd name="connsiteY9" fmla="*/ 1590905 h 24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4833" h="2439748">
                <a:moveTo>
                  <a:pt x="0" y="1590905"/>
                </a:moveTo>
                <a:cubicBezTo>
                  <a:pt x="1" y="1072388"/>
                  <a:pt x="360146" y="586404"/>
                  <a:pt x="965099" y="288588"/>
                </a:cubicBezTo>
                <a:cubicBezTo>
                  <a:pt x="1346617" y="100768"/>
                  <a:pt x="1801357" y="0"/>
                  <a:pt x="2267418" y="0"/>
                </a:cubicBezTo>
                <a:cubicBezTo>
                  <a:pt x="2733479" y="0"/>
                  <a:pt x="3188219" y="100769"/>
                  <a:pt x="3569737" y="288591"/>
                </a:cubicBezTo>
                <a:cubicBezTo>
                  <a:pt x="4174690" y="586409"/>
                  <a:pt x="4534833" y="1072395"/>
                  <a:pt x="4534831" y="1590912"/>
                </a:cubicBezTo>
                <a:cubicBezTo>
                  <a:pt x="4534831" y="2109429"/>
                  <a:pt x="4367975" y="2290614"/>
                  <a:pt x="4238807" y="2439748"/>
                </a:cubicBezTo>
                <a:cubicBezTo>
                  <a:pt x="3820119" y="2337637"/>
                  <a:pt x="2931980" y="2276093"/>
                  <a:pt x="2274849" y="2274854"/>
                </a:cubicBezTo>
                <a:cubicBezTo>
                  <a:pt x="1617718" y="2273615"/>
                  <a:pt x="714711" y="2352505"/>
                  <a:pt x="296023" y="2432313"/>
                </a:cubicBezTo>
                <a:cubicBezTo>
                  <a:pt x="189157" y="2305480"/>
                  <a:pt x="0" y="2109427"/>
                  <a:pt x="1" y="1590909"/>
                </a:cubicBezTo>
                <a:cubicBezTo>
                  <a:pt x="1" y="1590908"/>
                  <a:pt x="0" y="1590906"/>
                  <a:pt x="0" y="1590905"/>
                </a:cubicBezTo>
                <a:close/>
              </a:path>
            </a:pathLst>
          </a:custGeom>
          <a:gradFill flip="none" rotWithShape="1">
            <a:gsLst>
              <a:gs pos="20000">
                <a:schemeClr val="bg1"/>
              </a:gs>
              <a:gs pos="100000">
                <a:schemeClr val="accent4">
                  <a:lumMod val="75000"/>
                  <a:shade val="100000"/>
                  <a:satMod val="115000"/>
                  <a:alpha val="90000"/>
                </a:schemeClr>
              </a:gs>
            </a:gsLst>
            <a:path path="circle">
              <a:fillToRect l="50000" t="50000" r="50000" b="50000"/>
            </a:path>
            <a:tileRect/>
          </a:gradFill>
          <a:ln>
            <a:noFill/>
          </a:ln>
          <a:effectLst>
            <a:outerShdw blurRad="419100" sx="102000" sy="102000" algn="ctr" rotWithShape="0">
              <a:prstClr val="black"/>
            </a:outerShdw>
          </a:effectLst>
          <a:scene3d>
            <a:camera prst="orthographicFront">
              <a:rot lat="0" lon="0" rev="0"/>
            </a:camera>
            <a:lightRig rig="contrasting" dir="t">
              <a:rot lat="0" lon="0" rev="54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indent="-342900" algn="ctr" fontAlgn="base">
              <a:lnSpc>
                <a:spcPct val="80000"/>
              </a:lnSpc>
              <a:spcBef>
                <a:spcPct val="0"/>
              </a:spcBef>
              <a:spcAft>
                <a:spcPct val="0"/>
              </a:spcAft>
            </a:pPr>
            <a:endPar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grpSp>
        <p:nvGrpSpPr>
          <p:cNvPr id="5" name="Group 39"/>
          <p:cNvGrpSpPr>
            <a:grpSpLocks/>
          </p:cNvGrpSpPr>
          <p:nvPr/>
        </p:nvGrpSpPr>
        <p:grpSpPr bwMode="auto">
          <a:xfrm>
            <a:off x="5226050" y="4423243"/>
            <a:ext cx="1285875" cy="1137499"/>
            <a:chOff x="6882124" y="4548915"/>
            <a:chExt cx="1714500" cy="1136869"/>
          </a:xfrm>
        </p:grpSpPr>
        <p:pic>
          <p:nvPicPr>
            <p:cNvPr id="28696" name="Picture 2" descr="E:\Clip_Installer\DVD_ART\Artwork_Imagery\Shapes and Graphics\MSN Illustration Icon\MSN icon goonline.png"/>
            <p:cNvPicPr>
              <a:picLocks noChangeAspect="1" noChangeArrowheads="1"/>
            </p:cNvPicPr>
            <p:nvPr/>
          </p:nvPicPr>
          <p:blipFill>
            <a:blip r:embed="rId6">
              <a:grayscl/>
            </a:blip>
            <a:srcRect l="-31062" t="-20450" r="-30592" b="-15913"/>
            <a:stretch>
              <a:fillRect/>
            </a:stretch>
          </p:blipFill>
          <p:spPr bwMode="auto">
            <a:xfrm>
              <a:off x="7074696" y="4548915"/>
              <a:ext cx="1379335" cy="825143"/>
            </a:xfrm>
            <a:prstGeom prst="rect">
              <a:avLst/>
            </a:prstGeom>
            <a:noFill/>
            <a:ln w="9525">
              <a:noFill/>
              <a:miter lim="800000"/>
              <a:headEnd/>
              <a:tailEnd/>
            </a:ln>
            <a:effectLst>
              <a:outerShdw blurRad="254000" dir="13500000" sy="23000" kx="1200000" algn="br" rotWithShape="0">
                <a:prstClr val="black"/>
              </a:outerShdw>
            </a:effectLst>
          </p:spPr>
        </p:pic>
        <p:pic>
          <p:nvPicPr>
            <p:cNvPr id="28697" name="Picture 17" descr="XML Web Service front Triangle"/>
            <p:cNvPicPr>
              <a:picLocks noChangeAspect="1" noChangeArrowheads="1"/>
            </p:cNvPicPr>
            <p:nvPr/>
          </p:nvPicPr>
          <p:blipFill>
            <a:blip r:embed="rId7">
              <a:grayscl/>
            </a:blip>
            <a:srcRect/>
            <a:stretch>
              <a:fillRect/>
            </a:stretch>
          </p:blipFill>
          <p:spPr bwMode="auto">
            <a:xfrm>
              <a:off x="7750403" y="4910990"/>
              <a:ext cx="487686" cy="350148"/>
            </a:xfrm>
            <a:prstGeom prst="rect">
              <a:avLst/>
            </a:prstGeom>
            <a:noFill/>
            <a:ln w="9525">
              <a:noFill/>
              <a:miter lim="800000"/>
              <a:headEnd/>
              <a:tailEnd/>
            </a:ln>
          </p:spPr>
        </p:pic>
        <p:sp>
          <p:nvSpPr>
            <p:cNvPr id="28695" name="TextBox 27"/>
            <p:cNvSpPr txBox="1">
              <a:spLocks noChangeArrowheads="1"/>
            </p:cNvSpPr>
            <p:nvPr/>
          </p:nvSpPr>
          <p:spPr bwMode="auto">
            <a:xfrm>
              <a:off x="6882124" y="5301920"/>
              <a:ext cx="1714500" cy="383864"/>
            </a:xfrm>
            <a:prstGeom prst="rect">
              <a:avLst/>
            </a:prstGeom>
            <a:noFill/>
            <a:ln w="9525">
              <a:noFill/>
              <a:miter lim="800000"/>
              <a:headEnd/>
              <a:tailEnd/>
            </a:ln>
            <a:effectLst>
              <a:reflection blurRad="6350" stA="52000" endA="300" endPos="35000" dir="5400000" sy="-100000" algn="bl" rotWithShape="0"/>
            </a:effectLst>
          </p:spPr>
          <p:txBody>
            <a:bodyPr lIns="91425" tIns="45713" rIns="91425" bIns="45713">
              <a:noAutofit/>
            </a:bodyPr>
            <a:lstStyle/>
            <a:p>
              <a:pPr algn="ctr">
                <a:lnSpc>
                  <a:spcPct val="80000"/>
                </a:lnSpc>
              </a:pP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Service-</a:t>
              </a:r>
              <a:b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6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Enabled</a:t>
              </a:r>
            </a:p>
          </p:txBody>
        </p:sp>
      </p:grpSp>
      <p:sp>
        <p:nvSpPr>
          <p:cNvPr id="73" name="Text Box 20"/>
          <p:cNvSpPr txBox="1">
            <a:spLocks noChangeArrowheads="1"/>
          </p:cNvSpPr>
          <p:nvPr/>
        </p:nvSpPr>
        <p:spPr bwMode="auto">
          <a:xfrm>
            <a:off x="61912" y="2426723"/>
            <a:ext cx="2684463" cy="535517"/>
          </a:xfrm>
          <a:prstGeom prst="rect">
            <a:avLst/>
          </a:prstGeom>
          <a:noFill/>
          <a:effectLst/>
        </p:spPr>
        <p:txBody>
          <a:bodyPr spcFirstLastPara="1" lIns="91425" tIns="45713" rIns="91425" bIns="45713">
            <a:spAutoFit/>
          </a:bodyPr>
          <a:lstStyle/>
          <a:p>
            <a:pPr>
              <a:lnSpc>
                <a:spcPct val="90000"/>
              </a:lnSpc>
              <a:defRPr/>
            </a:pP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Manage Complexity,</a:t>
            </a:r>
          </a:p>
          <a:p>
            <a:pPr>
              <a:lnSpc>
                <a:spcPct val="90000"/>
              </a:lnSpc>
              <a:defRPr/>
            </a:pP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Achieve Agility</a:t>
            </a:r>
          </a:p>
        </p:txBody>
      </p:sp>
      <p:sp>
        <p:nvSpPr>
          <p:cNvPr id="74" name="Text Box 21"/>
          <p:cNvSpPr txBox="1">
            <a:spLocks noChangeArrowheads="1"/>
          </p:cNvSpPr>
          <p:nvPr/>
        </p:nvSpPr>
        <p:spPr bwMode="auto">
          <a:xfrm>
            <a:off x="61912" y="3622111"/>
            <a:ext cx="2693988" cy="535517"/>
          </a:xfrm>
          <a:prstGeom prst="rect">
            <a:avLst/>
          </a:prstGeom>
          <a:noFill/>
          <a:effectLst/>
        </p:spPr>
        <p:txBody>
          <a:bodyPr spcFirstLastPara="1" lIns="91425" tIns="45713" rIns="91425" bIns="45713">
            <a:spAutoFit/>
          </a:bodyPr>
          <a:lstStyle/>
          <a:p>
            <a:pPr>
              <a:lnSpc>
                <a:spcPct val="90000"/>
              </a:lnSpc>
              <a:defRPr/>
            </a:pP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Protect  Information, </a:t>
            </a:r>
            <a:b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Control Access</a:t>
            </a:r>
          </a:p>
        </p:txBody>
      </p:sp>
      <p:sp>
        <p:nvSpPr>
          <p:cNvPr id="75" name="Text Box 22"/>
          <p:cNvSpPr txBox="1">
            <a:spLocks noChangeArrowheads="1"/>
          </p:cNvSpPr>
          <p:nvPr/>
        </p:nvSpPr>
        <p:spPr bwMode="auto">
          <a:xfrm>
            <a:off x="6053911" y="2426723"/>
            <a:ext cx="3000375" cy="535517"/>
          </a:xfrm>
          <a:prstGeom prst="rect">
            <a:avLst/>
          </a:prstGeom>
          <a:noFill/>
          <a:effectLst/>
        </p:spPr>
        <p:txBody>
          <a:bodyPr spcFirstLastPara="1" lIns="91425" tIns="45713" rIns="91425" bIns="45713">
            <a:spAutoFit/>
          </a:bodyPr>
          <a:lstStyle/>
          <a:p>
            <a:pPr algn="r">
              <a:lnSpc>
                <a:spcPct val="90000"/>
              </a:lnSpc>
              <a:defRPr/>
            </a:pP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Advance the Business </a:t>
            </a:r>
            <a:b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with IT Solutions</a:t>
            </a:r>
          </a:p>
        </p:txBody>
      </p:sp>
      <p:sp>
        <p:nvSpPr>
          <p:cNvPr id="76" name="Text Box 23"/>
          <p:cNvSpPr txBox="1">
            <a:spLocks noChangeArrowheads="1"/>
          </p:cNvSpPr>
          <p:nvPr/>
        </p:nvSpPr>
        <p:spPr bwMode="auto">
          <a:xfrm>
            <a:off x="6147574" y="3622111"/>
            <a:ext cx="2938462" cy="535517"/>
          </a:xfrm>
          <a:prstGeom prst="rect">
            <a:avLst/>
          </a:prstGeom>
          <a:noFill/>
          <a:effectLst/>
        </p:spPr>
        <p:txBody>
          <a:bodyPr spcFirstLastPara="1" lIns="91425" tIns="45713" rIns="91425" bIns="45713">
            <a:spAutoFit/>
          </a:bodyPr>
          <a:lstStyle/>
          <a:p>
            <a:pPr algn="r">
              <a:lnSpc>
                <a:spcPct val="90000"/>
              </a:lnSpc>
              <a:defRPr/>
            </a:pP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Amplify the Impact </a:t>
            </a:r>
            <a:b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6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of  Your People</a:t>
            </a:r>
          </a:p>
        </p:txBody>
      </p:sp>
      <p:pic>
        <p:nvPicPr>
          <p:cNvPr id="45" name="Picture 5" descr="E:\Clip_Installer\DVD_ART\Artwork_Imagery\Photos_for_PPT\Soft-edge_photos\FY06 Brand  - Developer\MS Developer 06_Jeff man sitting smiling.png"/>
          <p:cNvPicPr>
            <a:picLocks noChangeAspect="1" noChangeArrowheads="1"/>
          </p:cNvPicPr>
          <p:nvPr/>
        </p:nvPicPr>
        <p:blipFill>
          <a:blip r:embed="rId8"/>
          <a:srcRect/>
          <a:stretch>
            <a:fillRect/>
          </a:stretch>
        </p:blipFill>
        <p:spPr bwMode="auto">
          <a:xfrm rot="21148668" flipH="1">
            <a:off x="4663767" y="2432050"/>
            <a:ext cx="2005013" cy="1619250"/>
          </a:xfrm>
          <a:prstGeom prst="rect">
            <a:avLst/>
          </a:prstGeom>
          <a:noFill/>
          <a:ln w="9525">
            <a:noFill/>
            <a:miter lim="800000"/>
            <a:headEnd/>
            <a:tailEnd/>
          </a:ln>
        </p:spPr>
      </p:pic>
      <p:pic>
        <p:nvPicPr>
          <p:cNvPr id="1028" name="Picture 4"/>
          <p:cNvPicPr>
            <a:picLocks noChangeAspect="1" noChangeArrowheads="1"/>
          </p:cNvPicPr>
          <p:nvPr/>
        </p:nvPicPr>
        <p:blipFill>
          <a:blip r:embed="rId9"/>
          <a:srcRect/>
          <a:stretch>
            <a:fillRect/>
          </a:stretch>
        </p:blipFill>
        <p:spPr bwMode="auto">
          <a:xfrm>
            <a:off x="2161867" y="1958241"/>
            <a:ext cx="3036888" cy="2654300"/>
          </a:xfrm>
          <a:prstGeom prst="rect">
            <a:avLst/>
          </a:prstGeom>
          <a:noFill/>
          <a:ln w="9525">
            <a:noFill/>
            <a:miter lim="800000"/>
            <a:headEnd/>
            <a:tailEnd/>
          </a:ln>
        </p:spPr>
      </p:pic>
      <p:pic>
        <p:nvPicPr>
          <p:cNvPr id="41" name="Picture 2" descr="C:\Users\marklin\Documents\Presentation_goodies\Photos_for_PPT\Soft-edge_photos\FY06 Brand - Vista IT Portraits\Windows Vista IT P FY06 Steve man standing servers arms crossed hallway.png"/>
          <p:cNvPicPr>
            <a:picLocks noChangeAspect="1" noChangeArrowheads="1"/>
          </p:cNvPicPr>
          <p:nvPr/>
        </p:nvPicPr>
        <p:blipFill>
          <a:blip r:embed="rId10" cstate="print"/>
          <a:srcRect t="7591"/>
          <a:stretch>
            <a:fillRect/>
          </a:stretch>
        </p:blipFill>
        <p:spPr bwMode="auto">
          <a:xfrm>
            <a:off x="3485906" y="1596571"/>
            <a:ext cx="2274141" cy="2370739"/>
          </a:xfrm>
          <a:prstGeom prst="ellipse">
            <a:avLst/>
          </a:prstGeom>
          <a:ln w="63500" cap="rnd">
            <a:noFill/>
          </a:ln>
          <a:effectLst/>
        </p:spPr>
      </p:pic>
      <p:pic>
        <p:nvPicPr>
          <p:cNvPr id="96" name="Picture 19" descr="people-ready-black-shadow.png"/>
          <p:cNvPicPr>
            <a:picLocks noChangeAspect="1"/>
          </p:cNvPicPr>
          <p:nvPr/>
        </p:nvPicPr>
        <p:blipFill>
          <a:blip r:embed="rId11"/>
          <a:srcRect/>
          <a:stretch>
            <a:fillRect/>
          </a:stretch>
        </p:blipFill>
        <p:spPr bwMode="auto">
          <a:xfrm>
            <a:off x="2746375" y="3169378"/>
            <a:ext cx="3663950" cy="1433513"/>
          </a:xfrm>
          <a:prstGeom prst="rect">
            <a:avLst/>
          </a:prstGeom>
          <a:noFill/>
          <a:ln w="9525">
            <a:noFill/>
            <a:miter lim="800000"/>
            <a:headEnd/>
            <a:tailEnd/>
          </a:ln>
          <a:effectLst>
            <a:outerShdw blurRad="215900" sx="102000" sy="102000" algn="ctr" rotWithShape="0">
              <a:prstClr val="black"/>
            </a:outerShdw>
          </a:effectLst>
        </p:spPr>
      </p:pic>
      <p:sp>
        <p:nvSpPr>
          <p:cNvPr id="32" name="Title 31"/>
          <p:cNvSpPr>
            <a:spLocks noGrp="1"/>
          </p:cNvSpPr>
          <p:nvPr>
            <p:ph type="title"/>
          </p:nvPr>
        </p:nvSpPr>
        <p:spPr/>
        <p:txBody>
          <a:bodyPr/>
          <a:lstStyle/>
          <a:p>
            <a:pPr algn="ctr"/>
            <a:r>
              <a:rPr smtClean="0"/>
              <a:t>Dynamic IT</a:t>
            </a:r>
            <a:br>
              <a:rPr smtClean="0"/>
            </a:br>
            <a:r>
              <a:rPr lang="en-US" sz="2400" spc="-10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Enabling IT pros and development teams across the IT lifecycle</a:t>
            </a:r>
            <a:endParaRPr sz="2400" spc="-10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10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1000" fill="hold"/>
                                        <p:tgtEl>
                                          <p:spTgt spid="36"/>
                                        </p:tgtEl>
                                        <p:attrNameLst>
                                          <p:attrName>ppt_w</p:attrName>
                                        </p:attrNameLst>
                                      </p:cBhvr>
                                      <p:tavLst>
                                        <p:tav tm="0">
                                          <p:val>
                                            <p:fltVal val="0"/>
                                          </p:val>
                                        </p:tav>
                                        <p:tav tm="100000">
                                          <p:val>
                                            <p:strVal val="#ppt_w"/>
                                          </p:val>
                                        </p:tav>
                                      </p:tavLst>
                                    </p:anim>
                                    <p:anim calcmode="lin" valueType="num">
                                      <p:cBhvr>
                                        <p:cTn id="17" dur="1000" fill="hold"/>
                                        <p:tgtEl>
                                          <p:spTgt spid="36"/>
                                        </p:tgtEl>
                                        <p:attrNameLst>
                                          <p:attrName>ppt_h</p:attrName>
                                        </p:attrNameLst>
                                      </p:cBhvr>
                                      <p:tavLst>
                                        <p:tav tm="0">
                                          <p:val>
                                            <p:fltVal val="0"/>
                                          </p:val>
                                        </p:tav>
                                        <p:tav tm="100000">
                                          <p:val>
                                            <p:strVal val="#ppt_h"/>
                                          </p:val>
                                        </p:tav>
                                      </p:tavLst>
                                    </p:anim>
                                    <p:animEffect transition="in" filter="fade">
                                      <p:cBhvr>
                                        <p:cTn id="18" dur="10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500"/>
                                        <p:tgtEl>
                                          <p:spTgt spid="74"/>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10"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par>
                          <p:cTn id="61" fill="hold">
                            <p:stCondLst>
                              <p:cond delay="4500"/>
                            </p:stCondLst>
                            <p:childTnLst>
                              <p:par>
                                <p:cTn id="62" presetID="10" presetClass="entr" presetSubtype="0"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5000"/>
                            </p:stCondLst>
                            <p:childTnLst>
                              <p:par>
                                <p:cTn id="66" presetID="10" presetClass="entr" presetSubtype="0"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par>
                          <p:cTn id="69" fill="hold">
                            <p:stCondLst>
                              <p:cond delay="5500"/>
                            </p:stCondLst>
                            <p:childTnLst>
                              <p:par>
                                <p:cTn id="70" presetID="10" presetClass="entr" presetSubtype="0" fill="hold"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par>
                          <p:cTn id="73" fill="hold">
                            <p:stCondLst>
                              <p:cond delay="6000"/>
                            </p:stCondLst>
                            <p:childTnLst>
                              <p:par>
                                <p:cTn id="74" presetID="10" presetClass="entr" presetSubtype="0"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8" presetClass="emph" presetSubtype="0" fill="hold" nodeType="clickEffect">
                                  <p:stCondLst>
                                    <p:cond delay="0"/>
                                  </p:stCondLst>
                                  <p:childTnLst>
                                    <p:animRot by="21600000">
                                      <p:cBhvr>
                                        <p:cTn id="80" dur="2000" fill="hold"/>
                                        <p:tgtEl>
                                          <p:spTgt spid="4"/>
                                        </p:tgtEl>
                                        <p:attrNameLst>
                                          <p:attrName>r</p:attrName>
                                        </p:attrNameLst>
                                      </p:cBhvr>
                                    </p:animRot>
                                  </p:childTnLst>
                                </p:cTn>
                              </p:par>
                              <p:par>
                                <p:cTn id="81" presetID="6" presetClass="emph" presetSubtype="0" fill="hold" nodeType="withEffect">
                                  <p:stCondLst>
                                    <p:cond delay="0"/>
                                  </p:stCondLst>
                                  <p:childTnLst>
                                    <p:animScale>
                                      <p:cBhvr>
                                        <p:cTn id="82" dur="2000" fill="hold"/>
                                        <p:tgtEl>
                                          <p:spTgt spid="4"/>
                                        </p:tgtEl>
                                      </p:cBhvr>
                                      <p:by x="150000" y="150000"/>
                                    </p:animScale>
                                  </p:childTnLst>
                                  <p:subTnLst>
                                    <p:animClr>
                                      <p:cBhvr override="childStyle">
                                        <p:cTn dur="1" fill="hold" display="0" masterRel="nextClick" afterEffect="1"/>
                                        <p:tgtEl>
                                          <p:spTgt spid="4"/>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9" grpId="0"/>
      <p:bldP spid="36" grpId="0" animBg="1"/>
      <p:bldP spid="73" grpId="0"/>
      <p:bldP spid="74" grpId="0"/>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0143" y="1471970"/>
            <a:ext cx="8016296" cy="4707486"/>
          </a:xfrm>
          <a:prstGeom prst="roundRect">
            <a:avLst>
              <a:gd name="adj" fmla="val 9665"/>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457200" tIns="365760" rIns="457200" bIns="182880" rtlCol="0" anchor="t">
            <a:noAutofit/>
          </a:bodyPr>
          <a:lstStyle/>
          <a:p>
            <a:pPr marL="460375" indent="-460375">
              <a:spcAft>
                <a:spcPts val="600"/>
              </a:spcAft>
              <a:buFont typeface="+mj-lt"/>
              <a:buAutoNum type="arabicPeriod"/>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People Ready Business &amp; Dynamic IT</a:t>
            </a:r>
          </a:p>
          <a:p>
            <a:pPr marL="460375" indent="-460375">
              <a:spcAft>
                <a:spcPts val="600"/>
              </a:spcAft>
              <a:buFont typeface="+mj-lt"/>
              <a:buAutoNum type="arabicPeriod"/>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Microsoft Optimization Model</a:t>
            </a:r>
          </a:p>
          <a:p>
            <a:pPr marL="460375" indent="-460375">
              <a:spcAft>
                <a:spcPts val="600"/>
              </a:spcAft>
              <a:buFont typeface="+mj-lt"/>
              <a:buAutoNum type="arabicPeriod"/>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Role of Virtualization </a:t>
            </a:r>
          </a:p>
          <a:p>
            <a:pPr marL="460375" indent="-460375">
              <a:spcAft>
                <a:spcPts val="600"/>
              </a:spcAft>
              <a:buFont typeface="+mj-lt"/>
              <a:buAutoNum type="arabicPeriod"/>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Virtualization Scenarios</a:t>
            </a:r>
          </a:p>
          <a:p>
            <a:pPr marL="460375" indent="-460375">
              <a:buFont typeface="+mj-lt"/>
              <a:buAutoNum type="arabicPeriod"/>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Action Plan</a:t>
            </a:r>
          </a:p>
        </p:txBody>
      </p:sp>
      <p:sp>
        <p:nvSpPr>
          <p:cNvPr id="5" name="Rounded Rectangle 4"/>
          <p:cNvSpPr/>
          <p:nvPr/>
        </p:nvSpPr>
        <p:spPr>
          <a:xfrm>
            <a:off x="634476" y="1539651"/>
            <a:ext cx="7887630" cy="1005840"/>
          </a:xfrm>
          <a:prstGeom prst="roundRect">
            <a:avLst>
              <a:gd name="adj" fmla="val 34334"/>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smtClean="0"/>
              <a:t>Agenda</a:t>
            </a:r>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bwMode="auto">
          <a:xfrm>
            <a:off x="4593039" y="1707763"/>
            <a:ext cx="2923995" cy="3947019"/>
          </a:xfrm>
          <a:prstGeom prst="roundRect">
            <a:avLst/>
          </a:prstGeom>
          <a:gradFill>
            <a:gsLst>
              <a:gs pos="0">
                <a:schemeClr val="tx1">
                  <a:alpha val="18000"/>
                </a:schemeClr>
              </a:gs>
              <a:gs pos="100000">
                <a:schemeClr val="tx1">
                  <a:alpha val="0"/>
                </a:schemeClr>
              </a:gs>
            </a:gsLst>
            <a:lin ang="16200000" scaled="1"/>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b"/>
          <a:lstStyle/>
          <a:p>
            <a:pPr algn="ctr">
              <a:lnSpc>
                <a:spcPct val="80000"/>
              </a:lnSpc>
            </a:pPr>
            <a:r>
              <a:rPr lang="en-US" sz="1600" b="1" spc="-100" dirty="0" smtClean="0">
                <a:gradFill flip="none" rotWithShape="1">
                  <a:gsLst>
                    <a:gs pos="26000">
                      <a:srgbClr val="5091FA"/>
                    </a:gs>
                    <a:gs pos="50000">
                      <a:schemeClr val="bg2">
                        <a:lumMod val="20000"/>
                        <a:lumOff val="80000"/>
                      </a:schemeClr>
                    </a:gs>
                  </a:gsLst>
                  <a:lin ang="16200000" scaled="1"/>
                  <a:tileRect/>
                </a:gradFill>
                <a:effectLst>
                  <a:outerShdw blurRad="38100" dist="38100" dir="2700000" algn="tl">
                    <a:srgbClr val="000000">
                      <a:alpha val="43137"/>
                    </a:srgbClr>
                  </a:outerShdw>
                </a:effectLst>
              </a:rPr>
              <a:t>Component isolation with</a:t>
            </a:r>
            <a:br>
              <a:rPr lang="en-US" sz="1600" b="1" spc="-100" dirty="0" smtClean="0">
                <a:gradFill flip="none" rotWithShape="1">
                  <a:gsLst>
                    <a:gs pos="26000">
                      <a:srgbClr val="5091FA"/>
                    </a:gs>
                    <a:gs pos="50000">
                      <a:schemeClr val="bg2">
                        <a:lumMod val="20000"/>
                        <a:lumOff val="80000"/>
                      </a:schemeClr>
                    </a:gs>
                  </a:gsLst>
                  <a:lin ang="16200000" scaled="1"/>
                  <a:tileRect/>
                </a:gradFill>
                <a:effectLst>
                  <a:outerShdw blurRad="38100" dist="38100" dir="2700000" algn="tl">
                    <a:srgbClr val="000000">
                      <a:alpha val="43137"/>
                    </a:srgbClr>
                  </a:outerShdw>
                </a:effectLst>
              </a:rPr>
            </a:br>
            <a:r>
              <a:rPr lang="en-US" sz="1600" b="1" spc="-100" dirty="0" smtClean="0">
                <a:gradFill flip="none" rotWithShape="1">
                  <a:gsLst>
                    <a:gs pos="26000">
                      <a:srgbClr val="5091FA"/>
                    </a:gs>
                    <a:gs pos="50000">
                      <a:schemeClr val="bg2">
                        <a:lumMod val="20000"/>
                        <a:lumOff val="80000"/>
                      </a:schemeClr>
                    </a:gs>
                  </a:gsLst>
                  <a:lin ang="16200000" scaled="1"/>
                  <a:tileRect/>
                </a:gradFill>
                <a:effectLst>
                  <a:outerShdw blurRad="38100" dist="38100" dir="2700000" algn="tl">
                    <a:srgbClr val="000000">
                      <a:alpha val="43137"/>
                    </a:srgbClr>
                  </a:outerShdw>
                </a:effectLst>
              </a:rPr>
              <a:t>virtualization</a:t>
            </a:r>
          </a:p>
        </p:txBody>
      </p:sp>
      <p:sp>
        <p:nvSpPr>
          <p:cNvPr id="27" name="Rounded Rectangle 26"/>
          <p:cNvSpPr/>
          <p:nvPr/>
        </p:nvSpPr>
        <p:spPr bwMode="auto">
          <a:xfrm>
            <a:off x="1581612" y="1707763"/>
            <a:ext cx="2923995" cy="3947019"/>
          </a:xfrm>
          <a:prstGeom prst="roundRect">
            <a:avLst/>
          </a:prstGeom>
          <a:gradFill>
            <a:gsLst>
              <a:gs pos="0">
                <a:schemeClr val="tx1">
                  <a:alpha val="18000"/>
                </a:schemeClr>
              </a:gs>
              <a:gs pos="100000">
                <a:schemeClr val="tx1">
                  <a:alpha val="0"/>
                </a:schemeClr>
              </a:gs>
            </a:gsLst>
            <a:lin ang="16200000" scaled="1"/>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b"/>
          <a:lstStyle/>
          <a:p>
            <a:pPr lvl="0" algn="ctr">
              <a:lnSpc>
                <a:spcPct val="80000"/>
              </a:lnSpc>
            </a:pPr>
            <a:r>
              <a:rPr lang="en-US" sz="1600" b="1" spc="-100" dirty="0" smtClean="0">
                <a:gradFill flip="none" rotWithShape="1">
                  <a:gsLst>
                    <a:gs pos="26000">
                      <a:srgbClr val="AE83E7"/>
                    </a:gs>
                    <a:gs pos="50000">
                      <a:srgbClr val="DCC5F3"/>
                    </a:gs>
                  </a:gsLst>
                  <a:lin ang="16200000" scaled="1"/>
                  <a:tileRect/>
                </a:gradFill>
                <a:effectLst>
                  <a:outerShdw blurRad="38100" dist="38100" dir="2700000" algn="tl">
                    <a:srgbClr val="000000">
                      <a:alpha val="43137"/>
                    </a:srgbClr>
                  </a:outerShdw>
                </a:effectLst>
              </a:rPr>
              <a:t>Traditional software</a:t>
            </a:r>
            <a:br>
              <a:rPr lang="en-US" sz="1600" b="1" spc="-100" dirty="0" smtClean="0">
                <a:gradFill flip="none" rotWithShape="1">
                  <a:gsLst>
                    <a:gs pos="26000">
                      <a:srgbClr val="AE83E7"/>
                    </a:gs>
                    <a:gs pos="50000">
                      <a:srgbClr val="DCC5F3"/>
                    </a:gs>
                  </a:gsLst>
                  <a:lin ang="16200000" scaled="1"/>
                  <a:tileRect/>
                </a:gradFill>
                <a:effectLst>
                  <a:outerShdw blurRad="38100" dist="38100" dir="2700000" algn="tl">
                    <a:srgbClr val="000000">
                      <a:alpha val="43137"/>
                    </a:srgbClr>
                  </a:outerShdw>
                </a:effectLst>
              </a:rPr>
            </a:br>
            <a:r>
              <a:rPr lang="en-US" sz="1600" b="1" spc="-100" dirty="0" smtClean="0">
                <a:gradFill flip="none" rotWithShape="1">
                  <a:gsLst>
                    <a:gs pos="26000">
                      <a:srgbClr val="AE83E7"/>
                    </a:gs>
                    <a:gs pos="50000">
                      <a:srgbClr val="DCC5F3"/>
                    </a:gs>
                  </a:gsLst>
                  <a:lin ang="16200000" scaled="1"/>
                  <a:tileRect/>
                </a:gradFill>
                <a:effectLst>
                  <a:outerShdw blurRad="38100" dist="38100" dir="2700000" algn="tl">
                    <a:srgbClr val="000000">
                      <a:alpha val="43137"/>
                    </a:srgbClr>
                  </a:outerShdw>
                </a:effectLst>
              </a:rPr>
              <a:t>stack</a:t>
            </a:r>
          </a:p>
        </p:txBody>
      </p:sp>
      <p:sp>
        <p:nvSpPr>
          <p:cNvPr id="13" name="AutoShape 12"/>
          <p:cNvSpPr>
            <a:spLocks noChangeArrowheads="1"/>
          </p:cNvSpPr>
          <p:nvPr/>
        </p:nvSpPr>
        <p:spPr bwMode="auto">
          <a:xfrm>
            <a:off x="4651915" y="2358844"/>
            <a:ext cx="2819399" cy="548640"/>
          </a:xfrm>
          <a:prstGeom prst="roundRect">
            <a:avLst>
              <a:gd name="adj" fmla="val 1666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algn="ctr">
              <a:tabLst>
                <a:tab pos="6000510" algn="r"/>
              </a:tabLst>
              <a:defRPr/>
            </a:pPr>
            <a:r>
              <a:rPr lang="en-US" b="1"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Virtual Presentation</a:t>
            </a:r>
          </a:p>
          <a:p>
            <a:pPr algn="ctr">
              <a:tabLst>
                <a:tab pos="6000510" algn="r"/>
              </a:tabLst>
              <a:defRPr/>
            </a:pPr>
            <a:r>
              <a:rPr lang="en-US" sz="900" dirty="0">
                <a:ln w="3175">
                  <a:noFill/>
                </a:ln>
                <a:solidFill>
                  <a:schemeClr val="bg1"/>
                </a:solidFill>
                <a:effectLst>
                  <a:outerShdw blurRad="152400" dist="38100" dir="5400000" algn="t" rotWithShape="0">
                    <a:prstClr val="black">
                      <a:alpha val="70000"/>
                    </a:prstClr>
                  </a:outerShdw>
                </a:effectLst>
                <a:latin typeface="+mj-lt"/>
                <a:cs typeface="Arial" charset="0"/>
              </a:rPr>
              <a:t>Presentation layer separate from process</a:t>
            </a:r>
          </a:p>
        </p:txBody>
      </p:sp>
      <p:sp>
        <p:nvSpPr>
          <p:cNvPr id="14" name="AutoShape 14"/>
          <p:cNvSpPr>
            <a:spLocks noChangeArrowheads="1"/>
          </p:cNvSpPr>
          <p:nvPr/>
        </p:nvSpPr>
        <p:spPr bwMode="auto">
          <a:xfrm>
            <a:off x="4651915" y="3661006"/>
            <a:ext cx="2819399" cy="548640"/>
          </a:xfrm>
          <a:prstGeom prst="roundRect">
            <a:avLst>
              <a:gd name="adj" fmla="val 1666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algn="ctr">
              <a:tabLst>
                <a:tab pos="6000510" algn="r"/>
              </a:tabLst>
              <a:defRPr/>
            </a:pPr>
            <a:r>
              <a:rPr lang="en-US" b="1"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Virtual Storage</a:t>
            </a:r>
          </a:p>
          <a:p>
            <a:pPr algn="ctr">
              <a:tabLst>
                <a:tab pos="6000510" algn="r"/>
              </a:tabLst>
              <a:defRPr/>
            </a:pPr>
            <a:r>
              <a:rPr lang="en-US" sz="900" dirty="0">
                <a:ln w="3175">
                  <a:noFill/>
                </a:ln>
                <a:solidFill>
                  <a:schemeClr val="bg1"/>
                </a:solidFill>
                <a:effectLst>
                  <a:outerShdw blurRad="152400" dist="38100" dir="5400000" algn="t" rotWithShape="0">
                    <a:prstClr val="black">
                      <a:alpha val="70000"/>
                    </a:prstClr>
                  </a:outerShdw>
                </a:effectLst>
                <a:latin typeface="+mj-lt"/>
                <a:cs typeface="Arial" charset="0"/>
              </a:rPr>
              <a:t>Storage and backup over the </a:t>
            </a:r>
            <a:r>
              <a:rPr lang="en-US" sz="900" dirty="0" smtClean="0">
                <a:ln w="3175">
                  <a:noFill/>
                </a:ln>
                <a:solidFill>
                  <a:schemeClr val="bg1"/>
                </a:solidFill>
                <a:effectLst>
                  <a:outerShdw blurRad="152400" dist="38100" dir="5400000" algn="t" rotWithShape="0">
                    <a:prstClr val="black">
                      <a:alpha val="70000"/>
                    </a:prstClr>
                  </a:outerShdw>
                </a:effectLst>
                <a:latin typeface="+mj-lt"/>
                <a:cs typeface="Arial" charset="0"/>
              </a:rPr>
              <a:t>network</a:t>
            </a:r>
            <a:endParaRPr lang="en-US" sz="900" dirty="0">
              <a:ln w="3175">
                <a:noFill/>
              </a:ln>
              <a:solidFill>
                <a:schemeClr val="bg1"/>
              </a:solidFill>
              <a:effectLst>
                <a:outerShdw blurRad="152400" dist="38100" dir="5400000" algn="t" rotWithShape="0">
                  <a:prstClr val="black">
                    <a:alpha val="70000"/>
                  </a:prstClr>
                </a:outerShdw>
              </a:effectLst>
              <a:latin typeface="+mj-lt"/>
              <a:cs typeface="Arial" charset="0"/>
            </a:endParaRPr>
          </a:p>
        </p:txBody>
      </p:sp>
      <p:sp>
        <p:nvSpPr>
          <p:cNvPr id="15" name="AutoShape 15"/>
          <p:cNvSpPr>
            <a:spLocks noChangeArrowheads="1"/>
          </p:cNvSpPr>
          <p:nvPr/>
        </p:nvSpPr>
        <p:spPr bwMode="auto">
          <a:xfrm>
            <a:off x="4651915" y="4312087"/>
            <a:ext cx="2819399" cy="548640"/>
          </a:xfrm>
          <a:prstGeom prst="roundRect">
            <a:avLst>
              <a:gd name="adj" fmla="val 1666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algn="ctr">
              <a:tabLst>
                <a:tab pos="6000510" algn="r"/>
              </a:tabLst>
              <a:defRPr/>
            </a:pPr>
            <a:r>
              <a:rPr lang="en-US" b="1"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Virtual Network</a:t>
            </a:r>
          </a:p>
          <a:p>
            <a:pPr algn="ctr">
              <a:tabLst>
                <a:tab pos="6000510" algn="r"/>
              </a:tabLst>
              <a:defRPr/>
            </a:pPr>
            <a:r>
              <a:rPr lang="en-US" sz="900" dirty="0">
                <a:ln w="3175">
                  <a:noFill/>
                </a:ln>
                <a:solidFill>
                  <a:schemeClr val="bg1"/>
                </a:solidFill>
                <a:effectLst>
                  <a:outerShdw blurRad="152400" dist="38100" dir="5400000" algn="t" rotWithShape="0">
                    <a:prstClr val="black">
                      <a:alpha val="70000"/>
                    </a:prstClr>
                  </a:outerShdw>
                </a:effectLst>
                <a:latin typeface="+mj-lt"/>
                <a:cs typeface="Arial" charset="0"/>
              </a:rPr>
              <a:t>Localizing dispersed resources</a:t>
            </a:r>
          </a:p>
        </p:txBody>
      </p:sp>
      <p:sp>
        <p:nvSpPr>
          <p:cNvPr id="16" name="AutoShape 16"/>
          <p:cNvSpPr>
            <a:spLocks noChangeArrowheads="1"/>
          </p:cNvSpPr>
          <p:nvPr/>
        </p:nvSpPr>
        <p:spPr bwMode="auto">
          <a:xfrm>
            <a:off x="4651915" y="3009925"/>
            <a:ext cx="2819399" cy="548640"/>
          </a:xfrm>
          <a:prstGeom prst="roundRect">
            <a:avLst>
              <a:gd name="adj" fmla="val 1666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algn="ctr">
              <a:tabLst>
                <a:tab pos="6000510" algn="r"/>
              </a:tabLst>
              <a:defRPr/>
            </a:pPr>
            <a:r>
              <a:rPr lang="en-US" b="1"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Virtual Machine</a:t>
            </a:r>
          </a:p>
          <a:p>
            <a:pPr algn="ctr">
              <a:tabLst>
                <a:tab pos="6000510" algn="r"/>
              </a:tabLst>
              <a:defRPr/>
            </a:pPr>
            <a:r>
              <a:rPr lang="en-US" sz="900" dirty="0">
                <a:ln w="3175">
                  <a:noFill/>
                </a:ln>
                <a:solidFill>
                  <a:schemeClr val="bg1"/>
                </a:solidFill>
                <a:effectLst>
                  <a:outerShdw blurRad="152400" dist="38100" dir="5400000" algn="t" rotWithShape="0">
                    <a:prstClr val="black">
                      <a:alpha val="70000"/>
                    </a:prstClr>
                  </a:outerShdw>
                </a:effectLst>
                <a:latin typeface="+mj-lt"/>
                <a:cs typeface="Arial" charset="0"/>
              </a:rPr>
              <a:t>OS can be assigned to any desktop or server</a:t>
            </a:r>
          </a:p>
        </p:txBody>
      </p:sp>
      <p:sp>
        <p:nvSpPr>
          <p:cNvPr id="17" name="AutoShape 12"/>
          <p:cNvSpPr>
            <a:spLocks noChangeArrowheads="1"/>
          </p:cNvSpPr>
          <p:nvPr/>
        </p:nvSpPr>
        <p:spPr bwMode="auto">
          <a:xfrm>
            <a:off x="4651915" y="1707763"/>
            <a:ext cx="2819399" cy="548640"/>
          </a:xfrm>
          <a:prstGeom prst="roundRect">
            <a:avLst>
              <a:gd name="adj" fmla="val 1666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marL="0" marR="0" lvl="0" indent="0" algn="ctr" fontAlgn="auto">
              <a:lnSpc>
                <a:spcPct val="100000"/>
              </a:lnSpc>
              <a:spcBef>
                <a:spcPts val="0"/>
              </a:spcBef>
              <a:spcAft>
                <a:spcPts val="0"/>
              </a:spcAft>
              <a:buClrTx/>
              <a:buSzTx/>
              <a:buFontTx/>
              <a:buNone/>
              <a:tabLst>
                <a:tab pos="6000510" algn="r"/>
              </a:tabLst>
              <a:defRPr/>
            </a:pPr>
            <a:r>
              <a:rPr lang="en-US" b="1"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Virtual Applications</a:t>
            </a:r>
          </a:p>
          <a:p>
            <a:pPr marL="0" marR="0" lvl="0" indent="0" algn="ctr" fontAlgn="auto">
              <a:lnSpc>
                <a:spcPct val="100000"/>
              </a:lnSpc>
              <a:spcBef>
                <a:spcPts val="0"/>
              </a:spcBef>
              <a:spcAft>
                <a:spcPts val="0"/>
              </a:spcAft>
              <a:buClrTx/>
              <a:buSzTx/>
              <a:buFontTx/>
              <a:buNone/>
              <a:tabLst>
                <a:tab pos="6000510" algn="r"/>
              </a:tabLst>
              <a:defRPr/>
            </a:pPr>
            <a:r>
              <a:rPr lang="en-US" sz="900" dirty="0">
                <a:ln w="3175">
                  <a:noFill/>
                </a:ln>
                <a:solidFill>
                  <a:schemeClr val="bg1"/>
                </a:solidFill>
                <a:effectLst>
                  <a:outerShdw blurRad="152400" dist="38100" dir="5400000" algn="t" rotWithShape="0">
                    <a:prstClr val="black">
                      <a:alpha val="70000"/>
                    </a:prstClr>
                  </a:outerShdw>
                </a:effectLst>
                <a:latin typeface="+mj-lt"/>
                <a:cs typeface="Arial" charset="0"/>
              </a:rPr>
              <a:t>Any application on any </a:t>
            </a:r>
            <a:r>
              <a:rPr lang="en-US" sz="900" dirty="0" smtClean="0">
                <a:ln w="3175">
                  <a:noFill/>
                </a:ln>
                <a:solidFill>
                  <a:schemeClr val="bg1"/>
                </a:solidFill>
                <a:effectLst>
                  <a:outerShdw blurRad="152400" dist="38100" dir="5400000" algn="t" rotWithShape="0">
                    <a:prstClr val="black">
                      <a:alpha val="70000"/>
                    </a:prstClr>
                  </a:outerShdw>
                </a:effectLst>
                <a:latin typeface="+mj-lt"/>
                <a:cs typeface="Arial" charset="0"/>
              </a:rPr>
              <a:t>computer, on demand</a:t>
            </a:r>
            <a:endParaRPr lang="en-US" sz="900" dirty="0">
              <a:ln w="3175">
                <a:noFill/>
              </a:ln>
              <a:solidFill>
                <a:schemeClr val="bg1"/>
              </a:solidFill>
              <a:effectLst>
                <a:outerShdw blurRad="152400" dist="38100" dir="5400000" algn="t" rotWithShape="0">
                  <a:prstClr val="black">
                    <a:alpha val="70000"/>
                  </a:prstClr>
                </a:outerShdw>
              </a:effectLst>
              <a:latin typeface="+mj-lt"/>
              <a:cs typeface="Arial" charset="0"/>
            </a:endParaRPr>
          </a:p>
        </p:txBody>
      </p:sp>
      <p:sp>
        <p:nvSpPr>
          <p:cNvPr id="18" name="AutoShape 12"/>
          <p:cNvSpPr>
            <a:spLocks noChangeArrowheads="1"/>
          </p:cNvSpPr>
          <p:nvPr/>
        </p:nvSpPr>
        <p:spPr bwMode="auto">
          <a:xfrm>
            <a:off x="1649567" y="2358844"/>
            <a:ext cx="2816352" cy="548640"/>
          </a:xfrm>
          <a:prstGeom prst="roundRect">
            <a:avLst>
              <a:gd name="adj" fmla="val 16667"/>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lvl="0" indent="-342900" algn="ctr">
              <a:lnSpc>
                <a:spcPct val="80000"/>
              </a:lnSpc>
              <a:spcAft>
                <a:spcPts val="0"/>
              </a:spcAft>
              <a:tabLst>
                <a:tab pos="6000510" algn="r"/>
              </a:tabLst>
              <a:defRPr/>
            </a:pPr>
            <a:r>
              <a:rPr lang="en-US" sz="1200" dirty="0">
                <a:solidFill>
                  <a:schemeClr val="bg1"/>
                </a:solidFill>
              </a:rPr>
              <a:t>Interface bound to process </a:t>
            </a:r>
          </a:p>
        </p:txBody>
      </p:sp>
      <p:sp>
        <p:nvSpPr>
          <p:cNvPr id="19" name="AutoShape 14"/>
          <p:cNvSpPr>
            <a:spLocks noChangeArrowheads="1"/>
          </p:cNvSpPr>
          <p:nvPr/>
        </p:nvSpPr>
        <p:spPr bwMode="auto">
          <a:xfrm>
            <a:off x="1647979" y="3661006"/>
            <a:ext cx="2816352" cy="548640"/>
          </a:xfrm>
          <a:prstGeom prst="roundRect">
            <a:avLst>
              <a:gd name="adj" fmla="val 16667"/>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lvl="0" indent="-342900" algn="ctr">
              <a:lnSpc>
                <a:spcPct val="80000"/>
              </a:lnSpc>
              <a:spcAft>
                <a:spcPts val="0"/>
              </a:spcAft>
              <a:tabLst>
                <a:tab pos="6000510" algn="r"/>
              </a:tabLst>
              <a:defRPr/>
            </a:pPr>
            <a:r>
              <a:rPr lang="en-US" sz="1200" dirty="0">
                <a:solidFill>
                  <a:schemeClr val="bg1"/>
                </a:solidFill>
              </a:rPr>
              <a:t>Storage assigned to specific </a:t>
            </a:r>
          </a:p>
          <a:p>
            <a:pPr lvl="0" indent="-342900" algn="ctr">
              <a:lnSpc>
                <a:spcPct val="80000"/>
              </a:lnSpc>
              <a:spcAft>
                <a:spcPts val="0"/>
              </a:spcAft>
              <a:tabLst>
                <a:tab pos="6000510" algn="r"/>
              </a:tabLst>
              <a:defRPr/>
            </a:pPr>
            <a:r>
              <a:rPr lang="en-US" sz="1200" dirty="0">
                <a:solidFill>
                  <a:schemeClr val="bg1"/>
                </a:solidFill>
              </a:rPr>
              <a:t>locations</a:t>
            </a:r>
          </a:p>
        </p:txBody>
      </p:sp>
      <p:sp>
        <p:nvSpPr>
          <p:cNvPr id="20" name="AutoShape 15"/>
          <p:cNvSpPr>
            <a:spLocks noChangeArrowheads="1"/>
          </p:cNvSpPr>
          <p:nvPr/>
        </p:nvSpPr>
        <p:spPr bwMode="auto">
          <a:xfrm>
            <a:off x="1644803" y="4312086"/>
            <a:ext cx="2816352" cy="548640"/>
          </a:xfrm>
          <a:prstGeom prst="roundRect">
            <a:avLst>
              <a:gd name="adj" fmla="val 16667"/>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lvl="0" indent="-342900" algn="ctr">
              <a:lnSpc>
                <a:spcPct val="80000"/>
              </a:lnSpc>
              <a:spcAft>
                <a:spcPts val="0"/>
              </a:spcAft>
              <a:tabLst>
                <a:tab pos="6000510" algn="r"/>
              </a:tabLst>
              <a:defRPr/>
            </a:pPr>
            <a:r>
              <a:rPr lang="en-US" sz="1200" dirty="0">
                <a:solidFill>
                  <a:schemeClr val="bg1"/>
                </a:solidFill>
              </a:rPr>
              <a:t>Network assigned to specific</a:t>
            </a:r>
          </a:p>
          <a:p>
            <a:pPr lvl="0" indent="-342900" algn="ctr">
              <a:lnSpc>
                <a:spcPct val="80000"/>
              </a:lnSpc>
              <a:spcAft>
                <a:spcPts val="0"/>
              </a:spcAft>
              <a:tabLst>
                <a:tab pos="6000510" algn="r"/>
              </a:tabLst>
              <a:defRPr/>
            </a:pPr>
            <a:r>
              <a:rPr lang="en-US" sz="1200" dirty="0">
                <a:solidFill>
                  <a:schemeClr val="bg1"/>
                </a:solidFill>
              </a:rPr>
              <a:t> locations</a:t>
            </a:r>
          </a:p>
        </p:txBody>
      </p:sp>
      <p:sp>
        <p:nvSpPr>
          <p:cNvPr id="21" name="AutoShape 16"/>
          <p:cNvSpPr>
            <a:spLocks noChangeArrowheads="1"/>
          </p:cNvSpPr>
          <p:nvPr/>
        </p:nvSpPr>
        <p:spPr bwMode="auto">
          <a:xfrm>
            <a:off x="1649567" y="3009925"/>
            <a:ext cx="2816352" cy="548640"/>
          </a:xfrm>
          <a:prstGeom prst="roundRect">
            <a:avLst>
              <a:gd name="adj" fmla="val 16667"/>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lvl="0" indent="-342900" algn="ctr">
              <a:lnSpc>
                <a:spcPct val="80000"/>
              </a:lnSpc>
              <a:spcAft>
                <a:spcPts val="0"/>
              </a:spcAft>
              <a:tabLst>
                <a:tab pos="6000510" algn="r"/>
              </a:tabLst>
              <a:defRPr/>
            </a:pPr>
            <a:r>
              <a:rPr lang="en-US" sz="1200" dirty="0">
                <a:solidFill>
                  <a:schemeClr val="bg1"/>
                </a:solidFill>
              </a:rPr>
              <a:t>Operating </a:t>
            </a:r>
            <a:r>
              <a:rPr lang="en-US" sz="1200" dirty="0" smtClean="0">
                <a:solidFill>
                  <a:schemeClr val="bg1"/>
                </a:solidFill>
              </a:rPr>
              <a:t>system assigned</a:t>
            </a:r>
          </a:p>
          <a:p>
            <a:pPr lvl="0" indent="-342900" algn="ctr">
              <a:lnSpc>
                <a:spcPct val="80000"/>
              </a:lnSpc>
              <a:spcAft>
                <a:spcPts val="0"/>
              </a:spcAft>
              <a:tabLst>
                <a:tab pos="6000510" algn="r"/>
              </a:tabLst>
              <a:defRPr/>
            </a:pPr>
            <a:r>
              <a:rPr lang="en-US" sz="1200" dirty="0" smtClean="0">
                <a:solidFill>
                  <a:schemeClr val="bg1"/>
                </a:solidFill>
              </a:rPr>
              <a:t>to specific </a:t>
            </a:r>
            <a:r>
              <a:rPr lang="en-US" sz="1200" dirty="0">
                <a:solidFill>
                  <a:schemeClr val="bg1"/>
                </a:solidFill>
              </a:rPr>
              <a:t>hardware</a:t>
            </a:r>
          </a:p>
        </p:txBody>
      </p:sp>
      <p:sp>
        <p:nvSpPr>
          <p:cNvPr id="22" name="AutoShape 12"/>
          <p:cNvSpPr>
            <a:spLocks noChangeArrowheads="1"/>
          </p:cNvSpPr>
          <p:nvPr/>
        </p:nvSpPr>
        <p:spPr bwMode="auto">
          <a:xfrm>
            <a:off x="1651155" y="1707763"/>
            <a:ext cx="2816352" cy="548640"/>
          </a:xfrm>
          <a:prstGeom prst="roundRect">
            <a:avLst>
              <a:gd name="adj" fmla="val 16667"/>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R="0" indent="-342900" algn="ctr" fontAlgn="auto">
              <a:lnSpc>
                <a:spcPct val="80000"/>
              </a:lnSpc>
              <a:spcBef>
                <a:spcPts val="0"/>
              </a:spcBef>
              <a:buClrTx/>
              <a:buSzTx/>
              <a:buFontTx/>
              <a:buNone/>
              <a:tabLst>
                <a:tab pos="6000510" algn="r"/>
              </a:tabLst>
              <a:defRPr/>
            </a:pPr>
            <a:r>
              <a:rPr lang="en-US" sz="1200" dirty="0">
                <a:solidFill>
                  <a:schemeClr val="bg1"/>
                </a:solidFill>
              </a:rPr>
              <a:t>Applications installed </a:t>
            </a:r>
            <a:r>
              <a:rPr lang="en-US" sz="1200" dirty="0" smtClean="0">
                <a:solidFill>
                  <a:schemeClr val="bg1"/>
                </a:solidFill>
              </a:rPr>
              <a:t>to specific hardware </a:t>
            </a:r>
            <a:r>
              <a:rPr lang="en-US" sz="1200" dirty="0">
                <a:solidFill>
                  <a:schemeClr val="bg1"/>
                </a:solidFill>
              </a:rPr>
              <a:t>and OS</a:t>
            </a:r>
          </a:p>
        </p:txBody>
      </p:sp>
      <p:sp>
        <p:nvSpPr>
          <p:cNvPr id="26" name="TextBox 25"/>
          <p:cNvSpPr txBox="1"/>
          <p:nvPr/>
        </p:nvSpPr>
        <p:spPr>
          <a:xfrm>
            <a:off x="709613" y="5903178"/>
            <a:ext cx="7724775" cy="707886"/>
          </a:xfrm>
          <a:prstGeom prst="rect">
            <a:avLst/>
          </a:prstGeom>
          <a:noFill/>
        </p:spPr>
        <p:txBody>
          <a:bodyPr wrap="square" rtlCol="0">
            <a:spAutoFit/>
          </a:bodyPr>
          <a:lstStyle/>
          <a:p>
            <a:pPr algn="ctr"/>
            <a:r>
              <a:rPr lang="en-US" sz="20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Virtualization results in more </a:t>
            </a:r>
            <a:r>
              <a:rPr lang="en-US" sz="20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efficient resource utilization, and supports </a:t>
            </a:r>
            <a:r>
              <a:rPr lang="en-US" sz="20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reflection blurRad="6350" stA="50000" endA="300" endPos="50000" dist="29997" dir="5400000" sy="-100000" algn="bl" rotWithShape="0"/>
                </a:effectLst>
              </a:rPr>
              <a:t>greater flexibility and simplified change management</a:t>
            </a:r>
          </a:p>
        </p:txBody>
      </p:sp>
      <p:sp>
        <p:nvSpPr>
          <p:cNvPr id="23" name="Title 22"/>
          <p:cNvSpPr>
            <a:spLocks noGrp="1"/>
          </p:cNvSpPr>
          <p:nvPr>
            <p:ph type="title"/>
          </p:nvPr>
        </p:nvSpPr>
        <p:spPr/>
        <p:txBody>
          <a:bodyPr/>
          <a:lstStyle/>
          <a:p>
            <a:r>
              <a:rPr smtClean="0">
                <a:latin typeface="Arial" pitchFamily="34" charset="0"/>
                <a:cs typeface="Arial" pitchFamily="34" charset="0"/>
              </a:rPr>
              <a:t>What Is Virtualization?</a:t>
            </a:r>
            <a:br>
              <a:rPr smtClean="0">
                <a:latin typeface="Arial" pitchFamily="34" charset="0"/>
                <a:cs typeface="Arial" pitchFamily="34" charset="0"/>
              </a:rPr>
            </a:br>
            <a:r>
              <a:rPr sz="2000"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rPr>
              <a:t>Virtualization is the isolation of one computing resource from the others</a:t>
            </a:r>
            <a:endParaRPr 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640079"/>
            <a:ext cx="8486078" cy="914400"/>
          </a:xfrm>
        </p:spPr>
        <p:txBody>
          <a:bodyPr/>
          <a:lstStyle/>
          <a:p>
            <a:r>
              <a:rPr smtClean="0"/>
              <a:t>A Blueprint To Overcome The Challenges</a:t>
            </a:r>
            <a:br>
              <a:rPr smtClean="0"/>
            </a:br>
            <a:r>
              <a:rPr sz="2800" spc="-10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Microsoft Optimization Model</a:t>
            </a:r>
          </a:p>
        </p:txBody>
      </p:sp>
      <p:sp>
        <p:nvSpPr>
          <p:cNvPr id="869381" name="Rectangle 5"/>
          <p:cNvSpPr>
            <a:spLocks noGrp="1" noChangeArrowheads="1"/>
          </p:cNvSpPr>
          <p:nvPr>
            <p:ph type="body" sz="half" idx="4294967295"/>
          </p:nvPr>
        </p:nvSpPr>
        <p:spPr>
          <a:xfrm>
            <a:off x="4400589" y="2427087"/>
            <a:ext cx="4542689" cy="3296287"/>
          </a:xfrm>
        </p:spPr>
        <p:txBody>
          <a:bodyPr>
            <a:spAutoFit/>
          </a:bodyPr>
          <a:lstStyle/>
          <a:p>
            <a:pPr marL="344488" lvl="1" indent="-233363" defTabSz="914363">
              <a:lnSpc>
                <a:spcPct val="90000"/>
              </a:lnSpc>
              <a:spcBef>
                <a:spcPts val="0"/>
              </a:spcBef>
              <a:spcAft>
                <a:spcPts val="1200"/>
              </a:spcAft>
              <a:buSzPct val="80000"/>
              <a:buBlip>
                <a:blip r:embed="rId3"/>
              </a:buBlip>
              <a:defRPr/>
            </a:pPr>
            <a:r>
              <a:rPr sz="18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Capability sequencing framework to help you build an optimized infrastructure (not Microsoft-specific)</a:t>
            </a:r>
          </a:p>
          <a:p>
            <a:pPr marL="344488" lvl="1" indent="-233363" defTabSz="914363">
              <a:lnSpc>
                <a:spcPct val="90000"/>
              </a:lnSpc>
              <a:spcBef>
                <a:spcPts val="0"/>
              </a:spcBef>
              <a:spcAft>
                <a:spcPts val="1200"/>
              </a:spcAft>
              <a:buSzPct val="80000"/>
              <a:buBlip>
                <a:blip r:embed="rId3"/>
              </a:buBlip>
              <a:defRPr/>
            </a:pPr>
            <a:r>
              <a:rPr sz="18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Grounded in industry analyst </a:t>
            </a:r>
            <a:r>
              <a:rPr sz="18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and</a:t>
            </a:r>
            <a:r>
              <a:rPr sz="18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academic work, consortium work coming</a:t>
            </a:r>
          </a:p>
          <a:p>
            <a:pPr marL="344488" lvl="1" indent="-233363" defTabSz="914363">
              <a:lnSpc>
                <a:spcPct val="90000"/>
              </a:lnSpc>
              <a:spcBef>
                <a:spcPts val="0"/>
              </a:spcBef>
              <a:spcAft>
                <a:spcPts val="1200"/>
              </a:spcAft>
              <a:buSzPct val="80000"/>
              <a:buBlip>
                <a:blip r:embed="rId3"/>
              </a:buBlip>
              <a:defRPr/>
            </a:pPr>
            <a:r>
              <a:rPr sz="18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Provides guidance and best practices for step-by-step implementation</a:t>
            </a:r>
          </a:p>
          <a:p>
            <a:pPr marL="344488" lvl="1" indent="-233363" defTabSz="914363">
              <a:lnSpc>
                <a:spcPct val="90000"/>
              </a:lnSpc>
              <a:spcBef>
                <a:spcPts val="0"/>
              </a:spcBef>
              <a:spcAft>
                <a:spcPts val="1200"/>
              </a:spcAft>
              <a:buSzPct val="80000"/>
              <a:buBlip>
                <a:blip r:embed="rId3"/>
              </a:buBlip>
              <a:defRPr/>
            </a:pPr>
            <a:r>
              <a:rPr sz="18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Drives cost reduction, security and efficiency gains as well as enabling agility</a:t>
            </a:r>
          </a:p>
        </p:txBody>
      </p:sp>
      <p:grpSp>
        <p:nvGrpSpPr>
          <p:cNvPr id="2" name="Group 9"/>
          <p:cNvGrpSpPr/>
          <p:nvPr/>
        </p:nvGrpSpPr>
        <p:grpSpPr>
          <a:xfrm>
            <a:off x="612929" y="1873716"/>
            <a:ext cx="3779179" cy="4403028"/>
            <a:chOff x="341971" y="1873716"/>
            <a:chExt cx="3779179" cy="4403028"/>
          </a:xfrm>
        </p:grpSpPr>
        <p:sp>
          <p:nvSpPr>
            <p:cNvPr id="9" name="Rounded Rectangle 8"/>
            <p:cNvSpPr/>
            <p:nvPr/>
          </p:nvSpPr>
          <p:spPr bwMode="auto">
            <a:xfrm>
              <a:off x="341971" y="1873716"/>
              <a:ext cx="3779179" cy="4403028"/>
            </a:xfrm>
            <a:prstGeom prst="roundRect">
              <a:avLst>
                <a:gd name="adj" fmla="val 9288"/>
              </a:avLst>
            </a:prstGeom>
            <a:gradFill>
              <a:gsLst>
                <a:gs pos="0">
                  <a:schemeClr val="tx1">
                    <a:alpha val="18000"/>
                  </a:schemeClr>
                </a:gs>
                <a:gs pos="100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 Model-Based Approach</a:t>
              </a:r>
            </a:p>
          </p:txBody>
        </p:sp>
        <p:pic>
          <p:nvPicPr>
            <p:cNvPr id="9223" name="Picture 10"/>
            <p:cNvPicPr>
              <a:picLocks noChangeAspect="1" noChangeArrowheads="1"/>
            </p:cNvPicPr>
            <p:nvPr/>
          </p:nvPicPr>
          <p:blipFill>
            <a:blip r:embed="rId4"/>
            <a:srcRect/>
            <a:stretch>
              <a:fillRect/>
            </a:stretch>
          </p:blipFill>
          <p:spPr bwMode="gray">
            <a:xfrm>
              <a:off x="568325" y="2443629"/>
              <a:ext cx="3259138" cy="3555727"/>
            </a:xfrm>
            <a:prstGeom prst="rect">
              <a:avLst/>
            </a:prstGeom>
            <a:noFill/>
            <a:ln w="12700" algn="ctr">
              <a:noFill/>
              <a:miter lim="800000"/>
              <a:headEnd/>
              <a:tailEnd/>
            </a:ln>
            <a:effectLst>
              <a:outerShdw blurRad="127000" dist="38100" dir="5400000" algn="t" rotWithShape="0">
                <a:prstClr val="black">
                  <a:alpha val="40000"/>
                </a:prstClr>
              </a:outerShdw>
              <a:reflection blurRad="6350" stA="50000" endA="275" endPos="40000" dist="101600" dir="5400000" sy="-100000" algn="bl" rotWithShape="0"/>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9381">
                                            <p:txEl>
                                              <p:pRg st="0" end="0"/>
                                            </p:txEl>
                                          </p:spTgt>
                                        </p:tgtEl>
                                        <p:attrNameLst>
                                          <p:attrName>style.visibility</p:attrName>
                                        </p:attrNameLst>
                                      </p:cBhvr>
                                      <p:to>
                                        <p:strVal val="visible"/>
                                      </p:to>
                                    </p:set>
                                    <p:animEffect transition="in" filter="fade">
                                      <p:cBhvr>
                                        <p:cTn id="7" dur="1000"/>
                                        <p:tgtEl>
                                          <p:spTgt spid="8693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9381">
                                            <p:txEl>
                                              <p:pRg st="1" end="1"/>
                                            </p:txEl>
                                          </p:spTgt>
                                        </p:tgtEl>
                                        <p:attrNameLst>
                                          <p:attrName>style.visibility</p:attrName>
                                        </p:attrNameLst>
                                      </p:cBhvr>
                                      <p:to>
                                        <p:strVal val="visible"/>
                                      </p:to>
                                    </p:set>
                                    <p:animEffect transition="in" filter="fade">
                                      <p:cBhvr>
                                        <p:cTn id="12" dur="1000"/>
                                        <p:tgtEl>
                                          <p:spTgt spid="8693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9381">
                                            <p:txEl>
                                              <p:pRg st="2" end="2"/>
                                            </p:txEl>
                                          </p:spTgt>
                                        </p:tgtEl>
                                        <p:attrNameLst>
                                          <p:attrName>style.visibility</p:attrName>
                                        </p:attrNameLst>
                                      </p:cBhvr>
                                      <p:to>
                                        <p:strVal val="visible"/>
                                      </p:to>
                                    </p:set>
                                    <p:animEffect transition="in" filter="fade">
                                      <p:cBhvr>
                                        <p:cTn id="17" dur="1000"/>
                                        <p:tgtEl>
                                          <p:spTgt spid="8693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9381">
                                            <p:txEl>
                                              <p:pRg st="3" end="3"/>
                                            </p:txEl>
                                          </p:spTgt>
                                        </p:tgtEl>
                                        <p:attrNameLst>
                                          <p:attrName>style.visibility</p:attrName>
                                        </p:attrNameLst>
                                      </p:cBhvr>
                                      <p:to>
                                        <p:strVal val="visible"/>
                                      </p:to>
                                    </p:set>
                                    <p:animEffect transition="in" filter="fade">
                                      <p:cBhvr>
                                        <p:cTn id="22" dur="1000"/>
                                        <p:tgtEl>
                                          <p:spTgt spid="8693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p:cNvSpPr>
            <a:spLocks noGrp="1" noChangeArrowheads="1"/>
          </p:cNvSpPr>
          <p:nvPr>
            <p:ph type="title"/>
          </p:nvPr>
        </p:nvSpPr>
        <p:spPr>
          <a:xfrm>
            <a:off x="457200" y="697229"/>
            <a:ext cx="8229600" cy="914400"/>
          </a:xfrm>
          <a:noFill/>
        </p:spPr>
        <p:txBody>
          <a:bodyPr/>
          <a:lstStyle/>
          <a:p>
            <a:r>
              <a:rPr smtClean="0">
                <a:effectLst>
                  <a:outerShdw blurRad="38100" dist="38100" dir="2700000" algn="tl">
                    <a:srgbClr val="000000">
                      <a:alpha val="43137"/>
                    </a:srgbClr>
                  </a:outerShdw>
                </a:effectLst>
              </a:rPr>
              <a:t>Core Infrastructure Optimization Model</a:t>
            </a:r>
            <a:r>
              <a:rPr sz="4400" smtClean="0">
                <a:effectLst>
                  <a:outerShdw blurRad="50800" dist="38100" dir="2700000" algn="tl" rotWithShape="0">
                    <a:prstClr val="black">
                      <a:alpha val="40000"/>
                    </a:prstClr>
                  </a:outerShdw>
                </a:effectLst>
              </a:rPr>
              <a:t/>
            </a:r>
            <a:br>
              <a:rPr sz="4400" smtClean="0">
                <a:effectLst>
                  <a:outerShdw blurRad="50800" dist="38100" dir="2700000" algn="tl" rotWithShape="0">
                    <a:prstClr val="black">
                      <a:alpha val="40000"/>
                    </a:prstClr>
                  </a:outerShdw>
                </a:effectLst>
              </a:rPr>
            </a:br>
            <a:endParaRPr sz="2800" spc="-10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endParaRPr>
          </a:p>
        </p:txBody>
      </p:sp>
      <p:pic>
        <p:nvPicPr>
          <p:cNvPr id="29" name="Picture 28" descr="Picture2.png"/>
          <p:cNvPicPr>
            <a:picLocks noChangeAspect="1"/>
          </p:cNvPicPr>
          <p:nvPr/>
        </p:nvPicPr>
        <p:blipFill>
          <a:blip r:embed="rId3"/>
          <a:stretch>
            <a:fillRect/>
          </a:stretch>
        </p:blipFill>
        <p:spPr>
          <a:xfrm>
            <a:off x="820585" y="2382399"/>
            <a:ext cx="7809066" cy="2903976"/>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3657600"/>
            <a:ext cx="9144000" cy="844443"/>
          </a:xfrm>
          <a:prstGeom prst="rect">
            <a:avLst/>
          </a:prstGeom>
          <a:gradFill flip="none" rotWithShape="1">
            <a:gsLst>
              <a:gs pos="0">
                <a:srgbClr val="FFFFFF">
                  <a:alpha val="0"/>
                </a:srgbClr>
              </a:gs>
              <a:gs pos="100000">
                <a:srgbClr val="000000">
                  <a:alpha val="37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pPr>
            <a:endParaRPr lang="en-US" sz="5700" dirty="0" smtClean="0">
              <a:solidFill>
                <a:srgbClr val="000000"/>
              </a:solidFill>
              <a:latin typeface="Segoe" pitchFamily="34" charset="0"/>
            </a:endParaRPr>
          </a:p>
        </p:txBody>
      </p:sp>
      <p:sp>
        <p:nvSpPr>
          <p:cNvPr id="2" name="Title 1"/>
          <p:cNvSpPr>
            <a:spLocks noGrp="1"/>
          </p:cNvSpPr>
          <p:nvPr>
            <p:ph type="title"/>
          </p:nvPr>
        </p:nvSpPr>
        <p:spPr>
          <a:xfrm>
            <a:off x="457200" y="640079"/>
            <a:ext cx="8545286" cy="1062341"/>
          </a:xfrm>
        </p:spPr>
        <p:txBody>
          <a:bodyPr/>
          <a:lstStyle/>
          <a:p>
            <a:pPr lvl="0" defTabSz="-13873163">
              <a:lnSpc>
                <a:spcPct val="90000"/>
              </a:lnSpc>
              <a:spcBef>
                <a:spcPct val="30000"/>
              </a:spcBef>
              <a:defRPr/>
            </a:pPr>
            <a:r>
              <a:rPr lang="en-US" sz="3600" b="0" dirty="0" smtClean="0"/>
              <a:t>Core Infrastructure Optimization Model</a:t>
            </a:r>
            <a:r>
              <a:rPr lang="en-US" sz="3200" b="0" dirty="0" smtClean="0"/>
              <a:t/>
            </a:r>
            <a:br>
              <a:rPr lang="en-US" sz="3200" b="0" dirty="0" smtClean="0"/>
            </a:br>
            <a:r>
              <a:rPr sz="2000"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Progression toward dynamic IT will </a:t>
            </a:r>
            <a:r>
              <a:rPr sz="2000" b="1"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reduce costs</a:t>
            </a:r>
            <a:r>
              <a:rPr sz="2000"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 </a:t>
            </a:r>
            <a:r>
              <a:rPr sz="2000" b="1"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improve service levels</a:t>
            </a:r>
            <a:r>
              <a:rPr sz="2000"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 </a:t>
            </a:r>
            <a:br>
              <a:rPr sz="2000"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br>
            <a:r>
              <a:rPr sz="2000"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and </a:t>
            </a:r>
            <a:r>
              <a:rPr sz="2000" b="1" spc="-100" smtClean="0">
                <a:ln>
                  <a:noFill/>
                </a:ln>
                <a:gradFill flip="none" rotWithShape="1">
                  <a:gsLst>
                    <a:gs pos="26000">
                      <a:prstClr val="white">
                        <a:lumMod val="75000"/>
                      </a:prstClr>
                    </a:gs>
                    <a:gs pos="50000">
                      <a:prstClr val="white">
                        <a:shade val="100000"/>
                        <a:satMod val="115000"/>
                      </a:prstClr>
                    </a:gs>
                  </a:gsLst>
                  <a:lin ang="16200000" scaled="1"/>
                  <a:tileRect/>
                </a:gradFill>
                <a:effectLst>
                  <a:outerShdw blurRad="38100" dist="38100" dir="2700000" algn="tl">
                    <a:srgbClr val="000000">
                      <a:alpha val="43137"/>
                    </a:srgbClr>
                  </a:outerShdw>
                </a:effectLst>
                <a:latin typeface="Segoe"/>
                <a:cs typeface="+mn-cs"/>
              </a:rPr>
              <a:t>drive agility</a:t>
            </a:r>
            <a:endParaRPr lang="en-US" sz="3200" b="0" dirty="0"/>
          </a:p>
        </p:txBody>
      </p:sp>
      <p:grpSp>
        <p:nvGrpSpPr>
          <p:cNvPr id="3" name="Group 37"/>
          <p:cNvGrpSpPr/>
          <p:nvPr/>
        </p:nvGrpSpPr>
        <p:grpSpPr>
          <a:xfrm>
            <a:off x="1266825" y="2057400"/>
            <a:ext cx="6286500" cy="2370491"/>
            <a:chOff x="1266825" y="2057400"/>
            <a:chExt cx="6286500" cy="2370491"/>
          </a:xfrm>
        </p:grpSpPr>
        <p:grpSp>
          <p:nvGrpSpPr>
            <p:cNvPr id="4" name="Group 63"/>
            <p:cNvGrpSpPr/>
            <p:nvPr/>
          </p:nvGrpSpPr>
          <p:grpSpPr>
            <a:xfrm>
              <a:off x="1266825" y="2057400"/>
              <a:ext cx="1447800" cy="2209800"/>
              <a:chOff x="1676400" y="2057400"/>
              <a:chExt cx="1447800" cy="2209800"/>
            </a:xfrm>
            <a:effectLst/>
          </p:grpSpPr>
          <p:sp>
            <p:nvSpPr>
              <p:cNvPr id="32" name="Rectangle 31"/>
              <p:cNvSpPr/>
              <p:nvPr/>
            </p:nvSpPr>
            <p:spPr>
              <a:xfrm>
                <a:off x="1676400" y="2057400"/>
                <a:ext cx="1447800" cy="2209800"/>
              </a:xfrm>
              <a:prstGeom prst="rect">
                <a:avLst/>
              </a:prstGeom>
              <a:solidFill>
                <a:srgbClr val="C0504D">
                  <a:lumMod val="40000"/>
                  <a:lumOff val="60000"/>
                </a:srgbClr>
              </a:soli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dirty="0">
                  <a:solidFill>
                    <a:sysClr val="window" lastClr="FFFFFF"/>
                  </a:solidFill>
                  <a:latin typeface="Calibri"/>
                  <a:ea typeface="+mn-ea"/>
                  <a:cs typeface="+mn-cs"/>
                </a:endParaRPr>
              </a:p>
            </p:txBody>
          </p:sp>
          <p:sp>
            <p:nvSpPr>
              <p:cNvPr id="33" name="Rectangle 32"/>
              <p:cNvSpPr/>
              <p:nvPr/>
            </p:nvSpPr>
            <p:spPr>
              <a:xfrm>
                <a:off x="1676400" y="2057400"/>
                <a:ext cx="1447800" cy="457200"/>
              </a:xfrm>
              <a:prstGeom prst="rect">
                <a:avLst/>
              </a:prstGeom>
              <a:gradFill flip="none" rotWithShape="1">
                <a:gsLst>
                  <a:gs pos="0">
                    <a:srgbClr val="C0504D">
                      <a:lumMod val="75000"/>
                      <a:shade val="30000"/>
                      <a:satMod val="115000"/>
                    </a:srgbClr>
                  </a:gs>
                  <a:gs pos="50000">
                    <a:srgbClr val="C0504D">
                      <a:lumMod val="75000"/>
                      <a:shade val="67500"/>
                      <a:satMod val="115000"/>
                    </a:srgbClr>
                  </a:gs>
                  <a:gs pos="100000">
                    <a:srgbClr val="C0504D">
                      <a:lumMod val="75000"/>
                      <a:shade val="100000"/>
                      <a:satMod val="115000"/>
                    </a:srgbClr>
                  </a:gs>
                </a:gsLst>
                <a:lin ang="8100000" scaled="1"/>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35" name="TextBox 34"/>
              <p:cNvSpPr txBox="1"/>
              <p:nvPr/>
            </p:nvSpPr>
            <p:spPr>
              <a:xfrm>
                <a:off x="1676400"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Basic</a:t>
                </a:r>
              </a:p>
            </p:txBody>
          </p:sp>
          <p:sp>
            <p:nvSpPr>
              <p:cNvPr id="46" name="TextBox 45"/>
              <p:cNvSpPr txBox="1"/>
              <p:nvPr/>
            </p:nvSpPr>
            <p:spPr>
              <a:xfrm>
                <a:off x="1676400"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Cost Center</a:t>
                </a:r>
              </a:p>
            </p:txBody>
          </p:sp>
          <p:sp>
            <p:nvSpPr>
              <p:cNvPr id="50" name="Rectangle 66"/>
              <p:cNvSpPr>
                <a:spLocks noChangeArrowheads="1"/>
              </p:cNvSpPr>
              <p:nvPr/>
            </p:nvSpPr>
            <p:spPr bwMode="auto">
              <a:xfrm>
                <a:off x="1714500" y="2864311"/>
                <a:ext cx="1371600" cy="741273"/>
              </a:xfrm>
              <a:prstGeom prst="rect">
                <a:avLst/>
              </a:prstGeom>
              <a:noFill/>
              <a:ln w="12700" algn="ctr">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C0504D">
                        <a:lumMod val="75000"/>
                      </a:srgbClr>
                    </a:solidFill>
                    <a:latin typeface="Segoe" pitchFamily="34" charset="0"/>
                    <a:ea typeface="+mn-ea"/>
                    <a:cs typeface="+mn-cs"/>
                  </a:rPr>
                  <a:t>Uncoordinated, </a:t>
                </a:r>
                <a:br>
                  <a:rPr lang="en-US" sz="1050" kern="1200" dirty="0">
                    <a:solidFill>
                      <a:srgbClr val="C0504D">
                        <a:lumMod val="75000"/>
                      </a:srgbClr>
                    </a:solidFill>
                    <a:latin typeface="Segoe" pitchFamily="34" charset="0"/>
                    <a:ea typeface="+mn-ea"/>
                    <a:cs typeface="+mn-cs"/>
                  </a:rPr>
                </a:br>
                <a:r>
                  <a:rPr lang="en-US" sz="1050" kern="1200" dirty="0" smtClean="0">
                    <a:solidFill>
                      <a:srgbClr val="C0504D">
                        <a:lumMod val="75000"/>
                      </a:srgbClr>
                    </a:solidFill>
                    <a:latin typeface="Segoe" pitchFamily="34" charset="0"/>
                    <a:ea typeface="+mn-ea"/>
                    <a:cs typeface="+mn-cs"/>
                  </a:rPr>
                  <a:t>manual infrastructure</a:t>
                </a:r>
                <a:endParaRPr lang="en-US" sz="1050" kern="1200" dirty="0">
                  <a:solidFill>
                    <a:srgbClr val="C0504D">
                      <a:lumMod val="75000"/>
                    </a:srgbClr>
                  </a:solidFill>
                  <a:latin typeface="Segoe" pitchFamily="34" charset="0"/>
                  <a:ea typeface="+mn-ea"/>
                  <a:cs typeface="+mn-cs"/>
                </a:endParaRPr>
              </a:p>
              <a:p>
                <a:pPr algn="ctr" defTabSz="914363" rtl="0">
                  <a:lnSpc>
                    <a:spcPct val="90000"/>
                  </a:lnSpc>
                  <a:buClr>
                    <a:srgbClr val="1F497D"/>
                  </a:buClr>
                  <a:buSzPct val="95000"/>
                  <a:buFont typeface="Wingdings" pitchFamily="2" charset="2"/>
                  <a:buNone/>
                  <a:defRPr/>
                </a:pPr>
                <a:endParaRPr lang="en-US" sz="1050" kern="1200" dirty="0">
                  <a:solidFill>
                    <a:srgbClr val="C0504D">
                      <a:lumMod val="75000"/>
                    </a:srgbClr>
                  </a:solidFill>
                  <a:latin typeface="Segoe" pitchFamily="34" charset="0"/>
                  <a:ea typeface="+mn-ea"/>
                  <a:cs typeface="+mn-cs"/>
                </a:endParaRPr>
              </a:p>
            </p:txBody>
          </p:sp>
        </p:grpSp>
        <p:grpSp>
          <p:nvGrpSpPr>
            <p:cNvPr id="5" name="Group 62"/>
            <p:cNvGrpSpPr/>
            <p:nvPr/>
          </p:nvGrpSpPr>
          <p:grpSpPr>
            <a:xfrm>
              <a:off x="2879725" y="2057400"/>
              <a:ext cx="1447800" cy="2209800"/>
              <a:chOff x="3276600" y="2057400"/>
              <a:chExt cx="1447800" cy="2209800"/>
            </a:xfrm>
            <a:effectLst/>
          </p:grpSpPr>
          <p:sp>
            <p:nvSpPr>
              <p:cNvPr id="29" name="Rectangle 28"/>
              <p:cNvSpPr/>
              <p:nvPr/>
            </p:nvSpPr>
            <p:spPr>
              <a:xfrm>
                <a:off x="3276600" y="2057400"/>
                <a:ext cx="1447800" cy="2209800"/>
              </a:xfrm>
              <a:prstGeom prst="rect">
                <a:avLst/>
              </a:prstGeom>
              <a:solidFill>
                <a:srgbClr val="4F81BD">
                  <a:lumMod val="40000"/>
                  <a:lumOff val="60000"/>
                </a:srgbClr>
              </a:soli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a:solidFill>
                    <a:sysClr val="window" lastClr="FFFFFF"/>
                  </a:solidFill>
                  <a:latin typeface="Calibri"/>
                  <a:ea typeface="+mn-ea"/>
                  <a:cs typeface="+mn-cs"/>
                </a:endParaRPr>
              </a:p>
            </p:txBody>
          </p:sp>
          <p:sp>
            <p:nvSpPr>
              <p:cNvPr id="30" name="Rectangle 29"/>
              <p:cNvSpPr/>
              <p:nvPr/>
            </p:nvSpPr>
            <p:spPr>
              <a:xfrm>
                <a:off x="3276600" y="2057400"/>
                <a:ext cx="1447800" cy="457200"/>
              </a:xfrm>
              <a:prstGeom prst="rect">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50000" t="50000" r="50000" b="50000"/>
                </a:path>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41" name="TextBox 40"/>
              <p:cNvSpPr txBox="1"/>
              <p:nvPr/>
            </p:nvSpPr>
            <p:spPr>
              <a:xfrm>
                <a:off x="3276600"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Standardized</a:t>
                </a:r>
              </a:p>
            </p:txBody>
          </p:sp>
          <p:sp>
            <p:nvSpPr>
              <p:cNvPr id="47" name="TextBox 46"/>
              <p:cNvSpPr txBox="1"/>
              <p:nvPr/>
            </p:nvSpPr>
            <p:spPr>
              <a:xfrm>
                <a:off x="3276600"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Efficient Cost Center</a:t>
                </a:r>
              </a:p>
            </p:txBody>
          </p:sp>
          <p:sp>
            <p:nvSpPr>
              <p:cNvPr id="51" name="Rectangle 67"/>
              <p:cNvSpPr>
                <a:spLocks noChangeArrowheads="1"/>
              </p:cNvSpPr>
              <p:nvPr/>
            </p:nvSpPr>
            <p:spPr bwMode="auto">
              <a:xfrm>
                <a:off x="3314700" y="2732736"/>
                <a:ext cx="1371600" cy="1004422"/>
              </a:xfrm>
              <a:prstGeom prst="rect">
                <a:avLst/>
              </a:prstGeom>
              <a:noFill/>
              <a:ln w="12700">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Managed IT </a:t>
                </a:r>
              </a:p>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infrastructure </a:t>
                </a:r>
              </a:p>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with limited</a:t>
                </a:r>
              </a:p>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 automation and knowledge capture</a:t>
                </a:r>
              </a:p>
            </p:txBody>
          </p:sp>
        </p:grpSp>
        <p:grpSp>
          <p:nvGrpSpPr>
            <p:cNvPr id="6" name="Group 61"/>
            <p:cNvGrpSpPr/>
            <p:nvPr/>
          </p:nvGrpSpPr>
          <p:grpSpPr>
            <a:xfrm>
              <a:off x="4492625" y="2057400"/>
              <a:ext cx="1447800" cy="2209800"/>
              <a:chOff x="4881829" y="2057400"/>
              <a:chExt cx="1447800" cy="2209800"/>
            </a:xfrm>
            <a:effectLst/>
          </p:grpSpPr>
          <p:sp>
            <p:nvSpPr>
              <p:cNvPr id="36" name="Rectangle 35"/>
              <p:cNvSpPr/>
              <p:nvPr/>
            </p:nvSpPr>
            <p:spPr>
              <a:xfrm>
                <a:off x="4881829" y="2057400"/>
                <a:ext cx="1447800" cy="2209800"/>
              </a:xfrm>
              <a:prstGeom prst="rect">
                <a:avLst/>
              </a:prstGeom>
              <a:gradFill>
                <a:gsLst>
                  <a:gs pos="0">
                    <a:srgbClr val="F79646">
                      <a:lumMod val="20000"/>
                      <a:lumOff val="80000"/>
                    </a:srgbClr>
                  </a:gs>
                  <a:gs pos="50000">
                    <a:srgbClr val="F79646">
                      <a:lumMod val="40000"/>
                      <a:lumOff val="60000"/>
                    </a:srgbClr>
                  </a:gs>
                  <a:gs pos="100000">
                    <a:srgbClr val="F79646">
                      <a:lumMod val="40000"/>
                      <a:lumOff val="60000"/>
                    </a:srgbClr>
                  </a:gs>
                  <a:gs pos="100000">
                    <a:sysClr val="window" lastClr="FFFFFF"/>
                  </a:gs>
                </a:gsLst>
                <a:lin ang="5400000" scaled="0"/>
              </a:gra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a:solidFill>
                    <a:sysClr val="window" lastClr="FFFFFF"/>
                  </a:solidFill>
                  <a:latin typeface="Calibri"/>
                  <a:ea typeface="+mn-ea"/>
                  <a:cs typeface="+mn-cs"/>
                </a:endParaRPr>
              </a:p>
            </p:txBody>
          </p:sp>
          <p:sp>
            <p:nvSpPr>
              <p:cNvPr id="37" name="Rectangle 36"/>
              <p:cNvSpPr/>
              <p:nvPr/>
            </p:nvSpPr>
            <p:spPr>
              <a:xfrm>
                <a:off x="4881829" y="2057400"/>
                <a:ext cx="1447800" cy="457200"/>
              </a:xfrm>
              <a:prstGeom prst="rect">
                <a:avLst/>
              </a:pr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8100000" scaled="1"/>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42" name="TextBox 41"/>
              <p:cNvSpPr txBox="1"/>
              <p:nvPr/>
            </p:nvSpPr>
            <p:spPr>
              <a:xfrm>
                <a:off x="4881829"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Rationalized</a:t>
                </a:r>
              </a:p>
            </p:txBody>
          </p:sp>
          <p:sp>
            <p:nvSpPr>
              <p:cNvPr id="48" name="TextBox 47"/>
              <p:cNvSpPr txBox="1"/>
              <p:nvPr/>
            </p:nvSpPr>
            <p:spPr>
              <a:xfrm>
                <a:off x="4881829"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Business Enabler</a:t>
                </a:r>
              </a:p>
            </p:txBody>
          </p:sp>
          <p:sp>
            <p:nvSpPr>
              <p:cNvPr id="52" name="Rectangle 68"/>
              <p:cNvSpPr>
                <a:spLocks noChangeArrowheads="1"/>
              </p:cNvSpPr>
              <p:nvPr/>
            </p:nvSpPr>
            <p:spPr bwMode="auto">
              <a:xfrm>
                <a:off x="4928936" y="2515120"/>
                <a:ext cx="1362593" cy="1295271"/>
              </a:xfrm>
              <a:prstGeom prst="rect">
                <a:avLst/>
              </a:prstGeom>
              <a:noFill/>
              <a:ln w="12700">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Managed and </a:t>
                </a:r>
              </a:p>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consolidated IT</a:t>
                </a:r>
              </a:p>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 infrastructure</a:t>
                </a:r>
              </a:p>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with extensive</a:t>
                </a:r>
                <a:br>
                  <a:rPr lang="en-US" sz="1050" kern="1200" dirty="0">
                    <a:solidFill>
                      <a:srgbClr val="F79646">
                        <a:lumMod val="75000"/>
                      </a:srgbClr>
                    </a:solidFill>
                    <a:latin typeface="Segoe" pitchFamily="34" charset="0"/>
                    <a:ea typeface="+mn-ea"/>
                    <a:cs typeface="+mn-cs"/>
                  </a:rPr>
                </a:br>
                <a:r>
                  <a:rPr lang="en-US" sz="1050" kern="1200" dirty="0">
                    <a:solidFill>
                      <a:srgbClr val="F79646">
                        <a:lumMod val="75000"/>
                      </a:srgbClr>
                    </a:solidFill>
                    <a:latin typeface="Segoe" pitchFamily="34" charset="0"/>
                    <a:ea typeface="+mn-ea"/>
                    <a:cs typeface="+mn-cs"/>
                  </a:rPr>
                  <a:t>automation; knowledge captured</a:t>
                </a:r>
                <a:br>
                  <a:rPr lang="en-US" sz="1050" kern="1200" dirty="0">
                    <a:solidFill>
                      <a:srgbClr val="F79646">
                        <a:lumMod val="75000"/>
                      </a:srgbClr>
                    </a:solidFill>
                    <a:latin typeface="Segoe" pitchFamily="34" charset="0"/>
                    <a:ea typeface="+mn-ea"/>
                    <a:cs typeface="+mn-cs"/>
                  </a:rPr>
                </a:br>
                <a:r>
                  <a:rPr lang="en-US" sz="1050" kern="1200" dirty="0">
                    <a:solidFill>
                      <a:srgbClr val="F79646">
                        <a:lumMod val="75000"/>
                      </a:srgbClr>
                    </a:solidFill>
                    <a:latin typeface="Segoe" pitchFamily="34" charset="0"/>
                    <a:ea typeface="+mn-ea"/>
                    <a:cs typeface="+mn-cs"/>
                  </a:rPr>
                  <a:t>  and reused</a:t>
                </a:r>
              </a:p>
            </p:txBody>
          </p:sp>
        </p:grpSp>
        <p:grpSp>
          <p:nvGrpSpPr>
            <p:cNvPr id="7" name="Group 56"/>
            <p:cNvGrpSpPr/>
            <p:nvPr/>
          </p:nvGrpSpPr>
          <p:grpSpPr>
            <a:xfrm>
              <a:off x="6105525" y="2057400"/>
              <a:ext cx="1447800" cy="2209800"/>
              <a:chOff x="6477000" y="2057400"/>
              <a:chExt cx="1447800" cy="2209800"/>
            </a:xfrm>
            <a:effectLst/>
          </p:grpSpPr>
          <p:sp>
            <p:nvSpPr>
              <p:cNvPr id="43" name="Rectangle 42"/>
              <p:cNvSpPr/>
              <p:nvPr/>
            </p:nvSpPr>
            <p:spPr>
              <a:xfrm>
                <a:off x="6477000" y="2057400"/>
                <a:ext cx="1447800" cy="2209800"/>
              </a:xfrm>
              <a:prstGeom prst="rect">
                <a:avLst/>
              </a:prstGeom>
              <a:solidFill>
                <a:srgbClr val="9BBB59">
                  <a:lumMod val="40000"/>
                  <a:lumOff val="60000"/>
                </a:srgbClr>
              </a:soli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a:solidFill>
                    <a:sysClr val="window" lastClr="FFFFFF"/>
                  </a:solidFill>
                  <a:latin typeface="Calibri"/>
                  <a:ea typeface="+mn-ea"/>
                  <a:cs typeface="+mn-cs"/>
                </a:endParaRPr>
              </a:p>
            </p:txBody>
          </p:sp>
          <p:sp>
            <p:nvSpPr>
              <p:cNvPr id="44" name="Rectangle 43"/>
              <p:cNvSpPr/>
              <p:nvPr/>
            </p:nvSpPr>
            <p:spPr>
              <a:xfrm>
                <a:off x="6477000" y="2057400"/>
                <a:ext cx="1447800" cy="457200"/>
              </a:xfrm>
              <a:prstGeom prst="rect">
                <a:avLst/>
              </a:prstGeom>
              <a:gradFill flip="none" rotWithShape="1">
                <a:gsLst>
                  <a:gs pos="0">
                    <a:srgbClr val="9BBB59">
                      <a:lumMod val="75000"/>
                      <a:shade val="30000"/>
                      <a:satMod val="115000"/>
                    </a:srgbClr>
                  </a:gs>
                  <a:gs pos="50000">
                    <a:srgbClr val="9BBB59">
                      <a:lumMod val="75000"/>
                      <a:shade val="67500"/>
                      <a:satMod val="115000"/>
                    </a:srgbClr>
                  </a:gs>
                  <a:gs pos="100000">
                    <a:srgbClr val="9BBB59">
                      <a:lumMod val="75000"/>
                      <a:shade val="100000"/>
                      <a:satMod val="115000"/>
                    </a:srgbClr>
                  </a:gs>
                </a:gsLst>
                <a:lin ang="10800000" scaled="1"/>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45" name="TextBox 44"/>
              <p:cNvSpPr txBox="1"/>
              <p:nvPr/>
            </p:nvSpPr>
            <p:spPr>
              <a:xfrm>
                <a:off x="6477000"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Dynamic</a:t>
                </a:r>
              </a:p>
            </p:txBody>
          </p:sp>
          <p:sp>
            <p:nvSpPr>
              <p:cNvPr id="49" name="TextBox 48"/>
              <p:cNvSpPr txBox="1"/>
              <p:nvPr/>
            </p:nvSpPr>
            <p:spPr>
              <a:xfrm>
                <a:off x="6477000"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Strategic Asset</a:t>
                </a:r>
              </a:p>
            </p:txBody>
          </p:sp>
          <p:sp>
            <p:nvSpPr>
              <p:cNvPr id="53" name="Rectangle 69"/>
              <p:cNvSpPr>
                <a:spLocks noChangeArrowheads="1"/>
              </p:cNvSpPr>
              <p:nvPr/>
            </p:nvSpPr>
            <p:spPr bwMode="auto">
              <a:xfrm>
                <a:off x="6515100" y="2514600"/>
                <a:ext cx="1371600" cy="1295271"/>
              </a:xfrm>
              <a:prstGeom prst="rect">
                <a:avLst/>
              </a:prstGeom>
              <a:noFill/>
              <a:ln w="12700">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Fully automated </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management, </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dynamic resource </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usage, business-</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linked SLAs; knowledge capture and use</a:t>
                </a:r>
                <a:br>
                  <a:rPr lang="en-US" sz="1050" kern="1200" dirty="0">
                    <a:solidFill>
                      <a:srgbClr val="9BBB59">
                        <a:lumMod val="75000"/>
                      </a:srgbClr>
                    </a:solidFill>
                    <a:latin typeface="Segoe" pitchFamily="34" charset="0"/>
                    <a:ea typeface="+mn-ea"/>
                    <a:cs typeface="+mn-cs"/>
                  </a:rPr>
                </a:br>
                <a:r>
                  <a:rPr lang="en-US" sz="1050" kern="1200" dirty="0">
                    <a:solidFill>
                      <a:srgbClr val="9BBB59">
                        <a:lumMod val="75000"/>
                      </a:srgbClr>
                    </a:solidFill>
                    <a:latin typeface="Segoe" pitchFamily="34" charset="0"/>
                    <a:ea typeface="+mn-ea"/>
                    <a:cs typeface="+mn-cs"/>
                  </a:rPr>
                  <a:t>    automated</a:t>
                </a:r>
              </a:p>
            </p:txBody>
          </p:sp>
        </p:grpSp>
        <p:pic>
          <p:nvPicPr>
            <p:cNvPr id="54" name="Picture 27" descr="arrow-bot-blue"/>
            <p:cNvPicPr>
              <a:picLocks noChangeAspect="1" noChangeArrowheads="1"/>
            </p:cNvPicPr>
            <p:nvPr/>
          </p:nvPicPr>
          <p:blipFill>
            <a:blip r:embed="rId3"/>
            <a:srcRect/>
            <a:stretch>
              <a:fillRect/>
            </a:stretch>
          </p:blipFill>
          <p:spPr bwMode="auto">
            <a:xfrm rot="373946" flipH="1">
              <a:off x="1804194" y="3610585"/>
              <a:ext cx="1985962" cy="817306"/>
            </a:xfrm>
            <a:prstGeom prst="rect">
              <a:avLst/>
            </a:prstGeom>
            <a:noFill/>
            <a:ln w="9525">
              <a:noFill/>
              <a:miter lim="800000"/>
              <a:headEnd/>
              <a:tailEnd/>
            </a:ln>
          </p:spPr>
        </p:pic>
        <p:pic>
          <p:nvPicPr>
            <p:cNvPr id="55" name="Picture 27" descr="arrow-bot-blue"/>
            <p:cNvPicPr>
              <a:picLocks noChangeAspect="1" noChangeArrowheads="1"/>
            </p:cNvPicPr>
            <p:nvPr/>
          </p:nvPicPr>
          <p:blipFill>
            <a:blip r:embed="rId3"/>
            <a:srcRect/>
            <a:stretch>
              <a:fillRect/>
            </a:stretch>
          </p:blipFill>
          <p:spPr bwMode="auto">
            <a:xfrm rot="373946" flipH="1">
              <a:off x="3417094" y="3610585"/>
              <a:ext cx="1985962" cy="817306"/>
            </a:xfrm>
            <a:prstGeom prst="rect">
              <a:avLst/>
            </a:prstGeom>
            <a:noFill/>
            <a:ln w="9525">
              <a:noFill/>
              <a:miter lim="800000"/>
              <a:headEnd/>
              <a:tailEnd/>
            </a:ln>
          </p:spPr>
        </p:pic>
        <p:pic>
          <p:nvPicPr>
            <p:cNvPr id="56" name="Picture 27" descr="arrow-bot-blue"/>
            <p:cNvPicPr>
              <a:picLocks noChangeAspect="1" noChangeArrowheads="1"/>
            </p:cNvPicPr>
            <p:nvPr/>
          </p:nvPicPr>
          <p:blipFill>
            <a:blip r:embed="rId3"/>
            <a:srcRect/>
            <a:stretch>
              <a:fillRect/>
            </a:stretch>
          </p:blipFill>
          <p:spPr bwMode="auto">
            <a:xfrm rot="373946" flipH="1">
              <a:off x="5029994" y="3610585"/>
              <a:ext cx="1985962" cy="817306"/>
            </a:xfrm>
            <a:prstGeom prst="rect">
              <a:avLst/>
            </a:prstGeom>
            <a:noFill/>
            <a:ln w="9525">
              <a:noFill/>
              <a:miter lim="800000"/>
              <a:headEnd/>
              <a:tailEnd/>
            </a:ln>
          </p:spPr>
        </p:pic>
      </p:grpSp>
      <p:sp>
        <p:nvSpPr>
          <p:cNvPr id="31" name="Content Placeholder 29"/>
          <p:cNvSpPr txBox="1">
            <a:spLocks/>
          </p:cNvSpPr>
          <p:nvPr/>
        </p:nvSpPr>
        <p:spPr bwMode="auto">
          <a:xfrm>
            <a:off x="99786" y="5992397"/>
            <a:ext cx="8877300" cy="369332"/>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t" anchorCtr="0" compatLnSpc="1">
            <a:prstTxWarp prst="textNoShape">
              <a:avLst/>
            </a:prstTxWarp>
            <a:spAutoFit/>
          </a:bodyPr>
          <a:lstStyle/>
          <a:p>
            <a:pPr algn="ctr" defTabSz="-13873163" rtl="0" fontAlgn="base">
              <a:lnSpc>
                <a:spcPct val="90000"/>
              </a:lnSpc>
              <a:spcBef>
                <a:spcPct val="30000"/>
              </a:spcBef>
              <a:spcAft>
                <a:spcPct val="0"/>
              </a:spcAft>
              <a:buClr>
                <a:srgbClr val="FFB601"/>
              </a:buClr>
              <a:buSzPct val="100000"/>
              <a:defRPr/>
            </a:pPr>
            <a:r>
              <a:rPr lang="en-US" sz="20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 . and </a:t>
            </a:r>
            <a:r>
              <a:rPr lang="en-US" sz="20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virtualization </a:t>
            </a:r>
            <a:r>
              <a:rPr lang="en-US" sz="20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solutions enable this progression . . .</a:t>
            </a:r>
            <a:endParaRPr lang="en-US" sz="2000"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nvGrpSpPr>
          <p:cNvPr id="8" name="Group 31"/>
          <p:cNvGrpSpPr/>
          <p:nvPr/>
        </p:nvGrpSpPr>
        <p:grpSpPr>
          <a:xfrm>
            <a:off x="1164768" y="4840968"/>
            <a:ext cx="6876966" cy="983346"/>
            <a:chOff x="2514600" y="4495800"/>
            <a:chExt cx="5739048" cy="983346"/>
          </a:xfrm>
        </p:grpSpPr>
        <p:sp>
          <p:nvSpPr>
            <p:cNvPr id="156" name="TextBox 155"/>
            <p:cNvSpPr txBox="1"/>
            <p:nvPr/>
          </p:nvSpPr>
          <p:spPr>
            <a:xfrm>
              <a:off x="2514600" y="4495800"/>
              <a:ext cx="1663099" cy="983346"/>
            </a:xfrm>
            <a:prstGeom prst="rect">
              <a:avLst/>
            </a:prstGeom>
            <a:noFill/>
          </p:spPr>
          <p:txBody>
            <a:bodyPr wrap="none" rtlCol="0">
              <a:spAutoFit/>
            </a:bodyPr>
            <a:lstStyle/>
            <a:p>
              <a:pPr marL="111125" indent="-111125" algn="l" defTabSz="914363" rtl="0">
                <a:defRPr/>
              </a:pPr>
              <a:r>
                <a:rPr lang="en-US"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Reduce</a:t>
              </a:r>
              <a:r>
                <a:rPr lang="en-US" sz="1200" b="1" i="1" kern="1200" dirty="0">
                  <a:solidFill>
                    <a:srgbClr val="FFFFFF">
                      <a:lumMod val="95000"/>
                    </a:srgbClr>
                  </a:solidFill>
                  <a:latin typeface="Segoe UI" pitchFamily="34" charset="0"/>
                  <a:ea typeface="+mn-ea"/>
                  <a:cs typeface="Segoe UI" pitchFamily="34" charset="0"/>
                </a:rPr>
                <a:t> </a:t>
              </a:r>
              <a:r>
                <a:rPr lang="en-US"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Costs</a:t>
              </a:r>
            </a:p>
            <a:p>
              <a:pPr marL="171450" lvl="1" indent="-171450" defTabSz="914363">
                <a:lnSpc>
                  <a:spcPct val="90000"/>
                </a:lnSpc>
                <a:spcBef>
                  <a:spcPts val="300"/>
                </a:spcBef>
                <a:buSzPct val="80000"/>
                <a:buBlip>
                  <a:blip r:embed="rId4"/>
                </a:buBlip>
                <a:defRPr/>
              </a:pPr>
              <a:r>
                <a:rPr lang="en-US" sz="12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Test and development</a:t>
              </a:r>
            </a:p>
            <a:p>
              <a:pPr marL="171450" lvl="1" indent="-171450" defTabSz="914363">
                <a:lnSpc>
                  <a:spcPct val="90000"/>
                </a:lnSpc>
                <a:spcBef>
                  <a:spcPts val="300"/>
                </a:spcBef>
                <a:buSzPct val="80000"/>
                <a:buBlip>
                  <a:blip r:embed="rId4"/>
                </a:buBlip>
                <a:defRPr/>
              </a:pPr>
              <a:r>
                <a:rPr lang="en-US" sz="12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Server consolidation</a:t>
              </a:r>
            </a:p>
            <a:p>
              <a:pPr marL="171450" lvl="1" indent="-171450" defTabSz="914363">
                <a:lnSpc>
                  <a:spcPct val="90000"/>
                </a:lnSpc>
                <a:spcBef>
                  <a:spcPts val="300"/>
                </a:spcBef>
                <a:buSzPct val="80000"/>
                <a:buBlip>
                  <a:blip r:embed="rId4"/>
                </a:buBlip>
                <a:defRPr/>
              </a:pPr>
              <a:r>
                <a:rPr lang="en-US" sz="12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Application compatibility</a:t>
              </a:r>
            </a:p>
          </p:txBody>
        </p:sp>
        <p:sp>
          <p:nvSpPr>
            <p:cNvPr id="157" name="TextBox 156"/>
            <p:cNvSpPr txBox="1"/>
            <p:nvPr/>
          </p:nvSpPr>
          <p:spPr>
            <a:xfrm>
              <a:off x="4308217" y="4495800"/>
              <a:ext cx="2168784" cy="778675"/>
            </a:xfrm>
            <a:prstGeom prst="rect">
              <a:avLst/>
            </a:prstGeom>
            <a:noFill/>
          </p:spPr>
          <p:txBody>
            <a:bodyPr wrap="square" rtlCol="0">
              <a:spAutoFit/>
            </a:bodyPr>
            <a:lstStyle/>
            <a:p>
              <a:pPr marL="111125" indent="-111125" algn="l" defTabSz="914363" rtl="0">
                <a:defRPr/>
              </a:pPr>
              <a:r>
                <a:rPr lang="en-US"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Increase Service Levels</a:t>
              </a:r>
            </a:p>
            <a:p>
              <a:pPr marL="171450" lvl="1" indent="-171450" defTabSz="914363">
                <a:lnSpc>
                  <a:spcPct val="90000"/>
                </a:lnSpc>
                <a:spcBef>
                  <a:spcPts val="300"/>
                </a:spcBef>
                <a:buSzPct val="80000"/>
                <a:buBlip>
                  <a:blip r:embed="rId4"/>
                </a:buBlip>
                <a:defRPr/>
              </a:pPr>
              <a:r>
                <a:rPr lang="en-US" sz="12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Business Continuity </a:t>
              </a:r>
              <a:endParaRPr lang="en-US" sz="12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171450" lvl="1" indent="-171450" defTabSz="914363">
                <a:lnSpc>
                  <a:spcPct val="90000"/>
                </a:lnSpc>
                <a:spcBef>
                  <a:spcPts val="300"/>
                </a:spcBef>
                <a:buSzPct val="80000"/>
                <a:buBlip>
                  <a:blip r:embed="rId4"/>
                </a:buBlip>
                <a:defRPr/>
              </a:pPr>
              <a:r>
                <a:rPr lang="en-US" sz="12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Integrated management</a:t>
              </a:r>
            </a:p>
          </p:txBody>
        </p:sp>
        <p:sp>
          <p:nvSpPr>
            <p:cNvPr id="158" name="TextBox 157"/>
            <p:cNvSpPr txBox="1"/>
            <p:nvPr/>
          </p:nvSpPr>
          <p:spPr>
            <a:xfrm>
              <a:off x="6515634" y="4495800"/>
              <a:ext cx="1738014" cy="983346"/>
            </a:xfrm>
            <a:prstGeom prst="rect">
              <a:avLst/>
            </a:prstGeom>
            <a:noFill/>
          </p:spPr>
          <p:txBody>
            <a:bodyPr wrap="none" rtlCol="0">
              <a:spAutoFit/>
            </a:bodyPr>
            <a:lstStyle/>
            <a:p>
              <a:pPr marL="111125" indent="-111125" algn="l" defTabSz="914363" rtl="0">
                <a:defRPr/>
              </a:pPr>
              <a:r>
                <a:rPr lang="en-US"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Drive Agility</a:t>
              </a:r>
            </a:p>
            <a:p>
              <a:pPr marL="171450" lvl="1" indent="-171450" defTabSz="914363">
                <a:lnSpc>
                  <a:spcPct val="90000"/>
                </a:lnSpc>
                <a:spcBef>
                  <a:spcPts val="300"/>
                </a:spcBef>
                <a:buSzPct val="80000"/>
                <a:buBlip>
                  <a:blip r:embed="rId4"/>
                </a:buBlip>
                <a:defRPr/>
              </a:pPr>
              <a:r>
                <a:rPr lang="en-US" sz="12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Dynamic </a:t>
              </a:r>
              <a:r>
                <a:rPr lang="en-US" sz="12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Infrastructure </a:t>
              </a:r>
            </a:p>
            <a:p>
              <a:pPr marL="171450" lvl="1" indent="-171450" defTabSz="914363">
                <a:lnSpc>
                  <a:spcPct val="90000"/>
                </a:lnSpc>
                <a:spcBef>
                  <a:spcPts val="300"/>
                </a:spcBef>
                <a:buSzPct val="80000"/>
                <a:buBlip>
                  <a:blip r:embed="rId4"/>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Dynamic provisioning</a:t>
              </a:r>
              <a:endParaRPr lang="en-US" sz="12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171450" lvl="1" indent="-171450" defTabSz="914363">
                <a:lnSpc>
                  <a:spcPct val="90000"/>
                </a:lnSpc>
                <a:spcBef>
                  <a:spcPts val="300"/>
                </a:spcBef>
                <a:buSzPct val="80000"/>
                <a:buBlip>
                  <a:blip r:embed="rId4"/>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Self-managing </a:t>
              </a:r>
              <a:r>
                <a:rPr lang="en-US" sz="12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systems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3657600"/>
            <a:ext cx="9144000" cy="844443"/>
          </a:xfrm>
          <a:prstGeom prst="rect">
            <a:avLst/>
          </a:prstGeom>
          <a:gradFill flip="none" rotWithShape="1">
            <a:gsLst>
              <a:gs pos="0">
                <a:srgbClr val="FFFFFF">
                  <a:alpha val="0"/>
                </a:srgbClr>
              </a:gs>
              <a:gs pos="100000">
                <a:srgbClr val="000000">
                  <a:alpha val="37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pPr>
            <a:endParaRPr lang="en-US" sz="5700" dirty="0" smtClean="0">
              <a:solidFill>
                <a:srgbClr val="000000"/>
              </a:solidFill>
              <a:latin typeface="Segoe" pitchFamily="34" charset="0"/>
            </a:endParaRPr>
          </a:p>
        </p:txBody>
      </p:sp>
      <p:sp>
        <p:nvSpPr>
          <p:cNvPr id="2" name="Title 1"/>
          <p:cNvSpPr>
            <a:spLocks noGrp="1"/>
          </p:cNvSpPr>
          <p:nvPr>
            <p:ph type="title"/>
          </p:nvPr>
        </p:nvSpPr>
        <p:spPr/>
        <p:txBody>
          <a:bodyPr/>
          <a:lstStyle/>
          <a:p>
            <a:r>
              <a:rPr lang="en-US" dirty="0" smtClean="0"/>
              <a:t>Virtualization Benefits</a:t>
            </a:r>
            <a:endParaRPr lang="en-US" dirty="0"/>
          </a:p>
        </p:txBody>
      </p:sp>
      <p:sp>
        <p:nvSpPr>
          <p:cNvPr id="50" name="Rounded Rectangle 49"/>
          <p:cNvSpPr/>
          <p:nvPr/>
        </p:nvSpPr>
        <p:spPr>
          <a:xfrm>
            <a:off x="2605473" y="1580917"/>
            <a:ext cx="1771320" cy="3724275"/>
          </a:xfrm>
          <a:prstGeom prst="roundRect">
            <a:avLst/>
          </a:prstGeom>
          <a:gradFill>
            <a:gsLst>
              <a:gs pos="0">
                <a:srgbClr val="102F94"/>
              </a:gs>
              <a:gs pos="50000">
                <a:srgbClr val="3776AF"/>
              </a:gs>
              <a:gs pos="100000">
                <a:schemeClr val="tx1"/>
              </a:gs>
            </a:gsLst>
            <a:lin ang="16200000" scaled="1"/>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indent="-342900" algn="ctr">
              <a:lnSpc>
                <a:spcPct val="80000"/>
              </a:lnSpc>
              <a:spcAft>
                <a:spcPts val="600"/>
              </a:spcAft>
              <a:defRPr/>
            </a:pPr>
            <a:endParaRPr lang="en-US" b="1" spc="-10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endParaRPr>
          </a:p>
        </p:txBody>
      </p:sp>
      <p:sp>
        <p:nvSpPr>
          <p:cNvPr id="51" name="Rounded Rectangle 50"/>
          <p:cNvSpPr/>
          <p:nvPr/>
        </p:nvSpPr>
        <p:spPr>
          <a:xfrm>
            <a:off x="647699" y="1580917"/>
            <a:ext cx="1771320" cy="3724275"/>
          </a:xfrm>
          <a:prstGeom prst="roundRect">
            <a:avLst/>
          </a:prstGeom>
          <a:gradFill flip="none" rotWithShape="1">
            <a:gsLst>
              <a:gs pos="0">
                <a:srgbClr val="9E0000"/>
              </a:gs>
              <a:gs pos="50000">
                <a:srgbClr val="D3630F"/>
              </a:gs>
              <a:gs pos="100000">
                <a:schemeClr val="tx1"/>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indent="-342900" algn="ctr">
              <a:lnSpc>
                <a:spcPct val="80000"/>
              </a:lnSpc>
              <a:spcAft>
                <a:spcPts val="600"/>
              </a:spcAft>
              <a:defRPr/>
            </a:pPr>
            <a:endParaRPr lang="en-US"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endParaRPr>
          </a:p>
        </p:txBody>
      </p:sp>
      <p:sp>
        <p:nvSpPr>
          <p:cNvPr id="52" name="Rounded Rectangle 51"/>
          <p:cNvSpPr/>
          <p:nvPr/>
        </p:nvSpPr>
        <p:spPr>
          <a:xfrm>
            <a:off x="4569401" y="1580917"/>
            <a:ext cx="1771320" cy="3724275"/>
          </a:xfrm>
          <a:prstGeom prst="roundRect">
            <a:avLst/>
          </a:prstGeom>
          <a:gradFill>
            <a:gsLst>
              <a:gs pos="0">
                <a:schemeClr val="accent1">
                  <a:lumMod val="50000"/>
                </a:schemeClr>
              </a:gs>
              <a:gs pos="50000">
                <a:srgbClr val="B48900"/>
              </a:gs>
              <a:gs pos="100000">
                <a:schemeClr val="tx1"/>
              </a:gs>
            </a:gsLst>
            <a:lin ang="16200000" scaled="1"/>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indent="-342900" algn="ctr">
              <a:lnSpc>
                <a:spcPct val="80000"/>
              </a:lnSpc>
              <a:spcAft>
                <a:spcPts val="600"/>
              </a:spcAft>
              <a:defRPr/>
            </a:pPr>
            <a:endParaRPr lang="en-US" b="1" spc="-10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endParaRPr>
          </a:p>
        </p:txBody>
      </p:sp>
      <p:sp>
        <p:nvSpPr>
          <p:cNvPr id="53" name="Rounded Rectangle 52"/>
          <p:cNvSpPr/>
          <p:nvPr/>
        </p:nvSpPr>
        <p:spPr>
          <a:xfrm>
            <a:off x="6521022" y="1580917"/>
            <a:ext cx="1771320" cy="3724275"/>
          </a:xfrm>
          <a:prstGeom prst="roundRect">
            <a:avLst/>
          </a:prstGeom>
          <a:gradFill>
            <a:gsLst>
              <a:gs pos="0">
                <a:srgbClr val="038B03"/>
              </a:gs>
              <a:gs pos="50000">
                <a:srgbClr val="59B73F"/>
              </a:gs>
              <a:gs pos="100000">
                <a:schemeClr val="tx1"/>
              </a:gs>
            </a:gsLst>
            <a:lin ang="16200000" scaled="1"/>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indent="-342900" algn="ctr">
              <a:lnSpc>
                <a:spcPct val="80000"/>
              </a:lnSpc>
              <a:spcAft>
                <a:spcPts val="600"/>
              </a:spcAft>
              <a:defRPr/>
            </a:pPr>
            <a:endParaRPr lang="en-US" b="1" spc="-10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endParaRPr>
          </a:p>
        </p:txBody>
      </p:sp>
      <p:sp>
        <p:nvSpPr>
          <p:cNvPr id="24" name="Rounded Rectangle 23"/>
          <p:cNvSpPr/>
          <p:nvPr/>
        </p:nvSpPr>
        <p:spPr bwMode="auto">
          <a:xfrm>
            <a:off x="667642" y="1562449"/>
            <a:ext cx="1626150" cy="2514918"/>
          </a:xfrm>
          <a:prstGeom prst="roundRect">
            <a:avLst>
              <a:gd name="adj" fmla="val 13686"/>
            </a:avLst>
          </a:prstGeom>
          <a:noFill/>
          <a:ln w="12700" cap="flat" cmpd="sng" algn="ctr">
            <a:noFill/>
            <a:prstDash val="solid"/>
            <a:round/>
            <a:headEnd type="none" w="med" len="med"/>
            <a:tailEnd type="none" w="med" len="med"/>
          </a:ln>
          <a:effectLst>
            <a:outerShdw blurRad="63500" sx="102000" sy="102000" algn="ctr" rotWithShape="0">
              <a:prstClr val="black">
                <a:alpha val="40000"/>
              </a:prstClr>
            </a:outerShdw>
            <a:reflection blurRad="6350" stA="52000" endA="300" endPos="35000" dir="5400000" sy="-100000" algn="bl" rotWithShape="0"/>
          </a:effectLst>
        </p:spPr>
        <p:txBody>
          <a:bodyPr lIns="76807" tIns="38404" rIns="76807" bIns="38404" anchor="ctr"/>
          <a:lstStyle/>
          <a:p>
            <a:pPr algn="ctr" defTabSz="640004">
              <a:defRPr/>
            </a:pPr>
            <a:endParaRPr lang="en-US" sz="2800" kern="0" dirty="0">
              <a:solidFill>
                <a:sysClr val="windowText" lastClr="000000"/>
              </a:solidFill>
              <a:effectLst>
                <a:glow rad="63500">
                  <a:schemeClr val="accent1">
                    <a:satMod val="175000"/>
                    <a:alpha val="40000"/>
                  </a:schemeClr>
                </a:glow>
                <a:reflection blurRad="6350" stA="55000" endA="300" endPos="45500" dir="5400000" sy="-100000" algn="bl" rotWithShape="0"/>
              </a:effectLst>
              <a:latin typeface="Arial" charset="0"/>
              <a:cs typeface="+mn-cs"/>
            </a:endParaRPr>
          </a:p>
        </p:txBody>
      </p:sp>
      <p:pic>
        <p:nvPicPr>
          <p:cNvPr id="21" name="Picture 3" descr="C:\Users\monical\Desktop\MMS\ARTWORK\4 BOXES\dynamic-woman.png"/>
          <p:cNvPicPr>
            <a:picLocks noChangeAspect="1" noChangeArrowheads="1"/>
          </p:cNvPicPr>
          <p:nvPr/>
        </p:nvPicPr>
        <p:blipFill>
          <a:blip r:embed="rId3"/>
          <a:srcRect/>
          <a:stretch>
            <a:fillRect/>
          </a:stretch>
        </p:blipFill>
        <p:spPr bwMode="auto">
          <a:xfrm>
            <a:off x="6598738" y="1962357"/>
            <a:ext cx="1581285" cy="1969276"/>
          </a:xfrm>
          <a:prstGeom prst="rect">
            <a:avLst/>
          </a:prstGeom>
          <a:noFill/>
          <a:ln w="9525">
            <a:noFill/>
            <a:miter lim="800000"/>
            <a:headEnd/>
            <a:tailEnd/>
          </a:ln>
        </p:spPr>
      </p:pic>
      <p:pic>
        <p:nvPicPr>
          <p:cNvPr id="13" name="Picture 6" descr="C:\Users\monical\Desktop\MMS\ARTWORK\4 BOXES\rationalized-woman.png"/>
          <p:cNvPicPr>
            <a:picLocks noChangeAspect="1" noChangeArrowheads="1"/>
          </p:cNvPicPr>
          <p:nvPr/>
        </p:nvPicPr>
        <p:blipFill>
          <a:blip r:embed="rId4"/>
          <a:srcRect/>
          <a:stretch>
            <a:fillRect/>
          </a:stretch>
        </p:blipFill>
        <p:spPr bwMode="auto">
          <a:xfrm>
            <a:off x="4597115" y="1962357"/>
            <a:ext cx="1658033" cy="1895931"/>
          </a:xfrm>
          <a:prstGeom prst="rect">
            <a:avLst/>
          </a:prstGeom>
          <a:noFill/>
          <a:ln w="9525">
            <a:noFill/>
            <a:miter lim="800000"/>
            <a:headEnd/>
            <a:tailEnd/>
          </a:ln>
        </p:spPr>
      </p:pic>
      <p:sp>
        <p:nvSpPr>
          <p:cNvPr id="66" name="TextBox 65"/>
          <p:cNvSpPr txBox="1"/>
          <p:nvPr/>
        </p:nvSpPr>
        <p:spPr>
          <a:xfrm>
            <a:off x="647699" y="1733323"/>
            <a:ext cx="1771320" cy="338554"/>
          </a:xfrm>
          <a:prstGeom prst="rect">
            <a:avLst/>
          </a:prstGeom>
          <a:noFill/>
        </p:spPr>
        <p:txBody>
          <a:bodyPr wrap="square" rtlCol="0">
            <a:spAutoFit/>
          </a:bodyPr>
          <a:lstStyle/>
          <a:p>
            <a:pPr indent="-342900" algn="ctr" defTabSz="457200">
              <a:lnSpc>
                <a:spcPct val="80000"/>
              </a:lnSpc>
              <a:spcAft>
                <a:spcPts val="600"/>
              </a:spcAft>
              <a:defRPr/>
            </a:pPr>
            <a:r>
              <a:rPr lang="en-US" sz="20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Basic</a:t>
            </a:r>
          </a:p>
        </p:txBody>
      </p:sp>
      <p:sp>
        <p:nvSpPr>
          <p:cNvPr id="67" name="TextBox 66"/>
          <p:cNvSpPr txBox="1"/>
          <p:nvPr/>
        </p:nvSpPr>
        <p:spPr>
          <a:xfrm>
            <a:off x="2605473" y="1733323"/>
            <a:ext cx="1771320" cy="338554"/>
          </a:xfrm>
          <a:prstGeom prst="rect">
            <a:avLst/>
          </a:prstGeom>
          <a:noFill/>
        </p:spPr>
        <p:txBody>
          <a:bodyPr wrap="square" rtlCol="0">
            <a:spAutoFit/>
          </a:bodyPr>
          <a:lstStyle/>
          <a:p>
            <a:pPr indent="-342900" algn="ctr" defTabSz="457200">
              <a:lnSpc>
                <a:spcPct val="80000"/>
              </a:lnSpc>
              <a:spcAft>
                <a:spcPts val="600"/>
              </a:spcAft>
              <a:defRPr/>
            </a:pPr>
            <a:r>
              <a:rPr lang="en-US" sz="20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Standardized</a:t>
            </a:r>
          </a:p>
        </p:txBody>
      </p:sp>
      <p:sp>
        <p:nvSpPr>
          <p:cNvPr id="68" name="TextBox 67"/>
          <p:cNvSpPr txBox="1"/>
          <p:nvPr/>
        </p:nvSpPr>
        <p:spPr>
          <a:xfrm>
            <a:off x="4569401" y="1733323"/>
            <a:ext cx="1771320" cy="338554"/>
          </a:xfrm>
          <a:prstGeom prst="rect">
            <a:avLst/>
          </a:prstGeom>
          <a:noFill/>
        </p:spPr>
        <p:txBody>
          <a:bodyPr wrap="square" rtlCol="0">
            <a:spAutoFit/>
          </a:bodyPr>
          <a:lstStyle/>
          <a:p>
            <a:pPr indent="-342900" algn="ctr" defTabSz="457200">
              <a:lnSpc>
                <a:spcPct val="80000"/>
              </a:lnSpc>
              <a:spcAft>
                <a:spcPts val="600"/>
              </a:spcAft>
              <a:defRPr/>
            </a:pPr>
            <a:r>
              <a:rPr lang="en-US" sz="20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Rationalized</a:t>
            </a:r>
          </a:p>
        </p:txBody>
      </p:sp>
      <p:sp>
        <p:nvSpPr>
          <p:cNvPr id="69" name="TextBox 68"/>
          <p:cNvSpPr txBox="1"/>
          <p:nvPr/>
        </p:nvSpPr>
        <p:spPr>
          <a:xfrm>
            <a:off x="6521022" y="1733323"/>
            <a:ext cx="1771320" cy="338554"/>
          </a:xfrm>
          <a:prstGeom prst="rect">
            <a:avLst/>
          </a:prstGeom>
          <a:noFill/>
        </p:spPr>
        <p:txBody>
          <a:bodyPr wrap="square" rtlCol="0">
            <a:spAutoFit/>
          </a:bodyPr>
          <a:lstStyle/>
          <a:p>
            <a:pPr indent="-342900" algn="ctr" defTabSz="457200">
              <a:lnSpc>
                <a:spcPct val="80000"/>
              </a:lnSpc>
              <a:spcAft>
                <a:spcPts val="600"/>
              </a:spcAft>
              <a:defRPr/>
            </a:pPr>
            <a:r>
              <a:rPr lang="en-US" sz="20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Dynamic</a:t>
            </a:r>
          </a:p>
        </p:txBody>
      </p:sp>
      <p:grpSp>
        <p:nvGrpSpPr>
          <p:cNvPr id="3" name="Group 34"/>
          <p:cNvGrpSpPr/>
          <p:nvPr/>
        </p:nvGrpSpPr>
        <p:grpSpPr>
          <a:xfrm>
            <a:off x="430332" y="3599009"/>
            <a:ext cx="3198392" cy="2614733"/>
            <a:chOff x="430332" y="3599009"/>
            <a:chExt cx="3198392" cy="2614733"/>
          </a:xfrm>
        </p:grpSpPr>
        <p:pic>
          <p:nvPicPr>
            <p:cNvPr id="72" name="Picture 27" descr="arrow-bot-blue"/>
            <p:cNvPicPr>
              <a:picLocks noChangeAspect="1" noChangeArrowheads="1"/>
            </p:cNvPicPr>
            <p:nvPr/>
          </p:nvPicPr>
          <p:blipFill>
            <a:blip r:embed="rId5">
              <a:duotone>
                <a:prstClr val="black"/>
                <a:srgbClr val="FF0000">
                  <a:tint val="45000"/>
                  <a:satMod val="400000"/>
                </a:srgbClr>
              </a:duotone>
              <a:lum bright="10000" contrast="40000"/>
            </a:blip>
            <a:srcRect/>
            <a:stretch>
              <a:fillRect/>
            </a:stretch>
          </p:blipFill>
          <p:spPr bwMode="auto">
            <a:xfrm rot="373946" flipH="1">
              <a:off x="430332" y="3599009"/>
              <a:ext cx="3111418" cy="1487164"/>
            </a:xfrm>
            <a:prstGeom prst="rect">
              <a:avLst/>
            </a:prstGeom>
            <a:noFill/>
            <a:ln w="9525">
              <a:noFill/>
              <a:miter lim="800000"/>
              <a:headEnd/>
              <a:tailEnd/>
            </a:ln>
            <a:effectLst>
              <a:outerShdw blurRad="393700" sx="102000" sy="102000" algn="ctr" rotWithShape="0">
                <a:prstClr val="black">
                  <a:alpha val="73000"/>
                </a:prstClr>
              </a:outerShdw>
              <a:reflection blurRad="6350" stA="52000" endA="300" endPos="35000" dir="5400000" sy="-100000" algn="bl" rotWithShape="0"/>
            </a:effectLst>
          </p:spPr>
        </p:pic>
        <p:sp>
          <p:nvSpPr>
            <p:cNvPr id="36" name="Rounded Rectangle 35"/>
            <p:cNvSpPr/>
            <p:nvPr/>
          </p:nvSpPr>
          <p:spPr bwMode="auto">
            <a:xfrm>
              <a:off x="1639651" y="5486984"/>
              <a:ext cx="1989073" cy="726758"/>
            </a:xfrm>
            <a:prstGeom prst="roundRect">
              <a:avLst>
                <a:gd name="adj" fmla="val 11708"/>
              </a:avLst>
            </a:prstGeom>
            <a:noFill/>
            <a:ln w="34925" cap="flat" cmpd="dbl" algn="ctr">
              <a:noFill/>
              <a:prstDash val="solid"/>
              <a:round/>
              <a:headEnd type="none" w="med" len="med"/>
              <a:tailEnd type="none" w="med" len="med"/>
            </a:ln>
            <a:effectLst>
              <a:outerShdw blurRad="317500" dir="2700000" algn="ctr">
                <a:srgbClr val="000000">
                  <a:alpha val="43000"/>
                </a:srgbClr>
              </a:outerShdw>
            </a:effectLst>
            <a:scene3d>
              <a:camera prst="orthographicFront"/>
              <a:lightRig rig="threePt" dir="t">
                <a:rot lat="0" lon="0" rev="0"/>
              </a:lightRig>
            </a:scene3d>
            <a:sp3d prstMaterial="clear">
              <a:bevelT w="0" h="0" prst="softRound"/>
              <a:bevelB w="0" h="0" prst="softRound"/>
            </a:sp3d>
          </p:spPr>
          <p:txBody>
            <a:bodyPr lIns="91391" tIns="45698" rIns="91391" bIns="45698" anchor="t"/>
            <a:lstStyle/>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Power</a:t>
              </a:r>
              <a:endParaRPr lang="en-US" sz="16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85750" lvl="1" indent="-171450" defTabSz="914363">
                <a:lnSpc>
                  <a:spcPct val="80000"/>
                </a:lnSpc>
                <a:spcAft>
                  <a:spcPts val="600"/>
                </a:spcAft>
                <a:buClr>
                  <a:srgbClr val="1F497D"/>
                </a:buClr>
                <a:buSzPct val="80000"/>
                <a:buBlip>
                  <a:blip r:embed="rId6"/>
                </a:buBlip>
                <a:defRPr/>
              </a:pPr>
              <a:r>
                <a:rPr lang="en-US" sz="16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Asset </a:t>
              </a: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utilization</a:t>
              </a:r>
              <a:endParaRPr lang="en-US" sz="16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85750" lvl="1" indent="-171450" defTabSz="914363">
                <a:lnSpc>
                  <a:spcPct val="80000"/>
                </a:lnSpc>
                <a:spcAft>
                  <a:spcPts val="600"/>
                </a:spcAft>
                <a:buClr>
                  <a:srgbClr val="1F497D"/>
                </a:buClr>
                <a:buSzPct val="80000"/>
                <a:buBlip>
                  <a:blip r:embed="rId6"/>
                </a:buBlip>
                <a:defRPr/>
              </a:pPr>
              <a:r>
                <a:rPr lang="en-US" sz="16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Application testing</a:t>
              </a:r>
            </a:p>
          </p:txBody>
        </p:sp>
        <p:sp>
          <p:nvSpPr>
            <p:cNvPr id="76" name="Text Box 25"/>
            <p:cNvSpPr txBox="1">
              <a:spLocks noChangeArrowheads="1"/>
            </p:cNvSpPr>
            <p:nvPr/>
          </p:nvSpPr>
          <p:spPr bwMode="auto">
            <a:xfrm>
              <a:off x="1196898" y="4187987"/>
              <a:ext cx="2132747" cy="590931"/>
            </a:xfrm>
            <a:prstGeom prst="rect">
              <a:avLst/>
            </a:prstGeom>
            <a:noFill/>
            <a:ln w="12700">
              <a:noFill/>
              <a:miter lim="800000"/>
              <a:headEnd/>
              <a:tailEnd/>
            </a:ln>
            <a:effectLst/>
          </p:spPr>
          <p:txBody>
            <a:bodyPr wrap="square">
              <a:spAutoFit/>
            </a:bodyPr>
            <a:lstStyle/>
            <a:p>
              <a:pPr algn="ctr" defTabSz="-13873163" fontAlgn="base">
                <a:lnSpc>
                  <a:spcPct val="90000"/>
                </a:lnSpc>
                <a:spcBef>
                  <a:spcPct val="30000"/>
                </a:spcBef>
                <a:spcAft>
                  <a:spcPct val="0"/>
                </a:spcAft>
                <a:buClr>
                  <a:srgbClr val="FFB601"/>
                </a:buClr>
                <a:buSzPct val="100000"/>
                <a:defRPr/>
              </a:pPr>
              <a:r>
                <a:rPr lang="en-US"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42900" dir="5400000" algn="t" rotWithShape="0">
                      <a:prstClr val="black"/>
                    </a:outerShdw>
                  </a:effectLst>
                </a:rPr>
                <a:t>Reduce Total Cost of Ownership</a:t>
              </a:r>
              <a:endParaRPr lang="en-US" b="1"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42900" dir="5400000" algn="t" rotWithShape="0">
                    <a:prstClr val="black"/>
                  </a:outerShdw>
                </a:effectLst>
              </a:endParaRPr>
            </a:p>
          </p:txBody>
        </p:sp>
      </p:grpSp>
      <p:grpSp>
        <p:nvGrpSpPr>
          <p:cNvPr id="4" name="Group 38"/>
          <p:cNvGrpSpPr/>
          <p:nvPr/>
        </p:nvGrpSpPr>
        <p:grpSpPr>
          <a:xfrm>
            <a:off x="2576001" y="3599009"/>
            <a:ext cx="3122154" cy="2518303"/>
            <a:chOff x="2576001" y="3599009"/>
            <a:chExt cx="3122154" cy="2518303"/>
          </a:xfrm>
        </p:grpSpPr>
        <p:pic>
          <p:nvPicPr>
            <p:cNvPr id="74" name="Picture 27" descr="arrow-bot-blue"/>
            <p:cNvPicPr>
              <a:picLocks noChangeAspect="1" noChangeArrowheads="1"/>
            </p:cNvPicPr>
            <p:nvPr/>
          </p:nvPicPr>
          <p:blipFill>
            <a:blip r:embed="rId5">
              <a:duotone>
                <a:prstClr val="black"/>
                <a:srgbClr val="0070C0">
                  <a:tint val="45000"/>
                  <a:satMod val="400000"/>
                </a:srgbClr>
              </a:duotone>
              <a:lum bright="10000" contrast="40000"/>
            </a:blip>
            <a:srcRect/>
            <a:stretch>
              <a:fillRect/>
            </a:stretch>
          </p:blipFill>
          <p:spPr bwMode="auto">
            <a:xfrm rot="373946" flipH="1">
              <a:off x="2576001" y="3599009"/>
              <a:ext cx="3111418" cy="1487164"/>
            </a:xfrm>
            <a:prstGeom prst="rect">
              <a:avLst/>
            </a:prstGeom>
            <a:noFill/>
            <a:ln w="9525">
              <a:noFill/>
              <a:miter lim="800000"/>
              <a:headEnd/>
              <a:tailEnd/>
            </a:ln>
            <a:effectLst>
              <a:outerShdw blurRad="393700" sx="102000" sy="102000" algn="ctr" rotWithShape="0">
                <a:prstClr val="black">
                  <a:alpha val="73000"/>
                </a:prstClr>
              </a:outerShdw>
              <a:reflection blurRad="6350" stA="52000" endA="300" endPos="35000" dir="5400000" sy="-100000" algn="bl" rotWithShape="0"/>
            </a:effectLst>
          </p:spPr>
        </p:pic>
        <p:sp>
          <p:nvSpPr>
            <p:cNvPr id="37" name="Rounded Rectangle 36"/>
            <p:cNvSpPr/>
            <p:nvPr/>
          </p:nvSpPr>
          <p:spPr bwMode="auto">
            <a:xfrm>
              <a:off x="3785954" y="5486984"/>
              <a:ext cx="1912201" cy="630328"/>
            </a:xfrm>
            <a:prstGeom prst="roundRect">
              <a:avLst>
                <a:gd name="adj" fmla="val 11708"/>
              </a:avLst>
            </a:prstGeom>
            <a:noFill/>
            <a:ln w="34925" cap="flat" cmpd="dbl" algn="ctr">
              <a:noFill/>
              <a:prstDash val="solid"/>
              <a:round/>
              <a:headEnd type="none" w="med" len="med"/>
              <a:tailEnd type="none" w="med" len="med"/>
            </a:ln>
            <a:effectLst>
              <a:outerShdw blurRad="317500" dir="2700000" algn="ctr">
                <a:srgbClr val="000000">
                  <a:alpha val="43000"/>
                </a:srgbClr>
              </a:outerShdw>
            </a:effectLst>
            <a:scene3d>
              <a:camera prst="orthographicFront"/>
              <a:lightRig rig="threePt" dir="t">
                <a:rot lat="0" lon="0" rev="0"/>
              </a:lightRig>
            </a:scene3d>
            <a:sp3d prstMaterial="clear">
              <a:bevelT w="0" h="0" prst="softRound"/>
              <a:bevelB w="0" h="0" prst="softRound"/>
            </a:sp3d>
          </p:spPr>
          <p:txBody>
            <a:bodyPr lIns="91391" tIns="45698" rIns="91391" bIns="45698" anchor="t"/>
            <a:lstStyle/>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Backup</a:t>
              </a:r>
            </a:p>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Recovery</a:t>
              </a:r>
            </a:p>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High Availability</a:t>
              </a:r>
            </a:p>
          </p:txBody>
        </p:sp>
        <p:sp>
          <p:nvSpPr>
            <p:cNvPr id="87" name="Text Box 27"/>
            <p:cNvSpPr txBox="1">
              <a:spLocks noChangeArrowheads="1"/>
            </p:cNvSpPr>
            <p:nvPr/>
          </p:nvSpPr>
          <p:spPr bwMode="auto">
            <a:xfrm>
              <a:off x="3656520" y="4187987"/>
              <a:ext cx="1562782" cy="590931"/>
            </a:xfrm>
            <a:prstGeom prst="rect">
              <a:avLst/>
            </a:prstGeom>
            <a:noFill/>
            <a:ln w="12700">
              <a:noFill/>
              <a:miter lim="800000"/>
              <a:headEnd/>
              <a:tailEnd/>
            </a:ln>
            <a:effectLst/>
          </p:spPr>
          <p:txBody>
            <a:bodyPr wrap="square">
              <a:spAutoFit/>
            </a:bodyPr>
            <a:lstStyle/>
            <a:p>
              <a:pPr algn="ctr" defTabSz="-13873163" fontAlgn="base">
                <a:lnSpc>
                  <a:spcPct val="90000"/>
                </a:lnSpc>
                <a:spcBef>
                  <a:spcPct val="30000"/>
                </a:spcBef>
                <a:spcAft>
                  <a:spcPct val="0"/>
                </a:spcAft>
                <a:buClr>
                  <a:srgbClr val="FFB601"/>
                </a:buClr>
                <a:buSzPct val="100000"/>
                <a:defRPr/>
              </a:pPr>
              <a:r>
                <a:rPr lang="en-US"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42900" dir="5400000" algn="t" rotWithShape="0">
                      <a:prstClr val="black"/>
                    </a:outerShdw>
                  </a:effectLst>
                </a:rPr>
                <a:t>Increase Availability</a:t>
              </a:r>
            </a:p>
          </p:txBody>
        </p:sp>
      </p:grpSp>
      <p:grpSp>
        <p:nvGrpSpPr>
          <p:cNvPr id="5" name="Group 39"/>
          <p:cNvGrpSpPr/>
          <p:nvPr/>
        </p:nvGrpSpPr>
        <p:grpSpPr>
          <a:xfrm>
            <a:off x="4707155" y="3599009"/>
            <a:ext cx="3156685" cy="2636504"/>
            <a:chOff x="4707155" y="3599009"/>
            <a:chExt cx="3156685" cy="2636504"/>
          </a:xfrm>
        </p:grpSpPr>
        <p:pic>
          <p:nvPicPr>
            <p:cNvPr id="75" name="Picture 27" descr="arrow-bot-blue"/>
            <p:cNvPicPr>
              <a:picLocks noChangeAspect="1" noChangeArrowheads="1"/>
            </p:cNvPicPr>
            <p:nvPr/>
          </p:nvPicPr>
          <p:blipFill>
            <a:blip r:embed="rId5">
              <a:duotone>
                <a:prstClr val="black"/>
                <a:schemeClr val="accent2">
                  <a:tint val="45000"/>
                  <a:satMod val="400000"/>
                </a:schemeClr>
              </a:duotone>
              <a:lum bright="10000" contrast="40000"/>
            </a:blip>
            <a:srcRect/>
            <a:stretch>
              <a:fillRect/>
            </a:stretch>
          </p:blipFill>
          <p:spPr bwMode="auto">
            <a:xfrm rot="373946" flipH="1">
              <a:off x="4707155" y="3599009"/>
              <a:ext cx="3111418" cy="1487164"/>
            </a:xfrm>
            <a:prstGeom prst="rect">
              <a:avLst/>
            </a:prstGeom>
            <a:noFill/>
            <a:ln w="9525">
              <a:noFill/>
              <a:miter lim="800000"/>
              <a:headEnd/>
              <a:tailEnd/>
            </a:ln>
            <a:effectLst>
              <a:outerShdw blurRad="393700" sx="102000" sy="102000" algn="ctr" rotWithShape="0">
                <a:prstClr val="black">
                  <a:alpha val="73000"/>
                </a:prstClr>
              </a:outerShdw>
              <a:reflection blurRad="6350" stA="52000" endA="300" endPos="35000" dir="5400000" sy="-100000" algn="bl" rotWithShape="0"/>
            </a:effectLst>
          </p:spPr>
        </p:pic>
        <p:sp>
          <p:nvSpPr>
            <p:cNvPr id="38" name="Rounded Rectangle 37"/>
            <p:cNvSpPr/>
            <p:nvPr/>
          </p:nvSpPr>
          <p:spPr bwMode="auto">
            <a:xfrm>
              <a:off x="5695512" y="5486984"/>
              <a:ext cx="2168328" cy="748529"/>
            </a:xfrm>
            <a:prstGeom prst="roundRect">
              <a:avLst>
                <a:gd name="adj" fmla="val 11708"/>
              </a:avLst>
            </a:prstGeom>
            <a:noFill/>
            <a:ln w="34925" cap="flat" cmpd="dbl" algn="ctr">
              <a:noFill/>
              <a:prstDash val="solid"/>
              <a:round/>
              <a:headEnd type="none" w="med" len="med"/>
              <a:tailEnd type="none" w="med" len="med"/>
            </a:ln>
            <a:effectLst>
              <a:outerShdw blurRad="317500" dir="2700000" algn="ctr">
                <a:srgbClr val="000000">
                  <a:alpha val="43000"/>
                </a:srgbClr>
              </a:outerShdw>
            </a:effectLst>
            <a:scene3d>
              <a:camera prst="orthographicFront"/>
              <a:lightRig rig="threePt" dir="t">
                <a:rot lat="0" lon="0" rev="0"/>
              </a:lightRig>
            </a:scene3d>
            <a:sp3d prstMaterial="clear">
              <a:bevelT w="0" h="0" prst="softRound"/>
              <a:bevelB w="0" h="0" prst="softRound"/>
            </a:sp3d>
          </p:spPr>
          <p:txBody>
            <a:bodyPr lIns="91391" tIns="45698" rIns="91391" bIns="45698" anchor="t"/>
            <a:lstStyle/>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28600" dist="38100" dir="2700000" algn="tl">
                      <a:srgbClr val="000000"/>
                    </a:outerShdw>
                  </a:effectLst>
                </a:rPr>
                <a:t>Dynamic provisioning</a:t>
              </a:r>
            </a:p>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28600" dist="38100" dir="2700000" algn="tl">
                      <a:srgbClr val="000000"/>
                    </a:outerShdw>
                  </a:effectLst>
                </a:rPr>
                <a:t>Migration</a:t>
              </a:r>
            </a:p>
            <a:p>
              <a:pPr marL="285750" lvl="1" indent="-171450" defTabSz="914363">
                <a:lnSpc>
                  <a:spcPct val="80000"/>
                </a:lnSpc>
                <a:spcAft>
                  <a:spcPts val="600"/>
                </a:spcAft>
                <a:buClr>
                  <a:srgbClr val="1F497D"/>
                </a:buClr>
                <a:buSzPct val="80000"/>
                <a:buBlip>
                  <a:blip r:embed="rId6"/>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28600" dist="38100" dir="2700000" algn="tl">
                      <a:srgbClr val="000000"/>
                    </a:outerShdw>
                  </a:effectLst>
                </a:rPr>
                <a:t>Self-managing dynamic systems</a:t>
              </a:r>
            </a:p>
          </p:txBody>
        </p:sp>
        <p:sp>
          <p:nvSpPr>
            <p:cNvPr id="88" name="Text Box 26"/>
            <p:cNvSpPr txBox="1">
              <a:spLocks noChangeArrowheads="1"/>
            </p:cNvSpPr>
            <p:nvPr/>
          </p:nvSpPr>
          <p:spPr bwMode="auto">
            <a:xfrm>
              <a:off x="5754029" y="4187987"/>
              <a:ext cx="1359342" cy="590931"/>
            </a:xfrm>
            <a:prstGeom prst="rect">
              <a:avLst/>
            </a:prstGeom>
            <a:noFill/>
            <a:ln w="12700">
              <a:noFill/>
              <a:miter lim="800000"/>
              <a:headEnd/>
              <a:tailEnd/>
            </a:ln>
            <a:effectLst/>
          </p:spPr>
          <p:txBody>
            <a:bodyPr wrap="square">
              <a:spAutoFit/>
            </a:bodyPr>
            <a:lstStyle/>
            <a:p>
              <a:pPr algn="ctr" defTabSz="-13873163" fontAlgn="base">
                <a:lnSpc>
                  <a:spcPct val="90000"/>
                </a:lnSpc>
                <a:spcBef>
                  <a:spcPct val="30000"/>
                </a:spcBef>
                <a:spcAft>
                  <a:spcPct val="0"/>
                </a:spcAft>
                <a:buClr>
                  <a:srgbClr val="FFB601"/>
                </a:buClr>
                <a:buSzPct val="100000"/>
                <a:defRPr/>
              </a:pPr>
              <a:r>
                <a:rPr lang="en-US"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42900" dir="5400000" algn="t" rotWithShape="0">
                      <a:prstClr val="black"/>
                    </a:outerShdw>
                  </a:effectLst>
                </a:rPr>
                <a:t>Enable Agility</a:t>
              </a:r>
            </a:p>
          </p:txBody>
        </p:sp>
      </p:grpSp>
      <p:sp>
        <p:nvSpPr>
          <p:cNvPr id="25" name="Rounded Rectangle 24"/>
          <p:cNvSpPr/>
          <p:nvPr/>
        </p:nvSpPr>
        <p:spPr>
          <a:xfrm>
            <a:off x="691375" y="1634403"/>
            <a:ext cx="1680117" cy="532649"/>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6568067" y="1634403"/>
            <a:ext cx="1680117" cy="532649"/>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4609169" y="1634403"/>
            <a:ext cx="1680117" cy="532649"/>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650272" y="1634403"/>
            <a:ext cx="1680117" cy="532649"/>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descr="C:\Users\monical\Desktop\MMS\ARTWORK\4 BOXES\basic-guy.png"/>
          <p:cNvPicPr>
            <a:picLocks noChangeAspect="1" noChangeArrowheads="1"/>
          </p:cNvPicPr>
          <p:nvPr/>
        </p:nvPicPr>
        <p:blipFill>
          <a:blip r:embed="rId7"/>
          <a:srcRect/>
          <a:stretch>
            <a:fillRect/>
          </a:stretch>
        </p:blipFill>
        <p:spPr bwMode="auto">
          <a:xfrm>
            <a:off x="628806" y="1925186"/>
            <a:ext cx="1811965" cy="2014911"/>
          </a:xfrm>
          <a:prstGeom prst="rect">
            <a:avLst/>
          </a:prstGeom>
          <a:noFill/>
          <a:ln w="9525">
            <a:noFill/>
            <a:miter lim="800000"/>
            <a:headEnd/>
            <a:tailEnd/>
          </a:ln>
          <a:effectLst>
            <a:softEdge rad="63500"/>
          </a:effectLst>
        </p:spPr>
      </p:pic>
      <p:pic>
        <p:nvPicPr>
          <p:cNvPr id="17" name="Picture 4" descr="C:\Users\monical\Desktop\MMS\ARTWORK\4 BOXES\standard-man.png"/>
          <p:cNvPicPr>
            <a:picLocks noChangeAspect="1" noChangeArrowheads="1"/>
          </p:cNvPicPr>
          <p:nvPr/>
        </p:nvPicPr>
        <p:blipFill>
          <a:blip r:embed="rId8"/>
          <a:srcRect/>
          <a:stretch>
            <a:fillRect/>
          </a:stretch>
        </p:blipFill>
        <p:spPr bwMode="auto">
          <a:xfrm>
            <a:off x="2713180" y="1962357"/>
            <a:ext cx="1683037" cy="1843304"/>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01232"/>
            <a:ext cx="8229600" cy="1852314"/>
          </a:xfrm>
          <a:effectLst/>
        </p:spPr>
        <p:txBody>
          <a:bodyPr/>
          <a:lstStyle/>
          <a:p>
            <a:r>
              <a:rPr smtClean="0">
                <a:effectLst>
                  <a:outerShdw blurRad="88900" dist="12700" dir="2700000" algn="tl" rotWithShape="0">
                    <a:prstClr val="black"/>
                  </a:outerShdw>
                  <a:reflection blurRad="6350" stA="50000" endA="300" endPos="50000" dist="29997" dir="5400000" sy="-100000" algn="bl" rotWithShape="0"/>
                </a:effectLst>
              </a:rPr>
              <a:t>Key Scenarios</a:t>
            </a:r>
            <a:endParaRPr lang="en-US" dirty="0">
              <a:effectLst>
                <a:outerShdw blurRad="88900" dist="12700" dir="2700000" algn="tl" rotWithShape="0">
                  <a:prstClr val="black"/>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657600"/>
            <a:ext cx="9144000" cy="1175657"/>
          </a:xfrm>
          <a:prstGeom prst="rect">
            <a:avLst/>
          </a:prstGeom>
          <a:gradFill flip="none" rotWithShape="1">
            <a:gsLst>
              <a:gs pos="0">
                <a:schemeClr val="bg2">
                  <a:alpha val="0"/>
                </a:schemeClr>
              </a:gs>
              <a:gs pos="100000">
                <a:srgbClr val="000000">
                  <a:alpha val="70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pPr>
            <a:endParaRPr lang="en-US" sz="5700" dirty="0" smtClean="0">
              <a:solidFill>
                <a:srgbClr val="000000"/>
              </a:solidFill>
              <a:latin typeface="Segoe" pitchFamily="34" charset="0"/>
            </a:endParaRPr>
          </a:p>
        </p:txBody>
      </p:sp>
      <p:sp>
        <p:nvSpPr>
          <p:cNvPr id="26" name="Rounded Rectangle 25"/>
          <p:cNvSpPr/>
          <p:nvPr/>
        </p:nvSpPr>
        <p:spPr>
          <a:xfrm>
            <a:off x="4658691" y="1197072"/>
            <a:ext cx="4114800" cy="3596641"/>
          </a:xfrm>
          <a:prstGeom prst="roundRect">
            <a:avLst>
              <a:gd name="adj" fmla="val 8973"/>
            </a:avLst>
          </a:prstGeom>
          <a:gradFill flip="none" rotWithShape="1">
            <a:gsLst>
              <a:gs pos="0">
                <a:srgbClr val="009DD3">
                  <a:alpha val="0"/>
                </a:srgbClr>
              </a:gs>
              <a:gs pos="100000">
                <a:srgbClr val="133872"/>
              </a:gs>
            </a:gsLst>
            <a:lin ang="16200000" scaled="1"/>
            <a:tileRect/>
          </a:gradFill>
          <a:ln>
            <a:noFill/>
          </a:ln>
          <a:effectLst/>
          <a:scene3d>
            <a:camera prst="orthographicFront">
              <a:rot lat="0" lon="0" rev="0"/>
            </a:camera>
            <a:lightRig rig="contrasting" dir="t">
              <a:rot lat="0" lon="0" rev="162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lvl="0" indent="-342900">
              <a:lnSpc>
                <a:spcPct val="80000"/>
              </a:lnSpc>
              <a:spcAft>
                <a:spcPts val="6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Business Continuity</a:t>
            </a:r>
          </a:p>
          <a:p>
            <a:pPr marL="0" lvl="1">
              <a:lnSpc>
                <a:spcPct val="90000"/>
              </a:lnSpc>
              <a:spcAft>
                <a:spcPts val="600"/>
              </a:spcAft>
              <a:buSzPct val="80000"/>
              <a:defRPr/>
            </a:pPr>
            <a:r>
              <a:rPr lang="en-US" sz="1400" dirty="0" smtClean="0">
                <a:solidFill>
                  <a:schemeClr val="bg1"/>
                </a:solidFill>
              </a:rPr>
              <a:t>Reduces maintenance and disaster impact by providing more options, the ability to shift workloads between servers and data protection regardless of OS</a:t>
            </a:r>
          </a:p>
          <a:p>
            <a:pPr marL="285750" lvl="1" indent="-171450" defTabSz="914363">
              <a:lnSpc>
                <a:spcPct val="90000"/>
              </a:lnSpc>
              <a:spcBef>
                <a:spcPts val="300"/>
              </a:spcBef>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Business Continuity/Disaster Recovery</a:t>
            </a:r>
          </a:p>
          <a:p>
            <a:pPr marL="285750" lvl="1" indent="-171450" defTabSz="914363">
              <a:lnSpc>
                <a:spcPct val="90000"/>
              </a:lnSpc>
              <a:spcBef>
                <a:spcPts val="300"/>
              </a:spcBef>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High Availability</a:t>
            </a:r>
          </a:p>
        </p:txBody>
      </p:sp>
      <p:sp>
        <p:nvSpPr>
          <p:cNvPr id="23" name="Rounded Rectangle 22"/>
          <p:cNvSpPr/>
          <p:nvPr/>
        </p:nvSpPr>
        <p:spPr>
          <a:xfrm>
            <a:off x="391491" y="1197072"/>
            <a:ext cx="4114800" cy="3596641"/>
          </a:xfrm>
          <a:prstGeom prst="roundRect">
            <a:avLst>
              <a:gd name="adj" fmla="val 8973"/>
            </a:avLst>
          </a:prstGeom>
          <a:gradFill flip="none" rotWithShape="1">
            <a:gsLst>
              <a:gs pos="0">
                <a:srgbClr val="009DD3">
                  <a:alpha val="0"/>
                </a:srgbClr>
              </a:gs>
              <a:gs pos="100000">
                <a:srgbClr val="133872"/>
              </a:gs>
            </a:gsLst>
            <a:lin ang="16200000" scaled="1"/>
            <a:tileRect/>
          </a:gradFill>
          <a:ln>
            <a:noFill/>
          </a:ln>
          <a:effectLst/>
          <a:scene3d>
            <a:camera prst="orthographicFront">
              <a:rot lat="0" lon="0" rev="0"/>
            </a:camera>
            <a:lightRig rig="contrasting" dir="t">
              <a:rot lat="0" lon="0" rev="162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lvl="0" indent="-342900">
              <a:lnSpc>
                <a:spcPct val="80000"/>
              </a:lnSpc>
              <a:spcAft>
                <a:spcPts val="6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Server Consolidation</a:t>
            </a:r>
          </a:p>
          <a:p>
            <a:pPr marL="0" lvl="1">
              <a:lnSpc>
                <a:spcPct val="90000"/>
              </a:lnSpc>
              <a:spcAft>
                <a:spcPts val="600"/>
              </a:spcAft>
              <a:buSzPct val="80000"/>
              <a:defRPr/>
            </a:pPr>
            <a:r>
              <a:rPr lang="en-US" sz="1400" dirty="0" smtClean="0">
                <a:solidFill>
                  <a:schemeClr val="bg1"/>
                </a:solidFill>
              </a:rPr>
              <a:t>Convert physical machines to virtual machines so you can consolidate the number of physical servers and reduce power consumption</a:t>
            </a:r>
          </a:p>
          <a:p>
            <a:pPr marL="285750" lvl="1" indent="-171450" defTabSz="914363">
              <a:lnSpc>
                <a:spcPct val="90000"/>
              </a:lnSpc>
              <a:spcBef>
                <a:spcPts val="300"/>
              </a:spcBef>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Server Virtualization and Provisioning</a:t>
            </a:r>
          </a:p>
        </p:txBody>
      </p:sp>
      <p:sp>
        <p:nvSpPr>
          <p:cNvPr id="25" name="Title 1"/>
          <p:cNvSpPr>
            <a:spLocks noGrp="1"/>
          </p:cNvSpPr>
          <p:nvPr>
            <p:ph type="title"/>
          </p:nvPr>
        </p:nvSpPr>
        <p:spPr>
          <a:xfrm>
            <a:off x="457200" y="640079"/>
            <a:ext cx="8229600" cy="687978"/>
          </a:xfrm>
        </p:spPr>
        <p:txBody>
          <a:bodyPr/>
          <a:lstStyle/>
          <a:p>
            <a:r>
              <a:rPr lang="en-US" sz="3600" dirty="0" smtClean="0">
                <a:latin typeface="+mn-lt"/>
              </a:rPr>
              <a:t>Virtualization Scenarios</a:t>
            </a:r>
            <a:endParaRPr lang="en-US" sz="3600" dirty="0">
              <a:latin typeface="+mn-lt"/>
            </a:endParaRPr>
          </a:p>
        </p:txBody>
      </p:sp>
      <p:sp>
        <p:nvSpPr>
          <p:cNvPr id="20" name="Rectangle 19"/>
          <p:cNvSpPr/>
          <p:nvPr/>
        </p:nvSpPr>
        <p:spPr bwMode="auto">
          <a:xfrm>
            <a:off x="-3207224" y="9021171"/>
            <a:ext cx="2347415" cy="1746913"/>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non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solidFill>
                <a:schemeClr val="tx1"/>
              </a:solidFill>
              <a:effectLst/>
              <a:latin typeface="Arial" charset="0"/>
            </a:endParaRPr>
          </a:p>
        </p:txBody>
      </p:sp>
      <p:sp>
        <p:nvSpPr>
          <p:cNvPr id="42" name="Block Arc 41"/>
          <p:cNvSpPr/>
          <p:nvPr/>
        </p:nvSpPr>
        <p:spPr bwMode="auto">
          <a:xfrm>
            <a:off x="314240" y="3146146"/>
            <a:ext cx="8502555" cy="7475651"/>
          </a:xfrm>
          <a:prstGeom prst="blockArc">
            <a:avLst>
              <a:gd name="adj1" fmla="val 10822922"/>
              <a:gd name="adj2" fmla="val 21595412"/>
              <a:gd name="adj3" fmla="val 26617"/>
            </a:avLst>
          </a:prstGeom>
          <a:gradFill flip="none" rotWithShape="1">
            <a:gsLst>
              <a:gs pos="0">
                <a:schemeClr val="accent3">
                  <a:lumMod val="75000"/>
                  <a:shade val="30000"/>
                  <a:satMod val="115000"/>
                </a:schemeClr>
              </a:gs>
              <a:gs pos="50000">
                <a:srgbClr val="334216"/>
              </a:gs>
              <a:gs pos="100000">
                <a:schemeClr val="accent3">
                  <a:lumMod val="75000"/>
                  <a:shade val="100000"/>
                  <a:satMod val="115000"/>
                  <a:alpha val="90000"/>
                </a:schemeClr>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a:p>
            <a:pPr marR="0" indent="-342900">
              <a:lnSpc>
                <a:spcPct val="80000"/>
              </a:lnSpc>
              <a:spcAft>
                <a:spcPts val="600"/>
              </a:spcAft>
              <a:buClrTx/>
              <a:buSzTx/>
              <a:buFontTx/>
              <a:buNone/>
              <a:tabLst/>
              <a:defRPr/>
            </a:pPr>
            <a:endParaRPr lang="en-US" sz="1200" dirty="0" smtClean="0">
              <a:solidFill>
                <a:schemeClr val="bg1"/>
              </a:solidFill>
            </a:endParaRPr>
          </a:p>
        </p:txBody>
      </p:sp>
      <p:sp>
        <p:nvSpPr>
          <p:cNvPr id="43" name="Rectangle 42"/>
          <p:cNvSpPr/>
          <p:nvPr/>
        </p:nvSpPr>
        <p:spPr bwMode="auto">
          <a:xfrm>
            <a:off x="3002291" y="4460945"/>
            <a:ext cx="3131813" cy="1166729"/>
          </a:xfrm>
          <a:prstGeom prst="rect">
            <a:avLst/>
          </a:prstGeom>
          <a:noFill/>
          <a:ln>
            <a:headEnd/>
            <a:tailEnd/>
          </a:ln>
          <a:effectLst>
            <a:outerShdw blurRad="215900" dist="1143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wrap="square" anchor="ctr">
            <a:prstTxWarp prst="textArchUp">
              <a:avLst>
                <a:gd name="adj" fmla="val 10961253"/>
              </a:avLst>
            </a:prstTxWarp>
          </a:bodyPr>
          <a:lstStyle/>
          <a:p>
            <a:pPr marR="0" indent="0" algn="ctr" fontAlgn="base">
              <a:lnSpc>
                <a:spcPct val="80000"/>
              </a:lnSpc>
              <a:spcBef>
                <a:spcPct val="0"/>
              </a:spcBef>
              <a:spcAft>
                <a:spcPct val="0"/>
              </a:spcAft>
              <a:buClrTx/>
              <a:buSzTx/>
              <a:buFontTx/>
              <a:buNone/>
              <a:tabLst/>
            </a:pPr>
            <a:r>
              <a:rPr lang="en-US" sz="2400" b="1" spc="-100" dirty="0" smtClean="0">
                <a:gradFill flip="none" rotWithShape="1">
                  <a:gsLst>
                    <a:gs pos="26000">
                      <a:schemeClr val="bg1">
                        <a:lumMod val="75000"/>
                      </a:schemeClr>
                    </a:gs>
                    <a:gs pos="50000">
                      <a:schemeClr val="bg1">
                        <a:shade val="100000"/>
                        <a:satMod val="115000"/>
                      </a:schemeClr>
                    </a:gs>
                  </a:gsLst>
                  <a:lin ang="16200000" scaled="0"/>
                  <a:tileRect/>
                </a:gradFill>
                <a:effectLst>
                  <a:outerShdw blurRad="38100" dist="38100" dir="2700000" algn="tl">
                    <a:srgbClr val="000000">
                      <a:alpha val="43137"/>
                    </a:srgbClr>
                  </a:outerShdw>
                </a:effectLst>
              </a:rPr>
              <a:t>Improve Security </a:t>
            </a:r>
          </a:p>
          <a:p>
            <a:pPr marR="0" indent="0" algn="ctr" fontAlgn="base">
              <a:lnSpc>
                <a:spcPct val="80000"/>
              </a:lnSpc>
              <a:spcBef>
                <a:spcPct val="0"/>
              </a:spcBef>
              <a:spcAft>
                <a:spcPct val="0"/>
              </a:spcAft>
              <a:buClrTx/>
              <a:buSzTx/>
              <a:buFontTx/>
              <a:buNone/>
              <a:tabLst/>
            </a:pPr>
            <a:r>
              <a:rPr lang="en-US" sz="2400" b="1" spc="-100" dirty="0" smtClean="0">
                <a:gradFill flip="none" rotWithShape="1">
                  <a:gsLst>
                    <a:gs pos="26000">
                      <a:schemeClr val="bg1">
                        <a:lumMod val="75000"/>
                      </a:schemeClr>
                    </a:gs>
                    <a:gs pos="50000">
                      <a:schemeClr val="bg1">
                        <a:shade val="100000"/>
                        <a:satMod val="115000"/>
                      </a:schemeClr>
                    </a:gs>
                  </a:gsLst>
                  <a:lin ang="16200000" scaled="0"/>
                  <a:tileRect/>
                </a:gradFill>
                <a:effectLst>
                  <a:outerShdw blurRad="38100" dist="38100" dir="2700000" algn="tl">
                    <a:srgbClr val="000000">
                      <a:alpha val="43137"/>
                    </a:srgbClr>
                  </a:outerShdw>
                </a:effectLst>
              </a:rPr>
              <a:t>and Availability</a:t>
            </a:r>
          </a:p>
        </p:txBody>
      </p:sp>
      <p:pic>
        <p:nvPicPr>
          <p:cNvPr id="44" name="Picture 5" descr="C:\Program Files\Microsoft Resource DVD Artwork\DVD_ART\Artwork_Imagery\Shapes and Graphics\trustworthy computing - security\Lock and key.png"/>
          <p:cNvPicPr>
            <a:picLocks noChangeAspect="1" noChangeArrowheads="1"/>
          </p:cNvPicPr>
          <p:nvPr/>
        </p:nvPicPr>
        <p:blipFill>
          <a:blip r:embed="rId4" cstate="print"/>
          <a:srcRect b="31711"/>
          <a:stretch>
            <a:fillRect/>
          </a:stretch>
        </p:blipFill>
        <p:spPr bwMode="auto">
          <a:xfrm>
            <a:off x="3841241" y="2890197"/>
            <a:ext cx="1344034" cy="1074975"/>
          </a:xfrm>
          <a:prstGeom prst="rect">
            <a:avLst/>
          </a:prstGeom>
          <a:effectLst>
            <a:outerShdw blurRad="190500" dist="254000" dir="2700000" algn="tl" rotWithShape="0">
              <a:prstClr val="black">
                <a:alpha val="30000"/>
              </a:prstClr>
            </a:outerShdw>
          </a:effectLst>
        </p:spPr>
      </p:pic>
      <p:pic>
        <p:nvPicPr>
          <p:cNvPr id="45" name="Picture 44" descr="Time limits stop watch stopwatch.png"/>
          <p:cNvPicPr>
            <a:picLocks noChangeAspect="1"/>
          </p:cNvPicPr>
          <p:nvPr/>
        </p:nvPicPr>
        <p:blipFill>
          <a:blip r:embed="rId5"/>
          <a:stretch>
            <a:fillRect/>
          </a:stretch>
        </p:blipFill>
        <p:spPr>
          <a:xfrm>
            <a:off x="7268292" y="4090269"/>
            <a:ext cx="1256073" cy="1253537"/>
          </a:xfrm>
          <a:prstGeom prst="rect">
            <a:avLst/>
          </a:prstGeom>
          <a:effectLst>
            <a:outerShdw blurRad="190500" dist="254000" dir="2700000" algn="tl" rotWithShape="0">
              <a:prstClr val="black">
                <a:alpha val="30000"/>
              </a:prstClr>
            </a:outerShdw>
          </a:effectLst>
        </p:spPr>
      </p:pic>
      <p:pic>
        <p:nvPicPr>
          <p:cNvPr id="46" name="Picture 45" descr="MSN icon currency coins money.png"/>
          <p:cNvPicPr>
            <a:picLocks noChangeAspect="1"/>
          </p:cNvPicPr>
          <p:nvPr/>
        </p:nvPicPr>
        <p:blipFill>
          <a:blip r:embed="rId6" cstate="print"/>
          <a:srcRect b="44085"/>
          <a:stretch>
            <a:fillRect/>
          </a:stretch>
        </p:blipFill>
        <p:spPr>
          <a:xfrm>
            <a:off x="609600" y="4344399"/>
            <a:ext cx="1178516" cy="1075094"/>
          </a:xfrm>
          <a:prstGeom prst="rect">
            <a:avLst/>
          </a:prstGeom>
          <a:effectLst>
            <a:outerShdw blurRad="190500" dist="254000" dir="2700000" algn="tl" rotWithShape="0">
              <a:prstClr val="black">
                <a:alpha val="30000"/>
              </a:prstClr>
            </a:outerShdw>
          </a:effectLst>
        </p:spPr>
      </p:pic>
      <p:cxnSp>
        <p:nvCxnSpPr>
          <p:cNvPr id="49" name="Straight Connector 48"/>
          <p:cNvCxnSpPr/>
          <p:nvPr/>
        </p:nvCxnSpPr>
        <p:spPr bwMode="auto">
          <a:xfrm rot="5640000">
            <a:off x="5484722" y="4100806"/>
            <a:ext cx="1371600" cy="746304"/>
          </a:xfrm>
          <a:prstGeom prst="line">
            <a:avLst/>
          </a:prstGeom>
          <a:ln>
            <a:solidFill>
              <a:schemeClr val="accent3"/>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bwMode="auto">
          <a:xfrm rot="16200000" flipH="1">
            <a:off x="2258555" y="4021157"/>
            <a:ext cx="1369897" cy="879575"/>
          </a:xfrm>
          <a:prstGeom prst="line">
            <a:avLst/>
          </a:prstGeom>
          <a:ln>
            <a:solidFill>
              <a:schemeClr val="accent3"/>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0" y="5290457"/>
            <a:ext cx="9144000" cy="1599928"/>
          </a:xfrm>
          <a:prstGeom prst="rect">
            <a:avLst/>
          </a:prstGeom>
          <a:gradFill flip="none" rotWithShape="1">
            <a:gsLst>
              <a:gs pos="0">
                <a:srgbClr val="003B68">
                  <a:alpha val="0"/>
                </a:srgbClr>
              </a:gs>
              <a:gs pos="50000">
                <a:srgbClr val="0E2852">
                  <a:alpha val="70000"/>
                </a:srgbClr>
              </a:gs>
              <a:gs pos="80000">
                <a:srgbClr val="091A35"/>
              </a:gs>
              <a:gs pos="100000">
                <a:srgbClr val="000000"/>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pPr>
            <a:endParaRPr lang="en-US" sz="5700" dirty="0" smtClean="0">
              <a:solidFill>
                <a:srgbClr val="000000"/>
              </a:solidFill>
              <a:latin typeface="Segoe" pitchFamily="34" charset="0"/>
            </a:endParaRPr>
          </a:p>
        </p:txBody>
      </p:sp>
      <p:sp>
        <p:nvSpPr>
          <p:cNvPr id="41" name="Rectangle 40"/>
          <p:cNvSpPr/>
          <p:nvPr/>
        </p:nvSpPr>
        <p:spPr>
          <a:xfrm>
            <a:off x="385686" y="6326229"/>
            <a:ext cx="8326909" cy="389722"/>
          </a:xfrm>
          <a:prstGeom prst="rect">
            <a:avLst/>
          </a:prstGeom>
        </p:spPr>
        <p:txBody>
          <a:bodyPr wrap="square">
            <a:spAutoFit/>
          </a:bodyPr>
          <a:lstStyle/>
          <a:p>
            <a:pPr indent="-342900" algn="ctr">
              <a:lnSpc>
                <a:spcPct val="80000"/>
              </a:lnSpc>
              <a:spcAft>
                <a:spcPts val="6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Centralized, policy-based management</a:t>
            </a:r>
          </a:p>
        </p:txBody>
      </p:sp>
      <p:sp>
        <p:nvSpPr>
          <p:cNvPr id="48" name="Rectangle 47"/>
          <p:cNvSpPr/>
          <p:nvPr/>
        </p:nvSpPr>
        <p:spPr bwMode="auto">
          <a:xfrm rot="3344082">
            <a:off x="5327828" y="5217093"/>
            <a:ext cx="2788246" cy="1057209"/>
          </a:xfrm>
          <a:prstGeom prst="rect">
            <a:avLst/>
          </a:prstGeom>
          <a:noFill/>
          <a:ln>
            <a:headEnd/>
            <a:tailEnd/>
          </a:ln>
          <a:effectLst>
            <a:outerShdw blurRad="215900" dist="1143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wrap="square" anchor="ctr">
            <a:prstTxWarp prst="textArchUp">
              <a:avLst>
                <a:gd name="adj" fmla="val 11540370"/>
              </a:avLst>
            </a:prstTxWarp>
          </a:bodyPr>
          <a:lstStyle/>
          <a:p>
            <a:pPr algn="ctr" fontAlgn="base">
              <a:lnSpc>
                <a:spcPct val="80000"/>
              </a:lnSpc>
              <a:spcBef>
                <a:spcPct val="0"/>
              </a:spcBef>
              <a:spcAft>
                <a:spcPct val="0"/>
              </a:spcAft>
            </a:pPr>
            <a:r>
              <a:rPr lang="en-US" sz="2400" b="1" spc="-100" dirty="0" smtClean="0">
                <a:gradFill flip="none" rotWithShape="1">
                  <a:gsLst>
                    <a:gs pos="26000">
                      <a:schemeClr val="bg1">
                        <a:lumMod val="75000"/>
                      </a:schemeClr>
                    </a:gs>
                    <a:gs pos="50000">
                      <a:schemeClr val="bg1">
                        <a:shade val="100000"/>
                        <a:satMod val="115000"/>
                      </a:schemeClr>
                    </a:gs>
                  </a:gsLst>
                  <a:lin ang="8400000" scaled="0"/>
                  <a:tileRect/>
                </a:gradFill>
                <a:effectLst>
                  <a:outerShdw blurRad="38100" dist="38100" dir="2700000" algn="tl">
                    <a:srgbClr val="000000">
                      <a:alpha val="43137"/>
                    </a:srgbClr>
                  </a:outerShdw>
                </a:effectLst>
              </a:rPr>
              <a:t>Increase Agility</a:t>
            </a:r>
          </a:p>
        </p:txBody>
      </p:sp>
      <p:sp>
        <p:nvSpPr>
          <p:cNvPr id="47" name="Rectangle 46"/>
          <p:cNvSpPr/>
          <p:nvPr/>
        </p:nvSpPr>
        <p:spPr bwMode="auto">
          <a:xfrm rot="18647193">
            <a:off x="1025974" y="5240808"/>
            <a:ext cx="2844577" cy="1073874"/>
          </a:xfrm>
          <a:prstGeom prst="rect">
            <a:avLst/>
          </a:prstGeom>
          <a:noFill/>
          <a:ln>
            <a:headEnd/>
            <a:tailEnd/>
          </a:ln>
          <a:effectLst>
            <a:outerShdw blurRad="215900" dist="1143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wrap="square" anchor="ctr">
            <a:prstTxWarp prst="textArchUp">
              <a:avLst/>
            </a:prstTxWarp>
          </a:bodyPr>
          <a:lstStyle/>
          <a:p>
            <a:pPr marR="0" indent="0" algn="ctr" fontAlgn="base">
              <a:lnSpc>
                <a:spcPct val="80000"/>
              </a:lnSpc>
              <a:spcBef>
                <a:spcPct val="0"/>
              </a:spcBef>
              <a:spcAft>
                <a:spcPct val="0"/>
              </a:spcAft>
              <a:buClrTx/>
              <a:buSzTx/>
              <a:buFontTx/>
              <a:buNone/>
              <a:tabLst/>
            </a:pPr>
            <a:r>
              <a:rPr lang="en-US" sz="2400" b="1" spc="-100" dirty="0" smtClean="0">
                <a:gradFill flip="none" rotWithShape="1">
                  <a:gsLst>
                    <a:gs pos="26000">
                      <a:schemeClr val="bg1">
                        <a:lumMod val="75000"/>
                      </a:schemeClr>
                    </a:gs>
                    <a:gs pos="50000">
                      <a:schemeClr val="bg1">
                        <a:shade val="100000"/>
                        <a:satMod val="115000"/>
                      </a:schemeClr>
                    </a:gs>
                  </a:gsLst>
                  <a:lin ang="14400000" scaled="0"/>
                  <a:tileRect/>
                </a:gradFill>
                <a:effectLst>
                  <a:outerShdw blurRad="38100" dist="38100" dir="2700000" algn="tl">
                    <a:srgbClr val="000000">
                      <a:alpha val="43137"/>
                    </a:srgbClr>
                  </a:outerShdw>
                </a:effectLst>
              </a:rPr>
              <a:t>Control Costs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42" presetClass="path" presetSubtype="0" accel="50000" decel="50000" fill="hold" grpId="1" nodeType="withEffect">
                                  <p:stCondLst>
                                    <p:cond delay="0"/>
                                  </p:stCondLst>
                                  <p:childTnLst>
                                    <p:animMotion origin="layout" path="M 0 0  L 0 0.33333  E" pathEditMode="relative" ptsTypes="">
                                      <p:cBhvr>
                                        <p:cTn id="9" dur="1000" spd="-100000" fill="hold"/>
                                        <p:tgtEl>
                                          <p:spTgt spid="23"/>
                                        </p:tgtEl>
                                        <p:attrNameLst>
                                          <p:attrName>ppt_x</p:attrName>
                                          <p:attrName>ppt_y</p:attrName>
                                        </p:attrNameLst>
                                      </p:cBhvr>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42" presetClass="path" presetSubtype="0" accel="50000" decel="50000" fill="hold" grpId="1" nodeType="withEffect">
                                  <p:stCondLst>
                                    <p:cond delay="0"/>
                                  </p:stCondLst>
                                  <p:childTnLst>
                                    <p:animMotion origin="layout" path="M 0 0  L 0 0.33333  E" pathEditMode="relative" ptsTypes="">
                                      <p:cBhvr>
                                        <p:cTn id="15" dur="1000" spd="-100000" fill="hold"/>
                                        <p:tgtEl>
                                          <p:spTgt spid="26"/>
                                        </p:tgtEl>
                                        <p:attrNameLst>
                                          <p:attrName>ppt_x</p:attrName>
                                          <p:attrName>ppt_y</p:attrName>
                                        </p:attrNameLst>
                                      </p:cBhvr>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3" grpId="0" animBg="1"/>
      <p:bldP spid="23" grpId="1" animBg="1"/>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Virtualization</a:t>
            </a:r>
            <a:br>
              <a:rPr lang="en-US" sz="4400" dirty="0" smtClean="0"/>
            </a:br>
            <a:r>
              <a:rPr sz="2000" spc="-1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Server consolidation </a:t>
            </a:r>
            <a:endParaRPr sz="2000" spc="-1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endParaRPr>
          </a:p>
        </p:txBody>
      </p:sp>
      <p:sp>
        <p:nvSpPr>
          <p:cNvPr id="260" name="Rounded Rectangle 259"/>
          <p:cNvSpPr/>
          <p:nvPr/>
        </p:nvSpPr>
        <p:spPr bwMode="auto">
          <a:xfrm>
            <a:off x="254374" y="1647824"/>
            <a:ext cx="2755083" cy="1458233"/>
          </a:xfrm>
          <a:prstGeom prst="roundRect">
            <a:avLst>
              <a:gd name="adj" fmla="val 12039"/>
            </a:avLst>
          </a:prstGeom>
          <a:gradFill flip="none" rotWithShape="1">
            <a:gsLst>
              <a:gs pos="0">
                <a:srgbClr val="009DD3">
                  <a:alpha val="55000"/>
                </a:srgbClr>
              </a:gs>
              <a:gs pos="50000">
                <a:srgbClr val="0E2852"/>
              </a:gs>
              <a:gs pos="100000">
                <a:srgbClr val="133872"/>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defTabSz="457200" fontAlgn="base">
              <a:lnSpc>
                <a:spcPct val="90000"/>
              </a:lnSpc>
              <a:spcBef>
                <a:spcPts val="400"/>
              </a:spcBef>
              <a:spcAft>
                <a:spcPct val="0"/>
              </a:spcAft>
              <a:defRPr/>
            </a:pPr>
            <a:endParaRPr lang="en-US" altLang="zh-CN"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endParaRPr>
          </a:p>
        </p:txBody>
      </p:sp>
      <p:grpSp>
        <p:nvGrpSpPr>
          <p:cNvPr id="3" name="Group 232"/>
          <p:cNvGrpSpPr/>
          <p:nvPr/>
        </p:nvGrpSpPr>
        <p:grpSpPr>
          <a:xfrm>
            <a:off x="2641896" y="4417967"/>
            <a:ext cx="1666572" cy="1310154"/>
            <a:chOff x="2511711" y="3366877"/>
            <a:chExt cx="2081977" cy="1636719"/>
          </a:xfrm>
        </p:grpSpPr>
        <p:pic>
          <p:nvPicPr>
            <p:cNvPr id="234" name="Picture 4" descr="\\.PSF\Parallels Share\Virtualization Slides\Server-Physical-3U.png"/>
            <p:cNvPicPr>
              <a:picLocks noChangeAspect="1" noChangeArrowheads="1"/>
            </p:cNvPicPr>
            <p:nvPr/>
          </p:nvPicPr>
          <p:blipFill>
            <a:blip r:embed="rId3"/>
            <a:srcRect/>
            <a:stretch>
              <a:fillRect/>
            </a:stretch>
          </p:blipFill>
          <p:spPr bwMode="auto">
            <a:xfrm>
              <a:off x="2511711" y="3366877"/>
              <a:ext cx="2081977" cy="1636719"/>
            </a:xfrm>
            <a:prstGeom prst="rect">
              <a:avLst/>
            </a:prstGeom>
            <a:noFill/>
          </p:spPr>
        </p:pic>
        <p:pic>
          <p:nvPicPr>
            <p:cNvPr id="235" name="Picture 234" descr="exc.png"/>
            <p:cNvPicPr>
              <a:picLocks noChangeAspect="1"/>
            </p:cNvPicPr>
            <p:nvPr/>
          </p:nvPicPr>
          <p:blipFill>
            <a:blip r:embed="rId4"/>
            <a:stretch>
              <a:fillRect/>
            </a:stretch>
          </p:blipFill>
          <p:spPr>
            <a:xfrm>
              <a:off x="3234199" y="3464741"/>
              <a:ext cx="813816" cy="603655"/>
            </a:xfrm>
            <a:prstGeom prst="rect">
              <a:avLst/>
            </a:prstGeom>
            <a:effectLst>
              <a:outerShdw blurRad="50800" dist="38100" dir="2700000" algn="tl" rotWithShape="0">
                <a:prstClr val="black">
                  <a:alpha val="40000"/>
                </a:prstClr>
              </a:outerShdw>
            </a:effectLst>
          </p:spPr>
        </p:pic>
        <p:pic>
          <p:nvPicPr>
            <p:cNvPr id="236" name="Picture 235" descr="Windows_Vista3.png"/>
            <p:cNvPicPr>
              <a:picLocks/>
            </p:cNvPicPr>
            <p:nvPr/>
          </p:nvPicPr>
          <p:blipFill>
            <a:blip r:embed="rId5" cstate="print"/>
            <a:srcRect r="76802" b="-2843"/>
            <a:stretch>
              <a:fillRect/>
            </a:stretch>
          </p:blipFill>
          <p:spPr>
            <a:xfrm>
              <a:off x="3146931" y="3722443"/>
              <a:ext cx="207344" cy="192297"/>
            </a:xfrm>
            <a:prstGeom prst="rect">
              <a:avLst/>
            </a:prstGeom>
            <a:scene3d>
              <a:camera prst="isometricOffAxis2Left"/>
              <a:lightRig rig="threePt" dir="t"/>
            </a:scene3d>
          </p:spPr>
        </p:pic>
      </p:grpSp>
      <p:pic>
        <p:nvPicPr>
          <p:cNvPr id="175" name="Picture 4" descr="\\.PSF\Parallels Share\Virtualization Slides\Server-Physical-3U.png"/>
          <p:cNvPicPr>
            <a:picLocks noChangeAspect="1" noChangeArrowheads="1"/>
          </p:cNvPicPr>
          <p:nvPr/>
        </p:nvPicPr>
        <p:blipFill>
          <a:blip r:embed="rId3"/>
          <a:srcRect/>
          <a:stretch>
            <a:fillRect/>
          </a:stretch>
        </p:blipFill>
        <p:spPr bwMode="auto">
          <a:xfrm>
            <a:off x="6466637" y="4421443"/>
            <a:ext cx="2677363" cy="2054906"/>
          </a:xfrm>
          <a:prstGeom prst="rect">
            <a:avLst/>
          </a:prstGeom>
          <a:noFill/>
        </p:spPr>
      </p:pic>
      <p:grpSp>
        <p:nvGrpSpPr>
          <p:cNvPr id="4" name="Group 206"/>
          <p:cNvGrpSpPr/>
          <p:nvPr/>
        </p:nvGrpSpPr>
        <p:grpSpPr>
          <a:xfrm>
            <a:off x="6939551" y="4022458"/>
            <a:ext cx="1726526" cy="1363930"/>
            <a:chOff x="6846888" y="2864261"/>
            <a:chExt cx="1726526" cy="1363930"/>
          </a:xfrm>
        </p:grpSpPr>
        <p:pic>
          <p:nvPicPr>
            <p:cNvPr id="174" name="Picture 2" descr="\\.PSF\Parallels Share\DDC\Server-Virtual-2U.png"/>
            <p:cNvPicPr>
              <a:picLocks noChangeAspect="1" noChangeArrowheads="1"/>
            </p:cNvPicPr>
            <p:nvPr/>
          </p:nvPicPr>
          <p:blipFill>
            <a:blip r:embed="rId6"/>
            <a:srcRect/>
            <a:stretch>
              <a:fillRect/>
            </a:stretch>
          </p:blipFill>
          <p:spPr bwMode="auto">
            <a:xfrm>
              <a:off x="6846888" y="2864261"/>
              <a:ext cx="1726526" cy="1363930"/>
            </a:xfrm>
            <a:prstGeom prst="rect">
              <a:avLst/>
            </a:prstGeom>
            <a:noFill/>
          </p:spPr>
        </p:pic>
        <p:sp>
          <p:nvSpPr>
            <p:cNvPr id="185" name="Text Box 19"/>
            <p:cNvSpPr txBox="1">
              <a:spLocks noChangeArrowheads="1"/>
            </p:cNvSpPr>
            <p:nvPr/>
          </p:nvSpPr>
          <p:spPr bwMode="auto">
            <a:xfrm>
              <a:off x="7698553" y="3570559"/>
              <a:ext cx="830414" cy="3000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500" b="1" dirty="0" smtClean="0">
                  <a:latin typeface="Segoe Semibold" pitchFamily="34" charset="0"/>
                </a:rPr>
                <a:t>Oracle</a:t>
              </a:r>
            </a:p>
          </p:txBody>
        </p:sp>
        <p:pic>
          <p:nvPicPr>
            <p:cNvPr id="189" name="Picture 3" descr="\\showsrus\images\LOGOS\GEN_LOGO\L\Linux penguin.png"/>
            <p:cNvPicPr>
              <a:picLocks noChangeAspect="1" noChangeArrowheads="1"/>
            </p:cNvPicPr>
            <p:nvPr/>
          </p:nvPicPr>
          <p:blipFill>
            <a:blip r:embed="rId7" cstate="print"/>
            <a:srcRect/>
            <a:stretch>
              <a:fillRect/>
            </a:stretch>
          </p:blipFill>
          <p:spPr bwMode="auto">
            <a:xfrm>
              <a:off x="7017662" y="3471886"/>
              <a:ext cx="190809" cy="224154"/>
            </a:xfrm>
            <a:prstGeom prst="rect">
              <a:avLst/>
            </a:prstGeom>
            <a:noFill/>
            <a:scene3d>
              <a:camera prst="isometricOffAxis2Left"/>
              <a:lightRig rig="threePt" dir="t"/>
            </a:scene3d>
          </p:spPr>
        </p:pic>
      </p:grpSp>
      <p:grpSp>
        <p:nvGrpSpPr>
          <p:cNvPr id="5" name="Group 205"/>
          <p:cNvGrpSpPr/>
          <p:nvPr/>
        </p:nvGrpSpPr>
        <p:grpSpPr>
          <a:xfrm>
            <a:off x="6939551" y="3628126"/>
            <a:ext cx="1987772" cy="1363930"/>
            <a:chOff x="6823723" y="2446076"/>
            <a:chExt cx="1987772" cy="1363930"/>
          </a:xfrm>
        </p:grpSpPr>
        <p:pic>
          <p:nvPicPr>
            <p:cNvPr id="176" name="Picture 2" descr="\\.PSF\Parallels Share\DDC\Server-Virtual-2U.png"/>
            <p:cNvPicPr>
              <a:picLocks noChangeAspect="1" noChangeArrowheads="1"/>
            </p:cNvPicPr>
            <p:nvPr/>
          </p:nvPicPr>
          <p:blipFill>
            <a:blip r:embed="rId6"/>
            <a:srcRect/>
            <a:stretch>
              <a:fillRect/>
            </a:stretch>
          </p:blipFill>
          <p:spPr bwMode="auto">
            <a:xfrm>
              <a:off x="6823723" y="2446076"/>
              <a:ext cx="1726526" cy="1363930"/>
            </a:xfrm>
            <a:prstGeom prst="rect">
              <a:avLst/>
            </a:prstGeom>
            <a:noFill/>
          </p:spPr>
        </p:pic>
        <p:sp>
          <p:nvSpPr>
            <p:cNvPr id="187" name="Text Box 19"/>
            <p:cNvSpPr txBox="1">
              <a:spLocks noChangeArrowheads="1"/>
            </p:cNvSpPr>
            <p:nvPr/>
          </p:nvSpPr>
          <p:spPr bwMode="auto">
            <a:xfrm>
              <a:off x="7406102" y="3184432"/>
              <a:ext cx="1405393" cy="25853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200" b="1" dirty="0" smtClean="0">
                  <a:latin typeface="Segoe Semibold" pitchFamily="34" charset="0"/>
                </a:rPr>
                <a:t>File &amp; Print</a:t>
              </a:r>
            </a:p>
          </p:txBody>
        </p:sp>
        <p:pic>
          <p:nvPicPr>
            <p:cNvPr id="191" name="Picture 190" descr="Windows_Vista3.png"/>
            <p:cNvPicPr>
              <a:picLocks/>
            </p:cNvPicPr>
            <p:nvPr/>
          </p:nvPicPr>
          <p:blipFill>
            <a:blip r:embed="rId8" cstate="print"/>
            <a:srcRect r="76802" b="-2843"/>
            <a:stretch>
              <a:fillRect/>
            </a:stretch>
          </p:blipFill>
          <p:spPr>
            <a:xfrm>
              <a:off x="6977578" y="3066707"/>
              <a:ext cx="207344" cy="192297"/>
            </a:xfrm>
            <a:prstGeom prst="rect">
              <a:avLst/>
            </a:prstGeom>
            <a:scene3d>
              <a:camera prst="isometricOffAxis2Left"/>
              <a:lightRig rig="threePt" dir="t"/>
            </a:scene3d>
          </p:spPr>
        </p:pic>
      </p:grpSp>
      <p:grpSp>
        <p:nvGrpSpPr>
          <p:cNvPr id="6" name="Group 204"/>
          <p:cNvGrpSpPr/>
          <p:nvPr/>
        </p:nvGrpSpPr>
        <p:grpSpPr>
          <a:xfrm>
            <a:off x="6939551" y="3221052"/>
            <a:ext cx="1726526" cy="1363930"/>
            <a:chOff x="6794463" y="2007164"/>
            <a:chExt cx="1726526" cy="1363930"/>
          </a:xfrm>
        </p:grpSpPr>
        <p:pic>
          <p:nvPicPr>
            <p:cNvPr id="177" name="Picture 2" descr="\\.PSF\Parallels Share\DDC\Server-Virtual-2U.png"/>
            <p:cNvPicPr>
              <a:picLocks noChangeAspect="1" noChangeArrowheads="1"/>
            </p:cNvPicPr>
            <p:nvPr/>
          </p:nvPicPr>
          <p:blipFill>
            <a:blip r:embed="rId6"/>
            <a:srcRect/>
            <a:stretch>
              <a:fillRect/>
            </a:stretch>
          </p:blipFill>
          <p:spPr bwMode="auto">
            <a:xfrm>
              <a:off x="6794463" y="2007164"/>
              <a:ext cx="1726526" cy="1363930"/>
            </a:xfrm>
            <a:prstGeom prst="rect">
              <a:avLst/>
            </a:prstGeom>
            <a:noFill/>
          </p:spPr>
        </p:pic>
        <p:sp>
          <p:nvSpPr>
            <p:cNvPr id="184" name="TextBox 183"/>
            <p:cNvSpPr txBox="1"/>
            <p:nvPr/>
          </p:nvSpPr>
          <p:spPr>
            <a:xfrm>
              <a:off x="6994468" y="2711814"/>
              <a:ext cx="657322" cy="276999"/>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sp>
          <p:nvSpPr>
            <p:cNvPr id="186" name="Text Box 19"/>
            <p:cNvSpPr txBox="1">
              <a:spLocks noChangeArrowheads="1"/>
            </p:cNvSpPr>
            <p:nvPr/>
          </p:nvSpPr>
          <p:spPr bwMode="auto">
            <a:xfrm>
              <a:off x="7659432" y="2697303"/>
              <a:ext cx="797284" cy="3554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900" b="1" dirty="0" smtClean="0">
                  <a:latin typeface="Segoe Semibold" pitchFamily="34" charset="0"/>
                </a:rPr>
                <a:t>IIS</a:t>
              </a:r>
            </a:p>
          </p:txBody>
        </p:sp>
        <p:pic>
          <p:nvPicPr>
            <p:cNvPr id="190" name="Picture 189" descr="Windows_Vista3.png"/>
            <p:cNvPicPr>
              <a:picLocks/>
            </p:cNvPicPr>
            <p:nvPr/>
          </p:nvPicPr>
          <p:blipFill>
            <a:blip r:embed="rId8" cstate="print"/>
            <a:srcRect r="76802" b="-2843"/>
            <a:stretch>
              <a:fillRect/>
            </a:stretch>
          </p:blipFill>
          <p:spPr>
            <a:xfrm>
              <a:off x="6934585" y="2633465"/>
              <a:ext cx="207344" cy="192297"/>
            </a:xfrm>
            <a:prstGeom prst="rect">
              <a:avLst/>
            </a:prstGeom>
            <a:scene3d>
              <a:camera prst="isometricOffAxis2Left"/>
              <a:lightRig rig="threePt" dir="t"/>
            </a:scene3d>
          </p:spPr>
        </p:pic>
      </p:grpSp>
      <p:grpSp>
        <p:nvGrpSpPr>
          <p:cNvPr id="7" name="Group 203"/>
          <p:cNvGrpSpPr/>
          <p:nvPr/>
        </p:nvGrpSpPr>
        <p:grpSpPr>
          <a:xfrm>
            <a:off x="6939551" y="2829862"/>
            <a:ext cx="1726526" cy="1363930"/>
            <a:chOff x="6778618" y="1552419"/>
            <a:chExt cx="1726526" cy="1363930"/>
          </a:xfrm>
        </p:grpSpPr>
        <p:pic>
          <p:nvPicPr>
            <p:cNvPr id="201" name="Picture 2" descr="\\.PSF\Parallels Share\DDC\Server-Virtual-2U.png"/>
            <p:cNvPicPr>
              <a:picLocks noChangeAspect="1" noChangeArrowheads="1"/>
            </p:cNvPicPr>
            <p:nvPr/>
          </p:nvPicPr>
          <p:blipFill>
            <a:blip r:embed="rId6"/>
            <a:srcRect/>
            <a:stretch>
              <a:fillRect/>
            </a:stretch>
          </p:blipFill>
          <p:spPr bwMode="auto">
            <a:xfrm>
              <a:off x="6778618" y="1552419"/>
              <a:ext cx="1726526" cy="1363930"/>
            </a:xfrm>
            <a:prstGeom prst="rect">
              <a:avLst/>
            </a:prstGeom>
            <a:noFill/>
          </p:spPr>
        </p:pic>
        <p:sp>
          <p:nvSpPr>
            <p:cNvPr id="202" name="Text Box 19"/>
            <p:cNvSpPr txBox="1">
              <a:spLocks noChangeArrowheads="1"/>
            </p:cNvSpPr>
            <p:nvPr/>
          </p:nvSpPr>
          <p:spPr bwMode="auto">
            <a:xfrm>
              <a:off x="7643587" y="2242558"/>
              <a:ext cx="797284" cy="3554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900" b="1" dirty="0" smtClean="0">
                  <a:latin typeface="Segoe Semibold" pitchFamily="34" charset="0"/>
                </a:rPr>
                <a:t>SQL</a:t>
              </a:r>
            </a:p>
          </p:txBody>
        </p:sp>
        <p:pic>
          <p:nvPicPr>
            <p:cNvPr id="203" name="Picture 202" descr="Windows_Vista3.png"/>
            <p:cNvPicPr>
              <a:picLocks/>
            </p:cNvPicPr>
            <p:nvPr/>
          </p:nvPicPr>
          <p:blipFill>
            <a:blip r:embed="rId8" cstate="print"/>
            <a:srcRect r="76802" b="-2843"/>
            <a:stretch>
              <a:fillRect/>
            </a:stretch>
          </p:blipFill>
          <p:spPr>
            <a:xfrm>
              <a:off x="6972176" y="2183492"/>
              <a:ext cx="207344" cy="192297"/>
            </a:xfrm>
            <a:prstGeom prst="rect">
              <a:avLst/>
            </a:prstGeom>
            <a:scene3d>
              <a:camera prst="isometricOffAxis2Left"/>
              <a:lightRig rig="threePt" dir="t"/>
            </a:scene3d>
          </p:spPr>
        </p:pic>
      </p:grpSp>
      <p:pic>
        <p:nvPicPr>
          <p:cNvPr id="170" name="Picture 2" descr="C:\Program Files\Microsoft Resource DVD Artwork\DVD_ART\Artwork_Imagery\Shapes and Graphics\Arrows - arrow\Straight\arrow swoosh.png"/>
          <p:cNvPicPr>
            <a:picLocks noChangeAspect="1" noChangeArrowheads="1"/>
          </p:cNvPicPr>
          <p:nvPr/>
        </p:nvPicPr>
        <p:blipFill>
          <a:blip r:embed="rId9" cstate="print"/>
          <a:srcRect/>
          <a:stretch>
            <a:fillRect/>
          </a:stretch>
        </p:blipFill>
        <p:spPr bwMode="auto">
          <a:xfrm>
            <a:off x="2714625" y="2869954"/>
            <a:ext cx="4065609" cy="3356501"/>
          </a:xfrm>
          <a:prstGeom prst="rect">
            <a:avLst/>
          </a:prstGeom>
          <a:noFill/>
        </p:spPr>
      </p:pic>
      <p:grpSp>
        <p:nvGrpSpPr>
          <p:cNvPr id="8" name="Group 196"/>
          <p:cNvGrpSpPr/>
          <p:nvPr/>
        </p:nvGrpSpPr>
        <p:grpSpPr>
          <a:xfrm>
            <a:off x="813144" y="3225408"/>
            <a:ext cx="1666572" cy="1310154"/>
            <a:chOff x="848723" y="2033072"/>
            <a:chExt cx="2081977" cy="1636719"/>
          </a:xfrm>
        </p:grpSpPr>
        <p:pic>
          <p:nvPicPr>
            <p:cNvPr id="160" name="Picture 4" descr="\\.PSF\Parallels Share\Virtualization Slides\Server-Physical-3U.png"/>
            <p:cNvPicPr>
              <a:picLocks noChangeAspect="1" noChangeArrowheads="1"/>
            </p:cNvPicPr>
            <p:nvPr/>
          </p:nvPicPr>
          <p:blipFill>
            <a:blip r:embed="rId3"/>
            <a:srcRect/>
            <a:stretch>
              <a:fillRect/>
            </a:stretch>
          </p:blipFill>
          <p:spPr bwMode="auto">
            <a:xfrm>
              <a:off x="848723" y="2033072"/>
              <a:ext cx="2081977" cy="1636719"/>
            </a:xfrm>
            <a:prstGeom prst="rect">
              <a:avLst/>
            </a:prstGeom>
            <a:noFill/>
          </p:spPr>
        </p:pic>
        <p:pic>
          <p:nvPicPr>
            <p:cNvPr id="144" name="Picture 143" descr="exc.png"/>
            <p:cNvPicPr>
              <a:picLocks noChangeAspect="1"/>
            </p:cNvPicPr>
            <p:nvPr/>
          </p:nvPicPr>
          <p:blipFill>
            <a:blip r:embed="rId10"/>
            <a:stretch>
              <a:fillRect/>
            </a:stretch>
          </p:blipFill>
          <p:spPr>
            <a:xfrm>
              <a:off x="1567839" y="2119275"/>
              <a:ext cx="813816" cy="568380"/>
            </a:xfrm>
            <a:prstGeom prst="rect">
              <a:avLst/>
            </a:prstGeom>
            <a:effectLst>
              <a:outerShdw blurRad="50800" dist="38100" dir="2700000" algn="tl" rotWithShape="0">
                <a:prstClr val="black">
                  <a:alpha val="40000"/>
                </a:prstClr>
              </a:outerShdw>
            </a:effectLst>
          </p:spPr>
        </p:pic>
        <p:pic>
          <p:nvPicPr>
            <p:cNvPr id="154" name="Picture 153" descr="Windows_Vista3.png"/>
            <p:cNvPicPr>
              <a:picLocks/>
            </p:cNvPicPr>
            <p:nvPr/>
          </p:nvPicPr>
          <p:blipFill>
            <a:blip r:embed="rId5" cstate="print"/>
            <a:srcRect r="76802" b="-2843"/>
            <a:stretch>
              <a:fillRect/>
            </a:stretch>
          </p:blipFill>
          <p:spPr>
            <a:xfrm>
              <a:off x="1487520" y="2390052"/>
              <a:ext cx="207344" cy="192297"/>
            </a:xfrm>
            <a:prstGeom prst="rect">
              <a:avLst/>
            </a:prstGeom>
            <a:scene3d>
              <a:camera prst="isometricOffAxis2Left"/>
              <a:lightRig rig="threePt" dir="t"/>
            </a:scene3d>
          </p:spPr>
        </p:pic>
      </p:grpSp>
      <p:grpSp>
        <p:nvGrpSpPr>
          <p:cNvPr id="9" name="Group 197"/>
          <p:cNvGrpSpPr/>
          <p:nvPr/>
        </p:nvGrpSpPr>
        <p:grpSpPr>
          <a:xfrm>
            <a:off x="-71539" y="3848038"/>
            <a:ext cx="1666572" cy="1310154"/>
            <a:chOff x="-169310" y="2741427"/>
            <a:chExt cx="2081977" cy="1636719"/>
          </a:xfrm>
        </p:grpSpPr>
        <p:pic>
          <p:nvPicPr>
            <p:cNvPr id="161" name="Picture 4" descr="\\.PSF\Parallels Share\Virtualization Slides\Server-Physical-3U.png"/>
            <p:cNvPicPr>
              <a:picLocks noChangeAspect="1" noChangeArrowheads="1"/>
            </p:cNvPicPr>
            <p:nvPr/>
          </p:nvPicPr>
          <p:blipFill>
            <a:blip r:embed="rId3"/>
            <a:srcRect/>
            <a:stretch>
              <a:fillRect/>
            </a:stretch>
          </p:blipFill>
          <p:spPr bwMode="auto">
            <a:xfrm>
              <a:off x="-169310" y="2741427"/>
              <a:ext cx="2081977" cy="1636719"/>
            </a:xfrm>
            <a:prstGeom prst="rect">
              <a:avLst/>
            </a:prstGeom>
            <a:noFill/>
          </p:spPr>
        </p:pic>
        <p:pic>
          <p:nvPicPr>
            <p:cNvPr id="166" name="Picture 3" descr="\\showsrus\images\LOGOS\GEN_LOGO\L\Linux penguin.png"/>
            <p:cNvPicPr>
              <a:picLocks noChangeAspect="1" noChangeArrowheads="1"/>
            </p:cNvPicPr>
            <p:nvPr/>
          </p:nvPicPr>
          <p:blipFill>
            <a:blip r:embed="rId11" cstate="print"/>
            <a:srcRect/>
            <a:stretch>
              <a:fillRect/>
            </a:stretch>
          </p:blipFill>
          <p:spPr bwMode="auto">
            <a:xfrm>
              <a:off x="427886" y="3063453"/>
              <a:ext cx="190809" cy="224154"/>
            </a:xfrm>
            <a:prstGeom prst="rect">
              <a:avLst/>
            </a:prstGeom>
            <a:noFill/>
            <a:scene3d>
              <a:camera prst="isometricOffAxis2Left"/>
              <a:lightRig rig="threePt" dir="t"/>
            </a:scene3d>
          </p:spPr>
        </p:pic>
        <p:pic>
          <p:nvPicPr>
            <p:cNvPr id="143" name="Picture 142" descr="IIS.png"/>
            <p:cNvPicPr>
              <a:picLocks noChangeAspect="1"/>
            </p:cNvPicPr>
            <p:nvPr/>
          </p:nvPicPr>
          <p:blipFill>
            <a:blip r:embed="rId12"/>
            <a:stretch>
              <a:fillRect/>
            </a:stretch>
          </p:blipFill>
          <p:spPr>
            <a:xfrm>
              <a:off x="513394" y="2867558"/>
              <a:ext cx="813816" cy="568378"/>
            </a:xfrm>
            <a:prstGeom prst="rect">
              <a:avLst/>
            </a:prstGeom>
            <a:effectLst>
              <a:outerShdw blurRad="50800" dist="38100" dir="2700000" algn="tl" rotWithShape="0">
                <a:prstClr val="black">
                  <a:alpha val="40000"/>
                </a:prstClr>
              </a:outerShdw>
            </a:effectLst>
          </p:spPr>
        </p:pic>
      </p:grpSp>
      <p:grpSp>
        <p:nvGrpSpPr>
          <p:cNvPr id="10" name="Group 207"/>
          <p:cNvGrpSpPr/>
          <p:nvPr/>
        </p:nvGrpSpPr>
        <p:grpSpPr>
          <a:xfrm>
            <a:off x="3850339" y="5652618"/>
            <a:ext cx="2299717" cy="498193"/>
            <a:chOff x="4305912" y="3284526"/>
            <a:chExt cx="2299717" cy="498193"/>
          </a:xfrm>
        </p:grpSpPr>
        <p:pic>
          <p:nvPicPr>
            <p:cNvPr id="104" name="Picture 103" descr="\\.PSF\Parallels Share\Virtualization PPT\Windows-Server-2008-Logo.png"/>
            <p:cNvPicPr>
              <a:picLocks noChangeAspect="1" noChangeArrowheads="1"/>
            </p:cNvPicPr>
            <p:nvPr/>
          </p:nvPicPr>
          <p:blipFill>
            <a:blip r:embed="rId13"/>
            <a:srcRect/>
            <a:stretch>
              <a:fillRect/>
            </a:stretch>
          </p:blipFill>
          <p:spPr bwMode="auto">
            <a:xfrm>
              <a:off x="4305912" y="3284526"/>
              <a:ext cx="2178761" cy="331004"/>
            </a:xfrm>
            <a:prstGeom prst="rect">
              <a:avLst/>
            </a:prstGeom>
            <a:noFill/>
            <a:ln w="9525">
              <a:noFill/>
              <a:miter lim="800000"/>
              <a:headEnd/>
              <a:tailEnd/>
            </a:ln>
          </p:spPr>
        </p:pic>
        <p:sp>
          <p:nvSpPr>
            <p:cNvPr id="106" name="Rectangle 105"/>
            <p:cNvSpPr/>
            <p:nvPr/>
          </p:nvSpPr>
          <p:spPr>
            <a:xfrm>
              <a:off x="5626216" y="3521109"/>
              <a:ext cx="979413" cy="261610"/>
            </a:xfrm>
            <a:prstGeom prst="rect">
              <a:avLst/>
            </a:prstGeom>
          </p:spPr>
          <p:txBody>
            <a:bodyPr wrap="square">
              <a:spAutoFit/>
            </a:bodyPr>
            <a:lstStyle/>
            <a:p>
              <a:r>
                <a:rPr lang="en-US" sz="1100" kern="0" dirty="0" smtClean="0">
                  <a:solidFill>
                    <a:sysClr val="window" lastClr="FFFFFF"/>
                  </a:solidFill>
                  <a:latin typeface="Calibri"/>
                </a:rPr>
                <a:t>         Hyper-V</a:t>
              </a:r>
              <a:endParaRPr lang="en-US" sz="1100" dirty="0"/>
            </a:p>
          </p:txBody>
        </p:sp>
      </p:grpSp>
      <p:grpSp>
        <p:nvGrpSpPr>
          <p:cNvPr id="11" name="Group 194"/>
          <p:cNvGrpSpPr/>
          <p:nvPr/>
        </p:nvGrpSpPr>
        <p:grpSpPr>
          <a:xfrm>
            <a:off x="2630742" y="4406813"/>
            <a:ext cx="1666572" cy="1310154"/>
            <a:chOff x="2511711" y="3366877"/>
            <a:chExt cx="2081977" cy="1636719"/>
          </a:xfrm>
        </p:grpSpPr>
        <p:pic>
          <p:nvPicPr>
            <p:cNvPr id="158" name="Picture 4" descr="\\.PSF\Parallels Share\Virtualization Slides\Server-Physical-3U.png"/>
            <p:cNvPicPr>
              <a:picLocks noChangeAspect="1" noChangeArrowheads="1"/>
            </p:cNvPicPr>
            <p:nvPr/>
          </p:nvPicPr>
          <p:blipFill>
            <a:blip r:embed="rId3"/>
            <a:srcRect/>
            <a:stretch>
              <a:fillRect/>
            </a:stretch>
          </p:blipFill>
          <p:spPr bwMode="auto">
            <a:xfrm>
              <a:off x="2511711" y="3366877"/>
              <a:ext cx="2081977" cy="1636719"/>
            </a:xfrm>
            <a:prstGeom prst="rect">
              <a:avLst/>
            </a:prstGeom>
            <a:noFill/>
          </p:spPr>
        </p:pic>
        <p:pic>
          <p:nvPicPr>
            <p:cNvPr id="145" name="Picture 144" descr="exc.png"/>
            <p:cNvPicPr>
              <a:picLocks noChangeAspect="1"/>
            </p:cNvPicPr>
            <p:nvPr/>
          </p:nvPicPr>
          <p:blipFill>
            <a:blip r:embed="rId4"/>
            <a:stretch>
              <a:fillRect/>
            </a:stretch>
          </p:blipFill>
          <p:spPr>
            <a:xfrm>
              <a:off x="3234199" y="3464741"/>
              <a:ext cx="813816" cy="603655"/>
            </a:xfrm>
            <a:prstGeom prst="rect">
              <a:avLst/>
            </a:prstGeom>
            <a:effectLst>
              <a:outerShdw blurRad="50800" dist="38100" dir="2700000" algn="tl" rotWithShape="0">
                <a:prstClr val="black">
                  <a:alpha val="40000"/>
                </a:prstClr>
              </a:outerShdw>
            </a:effectLst>
          </p:spPr>
        </p:pic>
        <p:pic>
          <p:nvPicPr>
            <p:cNvPr id="155" name="Picture 154" descr="Windows_Vista3.png"/>
            <p:cNvPicPr>
              <a:picLocks/>
            </p:cNvPicPr>
            <p:nvPr/>
          </p:nvPicPr>
          <p:blipFill>
            <a:blip r:embed="rId5" cstate="print"/>
            <a:srcRect r="76802" b="-2843"/>
            <a:stretch>
              <a:fillRect/>
            </a:stretch>
          </p:blipFill>
          <p:spPr>
            <a:xfrm>
              <a:off x="3146931" y="3722443"/>
              <a:ext cx="207344" cy="192297"/>
            </a:xfrm>
            <a:prstGeom prst="rect">
              <a:avLst/>
            </a:prstGeom>
            <a:scene3d>
              <a:camera prst="isometricOffAxis2Left"/>
              <a:lightRig rig="threePt" dir="t"/>
            </a:scene3d>
          </p:spPr>
        </p:pic>
      </p:grpSp>
      <p:grpSp>
        <p:nvGrpSpPr>
          <p:cNvPr id="12" name="Group 199"/>
          <p:cNvGrpSpPr/>
          <p:nvPr/>
        </p:nvGrpSpPr>
        <p:grpSpPr>
          <a:xfrm>
            <a:off x="1078777" y="4246108"/>
            <a:ext cx="1666572" cy="1310154"/>
            <a:chOff x="904806" y="3215697"/>
            <a:chExt cx="2081977" cy="1636719"/>
          </a:xfrm>
        </p:grpSpPr>
        <p:pic>
          <p:nvPicPr>
            <p:cNvPr id="162" name="Picture 4" descr="\\.PSF\Parallels Share\Virtualization Slides\Server-Physical-3U.png"/>
            <p:cNvPicPr>
              <a:picLocks noChangeAspect="1" noChangeArrowheads="1"/>
            </p:cNvPicPr>
            <p:nvPr/>
          </p:nvPicPr>
          <p:blipFill>
            <a:blip r:embed="rId3"/>
            <a:srcRect/>
            <a:stretch>
              <a:fillRect/>
            </a:stretch>
          </p:blipFill>
          <p:spPr bwMode="auto">
            <a:xfrm>
              <a:off x="904806" y="3215697"/>
              <a:ext cx="2081977" cy="1636719"/>
            </a:xfrm>
            <a:prstGeom prst="rect">
              <a:avLst/>
            </a:prstGeom>
            <a:noFill/>
          </p:spPr>
        </p:pic>
        <p:pic>
          <p:nvPicPr>
            <p:cNvPr id="142" name="Picture 141" descr="SQL.png"/>
            <p:cNvPicPr>
              <a:picLocks noChangeAspect="1"/>
            </p:cNvPicPr>
            <p:nvPr/>
          </p:nvPicPr>
          <p:blipFill>
            <a:blip r:embed="rId14"/>
            <a:stretch>
              <a:fillRect/>
            </a:stretch>
          </p:blipFill>
          <p:spPr>
            <a:xfrm>
              <a:off x="1620240" y="3310864"/>
              <a:ext cx="813816" cy="568379"/>
            </a:xfrm>
            <a:prstGeom prst="rect">
              <a:avLst/>
            </a:prstGeom>
            <a:effectLst>
              <a:outerShdw blurRad="50800" dist="38100" dir="2700000" algn="tl" rotWithShape="0">
                <a:prstClr val="black">
                  <a:alpha val="40000"/>
                </a:prstClr>
              </a:outerShdw>
            </a:effectLst>
          </p:spPr>
        </p:pic>
        <p:pic>
          <p:nvPicPr>
            <p:cNvPr id="167" name="Picture 166" descr="Windows_Vista3.png"/>
            <p:cNvPicPr>
              <a:picLocks/>
            </p:cNvPicPr>
            <p:nvPr/>
          </p:nvPicPr>
          <p:blipFill>
            <a:blip r:embed="rId5" cstate="print"/>
            <a:srcRect r="76802" b="-2843"/>
            <a:stretch>
              <a:fillRect/>
            </a:stretch>
          </p:blipFill>
          <p:spPr>
            <a:xfrm>
              <a:off x="1530192" y="3559264"/>
              <a:ext cx="207344" cy="192297"/>
            </a:xfrm>
            <a:prstGeom prst="rect">
              <a:avLst/>
            </a:prstGeom>
            <a:scene3d>
              <a:camera prst="isometricOffAxis2Left"/>
              <a:lightRig rig="threePt" dir="t"/>
            </a:scene3d>
          </p:spPr>
        </p:pic>
      </p:grpSp>
      <p:grpSp>
        <p:nvGrpSpPr>
          <p:cNvPr id="13" name="Group 193"/>
          <p:cNvGrpSpPr/>
          <p:nvPr/>
        </p:nvGrpSpPr>
        <p:grpSpPr>
          <a:xfrm>
            <a:off x="1663459" y="5044302"/>
            <a:ext cx="1666572" cy="1310154"/>
            <a:chOff x="1518063" y="4099616"/>
            <a:chExt cx="2081977" cy="1636719"/>
          </a:xfrm>
        </p:grpSpPr>
        <p:pic>
          <p:nvPicPr>
            <p:cNvPr id="163" name="Picture 4" descr="\\.PSF\Parallels Share\Virtualization Slides\Server-Physical-3U.png"/>
            <p:cNvPicPr>
              <a:picLocks noChangeAspect="1" noChangeArrowheads="1"/>
            </p:cNvPicPr>
            <p:nvPr/>
          </p:nvPicPr>
          <p:blipFill>
            <a:blip r:embed="rId3"/>
            <a:srcRect/>
            <a:stretch>
              <a:fillRect/>
            </a:stretch>
          </p:blipFill>
          <p:spPr bwMode="auto">
            <a:xfrm>
              <a:off x="1518063" y="4099616"/>
              <a:ext cx="2081977" cy="1636719"/>
            </a:xfrm>
            <a:prstGeom prst="rect">
              <a:avLst/>
            </a:prstGeom>
            <a:noFill/>
          </p:spPr>
        </p:pic>
        <p:pic>
          <p:nvPicPr>
            <p:cNvPr id="141" name="Picture 140" descr="IIS.png"/>
            <p:cNvPicPr>
              <a:picLocks noChangeAspect="1"/>
            </p:cNvPicPr>
            <p:nvPr/>
          </p:nvPicPr>
          <p:blipFill>
            <a:blip r:embed="rId15"/>
            <a:stretch>
              <a:fillRect/>
            </a:stretch>
          </p:blipFill>
          <p:spPr>
            <a:xfrm>
              <a:off x="2247823" y="4198514"/>
              <a:ext cx="813816" cy="568378"/>
            </a:xfrm>
            <a:prstGeom prst="rect">
              <a:avLst/>
            </a:prstGeom>
            <a:effectLst>
              <a:outerShdw blurRad="50800" dist="38100" dir="2700000" algn="tl" rotWithShape="0">
                <a:prstClr val="black">
                  <a:alpha val="40000"/>
                </a:prstClr>
              </a:outerShdw>
            </a:effectLst>
          </p:spPr>
        </p:pic>
        <p:pic>
          <p:nvPicPr>
            <p:cNvPr id="168" name="Picture 167" descr="Windows_Vista3.png"/>
            <p:cNvPicPr>
              <a:picLocks/>
            </p:cNvPicPr>
            <p:nvPr/>
          </p:nvPicPr>
          <p:blipFill>
            <a:blip r:embed="rId5" cstate="print"/>
            <a:srcRect r="76802" b="-2843"/>
            <a:stretch>
              <a:fillRect/>
            </a:stretch>
          </p:blipFill>
          <p:spPr>
            <a:xfrm>
              <a:off x="2144669" y="4451719"/>
              <a:ext cx="207344" cy="192297"/>
            </a:xfrm>
            <a:prstGeom prst="rect">
              <a:avLst/>
            </a:prstGeom>
            <a:scene3d>
              <a:camera prst="isometricOffAxis2Left"/>
              <a:lightRig rig="threePt" dir="t"/>
            </a:scene3d>
          </p:spPr>
        </p:pic>
      </p:grpSp>
      <p:grpSp>
        <p:nvGrpSpPr>
          <p:cNvPr id="14" name="Group 195"/>
          <p:cNvGrpSpPr/>
          <p:nvPr/>
        </p:nvGrpSpPr>
        <p:grpSpPr>
          <a:xfrm>
            <a:off x="2099247" y="3532876"/>
            <a:ext cx="1666572" cy="1310154"/>
            <a:chOff x="1925276" y="2502465"/>
            <a:chExt cx="2081977" cy="1636719"/>
          </a:xfrm>
        </p:grpSpPr>
        <p:pic>
          <p:nvPicPr>
            <p:cNvPr id="159" name="Picture 4" descr="\\.PSF\Parallels Share\Virtualization Slides\Server-Physical-3U.png"/>
            <p:cNvPicPr>
              <a:picLocks noChangeAspect="1" noChangeArrowheads="1"/>
            </p:cNvPicPr>
            <p:nvPr/>
          </p:nvPicPr>
          <p:blipFill>
            <a:blip r:embed="rId3"/>
            <a:srcRect/>
            <a:stretch>
              <a:fillRect/>
            </a:stretch>
          </p:blipFill>
          <p:spPr bwMode="auto">
            <a:xfrm>
              <a:off x="1925276" y="2502465"/>
              <a:ext cx="2081977" cy="1636719"/>
            </a:xfrm>
            <a:prstGeom prst="rect">
              <a:avLst/>
            </a:prstGeom>
            <a:noFill/>
          </p:spPr>
        </p:pic>
        <p:pic>
          <p:nvPicPr>
            <p:cNvPr id="146" name="Picture 145" descr="IIS.png"/>
            <p:cNvPicPr>
              <a:picLocks noChangeAspect="1"/>
            </p:cNvPicPr>
            <p:nvPr/>
          </p:nvPicPr>
          <p:blipFill>
            <a:blip r:embed="rId16"/>
            <a:stretch>
              <a:fillRect/>
            </a:stretch>
          </p:blipFill>
          <p:spPr>
            <a:xfrm>
              <a:off x="2657494" y="2588373"/>
              <a:ext cx="813816" cy="603655"/>
            </a:xfrm>
            <a:prstGeom prst="rect">
              <a:avLst/>
            </a:prstGeom>
            <a:effectLst>
              <a:outerShdw blurRad="50800" dist="38100" dir="2700000" algn="tl" rotWithShape="0">
                <a:prstClr val="black">
                  <a:alpha val="40000"/>
                </a:prstClr>
              </a:outerShdw>
            </a:effectLst>
          </p:spPr>
        </p:pic>
        <p:pic>
          <p:nvPicPr>
            <p:cNvPr id="156" name="Picture 155" descr="Windows_Vista3.png"/>
            <p:cNvPicPr>
              <a:picLocks/>
            </p:cNvPicPr>
            <p:nvPr/>
          </p:nvPicPr>
          <p:blipFill>
            <a:blip r:embed="rId5" cstate="print"/>
            <a:srcRect r="76802" b="-2843"/>
            <a:stretch>
              <a:fillRect/>
            </a:stretch>
          </p:blipFill>
          <p:spPr>
            <a:xfrm>
              <a:off x="2574853" y="2857838"/>
              <a:ext cx="207344" cy="192297"/>
            </a:xfrm>
            <a:prstGeom prst="rect">
              <a:avLst/>
            </a:prstGeom>
            <a:scene3d>
              <a:camera prst="isometricOffAxis2Left"/>
              <a:lightRig rig="threePt" dir="t"/>
            </a:scene3d>
          </p:spPr>
        </p:pic>
        <p:sp>
          <p:nvSpPr>
            <p:cNvPr id="188" name="TextBox 187"/>
            <p:cNvSpPr txBox="1"/>
            <p:nvPr/>
          </p:nvSpPr>
          <p:spPr>
            <a:xfrm>
              <a:off x="2326473" y="3077313"/>
              <a:ext cx="657322" cy="343457"/>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grpSp>
      <p:grpSp>
        <p:nvGrpSpPr>
          <p:cNvPr id="15" name="Group 208"/>
          <p:cNvGrpSpPr/>
          <p:nvPr/>
        </p:nvGrpSpPr>
        <p:grpSpPr>
          <a:xfrm>
            <a:off x="4262532" y="6098114"/>
            <a:ext cx="1668084" cy="511273"/>
            <a:chOff x="4327580" y="3701447"/>
            <a:chExt cx="1668084" cy="511273"/>
          </a:xfrm>
        </p:grpSpPr>
        <p:pic>
          <p:nvPicPr>
            <p:cNvPr id="105" name="Picture 10" descr="Logo-Systems-Center"/>
            <p:cNvPicPr>
              <a:picLocks noChangeAspect="1" noChangeArrowheads="1"/>
            </p:cNvPicPr>
            <p:nvPr/>
          </p:nvPicPr>
          <p:blipFill>
            <a:blip r:embed="rId17"/>
            <a:srcRect/>
            <a:stretch>
              <a:fillRect/>
            </a:stretch>
          </p:blipFill>
          <p:spPr bwMode="auto">
            <a:xfrm>
              <a:off x="4327580" y="3701447"/>
              <a:ext cx="1333710" cy="360408"/>
            </a:xfrm>
            <a:prstGeom prst="rect">
              <a:avLst/>
            </a:prstGeom>
            <a:noFill/>
            <a:ln w="9525">
              <a:noFill/>
              <a:miter lim="800000"/>
              <a:headEnd/>
              <a:tailEnd/>
            </a:ln>
          </p:spPr>
        </p:pic>
        <p:sp>
          <p:nvSpPr>
            <p:cNvPr id="192" name="Rectangle 191"/>
            <p:cNvSpPr/>
            <p:nvPr/>
          </p:nvSpPr>
          <p:spPr>
            <a:xfrm>
              <a:off x="4417988" y="3958804"/>
              <a:ext cx="1577676" cy="253916"/>
            </a:xfrm>
            <a:prstGeom prst="rect">
              <a:avLst/>
            </a:prstGeom>
          </p:spPr>
          <p:txBody>
            <a:bodyPr wrap="none">
              <a:spAutoFit/>
            </a:bodyPr>
            <a:lstStyle/>
            <a:p>
              <a:r>
                <a:rPr lang="en-US" sz="1050" kern="0" dirty="0" smtClean="0">
                  <a:solidFill>
                    <a:sysClr val="window" lastClr="FFFFFF"/>
                  </a:solidFill>
                  <a:latin typeface="Calibri"/>
                </a:rPr>
                <a:t>Virtual Machine Manager</a:t>
              </a:r>
              <a:endParaRPr lang="en-US" sz="1050" dirty="0"/>
            </a:p>
          </p:txBody>
        </p:sp>
      </p:grpSp>
      <p:grpSp>
        <p:nvGrpSpPr>
          <p:cNvPr id="16" name="Group 209"/>
          <p:cNvGrpSpPr/>
          <p:nvPr/>
        </p:nvGrpSpPr>
        <p:grpSpPr>
          <a:xfrm>
            <a:off x="3850339" y="5652618"/>
            <a:ext cx="2299717" cy="498193"/>
            <a:chOff x="4305912" y="3284526"/>
            <a:chExt cx="2299717" cy="498193"/>
          </a:xfrm>
          <a:effectLst>
            <a:outerShdw blurRad="50800" dist="38100" dir="2700000" algn="tl" rotWithShape="0">
              <a:prstClr val="black">
                <a:alpha val="40000"/>
              </a:prstClr>
            </a:outerShdw>
          </a:effectLst>
        </p:grpSpPr>
        <p:pic>
          <p:nvPicPr>
            <p:cNvPr id="211" name="Picture 210" descr="\\.PSF\Parallels Share\Virtualization PPT\Windows-Server-2008-Logo.png"/>
            <p:cNvPicPr>
              <a:picLocks noChangeAspect="1" noChangeArrowheads="1"/>
            </p:cNvPicPr>
            <p:nvPr/>
          </p:nvPicPr>
          <p:blipFill>
            <a:blip r:embed="rId13"/>
            <a:srcRect/>
            <a:stretch>
              <a:fillRect/>
            </a:stretch>
          </p:blipFill>
          <p:spPr bwMode="auto">
            <a:xfrm>
              <a:off x="4305912" y="3284526"/>
              <a:ext cx="2178761" cy="331004"/>
            </a:xfrm>
            <a:prstGeom prst="rect">
              <a:avLst/>
            </a:prstGeom>
            <a:noFill/>
            <a:ln w="9525">
              <a:noFill/>
              <a:miter lim="800000"/>
              <a:headEnd/>
              <a:tailEnd/>
            </a:ln>
          </p:spPr>
        </p:pic>
        <p:sp>
          <p:nvSpPr>
            <p:cNvPr id="212" name="Rectangle 211"/>
            <p:cNvSpPr/>
            <p:nvPr/>
          </p:nvSpPr>
          <p:spPr>
            <a:xfrm>
              <a:off x="5626216" y="3521109"/>
              <a:ext cx="979413" cy="261610"/>
            </a:xfrm>
            <a:prstGeom prst="rect">
              <a:avLst/>
            </a:prstGeom>
          </p:spPr>
          <p:txBody>
            <a:bodyPr wrap="square">
              <a:spAutoFit/>
            </a:bodyPr>
            <a:lstStyle/>
            <a:p>
              <a:r>
                <a:rPr lang="en-US" sz="1100" kern="0" dirty="0" smtClean="0">
                  <a:solidFill>
                    <a:sysClr val="window" lastClr="FFFFFF"/>
                  </a:solidFill>
                  <a:latin typeface="Calibri"/>
                </a:rPr>
                <a:t>         Hyper-V</a:t>
              </a:r>
              <a:endParaRPr lang="en-US" sz="1100" dirty="0"/>
            </a:p>
          </p:txBody>
        </p:sp>
      </p:grpSp>
      <p:grpSp>
        <p:nvGrpSpPr>
          <p:cNvPr id="17" name="Group 212"/>
          <p:cNvGrpSpPr/>
          <p:nvPr/>
        </p:nvGrpSpPr>
        <p:grpSpPr>
          <a:xfrm>
            <a:off x="4262532" y="6098114"/>
            <a:ext cx="1668084" cy="511273"/>
            <a:chOff x="4327580" y="3701447"/>
            <a:chExt cx="1668084" cy="511273"/>
          </a:xfrm>
          <a:effectLst>
            <a:outerShdw blurRad="50800" dist="38100" dir="2700000" algn="tl" rotWithShape="0">
              <a:prstClr val="black">
                <a:alpha val="40000"/>
              </a:prstClr>
            </a:outerShdw>
          </a:effectLst>
        </p:grpSpPr>
        <p:pic>
          <p:nvPicPr>
            <p:cNvPr id="214" name="Picture 10" descr="Logo-Systems-Center"/>
            <p:cNvPicPr>
              <a:picLocks noChangeAspect="1" noChangeArrowheads="1"/>
            </p:cNvPicPr>
            <p:nvPr/>
          </p:nvPicPr>
          <p:blipFill>
            <a:blip r:embed="rId17"/>
            <a:srcRect/>
            <a:stretch>
              <a:fillRect/>
            </a:stretch>
          </p:blipFill>
          <p:spPr bwMode="auto">
            <a:xfrm>
              <a:off x="4327580" y="3701447"/>
              <a:ext cx="1333710" cy="360408"/>
            </a:xfrm>
            <a:prstGeom prst="rect">
              <a:avLst/>
            </a:prstGeom>
            <a:noFill/>
            <a:ln w="9525">
              <a:noFill/>
              <a:miter lim="800000"/>
              <a:headEnd/>
              <a:tailEnd/>
            </a:ln>
          </p:spPr>
        </p:pic>
        <p:sp>
          <p:nvSpPr>
            <p:cNvPr id="215" name="Rectangle 214"/>
            <p:cNvSpPr/>
            <p:nvPr/>
          </p:nvSpPr>
          <p:spPr>
            <a:xfrm>
              <a:off x="4417988" y="3958804"/>
              <a:ext cx="1577676" cy="253916"/>
            </a:xfrm>
            <a:prstGeom prst="rect">
              <a:avLst/>
            </a:prstGeom>
          </p:spPr>
          <p:txBody>
            <a:bodyPr wrap="none">
              <a:spAutoFit/>
            </a:bodyPr>
            <a:lstStyle/>
            <a:p>
              <a:r>
                <a:rPr lang="en-US" sz="1050" kern="0" dirty="0" smtClean="0">
                  <a:solidFill>
                    <a:sysClr val="window" lastClr="FFFFFF"/>
                  </a:solidFill>
                  <a:latin typeface="Calibri"/>
                </a:rPr>
                <a:t>Virtual Machine Manager</a:t>
              </a:r>
              <a:endParaRPr lang="en-US" sz="1050" dirty="0"/>
            </a:p>
          </p:txBody>
        </p:sp>
      </p:grpSp>
      <p:grpSp>
        <p:nvGrpSpPr>
          <p:cNvPr id="18" name="Group 198"/>
          <p:cNvGrpSpPr/>
          <p:nvPr/>
        </p:nvGrpSpPr>
        <p:grpSpPr>
          <a:xfrm>
            <a:off x="125661" y="4860052"/>
            <a:ext cx="1666572" cy="1310154"/>
            <a:chOff x="-29260" y="4010616"/>
            <a:chExt cx="2081977" cy="1636719"/>
          </a:xfrm>
        </p:grpSpPr>
        <p:pic>
          <p:nvPicPr>
            <p:cNvPr id="164" name="Picture 4" descr="\\.PSF\Parallels Share\Virtualization Slides\Server-Physical-3U.png"/>
            <p:cNvPicPr>
              <a:picLocks noChangeAspect="1" noChangeArrowheads="1"/>
            </p:cNvPicPr>
            <p:nvPr/>
          </p:nvPicPr>
          <p:blipFill>
            <a:blip r:embed="rId3"/>
            <a:srcRect/>
            <a:stretch>
              <a:fillRect/>
            </a:stretch>
          </p:blipFill>
          <p:spPr bwMode="auto">
            <a:xfrm>
              <a:off x="-29260" y="4010616"/>
              <a:ext cx="2081977" cy="1636719"/>
            </a:xfrm>
            <a:prstGeom prst="rect">
              <a:avLst/>
            </a:prstGeom>
            <a:noFill/>
          </p:spPr>
        </p:pic>
        <p:pic>
          <p:nvPicPr>
            <p:cNvPr id="147" name="Picture 146" descr="SQL.png"/>
            <p:cNvPicPr>
              <a:picLocks noChangeAspect="1"/>
            </p:cNvPicPr>
            <p:nvPr/>
          </p:nvPicPr>
          <p:blipFill>
            <a:blip r:embed="rId18"/>
            <a:stretch>
              <a:fillRect/>
            </a:stretch>
          </p:blipFill>
          <p:spPr>
            <a:xfrm>
              <a:off x="675075" y="4125114"/>
              <a:ext cx="813816" cy="568380"/>
            </a:xfrm>
            <a:prstGeom prst="rect">
              <a:avLst/>
            </a:prstGeom>
            <a:effectLst>
              <a:outerShdw blurRad="50800" dist="38100" dir="2700000" algn="tl" rotWithShape="0">
                <a:prstClr val="black">
                  <a:alpha val="40000"/>
                </a:prstClr>
              </a:outerShdw>
            </a:effectLst>
          </p:spPr>
        </p:pic>
        <p:pic>
          <p:nvPicPr>
            <p:cNvPr id="165" name="Picture 3" descr="\\showsrus\images\LOGOS\GEN_LOGO\L\Linux penguin.png"/>
            <p:cNvPicPr>
              <a:picLocks noChangeAspect="1" noChangeArrowheads="1"/>
            </p:cNvPicPr>
            <p:nvPr/>
          </p:nvPicPr>
          <p:blipFill>
            <a:blip r:embed="rId11" cstate="print"/>
            <a:srcRect/>
            <a:stretch>
              <a:fillRect/>
            </a:stretch>
          </p:blipFill>
          <p:spPr bwMode="auto">
            <a:xfrm>
              <a:off x="588820" y="4328983"/>
              <a:ext cx="190809" cy="224154"/>
            </a:xfrm>
            <a:prstGeom prst="rect">
              <a:avLst/>
            </a:prstGeom>
            <a:noFill/>
            <a:scene3d>
              <a:camera prst="isometricOffAxis2Left"/>
              <a:lightRig rig="threePt" dir="t"/>
            </a:scene3d>
          </p:spPr>
        </p:pic>
      </p:grpSp>
      <p:sp>
        <p:nvSpPr>
          <p:cNvPr id="224" name="Text Box 19"/>
          <p:cNvSpPr txBox="1">
            <a:spLocks noChangeArrowheads="1"/>
          </p:cNvSpPr>
          <p:nvPr/>
        </p:nvSpPr>
        <p:spPr bwMode="auto">
          <a:xfrm>
            <a:off x="7592643" y="5166365"/>
            <a:ext cx="1306027" cy="469616"/>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ts val="1000"/>
              </a:lnSpc>
              <a:spcBef>
                <a:spcPct val="50000"/>
              </a:spcBef>
              <a:defRPr/>
            </a:pPr>
            <a:r>
              <a:rPr lang="en-US" sz="1400" b="1" dirty="0" smtClean="0">
                <a:latin typeface="Segoe Semibold" pitchFamily="34" charset="0"/>
              </a:rPr>
              <a:t>Hyper-V</a:t>
            </a:r>
          </a:p>
          <a:p>
            <a:pPr algn="ctr">
              <a:lnSpc>
                <a:spcPts val="1000"/>
              </a:lnSpc>
              <a:spcBef>
                <a:spcPct val="50000"/>
              </a:spcBef>
              <a:defRPr/>
            </a:pPr>
            <a:r>
              <a:rPr lang="en-US" sz="1400" b="1" dirty="0" smtClean="0">
                <a:latin typeface="Segoe Semibold" pitchFamily="34" charset="0"/>
              </a:rPr>
              <a:t>VMM</a:t>
            </a:r>
          </a:p>
        </p:txBody>
      </p:sp>
      <p:grpSp>
        <p:nvGrpSpPr>
          <p:cNvPr id="19" name="Group 240"/>
          <p:cNvGrpSpPr/>
          <p:nvPr/>
        </p:nvGrpSpPr>
        <p:grpSpPr>
          <a:xfrm>
            <a:off x="1667179" y="5040588"/>
            <a:ext cx="1666572" cy="1310154"/>
            <a:chOff x="1518063" y="4099616"/>
            <a:chExt cx="2081977" cy="1636719"/>
          </a:xfrm>
        </p:grpSpPr>
        <p:pic>
          <p:nvPicPr>
            <p:cNvPr id="242" name="Picture 4" descr="\\.PSF\Parallels Share\Virtualization Slides\Server-Physical-3U.png"/>
            <p:cNvPicPr>
              <a:picLocks noChangeAspect="1" noChangeArrowheads="1"/>
            </p:cNvPicPr>
            <p:nvPr/>
          </p:nvPicPr>
          <p:blipFill>
            <a:blip r:embed="rId3"/>
            <a:srcRect/>
            <a:stretch>
              <a:fillRect/>
            </a:stretch>
          </p:blipFill>
          <p:spPr bwMode="auto">
            <a:xfrm>
              <a:off x="1518063" y="4099616"/>
              <a:ext cx="2081977" cy="1636719"/>
            </a:xfrm>
            <a:prstGeom prst="rect">
              <a:avLst/>
            </a:prstGeom>
            <a:noFill/>
          </p:spPr>
        </p:pic>
        <p:pic>
          <p:nvPicPr>
            <p:cNvPr id="243" name="Picture 242" descr="IIS.png"/>
            <p:cNvPicPr>
              <a:picLocks noChangeAspect="1"/>
            </p:cNvPicPr>
            <p:nvPr/>
          </p:nvPicPr>
          <p:blipFill>
            <a:blip r:embed="rId15"/>
            <a:stretch>
              <a:fillRect/>
            </a:stretch>
          </p:blipFill>
          <p:spPr>
            <a:xfrm>
              <a:off x="2247823" y="4198514"/>
              <a:ext cx="813816" cy="568378"/>
            </a:xfrm>
            <a:prstGeom prst="rect">
              <a:avLst/>
            </a:prstGeom>
            <a:effectLst>
              <a:outerShdw blurRad="50800" dist="38100" dir="2700000" algn="tl" rotWithShape="0">
                <a:prstClr val="black">
                  <a:alpha val="40000"/>
                </a:prstClr>
              </a:outerShdw>
            </a:effectLst>
          </p:spPr>
        </p:pic>
        <p:pic>
          <p:nvPicPr>
            <p:cNvPr id="244" name="Picture 243" descr="Windows_Vista3.png"/>
            <p:cNvPicPr>
              <a:picLocks/>
            </p:cNvPicPr>
            <p:nvPr/>
          </p:nvPicPr>
          <p:blipFill>
            <a:blip r:embed="rId5" cstate="print"/>
            <a:srcRect r="76802" b="-2843"/>
            <a:stretch>
              <a:fillRect/>
            </a:stretch>
          </p:blipFill>
          <p:spPr>
            <a:xfrm>
              <a:off x="2144669" y="4451719"/>
              <a:ext cx="207344" cy="192297"/>
            </a:xfrm>
            <a:prstGeom prst="rect">
              <a:avLst/>
            </a:prstGeom>
            <a:scene3d>
              <a:camera prst="isometricOffAxis2Left"/>
              <a:lightRig rig="threePt" dir="t"/>
            </a:scene3d>
          </p:spPr>
        </p:pic>
      </p:grpSp>
      <p:grpSp>
        <p:nvGrpSpPr>
          <p:cNvPr id="20" name="Group 249"/>
          <p:cNvGrpSpPr/>
          <p:nvPr/>
        </p:nvGrpSpPr>
        <p:grpSpPr>
          <a:xfrm>
            <a:off x="129381" y="4856338"/>
            <a:ext cx="1666572" cy="1310154"/>
            <a:chOff x="-29260" y="4010616"/>
            <a:chExt cx="2081977" cy="1636719"/>
          </a:xfrm>
        </p:grpSpPr>
        <p:pic>
          <p:nvPicPr>
            <p:cNvPr id="251" name="Picture 4" descr="\\.PSF\Parallels Share\Virtualization Slides\Server-Physical-3U.png"/>
            <p:cNvPicPr>
              <a:picLocks noChangeAspect="1" noChangeArrowheads="1"/>
            </p:cNvPicPr>
            <p:nvPr/>
          </p:nvPicPr>
          <p:blipFill>
            <a:blip r:embed="rId3"/>
            <a:srcRect/>
            <a:stretch>
              <a:fillRect/>
            </a:stretch>
          </p:blipFill>
          <p:spPr bwMode="auto">
            <a:xfrm>
              <a:off x="-29260" y="4010616"/>
              <a:ext cx="2081977" cy="1636719"/>
            </a:xfrm>
            <a:prstGeom prst="rect">
              <a:avLst/>
            </a:prstGeom>
            <a:noFill/>
          </p:spPr>
        </p:pic>
        <p:pic>
          <p:nvPicPr>
            <p:cNvPr id="252" name="Picture 251" descr="SQL.png"/>
            <p:cNvPicPr>
              <a:picLocks noChangeAspect="1"/>
            </p:cNvPicPr>
            <p:nvPr/>
          </p:nvPicPr>
          <p:blipFill>
            <a:blip r:embed="rId18"/>
            <a:stretch>
              <a:fillRect/>
            </a:stretch>
          </p:blipFill>
          <p:spPr>
            <a:xfrm>
              <a:off x="675075" y="4125114"/>
              <a:ext cx="813816" cy="568380"/>
            </a:xfrm>
            <a:prstGeom prst="rect">
              <a:avLst/>
            </a:prstGeom>
            <a:effectLst>
              <a:outerShdw blurRad="50800" dist="38100" dir="2700000" algn="tl" rotWithShape="0">
                <a:prstClr val="black">
                  <a:alpha val="40000"/>
                </a:prstClr>
              </a:outerShdw>
            </a:effectLst>
          </p:spPr>
        </p:pic>
        <p:pic>
          <p:nvPicPr>
            <p:cNvPr id="253" name="Picture 3" descr="\\showsrus\images\LOGOS\GEN_LOGO\L\Linux penguin.png"/>
            <p:cNvPicPr>
              <a:picLocks noChangeAspect="1" noChangeArrowheads="1"/>
            </p:cNvPicPr>
            <p:nvPr/>
          </p:nvPicPr>
          <p:blipFill>
            <a:blip r:embed="rId11" cstate="print"/>
            <a:srcRect/>
            <a:stretch>
              <a:fillRect/>
            </a:stretch>
          </p:blipFill>
          <p:spPr bwMode="auto">
            <a:xfrm>
              <a:off x="588820" y="4328983"/>
              <a:ext cx="190809" cy="224154"/>
            </a:xfrm>
            <a:prstGeom prst="rect">
              <a:avLst/>
            </a:prstGeom>
            <a:noFill/>
            <a:scene3d>
              <a:camera prst="isometricOffAxis2Left"/>
              <a:lightRig rig="threePt" dir="t"/>
            </a:scene3d>
          </p:spPr>
        </p:pic>
      </p:grpSp>
      <p:grpSp>
        <p:nvGrpSpPr>
          <p:cNvPr id="21" name="Group 244"/>
          <p:cNvGrpSpPr/>
          <p:nvPr/>
        </p:nvGrpSpPr>
        <p:grpSpPr>
          <a:xfrm>
            <a:off x="2102967" y="3529162"/>
            <a:ext cx="1666572" cy="1310154"/>
            <a:chOff x="1925276" y="2502465"/>
            <a:chExt cx="2081977" cy="1636719"/>
          </a:xfrm>
        </p:grpSpPr>
        <p:pic>
          <p:nvPicPr>
            <p:cNvPr id="246" name="Picture 4" descr="\\.PSF\Parallels Share\Virtualization Slides\Server-Physical-3U.png"/>
            <p:cNvPicPr>
              <a:picLocks noChangeAspect="1" noChangeArrowheads="1"/>
            </p:cNvPicPr>
            <p:nvPr/>
          </p:nvPicPr>
          <p:blipFill>
            <a:blip r:embed="rId3"/>
            <a:srcRect/>
            <a:stretch>
              <a:fillRect/>
            </a:stretch>
          </p:blipFill>
          <p:spPr bwMode="auto">
            <a:xfrm>
              <a:off x="1925276" y="2502465"/>
              <a:ext cx="2081977" cy="1636719"/>
            </a:xfrm>
            <a:prstGeom prst="rect">
              <a:avLst/>
            </a:prstGeom>
            <a:noFill/>
          </p:spPr>
        </p:pic>
        <p:pic>
          <p:nvPicPr>
            <p:cNvPr id="247" name="Picture 246" descr="IIS.png"/>
            <p:cNvPicPr>
              <a:picLocks noChangeAspect="1"/>
            </p:cNvPicPr>
            <p:nvPr/>
          </p:nvPicPr>
          <p:blipFill>
            <a:blip r:embed="rId16"/>
            <a:stretch>
              <a:fillRect/>
            </a:stretch>
          </p:blipFill>
          <p:spPr>
            <a:xfrm>
              <a:off x="2657494" y="2588373"/>
              <a:ext cx="813816" cy="603655"/>
            </a:xfrm>
            <a:prstGeom prst="rect">
              <a:avLst/>
            </a:prstGeom>
            <a:effectLst>
              <a:outerShdw blurRad="50800" dist="38100" dir="2700000" algn="tl" rotWithShape="0">
                <a:prstClr val="black">
                  <a:alpha val="40000"/>
                </a:prstClr>
              </a:outerShdw>
            </a:effectLst>
          </p:spPr>
        </p:pic>
        <p:pic>
          <p:nvPicPr>
            <p:cNvPr id="248" name="Picture 247" descr="Windows_Vista3.png"/>
            <p:cNvPicPr>
              <a:picLocks/>
            </p:cNvPicPr>
            <p:nvPr/>
          </p:nvPicPr>
          <p:blipFill>
            <a:blip r:embed="rId5" cstate="print"/>
            <a:srcRect r="76802" b="-2843"/>
            <a:stretch>
              <a:fillRect/>
            </a:stretch>
          </p:blipFill>
          <p:spPr>
            <a:xfrm>
              <a:off x="2574853" y="2857838"/>
              <a:ext cx="207344" cy="192297"/>
            </a:xfrm>
            <a:prstGeom prst="rect">
              <a:avLst/>
            </a:prstGeom>
            <a:scene3d>
              <a:camera prst="isometricOffAxis2Left"/>
              <a:lightRig rig="threePt" dir="t"/>
            </a:scene3d>
          </p:spPr>
        </p:pic>
        <p:sp>
          <p:nvSpPr>
            <p:cNvPr id="249" name="TextBox 248"/>
            <p:cNvSpPr txBox="1"/>
            <p:nvPr/>
          </p:nvSpPr>
          <p:spPr>
            <a:xfrm>
              <a:off x="2326473" y="3077313"/>
              <a:ext cx="657322" cy="343457"/>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grpSp>
      <p:grpSp>
        <p:nvGrpSpPr>
          <p:cNvPr id="22" name="Group 236"/>
          <p:cNvGrpSpPr/>
          <p:nvPr/>
        </p:nvGrpSpPr>
        <p:grpSpPr>
          <a:xfrm>
            <a:off x="1082497" y="4242394"/>
            <a:ext cx="1666572" cy="1310154"/>
            <a:chOff x="904806" y="3215697"/>
            <a:chExt cx="2081977" cy="1636719"/>
          </a:xfrm>
        </p:grpSpPr>
        <p:pic>
          <p:nvPicPr>
            <p:cNvPr id="238" name="Picture 4" descr="\\.PSF\Parallels Share\Virtualization Slides\Server-Physical-3U.png"/>
            <p:cNvPicPr>
              <a:picLocks noChangeAspect="1" noChangeArrowheads="1"/>
            </p:cNvPicPr>
            <p:nvPr/>
          </p:nvPicPr>
          <p:blipFill>
            <a:blip r:embed="rId3"/>
            <a:srcRect/>
            <a:stretch>
              <a:fillRect/>
            </a:stretch>
          </p:blipFill>
          <p:spPr bwMode="auto">
            <a:xfrm>
              <a:off x="904806" y="3215697"/>
              <a:ext cx="2081977" cy="1636719"/>
            </a:xfrm>
            <a:prstGeom prst="rect">
              <a:avLst/>
            </a:prstGeom>
            <a:noFill/>
          </p:spPr>
        </p:pic>
        <p:pic>
          <p:nvPicPr>
            <p:cNvPr id="239" name="Picture 238" descr="SQL.png"/>
            <p:cNvPicPr>
              <a:picLocks noChangeAspect="1"/>
            </p:cNvPicPr>
            <p:nvPr/>
          </p:nvPicPr>
          <p:blipFill>
            <a:blip r:embed="rId14"/>
            <a:stretch>
              <a:fillRect/>
            </a:stretch>
          </p:blipFill>
          <p:spPr>
            <a:xfrm>
              <a:off x="1620240" y="3310864"/>
              <a:ext cx="813816" cy="568379"/>
            </a:xfrm>
            <a:prstGeom prst="rect">
              <a:avLst/>
            </a:prstGeom>
            <a:effectLst>
              <a:outerShdw blurRad="50800" dist="38100" dir="2700000" algn="tl" rotWithShape="0">
                <a:prstClr val="black">
                  <a:alpha val="40000"/>
                </a:prstClr>
              </a:outerShdw>
            </a:effectLst>
          </p:spPr>
        </p:pic>
        <p:pic>
          <p:nvPicPr>
            <p:cNvPr id="240" name="Picture 239" descr="Windows_Vista3.png"/>
            <p:cNvPicPr>
              <a:picLocks/>
            </p:cNvPicPr>
            <p:nvPr/>
          </p:nvPicPr>
          <p:blipFill>
            <a:blip r:embed="rId5" cstate="print"/>
            <a:srcRect r="76802" b="-2843"/>
            <a:stretch>
              <a:fillRect/>
            </a:stretch>
          </p:blipFill>
          <p:spPr>
            <a:xfrm>
              <a:off x="1530192" y="3559264"/>
              <a:ext cx="207344" cy="192297"/>
            </a:xfrm>
            <a:prstGeom prst="rect">
              <a:avLst/>
            </a:prstGeom>
            <a:scene3d>
              <a:camera prst="isometricOffAxis2Left"/>
              <a:lightRig rig="threePt" dir="t"/>
            </a:scene3d>
          </p:spPr>
        </p:pic>
      </p:grpSp>
      <p:grpSp>
        <p:nvGrpSpPr>
          <p:cNvPr id="23" name="Group 228"/>
          <p:cNvGrpSpPr/>
          <p:nvPr/>
        </p:nvGrpSpPr>
        <p:grpSpPr>
          <a:xfrm>
            <a:off x="-77344" y="3844324"/>
            <a:ext cx="1666572" cy="1310154"/>
            <a:chOff x="-169310" y="2741427"/>
            <a:chExt cx="2081977" cy="1636719"/>
          </a:xfrm>
        </p:grpSpPr>
        <p:pic>
          <p:nvPicPr>
            <p:cNvPr id="230" name="Picture 4" descr="\\.PSF\Parallels Share\Virtualization Slides\Server-Physical-3U.png"/>
            <p:cNvPicPr>
              <a:picLocks noChangeAspect="1" noChangeArrowheads="1"/>
            </p:cNvPicPr>
            <p:nvPr/>
          </p:nvPicPr>
          <p:blipFill>
            <a:blip r:embed="rId3"/>
            <a:srcRect/>
            <a:stretch>
              <a:fillRect/>
            </a:stretch>
          </p:blipFill>
          <p:spPr bwMode="auto">
            <a:xfrm>
              <a:off x="-169310" y="2741427"/>
              <a:ext cx="2081977" cy="1636719"/>
            </a:xfrm>
            <a:prstGeom prst="rect">
              <a:avLst/>
            </a:prstGeom>
            <a:noFill/>
          </p:spPr>
        </p:pic>
        <p:pic>
          <p:nvPicPr>
            <p:cNvPr id="232" name="Picture 231" descr="IIS.png"/>
            <p:cNvPicPr>
              <a:picLocks noChangeAspect="1"/>
            </p:cNvPicPr>
            <p:nvPr/>
          </p:nvPicPr>
          <p:blipFill>
            <a:blip r:embed="rId12"/>
            <a:stretch>
              <a:fillRect/>
            </a:stretch>
          </p:blipFill>
          <p:spPr>
            <a:xfrm>
              <a:off x="513394" y="2867558"/>
              <a:ext cx="813816" cy="568378"/>
            </a:xfrm>
            <a:prstGeom prst="rect">
              <a:avLst/>
            </a:prstGeom>
            <a:effectLst>
              <a:outerShdw blurRad="50800" dist="38100" dir="2700000" algn="tl" rotWithShape="0">
                <a:prstClr val="black">
                  <a:alpha val="40000"/>
                </a:prstClr>
              </a:outerShdw>
            </a:effectLst>
          </p:spPr>
        </p:pic>
      </p:grpSp>
      <p:grpSp>
        <p:nvGrpSpPr>
          <p:cNvPr id="24" name="Group 224"/>
          <p:cNvGrpSpPr/>
          <p:nvPr/>
        </p:nvGrpSpPr>
        <p:grpSpPr>
          <a:xfrm>
            <a:off x="816864" y="3221694"/>
            <a:ext cx="1666572" cy="1310154"/>
            <a:chOff x="848723" y="2033072"/>
            <a:chExt cx="2081977" cy="1636719"/>
          </a:xfrm>
        </p:grpSpPr>
        <p:pic>
          <p:nvPicPr>
            <p:cNvPr id="226" name="Picture 4" descr="\\.PSF\Parallels Share\Virtualization Slides\Server-Physical-3U.png"/>
            <p:cNvPicPr>
              <a:picLocks noChangeAspect="1" noChangeArrowheads="1"/>
            </p:cNvPicPr>
            <p:nvPr/>
          </p:nvPicPr>
          <p:blipFill>
            <a:blip r:embed="rId3"/>
            <a:srcRect/>
            <a:stretch>
              <a:fillRect/>
            </a:stretch>
          </p:blipFill>
          <p:spPr bwMode="auto">
            <a:xfrm>
              <a:off x="848723" y="2033072"/>
              <a:ext cx="2081977" cy="1636719"/>
            </a:xfrm>
            <a:prstGeom prst="rect">
              <a:avLst/>
            </a:prstGeom>
            <a:noFill/>
          </p:spPr>
        </p:pic>
        <p:pic>
          <p:nvPicPr>
            <p:cNvPr id="227" name="Picture 226" descr="exc.png"/>
            <p:cNvPicPr>
              <a:picLocks noChangeAspect="1"/>
            </p:cNvPicPr>
            <p:nvPr/>
          </p:nvPicPr>
          <p:blipFill>
            <a:blip r:embed="rId10"/>
            <a:stretch>
              <a:fillRect/>
            </a:stretch>
          </p:blipFill>
          <p:spPr>
            <a:xfrm>
              <a:off x="1567839" y="2119275"/>
              <a:ext cx="813816" cy="568380"/>
            </a:xfrm>
            <a:prstGeom prst="rect">
              <a:avLst/>
            </a:prstGeom>
            <a:effectLst>
              <a:outerShdw blurRad="50800" dist="38100" dir="2700000" algn="tl" rotWithShape="0">
                <a:prstClr val="black">
                  <a:alpha val="40000"/>
                </a:prstClr>
              </a:outerShdw>
            </a:effectLst>
          </p:spPr>
        </p:pic>
        <p:pic>
          <p:nvPicPr>
            <p:cNvPr id="228" name="Picture 227" descr="Windows_Vista3.png"/>
            <p:cNvPicPr>
              <a:picLocks/>
            </p:cNvPicPr>
            <p:nvPr/>
          </p:nvPicPr>
          <p:blipFill>
            <a:blip r:embed="rId5" cstate="print"/>
            <a:srcRect r="76802" b="-2843"/>
            <a:stretch>
              <a:fillRect/>
            </a:stretch>
          </p:blipFill>
          <p:spPr>
            <a:xfrm>
              <a:off x="1487520" y="2390052"/>
              <a:ext cx="207344" cy="192297"/>
            </a:xfrm>
            <a:prstGeom prst="rect">
              <a:avLst/>
            </a:prstGeom>
            <a:scene3d>
              <a:camera prst="isometricOffAxis2Left"/>
              <a:lightRig rig="threePt" dir="t"/>
            </a:scene3d>
          </p:spPr>
        </p:pic>
      </p:grpSp>
      <p:sp>
        <p:nvSpPr>
          <p:cNvPr id="256" name="Rectangle 5"/>
          <p:cNvSpPr>
            <a:spLocks noChangeArrowheads="1"/>
          </p:cNvSpPr>
          <p:nvPr/>
        </p:nvSpPr>
        <p:spPr bwMode="auto">
          <a:xfrm>
            <a:off x="354105" y="1677477"/>
            <a:ext cx="2793132" cy="1328569"/>
          </a:xfrm>
          <a:prstGeom prst="rect">
            <a:avLst/>
          </a:prstGeom>
          <a:noFill/>
          <a:ln w="9525">
            <a:noFill/>
            <a:miter lim="800000"/>
            <a:headEnd/>
            <a:tailEnd/>
          </a:ln>
        </p:spPr>
        <p:txBody>
          <a:bodyPr wrap="square">
            <a:spAutoFit/>
          </a:bodyPr>
          <a:lstStyle/>
          <a:p>
            <a:pPr eaLnBrk="0" hangingPunct="0">
              <a:spcBef>
                <a:spcPct val="20000"/>
              </a:spcBef>
              <a:buClr>
                <a:schemeClr val="tx2"/>
              </a:buClr>
              <a:buSzPct val="95000"/>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Challenge</a:t>
            </a:r>
          </a:p>
          <a:p>
            <a:pPr marL="171450" lvl="1" indent="-171450" defTabSz="914363">
              <a:lnSpc>
                <a:spcPct val="90000"/>
              </a:lnSpc>
              <a:spcBef>
                <a:spcPts val="200"/>
              </a:spcBef>
              <a:buClr>
                <a:schemeClr val="tx2"/>
              </a:buClr>
              <a:buSzPct val="80000"/>
              <a:buBlip>
                <a:blip r:embed="rId19"/>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Real Estate Costs</a:t>
            </a:r>
          </a:p>
          <a:p>
            <a:pPr marL="171450" lvl="1" indent="-171450" defTabSz="914363">
              <a:lnSpc>
                <a:spcPct val="90000"/>
              </a:lnSpc>
              <a:spcBef>
                <a:spcPts val="200"/>
              </a:spcBef>
              <a:buClr>
                <a:schemeClr val="tx2"/>
              </a:buClr>
              <a:buSzPct val="80000"/>
              <a:buBlip>
                <a:blip r:embed="rId19"/>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Management overhead</a:t>
            </a:r>
          </a:p>
          <a:p>
            <a:pPr marL="171450" lvl="1" indent="-171450" defTabSz="914363">
              <a:lnSpc>
                <a:spcPct val="90000"/>
              </a:lnSpc>
              <a:spcBef>
                <a:spcPts val="200"/>
              </a:spcBef>
              <a:buClr>
                <a:schemeClr val="tx2"/>
              </a:buClr>
              <a:buSzPct val="80000"/>
              <a:buBlip>
                <a:blip r:embed="rId19"/>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Lower server Utilization </a:t>
            </a:r>
          </a:p>
          <a:p>
            <a:pPr marL="171450" lvl="1" indent="-171450" defTabSz="914363">
              <a:lnSpc>
                <a:spcPct val="90000"/>
              </a:lnSpc>
              <a:spcBef>
                <a:spcPts val="200"/>
              </a:spcBef>
              <a:buClr>
                <a:schemeClr val="tx2"/>
              </a:buClr>
              <a:buSzPct val="80000"/>
              <a:buBlip>
                <a:blip r:embed="rId19"/>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Power and Cooling Costs</a:t>
            </a:r>
          </a:p>
          <a:p>
            <a:pPr marL="171450" lvl="1" indent="-171450" defTabSz="914363">
              <a:lnSpc>
                <a:spcPct val="90000"/>
              </a:lnSpc>
              <a:spcBef>
                <a:spcPts val="200"/>
              </a:spcBef>
              <a:buClr>
                <a:schemeClr val="tx2"/>
              </a:buClr>
              <a:buSzPct val="80000"/>
              <a:buBlip>
                <a:blip r:embed="rId19"/>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Impact on Environment</a:t>
            </a:r>
          </a:p>
        </p:txBody>
      </p:sp>
      <p:sp>
        <p:nvSpPr>
          <p:cNvPr id="259" name="Rectangle 5"/>
          <p:cNvSpPr>
            <a:spLocks noChangeArrowheads="1"/>
          </p:cNvSpPr>
          <p:nvPr/>
        </p:nvSpPr>
        <p:spPr bwMode="auto">
          <a:xfrm>
            <a:off x="3186944" y="1677477"/>
            <a:ext cx="2358929" cy="727379"/>
          </a:xfrm>
          <a:prstGeom prst="rect">
            <a:avLst/>
          </a:prstGeom>
          <a:noFill/>
          <a:ln w="9525">
            <a:noFill/>
            <a:miter lim="800000"/>
            <a:headEnd/>
            <a:tailEnd/>
          </a:ln>
        </p:spPr>
        <p:txBody>
          <a:bodyPr wrap="square">
            <a:spAutoFit/>
          </a:bodyPr>
          <a:lstStyle/>
          <a:p>
            <a:pPr eaLnBrk="0" hangingPunct="0">
              <a:spcBef>
                <a:spcPct val="20000"/>
              </a:spcBef>
              <a:buClr>
                <a:schemeClr val="tx2"/>
              </a:buClr>
              <a:buSzPct val="95000"/>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Solution</a:t>
            </a:r>
            <a:endParaRPr lang="en-US" sz="1400" b="1" dirty="0">
              <a:solidFill>
                <a:schemeClr val="bg1"/>
              </a:solidFill>
            </a:endParaRPr>
          </a:p>
          <a:p>
            <a:pPr marL="171450" lvl="1" indent="-171450" defTabSz="914363">
              <a:lnSpc>
                <a:spcPct val="90000"/>
              </a:lnSpc>
              <a:spcBef>
                <a:spcPts val="200"/>
              </a:spcBef>
              <a:spcAft>
                <a:spcPts val="300"/>
              </a:spcAft>
              <a:buClr>
                <a:schemeClr val="tx2"/>
              </a:buClr>
              <a:buSzPct val="80000"/>
              <a:buBlip>
                <a:blip r:embed="rId19"/>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Consolidated and Green Datacenter with Management</a:t>
            </a:r>
          </a:p>
        </p:txBody>
      </p:sp>
      <p:pic>
        <p:nvPicPr>
          <p:cNvPr id="95" name="Picture 7" descr="E:\DVD_ART34\Logos\System Center Operations Manager 2007 - (Brand)\System Center Operations Manager 2007 logo rev.png"/>
          <p:cNvPicPr>
            <a:picLocks noChangeAspect="1" noChangeArrowheads="1"/>
          </p:cNvPicPr>
          <p:nvPr/>
        </p:nvPicPr>
        <p:blipFill>
          <a:blip r:embed="rId20" cstate="print"/>
          <a:srcRect/>
          <a:stretch>
            <a:fillRect/>
          </a:stretch>
        </p:blipFill>
        <p:spPr bwMode="auto">
          <a:xfrm>
            <a:off x="2517905" y="6119303"/>
            <a:ext cx="1650058" cy="454276"/>
          </a:xfrm>
          <a:prstGeom prst="rect">
            <a:avLst/>
          </a:prstGeom>
          <a:noFill/>
          <a:effectLst>
            <a:outerShdw blurRad="50800" dist="38100" dir="2700000" algn="tl" rotWithShape="0">
              <a:prstClr val="black">
                <a:alpha val="40000"/>
              </a:prstClr>
            </a:outerShdw>
          </a:effectLst>
        </p:spPr>
      </p:pic>
      <p:pic>
        <p:nvPicPr>
          <p:cNvPr id="1027" name="Picture 3" descr="\\eventsql\dvd\Online_ART\DVD_ART34\Logos\System Center Configuration Manager 2007\System Center Configuration Manager 2007 logo rev.png"/>
          <p:cNvPicPr>
            <a:picLocks noChangeAspect="1" noChangeArrowheads="1"/>
          </p:cNvPicPr>
          <p:nvPr/>
        </p:nvPicPr>
        <p:blipFill>
          <a:blip r:embed="rId21" cstate="print"/>
          <a:srcRect/>
          <a:stretch>
            <a:fillRect/>
          </a:stretch>
        </p:blipFill>
        <p:spPr bwMode="auto">
          <a:xfrm>
            <a:off x="6012710" y="6128383"/>
            <a:ext cx="1843433" cy="457200"/>
          </a:xfrm>
          <a:prstGeom prst="rect">
            <a:avLst/>
          </a:prstGeom>
          <a:noFill/>
          <a:effectLst>
            <a:outerShdw blurRad="50800" dist="38100" dir="2700000" algn="tl" rotWithShape="0">
              <a:prstClr val="black">
                <a:alpha val="40000"/>
              </a:prstClr>
            </a:outerShdw>
          </a:effectLst>
        </p:spPr>
      </p:pic>
      <p:pic>
        <p:nvPicPr>
          <p:cNvPr id="107" name="Picture 106" descr="Windows_Vista3.png"/>
          <p:cNvPicPr>
            <a:picLocks/>
          </p:cNvPicPr>
          <p:nvPr/>
        </p:nvPicPr>
        <p:blipFill>
          <a:blip r:embed="rId5" cstate="print"/>
          <a:srcRect r="76802" b="-2843"/>
          <a:stretch>
            <a:fillRect/>
          </a:stretch>
        </p:blipFill>
        <p:spPr>
          <a:xfrm>
            <a:off x="254374" y="4287125"/>
            <a:ext cx="165974" cy="153929"/>
          </a:xfrm>
          <a:prstGeom prst="rect">
            <a:avLst/>
          </a:prstGeom>
          <a:scene3d>
            <a:camera prst="isometricOffAxis2Left"/>
            <a:lightRig rig="threePt" dir="t"/>
          </a:scene3d>
        </p:spPr>
      </p:pic>
      <p:pic>
        <p:nvPicPr>
          <p:cNvPr id="126" name="Picture 4"/>
          <p:cNvPicPr>
            <a:picLocks noChangeAspect="1" noChangeArrowheads="1"/>
          </p:cNvPicPr>
          <p:nvPr/>
        </p:nvPicPr>
        <p:blipFill>
          <a:blip r:embed="rId22"/>
          <a:srcRect r="7467" b="27557"/>
          <a:stretch>
            <a:fillRect/>
          </a:stretch>
        </p:blipFill>
        <p:spPr bwMode="auto">
          <a:xfrm>
            <a:off x="5943599" y="523875"/>
            <a:ext cx="3200400" cy="1234861"/>
          </a:xfrm>
          <a:prstGeom prst="rect">
            <a:avLst/>
          </a:prstGeom>
          <a:solidFill>
            <a:srgbClr val="000000">
              <a:lumMod val="75000"/>
              <a:lumOff val="25000"/>
            </a:srgb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77778E-7 2.22222E-6 L 0.30399 2.22222E-6 " pathEditMode="relative" rAng="0" ptsTypes="AA">
                                      <p:cBhvr>
                                        <p:cTn id="6" dur="1000" fill="hold"/>
                                        <p:tgtEl>
                                          <p:spTgt spid="260"/>
                                        </p:tgtEl>
                                        <p:attrNameLst>
                                          <p:attrName>ppt_x</p:attrName>
                                          <p:attrName>ppt_y</p:attrName>
                                        </p:attrNameLst>
                                      </p:cBhvr>
                                      <p:rCtr x="152"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500"/>
                                        <p:tgtEl>
                                          <p:spTgt spid="25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dissolve">
                                      <p:cBhvr>
                                        <p:cTn id="21" dur="500"/>
                                        <p:tgtEl>
                                          <p:spTgt spid="95"/>
                                        </p:tgtEl>
                                      </p:cBhvr>
                                    </p:animEffect>
                                  </p:childTnLst>
                                </p:cTn>
                              </p:par>
                              <p:par>
                                <p:cTn id="22" presetID="9"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dissolve">
                                      <p:cBhvr>
                                        <p:cTn id="24" dur="500"/>
                                        <p:tgtEl>
                                          <p:spTgt spid="1027"/>
                                        </p:tgtEl>
                                      </p:cBhvr>
                                    </p:animEffect>
                                  </p:childTnLst>
                                </p:cTn>
                              </p:par>
                              <p:par>
                                <p:cTn id="25" presetID="9"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5"/>
                                        </p:tgtEl>
                                        <p:attrNameLst>
                                          <p:attrName>style.visibility</p:attrName>
                                        </p:attrNameLst>
                                      </p:cBhvr>
                                      <p:to>
                                        <p:strVal val="visible"/>
                                      </p:to>
                                    </p:set>
                                    <p:animEffect transition="in" filter="fade">
                                      <p:cBhvr>
                                        <p:cTn id="34" dur="500"/>
                                        <p:tgtEl>
                                          <p:spTgt spid="175"/>
                                        </p:tgtEl>
                                      </p:cBhvr>
                                    </p:animEffect>
                                  </p:childTnLst>
                                </p:cTn>
                              </p:par>
                            </p:childTnLst>
                          </p:cTn>
                        </p:par>
                        <p:par>
                          <p:cTn id="35" fill="hold">
                            <p:stCondLst>
                              <p:cond delay="1000"/>
                            </p:stCondLst>
                            <p:childTnLst>
                              <p:par>
                                <p:cTn id="36" presetID="49" presetClass="path" presetSubtype="0" accel="50000" decel="50000" fill="hold" nodeType="afterEffect">
                                  <p:stCondLst>
                                    <p:cond delay="0"/>
                                  </p:stCondLst>
                                  <p:childTnLst>
                                    <p:animMotion origin="layout" path="M -1.38889E-6 1.02985E-6 L 0.3066 -0.12867 " pathEditMode="relative" rAng="0" ptsTypes="AA">
                                      <p:cBhvr>
                                        <p:cTn id="37" dur="1000" fill="hold"/>
                                        <p:tgtEl>
                                          <p:spTgt spid="10"/>
                                        </p:tgtEl>
                                        <p:attrNameLst>
                                          <p:attrName>ppt_x</p:attrName>
                                          <p:attrName>ppt_y</p:attrName>
                                        </p:attrNameLst>
                                      </p:cBhvr>
                                      <p:rCtr x="153" y="-64"/>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6" presetClass="emph" presetSubtype="0" fill="hold" nodeType="withEffect">
                                  <p:stCondLst>
                                    <p:cond delay="0"/>
                                  </p:stCondLst>
                                  <p:childTnLst>
                                    <p:animEffect transition="out" filter="fade">
                                      <p:cBhvr>
                                        <p:cTn id="43" dur="500" tmFilter="0, 0; .2, .5; .8, .5; 1, 0"/>
                                        <p:tgtEl>
                                          <p:spTgt spid="175"/>
                                        </p:tgtEl>
                                      </p:cBhvr>
                                    </p:animEffect>
                                    <p:animScale>
                                      <p:cBhvr>
                                        <p:cTn id="44" dur="250" autoRev="1" fill="hold"/>
                                        <p:tgtEl>
                                          <p:spTgt spid="175"/>
                                        </p:tgtEl>
                                      </p:cBhvr>
                                      <p:by x="105000" y="105000"/>
                                    </p:animScale>
                                  </p:childTnLst>
                                </p:cTn>
                              </p:par>
                            </p:childTnLst>
                          </p:cTn>
                        </p:par>
                        <p:par>
                          <p:cTn id="45" fill="hold">
                            <p:stCondLst>
                              <p:cond delay="2500"/>
                            </p:stCondLst>
                            <p:childTnLst>
                              <p:par>
                                <p:cTn id="46" presetID="49" presetClass="path" presetSubtype="0" accel="50000" decel="50000" fill="hold" nodeType="afterEffect">
                                  <p:stCondLst>
                                    <p:cond delay="0"/>
                                  </p:stCondLst>
                                  <p:childTnLst>
                                    <p:animMotion origin="layout" path="M 1.66667E-6 -1.93429E-6 L 0.29809 -0.18787 " pathEditMode="relative" rAng="0" ptsTypes="AA">
                                      <p:cBhvr>
                                        <p:cTn id="47" dur="1000" fill="hold"/>
                                        <p:tgtEl>
                                          <p:spTgt spid="15"/>
                                        </p:tgtEl>
                                        <p:attrNameLst>
                                          <p:attrName>ppt_x</p:attrName>
                                          <p:attrName>ppt_y</p:attrName>
                                        </p:attrNameLst>
                                      </p:cBhvr>
                                      <p:rCtr x="149" y="-94"/>
                                    </p:animMotion>
                                  </p:childTnLst>
                                </p:cTn>
                              </p:par>
                            </p:childTnLst>
                          </p:cTn>
                        </p:par>
                        <p:par>
                          <p:cTn id="48" fill="hold">
                            <p:stCondLst>
                              <p:cond delay="3500"/>
                            </p:stCondLst>
                            <p:childTnLst>
                              <p:par>
                                <p:cTn id="49" presetID="10" presetClass="exit" presetSubtype="0" fill="hold" nodeType="after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26" presetClass="emph" presetSubtype="0" fill="hold" nodeType="withEffect">
                                  <p:stCondLst>
                                    <p:cond delay="0"/>
                                  </p:stCondLst>
                                  <p:childTnLst>
                                    <p:animEffect transition="out" filter="fade">
                                      <p:cBhvr>
                                        <p:cTn id="53" dur="500" tmFilter="0, 0; .2, .5; .8, .5; 1, 0"/>
                                        <p:tgtEl>
                                          <p:spTgt spid="175"/>
                                        </p:tgtEl>
                                      </p:cBhvr>
                                    </p:animEffect>
                                    <p:animScale>
                                      <p:cBhvr>
                                        <p:cTn id="54" dur="250" autoRev="1" fill="hold"/>
                                        <p:tgtEl>
                                          <p:spTgt spid="175"/>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224"/>
                                        </p:tgtEl>
                                        <p:attrNameLst>
                                          <p:attrName>style.visibility</p:attrName>
                                        </p:attrNameLst>
                                      </p:cBhvr>
                                      <p:to>
                                        <p:strVal val="visible"/>
                                      </p:to>
                                    </p:set>
                                    <p:animEffect transition="in" filter="fade">
                                      <p:cBhvr>
                                        <p:cTn id="57" dur="500"/>
                                        <p:tgtEl>
                                          <p:spTgt spid="2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0"/>
                                        </p:tgtEl>
                                        <p:attrNameLst>
                                          <p:attrName>style.visibility</p:attrName>
                                        </p:attrNameLst>
                                      </p:cBhvr>
                                      <p:to>
                                        <p:strVal val="visible"/>
                                      </p:to>
                                    </p:set>
                                    <p:animEffect transition="in" filter="wipe(left)">
                                      <p:cBhvr>
                                        <p:cTn id="62" dur="500"/>
                                        <p:tgtEl>
                                          <p:spTgt spid="170"/>
                                        </p:tgtEl>
                                      </p:cBhvr>
                                    </p:animEffec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1.11111E-6 -5.60056E-7 L 0.75104 -0.07244 " pathEditMode="relative" rAng="0" ptsTypes="AA">
                                      <p:cBhvr>
                                        <p:cTn id="65" dur="500" fill="hold"/>
                                        <p:tgtEl>
                                          <p:spTgt spid="18"/>
                                        </p:tgtEl>
                                        <p:attrNameLst>
                                          <p:attrName>ppt_x</p:attrName>
                                          <p:attrName>ppt_y</p:attrName>
                                        </p:attrNameLst>
                                      </p:cBhvr>
                                      <p:rCtr x="376" y="-36"/>
                                    </p:animMotion>
                                  </p:childTnLst>
                                </p:cTn>
                              </p:par>
                              <p:par>
                                <p:cTn id="66" presetID="9" presetClass="emph" presetSubtype="0" nodeType="withEffect">
                                  <p:stCondLst>
                                    <p:cond delay="0"/>
                                  </p:stCondLst>
                                  <p:childTnLst>
                                    <p:set>
                                      <p:cBhvr rctx="PPT">
                                        <p:cTn id="67" dur="indefinite"/>
                                        <p:tgtEl>
                                          <p:spTgt spid="20"/>
                                        </p:tgtEl>
                                        <p:attrNameLst>
                                          <p:attrName>style.opacity</p:attrName>
                                        </p:attrNameLst>
                                      </p:cBhvr>
                                      <p:to>
                                        <p:strVal val="0.25"/>
                                      </p:to>
                                    </p:set>
                                    <p:animEffect filter="image" prLst="opacity: 0.25">
                                      <p:cBhvr rctx="IE">
                                        <p:cTn id="68" dur="indefinite"/>
                                        <p:tgtEl>
                                          <p:spTgt spid="20"/>
                                        </p:tgtEl>
                                      </p:cBhvr>
                                    </p:animEffec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63" presetClass="path" presetSubtype="0" accel="50000" decel="50000" fill="hold" nodeType="withEffect">
                                  <p:stCondLst>
                                    <p:cond delay="0"/>
                                  </p:stCondLst>
                                  <p:childTnLst>
                                    <p:animMotion origin="layout" path="M -2.77778E-7 3.80236E-6 L 0.58333 -0.09813 " pathEditMode="relative" rAng="0" ptsTypes="AA">
                                      <p:cBhvr>
                                        <p:cTn id="74" dur="500" fill="hold"/>
                                        <p:tgtEl>
                                          <p:spTgt spid="13"/>
                                        </p:tgtEl>
                                        <p:attrNameLst>
                                          <p:attrName>ppt_x</p:attrName>
                                          <p:attrName>ppt_y</p:attrName>
                                        </p:attrNameLst>
                                      </p:cBhvr>
                                      <p:rCtr x="292" y="-49"/>
                                    </p:animMotion>
                                  </p:childTnLst>
                                </p:cTn>
                              </p:par>
                              <p:par>
                                <p:cTn id="75" presetID="9" presetClass="emph" presetSubtype="0" nodeType="withEffect">
                                  <p:stCondLst>
                                    <p:cond delay="0"/>
                                  </p:stCondLst>
                                  <p:childTnLst>
                                    <p:set>
                                      <p:cBhvr rctx="PPT">
                                        <p:cTn id="76" dur="indefinite"/>
                                        <p:tgtEl>
                                          <p:spTgt spid="19"/>
                                        </p:tgtEl>
                                        <p:attrNameLst>
                                          <p:attrName>style.opacity</p:attrName>
                                        </p:attrNameLst>
                                      </p:cBhvr>
                                      <p:to>
                                        <p:strVal val="0.25"/>
                                      </p:to>
                                    </p:set>
                                    <p:animEffect filter="image" prLst="opacity: 0.25">
                                      <p:cBhvr rctx="IE">
                                        <p:cTn id="77" dur="indefinite"/>
                                        <p:tgtEl>
                                          <p:spTgt spid="19"/>
                                        </p:tgtEl>
                                      </p:cBhvr>
                                    </p:animEffect>
                                  </p:childTnLst>
                                </p:cTn>
                              </p:par>
                            </p:childTnLst>
                          </p:cTn>
                        </p:par>
                        <p:par>
                          <p:cTn id="78" fill="hold">
                            <p:stCondLst>
                              <p:cond delay="1500"/>
                            </p:stCondLst>
                            <p:childTnLst>
                              <p:par>
                                <p:cTn id="79" presetID="10" presetClass="exit" presetSubtype="0" fill="hold" nodeType="after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63" presetClass="path" presetSubtype="0" accel="50000" decel="50000" fill="hold" nodeType="withEffect">
                                  <p:stCondLst>
                                    <p:cond delay="0"/>
                                  </p:stCondLst>
                                  <p:childTnLst>
                                    <p:animMotion origin="layout" path="M 4.16667E-6 -2.82277E-6 L 0.47604 -0.00416 " pathEditMode="relative" rAng="0" ptsTypes="AA">
                                      <p:cBhvr>
                                        <p:cTn id="83" dur="500" fill="hold"/>
                                        <p:tgtEl>
                                          <p:spTgt spid="11"/>
                                        </p:tgtEl>
                                        <p:attrNameLst>
                                          <p:attrName>ppt_x</p:attrName>
                                          <p:attrName>ppt_y</p:attrName>
                                        </p:attrNameLst>
                                      </p:cBhvr>
                                      <p:rCtr x="238" y="-2"/>
                                    </p:animMotion>
                                  </p:childTnLst>
                                </p:cTn>
                              </p:par>
                              <p:par>
                                <p:cTn id="84" presetID="9" presetClass="emph" presetSubtype="0" nodeType="withEffect">
                                  <p:stCondLst>
                                    <p:cond delay="0"/>
                                  </p:stCondLst>
                                  <p:childTnLst>
                                    <p:set>
                                      <p:cBhvr rctx="PPT">
                                        <p:cTn id="85" dur="indefinite"/>
                                        <p:tgtEl>
                                          <p:spTgt spid="3"/>
                                        </p:tgtEl>
                                        <p:attrNameLst>
                                          <p:attrName>style.opacity</p:attrName>
                                        </p:attrNameLst>
                                      </p:cBhvr>
                                      <p:to>
                                        <p:strVal val="0.25"/>
                                      </p:to>
                                    </p:set>
                                    <p:animEffect filter="image" prLst="opacity: 0.25">
                                      <p:cBhvr rctx="IE">
                                        <p:cTn id="86" dur="indefinite"/>
                                        <p:tgtEl>
                                          <p:spTgt spid="3"/>
                                        </p:tgtEl>
                                      </p:cBhvr>
                                    </p:animEffect>
                                  </p:childTnLst>
                                </p:cTn>
                              </p:par>
                            </p:childTnLst>
                          </p:cTn>
                        </p:par>
                        <p:par>
                          <p:cTn id="87" fill="hold">
                            <p:stCondLst>
                              <p:cond delay="2000"/>
                            </p:stCondLst>
                            <p:childTnLst>
                              <p:par>
                                <p:cTn id="88" presetID="10" presetClass="exit" presetSubtype="0" fill="hold" nodeType="after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63" presetClass="path" presetSubtype="0" accel="50000" decel="50000" fill="hold" nodeType="withEffect">
                                  <p:stCondLst>
                                    <p:cond delay="0"/>
                                  </p:stCondLst>
                                  <p:childTnLst>
                                    <p:animMotion origin="layout" path="M 2.22222E-6 -3.79454E-6 L 0.54028 0.12032 " pathEditMode="relative" rAng="0" ptsTypes="AA">
                                      <p:cBhvr>
                                        <p:cTn id="92" dur="500" fill="hold"/>
                                        <p:tgtEl>
                                          <p:spTgt spid="14"/>
                                        </p:tgtEl>
                                        <p:attrNameLst>
                                          <p:attrName>ppt_x</p:attrName>
                                          <p:attrName>ppt_y</p:attrName>
                                        </p:attrNameLst>
                                      </p:cBhvr>
                                      <p:rCtr x="270" y="60"/>
                                    </p:animMotion>
                                  </p:childTnLst>
                                </p:cTn>
                              </p:par>
                              <p:par>
                                <p:cTn id="93" presetID="9" presetClass="emph" presetSubtype="0" nodeType="withEffect">
                                  <p:stCondLst>
                                    <p:cond delay="0"/>
                                  </p:stCondLst>
                                  <p:childTnLst>
                                    <p:set>
                                      <p:cBhvr rctx="PPT">
                                        <p:cTn id="94" dur="indefinite"/>
                                        <p:tgtEl>
                                          <p:spTgt spid="21"/>
                                        </p:tgtEl>
                                        <p:attrNameLst>
                                          <p:attrName>style.opacity</p:attrName>
                                        </p:attrNameLst>
                                      </p:cBhvr>
                                      <p:to>
                                        <p:strVal val="0.25"/>
                                      </p:to>
                                    </p:set>
                                    <p:animEffect filter="image" prLst="opacity: 0.25">
                                      <p:cBhvr rctx="IE">
                                        <p:cTn id="95" dur="indefinite"/>
                                        <p:tgtEl>
                                          <p:spTgt spid="21"/>
                                        </p:tgtEl>
                                      </p:cBhvr>
                                    </p:animEffect>
                                  </p:childTnLst>
                                </p:cTn>
                              </p:par>
                            </p:childTnLst>
                          </p:cTn>
                        </p:par>
                        <p:par>
                          <p:cTn id="96" fill="hold">
                            <p:stCondLst>
                              <p:cond delay="2500"/>
                            </p:stCondLst>
                            <p:childTnLst>
                              <p:par>
                                <p:cTn id="97" presetID="10" presetClass="exit" presetSubtype="0" fill="hold" nodeType="after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63" presetClass="path" presetSubtype="0" accel="50000" decel="50000" fill="hold" nodeType="withEffect">
                                  <p:stCondLst>
                                    <p:cond delay="0"/>
                                  </p:stCondLst>
                                  <p:childTnLst>
                                    <p:animMotion origin="layout" path="M 4.16667E-6 -2.25821E-6 L 0.6526 0.01944 " pathEditMode="relative" rAng="0" ptsTypes="AA">
                                      <p:cBhvr>
                                        <p:cTn id="101" dur="500" fill="hold"/>
                                        <p:tgtEl>
                                          <p:spTgt spid="12"/>
                                        </p:tgtEl>
                                        <p:attrNameLst>
                                          <p:attrName>ppt_x</p:attrName>
                                          <p:attrName>ppt_y</p:attrName>
                                        </p:attrNameLst>
                                      </p:cBhvr>
                                      <p:rCtr x="326" y="10"/>
                                    </p:animMotion>
                                  </p:childTnLst>
                                </p:cTn>
                              </p:par>
                              <p:par>
                                <p:cTn id="102" presetID="9" presetClass="emph" presetSubtype="0" nodeType="withEffect">
                                  <p:stCondLst>
                                    <p:cond delay="0"/>
                                  </p:stCondLst>
                                  <p:childTnLst>
                                    <p:set>
                                      <p:cBhvr rctx="PPT">
                                        <p:cTn id="103" dur="indefinite"/>
                                        <p:tgtEl>
                                          <p:spTgt spid="22"/>
                                        </p:tgtEl>
                                        <p:attrNameLst>
                                          <p:attrName>style.opacity</p:attrName>
                                        </p:attrNameLst>
                                      </p:cBhvr>
                                      <p:to>
                                        <p:strVal val="0.25"/>
                                      </p:to>
                                    </p:set>
                                    <p:animEffect filter="image" prLst="opacity: 0.25">
                                      <p:cBhvr rctx="IE">
                                        <p:cTn id="104" dur="indefinite"/>
                                        <p:tgtEl>
                                          <p:spTgt spid="22"/>
                                        </p:tgtEl>
                                      </p:cBhvr>
                                    </p:animEffect>
                                  </p:childTnLst>
                                </p:cTn>
                              </p:par>
                            </p:childTnLst>
                          </p:cTn>
                        </p:par>
                        <p:par>
                          <p:cTn id="105" fill="hold">
                            <p:stCondLst>
                              <p:cond delay="3000"/>
                            </p:stCondLst>
                            <p:childTnLst>
                              <p:par>
                                <p:cTn id="106" presetID="10" presetClass="exit" presetSubtype="0" fill="hold" nodeType="after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63" presetClass="path" presetSubtype="0" accel="50000" decel="50000" fill="hold" nodeType="withEffect">
                                  <p:stCondLst>
                                    <p:cond delay="0"/>
                                  </p:stCondLst>
                                  <p:childTnLst>
                                    <p:animMotion origin="layout" path="M -1.11111E-6 -1.32346E-6 L 0.76875 0.0833 " pathEditMode="relative" rAng="0" ptsTypes="AA">
                                      <p:cBhvr>
                                        <p:cTn id="110" dur="500" fill="hold"/>
                                        <p:tgtEl>
                                          <p:spTgt spid="9"/>
                                        </p:tgtEl>
                                        <p:attrNameLst>
                                          <p:attrName>ppt_x</p:attrName>
                                          <p:attrName>ppt_y</p:attrName>
                                        </p:attrNameLst>
                                      </p:cBhvr>
                                      <p:rCtr x="384" y="42"/>
                                    </p:animMotion>
                                  </p:childTnLst>
                                </p:cTn>
                              </p:par>
                              <p:par>
                                <p:cTn id="111" presetID="9" presetClass="emph" presetSubtype="0" nodeType="withEffect">
                                  <p:stCondLst>
                                    <p:cond delay="0"/>
                                  </p:stCondLst>
                                  <p:childTnLst>
                                    <p:set>
                                      <p:cBhvr rctx="PPT">
                                        <p:cTn id="112" dur="indefinite"/>
                                        <p:tgtEl>
                                          <p:spTgt spid="23"/>
                                        </p:tgtEl>
                                        <p:attrNameLst>
                                          <p:attrName>style.opacity</p:attrName>
                                        </p:attrNameLst>
                                      </p:cBhvr>
                                      <p:to>
                                        <p:strVal val="0.25"/>
                                      </p:to>
                                    </p:set>
                                    <p:animEffect filter="image" prLst="opacity: 0.25">
                                      <p:cBhvr rctx="IE">
                                        <p:cTn id="113" dur="indefinite"/>
                                        <p:tgtEl>
                                          <p:spTgt spid="23"/>
                                        </p:tgtEl>
                                      </p:cBhvr>
                                    </p:animEffect>
                                  </p:childTnLst>
                                </p:cTn>
                              </p:par>
                              <p:par>
                                <p:cTn id="114" presetID="1" presetClass="exit" presetSubtype="0" fill="hold" nodeType="withEffect">
                                  <p:stCondLst>
                                    <p:cond delay="0"/>
                                  </p:stCondLst>
                                  <p:childTnLst>
                                    <p:set>
                                      <p:cBhvr>
                                        <p:cTn id="115" dur="1" fill="hold">
                                          <p:stCondLst>
                                            <p:cond delay="0"/>
                                          </p:stCondLst>
                                        </p:cTn>
                                        <p:tgtEl>
                                          <p:spTgt spid="107"/>
                                        </p:tgtEl>
                                        <p:attrNameLst>
                                          <p:attrName>style.visibility</p:attrName>
                                        </p:attrNameLst>
                                      </p:cBhvr>
                                      <p:to>
                                        <p:strVal val="hidden"/>
                                      </p:to>
                                    </p:set>
                                  </p:childTnLst>
                                </p:cTn>
                              </p:par>
                            </p:childTnLst>
                          </p:cTn>
                        </p:par>
                        <p:par>
                          <p:cTn id="116" fill="hold">
                            <p:stCondLst>
                              <p:cond delay="3500"/>
                            </p:stCondLst>
                            <p:childTnLst>
                              <p:par>
                                <p:cTn id="117" presetID="10" presetClass="exit" presetSubtype="0" fill="hold" nodeType="afterEffect">
                                  <p:stCondLst>
                                    <p:cond delay="0"/>
                                  </p:stCondLst>
                                  <p:childTnLst>
                                    <p:animEffect transition="out" filter="fad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63" presetClass="path" presetSubtype="0" accel="50000" decel="50000" fill="hold" nodeType="withEffect">
                                  <p:stCondLst>
                                    <p:cond delay="0"/>
                                  </p:stCondLst>
                                  <p:childTnLst>
                                    <p:animMotion origin="layout" path="M -4.72222E-6 1.87457E-7 L 0.67674 0.16825 " pathEditMode="relative" rAng="0" ptsTypes="AA">
                                      <p:cBhvr>
                                        <p:cTn id="121" dur="500" fill="hold"/>
                                        <p:tgtEl>
                                          <p:spTgt spid="8"/>
                                        </p:tgtEl>
                                        <p:attrNameLst>
                                          <p:attrName>ppt_x</p:attrName>
                                          <p:attrName>ppt_y</p:attrName>
                                        </p:attrNameLst>
                                      </p:cBhvr>
                                      <p:rCtr x="338" y="84"/>
                                    </p:animMotion>
                                  </p:childTnLst>
                                </p:cTn>
                              </p:par>
                              <p:par>
                                <p:cTn id="122" presetID="9" presetClass="emph" presetSubtype="0" nodeType="withEffect">
                                  <p:stCondLst>
                                    <p:cond delay="0"/>
                                  </p:stCondLst>
                                  <p:childTnLst>
                                    <p:set>
                                      <p:cBhvr rctx="PPT">
                                        <p:cTn id="123" dur="indefinite"/>
                                        <p:tgtEl>
                                          <p:spTgt spid="24"/>
                                        </p:tgtEl>
                                        <p:attrNameLst>
                                          <p:attrName>style.opacity</p:attrName>
                                        </p:attrNameLst>
                                      </p:cBhvr>
                                      <p:to>
                                        <p:strVal val="0.25"/>
                                      </p:to>
                                    </p:set>
                                    <p:animEffect filter="image" prLst="opacity: 0.25">
                                      <p:cBhvr rctx="IE">
                                        <p:cTn id="124" dur="indefinite"/>
                                        <p:tgtEl>
                                          <p:spTgt spid="24"/>
                                        </p:tgtEl>
                                      </p:cBhvr>
                                    </p:animEffect>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8"/>
                                        </p:tgtEl>
                                      </p:cBhvr>
                                    </p:animEffect>
                                    <p:set>
                                      <p:cBhvr>
                                        <p:cTn id="128" dur="1" fill="hold">
                                          <p:stCondLst>
                                            <p:cond delay="499"/>
                                          </p:stCondLst>
                                        </p:cTn>
                                        <p:tgtEl>
                                          <p:spTgt spid="8"/>
                                        </p:tgtEl>
                                        <p:attrNameLst>
                                          <p:attrName>style.visibility</p:attrName>
                                        </p:attrNameLst>
                                      </p:cBhvr>
                                      <p:to>
                                        <p:strVal val="hidden"/>
                                      </p:to>
                                    </p:set>
                                  </p:childTnLst>
                                </p:cTn>
                              </p:par>
                            </p:childTnLst>
                          </p:cTn>
                        </p:par>
                        <p:par>
                          <p:cTn id="129" fill="hold">
                            <p:stCondLst>
                              <p:cond delay="4500"/>
                            </p:stCondLst>
                            <p:childTnLst>
                              <p:par>
                                <p:cTn id="130" presetID="10" presetClass="entr" presetSubtype="0" fill="hold" nodeType="after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fade">
                                      <p:cBhvr>
                                        <p:cTn id="132" dur="500"/>
                                        <p:tgtEl>
                                          <p:spTgt spid="4"/>
                                        </p:tgtEl>
                                      </p:cBhvr>
                                    </p:animEffect>
                                  </p:childTnLst>
                                </p:cTn>
                              </p:par>
                            </p:childTnLst>
                          </p:cTn>
                        </p:par>
                        <p:par>
                          <p:cTn id="133" fill="hold">
                            <p:stCondLst>
                              <p:cond delay="5000"/>
                            </p:stCondLst>
                            <p:childTnLst>
                              <p:par>
                                <p:cTn id="134" presetID="10" presetClass="entr" presetSubtype="0" fill="hold" nodeType="after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500"/>
                                        <p:tgtEl>
                                          <p:spTgt spid="5"/>
                                        </p:tgtEl>
                                      </p:cBhvr>
                                    </p:animEffect>
                                  </p:childTnLst>
                                </p:cTn>
                              </p:par>
                            </p:childTnLst>
                          </p:cTn>
                        </p:par>
                        <p:par>
                          <p:cTn id="137" fill="hold">
                            <p:stCondLst>
                              <p:cond delay="5500"/>
                            </p:stCondLst>
                            <p:childTnLst>
                              <p:par>
                                <p:cTn id="138" presetID="10" presetClass="entr" presetSubtype="0" fill="hold" nodeType="after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childTnLst>
                          </p:cTn>
                        </p:par>
                        <p:par>
                          <p:cTn id="141" fill="hold">
                            <p:stCondLst>
                              <p:cond delay="6000"/>
                            </p:stCondLst>
                            <p:childTnLst>
                              <p:par>
                                <p:cTn id="142" presetID="10" presetClass="entr" presetSubtype="0" fill="hold" nodeType="afterEffect">
                                  <p:stCondLst>
                                    <p:cond delay="0"/>
                                  </p:stCondLst>
                                  <p:childTnLst>
                                    <p:set>
                                      <p:cBhvr>
                                        <p:cTn id="143" dur="1" fill="hold">
                                          <p:stCondLst>
                                            <p:cond delay="0"/>
                                          </p:stCondLst>
                                        </p:cTn>
                                        <p:tgtEl>
                                          <p:spTgt spid="7"/>
                                        </p:tgtEl>
                                        <p:attrNameLst>
                                          <p:attrName>style.visibility</p:attrName>
                                        </p:attrNameLst>
                                      </p:cBhvr>
                                      <p:to>
                                        <p:strVal val="visible"/>
                                      </p:to>
                                    </p:set>
                                    <p:animEffect transition="in" filter="fade">
                                      <p:cBhvr>
                                        <p:cTn id="1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ounded Rectangle 259"/>
          <p:cNvSpPr/>
          <p:nvPr/>
        </p:nvSpPr>
        <p:spPr bwMode="auto">
          <a:xfrm>
            <a:off x="275064" y="1623477"/>
            <a:ext cx="2648961" cy="1112289"/>
          </a:xfrm>
          <a:prstGeom prst="roundRect">
            <a:avLst>
              <a:gd name="adj" fmla="val 10874"/>
            </a:avLst>
          </a:prstGeom>
          <a:gradFill flip="none" rotWithShape="1">
            <a:gsLst>
              <a:gs pos="0">
                <a:srgbClr val="009DD3">
                  <a:alpha val="55000"/>
                </a:srgbClr>
              </a:gs>
              <a:gs pos="50000">
                <a:srgbClr val="0E2852"/>
              </a:gs>
              <a:gs pos="100000">
                <a:srgbClr val="133872"/>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defTabSz="457200" fontAlgn="base">
              <a:lnSpc>
                <a:spcPct val="90000"/>
              </a:lnSpc>
              <a:spcBef>
                <a:spcPts val="400"/>
              </a:spcBef>
              <a:spcAft>
                <a:spcPct val="0"/>
              </a:spcAft>
              <a:defRPr/>
            </a:pPr>
            <a:endParaRPr lang="en-US" altLang="zh-CN"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endParaRPr>
          </a:p>
        </p:txBody>
      </p:sp>
      <p:sp>
        <p:nvSpPr>
          <p:cNvPr id="256" name="Rectangle 5"/>
          <p:cNvSpPr>
            <a:spLocks noChangeArrowheads="1"/>
          </p:cNvSpPr>
          <p:nvPr/>
        </p:nvSpPr>
        <p:spPr bwMode="auto">
          <a:xfrm>
            <a:off x="354104" y="1626648"/>
            <a:ext cx="2612379" cy="1021818"/>
          </a:xfrm>
          <a:prstGeom prst="rect">
            <a:avLst/>
          </a:prstGeom>
          <a:noFill/>
          <a:ln w="9525">
            <a:noFill/>
            <a:miter lim="800000"/>
            <a:headEnd/>
            <a:tailEnd/>
          </a:ln>
        </p:spPr>
        <p:txBody>
          <a:bodyPr wrap="square">
            <a:spAutoFit/>
          </a:bodyPr>
          <a:lstStyle/>
          <a:p>
            <a:pPr eaLnBrk="0" hangingPunct="0">
              <a:spcBef>
                <a:spcPct val="20000"/>
              </a:spcBef>
              <a:buClr>
                <a:schemeClr val="tx2"/>
              </a:buClr>
              <a:buSzPct val="95000"/>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Challenge</a:t>
            </a:r>
            <a:endParaRPr lang="en-US" sz="1400" b="1" dirty="0">
              <a:solidFill>
                <a:schemeClr val="bg1"/>
              </a:solidFill>
            </a:endParaRPr>
          </a:p>
          <a:p>
            <a:pPr marL="171450" lvl="1" indent="-171450" defTabSz="914363">
              <a:lnSpc>
                <a:spcPct val="90000"/>
              </a:lnSpc>
              <a:spcBef>
                <a:spcPts val="200"/>
              </a:spcBef>
              <a:spcAft>
                <a:spcPts val="300"/>
              </a:spcAft>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Interoperability</a:t>
            </a:r>
          </a:p>
          <a:p>
            <a:pPr marL="171450" lvl="1" indent="-171450" defTabSz="914363">
              <a:lnSpc>
                <a:spcPct val="90000"/>
              </a:lnSpc>
              <a:spcBef>
                <a:spcPts val="200"/>
              </a:spcBef>
              <a:spcAft>
                <a:spcPts val="300"/>
              </a:spcAft>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Virtualization Cost </a:t>
            </a:r>
          </a:p>
          <a:p>
            <a:pPr marL="171450" lvl="1" indent="-171450" defTabSz="914363">
              <a:lnSpc>
                <a:spcPct val="90000"/>
              </a:lnSpc>
              <a:spcBef>
                <a:spcPts val="200"/>
              </a:spcBef>
              <a:spcAft>
                <a:spcPts val="300"/>
              </a:spcAft>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Management Complexity</a:t>
            </a:r>
          </a:p>
        </p:txBody>
      </p:sp>
      <p:sp>
        <p:nvSpPr>
          <p:cNvPr id="259" name="Rectangle 5"/>
          <p:cNvSpPr>
            <a:spLocks noChangeArrowheads="1"/>
          </p:cNvSpPr>
          <p:nvPr/>
        </p:nvSpPr>
        <p:spPr bwMode="auto">
          <a:xfrm>
            <a:off x="3186943" y="1634599"/>
            <a:ext cx="2852349" cy="957698"/>
          </a:xfrm>
          <a:prstGeom prst="rect">
            <a:avLst/>
          </a:prstGeom>
          <a:noFill/>
          <a:ln w="9525">
            <a:noFill/>
            <a:miter lim="800000"/>
            <a:headEnd/>
            <a:tailEnd/>
          </a:ln>
        </p:spPr>
        <p:txBody>
          <a:bodyPr wrap="square">
            <a:spAutoFit/>
          </a:bodyPr>
          <a:lstStyle/>
          <a:p>
            <a:pPr eaLnBrk="0" hangingPunct="0">
              <a:spcBef>
                <a:spcPct val="20000"/>
              </a:spcBef>
              <a:buClr>
                <a:schemeClr val="tx2"/>
              </a:buClr>
              <a:buSzPct val="95000"/>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Solution</a:t>
            </a:r>
            <a:endParaRPr lang="en-US" sz="1400" b="1" dirty="0">
              <a:solidFill>
                <a:schemeClr val="bg1"/>
              </a:solidFill>
            </a:endParaRPr>
          </a:p>
          <a:p>
            <a:pPr marL="171450" lvl="1" indent="-171450" defTabSz="914363">
              <a:lnSpc>
                <a:spcPct val="90000"/>
              </a:lnSpc>
              <a:spcBef>
                <a:spcPts val="200"/>
              </a:spcBef>
              <a:spcAft>
                <a:spcPts val="300"/>
              </a:spcAft>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Consolidated and Green</a:t>
            </a:r>
            <a:b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Datacenter with Management</a:t>
            </a:r>
          </a:p>
          <a:p>
            <a:pPr marL="171450" lvl="1" indent="-171450" defTabSz="914363">
              <a:lnSpc>
                <a:spcPct val="90000"/>
              </a:lnSpc>
              <a:spcBef>
                <a:spcPts val="200"/>
              </a:spcBef>
              <a:spcAft>
                <a:spcPts val="300"/>
              </a:spcAft>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Coexistence with VMware</a:t>
            </a:r>
          </a:p>
        </p:txBody>
      </p:sp>
      <p:grpSp>
        <p:nvGrpSpPr>
          <p:cNvPr id="2" name="Group 228"/>
          <p:cNvGrpSpPr/>
          <p:nvPr/>
        </p:nvGrpSpPr>
        <p:grpSpPr>
          <a:xfrm>
            <a:off x="4172169" y="3469117"/>
            <a:ext cx="2105191" cy="2510002"/>
            <a:chOff x="4203973" y="3890798"/>
            <a:chExt cx="2105191" cy="2510002"/>
          </a:xfrm>
        </p:grpSpPr>
        <p:pic>
          <p:nvPicPr>
            <p:cNvPr id="97" name="Picture 45" descr="Server-3U-Physical-Base"/>
            <p:cNvPicPr>
              <a:picLocks noChangeAspect="1" noChangeArrowheads="1"/>
            </p:cNvPicPr>
            <p:nvPr/>
          </p:nvPicPr>
          <p:blipFill>
            <a:blip r:embed="rId4"/>
            <a:srcRect/>
            <a:stretch>
              <a:fillRect/>
            </a:stretch>
          </p:blipFill>
          <p:spPr bwMode="auto">
            <a:xfrm>
              <a:off x="4238229" y="4899060"/>
              <a:ext cx="2000721" cy="1493791"/>
            </a:xfrm>
            <a:prstGeom prst="rect">
              <a:avLst/>
            </a:prstGeom>
            <a:noFill/>
            <a:ln w="9525">
              <a:noFill/>
              <a:miter lim="800000"/>
              <a:headEnd/>
              <a:tailEnd/>
            </a:ln>
          </p:spPr>
        </p:pic>
        <p:grpSp>
          <p:nvGrpSpPr>
            <p:cNvPr id="3" name="Group 224"/>
            <p:cNvGrpSpPr/>
            <p:nvPr/>
          </p:nvGrpSpPr>
          <p:grpSpPr>
            <a:xfrm>
              <a:off x="4203973" y="3890798"/>
              <a:ext cx="2105191" cy="2510002"/>
              <a:chOff x="4014526" y="3890798"/>
              <a:chExt cx="2293925" cy="2735028"/>
            </a:xfrm>
          </p:grpSpPr>
          <p:pic>
            <p:nvPicPr>
              <p:cNvPr id="96" name="Picture 49" descr="Servers-3-Virtual"/>
              <p:cNvPicPr>
                <a:picLocks noChangeAspect="1" noChangeArrowheads="1"/>
              </p:cNvPicPr>
              <p:nvPr/>
            </p:nvPicPr>
            <p:blipFill>
              <a:blip r:embed="rId5"/>
              <a:srcRect/>
              <a:stretch>
                <a:fillRect/>
              </a:stretch>
            </p:blipFill>
            <p:spPr bwMode="auto">
              <a:xfrm>
                <a:off x="4014526" y="3890798"/>
                <a:ext cx="2179760" cy="2735028"/>
              </a:xfrm>
              <a:prstGeom prst="rect">
                <a:avLst/>
              </a:prstGeom>
              <a:noFill/>
              <a:ln w="9525">
                <a:noFill/>
                <a:miter lim="800000"/>
                <a:headEnd/>
                <a:tailEnd/>
              </a:ln>
            </p:spPr>
          </p:pic>
          <p:sp>
            <p:nvSpPr>
              <p:cNvPr id="120" name="Text Box 19"/>
              <p:cNvSpPr txBox="1">
                <a:spLocks noChangeArrowheads="1"/>
              </p:cNvSpPr>
              <p:nvPr/>
            </p:nvSpPr>
            <p:spPr bwMode="auto">
              <a:xfrm>
                <a:off x="5002424" y="5839035"/>
                <a:ext cx="1306027" cy="240348"/>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ts val="1000"/>
                  </a:lnSpc>
                  <a:spcBef>
                    <a:spcPct val="50000"/>
                  </a:spcBef>
                  <a:defRPr/>
                </a:pPr>
                <a:r>
                  <a:rPr lang="en-US" sz="1600" b="1" dirty="0" smtClean="0">
                    <a:solidFill>
                      <a:schemeClr val="bg1"/>
                    </a:solidFill>
                    <a:latin typeface="Segoe Semibold" pitchFamily="34" charset="0"/>
                  </a:rPr>
                  <a:t>VM Ware</a:t>
                </a:r>
              </a:p>
            </p:txBody>
          </p:sp>
        </p:grpSp>
      </p:grpSp>
      <p:sp>
        <p:nvSpPr>
          <p:cNvPr id="313" name="Title 1"/>
          <p:cNvSpPr>
            <a:spLocks noGrp="1"/>
          </p:cNvSpPr>
          <p:nvPr>
            <p:ph type="title"/>
          </p:nvPr>
        </p:nvSpPr>
        <p:spPr>
          <a:xfrm>
            <a:off x="457200" y="640079"/>
            <a:ext cx="8229600" cy="914400"/>
          </a:xfrm>
        </p:spPr>
        <p:txBody>
          <a:bodyPr/>
          <a:lstStyle/>
          <a:p>
            <a:r>
              <a:rPr lang="en-US" sz="4400" dirty="0" smtClean="0"/>
              <a:t>Virtualization</a:t>
            </a:r>
            <a:br>
              <a:rPr lang="en-US" sz="4400" dirty="0" smtClean="0"/>
            </a:br>
            <a:r>
              <a:rPr sz="2000" spc="-1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Server consolidation </a:t>
            </a:r>
            <a:endParaRPr sz="2000" spc="-1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endParaRPr>
          </a:p>
        </p:txBody>
      </p:sp>
      <p:pic>
        <p:nvPicPr>
          <p:cNvPr id="140" name="Picture 4"/>
          <p:cNvPicPr>
            <a:picLocks noChangeAspect="1" noChangeArrowheads="1"/>
          </p:cNvPicPr>
          <p:nvPr/>
        </p:nvPicPr>
        <p:blipFill>
          <a:blip r:embed="rId6"/>
          <a:srcRect r="7467" b="27557"/>
          <a:stretch>
            <a:fillRect/>
          </a:stretch>
        </p:blipFill>
        <p:spPr bwMode="auto">
          <a:xfrm>
            <a:off x="5943599" y="523875"/>
            <a:ext cx="3200400" cy="1234861"/>
          </a:xfrm>
          <a:prstGeom prst="rect">
            <a:avLst/>
          </a:prstGeom>
          <a:solidFill>
            <a:srgbClr val="000000">
              <a:lumMod val="75000"/>
              <a:lumOff val="25000"/>
            </a:srgb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grpSp>
        <p:nvGrpSpPr>
          <p:cNvPr id="4" name="Group 232"/>
          <p:cNvGrpSpPr/>
          <p:nvPr/>
        </p:nvGrpSpPr>
        <p:grpSpPr>
          <a:xfrm>
            <a:off x="2641896" y="4417967"/>
            <a:ext cx="1666572" cy="1310154"/>
            <a:chOff x="2511711" y="3366877"/>
            <a:chExt cx="2081977" cy="1636719"/>
          </a:xfrm>
        </p:grpSpPr>
        <p:pic>
          <p:nvPicPr>
            <p:cNvPr id="209" name="Picture 4" descr="\\.PSF\Parallels Share\Virtualization Slides\Server-Physical-3U.png"/>
            <p:cNvPicPr>
              <a:picLocks noChangeAspect="1" noChangeArrowheads="1"/>
            </p:cNvPicPr>
            <p:nvPr/>
          </p:nvPicPr>
          <p:blipFill>
            <a:blip r:embed="rId7"/>
            <a:srcRect/>
            <a:stretch>
              <a:fillRect/>
            </a:stretch>
          </p:blipFill>
          <p:spPr bwMode="auto">
            <a:xfrm>
              <a:off x="2511711" y="3366877"/>
              <a:ext cx="2081977" cy="1636719"/>
            </a:xfrm>
            <a:prstGeom prst="rect">
              <a:avLst/>
            </a:prstGeom>
            <a:noFill/>
          </p:spPr>
        </p:pic>
        <p:pic>
          <p:nvPicPr>
            <p:cNvPr id="210" name="Picture 209" descr="exc.png"/>
            <p:cNvPicPr>
              <a:picLocks noChangeAspect="1"/>
            </p:cNvPicPr>
            <p:nvPr/>
          </p:nvPicPr>
          <p:blipFill>
            <a:blip r:embed="rId8"/>
            <a:stretch>
              <a:fillRect/>
            </a:stretch>
          </p:blipFill>
          <p:spPr>
            <a:xfrm>
              <a:off x="3234199" y="3464741"/>
              <a:ext cx="813816" cy="603655"/>
            </a:xfrm>
            <a:prstGeom prst="rect">
              <a:avLst/>
            </a:prstGeom>
            <a:effectLst>
              <a:outerShdw blurRad="50800" dist="38100" dir="2700000" algn="tl" rotWithShape="0">
                <a:prstClr val="black">
                  <a:alpha val="40000"/>
                </a:prstClr>
              </a:outerShdw>
            </a:effectLst>
          </p:spPr>
        </p:pic>
        <p:pic>
          <p:nvPicPr>
            <p:cNvPr id="213" name="Picture 212" descr="Windows_Vista3.png"/>
            <p:cNvPicPr>
              <a:picLocks/>
            </p:cNvPicPr>
            <p:nvPr/>
          </p:nvPicPr>
          <p:blipFill>
            <a:blip r:embed="rId9" cstate="print"/>
            <a:srcRect r="76802" b="-2843"/>
            <a:stretch>
              <a:fillRect/>
            </a:stretch>
          </p:blipFill>
          <p:spPr>
            <a:xfrm>
              <a:off x="3146931" y="3722443"/>
              <a:ext cx="207344" cy="192297"/>
            </a:xfrm>
            <a:prstGeom prst="rect">
              <a:avLst/>
            </a:prstGeom>
            <a:scene3d>
              <a:camera prst="isometricOffAxis2Left"/>
              <a:lightRig rig="threePt" dir="t"/>
            </a:scene3d>
          </p:spPr>
        </p:pic>
      </p:grpSp>
      <p:pic>
        <p:nvPicPr>
          <p:cNvPr id="216" name="Picture 4" descr="\\.PSF\Parallels Share\Virtualization Slides\Server-Physical-3U.png"/>
          <p:cNvPicPr>
            <a:picLocks noChangeAspect="1" noChangeArrowheads="1"/>
          </p:cNvPicPr>
          <p:nvPr/>
        </p:nvPicPr>
        <p:blipFill>
          <a:blip r:embed="rId7"/>
          <a:srcRect/>
          <a:stretch>
            <a:fillRect/>
          </a:stretch>
        </p:blipFill>
        <p:spPr bwMode="auto">
          <a:xfrm>
            <a:off x="6466637" y="4421443"/>
            <a:ext cx="2677363" cy="2054906"/>
          </a:xfrm>
          <a:prstGeom prst="rect">
            <a:avLst/>
          </a:prstGeom>
          <a:noFill/>
        </p:spPr>
      </p:pic>
      <p:grpSp>
        <p:nvGrpSpPr>
          <p:cNvPr id="5" name="Group 206"/>
          <p:cNvGrpSpPr/>
          <p:nvPr/>
        </p:nvGrpSpPr>
        <p:grpSpPr>
          <a:xfrm>
            <a:off x="6939551" y="4022458"/>
            <a:ext cx="1726526" cy="1363930"/>
            <a:chOff x="6846888" y="2864261"/>
            <a:chExt cx="1726526" cy="1363930"/>
          </a:xfrm>
        </p:grpSpPr>
        <p:pic>
          <p:nvPicPr>
            <p:cNvPr id="218" name="Picture 2" descr="\\.PSF\Parallels Share\DDC\Server-Virtual-2U.png"/>
            <p:cNvPicPr>
              <a:picLocks noChangeAspect="1" noChangeArrowheads="1"/>
            </p:cNvPicPr>
            <p:nvPr/>
          </p:nvPicPr>
          <p:blipFill>
            <a:blip r:embed="rId10"/>
            <a:srcRect/>
            <a:stretch>
              <a:fillRect/>
            </a:stretch>
          </p:blipFill>
          <p:spPr bwMode="auto">
            <a:xfrm>
              <a:off x="6846888" y="2864261"/>
              <a:ext cx="1726526" cy="1363930"/>
            </a:xfrm>
            <a:prstGeom prst="rect">
              <a:avLst/>
            </a:prstGeom>
            <a:noFill/>
          </p:spPr>
        </p:pic>
        <p:sp>
          <p:nvSpPr>
            <p:cNvPr id="219" name="Text Box 19"/>
            <p:cNvSpPr txBox="1">
              <a:spLocks noChangeArrowheads="1"/>
            </p:cNvSpPr>
            <p:nvPr/>
          </p:nvSpPr>
          <p:spPr bwMode="auto">
            <a:xfrm>
              <a:off x="7698553" y="3570559"/>
              <a:ext cx="830414" cy="3000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500" b="1" dirty="0" smtClean="0">
                  <a:latin typeface="Segoe Semibold" pitchFamily="34" charset="0"/>
                </a:rPr>
                <a:t>Oracle</a:t>
              </a:r>
            </a:p>
          </p:txBody>
        </p:sp>
        <p:pic>
          <p:nvPicPr>
            <p:cNvPr id="220" name="Picture 3" descr="\\showsrus\images\LOGOS\GEN_LOGO\L\Linux penguin.png"/>
            <p:cNvPicPr>
              <a:picLocks noChangeAspect="1" noChangeArrowheads="1"/>
            </p:cNvPicPr>
            <p:nvPr/>
          </p:nvPicPr>
          <p:blipFill>
            <a:blip r:embed="rId11" cstate="print"/>
            <a:srcRect/>
            <a:stretch>
              <a:fillRect/>
            </a:stretch>
          </p:blipFill>
          <p:spPr bwMode="auto">
            <a:xfrm>
              <a:off x="7017662" y="3471886"/>
              <a:ext cx="190809" cy="224154"/>
            </a:xfrm>
            <a:prstGeom prst="rect">
              <a:avLst/>
            </a:prstGeom>
            <a:noFill/>
            <a:scene3d>
              <a:camera prst="isometricOffAxis2Left"/>
              <a:lightRig rig="threePt" dir="t"/>
            </a:scene3d>
          </p:spPr>
        </p:pic>
      </p:grpSp>
      <p:grpSp>
        <p:nvGrpSpPr>
          <p:cNvPr id="6" name="Group 205"/>
          <p:cNvGrpSpPr/>
          <p:nvPr/>
        </p:nvGrpSpPr>
        <p:grpSpPr>
          <a:xfrm>
            <a:off x="6939551" y="3628126"/>
            <a:ext cx="1987772" cy="1363930"/>
            <a:chOff x="6823723" y="2446076"/>
            <a:chExt cx="1987772" cy="1363930"/>
          </a:xfrm>
        </p:grpSpPr>
        <p:pic>
          <p:nvPicPr>
            <p:cNvPr id="222" name="Picture 2" descr="\\.PSF\Parallels Share\DDC\Server-Virtual-2U.png"/>
            <p:cNvPicPr>
              <a:picLocks noChangeAspect="1" noChangeArrowheads="1"/>
            </p:cNvPicPr>
            <p:nvPr/>
          </p:nvPicPr>
          <p:blipFill>
            <a:blip r:embed="rId10"/>
            <a:srcRect/>
            <a:stretch>
              <a:fillRect/>
            </a:stretch>
          </p:blipFill>
          <p:spPr bwMode="auto">
            <a:xfrm>
              <a:off x="6823723" y="2446076"/>
              <a:ext cx="1726526" cy="1363930"/>
            </a:xfrm>
            <a:prstGeom prst="rect">
              <a:avLst/>
            </a:prstGeom>
            <a:noFill/>
          </p:spPr>
        </p:pic>
        <p:sp>
          <p:nvSpPr>
            <p:cNvPr id="223" name="Text Box 19"/>
            <p:cNvSpPr txBox="1">
              <a:spLocks noChangeArrowheads="1"/>
            </p:cNvSpPr>
            <p:nvPr/>
          </p:nvSpPr>
          <p:spPr bwMode="auto">
            <a:xfrm>
              <a:off x="7406102" y="3184432"/>
              <a:ext cx="1405393" cy="25853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200" b="1" dirty="0" smtClean="0">
                  <a:latin typeface="Segoe Semibold" pitchFamily="34" charset="0"/>
                </a:rPr>
                <a:t>File &amp; Print</a:t>
              </a:r>
            </a:p>
          </p:txBody>
        </p:sp>
        <p:pic>
          <p:nvPicPr>
            <p:cNvPr id="224" name="Picture 223" descr="Windows_Vista3.png"/>
            <p:cNvPicPr>
              <a:picLocks/>
            </p:cNvPicPr>
            <p:nvPr/>
          </p:nvPicPr>
          <p:blipFill>
            <a:blip r:embed="rId12" cstate="print"/>
            <a:srcRect r="76802" b="-2843"/>
            <a:stretch>
              <a:fillRect/>
            </a:stretch>
          </p:blipFill>
          <p:spPr>
            <a:xfrm>
              <a:off x="6977578" y="3066707"/>
              <a:ext cx="207344" cy="192297"/>
            </a:xfrm>
            <a:prstGeom prst="rect">
              <a:avLst/>
            </a:prstGeom>
            <a:scene3d>
              <a:camera prst="isometricOffAxis2Left"/>
              <a:lightRig rig="threePt" dir="t"/>
            </a:scene3d>
          </p:spPr>
        </p:pic>
      </p:grpSp>
      <p:grpSp>
        <p:nvGrpSpPr>
          <p:cNvPr id="7" name="Group 204"/>
          <p:cNvGrpSpPr/>
          <p:nvPr/>
        </p:nvGrpSpPr>
        <p:grpSpPr>
          <a:xfrm>
            <a:off x="6939551" y="3221052"/>
            <a:ext cx="1726526" cy="1363930"/>
            <a:chOff x="6794463" y="2007164"/>
            <a:chExt cx="1726526" cy="1363930"/>
          </a:xfrm>
        </p:grpSpPr>
        <p:pic>
          <p:nvPicPr>
            <p:cNvPr id="226" name="Picture 2" descr="\\.PSF\Parallels Share\DDC\Server-Virtual-2U.png"/>
            <p:cNvPicPr>
              <a:picLocks noChangeAspect="1" noChangeArrowheads="1"/>
            </p:cNvPicPr>
            <p:nvPr/>
          </p:nvPicPr>
          <p:blipFill>
            <a:blip r:embed="rId10"/>
            <a:srcRect/>
            <a:stretch>
              <a:fillRect/>
            </a:stretch>
          </p:blipFill>
          <p:spPr bwMode="auto">
            <a:xfrm>
              <a:off x="6794463" y="2007164"/>
              <a:ext cx="1726526" cy="1363930"/>
            </a:xfrm>
            <a:prstGeom prst="rect">
              <a:avLst/>
            </a:prstGeom>
            <a:noFill/>
          </p:spPr>
        </p:pic>
        <p:sp>
          <p:nvSpPr>
            <p:cNvPr id="227" name="TextBox 226"/>
            <p:cNvSpPr txBox="1"/>
            <p:nvPr/>
          </p:nvSpPr>
          <p:spPr>
            <a:xfrm>
              <a:off x="6994468" y="2711814"/>
              <a:ext cx="657322" cy="276999"/>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sp>
          <p:nvSpPr>
            <p:cNvPr id="228" name="Text Box 19"/>
            <p:cNvSpPr txBox="1">
              <a:spLocks noChangeArrowheads="1"/>
            </p:cNvSpPr>
            <p:nvPr/>
          </p:nvSpPr>
          <p:spPr bwMode="auto">
            <a:xfrm>
              <a:off x="7659432" y="2697303"/>
              <a:ext cx="797284" cy="3554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900" b="1" dirty="0" smtClean="0">
                  <a:latin typeface="Segoe Semibold" pitchFamily="34" charset="0"/>
                </a:rPr>
                <a:t>IIS</a:t>
              </a:r>
            </a:p>
          </p:txBody>
        </p:sp>
        <p:pic>
          <p:nvPicPr>
            <p:cNvPr id="229" name="Picture 228" descr="Windows_Vista3.png"/>
            <p:cNvPicPr>
              <a:picLocks/>
            </p:cNvPicPr>
            <p:nvPr/>
          </p:nvPicPr>
          <p:blipFill>
            <a:blip r:embed="rId12" cstate="print"/>
            <a:srcRect r="76802" b="-2843"/>
            <a:stretch>
              <a:fillRect/>
            </a:stretch>
          </p:blipFill>
          <p:spPr>
            <a:xfrm>
              <a:off x="6934585" y="2633465"/>
              <a:ext cx="207344" cy="192297"/>
            </a:xfrm>
            <a:prstGeom prst="rect">
              <a:avLst/>
            </a:prstGeom>
            <a:scene3d>
              <a:camera prst="isometricOffAxis2Left"/>
              <a:lightRig rig="threePt" dir="t"/>
            </a:scene3d>
          </p:spPr>
        </p:pic>
      </p:grpSp>
      <p:grpSp>
        <p:nvGrpSpPr>
          <p:cNvPr id="8" name="Group 203"/>
          <p:cNvGrpSpPr/>
          <p:nvPr/>
        </p:nvGrpSpPr>
        <p:grpSpPr>
          <a:xfrm>
            <a:off x="6939551" y="2829862"/>
            <a:ext cx="1726526" cy="1363930"/>
            <a:chOff x="6778618" y="1552419"/>
            <a:chExt cx="1726526" cy="1363930"/>
          </a:xfrm>
        </p:grpSpPr>
        <p:pic>
          <p:nvPicPr>
            <p:cNvPr id="231" name="Picture 2" descr="\\.PSF\Parallels Share\DDC\Server-Virtual-2U.png"/>
            <p:cNvPicPr>
              <a:picLocks noChangeAspect="1" noChangeArrowheads="1"/>
            </p:cNvPicPr>
            <p:nvPr/>
          </p:nvPicPr>
          <p:blipFill>
            <a:blip r:embed="rId10"/>
            <a:srcRect/>
            <a:stretch>
              <a:fillRect/>
            </a:stretch>
          </p:blipFill>
          <p:spPr bwMode="auto">
            <a:xfrm>
              <a:off x="6778618" y="1552419"/>
              <a:ext cx="1726526" cy="1363930"/>
            </a:xfrm>
            <a:prstGeom prst="rect">
              <a:avLst/>
            </a:prstGeom>
            <a:noFill/>
          </p:spPr>
        </p:pic>
        <p:sp>
          <p:nvSpPr>
            <p:cNvPr id="232" name="Text Box 19"/>
            <p:cNvSpPr txBox="1">
              <a:spLocks noChangeArrowheads="1"/>
            </p:cNvSpPr>
            <p:nvPr/>
          </p:nvSpPr>
          <p:spPr bwMode="auto">
            <a:xfrm>
              <a:off x="7643587" y="2242558"/>
              <a:ext cx="797284" cy="3554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900" b="1" dirty="0" smtClean="0">
                  <a:latin typeface="Segoe Semibold" pitchFamily="34" charset="0"/>
                </a:rPr>
                <a:t>SQL</a:t>
              </a:r>
            </a:p>
          </p:txBody>
        </p:sp>
        <p:pic>
          <p:nvPicPr>
            <p:cNvPr id="234" name="Picture 233" descr="Windows_Vista3.png"/>
            <p:cNvPicPr>
              <a:picLocks/>
            </p:cNvPicPr>
            <p:nvPr/>
          </p:nvPicPr>
          <p:blipFill>
            <a:blip r:embed="rId12" cstate="print"/>
            <a:srcRect r="76802" b="-2843"/>
            <a:stretch>
              <a:fillRect/>
            </a:stretch>
          </p:blipFill>
          <p:spPr>
            <a:xfrm>
              <a:off x="6972176" y="2183492"/>
              <a:ext cx="207344" cy="192297"/>
            </a:xfrm>
            <a:prstGeom prst="rect">
              <a:avLst/>
            </a:prstGeom>
            <a:scene3d>
              <a:camera prst="isometricOffAxis2Left"/>
              <a:lightRig rig="threePt" dir="t"/>
            </a:scene3d>
          </p:spPr>
        </p:pic>
      </p:grpSp>
      <p:grpSp>
        <p:nvGrpSpPr>
          <p:cNvPr id="9" name="Group 196"/>
          <p:cNvGrpSpPr/>
          <p:nvPr/>
        </p:nvGrpSpPr>
        <p:grpSpPr>
          <a:xfrm>
            <a:off x="813144" y="3225408"/>
            <a:ext cx="1666572" cy="1310154"/>
            <a:chOff x="848723" y="2033072"/>
            <a:chExt cx="2081977" cy="1636719"/>
          </a:xfrm>
        </p:grpSpPr>
        <p:pic>
          <p:nvPicPr>
            <p:cNvPr id="238" name="Picture 4" descr="\\.PSF\Parallels Share\Virtualization Slides\Server-Physical-3U.png"/>
            <p:cNvPicPr>
              <a:picLocks noChangeAspect="1" noChangeArrowheads="1"/>
            </p:cNvPicPr>
            <p:nvPr/>
          </p:nvPicPr>
          <p:blipFill>
            <a:blip r:embed="rId7"/>
            <a:srcRect/>
            <a:stretch>
              <a:fillRect/>
            </a:stretch>
          </p:blipFill>
          <p:spPr bwMode="auto">
            <a:xfrm>
              <a:off x="848723" y="2033072"/>
              <a:ext cx="2081977" cy="1636719"/>
            </a:xfrm>
            <a:prstGeom prst="rect">
              <a:avLst/>
            </a:prstGeom>
            <a:noFill/>
          </p:spPr>
        </p:pic>
        <p:pic>
          <p:nvPicPr>
            <p:cNvPr id="239" name="Picture 238" descr="exc.png"/>
            <p:cNvPicPr>
              <a:picLocks noChangeAspect="1"/>
            </p:cNvPicPr>
            <p:nvPr/>
          </p:nvPicPr>
          <p:blipFill>
            <a:blip r:embed="rId13"/>
            <a:stretch>
              <a:fillRect/>
            </a:stretch>
          </p:blipFill>
          <p:spPr>
            <a:xfrm>
              <a:off x="1567839" y="2119275"/>
              <a:ext cx="813816" cy="568380"/>
            </a:xfrm>
            <a:prstGeom prst="rect">
              <a:avLst/>
            </a:prstGeom>
            <a:effectLst>
              <a:outerShdw blurRad="50800" dist="38100" dir="2700000" algn="tl" rotWithShape="0">
                <a:prstClr val="black">
                  <a:alpha val="40000"/>
                </a:prstClr>
              </a:outerShdw>
            </a:effectLst>
          </p:spPr>
        </p:pic>
        <p:pic>
          <p:nvPicPr>
            <p:cNvPr id="240" name="Picture 239" descr="Windows_Vista3.png"/>
            <p:cNvPicPr>
              <a:picLocks/>
            </p:cNvPicPr>
            <p:nvPr/>
          </p:nvPicPr>
          <p:blipFill>
            <a:blip r:embed="rId9" cstate="print"/>
            <a:srcRect r="76802" b="-2843"/>
            <a:stretch>
              <a:fillRect/>
            </a:stretch>
          </p:blipFill>
          <p:spPr>
            <a:xfrm>
              <a:off x="1487520" y="2390052"/>
              <a:ext cx="207344" cy="192297"/>
            </a:xfrm>
            <a:prstGeom prst="rect">
              <a:avLst/>
            </a:prstGeom>
            <a:scene3d>
              <a:camera prst="isometricOffAxis2Left"/>
              <a:lightRig rig="threePt" dir="t"/>
            </a:scene3d>
          </p:spPr>
        </p:pic>
      </p:grpSp>
      <p:grpSp>
        <p:nvGrpSpPr>
          <p:cNvPr id="10" name="Group 197"/>
          <p:cNvGrpSpPr/>
          <p:nvPr/>
        </p:nvGrpSpPr>
        <p:grpSpPr>
          <a:xfrm>
            <a:off x="-71539" y="3848038"/>
            <a:ext cx="1666572" cy="1310154"/>
            <a:chOff x="-169310" y="2741427"/>
            <a:chExt cx="2081977" cy="1636719"/>
          </a:xfrm>
        </p:grpSpPr>
        <p:pic>
          <p:nvPicPr>
            <p:cNvPr id="243" name="Picture 4" descr="\\.PSF\Parallels Share\Virtualization Slides\Server-Physical-3U.png"/>
            <p:cNvPicPr>
              <a:picLocks noChangeAspect="1" noChangeArrowheads="1"/>
            </p:cNvPicPr>
            <p:nvPr/>
          </p:nvPicPr>
          <p:blipFill>
            <a:blip r:embed="rId7"/>
            <a:srcRect/>
            <a:stretch>
              <a:fillRect/>
            </a:stretch>
          </p:blipFill>
          <p:spPr bwMode="auto">
            <a:xfrm>
              <a:off x="-169310" y="2741427"/>
              <a:ext cx="2081977" cy="1636719"/>
            </a:xfrm>
            <a:prstGeom prst="rect">
              <a:avLst/>
            </a:prstGeom>
            <a:noFill/>
          </p:spPr>
        </p:pic>
        <p:pic>
          <p:nvPicPr>
            <p:cNvPr id="244" name="Picture 3" descr="\\showsrus\images\LOGOS\GEN_LOGO\L\Linux penguin.png"/>
            <p:cNvPicPr>
              <a:picLocks noChangeAspect="1" noChangeArrowheads="1"/>
            </p:cNvPicPr>
            <p:nvPr/>
          </p:nvPicPr>
          <p:blipFill>
            <a:blip r:embed="rId14" cstate="print"/>
            <a:srcRect/>
            <a:stretch>
              <a:fillRect/>
            </a:stretch>
          </p:blipFill>
          <p:spPr bwMode="auto">
            <a:xfrm>
              <a:off x="427886" y="3063453"/>
              <a:ext cx="190809" cy="224154"/>
            </a:xfrm>
            <a:prstGeom prst="rect">
              <a:avLst/>
            </a:prstGeom>
            <a:noFill/>
            <a:scene3d>
              <a:camera prst="isometricOffAxis2Left"/>
              <a:lightRig rig="threePt" dir="t"/>
            </a:scene3d>
          </p:spPr>
        </p:pic>
        <p:pic>
          <p:nvPicPr>
            <p:cNvPr id="245" name="Picture 244" descr="IIS.png"/>
            <p:cNvPicPr>
              <a:picLocks noChangeAspect="1"/>
            </p:cNvPicPr>
            <p:nvPr/>
          </p:nvPicPr>
          <p:blipFill>
            <a:blip r:embed="rId15"/>
            <a:stretch>
              <a:fillRect/>
            </a:stretch>
          </p:blipFill>
          <p:spPr>
            <a:xfrm>
              <a:off x="513394" y="2867558"/>
              <a:ext cx="813816" cy="568378"/>
            </a:xfrm>
            <a:prstGeom prst="rect">
              <a:avLst/>
            </a:prstGeom>
            <a:effectLst>
              <a:outerShdw blurRad="50800" dist="38100" dir="2700000" algn="tl" rotWithShape="0">
                <a:prstClr val="black">
                  <a:alpha val="40000"/>
                </a:prstClr>
              </a:outerShdw>
            </a:effectLst>
          </p:spPr>
        </p:pic>
      </p:grpSp>
      <p:grpSp>
        <p:nvGrpSpPr>
          <p:cNvPr id="11" name="Group 207"/>
          <p:cNvGrpSpPr/>
          <p:nvPr/>
        </p:nvGrpSpPr>
        <p:grpSpPr>
          <a:xfrm>
            <a:off x="3850339" y="5833593"/>
            <a:ext cx="2299717" cy="498193"/>
            <a:chOff x="4305912" y="3284526"/>
            <a:chExt cx="2299717" cy="498193"/>
          </a:xfrm>
        </p:grpSpPr>
        <p:pic>
          <p:nvPicPr>
            <p:cNvPr id="247" name="Picture 246" descr="\\.PSF\Parallels Share\Virtualization PPT\Windows-Server-2008-Logo.png"/>
            <p:cNvPicPr>
              <a:picLocks noChangeAspect="1" noChangeArrowheads="1"/>
            </p:cNvPicPr>
            <p:nvPr/>
          </p:nvPicPr>
          <p:blipFill>
            <a:blip r:embed="rId16"/>
            <a:srcRect/>
            <a:stretch>
              <a:fillRect/>
            </a:stretch>
          </p:blipFill>
          <p:spPr bwMode="auto">
            <a:xfrm>
              <a:off x="4305912" y="3284526"/>
              <a:ext cx="2178761" cy="331004"/>
            </a:xfrm>
            <a:prstGeom prst="rect">
              <a:avLst/>
            </a:prstGeom>
            <a:noFill/>
            <a:ln w="9525">
              <a:noFill/>
              <a:miter lim="800000"/>
              <a:headEnd/>
              <a:tailEnd/>
            </a:ln>
          </p:spPr>
        </p:pic>
        <p:sp>
          <p:nvSpPr>
            <p:cNvPr id="248" name="Rectangle 247"/>
            <p:cNvSpPr/>
            <p:nvPr/>
          </p:nvSpPr>
          <p:spPr>
            <a:xfrm>
              <a:off x="5626216" y="3521109"/>
              <a:ext cx="979413" cy="261610"/>
            </a:xfrm>
            <a:prstGeom prst="rect">
              <a:avLst/>
            </a:prstGeom>
          </p:spPr>
          <p:txBody>
            <a:bodyPr wrap="square">
              <a:spAutoFit/>
            </a:bodyPr>
            <a:lstStyle/>
            <a:p>
              <a:r>
                <a:rPr lang="en-US" sz="1100" kern="0" dirty="0" smtClean="0">
                  <a:solidFill>
                    <a:sysClr val="window" lastClr="FFFFFF"/>
                  </a:solidFill>
                  <a:latin typeface="Calibri"/>
                </a:rPr>
                <a:t>         Hyper-V</a:t>
              </a:r>
              <a:endParaRPr lang="en-US" sz="1100" dirty="0"/>
            </a:p>
          </p:txBody>
        </p:sp>
      </p:grpSp>
      <p:grpSp>
        <p:nvGrpSpPr>
          <p:cNvPr id="12" name="Group 194"/>
          <p:cNvGrpSpPr/>
          <p:nvPr/>
        </p:nvGrpSpPr>
        <p:grpSpPr>
          <a:xfrm>
            <a:off x="2630742" y="4406813"/>
            <a:ext cx="1666572" cy="1310154"/>
            <a:chOff x="2511711" y="3366877"/>
            <a:chExt cx="2081977" cy="1636719"/>
          </a:xfrm>
        </p:grpSpPr>
        <p:pic>
          <p:nvPicPr>
            <p:cNvPr id="251" name="Picture 4" descr="\\.PSF\Parallels Share\Virtualization Slides\Server-Physical-3U.png"/>
            <p:cNvPicPr>
              <a:picLocks noChangeAspect="1" noChangeArrowheads="1"/>
            </p:cNvPicPr>
            <p:nvPr/>
          </p:nvPicPr>
          <p:blipFill>
            <a:blip r:embed="rId7"/>
            <a:srcRect/>
            <a:stretch>
              <a:fillRect/>
            </a:stretch>
          </p:blipFill>
          <p:spPr bwMode="auto">
            <a:xfrm>
              <a:off x="2511711" y="3366877"/>
              <a:ext cx="2081977" cy="1636719"/>
            </a:xfrm>
            <a:prstGeom prst="rect">
              <a:avLst/>
            </a:prstGeom>
            <a:noFill/>
          </p:spPr>
        </p:pic>
        <p:pic>
          <p:nvPicPr>
            <p:cNvPr id="252" name="Picture 251" descr="exc.png"/>
            <p:cNvPicPr>
              <a:picLocks noChangeAspect="1"/>
            </p:cNvPicPr>
            <p:nvPr/>
          </p:nvPicPr>
          <p:blipFill>
            <a:blip r:embed="rId8"/>
            <a:stretch>
              <a:fillRect/>
            </a:stretch>
          </p:blipFill>
          <p:spPr>
            <a:xfrm>
              <a:off x="3234199" y="3464741"/>
              <a:ext cx="813816" cy="603655"/>
            </a:xfrm>
            <a:prstGeom prst="rect">
              <a:avLst/>
            </a:prstGeom>
            <a:effectLst>
              <a:outerShdw blurRad="50800" dist="38100" dir="2700000" algn="tl" rotWithShape="0">
                <a:prstClr val="black">
                  <a:alpha val="40000"/>
                </a:prstClr>
              </a:outerShdw>
            </a:effectLst>
          </p:spPr>
        </p:pic>
        <p:pic>
          <p:nvPicPr>
            <p:cNvPr id="253" name="Picture 252" descr="Windows_Vista3.png"/>
            <p:cNvPicPr>
              <a:picLocks/>
            </p:cNvPicPr>
            <p:nvPr/>
          </p:nvPicPr>
          <p:blipFill>
            <a:blip r:embed="rId9" cstate="print"/>
            <a:srcRect r="76802" b="-2843"/>
            <a:stretch>
              <a:fillRect/>
            </a:stretch>
          </p:blipFill>
          <p:spPr>
            <a:xfrm>
              <a:off x="3146931" y="3722443"/>
              <a:ext cx="207344" cy="192297"/>
            </a:xfrm>
            <a:prstGeom prst="rect">
              <a:avLst/>
            </a:prstGeom>
            <a:scene3d>
              <a:camera prst="isometricOffAxis2Left"/>
              <a:lightRig rig="threePt" dir="t"/>
            </a:scene3d>
          </p:spPr>
        </p:pic>
      </p:grpSp>
      <p:grpSp>
        <p:nvGrpSpPr>
          <p:cNvPr id="13" name="Group 199"/>
          <p:cNvGrpSpPr/>
          <p:nvPr/>
        </p:nvGrpSpPr>
        <p:grpSpPr>
          <a:xfrm>
            <a:off x="1078777" y="4246108"/>
            <a:ext cx="1666572" cy="1310154"/>
            <a:chOff x="904806" y="3215697"/>
            <a:chExt cx="2081977" cy="1636719"/>
          </a:xfrm>
        </p:grpSpPr>
        <p:pic>
          <p:nvPicPr>
            <p:cNvPr id="263" name="Picture 4" descr="\\.PSF\Parallels Share\Virtualization Slides\Server-Physical-3U.png"/>
            <p:cNvPicPr>
              <a:picLocks noChangeAspect="1" noChangeArrowheads="1"/>
            </p:cNvPicPr>
            <p:nvPr/>
          </p:nvPicPr>
          <p:blipFill>
            <a:blip r:embed="rId7"/>
            <a:srcRect/>
            <a:stretch>
              <a:fillRect/>
            </a:stretch>
          </p:blipFill>
          <p:spPr bwMode="auto">
            <a:xfrm>
              <a:off x="904806" y="3215697"/>
              <a:ext cx="2081977" cy="1636719"/>
            </a:xfrm>
            <a:prstGeom prst="rect">
              <a:avLst/>
            </a:prstGeom>
            <a:noFill/>
          </p:spPr>
        </p:pic>
        <p:pic>
          <p:nvPicPr>
            <p:cNvPr id="267" name="Picture 266" descr="SQL.png"/>
            <p:cNvPicPr>
              <a:picLocks noChangeAspect="1"/>
            </p:cNvPicPr>
            <p:nvPr/>
          </p:nvPicPr>
          <p:blipFill>
            <a:blip r:embed="rId17"/>
            <a:stretch>
              <a:fillRect/>
            </a:stretch>
          </p:blipFill>
          <p:spPr>
            <a:xfrm>
              <a:off x="1620240" y="3310864"/>
              <a:ext cx="813816" cy="568379"/>
            </a:xfrm>
            <a:prstGeom prst="rect">
              <a:avLst/>
            </a:prstGeom>
            <a:effectLst>
              <a:outerShdw blurRad="50800" dist="38100" dir="2700000" algn="tl" rotWithShape="0">
                <a:prstClr val="black">
                  <a:alpha val="40000"/>
                </a:prstClr>
              </a:outerShdw>
            </a:effectLst>
          </p:spPr>
        </p:pic>
        <p:pic>
          <p:nvPicPr>
            <p:cNvPr id="271" name="Picture 270" descr="Windows_Vista3.png"/>
            <p:cNvPicPr>
              <a:picLocks/>
            </p:cNvPicPr>
            <p:nvPr/>
          </p:nvPicPr>
          <p:blipFill>
            <a:blip r:embed="rId9" cstate="print"/>
            <a:srcRect r="76802" b="-2843"/>
            <a:stretch>
              <a:fillRect/>
            </a:stretch>
          </p:blipFill>
          <p:spPr>
            <a:xfrm>
              <a:off x="1530192" y="3559264"/>
              <a:ext cx="207344" cy="192297"/>
            </a:xfrm>
            <a:prstGeom prst="rect">
              <a:avLst/>
            </a:prstGeom>
            <a:scene3d>
              <a:camera prst="isometricOffAxis2Left"/>
              <a:lightRig rig="threePt" dir="t"/>
            </a:scene3d>
          </p:spPr>
        </p:pic>
      </p:grpSp>
      <p:grpSp>
        <p:nvGrpSpPr>
          <p:cNvPr id="14" name="Group 193"/>
          <p:cNvGrpSpPr/>
          <p:nvPr/>
        </p:nvGrpSpPr>
        <p:grpSpPr>
          <a:xfrm>
            <a:off x="1663459" y="5044302"/>
            <a:ext cx="1666572" cy="1310154"/>
            <a:chOff x="1518063" y="4099616"/>
            <a:chExt cx="2081977" cy="1636719"/>
          </a:xfrm>
        </p:grpSpPr>
        <p:pic>
          <p:nvPicPr>
            <p:cNvPr id="280" name="Picture 4" descr="\\.PSF\Parallels Share\Virtualization Slides\Server-Physical-3U.png"/>
            <p:cNvPicPr>
              <a:picLocks noChangeAspect="1" noChangeArrowheads="1"/>
            </p:cNvPicPr>
            <p:nvPr/>
          </p:nvPicPr>
          <p:blipFill>
            <a:blip r:embed="rId7"/>
            <a:srcRect/>
            <a:stretch>
              <a:fillRect/>
            </a:stretch>
          </p:blipFill>
          <p:spPr bwMode="auto">
            <a:xfrm>
              <a:off x="1518063" y="4099616"/>
              <a:ext cx="2081977" cy="1636719"/>
            </a:xfrm>
            <a:prstGeom prst="rect">
              <a:avLst/>
            </a:prstGeom>
            <a:noFill/>
          </p:spPr>
        </p:pic>
        <p:pic>
          <p:nvPicPr>
            <p:cNvPr id="284" name="Picture 283" descr="IIS.png"/>
            <p:cNvPicPr>
              <a:picLocks noChangeAspect="1"/>
            </p:cNvPicPr>
            <p:nvPr/>
          </p:nvPicPr>
          <p:blipFill>
            <a:blip r:embed="rId18"/>
            <a:stretch>
              <a:fillRect/>
            </a:stretch>
          </p:blipFill>
          <p:spPr>
            <a:xfrm>
              <a:off x="2247823" y="4198514"/>
              <a:ext cx="813816" cy="568378"/>
            </a:xfrm>
            <a:prstGeom prst="rect">
              <a:avLst/>
            </a:prstGeom>
            <a:effectLst>
              <a:outerShdw blurRad="50800" dist="38100" dir="2700000" algn="tl" rotWithShape="0">
                <a:prstClr val="black">
                  <a:alpha val="40000"/>
                </a:prstClr>
              </a:outerShdw>
            </a:effectLst>
          </p:spPr>
        </p:pic>
        <p:pic>
          <p:nvPicPr>
            <p:cNvPr id="288" name="Picture 287" descr="Windows_Vista3.png"/>
            <p:cNvPicPr>
              <a:picLocks/>
            </p:cNvPicPr>
            <p:nvPr/>
          </p:nvPicPr>
          <p:blipFill>
            <a:blip r:embed="rId9" cstate="print"/>
            <a:srcRect r="76802" b="-2843"/>
            <a:stretch>
              <a:fillRect/>
            </a:stretch>
          </p:blipFill>
          <p:spPr>
            <a:xfrm>
              <a:off x="2144669" y="4451719"/>
              <a:ext cx="207344" cy="192297"/>
            </a:xfrm>
            <a:prstGeom prst="rect">
              <a:avLst/>
            </a:prstGeom>
            <a:scene3d>
              <a:camera prst="isometricOffAxis2Left"/>
              <a:lightRig rig="threePt" dir="t"/>
            </a:scene3d>
          </p:spPr>
        </p:pic>
      </p:grpSp>
      <p:grpSp>
        <p:nvGrpSpPr>
          <p:cNvPr id="15" name="Group 195"/>
          <p:cNvGrpSpPr/>
          <p:nvPr/>
        </p:nvGrpSpPr>
        <p:grpSpPr>
          <a:xfrm>
            <a:off x="2099247" y="3532876"/>
            <a:ext cx="1666572" cy="1310154"/>
            <a:chOff x="1925276" y="2502465"/>
            <a:chExt cx="2081977" cy="1636719"/>
          </a:xfrm>
        </p:grpSpPr>
        <p:pic>
          <p:nvPicPr>
            <p:cNvPr id="297" name="Picture 4" descr="\\.PSF\Parallels Share\Virtualization Slides\Server-Physical-3U.png"/>
            <p:cNvPicPr>
              <a:picLocks noChangeAspect="1" noChangeArrowheads="1"/>
            </p:cNvPicPr>
            <p:nvPr/>
          </p:nvPicPr>
          <p:blipFill>
            <a:blip r:embed="rId7"/>
            <a:srcRect/>
            <a:stretch>
              <a:fillRect/>
            </a:stretch>
          </p:blipFill>
          <p:spPr bwMode="auto">
            <a:xfrm>
              <a:off x="1925276" y="2502465"/>
              <a:ext cx="2081977" cy="1636719"/>
            </a:xfrm>
            <a:prstGeom prst="rect">
              <a:avLst/>
            </a:prstGeom>
            <a:noFill/>
          </p:spPr>
        </p:pic>
        <p:pic>
          <p:nvPicPr>
            <p:cNvPr id="301" name="Picture 300" descr="IIS.png"/>
            <p:cNvPicPr>
              <a:picLocks noChangeAspect="1"/>
            </p:cNvPicPr>
            <p:nvPr/>
          </p:nvPicPr>
          <p:blipFill>
            <a:blip r:embed="rId19"/>
            <a:stretch>
              <a:fillRect/>
            </a:stretch>
          </p:blipFill>
          <p:spPr>
            <a:xfrm>
              <a:off x="2657494" y="2588373"/>
              <a:ext cx="813816" cy="603655"/>
            </a:xfrm>
            <a:prstGeom prst="rect">
              <a:avLst/>
            </a:prstGeom>
            <a:effectLst>
              <a:outerShdw blurRad="50800" dist="38100" dir="2700000" algn="tl" rotWithShape="0">
                <a:prstClr val="black">
                  <a:alpha val="40000"/>
                </a:prstClr>
              </a:outerShdw>
            </a:effectLst>
          </p:spPr>
        </p:pic>
        <p:pic>
          <p:nvPicPr>
            <p:cNvPr id="304" name="Picture 303" descr="Windows_Vista3.png"/>
            <p:cNvPicPr>
              <a:picLocks/>
            </p:cNvPicPr>
            <p:nvPr/>
          </p:nvPicPr>
          <p:blipFill>
            <a:blip r:embed="rId9" cstate="print"/>
            <a:srcRect r="76802" b="-2843"/>
            <a:stretch>
              <a:fillRect/>
            </a:stretch>
          </p:blipFill>
          <p:spPr>
            <a:xfrm>
              <a:off x="2574853" y="2857838"/>
              <a:ext cx="207344" cy="192297"/>
            </a:xfrm>
            <a:prstGeom prst="rect">
              <a:avLst/>
            </a:prstGeom>
            <a:scene3d>
              <a:camera prst="isometricOffAxis2Left"/>
              <a:lightRig rig="threePt" dir="t"/>
            </a:scene3d>
          </p:spPr>
        </p:pic>
        <p:sp>
          <p:nvSpPr>
            <p:cNvPr id="309" name="TextBox 308"/>
            <p:cNvSpPr txBox="1"/>
            <p:nvPr/>
          </p:nvSpPr>
          <p:spPr>
            <a:xfrm>
              <a:off x="2326473" y="3077313"/>
              <a:ext cx="657322" cy="343457"/>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grpSp>
      <p:grpSp>
        <p:nvGrpSpPr>
          <p:cNvPr id="16" name="Group 208"/>
          <p:cNvGrpSpPr/>
          <p:nvPr/>
        </p:nvGrpSpPr>
        <p:grpSpPr>
          <a:xfrm>
            <a:off x="4262532" y="6279089"/>
            <a:ext cx="1668084" cy="511273"/>
            <a:chOff x="4327580" y="3701447"/>
            <a:chExt cx="1668084" cy="511273"/>
          </a:xfrm>
        </p:grpSpPr>
        <p:pic>
          <p:nvPicPr>
            <p:cNvPr id="311" name="Picture 10" descr="Logo-Systems-Center"/>
            <p:cNvPicPr>
              <a:picLocks noChangeAspect="1" noChangeArrowheads="1"/>
            </p:cNvPicPr>
            <p:nvPr/>
          </p:nvPicPr>
          <p:blipFill>
            <a:blip r:embed="rId20"/>
            <a:srcRect/>
            <a:stretch>
              <a:fillRect/>
            </a:stretch>
          </p:blipFill>
          <p:spPr bwMode="auto">
            <a:xfrm>
              <a:off x="4327580" y="3701447"/>
              <a:ext cx="1333710" cy="360408"/>
            </a:xfrm>
            <a:prstGeom prst="rect">
              <a:avLst/>
            </a:prstGeom>
            <a:noFill/>
            <a:ln w="9525">
              <a:noFill/>
              <a:miter lim="800000"/>
              <a:headEnd/>
              <a:tailEnd/>
            </a:ln>
          </p:spPr>
        </p:pic>
        <p:sp>
          <p:nvSpPr>
            <p:cNvPr id="312" name="Rectangle 311"/>
            <p:cNvSpPr/>
            <p:nvPr/>
          </p:nvSpPr>
          <p:spPr>
            <a:xfrm>
              <a:off x="4417988" y="3958804"/>
              <a:ext cx="1577676" cy="253916"/>
            </a:xfrm>
            <a:prstGeom prst="rect">
              <a:avLst/>
            </a:prstGeom>
          </p:spPr>
          <p:txBody>
            <a:bodyPr wrap="none">
              <a:spAutoFit/>
            </a:bodyPr>
            <a:lstStyle/>
            <a:p>
              <a:r>
                <a:rPr lang="en-US" sz="1050" kern="0" dirty="0" smtClean="0">
                  <a:solidFill>
                    <a:sysClr val="window" lastClr="FFFFFF"/>
                  </a:solidFill>
                  <a:latin typeface="Calibri"/>
                </a:rPr>
                <a:t>Virtual Machine Manager</a:t>
              </a:r>
              <a:endParaRPr lang="en-US" sz="1050" dirty="0"/>
            </a:p>
          </p:txBody>
        </p:sp>
      </p:grpSp>
      <p:grpSp>
        <p:nvGrpSpPr>
          <p:cNvPr id="17" name="Group 209"/>
          <p:cNvGrpSpPr/>
          <p:nvPr/>
        </p:nvGrpSpPr>
        <p:grpSpPr>
          <a:xfrm>
            <a:off x="3850339" y="5833593"/>
            <a:ext cx="2299717" cy="498193"/>
            <a:chOff x="4305912" y="3284526"/>
            <a:chExt cx="2299717" cy="498193"/>
          </a:xfrm>
          <a:effectLst>
            <a:outerShdw blurRad="50800" dist="38100" dir="2700000" algn="tl" rotWithShape="0">
              <a:prstClr val="black">
                <a:alpha val="40000"/>
              </a:prstClr>
            </a:outerShdw>
          </a:effectLst>
        </p:grpSpPr>
        <p:pic>
          <p:nvPicPr>
            <p:cNvPr id="315" name="Picture 314" descr="\\.PSF\Parallels Share\Virtualization PPT\Windows-Server-2008-Logo.png"/>
            <p:cNvPicPr>
              <a:picLocks noChangeAspect="1" noChangeArrowheads="1"/>
            </p:cNvPicPr>
            <p:nvPr/>
          </p:nvPicPr>
          <p:blipFill>
            <a:blip r:embed="rId16"/>
            <a:srcRect/>
            <a:stretch>
              <a:fillRect/>
            </a:stretch>
          </p:blipFill>
          <p:spPr bwMode="auto">
            <a:xfrm>
              <a:off x="4305912" y="3284526"/>
              <a:ext cx="2178761" cy="331004"/>
            </a:xfrm>
            <a:prstGeom prst="rect">
              <a:avLst/>
            </a:prstGeom>
            <a:noFill/>
            <a:ln w="9525">
              <a:noFill/>
              <a:miter lim="800000"/>
              <a:headEnd/>
              <a:tailEnd/>
            </a:ln>
          </p:spPr>
        </p:pic>
        <p:sp>
          <p:nvSpPr>
            <p:cNvPr id="316" name="Rectangle 315"/>
            <p:cNvSpPr/>
            <p:nvPr/>
          </p:nvSpPr>
          <p:spPr>
            <a:xfrm>
              <a:off x="5626216" y="3521109"/>
              <a:ext cx="979413" cy="261610"/>
            </a:xfrm>
            <a:prstGeom prst="rect">
              <a:avLst/>
            </a:prstGeom>
          </p:spPr>
          <p:txBody>
            <a:bodyPr wrap="square">
              <a:spAutoFit/>
            </a:bodyPr>
            <a:lstStyle/>
            <a:p>
              <a:r>
                <a:rPr lang="en-US" sz="1100" kern="0" dirty="0" smtClean="0">
                  <a:solidFill>
                    <a:sysClr val="window" lastClr="FFFFFF"/>
                  </a:solidFill>
                  <a:latin typeface="Calibri"/>
                </a:rPr>
                <a:t>         Hyper-V</a:t>
              </a:r>
              <a:endParaRPr lang="en-US" sz="1100" dirty="0"/>
            </a:p>
          </p:txBody>
        </p:sp>
      </p:grpSp>
      <p:grpSp>
        <p:nvGrpSpPr>
          <p:cNvPr id="18" name="Group 212"/>
          <p:cNvGrpSpPr/>
          <p:nvPr/>
        </p:nvGrpSpPr>
        <p:grpSpPr>
          <a:xfrm>
            <a:off x="4262532" y="6279089"/>
            <a:ext cx="1668084" cy="511273"/>
            <a:chOff x="4327580" y="3701447"/>
            <a:chExt cx="1668084" cy="511273"/>
          </a:xfrm>
          <a:effectLst>
            <a:outerShdw blurRad="50800" dist="38100" dir="2700000" algn="tl" rotWithShape="0">
              <a:prstClr val="black">
                <a:alpha val="40000"/>
              </a:prstClr>
            </a:outerShdw>
          </a:effectLst>
        </p:grpSpPr>
        <p:pic>
          <p:nvPicPr>
            <p:cNvPr id="318" name="Picture 10" descr="Logo-Systems-Center"/>
            <p:cNvPicPr>
              <a:picLocks noChangeAspect="1" noChangeArrowheads="1"/>
            </p:cNvPicPr>
            <p:nvPr/>
          </p:nvPicPr>
          <p:blipFill>
            <a:blip r:embed="rId20"/>
            <a:srcRect/>
            <a:stretch>
              <a:fillRect/>
            </a:stretch>
          </p:blipFill>
          <p:spPr bwMode="auto">
            <a:xfrm>
              <a:off x="4327580" y="3701447"/>
              <a:ext cx="1333710" cy="360408"/>
            </a:xfrm>
            <a:prstGeom prst="rect">
              <a:avLst/>
            </a:prstGeom>
            <a:noFill/>
            <a:ln w="9525">
              <a:noFill/>
              <a:miter lim="800000"/>
              <a:headEnd/>
              <a:tailEnd/>
            </a:ln>
          </p:spPr>
        </p:pic>
        <p:sp>
          <p:nvSpPr>
            <p:cNvPr id="319" name="Rectangle 318"/>
            <p:cNvSpPr/>
            <p:nvPr/>
          </p:nvSpPr>
          <p:spPr>
            <a:xfrm>
              <a:off x="4417988" y="3958804"/>
              <a:ext cx="1577676" cy="253916"/>
            </a:xfrm>
            <a:prstGeom prst="rect">
              <a:avLst/>
            </a:prstGeom>
          </p:spPr>
          <p:txBody>
            <a:bodyPr wrap="none">
              <a:spAutoFit/>
            </a:bodyPr>
            <a:lstStyle/>
            <a:p>
              <a:r>
                <a:rPr lang="en-US" sz="1050" kern="0" dirty="0" smtClean="0">
                  <a:solidFill>
                    <a:sysClr val="window" lastClr="FFFFFF"/>
                  </a:solidFill>
                  <a:latin typeface="Calibri"/>
                </a:rPr>
                <a:t>Virtual Machine Manager</a:t>
              </a:r>
              <a:endParaRPr lang="en-US" sz="1050" dirty="0"/>
            </a:p>
          </p:txBody>
        </p:sp>
      </p:grpSp>
      <p:grpSp>
        <p:nvGrpSpPr>
          <p:cNvPr id="19" name="Group 198"/>
          <p:cNvGrpSpPr/>
          <p:nvPr/>
        </p:nvGrpSpPr>
        <p:grpSpPr>
          <a:xfrm>
            <a:off x="125661" y="4860052"/>
            <a:ext cx="1666572" cy="1310154"/>
            <a:chOff x="-29260" y="4010616"/>
            <a:chExt cx="2081977" cy="1636719"/>
          </a:xfrm>
        </p:grpSpPr>
        <p:pic>
          <p:nvPicPr>
            <p:cNvPr id="321" name="Picture 4" descr="\\.PSF\Parallels Share\Virtualization Slides\Server-Physical-3U.png"/>
            <p:cNvPicPr>
              <a:picLocks noChangeAspect="1" noChangeArrowheads="1"/>
            </p:cNvPicPr>
            <p:nvPr/>
          </p:nvPicPr>
          <p:blipFill>
            <a:blip r:embed="rId7"/>
            <a:srcRect/>
            <a:stretch>
              <a:fillRect/>
            </a:stretch>
          </p:blipFill>
          <p:spPr bwMode="auto">
            <a:xfrm>
              <a:off x="-29260" y="4010616"/>
              <a:ext cx="2081977" cy="1636719"/>
            </a:xfrm>
            <a:prstGeom prst="rect">
              <a:avLst/>
            </a:prstGeom>
            <a:noFill/>
          </p:spPr>
        </p:pic>
        <p:pic>
          <p:nvPicPr>
            <p:cNvPr id="322" name="Picture 321" descr="SQL.png"/>
            <p:cNvPicPr>
              <a:picLocks noChangeAspect="1"/>
            </p:cNvPicPr>
            <p:nvPr/>
          </p:nvPicPr>
          <p:blipFill>
            <a:blip r:embed="rId21"/>
            <a:stretch>
              <a:fillRect/>
            </a:stretch>
          </p:blipFill>
          <p:spPr>
            <a:xfrm>
              <a:off x="675075" y="4125114"/>
              <a:ext cx="813816" cy="568380"/>
            </a:xfrm>
            <a:prstGeom prst="rect">
              <a:avLst/>
            </a:prstGeom>
            <a:effectLst>
              <a:outerShdw blurRad="50800" dist="38100" dir="2700000" algn="tl" rotWithShape="0">
                <a:prstClr val="black">
                  <a:alpha val="40000"/>
                </a:prstClr>
              </a:outerShdw>
            </a:effectLst>
          </p:spPr>
        </p:pic>
        <p:pic>
          <p:nvPicPr>
            <p:cNvPr id="323" name="Picture 3" descr="\\showsrus\images\LOGOS\GEN_LOGO\L\Linux penguin.png"/>
            <p:cNvPicPr>
              <a:picLocks noChangeAspect="1" noChangeArrowheads="1"/>
            </p:cNvPicPr>
            <p:nvPr/>
          </p:nvPicPr>
          <p:blipFill>
            <a:blip r:embed="rId14" cstate="print"/>
            <a:srcRect/>
            <a:stretch>
              <a:fillRect/>
            </a:stretch>
          </p:blipFill>
          <p:spPr bwMode="auto">
            <a:xfrm>
              <a:off x="588820" y="4328983"/>
              <a:ext cx="190809" cy="224154"/>
            </a:xfrm>
            <a:prstGeom prst="rect">
              <a:avLst/>
            </a:prstGeom>
            <a:noFill/>
            <a:scene3d>
              <a:camera prst="isometricOffAxis2Left"/>
              <a:lightRig rig="threePt" dir="t"/>
            </a:scene3d>
          </p:spPr>
        </p:pic>
      </p:grpSp>
      <p:sp>
        <p:nvSpPr>
          <p:cNvPr id="324" name="Text Box 19"/>
          <p:cNvSpPr txBox="1">
            <a:spLocks noChangeArrowheads="1"/>
          </p:cNvSpPr>
          <p:nvPr/>
        </p:nvSpPr>
        <p:spPr bwMode="auto">
          <a:xfrm>
            <a:off x="7592643" y="5166365"/>
            <a:ext cx="1306027" cy="469616"/>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ts val="1000"/>
              </a:lnSpc>
              <a:spcBef>
                <a:spcPct val="50000"/>
              </a:spcBef>
              <a:defRPr/>
            </a:pPr>
            <a:r>
              <a:rPr lang="en-US" sz="1400" b="1" dirty="0" smtClean="0">
                <a:latin typeface="Segoe Semibold" pitchFamily="34" charset="0"/>
              </a:rPr>
              <a:t>Hyper-V</a:t>
            </a:r>
          </a:p>
          <a:p>
            <a:pPr algn="ctr">
              <a:lnSpc>
                <a:spcPts val="1000"/>
              </a:lnSpc>
              <a:spcBef>
                <a:spcPct val="50000"/>
              </a:spcBef>
              <a:defRPr/>
            </a:pPr>
            <a:r>
              <a:rPr lang="en-US" sz="1400" b="1" dirty="0" smtClean="0">
                <a:latin typeface="Segoe Semibold" pitchFamily="34" charset="0"/>
              </a:rPr>
              <a:t>VMM</a:t>
            </a:r>
          </a:p>
        </p:txBody>
      </p:sp>
      <p:grpSp>
        <p:nvGrpSpPr>
          <p:cNvPr id="20" name="Group 240"/>
          <p:cNvGrpSpPr/>
          <p:nvPr/>
        </p:nvGrpSpPr>
        <p:grpSpPr>
          <a:xfrm>
            <a:off x="1667179" y="5040588"/>
            <a:ext cx="1666572" cy="1310154"/>
            <a:chOff x="1518063" y="4099616"/>
            <a:chExt cx="2081977" cy="1636719"/>
          </a:xfrm>
        </p:grpSpPr>
        <p:pic>
          <p:nvPicPr>
            <p:cNvPr id="326" name="Picture 4" descr="\\.PSF\Parallels Share\Virtualization Slides\Server-Physical-3U.png"/>
            <p:cNvPicPr>
              <a:picLocks noChangeAspect="1" noChangeArrowheads="1"/>
            </p:cNvPicPr>
            <p:nvPr/>
          </p:nvPicPr>
          <p:blipFill>
            <a:blip r:embed="rId7"/>
            <a:srcRect/>
            <a:stretch>
              <a:fillRect/>
            </a:stretch>
          </p:blipFill>
          <p:spPr bwMode="auto">
            <a:xfrm>
              <a:off x="1518063" y="4099616"/>
              <a:ext cx="2081977" cy="1636719"/>
            </a:xfrm>
            <a:prstGeom prst="rect">
              <a:avLst/>
            </a:prstGeom>
            <a:noFill/>
          </p:spPr>
        </p:pic>
        <p:pic>
          <p:nvPicPr>
            <p:cNvPr id="327" name="Picture 326" descr="IIS.png"/>
            <p:cNvPicPr>
              <a:picLocks noChangeAspect="1"/>
            </p:cNvPicPr>
            <p:nvPr/>
          </p:nvPicPr>
          <p:blipFill>
            <a:blip r:embed="rId18"/>
            <a:stretch>
              <a:fillRect/>
            </a:stretch>
          </p:blipFill>
          <p:spPr>
            <a:xfrm>
              <a:off x="2247823" y="4198514"/>
              <a:ext cx="813816" cy="568378"/>
            </a:xfrm>
            <a:prstGeom prst="rect">
              <a:avLst/>
            </a:prstGeom>
            <a:effectLst>
              <a:outerShdw blurRad="50800" dist="38100" dir="2700000" algn="tl" rotWithShape="0">
                <a:prstClr val="black">
                  <a:alpha val="40000"/>
                </a:prstClr>
              </a:outerShdw>
            </a:effectLst>
          </p:spPr>
        </p:pic>
        <p:pic>
          <p:nvPicPr>
            <p:cNvPr id="328" name="Picture 327" descr="Windows_Vista3.png"/>
            <p:cNvPicPr>
              <a:picLocks/>
            </p:cNvPicPr>
            <p:nvPr/>
          </p:nvPicPr>
          <p:blipFill>
            <a:blip r:embed="rId9" cstate="print"/>
            <a:srcRect r="76802" b="-2843"/>
            <a:stretch>
              <a:fillRect/>
            </a:stretch>
          </p:blipFill>
          <p:spPr>
            <a:xfrm>
              <a:off x="2144669" y="4451719"/>
              <a:ext cx="207344" cy="192297"/>
            </a:xfrm>
            <a:prstGeom prst="rect">
              <a:avLst/>
            </a:prstGeom>
            <a:scene3d>
              <a:camera prst="isometricOffAxis2Left"/>
              <a:lightRig rig="threePt" dir="t"/>
            </a:scene3d>
          </p:spPr>
        </p:pic>
      </p:grpSp>
      <p:grpSp>
        <p:nvGrpSpPr>
          <p:cNvPr id="21" name="Group 249"/>
          <p:cNvGrpSpPr/>
          <p:nvPr/>
        </p:nvGrpSpPr>
        <p:grpSpPr>
          <a:xfrm>
            <a:off x="129381" y="4856338"/>
            <a:ext cx="1666572" cy="1310154"/>
            <a:chOff x="-29260" y="4010616"/>
            <a:chExt cx="2081977" cy="1636719"/>
          </a:xfrm>
        </p:grpSpPr>
        <p:pic>
          <p:nvPicPr>
            <p:cNvPr id="330" name="Picture 4" descr="\\.PSF\Parallels Share\Virtualization Slides\Server-Physical-3U.png"/>
            <p:cNvPicPr>
              <a:picLocks noChangeAspect="1" noChangeArrowheads="1"/>
            </p:cNvPicPr>
            <p:nvPr/>
          </p:nvPicPr>
          <p:blipFill>
            <a:blip r:embed="rId7"/>
            <a:srcRect/>
            <a:stretch>
              <a:fillRect/>
            </a:stretch>
          </p:blipFill>
          <p:spPr bwMode="auto">
            <a:xfrm>
              <a:off x="-29260" y="4010616"/>
              <a:ext cx="2081977" cy="1636719"/>
            </a:xfrm>
            <a:prstGeom prst="rect">
              <a:avLst/>
            </a:prstGeom>
            <a:noFill/>
          </p:spPr>
        </p:pic>
        <p:pic>
          <p:nvPicPr>
            <p:cNvPr id="331" name="Picture 330" descr="SQL.png"/>
            <p:cNvPicPr>
              <a:picLocks noChangeAspect="1"/>
            </p:cNvPicPr>
            <p:nvPr/>
          </p:nvPicPr>
          <p:blipFill>
            <a:blip r:embed="rId21"/>
            <a:stretch>
              <a:fillRect/>
            </a:stretch>
          </p:blipFill>
          <p:spPr>
            <a:xfrm>
              <a:off x="675075" y="4125114"/>
              <a:ext cx="813816" cy="568380"/>
            </a:xfrm>
            <a:prstGeom prst="rect">
              <a:avLst/>
            </a:prstGeom>
            <a:effectLst>
              <a:outerShdw blurRad="50800" dist="38100" dir="2700000" algn="tl" rotWithShape="0">
                <a:prstClr val="black">
                  <a:alpha val="40000"/>
                </a:prstClr>
              </a:outerShdw>
            </a:effectLst>
          </p:spPr>
        </p:pic>
        <p:pic>
          <p:nvPicPr>
            <p:cNvPr id="332" name="Picture 3" descr="\\showsrus\images\LOGOS\GEN_LOGO\L\Linux penguin.png"/>
            <p:cNvPicPr>
              <a:picLocks noChangeAspect="1" noChangeArrowheads="1"/>
            </p:cNvPicPr>
            <p:nvPr/>
          </p:nvPicPr>
          <p:blipFill>
            <a:blip r:embed="rId14" cstate="print"/>
            <a:srcRect/>
            <a:stretch>
              <a:fillRect/>
            </a:stretch>
          </p:blipFill>
          <p:spPr bwMode="auto">
            <a:xfrm>
              <a:off x="588820" y="4328983"/>
              <a:ext cx="190809" cy="224154"/>
            </a:xfrm>
            <a:prstGeom prst="rect">
              <a:avLst/>
            </a:prstGeom>
            <a:noFill/>
            <a:scene3d>
              <a:camera prst="isometricOffAxis2Left"/>
              <a:lightRig rig="threePt" dir="t"/>
            </a:scene3d>
          </p:spPr>
        </p:pic>
      </p:grpSp>
      <p:grpSp>
        <p:nvGrpSpPr>
          <p:cNvPr id="22" name="Group 244"/>
          <p:cNvGrpSpPr/>
          <p:nvPr/>
        </p:nvGrpSpPr>
        <p:grpSpPr>
          <a:xfrm>
            <a:off x="2102967" y="3529162"/>
            <a:ext cx="1666572" cy="1310154"/>
            <a:chOff x="1925276" y="2502465"/>
            <a:chExt cx="2081977" cy="1636719"/>
          </a:xfrm>
        </p:grpSpPr>
        <p:pic>
          <p:nvPicPr>
            <p:cNvPr id="334" name="Picture 4" descr="\\.PSF\Parallels Share\Virtualization Slides\Server-Physical-3U.png"/>
            <p:cNvPicPr>
              <a:picLocks noChangeAspect="1" noChangeArrowheads="1"/>
            </p:cNvPicPr>
            <p:nvPr/>
          </p:nvPicPr>
          <p:blipFill>
            <a:blip r:embed="rId7"/>
            <a:srcRect/>
            <a:stretch>
              <a:fillRect/>
            </a:stretch>
          </p:blipFill>
          <p:spPr bwMode="auto">
            <a:xfrm>
              <a:off x="1925276" y="2502465"/>
              <a:ext cx="2081977" cy="1636719"/>
            </a:xfrm>
            <a:prstGeom prst="rect">
              <a:avLst/>
            </a:prstGeom>
            <a:noFill/>
          </p:spPr>
        </p:pic>
        <p:pic>
          <p:nvPicPr>
            <p:cNvPr id="335" name="Picture 334" descr="IIS.png"/>
            <p:cNvPicPr>
              <a:picLocks noChangeAspect="1"/>
            </p:cNvPicPr>
            <p:nvPr/>
          </p:nvPicPr>
          <p:blipFill>
            <a:blip r:embed="rId19"/>
            <a:stretch>
              <a:fillRect/>
            </a:stretch>
          </p:blipFill>
          <p:spPr>
            <a:xfrm>
              <a:off x="2657494" y="2588373"/>
              <a:ext cx="813816" cy="603655"/>
            </a:xfrm>
            <a:prstGeom prst="rect">
              <a:avLst/>
            </a:prstGeom>
            <a:effectLst>
              <a:outerShdw blurRad="50800" dist="38100" dir="2700000" algn="tl" rotWithShape="0">
                <a:prstClr val="black">
                  <a:alpha val="40000"/>
                </a:prstClr>
              </a:outerShdw>
            </a:effectLst>
          </p:spPr>
        </p:pic>
        <p:pic>
          <p:nvPicPr>
            <p:cNvPr id="336" name="Picture 335" descr="Windows_Vista3.png"/>
            <p:cNvPicPr>
              <a:picLocks/>
            </p:cNvPicPr>
            <p:nvPr/>
          </p:nvPicPr>
          <p:blipFill>
            <a:blip r:embed="rId9" cstate="print"/>
            <a:srcRect r="76802" b="-2843"/>
            <a:stretch>
              <a:fillRect/>
            </a:stretch>
          </p:blipFill>
          <p:spPr>
            <a:xfrm>
              <a:off x="2574853" y="2857838"/>
              <a:ext cx="207344" cy="192297"/>
            </a:xfrm>
            <a:prstGeom prst="rect">
              <a:avLst/>
            </a:prstGeom>
            <a:scene3d>
              <a:camera prst="isometricOffAxis2Left"/>
              <a:lightRig rig="threePt" dir="t"/>
            </a:scene3d>
          </p:spPr>
        </p:pic>
        <p:sp>
          <p:nvSpPr>
            <p:cNvPr id="337" name="TextBox 336"/>
            <p:cNvSpPr txBox="1"/>
            <p:nvPr/>
          </p:nvSpPr>
          <p:spPr>
            <a:xfrm>
              <a:off x="2326473" y="3077313"/>
              <a:ext cx="657322" cy="343457"/>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grpSp>
      <p:grpSp>
        <p:nvGrpSpPr>
          <p:cNvPr id="23" name="Group 236"/>
          <p:cNvGrpSpPr/>
          <p:nvPr/>
        </p:nvGrpSpPr>
        <p:grpSpPr>
          <a:xfrm>
            <a:off x="1082497" y="4242394"/>
            <a:ext cx="1666572" cy="1310154"/>
            <a:chOff x="904806" y="3215697"/>
            <a:chExt cx="2081977" cy="1636719"/>
          </a:xfrm>
        </p:grpSpPr>
        <p:pic>
          <p:nvPicPr>
            <p:cNvPr id="339" name="Picture 4" descr="\\.PSF\Parallels Share\Virtualization Slides\Server-Physical-3U.png"/>
            <p:cNvPicPr>
              <a:picLocks noChangeAspect="1" noChangeArrowheads="1"/>
            </p:cNvPicPr>
            <p:nvPr/>
          </p:nvPicPr>
          <p:blipFill>
            <a:blip r:embed="rId7"/>
            <a:srcRect/>
            <a:stretch>
              <a:fillRect/>
            </a:stretch>
          </p:blipFill>
          <p:spPr bwMode="auto">
            <a:xfrm>
              <a:off x="904806" y="3215697"/>
              <a:ext cx="2081977" cy="1636719"/>
            </a:xfrm>
            <a:prstGeom prst="rect">
              <a:avLst/>
            </a:prstGeom>
            <a:noFill/>
          </p:spPr>
        </p:pic>
        <p:pic>
          <p:nvPicPr>
            <p:cNvPr id="340" name="Picture 339" descr="SQL.png"/>
            <p:cNvPicPr>
              <a:picLocks noChangeAspect="1"/>
            </p:cNvPicPr>
            <p:nvPr/>
          </p:nvPicPr>
          <p:blipFill>
            <a:blip r:embed="rId17"/>
            <a:stretch>
              <a:fillRect/>
            </a:stretch>
          </p:blipFill>
          <p:spPr>
            <a:xfrm>
              <a:off x="1620240" y="3310864"/>
              <a:ext cx="813816" cy="568379"/>
            </a:xfrm>
            <a:prstGeom prst="rect">
              <a:avLst/>
            </a:prstGeom>
            <a:effectLst>
              <a:outerShdw blurRad="50800" dist="38100" dir="2700000" algn="tl" rotWithShape="0">
                <a:prstClr val="black">
                  <a:alpha val="40000"/>
                </a:prstClr>
              </a:outerShdw>
            </a:effectLst>
          </p:spPr>
        </p:pic>
        <p:pic>
          <p:nvPicPr>
            <p:cNvPr id="341" name="Picture 340" descr="Windows_Vista3.png"/>
            <p:cNvPicPr>
              <a:picLocks/>
            </p:cNvPicPr>
            <p:nvPr/>
          </p:nvPicPr>
          <p:blipFill>
            <a:blip r:embed="rId9" cstate="print"/>
            <a:srcRect r="76802" b="-2843"/>
            <a:stretch>
              <a:fillRect/>
            </a:stretch>
          </p:blipFill>
          <p:spPr>
            <a:xfrm>
              <a:off x="1530192" y="3559264"/>
              <a:ext cx="207344" cy="192297"/>
            </a:xfrm>
            <a:prstGeom prst="rect">
              <a:avLst/>
            </a:prstGeom>
            <a:scene3d>
              <a:camera prst="isometricOffAxis2Left"/>
              <a:lightRig rig="threePt" dir="t"/>
            </a:scene3d>
          </p:spPr>
        </p:pic>
      </p:grpSp>
      <p:grpSp>
        <p:nvGrpSpPr>
          <p:cNvPr id="24" name="Group 228"/>
          <p:cNvGrpSpPr/>
          <p:nvPr/>
        </p:nvGrpSpPr>
        <p:grpSpPr>
          <a:xfrm>
            <a:off x="-77344" y="3844324"/>
            <a:ext cx="1666572" cy="1310154"/>
            <a:chOff x="-169310" y="2741427"/>
            <a:chExt cx="2081977" cy="1636719"/>
          </a:xfrm>
        </p:grpSpPr>
        <p:pic>
          <p:nvPicPr>
            <p:cNvPr id="343" name="Picture 4" descr="\\.PSF\Parallels Share\Virtualization Slides\Server-Physical-3U.png"/>
            <p:cNvPicPr>
              <a:picLocks noChangeAspect="1" noChangeArrowheads="1"/>
            </p:cNvPicPr>
            <p:nvPr/>
          </p:nvPicPr>
          <p:blipFill>
            <a:blip r:embed="rId7"/>
            <a:srcRect/>
            <a:stretch>
              <a:fillRect/>
            </a:stretch>
          </p:blipFill>
          <p:spPr bwMode="auto">
            <a:xfrm>
              <a:off x="-169310" y="2741427"/>
              <a:ext cx="2081977" cy="1636719"/>
            </a:xfrm>
            <a:prstGeom prst="rect">
              <a:avLst/>
            </a:prstGeom>
            <a:noFill/>
          </p:spPr>
        </p:pic>
        <p:pic>
          <p:nvPicPr>
            <p:cNvPr id="344" name="Picture 343" descr="IIS.png"/>
            <p:cNvPicPr>
              <a:picLocks noChangeAspect="1"/>
            </p:cNvPicPr>
            <p:nvPr/>
          </p:nvPicPr>
          <p:blipFill>
            <a:blip r:embed="rId15"/>
            <a:stretch>
              <a:fillRect/>
            </a:stretch>
          </p:blipFill>
          <p:spPr>
            <a:xfrm>
              <a:off x="513394" y="2867558"/>
              <a:ext cx="813816" cy="568378"/>
            </a:xfrm>
            <a:prstGeom prst="rect">
              <a:avLst/>
            </a:prstGeom>
            <a:effectLst>
              <a:outerShdw blurRad="50800" dist="38100" dir="2700000" algn="tl" rotWithShape="0">
                <a:prstClr val="black">
                  <a:alpha val="40000"/>
                </a:prstClr>
              </a:outerShdw>
            </a:effectLst>
          </p:spPr>
        </p:pic>
      </p:grpSp>
      <p:grpSp>
        <p:nvGrpSpPr>
          <p:cNvPr id="25" name="Group 224"/>
          <p:cNvGrpSpPr/>
          <p:nvPr/>
        </p:nvGrpSpPr>
        <p:grpSpPr>
          <a:xfrm>
            <a:off x="816864" y="3221694"/>
            <a:ext cx="1666572" cy="1310154"/>
            <a:chOff x="848723" y="2033072"/>
            <a:chExt cx="2081977" cy="1636719"/>
          </a:xfrm>
        </p:grpSpPr>
        <p:pic>
          <p:nvPicPr>
            <p:cNvPr id="346" name="Picture 4" descr="\\.PSF\Parallels Share\Virtualization Slides\Server-Physical-3U.png"/>
            <p:cNvPicPr>
              <a:picLocks noChangeAspect="1" noChangeArrowheads="1"/>
            </p:cNvPicPr>
            <p:nvPr/>
          </p:nvPicPr>
          <p:blipFill>
            <a:blip r:embed="rId7"/>
            <a:srcRect/>
            <a:stretch>
              <a:fillRect/>
            </a:stretch>
          </p:blipFill>
          <p:spPr bwMode="auto">
            <a:xfrm>
              <a:off x="848723" y="2033072"/>
              <a:ext cx="2081977" cy="1636719"/>
            </a:xfrm>
            <a:prstGeom prst="rect">
              <a:avLst/>
            </a:prstGeom>
            <a:noFill/>
          </p:spPr>
        </p:pic>
        <p:pic>
          <p:nvPicPr>
            <p:cNvPr id="347" name="Picture 346" descr="exc.png"/>
            <p:cNvPicPr>
              <a:picLocks noChangeAspect="1"/>
            </p:cNvPicPr>
            <p:nvPr/>
          </p:nvPicPr>
          <p:blipFill>
            <a:blip r:embed="rId13"/>
            <a:stretch>
              <a:fillRect/>
            </a:stretch>
          </p:blipFill>
          <p:spPr>
            <a:xfrm>
              <a:off x="1567839" y="2119275"/>
              <a:ext cx="813816" cy="568380"/>
            </a:xfrm>
            <a:prstGeom prst="rect">
              <a:avLst/>
            </a:prstGeom>
            <a:effectLst>
              <a:outerShdw blurRad="50800" dist="38100" dir="2700000" algn="tl" rotWithShape="0">
                <a:prstClr val="black">
                  <a:alpha val="40000"/>
                </a:prstClr>
              </a:outerShdw>
            </a:effectLst>
          </p:spPr>
        </p:pic>
        <p:pic>
          <p:nvPicPr>
            <p:cNvPr id="348" name="Picture 347" descr="Windows_Vista3.png"/>
            <p:cNvPicPr>
              <a:picLocks/>
            </p:cNvPicPr>
            <p:nvPr/>
          </p:nvPicPr>
          <p:blipFill>
            <a:blip r:embed="rId9" cstate="print"/>
            <a:srcRect r="76802" b="-2843"/>
            <a:stretch>
              <a:fillRect/>
            </a:stretch>
          </p:blipFill>
          <p:spPr>
            <a:xfrm>
              <a:off x="1487520" y="2390052"/>
              <a:ext cx="207344" cy="192297"/>
            </a:xfrm>
            <a:prstGeom prst="rect">
              <a:avLst/>
            </a:prstGeom>
            <a:scene3d>
              <a:camera prst="isometricOffAxis2Left"/>
              <a:lightRig rig="threePt" dir="t"/>
            </a:scene3d>
          </p:spPr>
        </p:pic>
      </p:grpSp>
      <p:pic>
        <p:nvPicPr>
          <p:cNvPr id="349" name="Picture 7" descr="E:\DVD_ART34\Logos\System Center Operations Manager 2007 - (Brand)\System Center Operations Manager 2007 logo rev.png"/>
          <p:cNvPicPr>
            <a:picLocks noChangeAspect="1" noChangeArrowheads="1"/>
          </p:cNvPicPr>
          <p:nvPr/>
        </p:nvPicPr>
        <p:blipFill>
          <a:blip r:embed="rId22" cstate="print"/>
          <a:srcRect/>
          <a:stretch>
            <a:fillRect/>
          </a:stretch>
        </p:blipFill>
        <p:spPr bwMode="auto">
          <a:xfrm>
            <a:off x="2517905" y="6300278"/>
            <a:ext cx="1650058" cy="454276"/>
          </a:xfrm>
          <a:prstGeom prst="rect">
            <a:avLst/>
          </a:prstGeom>
          <a:noFill/>
          <a:effectLst>
            <a:outerShdw blurRad="50800" dist="38100" dir="2700000" algn="tl" rotWithShape="0">
              <a:prstClr val="black">
                <a:alpha val="40000"/>
              </a:prstClr>
            </a:outerShdw>
          </a:effectLst>
        </p:spPr>
      </p:pic>
      <p:pic>
        <p:nvPicPr>
          <p:cNvPr id="350" name="Picture 3" descr="\\eventsql\dvd\Online_ART\DVD_ART34\Logos\System Center Configuration Manager 2007\System Center Configuration Manager 2007 logo rev.png"/>
          <p:cNvPicPr>
            <a:picLocks noChangeAspect="1" noChangeArrowheads="1"/>
          </p:cNvPicPr>
          <p:nvPr/>
        </p:nvPicPr>
        <p:blipFill>
          <a:blip r:embed="rId23" cstate="print"/>
          <a:srcRect/>
          <a:stretch>
            <a:fillRect/>
          </a:stretch>
        </p:blipFill>
        <p:spPr bwMode="auto">
          <a:xfrm>
            <a:off x="6012710" y="6309358"/>
            <a:ext cx="1843433" cy="457200"/>
          </a:xfrm>
          <a:prstGeom prst="rect">
            <a:avLst/>
          </a:prstGeom>
          <a:noFill/>
          <a:effectLst>
            <a:outerShdw blurRad="50800" dist="38100" dir="2700000" algn="tl" rotWithShape="0">
              <a:prstClr val="black">
                <a:alpha val="40000"/>
              </a:prstClr>
            </a:outerShdw>
          </a:effectLst>
        </p:spPr>
      </p:pic>
      <p:pic>
        <p:nvPicPr>
          <p:cNvPr id="351" name="Picture 350" descr="Windows_Vista3.png"/>
          <p:cNvPicPr>
            <a:picLocks/>
          </p:cNvPicPr>
          <p:nvPr/>
        </p:nvPicPr>
        <p:blipFill>
          <a:blip r:embed="rId9" cstate="print"/>
          <a:srcRect r="76802" b="-2843"/>
          <a:stretch>
            <a:fillRect/>
          </a:stretch>
        </p:blipFill>
        <p:spPr>
          <a:xfrm>
            <a:off x="254374" y="4287125"/>
            <a:ext cx="165974" cy="153929"/>
          </a:xfrm>
          <a:prstGeom prst="rect">
            <a:avLst/>
          </a:prstGeom>
          <a:scene3d>
            <a:camera prst="isometricOffAxis2Left"/>
            <a:lightRig rig="threePt" dir="t"/>
          </a:scene3d>
        </p:spPr>
      </p:pic>
      <p:pic>
        <p:nvPicPr>
          <p:cNvPr id="121" name="Picture 49" descr="Servers-3-Virtual"/>
          <p:cNvPicPr>
            <a:picLocks noChangeAspect="1" noChangeArrowheads="1"/>
          </p:cNvPicPr>
          <p:nvPr/>
        </p:nvPicPr>
        <p:blipFill>
          <a:blip r:embed="rId5"/>
          <a:srcRect/>
          <a:stretch>
            <a:fillRect/>
          </a:stretch>
        </p:blipFill>
        <p:spPr bwMode="auto">
          <a:xfrm>
            <a:off x="4168034" y="2505231"/>
            <a:ext cx="2000419" cy="251000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77778E-7 2.22222E-6 L 0.30399 2.22222E-6 " pathEditMode="relative" rAng="0" ptsTypes="AA">
                                      <p:cBhvr>
                                        <p:cTn id="6" dur="1000" fill="hold"/>
                                        <p:tgtEl>
                                          <p:spTgt spid="260"/>
                                        </p:tgtEl>
                                        <p:attrNameLst>
                                          <p:attrName>ppt_x</p:attrName>
                                          <p:attrName>ppt_y</p:attrName>
                                        </p:attrNameLst>
                                      </p:cBhvr>
                                      <p:rCtr x="152"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500"/>
                                        <p:tgtEl>
                                          <p:spTgt spid="25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nodeType="withEffect">
                                  <p:stCondLst>
                                    <p:cond delay="0"/>
                                  </p:stCondLst>
                                  <p:childTnLst>
                                    <p:set>
                                      <p:cBhvr>
                                        <p:cTn id="20" dur="1" fill="hold">
                                          <p:stCondLst>
                                            <p:cond delay="0"/>
                                          </p:stCondLst>
                                        </p:cTn>
                                        <p:tgtEl>
                                          <p:spTgt spid="349"/>
                                        </p:tgtEl>
                                        <p:attrNameLst>
                                          <p:attrName>style.visibility</p:attrName>
                                        </p:attrNameLst>
                                      </p:cBhvr>
                                      <p:to>
                                        <p:strVal val="visible"/>
                                      </p:to>
                                    </p:set>
                                    <p:animEffect transition="in" filter="dissolve">
                                      <p:cBhvr>
                                        <p:cTn id="21" dur="500"/>
                                        <p:tgtEl>
                                          <p:spTgt spid="349"/>
                                        </p:tgtEl>
                                      </p:cBhvr>
                                    </p:animEffect>
                                  </p:childTnLst>
                                </p:cTn>
                              </p:par>
                              <p:par>
                                <p:cTn id="22" presetID="9" presetClass="entr" presetSubtype="0" fill="hold" nodeType="withEffect">
                                  <p:stCondLst>
                                    <p:cond delay="0"/>
                                  </p:stCondLst>
                                  <p:childTnLst>
                                    <p:set>
                                      <p:cBhvr>
                                        <p:cTn id="23" dur="1" fill="hold">
                                          <p:stCondLst>
                                            <p:cond delay="0"/>
                                          </p:stCondLst>
                                        </p:cTn>
                                        <p:tgtEl>
                                          <p:spTgt spid="350"/>
                                        </p:tgtEl>
                                        <p:attrNameLst>
                                          <p:attrName>style.visibility</p:attrName>
                                        </p:attrNameLst>
                                      </p:cBhvr>
                                      <p:to>
                                        <p:strVal val="visible"/>
                                      </p:to>
                                    </p:set>
                                    <p:animEffect transition="in" filter="dissolve">
                                      <p:cBhvr>
                                        <p:cTn id="24" dur="500"/>
                                        <p:tgtEl>
                                          <p:spTgt spid="350"/>
                                        </p:tgtEl>
                                      </p:cBhvr>
                                    </p:animEffect>
                                  </p:childTnLst>
                                </p:cTn>
                              </p:par>
                              <p:par>
                                <p:cTn id="25" presetID="9"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par>
                                <p:cTn id="28" presetID="9"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16"/>
                                        </p:tgtEl>
                                        <p:attrNameLst>
                                          <p:attrName>style.visibility</p:attrName>
                                        </p:attrNameLst>
                                      </p:cBhvr>
                                      <p:to>
                                        <p:strVal val="visible"/>
                                      </p:to>
                                    </p:set>
                                    <p:animEffect transition="in" filter="fade">
                                      <p:cBhvr>
                                        <p:cTn id="34" dur="500"/>
                                        <p:tgtEl>
                                          <p:spTgt spid="216"/>
                                        </p:tgtEl>
                                      </p:cBhvr>
                                    </p:animEffect>
                                  </p:childTnLst>
                                </p:cTn>
                              </p:par>
                            </p:childTnLst>
                          </p:cTn>
                        </p:par>
                        <p:par>
                          <p:cTn id="35" fill="hold">
                            <p:stCondLst>
                              <p:cond delay="1000"/>
                            </p:stCondLst>
                            <p:childTnLst>
                              <p:par>
                                <p:cTn id="36" presetID="49" presetClass="path" presetSubtype="0" accel="50000" decel="50000" fill="hold" nodeType="afterEffect">
                                  <p:stCondLst>
                                    <p:cond delay="0"/>
                                  </p:stCondLst>
                                  <p:childTnLst>
                                    <p:animMotion origin="layout" path="M -1.38889E-6 1.02985E-6 L 0.3066 -0.12867 " pathEditMode="relative" rAng="0" ptsTypes="AA">
                                      <p:cBhvr>
                                        <p:cTn id="37" dur="1000" fill="hold"/>
                                        <p:tgtEl>
                                          <p:spTgt spid="11"/>
                                        </p:tgtEl>
                                        <p:attrNameLst>
                                          <p:attrName>ppt_x</p:attrName>
                                          <p:attrName>ppt_y</p:attrName>
                                        </p:attrNameLst>
                                      </p:cBhvr>
                                      <p:rCtr x="153" y="-64"/>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26" presetClass="emph" presetSubtype="0" fill="hold" nodeType="withEffect">
                                  <p:stCondLst>
                                    <p:cond delay="0"/>
                                  </p:stCondLst>
                                  <p:childTnLst>
                                    <p:animEffect transition="out" filter="fade">
                                      <p:cBhvr>
                                        <p:cTn id="43" dur="500" tmFilter="0, 0; .2, .5; .8, .5; 1, 0"/>
                                        <p:tgtEl>
                                          <p:spTgt spid="216"/>
                                        </p:tgtEl>
                                      </p:cBhvr>
                                    </p:animEffect>
                                    <p:animScale>
                                      <p:cBhvr>
                                        <p:cTn id="44" dur="250" autoRev="1" fill="hold"/>
                                        <p:tgtEl>
                                          <p:spTgt spid="216"/>
                                        </p:tgtEl>
                                      </p:cBhvr>
                                      <p:by x="105000" y="105000"/>
                                    </p:animScale>
                                  </p:childTnLst>
                                </p:cTn>
                              </p:par>
                            </p:childTnLst>
                          </p:cTn>
                        </p:par>
                        <p:par>
                          <p:cTn id="45" fill="hold">
                            <p:stCondLst>
                              <p:cond delay="2500"/>
                            </p:stCondLst>
                            <p:childTnLst>
                              <p:par>
                                <p:cTn id="46" presetID="49" presetClass="path" presetSubtype="0" accel="50000" decel="50000" fill="hold" nodeType="afterEffect">
                                  <p:stCondLst>
                                    <p:cond delay="0"/>
                                  </p:stCondLst>
                                  <p:childTnLst>
                                    <p:animMotion origin="layout" path="M 1.66667E-6 -1.93429E-6 L 0.29809 -0.18787 " pathEditMode="relative" rAng="0" ptsTypes="AA">
                                      <p:cBhvr>
                                        <p:cTn id="47" dur="1000" fill="hold"/>
                                        <p:tgtEl>
                                          <p:spTgt spid="16"/>
                                        </p:tgtEl>
                                        <p:attrNameLst>
                                          <p:attrName>ppt_x</p:attrName>
                                          <p:attrName>ppt_y</p:attrName>
                                        </p:attrNameLst>
                                      </p:cBhvr>
                                      <p:rCtr x="149" y="-94"/>
                                    </p:animMotion>
                                  </p:childTnLst>
                                </p:cTn>
                              </p:par>
                            </p:childTnLst>
                          </p:cTn>
                        </p:par>
                        <p:par>
                          <p:cTn id="48" fill="hold">
                            <p:stCondLst>
                              <p:cond delay="3500"/>
                            </p:stCondLst>
                            <p:childTnLst>
                              <p:par>
                                <p:cTn id="49" presetID="10" presetClass="exit" presetSubtype="0" fill="hold" nodeType="after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6" presetClass="emph" presetSubtype="0" fill="hold" nodeType="withEffect">
                                  <p:stCondLst>
                                    <p:cond delay="0"/>
                                  </p:stCondLst>
                                  <p:childTnLst>
                                    <p:animEffect transition="out" filter="fade">
                                      <p:cBhvr>
                                        <p:cTn id="53" dur="500" tmFilter="0, 0; .2, .5; .8, .5; 1, 0"/>
                                        <p:tgtEl>
                                          <p:spTgt spid="216"/>
                                        </p:tgtEl>
                                      </p:cBhvr>
                                    </p:animEffect>
                                    <p:animScale>
                                      <p:cBhvr>
                                        <p:cTn id="54" dur="250" autoRev="1" fill="hold"/>
                                        <p:tgtEl>
                                          <p:spTgt spid="21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24"/>
                                        </p:tgtEl>
                                        <p:attrNameLst>
                                          <p:attrName>style.visibility</p:attrName>
                                        </p:attrNameLst>
                                      </p:cBhvr>
                                      <p:to>
                                        <p:strVal val="visible"/>
                                      </p:to>
                                    </p:set>
                                    <p:animEffect transition="in" filter="fade">
                                      <p:cBhvr>
                                        <p:cTn id="57" dur="500"/>
                                        <p:tgtEl>
                                          <p:spTgt spid="324"/>
                                        </p:tgtEl>
                                      </p:cBhvr>
                                    </p:animEffect>
                                  </p:childTnLst>
                                </p:cTn>
                              </p:par>
                            </p:childTnLst>
                          </p:cTn>
                        </p:par>
                        <p:par>
                          <p:cTn id="58" fill="hold">
                            <p:stCondLst>
                              <p:cond delay="4000"/>
                            </p:stCondLst>
                            <p:childTnLst>
                              <p:par>
                                <p:cTn id="59" presetID="63" presetClass="path" presetSubtype="0" accel="50000" decel="50000" fill="hold" nodeType="afterEffect">
                                  <p:stCondLst>
                                    <p:cond delay="0"/>
                                  </p:stCondLst>
                                  <p:childTnLst>
                                    <p:animMotion origin="layout" path="M -1.11111E-6 -5.60056E-7 L 0.75104 -0.07244 " pathEditMode="relative" rAng="0" ptsTypes="AA">
                                      <p:cBhvr>
                                        <p:cTn id="60" dur="500" fill="hold"/>
                                        <p:tgtEl>
                                          <p:spTgt spid="19"/>
                                        </p:tgtEl>
                                        <p:attrNameLst>
                                          <p:attrName>ppt_x</p:attrName>
                                          <p:attrName>ppt_y</p:attrName>
                                        </p:attrNameLst>
                                      </p:cBhvr>
                                      <p:rCtr x="376" y="-36"/>
                                    </p:animMotion>
                                  </p:childTnLst>
                                </p:cTn>
                              </p:par>
                              <p:par>
                                <p:cTn id="61" presetID="9" presetClass="emph" presetSubtype="0" nodeType="withEffect">
                                  <p:stCondLst>
                                    <p:cond delay="0"/>
                                  </p:stCondLst>
                                  <p:childTnLst>
                                    <p:set>
                                      <p:cBhvr rctx="PPT">
                                        <p:cTn id="62" dur="indefinite"/>
                                        <p:tgtEl>
                                          <p:spTgt spid="21"/>
                                        </p:tgtEl>
                                        <p:attrNameLst>
                                          <p:attrName>style.opacity</p:attrName>
                                        </p:attrNameLst>
                                      </p:cBhvr>
                                      <p:to>
                                        <p:strVal val="0.25"/>
                                      </p:to>
                                    </p:set>
                                    <p:animEffect filter="image" prLst="opacity: 0.25">
                                      <p:cBhvr rctx="IE">
                                        <p:cTn id="63" dur="indefinite"/>
                                        <p:tgtEl>
                                          <p:spTgt spid="21"/>
                                        </p:tgtEl>
                                      </p:cBhvr>
                                    </p:animEffect>
                                  </p:childTnLst>
                                </p:cTn>
                              </p:par>
                            </p:childTnLst>
                          </p:cTn>
                        </p:par>
                        <p:par>
                          <p:cTn id="64" fill="hold">
                            <p:stCondLst>
                              <p:cond delay="4500"/>
                            </p:stCondLst>
                            <p:childTnLst>
                              <p:par>
                                <p:cTn id="65" presetID="10" presetClass="exit" presetSubtype="0" fill="hold" nodeType="after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63" presetClass="path" presetSubtype="0" accel="50000" decel="50000" fill="hold" nodeType="withEffect">
                                  <p:stCondLst>
                                    <p:cond delay="0"/>
                                  </p:stCondLst>
                                  <p:childTnLst>
                                    <p:animMotion origin="layout" path="M -2.77778E-7 3.80236E-6 L 0.58333 -0.09813 " pathEditMode="relative" rAng="0" ptsTypes="AA">
                                      <p:cBhvr>
                                        <p:cTn id="69" dur="500" fill="hold"/>
                                        <p:tgtEl>
                                          <p:spTgt spid="14"/>
                                        </p:tgtEl>
                                        <p:attrNameLst>
                                          <p:attrName>ppt_x</p:attrName>
                                          <p:attrName>ppt_y</p:attrName>
                                        </p:attrNameLst>
                                      </p:cBhvr>
                                      <p:rCtr x="292" y="-49"/>
                                    </p:animMotion>
                                  </p:childTnLst>
                                </p:cTn>
                              </p:par>
                              <p:par>
                                <p:cTn id="70" presetID="9" presetClass="emph" presetSubtype="0" nodeType="withEffect">
                                  <p:stCondLst>
                                    <p:cond delay="0"/>
                                  </p:stCondLst>
                                  <p:childTnLst>
                                    <p:set>
                                      <p:cBhvr rctx="PPT">
                                        <p:cTn id="71" dur="indefinite"/>
                                        <p:tgtEl>
                                          <p:spTgt spid="20"/>
                                        </p:tgtEl>
                                        <p:attrNameLst>
                                          <p:attrName>style.opacity</p:attrName>
                                        </p:attrNameLst>
                                      </p:cBhvr>
                                      <p:to>
                                        <p:strVal val="0.25"/>
                                      </p:to>
                                    </p:set>
                                    <p:animEffect filter="image" prLst="opacity: 0.25">
                                      <p:cBhvr rctx="IE">
                                        <p:cTn id="72" dur="indefinite"/>
                                        <p:tgtEl>
                                          <p:spTgt spid="20"/>
                                        </p:tgtEl>
                                      </p:cBhvr>
                                    </p:animEffect>
                                  </p:childTnLst>
                                </p:cTn>
                              </p:par>
                            </p:childTnLst>
                          </p:cTn>
                        </p:par>
                        <p:par>
                          <p:cTn id="73" fill="hold">
                            <p:stCondLst>
                              <p:cond delay="5000"/>
                            </p:stCondLst>
                            <p:childTnLst>
                              <p:par>
                                <p:cTn id="74" presetID="10" presetClass="exit" presetSubtype="0" fill="hold" nodeType="after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63" presetClass="path" presetSubtype="0" accel="50000" decel="50000" fill="hold" nodeType="withEffect">
                                  <p:stCondLst>
                                    <p:cond delay="0"/>
                                  </p:stCondLst>
                                  <p:childTnLst>
                                    <p:animMotion origin="layout" path="M 4.16667E-6 -2.82277E-6 L 0.47604 -0.00416 " pathEditMode="relative" rAng="0" ptsTypes="AA">
                                      <p:cBhvr>
                                        <p:cTn id="78" dur="500" fill="hold"/>
                                        <p:tgtEl>
                                          <p:spTgt spid="12"/>
                                        </p:tgtEl>
                                        <p:attrNameLst>
                                          <p:attrName>ppt_x</p:attrName>
                                          <p:attrName>ppt_y</p:attrName>
                                        </p:attrNameLst>
                                      </p:cBhvr>
                                      <p:rCtr x="238" y="-2"/>
                                    </p:animMotion>
                                  </p:childTnLst>
                                </p:cTn>
                              </p:par>
                              <p:par>
                                <p:cTn id="79" presetID="9" presetClass="emph" presetSubtype="0" nodeType="withEffect">
                                  <p:stCondLst>
                                    <p:cond delay="0"/>
                                  </p:stCondLst>
                                  <p:childTnLst>
                                    <p:set>
                                      <p:cBhvr rctx="PPT">
                                        <p:cTn id="80" dur="indefinite"/>
                                        <p:tgtEl>
                                          <p:spTgt spid="4"/>
                                        </p:tgtEl>
                                        <p:attrNameLst>
                                          <p:attrName>style.opacity</p:attrName>
                                        </p:attrNameLst>
                                      </p:cBhvr>
                                      <p:to>
                                        <p:strVal val="0.25"/>
                                      </p:to>
                                    </p:set>
                                    <p:animEffect filter="image" prLst="opacity: 0.25">
                                      <p:cBhvr rctx="IE">
                                        <p:cTn id="81" dur="indefinite"/>
                                        <p:tgtEl>
                                          <p:spTgt spid="4"/>
                                        </p:tgtEl>
                                      </p:cBhvr>
                                    </p:animEffect>
                                  </p:childTnLst>
                                </p:cTn>
                              </p:par>
                            </p:childTnLst>
                          </p:cTn>
                        </p:par>
                        <p:par>
                          <p:cTn id="82" fill="hold">
                            <p:stCondLst>
                              <p:cond delay="5500"/>
                            </p:stCondLst>
                            <p:childTnLst>
                              <p:par>
                                <p:cTn id="83" presetID="10" presetClass="exit" presetSubtype="0" fill="hold" nodeType="after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63" presetClass="path" presetSubtype="0" accel="50000" decel="50000" fill="hold" nodeType="withEffect">
                                  <p:stCondLst>
                                    <p:cond delay="0"/>
                                  </p:stCondLst>
                                  <p:childTnLst>
                                    <p:animMotion origin="layout" path="M 2.22222E-6 -3.79454E-6 L 0.54028 0.12032 " pathEditMode="relative" rAng="0" ptsTypes="AA">
                                      <p:cBhvr>
                                        <p:cTn id="87" dur="500" fill="hold"/>
                                        <p:tgtEl>
                                          <p:spTgt spid="15"/>
                                        </p:tgtEl>
                                        <p:attrNameLst>
                                          <p:attrName>ppt_x</p:attrName>
                                          <p:attrName>ppt_y</p:attrName>
                                        </p:attrNameLst>
                                      </p:cBhvr>
                                      <p:rCtr x="270" y="60"/>
                                    </p:animMotion>
                                  </p:childTnLst>
                                </p:cTn>
                              </p:par>
                              <p:par>
                                <p:cTn id="88" presetID="9" presetClass="emph" presetSubtype="0" nodeType="withEffect">
                                  <p:stCondLst>
                                    <p:cond delay="0"/>
                                  </p:stCondLst>
                                  <p:childTnLst>
                                    <p:set>
                                      <p:cBhvr rctx="PPT">
                                        <p:cTn id="89" dur="indefinite"/>
                                        <p:tgtEl>
                                          <p:spTgt spid="22"/>
                                        </p:tgtEl>
                                        <p:attrNameLst>
                                          <p:attrName>style.opacity</p:attrName>
                                        </p:attrNameLst>
                                      </p:cBhvr>
                                      <p:to>
                                        <p:strVal val="0.25"/>
                                      </p:to>
                                    </p:set>
                                    <p:animEffect filter="image" prLst="opacity: 0.25">
                                      <p:cBhvr rctx="IE">
                                        <p:cTn id="90" dur="indefinite"/>
                                        <p:tgtEl>
                                          <p:spTgt spid="22"/>
                                        </p:tgtEl>
                                      </p:cBhvr>
                                    </p:animEffect>
                                  </p:childTnLst>
                                </p:cTn>
                              </p:par>
                            </p:childTnLst>
                          </p:cTn>
                        </p:par>
                        <p:par>
                          <p:cTn id="91" fill="hold">
                            <p:stCondLst>
                              <p:cond delay="6000"/>
                            </p:stCondLst>
                            <p:childTnLst>
                              <p:par>
                                <p:cTn id="92" presetID="10" presetClass="exit" presetSubtype="0" fill="hold" nodeType="after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63" presetClass="path" presetSubtype="0" accel="50000" decel="50000" fill="hold" nodeType="withEffect">
                                  <p:stCondLst>
                                    <p:cond delay="0"/>
                                  </p:stCondLst>
                                  <p:childTnLst>
                                    <p:animMotion origin="layout" path="M 4.16667E-6 -2.25821E-6 L 0.6526 0.01944 " pathEditMode="relative" rAng="0" ptsTypes="AA">
                                      <p:cBhvr>
                                        <p:cTn id="96" dur="500" fill="hold"/>
                                        <p:tgtEl>
                                          <p:spTgt spid="13"/>
                                        </p:tgtEl>
                                        <p:attrNameLst>
                                          <p:attrName>ppt_x</p:attrName>
                                          <p:attrName>ppt_y</p:attrName>
                                        </p:attrNameLst>
                                      </p:cBhvr>
                                      <p:rCtr x="326" y="10"/>
                                    </p:animMotion>
                                  </p:childTnLst>
                                </p:cTn>
                              </p:par>
                              <p:par>
                                <p:cTn id="97" presetID="9" presetClass="emph" presetSubtype="0" nodeType="withEffect">
                                  <p:stCondLst>
                                    <p:cond delay="0"/>
                                  </p:stCondLst>
                                  <p:childTnLst>
                                    <p:set>
                                      <p:cBhvr rctx="PPT">
                                        <p:cTn id="98" dur="indefinite"/>
                                        <p:tgtEl>
                                          <p:spTgt spid="23"/>
                                        </p:tgtEl>
                                        <p:attrNameLst>
                                          <p:attrName>style.opacity</p:attrName>
                                        </p:attrNameLst>
                                      </p:cBhvr>
                                      <p:to>
                                        <p:strVal val="0.25"/>
                                      </p:to>
                                    </p:set>
                                    <p:animEffect filter="image" prLst="opacity: 0.25">
                                      <p:cBhvr rctx="IE">
                                        <p:cTn id="99" dur="indefinite"/>
                                        <p:tgtEl>
                                          <p:spTgt spid="23"/>
                                        </p:tgtEl>
                                      </p:cBhvr>
                                    </p:animEffect>
                                  </p:childTnLst>
                                </p:cTn>
                              </p:par>
                            </p:childTnLst>
                          </p:cTn>
                        </p:par>
                        <p:par>
                          <p:cTn id="100" fill="hold">
                            <p:stCondLst>
                              <p:cond delay="6500"/>
                            </p:stCondLst>
                            <p:childTnLst>
                              <p:par>
                                <p:cTn id="101" presetID="10" presetClass="exit" presetSubtype="0" fill="hold" nodeType="after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63" presetClass="path" presetSubtype="0" accel="50000" decel="50000" fill="hold" nodeType="withEffect">
                                  <p:stCondLst>
                                    <p:cond delay="0"/>
                                  </p:stCondLst>
                                  <p:childTnLst>
                                    <p:animMotion origin="layout" path="M -1.11111E-6 -1.32346E-6 L 0.76875 0.0833 " pathEditMode="relative" rAng="0" ptsTypes="AA">
                                      <p:cBhvr>
                                        <p:cTn id="105" dur="500" fill="hold"/>
                                        <p:tgtEl>
                                          <p:spTgt spid="10"/>
                                        </p:tgtEl>
                                        <p:attrNameLst>
                                          <p:attrName>ppt_x</p:attrName>
                                          <p:attrName>ppt_y</p:attrName>
                                        </p:attrNameLst>
                                      </p:cBhvr>
                                      <p:rCtr x="384" y="42"/>
                                    </p:animMotion>
                                  </p:childTnLst>
                                </p:cTn>
                              </p:par>
                              <p:par>
                                <p:cTn id="106" presetID="9" presetClass="emph" presetSubtype="0" nodeType="withEffect">
                                  <p:stCondLst>
                                    <p:cond delay="0"/>
                                  </p:stCondLst>
                                  <p:childTnLst>
                                    <p:set>
                                      <p:cBhvr rctx="PPT">
                                        <p:cTn id="107" dur="indefinite"/>
                                        <p:tgtEl>
                                          <p:spTgt spid="24"/>
                                        </p:tgtEl>
                                        <p:attrNameLst>
                                          <p:attrName>style.opacity</p:attrName>
                                        </p:attrNameLst>
                                      </p:cBhvr>
                                      <p:to>
                                        <p:strVal val="0.25"/>
                                      </p:to>
                                    </p:set>
                                    <p:animEffect filter="image" prLst="opacity: 0.25">
                                      <p:cBhvr rctx="IE">
                                        <p:cTn id="108" dur="indefinite"/>
                                        <p:tgtEl>
                                          <p:spTgt spid="24"/>
                                        </p:tgtEl>
                                      </p:cBhvr>
                                    </p:animEffect>
                                  </p:childTnLst>
                                </p:cTn>
                              </p:par>
                              <p:par>
                                <p:cTn id="109" presetID="1" presetClass="exit" presetSubtype="0" fill="hold" nodeType="withEffect">
                                  <p:stCondLst>
                                    <p:cond delay="0"/>
                                  </p:stCondLst>
                                  <p:childTnLst>
                                    <p:set>
                                      <p:cBhvr>
                                        <p:cTn id="110" dur="1" fill="hold">
                                          <p:stCondLst>
                                            <p:cond delay="0"/>
                                          </p:stCondLst>
                                        </p:cTn>
                                        <p:tgtEl>
                                          <p:spTgt spid="351"/>
                                        </p:tgtEl>
                                        <p:attrNameLst>
                                          <p:attrName>style.visibility</p:attrName>
                                        </p:attrNameLst>
                                      </p:cBhvr>
                                      <p:to>
                                        <p:strVal val="hidden"/>
                                      </p:to>
                                    </p:set>
                                  </p:childTnLst>
                                </p:cTn>
                              </p:par>
                            </p:childTnLst>
                          </p:cTn>
                        </p:par>
                        <p:par>
                          <p:cTn id="111" fill="hold">
                            <p:stCondLst>
                              <p:cond delay="7000"/>
                            </p:stCondLst>
                            <p:childTnLst>
                              <p:par>
                                <p:cTn id="112" presetID="10" presetClass="exit" presetSubtype="0" fill="hold" nodeType="afterEffect">
                                  <p:stCondLst>
                                    <p:cond delay="0"/>
                                  </p:stCondLst>
                                  <p:childTnLst>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par>
                                <p:cTn id="115" presetID="63" presetClass="path" presetSubtype="0" accel="50000" decel="50000" fill="hold" nodeType="withEffect">
                                  <p:stCondLst>
                                    <p:cond delay="0"/>
                                  </p:stCondLst>
                                  <p:childTnLst>
                                    <p:animMotion origin="layout" path="M -4.72222E-6 1.87457E-7 L 0.67674 0.16825 " pathEditMode="relative" rAng="0" ptsTypes="AA">
                                      <p:cBhvr>
                                        <p:cTn id="116" dur="500" fill="hold"/>
                                        <p:tgtEl>
                                          <p:spTgt spid="9"/>
                                        </p:tgtEl>
                                        <p:attrNameLst>
                                          <p:attrName>ppt_x</p:attrName>
                                          <p:attrName>ppt_y</p:attrName>
                                        </p:attrNameLst>
                                      </p:cBhvr>
                                      <p:rCtr x="338" y="84"/>
                                    </p:animMotion>
                                  </p:childTnLst>
                                </p:cTn>
                              </p:par>
                              <p:par>
                                <p:cTn id="117" presetID="9" presetClass="emph" presetSubtype="0" nodeType="withEffect">
                                  <p:stCondLst>
                                    <p:cond delay="0"/>
                                  </p:stCondLst>
                                  <p:childTnLst>
                                    <p:set>
                                      <p:cBhvr rctx="PPT">
                                        <p:cTn id="118" dur="indefinite"/>
                                        <p:tgtEl>
                                          <p:spTgt spid="25"/>
                                        </p:tgtEl>
                                        <p:attrNameLst>
                                          <p:attrName>style.opacity</p:attrName>
                                        </p:attrNameLst>
                                      </p:cBhvr>
                                      <p:to>
                                        <p:strVal val="0.25"/>
                                      </p:to>
                                    </p:set>
                                    <p:animEffect filter="image" prLst="opacity: 0.25">
                                      <p:cBhvr rctx="IE">
                                        <p:cTn id="119" dur="indefinite"/>
                                        <p:tgtEl>
                                          <p:spTgt spid="25"/>
                                        </p:tgtEl>
                                      </p:cBhvr>
                                    </p:animEffect>
                                  </p:childTnLst>
                                </p:cTn>
                              </p:par>
                            </p:childTnLst>
                          </p:cTn>
                        </p:par>
                        <p:par>
                          <p:cTn id="120" fill="hold">
                            <p:stCondLst>
                              <p:cond delay="7500"/>
                            </p:stCondLst>
                            <p:childTnLst>
                              <p:par>
                                <p:cTn id="121" presetID="10" presetClass="exit" presetSubtype="0" fill="hold" nodeType="afterEffect">
                                  <p:stCondLst>
                                    <p:cond delay="0"/>
                                  </p:stCondLst>
                                  <p:childTnLst>
                                    <p:animEffect transition="out" filter="fade">
                                      <p:cBhvr>
                                        <p:cTn id="122" dur="500"/>
                                        <p:tgtEl>
                                          <p:spTgt spid="9"/>
                                        </p:tgtEl>
                                      </p:cBhvr>
                                    </p:animEffect>
                                    <p:set>
                                      <p:cBhvr>
                                        <p:cTn id="123" dur="1" fill="hold">
                                          <p:stCondLst>
                                            <p:cond delay="499"/>
                                          </p:stCondLst>
                                        </p:cTn>
                                        <p:tgtEl>
                                          <p:spTgt spid="9"/>
                                        </p:tgtEl>
                                        <p:attrNameLst>
                                          <p:attrName>style.visibility</p:attrName>
                                        </p:attrNameLst>
                                      </p:cBhvr>
                                      <p:to>
                                        <p:strVal val="hidden"/>
                                      </p:to>
                                    </p:set>
                                  </p:childTnLst>
                                </p:cTn>
                              </p:par>
                            </p:childTnLst>
                          </p:cTn>
                        </p:par>
                        <p:par>
                          <p:cTn id="124" fill="hold">
                            <p:stCondLst>
                              <p:cond delay="8000"/>
                            </p:stCondLst>
                            <p:childTnLst>
                              <p:par>
                                <p:cTn id="125" presetID="10" presetClass="entr" presetSubtype="0" fill="hold" nodeType="after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childTnLst>
                                </p:cTn>
                              </p:par>
                            </p:childTnLst>
                          </p:cTn>
                        </p:par>
                        <p:par>
                          <p:cTn id="128" fill="hold">
                            <p:stCondLst>
                              <p:cond delay="8500"/>
                            </p:stCondLst>
                            <p:childTnLst>
                              <p:par>
                                <p:cTn id="129" presetID="10" presetClass="entr" presetSubtype="0" fill="hold" nodeType="afterEffect">
                                  <p:stCondLst>
                                    <p:cond delay="0"/>
                                  </p:stCondLst>
                                  <p:childTnLst>
                                    <p:set>
                                      <p:cBhvr>
                                        <p:cTn id="130" dur="1" fill="hold">
                                          <p:stCondLst>
                                            <p:cond delay="0"/>
                                          </p:stCondLst>
                                        </p:cTn>
                                        <p:tgtEl>
                                          <p:spTgt spid="6"/>
                                        </p:tgtEl>
                                        <p:attrNameLst>
                                          <p:attrName>style.visibility</p:attrName>
                                        </p:attrNameLst>
                                      </p:cBhvr>
                                      <p:to>
                                        <p:strVal val="visible"/>
                                      </p:to>
                                    </p:set>
                                    <p:animEffect transition="in" filter="fade">
                                      <p:cBhvr>
                                        <p:cTn id="131" dur="500"/>
                                        <p:tgtEl>
                                          <p:spTgt spid="6"/>
                                        </p:tgtEl>
                                      </p:cBhvr>
                                    </p:animEffect>
                                  </p:childTnLst>
                                </p:cTn>
                              </p:par>
                            </p:childTnLst>
                          </p:cTn>
                        </p:par>
                        <p:par>
                          <p:cTn id="132" fill="hold">
                            <p:stCondLst>
                              <p:cond delay="9000"/>
                            </p:stCondLst>
                            <p:childTnLst>
                              <p:par>
                                <p:cTn id="133" presetID="10" presetClass="entr" presetSubtype="0" fill="hold" nodeType="after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par>
                          <p:cTn id="136" fill="hold">
                            <p:stCondLst>
                              <p:cond delay="9500"/>
                            </p:stCondLst>
                            <p:childTnLst>
                              <p:par>
                                <p:cTn id="137" presetID="10" presetClass="entr" presetSubtype="0" fill="hold" nodeType="after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fade">
                                      <p:cBhvr>
                                        <p:cTn id="139" dur="500"/>
                                        <p:tgtEl>
                                          <p:spTgt spid="8"/>
                                        </p:tgtEl>
                                      </p:cBhvr>
                                    </p:animEffect>
                                  </p:childTnLst>
                                </p:cTn>
                              </p:par>
                            </p:childTnLst>
                          </p:cTn>
                        </p:par>
                      </p:childTnLst>
                    </p:cTn>
                  </p:par>
                  <p:par>
                    <p:cTn id="140" fill="hold">
                      <p:stCondLst>
                        <p:cond delay="indefinite"/>
                      </p:stCondLst>
                      <p:childTnLst>
                        <p:par>
                          <p:cTn id="141" fill="hold">
                            <p:stCondLst>
                              <p:cond delay="0"/>
                            </p:stCondLst>
                            <p:childTnLst>
                              <p:par>
                                <p:cTn id="142" presetID="56" presetClass="path" presetSubtype="0" accel="50000" decel="50000" fill="hold" nodeType="clickEffect">
                                  <p:stCondLst>
                                    <p:cond delay="0"/>
                                  </p:stCondLst>
                                  <p:childTnLst>
                                    <p:animMotion origin="layout" path="M 2.22222E-6 1.85185E-6 L 0.28698 -0.0963 " pathEditMode="relative" rAng="0" ptsTypes="AA">
                                      <p:cBhvr>
                                        <p:cTn id="143" dur="1000" fill="hold"/>
                                        <p:tgtEl>
                                          <p:spTgt spid="121"/>
                                        </p:tgtEl>
                                        <p:attrNameLst>
                                          <p:attrName>ppt_x</p:attrName>
                                          <p:attrName>ppt_y</p:attrName>
                                        </p:attrNameLst>
                                      </p:cBhvr>
                                      <p:rCtr x="143" y="-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p:nvPr/>
        </p:nvGrpSpPr>
        <p:grpSpPr>
          <a:xfrm>
            <a:off x="4675020" y="3722502"/>
            <a:ext cx="2322576" cy="2902128"/>
            <a:chOff x="6128535" y="3743767"/>
            <a:chExt cx="2322576" cy="2902128"/>
          </a:xfrm>
        </p:grpSpPr>
        <p:pic>
          <p:nvPicPr>
            <p:cNvPr id="115" name="Picture 45" descr="Server-3U-Physical-Base"/>
            <p:cNvPicPr>
              <a:picLocks noChangeAspect="1" noChangeArrowheads="1"/>
            </p:cNvPicPr>
            <p:nvPr/>
          </p:nvPicPr>
          <p:blipFill>
            <a:blip r:embed="rId3"/>
            <a:srcRect/>
            <a:stretch>
              <a:fillRect/>
            </a:stretch>
          </p:blipFill>
          <p:spPr bwMode="auto">
            <a:xfrm>
              <a:off x="6128535" y="4741403"/>
              <a:ext cx="2322576" cy="1735591"/>
            </a:xfrm>
            <a:prstGeom prst="rect">
              <a:avLst/>
            </a:prstGeom>
            <a:noFill/>
            <a:ln w="9525">
              <a:noFill/>
              <a:miter lim="800000"/>
              <a:headEnd/>
              <a:tailEnd/>
            </a:ln>
          </p:spPr>
        </p:pic>
        <p:sp>
          <p:nvSpPr>
            <p:cNvPr id="28" name="Rectangle 40"/>
            <p:cNvSpPr>
              <a:spLocks noChangeArrowheads="1"/>
            </p:cNvSpPr>
            <p:nvPr/>
          </p:nvSpPr>
          <p:spPr bwMode="auto">
            <a:xfrm>
              <a:off x="6848189" y="6276563"/>
              <a:ext cx="1031051" cy="369332"/>
            </a:xfrm>
            <a:prstGeom prst="rect">
              <a:avLst/>
            </a:prstGeom>
            <a:noFill/>
            <a:ln w="9525">
              <a:noFill/>
              <a:miter lim="800000"/>
              <a:headEnd/>
              <a:tailEnd/>
            </a:ln>
            <a:effectLst/>
          </p:spPr>
          <p:txBody>
            <a:bodyPr wrap="none">
              <a:spAutoFit/>
            </a:bodyPr>
            <a:lstStyle/>
            <a:p>
              <a:r>
                <a:rPr lang="en-US" b="1" spc="-100" dirty="0" smtClean="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Server C</a:t>
              </a:r>
              <a:endParaRPr lang="en-US" b="1" spc="-100" dirty="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pic>
          <p:nvPicPr>
            <p:cNvPr id="39" name="Picture 2" descr="\\.PSF\Parallels Share\DDC\Server-Virtual-2U.png"/>
            <p:cNvPicPr>
              <a:picLocks noChangeAspect="1" noChangeArrowheads="1"/>
            </p:cNvPicPr>
            <p:nvPr/>
          </p:nvPicPr>
          <p:blipFill>
            <a:blip r:embed="rId4"/>
            <a:srcRect/>
            <a:stretch>
              <a:fillRect/>
            </a:stretch>
          </p:blipFill>
          <p:spPr bwMode="auto">
            <a:xfrm>
              <a:off x="6415056" y="4418685"/>
              <a:ext cx="1726526" cy="1363930"/>
            </a:xfrm>
            <a:prstGeom prst="rect">
              <a:avLst/>
            </a:prstGeom>
            <a:noFill/>
          </p:spPr>
        </p:pic>
        <p:pic>
          <p:nvPicPr>
            <p:cNvPr id="37" name="Picture 2" descr="\\.PSF\Parallels Share\DDC\Server-Virtual-2U.png"/>
            <p:cNvPicPr>
              <a:picLocks noChangeAspect="1" noChangeArrowheads="1"/>
            </p:cNvPicPr>
            <p:nvPr/>
          </p:nvPicPr>
          <p:blipFill>
            <a:blip r:embed="rId4"/>
            <a:srcRect/>
            <a:stretch>
              <a:fillRect/>
            </a:stretch>
          </p:blipFill>
          <p:spPr bwMode="auto">
            <a:xfrm>
              <a:off x="6428845" y="4084195"/>
              <a:ext cx="1726526" cy="1363930"/>
            </a:xfrm>
            <a:prstGeom prst="rect">
              <a:avLst/>
            </a:prstGeom>
            <a:noFill/>
          </p:spPr>
        </p:pic>
        <p:pic>
          <p:nvPicPr>
            <p:cNvPr id="38" name="Picture 2" descr="\\.PSF\Parallels Share\DDC\Server-Virtual-2U.png"/>
            <p:cNvPicPr>
              <a:picLocks noChangeAspect="1" noChangeArrowheads="1"/>
            </p:cNvPicPr>
            <p:nvPr/>
          </p:nvPicPr>
          <p:blipFill>
            <a:blip r:embed="rId4"/>
            <a:srcRect/>
            <a:stretch>
              <a:fillRect/>
            </a:stretch>
          </p:blipFill>
          <p:spPr bwMode="auto">
            <a:xfrm>
              <a:off x="6428845" y="3743767"/>
              <a:ext cx="1726526" cy="1363930"/>
            </a:xfrm>
            <a:prstGeom prst="rect">
              <a:avLst/>
            </a:prstGeom>
            <a:noFill/>
          </p:spPr>
        </p:pic>
      </p:grpSp>
      <p:sp>
        <p:nvSpPr>
          <p:cNvPr id="117" name="Rounded Rectangle 116"/>
          <p:cNvSpPr/>
          <p:nvPr/>
        </p:nvSpPr>
        <p:spPr bwMode="auto">
          <a:xfrm>
            <a:off x="260416" y="1582805"/>
            <a:ext cx="2957102" cy="1206061"/>
          </a:xfrm>
          <a:prstGeom prst="roundRect">
            <a:avLst>
              <a:gd name="adj" fmla="val 14586"/>
            </a:avLst>
          </a:prstGeom>
          <a:gradFill flip="none" rotWithShape="1">
            <a:gsLst>
              <a:gs pos="0">
                <a:srgbClr val="009DD3">
                  <a:alpha val="55000"/>
                </a:srgbClr>
              </a:gs>
              <a:gs pos="50000">
                <a:srgbClr val="0E2852"/>
              </a:gs>
              <a:gs pos="100000">
                <a:srgbClr val="133872"/>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defTabSz="457200" fontAlgn="base">
              <a:lnSpc>
                <a:spcPct val="90000"/>
              </a:lnSpc>
              <a:spcBef>
                <a:spcPts val="400"/>
              </a:spcBef>
              <a:spcAft>
                <a:spcPct val="0"/>
              </a:spcAft>
              <a:defRPr/>
            </a:pPr>
            <a:endParaRPr lang="en-US" altLang="zh-CN"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endParaRPr>
          </a:p>
        </p:txBody>
      </p:sp>
      <p:sp>
        <p:nvSpPr>
          <p:cNvPr id="118" name="Rectangle 5"/>
          <p:cNvSpPr>
            <a:spLocks noChangeArrowheads="1"/>
          </p:cNvSpPr>
          <p:nvPr/>
        </p:nvSpPr>
        <p:spPr bwMode="auto">
          <a:xfrm>
            <a:off x="354103" y="1629520"/>
            <a:ext cx="2977493" cy="944874"/>
          </a:xfrm>
          <a:prstGeom prst="rect">
            <a:avLst/>
          </a:prstGeom>
          <a:noFill/>
          <a:ln w="9525">
            <a:noFill/>
            <a:miter lim="800000"/>
            <a:headEnd/>
            <a:tailEnd/>
          </a:ln>
        </p:spPr>
        <p:txBody>
          <a:bodyPr wrap="square">
            <a:noAutofit/>
          </a:bodyPr>
          <a:lstStyle/>
          <a:p>
            <a:pPr eaLnBrk="0" hangingPunct="0">
              <a:spcBef>
                <a:spcPct val="20000"/>
              </a:spcBef>
              <a:buClr>
                <a:schemeClr val="tx2"/>
              </a:buClr>
              <a:buSzPct val="95000"/>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Challenge</a:t>
            </a:r>
            <a:endParaRPr lang="en-US" sz="1400" b="1" dirty="0" smtClean="0">
              <a:solidFill>
                <a:schemeClr val="bg1"/>
              </a:solidFill>
            </a:endParaRPr>
          </a:p>
          <a:p>
            <a:pPr marL="171450" lvl="1" indent="-171450" defTabSz="914363">
              <a:lnSpc>
                <a:spcPct val="90000"/>
              </a:lnSpc>
              <a:spcBef>
                <a:spcPts val="200"/>
              </a:spcBef>
              <a:buClr>
                <a:schemeClr val="tx2"/>
              </a:buClr>
              <a:buSzPct val="80000"/>
              <a:buBlip>
                <a:blip r:embed="rId5"/>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Impact of application/server outage</a:t>
            </a:r>
          </a:p>
          <a:p>
            <a:pPr marL="171450" lvl="1" indent="-171450" defTabSz="914363">
              <a:lnSpc>
                <a:spcPct val="90000"/>
              </a:lnSpc>
              <a:spcBef>
                <a:spcPts val="200"/>
              </a:spcBef>
              <a:buClr>
                <a:schemeClr val="tx2"/>
              </a:buClr>
              <a:buSzPct val="80000"/>
              <a:buBlip>
                <a:blip r:embed="rId5"/>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Meeting Business SLAs</a:t>
            </a:r>
          </a:p>
          <a:p>
            <a:pPr marL="171450" lvl="1" indent="-171450" defTabSz="914363">
              <a:lnSpc>
                <a:spcPct val="90000"/>
              </a:lnSpc>
              <a:spcBef>
                <a:spcPts val="200"/>
              </a:spcBef>
              <a:buClr>
                <a:schemeClr val="tx2"/>
              </a:buClr>
              <a:buSzPct val="80000"/>
              <a:buBlip>
                <a:blip r:embed="rId5"/>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Mission Critical Systems</a:t>
            </a:r>
          </a:p>
        </p:txBody>
      </p:sp>
      <p:sp>
        <p:nvSpPr>
          <p:cNvPr id="119" name="Rectangle 5"/>
          <p:cNvSpPr>
            <a:spLocks noChangeArrowheads="1"/>
          </p:cNvSpPr>
          <p:nvPr/>
        </p:nvSpPr>
        <p:spPr bwMode="auto">
          <a:xfrm>
            <a:off x="3387701" y="1629520"/>
            <a:ext cx="2970381" cy="1111073"/>
          </a:xfrm>
          <a:prstGeom prst="rect">
            <a:avLst/>
          </a:prstGeom>
          <a:noFill/>
          <a:ln w="9525">
            <a:noFill/>
            <a:miter lim="800000"/>
            <a:headEnd/>
            <a:tailEnd/>
          </a:ln>
        </p:spPr>
        <p:txBody>
          <a:bodyPr wrap="square">
            <a:spAutoFit/>
          </a:bodyPr>
          <a:lstStyle/>
          <a:p>
            <a:pPr eaLnBrk="0" hangingPunct="0">
              <a:spcBef>
                <a:spcPct val="20000"/>
              </a:spcBef>
              <a:buClr>
                <a:schemeClr val="tx2"/>
              </a:buClr>
              <a:buSzPct val="95000"/>
              <a:buFont typeface="Wingdings" pitchFamily="48" charset="2"/>
              <a:buNone/>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Solution</a:t>
            </a:r>
            <a:r>
              <a:rPr lang="en-US" sz="1400" b="1" dirty="0" smtClean="0">
                <a:solidFill>
                  <a:schemeClr val="bg1"/>
                </a:solidFill>
              </a:rPr>
              <a:t> </a:t>
            </a:r>
          </a:p>
          <a:p>
            <a:pPr marL="171450" lvl="1" indent="-171450" defTabSz="914363">
              <a:lnSpc>
                <a:spcPct val="90000"/>
              </a:lnSpc>
              <a:spcBef>
                <a:spcPts val="200"/>
              </a:spcBef>
              <a:buClr>
                <a:schemeClr val="tx2"/>
              </a:buClr>
              <a:buSzPct val="80000"/>
              <a:buBlip>
                <a:blip r:embed="rId5"/>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High Availability</a:t>
            </a:r>
          </a:p>
          <a:p>
            <a:pPr marL="171450" lvl="1" indent="-171450" defTabSz="914363">
              <a:lnSpc>
                <a:spcPct val="90000"/>
              </a:lnSpc>
              <a:spcBef>
                <a:spcPts val="200"/>
              </a:spcBef>
              <a:buClr>
                <a:schemeClr val="tx2"/>
              </a:buClr>
              <a:buSzPct val="80000"/>
              <a:buBlip>
                <a:blip r:embed="rId5"/>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Cost effective and robust Business continuity</a:t>
            </a:r>
          </a:p>
          <a:p>
            <a:pPr marL="171450" lvl="1" indent="-171450" defTabSz="914363">
              <a:lnSpc>
                <a:spcPct val="90000"/>
              </a:lnSpc>
              <a:spcBef>
                <a:spcPts val="200"/>
              </a:spcBef>
              <a:buClr>
                <a:schemeClr val="tx2"/>
              </a:buClr>
              <a:buSzPct val="80000"/>
              <a:buBlip>
                <a:blip r:embed="rId5"/>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Instant-On Failover Plan</a:t>
            </a:r>
          </a:p>
        </p:txBody>
      </p:sp>
      <p:grpSp>
        <p:nvGrpSpPr>
          <p:cNvPr id="3" name="Group 44"/>
          <p:cNvGrpSpPr/>
          <p:nvPr/>
        </p:nvGrpSpPr>
        <p:grpSpPr>
          <a:xfrm>
            <a:off x="0" y="4403357"/>
            <a:ext cx="2318497" cy="2209451"/>
            <a:chOff x="911232" y="4103988"/>
            <a:chExt cx="2318497" cy="2209451"/>
          </a:xfrm>
        </p:grpSpPr>
        <p:pic>
          <p:nvPicPr>
            <p:cNvPr id="42" name="Picture 45" descr="Server-3U-Physical-Base"/>
            <p:cNvPicPr>
              <a:picLocks noChangeAspect="1" noChangeArrowheads="1"/>
            </p:cNvPicPr>
            <p:nvPr/>
          </p:nvPicPr>
          <p:blipFill>
            <a:blip r:embed="rId3"/>
            <a:srcRect/>
            <a:stretch>
              <a:fillRect/>
            </a:stretch>
          </p:blipFill>
          <p:spPr bwMode="auto">
            <a:xfrm>
              <a:off x="911232" y="4420769"/>
              <a:ext cx="2318497" cy="1731051"/>
            </a:xfrm>
            <a:prstGeom prst="rect">
              <a:avLst/>
            </a:prstGeom>
            <a:noFill/>
            <a:ln w="9525">
              <a:noFill/>
              <a:miter lim="800000"/>
              <a:headEnd/>
              <a:tailEnd/>
            </a:ln>
          </p:spPr>
        </p:pic>
        <p:sp>
          <p:nvSpPr>
            <p:cNvPr id="43" name="Rectangle 40"/>
            <p:cNvSpPr>
              <a:spLocks noChangeArrowheads="1"/>
            </p:cNvSpPr>
            <p:nvPr/>
          </p:nvSpPr>
          <p:spPr bwMode="auto">
            <a:xfrm>
              <a:off x="1461572" y="5944107"/>
              <a:ext cx="1031051" cy="369332"/>
            </a:xfrm>
            <a:prstGeom prst="rect">
              <a:avLst/>
            </a:prstGeom>
            <a:noFill/>
            <a:ln w="9525">
              <a:noFill/>
              <a:miter lim="800000"/>
              <a:headEnd/>
              <a:tailEnd/>
            </a:ln>
            <a:effectLst/>
          </p:spPr>
          <p:txBody>
            <a:bodyPr wrap="none">
              <a:spAutoFit/>
            </a:bodyPr>
            <a:lstStyle/>
            <a:p>
              <a:r>
                <a:rPr lang="en-US" b="1" spc="-100" dirty="0" smtClean="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Server B</a:t>
              </a:r>
              <a:endParaRPr lang="en-US" b="1" spc="-100" dirty="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pic>
          <p:nvPicPr>
            <p:cNvPr id="44" name="Picture 2" descr="\\.PSF\Parallels Share\DDC\Server-Virtual-2U.png"/>
            <p:cNvPicPr>
              <a:picLocks noChangeAspect="1" noChangeArrowheads="1"/>
            </p:cNvPicPr>
            <p:nvPr/>
          </p:nvPicPr>
          <p:blipFill>
            <a:blip r:embed="rId4"/>
            <a:srcRect/>
            <a:stretch>
              <a:fillRect/>
            </a:stretch>
          </p:blipFill>
          <p:spPr bwMode="auto">
            <a:xfrm>
              <a:off x="1203764" y="4103988"/>
              <a:ext cx="1726526" cy="1363930"/>
            </a:xfrm>
            <a:prstGeom prst="rect">
              <a:avLst/>
            </a:prstGeom>
            <a:noFill/>
          </p:spPr>
        </p:pic>
      </p:grpSp>
      <p:pic>
        <p:nvPicPr>
          <p:cNvPr id="101" name="Picture 45" descr="Server-3U-Physical-Base"/>
          <p:cNvPicPr>
            <a:picLocks noChangeAspect="1" noChangeArrowheads="1"/>
          </p:cNvPicPr>
          <p:nvPr/>
        </p:nvPicPr>
        <p:blipFill>
          <a:blip r:embed="rId3"/>
          <a:srcRect/>
          <a:stretch>
            <a:fillRect/>
          </a:stretch>
        </p:blipFill>
        <p:spPr bwMode="auto">
          <a:xfrm>
            <a:off x="2382040" y="4720138"/>
            <a:ext cx="2176272" cy="1677544"/>
          </a:xfrm>
          <a:prstGeom prst="rect">
            <a:avLst/>
          </a:prstGeom>
          <a:noFill/>
          <a:ln w="9525">
            <a:noFill/>
            <a:miter lim="800000"/>
            <a:headEnd/>
            <a:tailEnd/>
          </a:ln>
        </p:spPr>
      </p:pic>
      <p:pic>
        <p:nvPicPr>
          <p:cNvPr id="30" name="Picture 2" descr="\\.PSF\Parallels Share\DDC\Server-Virtual-2U.png"/>
          <p:cNvPicPr>
            <a:picLocks noChangeAspect="1" noChangeArrowheads="1"/>
          </p:cNvPicPr>
          <p:nvPr/>
        </p:nvPicPr>
        <p:blipFill>
          <a:blip r:embed="rId4"/>
          <a:srcRect/>
          <a:stretch>
            <a:fillRect/>
          </a:stretch>
        </p:blipFill>
        <p:spPr bwMode="auto">
          <a:xfrm>
            <a:off x="2601699" y="4363772"/>
            <a:ext cx="1726526" cy="1363930"/>
          </a:xfrm>
          <a:prstGeom prst="rect">
            <a:avLst/>
          </a:prstGeom>
          <a:noFill/>
        </p:spPr>
      </p:pic>
      <p:grpSp>
        <p:nvGrpSpPr>
          <p:cNvPr id="4" name="Group 48"/>
          <p:cNvGrpSpPr/>
          <p:nvPr/>
        </p:nvGrpSpPr>
        <p:grpSpPr>
          <a:xfrm>
            <a:off x="2601699" y="3324682"/>
            <a:ext cx="1726526" cy="2056656"/>
            <a:chOff x="3810655" y="3345947"/>
            <a:chExt cx="1726526" cy="2056656"/>
          </a:xfrm>
        </p:grpSpPr>
        <p:pic>
          <p:nvPicPr>
            <p:cNvPr id="33" name="Picture 2" descr="\\.PSF\Parallels Share\DDC\Server-Virtual-2U.png"/>
            <p:cNvPicPr>
              <a:picLocks noChangeAspect="1" noChangeArrowheads="1"/>
            </p:cNvPicPr>
            <p:nvPr/>
          </p:nvPicPr>
          <p:blipFill>
            <a:blip r:embed="rId4"/>
            <a:srcRect/>
            <a:stretch>
              <a:fillRect/>
            </a:stretch>
          </p:blipFill>
          <p:spPr bwMode="auto">
            <a:xfrm>
              <a:off x="3810655" y="4038673"/>
              <a:ext cx="1726526" cy="1363930"/>
            </a:xfrm>
            <a:prstGeom prst="rect">
              <a:avLst/>
            </a:prstGeom>
            <a:noFill/>
          </p:spPr>
        </p:pic>
        <p:pic>
          <p:nvPicPr>
            <p:cNvPr id="34" name="Picture 2" descr="\\.PSF\Parallels Share\DDC\Server-Virtual-2U.png"/>
            <p:cNvPicPr>
              <a:picLocks noChangeAspect="1" noChangeArrowheads="1"/>
            </p:cNvPicPr>
            <p:nvPr/>
          </p:nvPicPr>
          <p:blipFill>
            <a:blip r:embed="rId4"/>
            <a:srcRect/>
            <a:stretch>
              <a:fillRect/>
            </a:stretch>
          </p:blipFill>
          <p:spPr bwMode="auto">
            <a:xfrm>
              <a:off x="3810655" y="3692310"/>
              <a:ext cx="1726526" cy="1363930"/>
            </a:xfrm>
            <a:prstGeom prst="rect">
              <a:avLst/>
            </a:prstGeom>
            <a:noFill/>
          </p:spPr>
        </p:pic>
        <p:pic>
          <p:nvPicPr>
            <p:cNvPr id="35" name="Picture 2" descr="\\.PSF\Parallels Share\DDC\Server-Virtual-2U.png"/>
            <p:cNvPicPr>
              <a:picLocks noChangeAspect="1" noChangeArrowheads="1"/>
            </p:cNvPicPr>
            <p:nvPr/>
          </p:nvPicPr>
          <p:blipFill>
            <a:blip r:embed="rId4"/>
            <a:srcRect/>
            <a:stretch>
              <a:fillRect/>
            </a:stretch>
          </p:blipFill>
          <p:spPr bwMode="auto">
            <a:xfrm>
              <a:off x="3810655" y="3345947"/>
              <a:ext cx="1726526" cy="1363930"/>
            </a:xfrm>
            <a:prstGeom prst="rect">
              <a:avLst/>
            </a:prstGeom>
            <a:noFill/>
          </p:spPr>
        </p:pic>
      </p:grpSp>
      <p:pic>
        <p:nvPicPr>
          <p:cNvPr id="50" name="Picture 2" descr="\\.PSF\Parallels Share\DDC\Server-Virtual-2U.png"/>
          <p:cNvPicPr>
            <a:picLocks noChangeAspect="1" noChangeArrowheads="1"/>
          </p:cNvPicPr>
          <p:nvPr/>
        </p:nvPicPr>
        <p:blipFill>
          <a:blip r:embed="rId4"/>
          <a:srcRect/>
          <a:stretch>
            <a:fillRect/>
          </a:stretch>
        </p:blipFill>
        <p:spPr bwMode="auto">
          <a:xfrm>
            <a:off x="4967733" y="3364265"/>
            <a:ext cx="1726526" cy="1363930"/>
          </a:xfrm>
          <a:prstGeom prst="rect">
            <a:avLst/>
          </a:prstGeom>
          <a:noFill/>
        </p:spPr>
      </p:pic>
      <p:grpSp>
        <p:nvGrpSpPr>
          <p:cNvPr id="5" name="Group 50"/>
          <p:cNvGrpSpPr/>
          <p:nvPr/>
        </p:nvGrpSpPr>
        <p:grpSpPr>
          <a:xfrm>
            <a:off x="284872" y="3358329"/>
            <a:ext cx="1726526" cy="2056656"/>
            <a:chOff x="3810655" y="3345947"/>
            <a:chExt cx="1726526" cy="2056656"/>
          </a:xfrm>
        </p:grpSpPr>
        <p:pic>
          <p:nvPicPr>
            <p:cNvPr id="52" name="Picture 2" descr="\\.PSF\Parallels Share\DDC\Server-Virtual-2U.png"/>
            <p:cNvPicPr>
              <a:picLocks noChangeAspect="1" noChangeArrowheads="1"/>
            </p:cNvPicPr>
            <p:nvPr/>
          </p:nvPicPr>
          <p:blipFill>
            <a:blip r:embed="rId4"/>
            <a:srcRect/>
            <a:stretch>
              <a:fillRect/>
            </a:stretch>
          </p:blipFill>
          <p:spPr bwMode="auto">
            <a:xfrm>
              <a:off x="3810655" y="4038673"/>
              <a:ext cx="1726526" cy="1363930"/>
            </a:xfrm>
            <a:prstGeom prst="rect">
              <a:avLst/>
            </a:prstGeom>
            <a:noFill/>
          </p:spPr>
        </p:pic>
        <p:pic>
          <p:nvPicPr>
            <p:cNvPr id="53" name="Picture 2" descr="\\.PSF\Parallels Share\DDC\Server-Virtual-2U.png"/>
            <p:cNvPicPr>
              <a:picLocks noChangeAspect="1" noChangeArrowheads="1"/>
            </p:cNvPicPr>
            <p:nvPr/>
          </p:nvPicPr>
          <p:blipFill>
            <a:blip r:embed="rId4"/>
            <a:srcRect/>
            <a:stretch>
              <a:fillRect/>
            </a:stretch>
          </p:blipFill>
          <p:spPr bwMode="auto">
            <a:xfrm>
              <a:off x="3810655" y="3692310"/>
              <a:ext cx="1726526" cy="1363930"/>
            </a:xfrm>
            <a:prstGeom prst="rect">
              <a:avLst/>
            </a:prstGeom>
            <a:noFill/>
          </p:spPr>
        </p:pic>
        <p:pic>
          <p:nvPicPr>
            <p:cNvPr id="54" name="Picture 2" descr="\\.PSF\Parallels Share\DDC\Server-Virtual-2U.png"/>
            <p:cNvPicPr>
              <a:picLocks noChangeAspect="1" noChangeArrowheads="1"/>
            </p:cNvPicPr>
            <p:nvPr/>
          </p:nvPicPr>
          <p:blipFill>
            <a:blip r:embed="rId4"/>
            <a:srcRect/>
            <a:stretch>
              <a:fillRect/>
            </a:stretch>
          </p:blipFill>
          <p:spPr bwMode="auto">
            <a:xfrm>
              <a:off x="3810655" y="3345947"/>
              <a:ext cx="1726526" cy="1363930"/>
            </a:xfrm>
            <a:prstGeom prst="rect">
              <a:avLst/>
            </a:prstGeom>
            <a:noFill/>
          </p:spPr>
        </p:pic>
      </p:grpSp>
      <p:sp>
        <p:nvSpPr>
          <p:cNvPr id="40" name="Rectangle 39"/>
          <p:cNvSpPr>
            <a:spLocks noChangeArrowheads="1"/>
          </p:cNvSpPr>
          <p:nvPr/>
        </p:nvSpPr>
        <p:spPr bwMode="auto">
          <a:xfrm>
            <a:off x="2575671" y="3256831"/>
            <a:ext cx="1887055" cy="3154710"/>
          </a:xfrm>
          <a:prstGeom prst="rect">
            <a:avLst/>
          </a:prstGeom>
          <a:noFill/>
          <a:ln w="9525">
            <a:noFill/>
            <a:miter lim="800000"/>
            <a:headEnd/>
            <a:tailEnd/>
          </a:ln>
          <a:effectLst/>
        </p:spPr>
        <p:txBody>
          <a:bodyPr wrap="none">
            <a:spAutoFit/>
          </a:bodyPr>
          <a:lstStyle/>
          <a:p>
            <a:r>
              <a:rPr lang="en-US" sz="19900" dirty="0" smtClean="0">
                <a:solidFill>
                  <a:srgbClr val="C00000"/>
                </a:solidFill>
                <a:effectLst>
                  <a:outerShdw blurRad="38100" dist="38100" dir="2700000" algn="tl">
                    <a:srgbClr val="000000">
                      <a:alpha val="43137"/>
                    </a:srgbClr>
                  </a:outerShdw>
                </a:effectLst>
              </a:rPr>
              <a:t>X</a:t>
            </a:r>
            <a:endParaRPr lang="en-US" sz="2000" dirty="0">
              <a:solidFill>
                <a:srgbClr val="C00000"/>
              </a:solidFill>
              <a:effectLst>
                <a:outerShdw blurRad="38100" dist="38100" dir="2700000" algn="tl">
                  <a:srgbClr val="000000">
                    <a:alpha val="43137"/>
                  </a:srgbClr>
                </a:outerShdw>
              </a:effectLst>
            </a:endParaRPr>
          </a:p>
        </p:txBody>
      </p:sp>
      <p:grpSp>
        <p:nvGrpSpPr>
          <p:cNvPr id="6" name="Group 209"/>
          <p:cNvGrpSpPr/>
          <p:nvPr/>
        </p:nvGrpSpPr>
        <p:grpSpPr>
          <a:xfrm>
            <a:off x="7151649" y="3701499"/>
            <a:ext cx="1769327" cy="425733"/>
            <a:chOff x="4305912" y="3284526"/>
            <a:chExt cx="2299717" cy="613678"/>
          </a:xfrm>
          <a:effectLst>
            <a:outerShdw blurRad="50800" dist="38100" dir="2700000" algn="tl" rotWithShape="0">
              <a:prstClr val="black">
                <a:alpha val="40000"/>
              </a:prstClr>
            </a:outerShdw>
          </a:effectLst>
        </p:grpSpPr>
        <p:pic>
          <p:nvPicPr>
            <p:cNvPr id="31" name="Picture 30" descr="\\.PSF\Parallels Share\Virtualization PPT\Windows-Server-2008-Logo.png"/>
            <p:cNvPicPr>
              <a:picLocks noChangeAspect="1" noChangeArrowheads="1"/>
            </p:cNvPicPr>
            <p:nvPr/>
          </p:nvPicPr>
          <p:blipFill>
            <a:blip r:embed="rId6"/>
            <a:srcRect/>
            <a:stretch>
              <a:fillRect/>
            </a:stretch>
          </p:blipFill>
          <p:spPr bwMode="auto">
            <a:xfrm>
              <a:off x="4305912" y="3284526"/>
              <a:ext cx="2178761" cy="331004"/>
            </a:xfrm>
            <a:prstGeom prst="rect">
              <a:avLst/>
            </a:prstGeom>
            <a:noFill/>
            <a:ln w="9525">
              <a:noFill/>
              <a:miter lim="800000"/>
              <a:headEnd/>
              <a:tailEnd/>
            </a:ln>
          </p:spPr>
        </p:pic>
        <p:sp>
          <p:nvSpPr>
            <p:cNvPr id="32" name="Rectangle 31"/>
            <p:cNvSpPr/>
            <p:nvPr/>
          </p:nvSpPr>
          <p:spPr>
            <a:xfrm>
              <a:off x="5509370" y="3521103"/>
              <a:ext cx="1096259" cy="377101"/>
            </a:xfrm>
            <a:prstGeom prst="rect">
              <a:avLst/>
            </a:prstGeom>
          </p:spPr>
          <p:txBody>
            <a:bodyPr wrap="square">
              <a:spAutoFit/>
            </a:bodyPr>
            <a:lstStyle/>
            <a:p>
              <a:r>
                <a:rPr lang="en-US" sz="1100" kern="0" dirty="0" smtClean="0">
                  <a:solidFill>
                    <a:sysClr val="window" lastClr="FFFFFF"/>
                  </a:solidFill>
                  <a:latin typeface="Calibri"/>
                </a:rPr>
                <a:t>Hyper-V</a:t>
              </a:r>
              <a:endParaRPr lang="en-US" sz="1100" dirty="0"/>
            </a:p>
          </p:txBody>
        </p:sp>
      </p:grpSp>
      <p:grpSp>
        <p:nvGrpSpPr>
          <p:cNvPr id="7" name="Group 212"/>
          <p:cNvGrpSpPr/>
          <p:nvPr/>
        </p:nvGrpSpPr>
        <p:grpSpPr>
          <a:xfrm>
            <a:off x="7188394" y="4246527"/>
            <a:ext cx="1536976" cy="424780"/>
            <a:chOff x="4327580" y="3701447"/>
            <a:chExt cx="1668084" cy="511273"/>
          </a:xfrm>
          <a:effectLst>
            <a:outerShdw blurRad="50800" dist="38100" dir="2700000" algn="tl" rotWithShape="0">
              <a:prstClr val="black">
                <a:alpha val="40000"/>
              </a:prstClr>
            </a:outerShdw>
          </a:effectLst>
        </p:grpSpPr>
        <p:pic>
          <p:nvPicPr>
            <p:cNvPr id="41" name="Picture 10" descr="Logo-Systems-Center"/>
            <p:cNvPicPr>
              <a:picLocks noChangeAspect="1" noChangeArrowheads="1"/>
            </p:cNvPicPr>
            <p:nvPr/>
          </p:nvPicPr>
          <p:blipFill>
            <a:blip r:embed="rId7"/>
            <a:srcRect/>
            <a:stretch>
              <a:fillRect/>
            </a:stretch>
          </p:blipFill>
          <p:spPr bwMode="auto">
            <a:xfrm>
              <a:off x="4327580" y="3701447"/>
              <a:ext cx="1333710" cy="360408"/>
            </a:xfrm>
            <a:prstGeom prst="rect">
              <a:avLst/>
            </a:prstGeom>
            <a:noFill/>
            <a:ln w="9525">
              <a:noFill/>
              <a:miter lim="800000"/>
              <a:headEnd/>
              <a:tailEnd/>
            </a:ln>
          </p:spPr>
        </p:pic>
        <p:sp>
          <p:nvSpPr>
            <p:cNvPr id="45" name="Rectangle 44"/>
            <p:cNvSpPr/>
            <p:nvPr/>
          </p:nvSpPr>
          <p:spPr>
            <a:xfrm>
              <a:off x="4417988" y="3958804"/>
              <a:ext cx="1577676" cy="253916"/>
            </a:xfrm>
            <a:prstGeom prst="rect">
              <a:avLst/>
            </a:prstGeom>
          </p:spPr>
          <p:txBody>
            <a:bodyPr wrap="none">
              <a:spAutoFit/>
            </a:bodyPr>
            <a:lstStyle/>
            <a:p>
              <a:r>
                <a:rPr lang="en-US" sz="1050" kern="0" dirty="0" smtClean="0">
                  <a:solidFill>
                    <a:sysClr val="window" lastClr="FFFFFF"/>
                  </a:solidFill>
                  <a:latin typeface="Calibri"/>
                </a:rPr>
                <a:t>Virtual Machine Manager</a:t>
              </a:r>
              <a:endParaRPr lang="en-US" sz="1050" dirty="0"/>
            </a:p>
          </p:txBody>
        </p:sp>
      </p:grpSp>
      <p:pic>
        <p:nvPicPr>
          <p:cNvPr id="46" name="Picture 7" descr="E:\DVD_ART34\Logos\System Center Operations Manager 2007 - (Brand)\System Center Operations Manager 2007 logo rev.png"/>
          <p:cNvPicPr>
            <a:picLocks noChangeAspect="1" noChangeArrowheads="1"/>
          </p:cNvPicPr>
          <p:nvPr/>
        </p:nvPicPr>
        <p:blipFill>
          <a:blip r:embed="rId8" cstate="print"/>
          <a:srcRect/>
          <a:stretch>
            <a:fillRect/>
          </a:stretch>
        </p:blipFill>
        <p:spPr bwMode="auto">
          <a:xfrm>
            <a:off x="7196602" y="5621748"/>
            <a:ext cx="1520367" cy="418571"/>
          </a:xfrm>
          <a:prstGeom prst="rect">
            <a:avLst/>
          </a:prstGeom>
          <a:noFill/>
          <a:effectLst>
            <a:outerShdw blurRad="50800" dist="38100" dir="2700000" algn="tl" rotWithShape="0">
              <a:prstClr val="black">
                <a:alpha val="40000"/>
              </a:prstClr>
            </a:outerShdw>
          </a:effectLst>
        </p:spPr>
      </p:pic>
      <p:pic>
        <p:nvPicPr>
          <p:cNvPr id="47" name="Picture 3" descr="\\eventsql\dvd\Online_ART\DVD_ART34\Logos\System Center Configuration Manager 2007\System Center Configuration Manager 2007 logo rev.png"/>
          <p:cNvPicPr>
            <a:picLocks noChangeAspect="1" noChangeArrowheads="1"/>
          </p:cNvPicPr>
          <p:nvPr/>
        </p:nvPicPr>
        <p:blipFill>
          <a:blip r:embed="rId9" cstate="print"/>
          <a:srcRect/>
          <a:stretch>
            <a:fillRect/>
          </a:stretch>
        </p:blipFill>
        <p:spPr bwMode="auto">
          <a:xfrm>
            <a:off x="7173344" y="4961377"/>
            <a:ext cx="1698543" cy="421265"/>
          </a:xfrm>
          <a:prstGeom prst="rect">
            <a:avLst/>
          </a:prstGeom>
          <a:noFill/>
          <a:effectLst>
            <a:outerShdw blurRad="50800" dist="38100" dir="2700000" algn="tl" rotWithShape="0">
              <a:prstClr val="black">
                <a:alpha val="40000"/>
              </a:prstClr>
            </a:outerShdw>
          </a:effectLst>
        </p:spPr>
      </p:pic>
      <p:sp>
        <p:nvSpPr>
          <p:cNvPr id="75" name="Title 1"/>
          <p:cNvSpPr>
            <a:spLocks noGrp="1"/>
          </p:cNvSpPr>
          <p:nvPr>
            <p:ph type="title"/>
          </p:nvPr>
        </p:nvSpPr>
        <p:spPr>
          <a:xfrm>
            <a:off x="457200" y="640079"/>
            <a:ext cx="8229600" cy="914400"/>
          </a:xfrm>
        </p:spPr>
        <p:txBody>
          <a:bodyPr/>
          <a:lstStyle/>
          <a:p>
            <a:r>
              <a:rPr lang="en-US" sz="4400" dirty="0" smtClean="0"/>
              <a:t>Virtualization</a:t>
            </a:r>
            <a:br>
              <a:rPr lang="en-US" sz="4400" dirty="0" smtClean="0"/>
            </a:br>
            <a:r>
              <a:rPr sz="2000" spc="-1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Business continuity</a:t>
            </a:r>
            <a:endParaRPr sz="2000" spc="-1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endParaRPr>
          </a:p>
        </p:txBody>
      </p:sp>
      <p:sp>
        <p:nvSpPr>
          <p:cNvPr id="26" name="Rectangle 39"/>
          <p:cNvSpPr>
            <a:spLocks noChangeArrowheads="1"/>
          </p:cNvSpPr>
          <p:nvPr/>
        </p:nvSpPr>
        <p:spPr bwMode="auto">
          <a:xfrm>
            <a:off x="2850827" y="6243476"/>
            <a:ext cx="1022459" cy="369332"/>
          </a:xfrm>
          <a:prstGeom prst="rect">
            <a:avLst/>
          </a:prstGeom>
          <a:noFill/>
          <a:ln w="9525">
            <a:noFill/>
            <a:miter lim="800000"/>
            <a:headEnd/>
            <a:tailEnd/>
          </a:ln>
          <a:effectLst/>
        </p:spPr>
        <p:txBody>
          <a:bodyPr wrap="none">
            <a:spAutoFit/>
          </a:bodyPr>
          <a:lstStyle/>
          <a:p>
            <a:r>
              <a:rPr lang="en-US" b="1" spc="-100" dirty="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Server A</a:t>
            </a:r>
          </a:p>
        </p:txBody>
      </p:sp>
      <p:pic>
        <p:nvPicPr>
          <p:cNvPr id="56" name="Picture 1"/>
          <p:cNvPicPr>
            <a:picLocks noChangeAspect="1" noChangeArrowheads="1"/>
          </p:cNvPicPr>
          <p:nvPr/>
        </p:nvPicPr>
        <p:blipFill>
          <a:blip r:embed="rId10"/>
          <a:srcRect r="8035" b="26327"/>
          <a:stretch>
            <a:fillRect/>
          </a:stretch>
        </p:blipFill>
        <p:spPr bwMode="auto">
          <a:xfrm>
            <a:off x="5953124" y="514349"/>
            <a:ext cx="3200400" cy="1263589"/>
          </a:xfrm>
          <a:prstGeom prst="rect">
            <a:avLst/>
          </a:prstGeom>
          <a:solidFill>
            <a:srgbClr val="000000">
              <a:lumMod val="75000"/>
              <a:lumOff val="25000"/>
            </a:srgbClr>
          </a:solid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2.22222E-6 L 0.32344 2.22222E-6 " pathEditMode="relative" rAng="0" ptsTypes="AA">
                                      <p:cBhvr>
                                        <p:cTn id="6" dur="1000" fill="hold"/>
                                        <p:tgtEl>
                                          <p:spTgt spid="117"/>
                                        </p:tgtEl>
                                        <p:attrNameLst>
                                          <p:attrName>ppt_x</p:attrName>
                                          <p:attrName>ppt_y</p:attrName>
                                        </p:attrNameLst>
                                      </p:cBhvr>
                                      <p:rCtr x="162"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childTnLst>
                          </p:cTn>
                        </p:par>
                        <p:par>
                          <p:cTn id="16" fill="hold">
                            <p:stCondLst>
                              <p:cond delay="1000"/>
                            </p:stCondLst>
                            <p:childTnLst>
                              <p:par>
                                <p:cTn id="17" presetID="56" presetClass="path" presetSubtype="0" accel="50000" decel="50000" fill="hold" nodeType="afterEffect">
                                  <p:stCondLst>
                                    <p:cond delay="0"/>
                                  </p:stCondLst>
                                  <p:childTnLst>
                                    <p:animMotion origin="layout" path="M -0.00243 -2.22222E-6 L -0.25035 0.0044 " pathEditMode="relative" rAng="0" ptsTypes="AA">
                                      <p:cBhvr>
                                        <p:cTn id="18" dur="1000" fill="hold"/>
                                        <p:tgtEl>
                                          <p:spTgt spid="4"/>
                                        </p:tgtEl>
                                        <p:attrNameLst>
                                          <p:attrName>ppt_x</p:attrName>
                                          <p:attrName>ppt_y</p:attrName>
                                        </p:attrNameLst>
                                      </p:cBhvr>
                                      <p:rCtr x="-124" y="2"/>
                                    </p:animMotion>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2500"/>
                            </p:stCondLst>
                            <p:childTnLst>
                              <p:par>
                                <p:cTn id="27" presetID="49" presetClass="path" presetSubtype="0" accel="50000" decel="50000" fill="hold" nodeType="afterEffect">
                                  <p:stCondLst>
                                    <p:cond delay="0"/>
                                  </p:stCondLst>
                                  <p:childTnLst>
                                    <p:animMotion origin="layout" path="M -0.01701 -0.00324 L 0.26736 -0.14584 " pathEditMode="relative" rAng="0" ptsTypes="AA">
                                      <p:cBhvr>
                                        <p:cTn id="28" dur="1000" fill="hold"/>
                                        <p:tgtEl>
                                          <p:spTgt spid="30"/>
                                        </p:tgtEl>
                                        <p:attrNameLst>
                                          <p:attrName>ppt_x</p:attrName>
                                          <p:attrName>ppt_y</p:attrName>
                                        </p:attrNameLst>
                                      </p:cBhvr>
                                      <p:rCtr x="142" y="-71"/>
                                    </p:animMotion>
                                  </p:childTnLst>
                                </p:cTn>
                              </p:par>
                            </p:childTnLst>
                          </p:cTn>
                        </p:par>
                        <p:par>
                          <p:cTn id="29" fill="hold">
                            <p:stCondLst>
                              <p:cond delay="3500"/>
                            </p:stCondLst>
                            <p:childTnLst>
                              <p:par>
                                <p:cTn id="30" presetID="10" presetClass="exit" presetSubtype="0" fill="hold" nodeType="after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1000"/>
                                        <p:tgtEl>
                                          <p:spTgt spid="40"/>
                                        </p:tgtEl>
                                      </p:cBhvr>
                                    </p:animEffect>
                                    <p:set>
                                      <p:cBhvr>
                                        <p:cTn id="40" dur="1" fill="hold">
                                          <p:stCondLst>
                                            <p:cond delay="999"/>
                                          </p:stCondLst>
                                        </p:cTn>
                                        <p:tgtEl>
                                          <p:spTgt spid="40"/>
                                        </p:tgtEl>
                                        <p:attrNameLst>
                                          <p:attrName>style.visibility</p:attrName>
                                        </p:attrNameLst>
                                      </p:cBhvr>
                                      <p:to>
                                        <p:strVal val="hidden"/>
                                      </p:to>
                                    </p:set>
                                  </p:childTnLst>
                                </p:cTn>
                              </p:par>
                            </p:childTnLst>
                          </p:cTn>
                        </p:par>
                        <p:par>
                          <p:cTn id="41" fill="hold">
                            <p:stCondLst>
                              <p:cond delay="1000"/>
                            </p:stCondLst>
                            <p:childTnLst>
                              <p:par>
                                <p:cTn id="42" presetID="49" presetClass="path" presetSubtype="0" accel="50000" decel="50000" fill="hold" nodeType="afterEffect">
                                  <p:stCondLst>
                                    <p:cond delay="0"/>
                                  </p:stCondLst>
                                  <p:childTnLst>
                                    <p:animMotion origin="layout" path="M 0.0085 -4.81481E-6 L -0.25729 0.15533 " pathEditMode="relative" rAng="0" ptsTypes="AA">
                                      <p:cBhvr>
                                        <p:cTn id="43" dur="1000" fill="hold"/>
                                        <p:tgtEl>
                                          <p:spTgt spid="50"/>
                                        </p:tgtEl>
                                        <p:attrNameLst>
                                          <p:attrName>ppt_x</p:attrName>
                                          <p:attrName>ppt_y</p:attrName>
                                        </p:attrNameLst>
                                      </p:cBhvr>
                                      <p:rCtr x="-133" y="78"/>
                                    </p:animMotion>
                                  </p:childTnLst>
                                </p:cTn>
                              </p:par>
                            </p:childTnLst>
                          </p:cTn>
                        </p:par>
                        <p:par>
                          <p:cTn id="44" fill="hold">
                            <p:stCondLst>
                              <p:cond delay="2000"/>
                            </p:stCondLst>
                            <p:childTnLst>
                              <p:par>
                                <p:cTn id="45" presetID="56" presetClass="path" presetSubtype="0" accel="50000" decel="50000" fill="hold" nodeType="afterEffect">
                                  <p:stCondLst>
                                    <p:cond delay="0"/>
                                  </p:stCondLst>
                                  <p:childTnLst>
                                    <p:animMotion origin="layout" path="M 0.00295 -0.00047 L 0.2566 -0.0007 " pathEditMode="relative" rAng="0" ptsTypes="AA">
                                      <p:cBhvr>
                                        <p:cTn id="46" dur="1000" fill="hold"/>
                                        <p:tgtEl>
                                          <p:spTgt spid="5"/>
                                        </p:tgtEl>
                                        <p:attrNameLst>
                                          <p:attrName>ppt_x</p:attrName>
                                          <p:attrName>ppt_y</p:attrName>
                                        </p:attrNameLst>
                                      </p:cBhvr>
                                      <p:rCtr x="1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9" grpId="0"/>
      <p:bldP spid="40" grpId="0"/>
      <p:bldP spid="4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612929" y="1644030"/>
            <a:ext cx="7847130" cy="4403028"/>
          </a:xfrm>
          <a:prstGeom prst="roundRect">
            <a:avLst>
              <a:gd name="adj" fmla="val 9288"/>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3" name="Content Placeholder 2"/>
          <p:cNvSpPr>
            <a:spLocks noGrp="1"/>
          </p:cNvSpPr>
          <p:nvPr>
            <p:ph sz="quarter" idx="4294967295"/>
          </p:nvPr>
        </p:nvSpPr>
        <p:spPr>
          <a:xfrm>
            <a:off x="1048214" y="4008864"/>
            <a:ext cx="6928625" cy="1745166"/>
          </a:xfrm>
        </p:spPr>
        <p:txBody>
          <a:bodyPr>
            <a:noAutofit/>
          </a:bodyPr>
          <a:lstStyle/>
          <a:p>
            <a:pPr marL="1588" indent="0" algn="ctr">
              <a:spcBef>
                <a:spcPts val="600"/>
              </a:spcBef>
              <a:buNone/>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At Microsoft, we believe in the potential of software and technology innovation to help people and businesses around the world improve the environment.</a:t>
            </a:r>
            <a:endParaRPr lang="en-US" sz="2800" spc="-1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pic>
        <p:nvPicPr>
          <p:cNvPr id="4" name="Picture 3" descr="Green_Photo-Series.jpg"/>
          <p:cNvPicPr>
            <a:picLocks noChangeAspect="1"/>
          </p:cNvPicPr>
          <p:nvPr/>
        </p:nvPicPr>
        <p:blipFill>
          <a:blip r:embed="rId3"/>
          <a:stretch>
            <a:fillRect/>
          </a:stretch>
        </p:blipFill>
        <p:spPr>
          <a:xfrm>
            <a:off x="747132" y="1802780"/>
            <a:ext cx="7557141" cy="2055542"/>
          </a:xfrm>
          <a:prstGeom prst="roundRect">
            <a:avLst>
              <a:gd name="adj" fmla="val 16667"/>
            </a:avLst>
          </a:prstGeom>
          <a:ln>
            <a:noFill/>
          </a:ln>
          <a:effectLst>
            <a:outerShdw blurRad="292100" sx="102000" sy="102000" algn="ctr"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6" name="Title 5"/>
          <p:cNvSpPr>
            <a:spLocks noGrp="1"/>
          </p:cNvSpPr>
          <p:nvPr>
            <p:ph type="title"/>
          </p:nvPr>
        </p:nvSpPr>
        <p:spPr/>
        <p:txBody>
          <a:bodyPr/>
          <a:lstStyle/>
          <a:p>
            <a:r>
              <a:rPr smtClean="0"/>
              <a:t>Our Commitment</a:t>
            </a: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ounded Rectangle 116"/>
          <p:cNvSpPr/>
          <p:nvPr/>
        </p:nvSpPr>
        <p:spPr bwMode="auto">
          <a:xfrm>
            <a:off x="265176" y="1581912"/>
            <a:ext cx="2106549" cy="1207008"/>
          </a:xfrm>
          <a:prstGeom prst="roundRect">
            <a:avLst>
              <a:gd name="adj" fmla="val 13622"/>
            </a:avLst>
          </a:prstGeom>
          <a:gradFill flip="none" rotWithShape="1">
            <a:gsLst>
              <a:gs pos="0">
                <a:srgbClr val="009DD3">
                  <a:alpha val="55000"/>
                </a:srgbClr>
              </a:gs>
              <a:gs pos="50000">
                <a:srgbClr val="0E2852"/>
              </a:gs>
              <a:gs pos="100000">
                <a:srgbClr val="133872"/>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defTabSz="457200" fontAlgn="base">
              <a:lnSpc>
                <a:spcPct val="90000"/>
              </a:lnSpc>
              <a:spcBef>
                <a:spcPts val="400"/>
              </a:spcBef>
              <a:spcAft>
                <a:spcPct val="0"/>
              </a:spcAft>
              <a:defRPr/>
            </a:pPr>
            <a:endParaRPr lang="en-US" altLang="zh-CN"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endParaRPr>
          </a:p>
        </p:txBody>
      </p:sp>
      <p:sp>
        <p:nvSpPr>
          <p:cNvPr id="118" name="Rectangle 5"/>
          <p:cNvSpPr>
            <a:spLocks noChangeArrowheads="1"/>
          </p:cNvSpPr>
          <p:nvPr/>
        </p:nvSpPr>
        <p:spPr bwMode="auto">
          <a:xfrm>
            <a:off x="354104" y="1718690"/>
            <a:ext cx="2747684" cy="736099"/>
          </a:xfrm>
          <a:prstGeom prst="rect">
            <a:avLst/>
          </a:prstGeom>
          <a:noFill/>
          <a:ln w="9525">
            <a:noFill/>
            <a:miter lim="800000"/>
            <a:headEnd/>
            <a:tailEnd/>
          </a:ln>
        </p:spPr>
        <p:txBody>
          <a:bodyPr wrap="square">
            <a:noAutofit/>
          </a:bodyPr>
          <a:lstStyle/>
          <a:p>
            <a:pPr marL="282575" lvl="1" indent="-282575">
              <a:lnSpc>
                <a:spcPct val="80000"/>
              </a:lnSpc>
              <a:spcBef>
                <a:spcPct val="20000"/>
              </a:spcBef>
              <a:spcAft>
                <a:spcPts val="300"/>
              </a:spcAft>
              <a:buClr>
                <a:schemeClr val="tx2"/>
              </a:buClr>
              <a:buSzPct val="80000"/>
              <a:defRPr/>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Challenge</a:t>
            </a:r>
            <a:endParaRPr lang="en-US" sz="1400" b="1" dirty="0">
              <a:solidFill>
                <a:schemeClr val="bg1"/>
              </a:solidFill>
            </a:endParaRPr>
          </a:p>
          <a:p>
            <a:pPr marL="171450" lvl="1" indent="-171450" defTabSz="914363">
              <a:lnSpc>
                <a:spcPct val="90000"/>
              </a:lnSpc>
              <a:spcBef>
                <a:spcPts val="200"/>
              </a:spcBef>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Scale to peak demand</a:t>
            </a:r>
          </a:p>
          <a:p>
            <a:pPr marL="171450" lvl="1" indent="-171450" defTabSz="914363">
              <a:lnSpc>
                <a:spcPct val="90000"/>
              </a:lnSpc>
              <a:spcBef>
                <a:spcPts val="200"/>
              </a:spcBef>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Underutilized systems</a:t>
            </a:r>
            <a:endParaRPr lang="en-US" sz="1400" b="1" dirty="0">
              <a:solidFill>
                <a:schemeClr val="bg1"/>
              </a:solidFill>
            </a:endParaRPr>
          </a:p>
        </p:txBody>
      </p:sp>
      <p:sp>
        <p:nvSpPr>
          <p:cNvPr id="119" name="Rectangle 5"/>
          <p:cNvSpPr>
            <a:spLocks noChangeArrowheads="1"/>
          </p:cNvSpPr>
          <p:nvPr/>
        </p:nvSpPr>
        <p:spPr bwMode="auto">
          <a:xfrm>
            <a:off x="2346120" y="1727410"/>
            <a:ext cx="2767947" cy="727379"/>
          </a:xfrm>
          <a:prstGeom prst="rect">
            <a:avLst/>
          </a:prstGeom>
          <a:noFill/>
          <a:ln w="9525">
            <a:noFill/>
            <a:miter lim="800000"/>
            <a:headEnd/>
            <a:tailEnd/>
          </a:ln>
        </p:spPr>
        <p:txBody>
          <a:bodyPr wrap="square">
            <a:spAutoFit/>
          </a:bodyPr>
          <a:lstStyle/>
          <a:p>
            <a:pPr marL="282575" lvl="1" indent="-282575">
              <a:lnSpc>
                <a:spcPct val="80000"/>
              </a:lnSpc>
              <a:spcBef>
                <a:spcPct val="20000"/>
              </a:spcBef>
              <a:spcAft>
                <a:spcPts val="300"/>
              </a:spcAft>
              <a:buClr>
                <a:schemeClr val="tx2"/>
              </a:buClr>
              <a:buSzPct val="80000"/>
              <a:buFont typeface="Wingdings" pitchFamily="48" charset="2"/>
              <a:buNone/>
              <a:defRPr/>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Solution</a:t>
            </a:r>
            <a:endParaRPr lang="en-US"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endParaRPr>
          </a:p>
          <a:p>
            <a:pPr marL="171450" lvl="1" indent="-171450" defTabSz="914363">
              <a:lnSpc>
                <a:spcPct val="90000"/>
              </a:lnSpc>
              <a:spcBef>
                <a:spcPts val="200"/>
              </a:spcBef>
              <a:buClr>
                <a:schemeClr val="tx2"/>
              </a:buClr>
              <a:buSzPct val="80000"/>
              <a:buBlip>
                <a:blip r:embed="rId3"/>
              </a:buBlip>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Adaptive and </a:t>
            </a:r>
            <a:b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Resilient Datacenter</a:t>
            </a:r>
            <a:endParaRPr lang="en-US" sz="12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61" name="Rectangle 39"/>
          <p:cNvSpPr>
            <a:spLocks noChangeArrowheads="1"/>
          </p:cNvSpPr>
          <p:nvPr/>
        </p:nvSpPr>
        <p:spPr bwMode="auto">
          <a:xfrm>
            <a:off x="1473218" y="5360334"/>
            <a:ext cx="1316579" cy="400110"/>
          </a:xfrm>
          <a:prstGeom prst="rect">
            <a:avLst/>
          </a:prstGeom>
          <a:noFill/>
          <a:ln w="9525">
            <a:noFill/>
            <a:miter lim="800000"/>
            <a:headEnd/>
            <a:tailEnd/>
          </a:ln>
          <a:effectLst/>
        </p:spPr>
        <p:txBody>
          <a:bodyPr wrap="none">
            <a:spAutoFit/>
          </a:bodyPr>
          <a:lstStyle/>
          <a:p>
            <a:r>
              <a:rPr lang="en-US" sz="2000" b="1" spc="-100" dirty="0" smtClean="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Web Farm</a:t>
            </a:r>
            <a:endParaRPr lang="en-US" sz="2000" b="1" spc="-100" dirty="0">
              <a:ln w="3175">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pic>
        <p:nvPicPr>
          <p:cNvPr id="73"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380010" y="3828849"/>
            <a:ext cx="1196196" cy="905918"/>
          </a:xfrm>
          <a:prstGeom prst="rect">
            <a:avLst/>
          </a:prstGeom>
          <a:noFill/>
        </p:spPr>
      </p:pic>
      <p:pic>
        <p:nvPicPr>
          <p:cNvPr id="74"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1552133" y="3828849"/>
            <a:ext cx="1196196" cy="905918"/>
          </a:xfrm>
          <a:prstGeom prst="rect">
            <a:avLst/>
          </a:prstGeom>
          <a:noFill/>
        </p:spPr>
      </p:pic>
      <p:pic>
        <p:nvPicPr>
          <p:cNvPr id="75"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2724256" y="3828849"/>
            <a:ext cx="1196196" cy="905918"/>
          </a:xfrm>
          <a:prstGeom prst="rect">
            <a:avLst/>
          </a:prstGeom>
          <a:noFill/>
        </p:spPr>
      </p:pic>
      <p:pic>
        <p:nvPicPr>
          <p:cNvPr id="71"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962749" y="4383031"/>
            <a:ext cx="1196196" cy="905918"/>
          </a:xfrm>
          <a:prstGeom prst="rect">
            <a:avLst/>
          </a:prstGeom>
          <a:noFill/>
        </p:spPr>
      </p:pic>
      <p:pic>
        <p:nvPicPr>
          <p:cNvPr id="72"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2053300" y="4383031"/>
            <a:ext cx="1196196" cy="905918"/>
          </a:xfrm>
          <a:prstGeom prst="rect">
            <a:avLst/>
          </a:prstGeom>
          <a:noFill/>
        </p:spPr>
      </p:pic>
      <p:pic>
        <p:nvPicPr>
          <p:cNvPr id="76"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2176011" y="3292480"/>
            <a:ext cx="1196196" cy="905918"/>
          </a:xfrm>
          <a:prstGeom prst="rect">
            <a:avLst/>
          </a:prstGeom>
          <a:noFill/>
        </p:spPr>
      </p:pic>
      <p:pic>
        <p:nvPicPr>
          <p:cNvPr id="77" name="Picture 2" descr="E:\DVD_ART34\Artwork_Imagery\Icons - Illustrations\_VIRTUALIZATION ICONS\Server Virtual Web.png"/>
          <p:cNvPicPr>
            <a:picLocks noChangeAspect="1" noChangeArrowheads="1"/>
          </p:cNvPicPr>
          <p:nvPr/>
        </p:nvPicPr>
        <p:blipFill>
          <a:blip r:embed="rId4"/>
          <a:srcRect/>
          <a:stretch>
            <a:fillRect/>
          </a:stretch>
        </p:blipFill>
        <p:spPr bwMode="auto">
          <a:xfrm>
            <a:off x="1022127" y="3266751"/>
            <a:ext cx="1196196" cy="905918"/>
          </a:xfrm>
          <a:prstGeom prst="rect">
            <a:avLst/>
          </a:prstGeom>
          <a:noFill/>
        </p:spPr>
      </p:pic>
      <p:grpSp>
        <p:nvGrpSpPr>
          <p:cNvPr id="2" name="Group 82"/>
          <p:cNvGrpSpPr/>
          <p:nvPr/>
        </p:nvGrpSpPr>
        <p:grpSpPr>
          <a:xfrm>
            <a:off x="366155" y="3838745"/>
            <a:ext cx="3540442" cy="1460100"/>
            <a:chOff x="532410" y="3644310"/>
            <a:chExt cx="3540442" cy="1460100"/>
          </a:xfrm>
        </p:grpSpPr>
        <p:pic>
          <p:nvPicPr>
            <p:cNvPr id="78" name="Picture 2" descr="E:\DVD_ART34\Artwork_Imagery\Icons - Illustrations\_VIRTUALIZATION ICONS\Server Virtual Web.png"/>
            <p:cNvPicPr>
              <a:picLocks noChangeAspect="1" noChangeArrowheads="1"/>
            </p:cNvPicPr>
            <p:nvPr/>
          </p:nvPicPr>
          <p:blipFill>
            <a:blip r:embed="rId4">
              <a:duotone>
                <a:prstClr val="black"/>
                <a:srgbClr val="FF0000">
                  <a:tint val="45000"/>
                  <a:satMod val="400000"/>
                </a:srgbClr>
              </a:duotone>
            </a:blip>
            <a:srcRect/>
            <a:stretch>
              <a:fillRect/>
            </a:stretch>
          </p:blipFill>
          <p:spPr bwMode="auto">
            <a:xfrm>
              <a:off x="532410" y="3644310"/>
              <a:ext cx="1196196" cy="905918"/>
            </a:xfrm>
            <a:prstGeom prst="rect">
              <a:avLst/>
            </a:prstGeom>
            <a:noFill/>
          </p:spPr>
        </p:pic>
        <p:pic>
          <p:nvPicPr>
            <p:cNvPr id="79" name="Picture 2" descr="E:\DVD_ART34\Artwork_Imagery\Icons - Illustrations\_VIRTUALIZATION ICONS\Server Virtual Web.png"/>
            <p:cNvPicPr>
              <a:picLocks noChangeAspect="1" noChangeArrowheads="1"/>
            </p:cNvPicPr>
            <p:nvPr/>
          </p:nvPicPr>
          <p:blipFill>
            <a:blip r:embed="rId4">
              <a:duotone>
                <a:prstClr val="black"/>
                <a:srgbClr val="FF0000">
                  <a:tint val="45000"/>
                  <a:satMod val="400000"/>
                </a:srgbClr>
              </a:duotone>
            </a:blip>
            <a:srcRect/>
            <a:stretch>
              <a:fillRect/>
            </a:stretch>
          </p:blipFill>
          <p:spPr bwMode="auto">
            <a:xfrm>
              <a:off x="1704533" y="3644310"/>
              <a:ext cx="1196196" cy="905918"/>
            </a:xfrm>
            <a:prstGeom prst="rect">
              <a:avLst/>
            </a:prstGeom>
            <a:noFill/>
          </p:spPr>
        </p:pic>
        <p:pic>
          <p:nvPicPr>
            <p:cNvPr id="80" name="Picture 2" descr="E:\DVD_ART34\Artwork_Imagery\Icons - Illustrations\_VIRTUALIZATION ICONS\Server Virtual Web.png"/>
            <p:cNvPicPr>
              <a:picLocks noChangeAspect="1" noChangeArrowheads="1"/>
            </p:cNvPicPr>
            <p:nvPr/>
          </p:nvPicPr>
          <p:blipFill>
            <a:blip r:embed="rId4">
              <a:duotone>
                <a:prstClr val="black"/>
                <a:srgbClr val="FF0000">
                  <a:tint val="45000"/>
                  <a:satMod val="400000"/>
                </a:srgbClr>
              </a:duotone>
            </a:blip>
            <a:srcRect/>
            <a:stretch>
              <a:fillRect/>
            </a:stretch>
          </p:blipFill>
          <p:spPr bwMode="auto">
            <a:xfrm>
              <a:off x="2876656" y="3644310"/>
              <a:ext cx="1196196" cy="905918"/>
            </a:xfrm>
            <a:prstGeom prst="rect">
              <a:avLst/>
            </a:prstGeom>
            <a:noFill/>
          </p:spPr>
        </p:pic>
        <p:pic>
          <p:nvPicPr>
            <p:cNvPr id="81" name="Picture 2" descr="E:\DVD_ART34\Artwork_Imagery\Icons - Illustrations\_VIRTUALIZATION ICONS\Server Virtual Web.png"/>
            <p:cNvPicPr>
              <a:picLocks noChangeAspect="1" noChangeArrowheads="1"/>
            </p:cNvPicPr>
            <p:nvPr/>
          </p:nvPicPr>
          <p:blipFill>
            <a:blip r:embed="rId4">
              <a:duotone>
                <a:prstClr val="black"/>
                <a:srgbClr val="FF0000">
                  <a:tint val="45000"/>
                  <a:satMod val="400000"/>
                </a:srgbClr>
              </a:duotone>
            </a:blip>
            <a:srcRect/>
            <a:stretch>
              <a:fillRect/>
            </a:stretch>
          </p:blipFill>
          <p:spPr bwMode="auto">
            <a:xfrm>
              <a:off x="1115149" y="4198492"/>
              <a:ext cx="1196196" cy="905918"/>
            </a:xfrm>
            <a:prstGeom prst="rect">
              <a:avLst/>
            </a:prstGeom>
            <a:noFill/>
          </p:spPr>
        </p:pic>
        <p:pic>
          <p:nvPicPr>
            <p:cNvPr id="82" name="Picture 2" descr="E:\DVD_ART34\Artwork_Imagery\Icons - Illustrations\_VIRTUALIZATION ICONS\Server Virtual Web.png"/>
            <p:cNvPicPr>
              <a:picLocks noChangeAspect="1" noChangeArrowheads="1"/>
            </p:cNvPicPr>
            <p:nvPr/>
          </p:nvPicPr>
          <p:blipFill>
            <a:blip r:embed="rId4">
              <a:duotone>
                <a:prstClr val="black"/>
                <a:srgbClr val="FF0000">
                  <a:tint val="45000"/>
                  <a:satMod val="400000"/>
                </a:srgbClr>
              </a:duotone>
            </a:blip>
            <a:srcRect/>
            <a:stretch>
              <a:fillRect/>
            </a:stretch>
          </p:blipFill>
          <p:spPr bwMode="auto">
            <a:xfrm>
              <a:off x="2205700" y="4198492"/>
              <a:ext cx="1196196" cy="905918"/>
            </a:xfrm>
            <a:prstGeom prst="rect">
              <a:avLst/>
            </a:prstGeom>
            <a:noFill/>
          </p:spPr>
        </p:pic>
      </p:grpSp>
      <p:grpSp>
        <p:nvGrpSpPr>
          <p:cNvPr id="3" name="Group 102"/>
          <p:cNvGrpSpPr/>
          <p:nvPr/>
        </p:nvGrpSpPr>
        <p:grpSpPr>
          <a:xfrm>
            <a:off x="7201454" y="3116533"/>
            <a:ext cx="1507186" cy="1002147"/>
            <a:chOff x="5808560" y="3218214"/>
            <a:chExt cx="1993528" cy="1325522"/>
          </a:xfrm>
        </p:grpSpPr>
        <p:pic>
          <p:nvPicPr>
            <p:cNvPr id="104" name="Picture 3" descr="E:\DVD_ART34\Artwork_Imagery\Icons - Illustrations\_WINDOWS VISTA ICONS\Female User woman people person.png"/>
            <p:cNvPicPr>
              <a:picLocks noChangeAspect="1" noChangeArrowheads="1"/>
            </p:cNvPicPr>
            <p:nvPr/>
          </p:nvPicPr>
          <p:blipFill>
            <a:blip r:embed="rId5" cstate="print"/>
            <a:srcRect/>
            <a:stretch>
              <a:fillRect/>
            </a:stretch>
          </p:blipFill>
          <p:spPr bwMode="auto">
            <a:xfrm>
              <a:off x="5808560" y="3407578"/>
              <a:ext cx="548973" cy="764641"/>
            </a:xfrm>
            <a:prstGeom prst="rect">
              <a:avLst/>
            </a:prstGeom>
            <a:noFill/>
          </p:spPr>
        </p:pic>
        <p:pic>
          <p:nvPicPr>
            <p:cNvPr id="105" name="Picture 5" descr="E:\DVD_ART34\Artwork_Imagery\Icons - Illustrations\_WINDOWS VISTA ICONS\Male man people person User.png"/>
            <p:cNvPicPr>
              <a:picLocks noChangeAspect="1" noChangeArrowheads="1"/>
            </p:cNvPicPr>
            <p:nvPr/>
          </p:nvPicPr>
          <p:blipFill>
            <a:blip r:embed="rId6" cstate="print"/>
            <a:srcRect/>
            <a:stretch>
              <a:fillRect/>
            </a:stretch>
          </p:blipFill>
          <p:spPr bwMode="auto">
            <a:xfrm>
              <a:off x="6323879" y="3218214"/>
              <a:ext cx="619555" cy="843066"/>
            </a:xfrm>
            <a:prstGeom prst="rect">
              <a:avLst/>
            </a:prstGeom>
            <a:noFill/>
          </p:spPr>
        </p:pic>
        <p:pic>
          <p:nvPicPr>
            <p:cNvPr id="106" name="Picture 4" descr="E:\DVD_ART34\Artwork_Imagery\Icons - Illustrations\_WINDOWS VISTA ICONS\Generic User person people.png"/>
            <p:cNvPicPr>
              <a:picLocks noChangeAspect="1" noChangeArrowheads="1"/>
            </p:cNvPicPr>
            <p:nvPr/>
          </p:nvPicPr>
          <p:blipFill>
            <a:blip r:embed="rId7" cstate="print"/>
            <a:srcRect/>
            <a:stretch>
              <a:fillRect/>
            </a:stretch>
          </p:blipFill>
          <p:spPr bwMode="auto">
            <a:xfrm>
              <a:off x="6281922" y="3712713"/>
              <a:ext cx="623476" cy="758759"/>
            </a:xfrm>
            <a:prstGeom prst="rect">
              <a:avLst/>
            </a:prstGeom>
            <a:noFill/>
          </p:spPr>
        </p:pic>
        <p:pic>
          <p:nvPicPr>
            <p:cNvPr id="107" name="Picture 6" descr="E:\DVD_ART34\Artwork_Imagery\Icons - Illustrations\_WINDOWS VISTA ICONS\Users man woman people persons.png"/>
            <p:cNvPicPr>
              <a:picLocks noChangeAspect="1" noChangeArrowheads="1"/>
            </p:cNvPicPr>
            <p:nvPr/>
          </p:nvPicPr>
          <p:blipFill>
            <a:blip r:embed="rId8" cstate="print"/>
            <a:srcRect/>
            <a:stretch>
              <a:fillRect/>
            </a:stretch>
          </p:blipFill>
          <p:spPr bwMode="auto">
            <a:xfrm>
              <a:off x="6819880" y="3561528"/>
              <a:ext cx="982208" cy="982208"/>
            </a:xfrm>
            <a:prstGeom prst="rect">
              <a:avLst/>
            </a:prstGeom>
            <a:noFill/>
          </p:spPr>
        </p:pic>
      </p:grpSp>
      <p:grpSp>
        <p:nvGrpSpPr>
          <p:cNvPr id="4" name="Group 88"/>
          <p:cNvGrpSpPr/>
          <p:nvPr/>
        </p:nvGrpSpPr>
        <p:grpSpPr>
          <a:xfrm>
            <a:off x="6716033" y="3901977"/>
            <a:ext cx="1507186" cy="1002147"/>
            <a:chOff x="5808560" y="3218214"/>
            <a:chExt cx="1993528" cy="1325522"/>
          </a:xfrm>
        </p:grpSpPr>
        <p:pic>
          <p:nvPicPr>
            <p:cNvPr id="1027" name="Picture 3" descr="E:\DVD_ART34\Artwork_Imagery\Icons - Illustrations\_WINDOWS VISTA ICONS\Female User woman people person.png"/>
            <p:cNvPicPr>
              <a:picLocks noChangeAspect="1" noChangeArrowheads="1"/>
            </p:cNvPicPr>
            <p:nvPr/>
          </p:nvPicPr>
          <p:blipFill>
            <a:blip r:embed="rId5" cstate="print"/>
            <a:srcRect/>
            <a:stretch>
              <a:fillRect/>
            </a:stretch>
          </p:blipFill>
          <p:spPr bwMode="auto">
            <a:xfrm>
              <a:off x="5808560" y="3407578"/>
              <a:ext cx="548973" cy="764641"/>
            </a:xfrm>
            <a:prstGeom prst="rect">
              <a:avLst/>
            </a:prstGeom>
            <a:noFill/>
          </p:spPr>
        </p:pic>
        <p:pic>
          <p:nvPicPr>
            <p:cNvPr id="1029" name="Picture 5" descr="E:\DVD_ART34\Artwork_Imagery\Icons - Illustrations\_WINDOWS VISTA ICONS\Male man people person User.png"/>
            <p:cNvPicPr>
              <a:picLocks noChangeAspect="1" noChangeArrowheads="1"/>
            </p:cNvPicPr>
            <p:nvPr/>
          </p:nvPicPr>
          <p:blipFill>
            <a:blip r:embed="rId6" cstate="print"/>
            <a:srcRect/>
            <a:stretch>
              <a:fillRect/>
            </a:stretch>
          </p:blipFill>
          <p:spPr bwMode="auto">
            <a:xfrm>
              <a:off x="6323879" y="3218214"/>
              <a:ext cx="619555" cy="843066"/>
            </a:xfrm>
            <a:prstGeom prst="rect">
              <a:avLst/>
            </a:prstGeom>
            <a:noFill/>
          </p:spPr>
        </p:pic>
        <p:pic>
          <p:nvPicPr>
            <p:cNvPr id="1028" name="Picture 4" descr="E:\DVD_ART34\Artwork_Imagery\Icons - Illustrations\_WINDOWS VISTA ICONS\Generic User person people.png"/>
            <p:cNvPicPr>
              <a:picLocks noChangeAspect="1" noChangeArrowheads="1"/>
            </p:cNvPicPr>
            <p:nvPr/>
          </p:nvPicPr>
          <p:blipFill>
            <a:blip r:embed="rId7" cstate="print"/>
            <a:srcRect/>
            <a:stretch>
              <a:fillRect/>
            </a:stretch>
          </p:blipFill>
          <p:spPr bwMode="auto">
            <a:xfrm>
              <a:off x="6281922" y="3712713"/>
              <a:ext cx="623476" cy="758759"/>
            </a:xfrm>
            <a:prstGeom prst="rect">
              <a:avLst/>
            </a:prstGeom>
            <a:noFill/>
          </p:spPr>
        </p:pic>
        <p:pic>
          <p:nvPicPr>
            <p:cNvPr id="1030" name="Picture 6" descr="E:\DVD_ART34\Artwork_Imagery\Icons - Illustrations\_WINDOWS VISTA ICONS\Users man woman people persons.png"/>
            <p:cNvPicPr>
              <a:picLocks noChangeAspect="1" noChangeArrowheads="1"/>
            </p:cNvPicPr>
            <p:nvPr/>
          </p:nvPicPr>
          <p:blipFill>
            <a:blip r:embed="rId8" cstate="print"/>
            <a:srcRect/>
            <a:stretch>
              <a:fillRect/>
            </a:stretch>
          </p:blipFill>
          <p:spPr bwMode="auto">
            <a:xfrm>
              <a:off x="6819880" y="3561528"/>
              <a:ext cx="982208" cy="982208"/>
            </a:xfrm>
            <a:prstGeom prst="rect">
              <a:avLst/>
            </a:prstGeom>
            <a:noFill/>
          </p:spPr>
        </p:pic>
      </p:grpSp>
      <p:grpSp>
        <p:nvGrpSpPr>
          <p:cNvPr id="5" name="Group 87"/>
          <p:cNvGrpSpPr/>
          <p:nvPr/>
        </p:nvGrpSpPr>
        <p:grpSpPr>
          <a:xfrm>
            <a:off x="7101810" y="4806037"/>
            <a:ext cx="1507186" cy="1002147"/>
            <a:chOff x="5379070" y="4344390"/>
            <a:chExt cx="1993528" cy="1325522"/>
          </a:xfrm>
        </p:grpSpPr>
        <p:pic>
          <p:nvPicPr>
            <p:cNvPr id="84" name="Picture 3" descr="E:\DVD_ART34\Artwork_Imagery\Icons - Illustrations\_WINDOWS VISTA ICONS\Female User woman people person.png"/>
            <p:cNvPicPr>
              <a:picLocks noChangeAspect="1" noChangeArrowheads="1"/>
            </p:cNvPicPr>
            <p:nvPr/>
          </p:nvPicPr>
          <p:blipFill>
            <a:blip r:embed="rId5" cstate="print"/>
            <a:srcRect/>
            <a:stretch>
              <a:fillRect/>
            </a:stretch>
          </p:blipFill>
          <p:spPr bwMode="auto">
            <a:xfrm>
              <a:off x="5379070" y="4533754"/>
              <a:ext cx="548973" cy="764641"/>
            </a:xfrm>
            <a:prstGeom prst="rect">
              <a:avLst/>
            </a:prstGeom>
            <a:noFill/>
          </p:spPr>
        </p:pic>
        <p:pic>
          <p:nvPicPr>
            <p:cNvPr id="85" name="Picture 5" descr="E:\DVD_ART34\Artwork_Imagery\Icons - Illustrations\_WINDOWS VISTA ICONS\Male man people person User.png"/>
            <p:cNvPicPr>
              <a:picLocks noChangeAspect="1" noChangeArrowheads="1"/>
            </p:cNvPicPr>
            <p:nvPr/>
          </p:nvPicPr>
          <p:blipFill>
            <a:blip r:embed="rId6" cstate="print"/>
            <a:srcRect/>
            <a:stretch>
              <a:fillRect/>
            </a:stretch>
          </p:blipFill>
          <p:spPr bwMode="auto">
            <a:xfrm>
              <a:off x="5894389" y="4344390"/>
              <a:ext cx="619555" cy="843066"/>
            </a:xfrm>
            <a:prstGeom prst="rect">
              <a:avLst/>
            </a:prstGeom>
            <a:noFill/>
          </p:spPr>
        </p:pic>
        <p:pic>
          <p:nvPicPr>
            <p:cNvPr id="86" name="Picture 4" descr="E:\DVD_ART34\Artwork_Imagery\Icons - Illustrations\_WINDOWS VISTA ICONS\Generic User person people.png"/>
            <p:cNvPicPr>
              <a:picLocks noChangeAspect="1" noChangeArrowheads="1"/>
            </p:cNvPicPr>
            <p:nvPr/>
          </p:nvPicPr>
          <p:blipFill>
            <a:blip r:embed="rId7" cstate="print"/>
            <a:srcRect/>
            <a:stretch>
              <a:fillRect/>
            </a:stretch>
          </p:blipFill>
          <p:spPr bwMode="auto">
            <a:xfrm>
              <a:off x="5852432" y="4838889"/>
              <a:ext cx="623476" cy="758759"/>
            </a:xfrm>
            <a:prstGeom prst="rect">
              <a:avLst/>
            </a:prstGeom>
            <a:noFill/>
          </p:spPr>
        </p:pic>
        <p:pic>
          <p:nvPicPr>
            <p:cNvPr id="87" name="Picture 6" descr="E:\DVD_ART34\Artwork_Imagery\Icons - Illustrations\_WINDOWS VISTA ICONS\Users man woman people persons.png"/>
            <p:cNvPicPr>
              <a:picLocks noChangeAspect="1" noChangeArrowheads="1"/>
            </p:cNvPicPr>
            <p:nvPr/>
          </p:nvPicPr>
          <p:blipFill>
            <a:blip r:embed="rId8" cstate="print"/>
            <a:srcRect/>
            <a:stretch>
              <a:fillRect/>
            </a:stretch>
          </p:blipFill>
          <p:spPr bwMode="auto">
            <a:xfrm>
              <a:off x="6390390" y="4687704"/>
              <a:ext cx="982208" cy="982208"/>
            </a:xfrm>
            <a:prstGeom prst="rect">
              <a:avLst/>
            </a:prstGeom>
            <a:noFill/>
          </p:spPr>
        </p:pic>
      </p:grpSp>
      <p:grpSp>
        <p:nvGrpSpPr>
          <p:cNvPr id="6" name="Group 120"/>
          <p:cNvGrpSpPr/>
          <p:nvPr/>
        </p:nvGrpSpPr>
        <p:grpSpPr>
          <a:xfrm>
            <a:off x="7199479" y="3114558"/>
            <a:ext cx="1507186" cy="1002147"/>
            <a:chOff x="5808560" y="3218214"/>
            <a:chExt cx="1993528" cy="1325522"/>
          </a:xfrm>
        </p:grpSpPr>
        <p:pic>
          <p:nvPicPr>
            <p:cNvPr id="122" name="Picture 3" descr="E:\DVD_ART34\Artwork_Imagery\Icons - Illustrations\_WINDOWS VISTA ICONS\Female User woman people person.png"/>
            <p:cNvPicPr>
              <a:picLocks noChangeAspect="1" noChangeArrowheads="1"/>
            </p:cNvPicPr>
            <p:nvPr/>
          </p:nvPicPr>
          <p:blipFill>
            <a:blip r:embed="rId5" cstate="print">
              <a:duotone>
                <a:prstClr val="black"/>
                <a:srgbClr val="FF0000">
                  <a:tint val="45000"/>
                  <a:satMod val="400000"/>
                </a:srgbClr>
              </a:duotone>
            </a:blip>
            <a:srcRect/>
            <a:stretch>
              <a:fillRect/>
            </a:stretch>
          </p:blipFill>
          <p:spPr bwMode="auto">
            <a:xfrm>
              <a:off x="5808560" y="3407578"/>
              <a:ext cx="548973" cy="764641"/>
            </a:xfrm>
            <a:prstGeom prst="rect">
              <a:avLst/>
            </a:prstGeom>
            <a:noFill/>
          </p:spPr>
        </p:pic>
        <p:pic>
          <p:nvPicPr>
            <p:cNvPr id="123" name="Picture 5" descr="E:\DVD_ART34\Artwork_Imagery\Icons - Illustrations\_WINDOWS VISTA ICONS\Male man people person User.png"/>
            <p:cNvPicPr>
              <a:picLocks noChangeAspect="1" noChangeArrowheads="1"/>
            </p:cNvPicPr>
            <p:nvPr/>
          </p:nvPicPr>
          <p:blipFill>
            <a:blip r:embed="rId6" cstate="print">
              <a:duotone>
                <a:prstClr val="black"/>
                <a:srgbClr val="FF0000">
                  <a:tint val="45000"/>
                  <a:satMod val="400000"/>
                </a:srgbClr>
              </a:duotone>
            </a:blip>
            <a:srcRect/>
            <a:stretch>
              <a:fillRect/>
            </a:stretch>
          </p:blipFill>
          <p:spPr bwMode="auto">
            <a:xfrm>
              <a:off x="6323879" y="3218214"/>
              <a:ext cx="619555" cy="843066"/>
            </a:xfrm>
            <a:prstGeom prst="rect">
              <a:avLst/>
            </a:prstGeom>
            <a:noFill/>
          </p:spPr>
        </p:pic>
        <p:pic>
          <p:nvPicPr>
            <p:cNvPr id="124" name="Picture 4" descr="E:\DVD_ART34\Artwork_Imagery\Icons - Illustrations\_WINDOWS VISTA ICONS\Generic User person people.png"/>
            <p:cNvPicPr>
              <a:picLocks noChangeAspect="1" noChangeArrowheads="1"/>
            </p:cNvPicPr>
            <p:nvPr/>
          </p:nvPicPr>
          <p:blipFill>
            <a:blip r:embed="rId7" cstate="print">
              <a:duotone>
                <a:prstClr val="black"/>
                <a:srgbClr val="FF0000">
                  <a:tint val="45000"/>
                  <a:satMod val="400000"/>
                </a:srgbClr>
              </a:duotone>
            </a:blip>
            <a:srcRect/>
            <a:stretch>
              <a:fillRect/>
            </a:stretch>
          </p:blipFill>
          <p:spPr bwMode="auto">
            <a:xfrm>
              <a:off x="6281922" y="3712713"/>
              <a:ext cx="623476" cy="758759"/>
            </a:xfrm>
            <a:prstGeom prst="rect">
              <a:avLst/>
            </a:prstGeom>
            <a:noFill/>
          </p:spPr>
        </p:pic>
        <p:pic>
          <p:nvPicPr>
            <p:cNvPr id="125" name="Picture 6" descr="E:\DVD_ART34\Artwork_Imagery\Icons - Illustrations\_WINDOWS VISTA ICONS\Users man woman people persons.png"/>
            <p:cNvPicPr>
              <a:picLocks noChangeAspect="1" noChangeArrowheads="1"/>
            </p:cNvPicPr>
            <p:nvPr/>
          </p:nvPicPr>
          <p:blipFill>
            <a:blip r:embed="rId8" cstate="print">
              <a:duotone>
                <a:prstClr val="black"/>
                <a:srgbClr val="FF0000">
                  <a:tint val="45000"/>
                  <a:satMod val="400000"/>
                </a:srgbClr>
              </a:duotone>
            </a:blip>
            <a:srcRect/>
            <a:stretch>
              <a:fillRect/>
            </a:stretch>
          </p:blipFill>
          <p:spPr bwMode="auto">
            <a:xfrm>
              <a:off x="6819880" y="3561528"/>
              <a:ext cx="982208" cy="982208"/>
            </a:xfrm>
            <a:prstGeom prst="rect">
              <a:avLst/>
            </a:prstGeom>
            <a:noFill/>
          </p:spPr>
        </p:pic>
      </p:grpSp>
      <p:grpSp>
        <p:nvGrpSpPr>
          <p:cNvPr id="7" name="Group 130"/>
          <p:cNvGrpSpPr/>
          <p:nvPr/>
        </p:nvGrpSpPr>
        <p:grpSpPr>
          <a:xfrm>
            <a:off x="6717978" y="3903922"/>
            <a:ext cx="1507186" cy="1002147"/>
            <a:chOff x="5808560" y="3218214"/>
            <a:chExt cx="1993528" cy="1325522"/>
          </a:xfrm>
        </p:grpSpPr>
        <p:pic>
          <p:nvPicPr>
            <p:cNvPr id="132" name="Picture 3" descr="E:\DVD_ART34\Artwork_Imagery\Icons - Illustrations\_WINDOWS VISTA ICONS\Female User woman people person.png"/>
            <p:cNvPicPr>
              <a:picLocks noChangeAspect="1" noChangeArrowheads="1"/>
            </p:cNvPicPr>
            <p:nvPr/>
          </p:nvPicPr>
          <p:blipFill>
            <a:blip r:embed="rId5" cstate="print">
              <a:duotone>
                <a:prstClr val="black"/>
                <a:srgbClr val="FF0000">
                  <a:tint val="45000"/>
                  <a:satMod val="400000"/>
                </a:srgbClr>
              </a:duotone>
            </a:blip>
            <a:srcRect/>
            <a:stretch>
              <a:fillRect/>
            </a:stretch>
          </p:blipFill>
          <p:spPr bwMode="auto">
            <a:xfrm>
              <a:off x="5808560" y="3407578"/>
              <a:ext cx="548973" cy="764641"/>
            </a:xfrm>
            <a:prstGeom prst="rect">
              <a:avLst/>
            </a:prstGeom>
            <a:noFill/>
          </p:spPr>
        </p:pic>
        <p:pic>
          <p:nvPicPr>
            <p:cNvPr id="133" name="Picture 5" descr="E:\DVD_ART34\Artwork_Imagery\Icons - Illustrations\_WINDOWS VISTA ICONS\Male man people person User.png"/>
            <p:cNvPicPr>
              <a:picLocks noChangeAspect="1" noChangeArrowheads="1"/>
            </p:cNvPicPr>
            <p:nvPr/>
          </p:nvPicPr>
          <p:blipFill>
            <a:blip r:embed="rId6" cstate="print">
              <a:duotone>
                <a:prstClr val="black"/>
                <a:srgbClr val="FF0000">
                  <a:tint val="45000"/>
                  <a:satMod val="400000"/>
                </a:srgbClr>
              </a:duotone>
            </a:blip>
            <a:srcRect/>
            <a:stretch>
              <a:fillRect/>
            </a:stretch>
          </p:blipFill>
          <p:spPr bwMode="auto">
            <a:xfrm>
              <a:off x="6323879" y="3218214"/>
              <a:ext cx="619555" cy="843066"/>
            </a:xfrm>
            <a:prstGeom prst="rect">
              <a:avLst/>
            </a:prstGeom>
            <a:noFill/>
          </p:spPr>
        </p:pic>
        <p:pic>
          <p:nvPicPr>
            <p:cNvPr id="134" name="Picture 4" descr="E:\DVD_ART34\Artwork_Imagery\Icons - Illustrations\_WINDOWS VISTA ICONS\Generic User person people.png"/>
            <p:cNvPicPr>
              <a:picLocks noChangeAspect="1" noChangeArrowheads="1"/>
            </p:cNvPicPr>
            <p:nvPr/>
          </p:nvPicPr>
          <p:blipFill>
            <a:blip r:embed="rId7" cstate="print">
              <a:duotone>
                <a:prstClr val="black"/>
                <a:srgbClr val="FF0000">
                  <a:tint val="45000"/>
                  <a:satMod val="400000"/>
                </a:srgbClr>
              </a:duotone>
            </a:blip>
            <a:srcRect/>
            <a:stretch>
              <a:fillRect/>
            </a:stretch>
          </p:blipFill>
          <p:spPr bwMode="auto">
            <a:xfrm>
              <a:off x="6281922" y="3712713"/>
              <a:ext cx="623476" cy="758759"/>
            </a:xfrm>
            <a:prstGeom prst="rect">
              <a:avLst/>
            </a:prstGeom>
            <a:noFill/>
          </p:spPr>
        </p:pic>
        <p:pic>
          <p:nvPicPr>
            <p:cNvPr id="135" name="Picture 6" descr="E:\DVD_ART34\Artwork_Imagery\Icons - Illustrations\_WINDOWS VISTA ICONS\Users man woman people persons.png"/>
            <p:cNvPicPr>
              <a:picLocks noChangeAspect="1" noChangeArrowheads="1"/>
            </p:cNvPicPr>
            <p:nvPr/>
          </p:nvPicPr>
          <p:blipFill>
            <a:blip r:embed="rId8" cstate="print">
              <a:duotone>
                <a:prstClr val="black"/>
                <a:srgbClr val="FF0000">
                  <a:tint val="45000"/>
                  <a:satMod val="400000"/>
                </a:srgbClr>
              </a:duotone>
            </a:blip>
            <a:srcRect/>
            <a:stretch>
              <a:fillRect/>
            </a:stretch>
          </p:blipFill>
          <p:spPr bwMode="auto">
            <a:xfrm>
              <a:off x="6819880" y="3561528"/>
              <a:ext cx="982208" cy="982208"/>
            </a:xfrm>
            <a:prstGeom prst="rect">
              <a:avLst/>
            </a:prstGeom>
            <a:noFill/>
          </p:spPr>
        </p:pic>
      </p:grpSp>
      <p:grpSp>
        <p:nvGrpSpPr>
          <p:cNvPr id="8" name="Group 125"/>
          <p:cNvGrpSpPr/>
          <p:nvPr/>
        </p:nvGrpSpPr>
        <p:grpSpPr>
          <a:xfrm>
            <a:off x="7099835" y="4804062"/>
            <a:ext cx="1507186" cy="1002147"/>
            <a:chOff x="5379070" y="4344390"/>
            <a:chExt cx="1993528" cy="1325522"/>
          </a:xfrm>
        </p:grpSpPr>
        <p:pic>
          <p:nvPicPr>
            <p:cNvPr id="127" name="Picture 3" descr="E:\DVD_ART34\Artwork_Imagery\Icons - Illustrations\_WINDOWS VISTA ICONS\Female User woman people person.png"/>
            <p:cNvPicPr>
              <a:picLocks noChangeAspect="1" noChangeArrowheads="1"/>
            </p:cNvPicPr>
            <p:nvPr/>
          </p:nvPicPr>
          <p:blipFill>
            <a:blip r:embed="rId5" cstate="print">
              <a:duotone>
                <a:prstClr val="black"/>
                <a:srgbClr val="FF0000">
                  <a:tint val="45000"/>
                  <a:satMod val="400000"/>
                </a:srgbClr>
              </a:duotone>
            </a:blip>
            <a:srcRect/>
            <a:stretch>
              <a:fillRect/>
            </a:stretch>
          </p:blipFill>
          <p:spPr bwMode="auto">
            <a:xfrm>
              <a:off x="5379070" y="4533754"/>
              <a:ext cx="548973" cy="764641"/>
            </a:xfrm>
            <a:prstGeom prst="rect">
              <a:avLst/>
            </a:prstGeom>
            <a:noFill/>
          </p:spPr>
        </p:pic>
        <p:pic>
          <p:nvPicPr>
            <p:cNvPr id="128" name="Picture 5" descr="E:\DVD_ART34\Artwork_Imagery\Icons - Illustrations\_WINDOWS VISTA ICONS\Male man people person User.png"/>
            <p:cNvPicPr>
              <a:picLocks noChangeAspect="1" noChangeArrowheads="1"/>
            </p:cNvPicPr>
            <p:nvPr/>
          </p:nvPicPr>
          <p:blipFill>
            <a:blip r:embed="rId6" cstate="print">
              <a:duotone>
                <a:prstClr val="black"/>
                <a:srgbClr val="FF0000">
                  <a:tint val="45000"/>
                  <a:satMod val="400000"/>
                </a:srgbClr>
              </a:duotone>
            </a:blip>
            <a:srcRect/>
            <a:stretch>
              <a:fillRect/>
            </a:stretch>
          </p:blipFill>
          <p:spPr bwMode="auto">
            <a:xfrm>
              <a:off x="5894389" y="4344390"/>
              <a:ext cx="619555" cy="843066"/>
            </a:xfrm>
            <a:prstGeom prst="rect">
              <a:avLst/>
            </a:prstGeom>
            <a:noFill/>
          </p:spPr>
        </p:pic>
        <p:pic>
          <p:nvPicPr>
            <p:cNvPr id="129" name="Picture 4" descr="E:\DVD_ART34\Artwork_Imagery\Icons - Illustrations\_WINDOWS VISTA ICONS\Generic User person people.png"/>
            <p:cNvPicPr>
              <a:picLocks noChangeAspect="1" noChangeArrowheads="1"/>
            </p:cNvPicPr>
            <p:nvPr/>
          </p:nvPicPr>
          <p:blipFill>
            <a:blip r:embed="rId7" cstate="print">
              <a:duotone>
                <a:prstClr val="black"/>
                <a:srgbClr val="FF0000">
                  <a:tint val="45000"/>
                  <a:satMod val="400000"/>
                </a:srgbClr>
              </a:duotone>
            </a:blip>
            <a:srcRect/>
            <a:stretch>
              <a:fillRect/>
            </a:stretch>
          </p:blipFill>
          <p:spPr bwMode="auto">
            <a:xfrm>
              <a:off x="5852432" y="4838889"/>
              <a:ext cx="623476" cy="758759"/>
            </a:xfrm>
            <a:prstGeom prst="rect">
              <a:avLst/>
            </a:prstGeom>
            <a:noFill/>
          </p:spPr>
        </p:pic>
        <p:pic>
          <p:nvPicPr>
            <p:cNvPr id="130" name="Picture 6" descr="E:\DVD_ART34\Artwork_Imagery\Icons - Illustrations\_WINDOWS VISTA ICONS\Users man woman people persons.png"/>
            <p:cNvPicPr>
              <a:picLocks noChangeAspect="1" noChangeArrowheads="1"/>
            </p:cNvPicPr>
            <p:nvPr/>
          </p:nvPicPr>
          <p:blipFill>
            <a:blip r:embed="rId8" cstate="print">
              <a:duotone>
                <a:prstClr val="black"/>
                <a:srgbClr val="FF0000">
                  <a:tint val="45000"/>
                  <a:satMod val="400000"/>
                </a:srgbClr>
              </a:duotone>
            </a:blip>
            <a:srcRect/>
            <a:stretch>
              <a:fillRect/>
            </a:stretch>
          </p:blipFill>
          <p:spPr bwMode="auto">
            <a:xfrm>
              <a:off x="6390390" y="4687704"/>
              <a:ext cx="982208" cy="982208"/>
            </a:xfrm>
            <a:prstGeom prst="rect">
              <a:avLst/>
            </a:prstGeom>
            <a:noFill/>
          </p:spPr>
        </p:pic>
      </p:grpSp>
      <p:pic>
        <p:nvPicPr>
          <p:cNvPr id="1032" name="Picture 8" descr="E:\DVD_ART34\Artwork_Imagery\Shapes\Arrows\Gold Gradient Collection\arrow 0 gold  arrow double headed 3-2.png"/>
          <p:cNvPicPr>
            <a:picLocks noChangeAspect="1" noChangeArrowheads="1"/>
          </p:cNvPicPr>
          <p:nvPr/>
        </p:nvPicPr>
        <p:blipFill>
          <a:blip r:embed="rId9" cstate="print"/>
          <a:srcRect/>
          <a:stretch>
            <a:fillRect/>
          </a:stretch>
        </p:blipFill>
        <p:spPr bwMode="auto">
          <a:xfrm>
            <a:off x="3989482" y="4042046"/>
            <a:ext cx="2550206" cy="485301"/>
          </a:xfrm>
          <a:prstGeom prst="rect">
            <a:avLst/>
          </a:prstGeom>
          <a:noFill/>
        </p:spPr>
      </p:pic>
      <p:grpSp>
        <p:nvGrpSpPr>
          <p:cNvPr id="9" name="Group 137"/>
          <p:cNvGrpSpPr/>
          <p:nvPr/>
        </p:nvGrpSpPr>
        <p:grpSpPr>
          <a:xfrm>
            <a:off x="4690432" y="3744339"/>
            <a:ext cx="1160648" cy="1160648"/>
            <a:chOff x="4515922" y="3644900"/>
            <a:chExt cx="1160648" cy="1160648"/>
          </a:xfrm>
        </p:grpSpPr>
        <p:pic>
          <p:nvPicPr>
            <p:cNvPr id="1033" name="Picture 9" descr="E:\DVD_ART34\Artwork_Imagery\Icons - Illustrations\_WINDOWS VISTA ICONS\Flip 3D Vista screen.png"/>
            <p:cNvPicPr>
              <a:picLocks noChangeAspect="1" noChangeArrowheads="1"/>
            </p:cNvPicPr>
            <p:nvPr/>
          </p:nvPicPr>
          <p:blipFill>
            <a:blip r:embed="rId10"/>
            <a:srcRect/>
            <a:stretch>
              <a:fillRect/>
            </a:stretch>
          </p:blipFill>
          <p:spPr bwMode="auto">
            <a:xfrm>
              <a:off x="4515922" y="3644900"/>
              <a:ext cx="855848" cy="855848"/>
            </a:xfrm>
            <a:prstGeom prst="rect">
              <a:avLst/>
            </a:prstGeom>
            <a:noFill/>
          </p:spPr>
        </p:pic>
        <p:pic>
          <p:nvPicPr>
            <p:cNvPr id="136" name="Picture 9" descr="E:\DVD_ART34\Artwork_Imagery\Icons - Illustrations\_WINDOWS VISTA ICONS\Flip 3D Vista screen.png"/>
            <p:cNvPicPr>
              <a:picLocks noChangeAspect="1" noChangeArrowheads="1"/>
            </p:cNvPicPr>
            <p:nvPr/>
          </p:nvPicPr>
          <p:blipFill>
            <a:blip r:embed="rId10"/>
            <a:srcRect/>
            <a:stretch>
              <a:fillRect/>
            </a:stretch>
          </p:blipFill>
          <p:spPr bwMode="auto">
            <a:xfrm>
              <a:off x="4668322" y="3797300"/>
              <a:ext cx="855848" cy="855848"/>
            </a:xfrm>
            <a:prstGeom prst="rect">
              <a:avLst/>
            </a:prstGeom>
            <a:noFill/>
          </p:spPr>
        </p:pic>
        <p:pic>
          <p:nvPicPr>
            <p:cNvPr id="137" name="Picture 9" descr="E:\DVD_ART34\Artwork_Imagery\Icons - Illustrations\_WINDOWS VISTA ICONS\Flip 3D Vista screen.png"/>
            <p:cNvPicPr>
              <a:picLocks noChangeAspect="1" noChangeArrowheads="1"/>
            </p:cNvPicPr>
            <p:nvPr/>
          </p:nvPicPr>
          <p:blipFill>
            <a:blip r:embed="rId10"/>
            <a:srcRect/>
            <a:stretch>
              <a:fillRect/>
            </a:stretch>
          </p:blipFill>
          <p:spPr bwMode="auto">
            <a:xfrm>
              <a:off x="4820722" y="3949700"/>
              <a:ext cx="855848" cy="855848"/>
            </a:xfrm>
            <a:prstGeom prst="rect">
              <a:avLst/>
            </a:prstGeom>
            <a:noFill/>
          </p:spPr>
        </p:pic>
      </p:grpSp>
      <p:grpSp>
        <p:nvGrpSpPr>
          <p:cNvPr id="10" name="Group 209"/>
          <p:cNvGrpSpPr/>
          <p:nvPr/>
        </p:nvGrpSpPr>
        <p:grpSpPr>
          <a:xfrm>
            <a:off x="485804" y="6083361"/>
            <a:ext cx="2299717" cy="498193"/>
            <a:chOff x="4305912" y="3284526"/>
            <a:chExt cx="2299717" cy="498193"/>
          </a:xfrm>
        </p:grpSpPr>
        <p:pic>
          <p:nvPicPr>
            <p:cNvPr id="60" name="Picture 59" descr="\\.PSF\Parallels Share\Virtualization PPT\Windows-Server-2008-Logo.png"/>
            <p:cNvPicPr>
              <a:picLocks noChangeAspect="1" noChangeArrowheads="1"/>
            </p:cNvPicPr>
            <p:nvPr/>
          </p:nvPicPr>
          <p:blipFill>
            <a:blip r:embed="rId11"/>
            <a:srcRect/>
            <a:stretch>
              <a:fillRect/>
            </a:stretch>
          </p:blipFill>
          <p:spPr bwMode="auto">
            <a:xfrm>
              <a:off x="4305912" y="3284526"/>
              <a:ext cx="2178761" cy="331004"/>
            </a:xfrm>
            <a:prstGeom prst="rect">
              <a:avLst/>
            </a:prstGeom>
            <a:noFill/>
            <a:ln w="9525">
              <a:noFill/>
              <a:miter lim="800000"/>
              <a:headEnd/>
              <a:tailEnd/>
            </a:ln>
          </p:spPr>
        </p:pic>
        <p:sp>
          <p:nvSpPr>
            <p:cNvPr id="63" name="Rectangle 62"/>
            <p:cNvSpPr/>
            <p:nvPr/>
          </p:nvSpPr>
          <p:spPr>
            <a:xfrm>
              <a:off x="5626216" y="3521109"/>
              <a:ext cx="979413" cy="261610"/>
            </a:xfrm>
            <a:prstGeom prst="rect">
              <a:avLst/>
            </a:prstGeom>
          </p:spPr>
          <p:txBody>
            <a:bodyPr wrap="square">
              <a:spAutoFit/>
            </a:bodyPr>
            <a:lstStyle/>
            <a:p>
              <a:r>
                <a:rPr lang="en-US" sz="1100" kern="0" dirty="0" smtClean="0">
                  <a:solidFill>
                    <a:sysClr val="window" lastClr="FFFFFF"/>
                  </a:solidFill>
                  <a:latin typeface="Calibri"/>
                </a:rPr>
                <a:t>         Hyper-V</a:t>
              </a:r>
              <a:endParaRPr lang="en-US" sz="1100" dirty="0"/>
            </a:p>
          </p:txBody>
        </p:sp>
      </p:grpSp>
      <p:grpSp>
        <p:nvGrpSpPr>
          <p:cNvPr id="11" name="Group 212"/>
          <p:cNvGrpSpPr/>
          <p:nvPr/>
        </p:nvGrpSpPr>
        <p:grpSpPr>
          <a:xfrm>
            <a:off x="3067843" y="6102180"/>
            <a:ext cx="1668084" cy="511273"/>
            <a:chOff x="4327580" y="3701447"/>
            <a:chExt cx="1668084" cy="511273"/>
          </a:xfrm>
        </p:grpSpPr>
        <p:pic>
          <p:nvPicPr>
            <p:cNvPr id="65" name="Picture 10" descr="Logo-Systems-Center"/>
            <p:cNvPicPr>
              <a:picLocks noChangeAspect="1" noChangeArrowheads="1"/>
            </p:cNvPicPr>
            <p:nvPr/>
          </p:nvPicPr>
          <p:blipFill>
            <a:blip r:embed="rId12"/>
            <a:srcRect/>
            <a:stretch>
              <a:fillRect/>
            </a:stretch>
          </p:blipFill>
          <p:spPr bwMode="auto">
            <a:xfrm>
              <a:off x="4327580" y="3701447"/>
              <a:ext cx="1333710" cy="360408"/>
            </a:xfrm>
            <a:prstGeom prst="rect">
              <a:avLst/>
            </a:prstGeom>
            <a:noFill/>
            <a:ln w="9525">
              <a:noFill/>
              <a:miter lim="800000"/>
              <a:headEnd/>
              <a:tailEnd/>
            </a:ln>
          </p:spPr>
        </p:pic>
        <p:sp>
          <p:nvSpPr>
            <p:cNvPr id="66" name="Rectangle 65"/>
            <p:cNvSpPr/>
            <p:nvPr/>
          </p:nvSpPr>
          <p:spPr>
            <a:xfrm>
              <a:off x="4417988" y="3958804"/>
              <a:ext cx="1577676" cy="253916"/>
            </a:xfrm>
            <a:prstGeom prst="rect">
              <a:avLst/>
            </a:prstGeom>
          </p:spPr>
          <p:txBody>
            <a:bodyPr wrap="none">
              <a:spAutoFit/>
            </a:bodyPr>
            <a:lstStyle/>
            <a:p>
              <a:r>
                <a:rPr lang="en-US" sz="1050" kern="0" dirty="0" smtClean="0">
                  <a:solidFill>
                    <a:sysClr val="window" lastClr="FFFFFF"/>
                  </a:solidFill>
                  <a:latin typeface="Calibri"/>
                </a:rPr>
                <a:t>Virtual Machine Manager</a:t>
              </a:r>
              <a:endParaRPr lang="en-US" sz="1050" dirty="0"/>
            </a:p>
          </p:txBody>
        </p:sp>
      </p:grpSp>
      <p:pic>
        <p:nvPicPr>
          <p:cNvPr id="67" name="Picture 7" descr="E:\DVD_ART34\Logos\System Center Operations Manager 2007 - (Brand)\System Center Operations Manager 2007 logo rev.png"/>
          <p:cNvPicPr>
            <a:picLocks noChangeAspect="1" noChangeArrowheads="1"/>
          </p:cNvPicPr>
          <p:nvPr/>
        </p:nvPicPr>
        <p:blipFill>
          <a:blip r:embed="rId13" cstate="print"/>
          <a:srcRect/>
          <a:stretch>
            <a:fillRect/>
          </a:stretch>
        </p:blipFill>
        <p:spPr bwMode="auto">
          <a:xfrm>
            <a:off x="4912389" y="6162983"/>
            <a:ext cx="1520367" cy="418571"/>
          </a:xfrm>
          <a:prstGeom prst="rect">
            <a:avLst/>
          </a:prstGeom>
          <a:noFill/>
        </p:spPr>
      </p:pic>
      <p:pic>
        <p:nvPicPr>
          <p:cNvPr id="68" name="Picture 3" descr="\\eventsql\dvd\Online_ART\DVD_ART34\Logos\System Center Configuration Manager 2007\System Center Configuration Manager 2007 logo rev.png"/>
          <p:cNvPicPr>
            <a:picLocks noChangeAspect="1" noChangeArrowheads="1"/>
          </p:cNvPicPr>
          <p:nvPr/>
        </p:nvPicPr>
        <p:blipFill>
          <a:blip r:embed="rId14" cstate="print"/>
          <a:srcRect/>
          <a:stretch>
            <a:fillRect/>
          </a:stretch>
        </p:blipFill>
        <p:spPr bwMode="auto">
          <a:xfrm>
            <a:off x="6732988" y="6160289"/>
            <a:ext cx="1698543" cy="421265"/>
          </a:xfrm>
          <a:prstGeom prst="rect">
            <a:avLst/>
          </a:prstGeom>
          <a:noFill/>
        </p:spPr>
      </p:pic>
      <p:sp>
        <p:nvSpPr>
          <p:cNvPr id="115" name="Title 1"/>
          <p:cNvSpPr>
            <a:spLocks noGrp="1"/>
          </p:cNvSpPr>
          <p:nvPr>
            <p:ph type="title"/>
          </p:nvPr>
        </p:nvSpPr>
        <p:spPr>
          <a:xfrm>
            <a:off x="457200" y="640079"/>
            <a:ext cx="8229600" cy="914400"/>
          </a:xfrm>
        </p:spPr>
        <p:txBody>
          <a:bodyPr/>
          <a:lstStyle/>
          <a:p>
            <a:r>
              <a:rPr lang="en-US" sz="3600" dirty="0" smtClean="0"/>
              <a:t>Microsoft Virtualization</a:t>
            </a:r>
            <a:r>
              <a:rPr lang="en-US" sz="4400" dirty="0" smtClean="0"/>
              <a:t/>
            </a:r>
            <a:br>
              <a:rPr lang="en-US" sz="4400" dirty="0" smtClean="0"/>
            </a:br>
            <a:r>
              <a:rPr sz="2000" spc="-1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Dynamic infrastrucutre</a:t>
            </a:r>
            <a:endParaRPr sz="2000" spc="-1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endParaRPr>
          </a:p>
        </p:txBody>
      </p:sp>
      <p:pic>
        <p:nvPicPr>
          <p:cNvPr id="88" name="Picture 1"/>
          <p:cNvPicPr>
            <a:picLocks noChangeAspect="1" noChangeArrowheads="1"/>
          </p:cNvPicPr>
          <p:nvPr/>
        </p:nvPicPr>
        <p:blipFill>
          <a:blip r:embed="rId15"/>
          <a:srcRect r="8401" b="27556"/>
          <a:stretch>
            <a:fillRect/>
          </a:stretch>
        </p:blipFill>
        <p:spPr bwMode="auto">
          <a:xfrm>
            <a:off x="5943599" y="511289"/>
            <a:ext cx="3200400" cy="1247447"/>
          </a:xfrm>
          <a:prstGeom prst="rect">
            <a:avLst/>
          </a:prstGeom>
          <a:solidFill>
            <a:srgbClr val="000000">
              <a:lumMod val="75000"/>
              <a:lumOff val="25000"/>
            </a:srgbClr>
          </a:solid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66667E-6 -2.54975E-6 L 0.21232 -2.54975E-6 " pathEditMode="relative" rAng="0" ptsTypes="AA">
                                      <p:cBhvr>
                                        <p:cTn id="6" dur="1000" fill="hold"/>
                                        <p:tgtEl>
                                          <p:spTgt spid="117"/>
                                        </p:tgtEl>
                                        <p:attrNameLst>
                                          <p:attrName>ppt_x</p:attrName>
                                          <p:attrName>ppt_y</p:attrName>
                                        </p:attrNameLst>
                                      </p:cBhvr>
                                      <p:rCtr x="106"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1000"/>
                                        <p:tgtEl>
                                          <p:spTgt spid="7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1000"/>
                                        <p:tgtEl>
                                          <p:spTgt spid="77"/>
                                        </p:tgtEl>
                                      </p:cBhvr>
                                    </p:animEffec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1000"/>
                                        <p:tgtEl>
                                          <p:spTgt spid="2"/>
                                        </p:tgtEl>
                                      </p:cBhvr>
                                    </p:animEffect>
                                    <p:set>
                                      <p:cBhvr>
                                        <p:cTn id="45" dur="1" fill="hold">
                                          <p:stCondLst>
                                            <p:cond delay="999"/>
                                          </p:stCondLst>
                                        </p:cTn>
                                        <p:tgtEl>
                                          <p:spTgt spid="2"/>
                                        </p:tgtEl>
                                        <p:attrNameLst>
                                          <p:attrName>style.visibility</p:attrName>
                                        </p:attrNameLst>
                                      </p:cBhvr>
                                      <p:to>
                                        <p:strVal val="hidden"/>
                                      </p:to>
                                    </p:set>
                                  </p:childTnLst>
                                </p:cTn>
                              </p:par>
                            </p:childTnLst>
                          </p:cTn>
                        </p:par>
                        <p:par>
                          <p:cTn id="46" fill="hold">
                            <p:stCondLst>
                              <p:cond delay="3000"/>
                            </p:stCondLst>
                            <p:childTnLst>
                              <p:par>
                                <p:cTn id="47" presetID="10" presetClass="exit" presetSubtype="0" fill="hold" nodeType="afterEffect">
                                  <p:stCondLst>
                                    <p:cond delay="0"/>
                                  </p:stCondLst>
                                  <p:childTnLst>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7"/>
                                        </p:tgtEl>
                                      </p:cBhvr>
                                    </p:animEffect>
                                    <p:set>
                                      <p:cBhvr>
                                        <p:cTn id="52" dur="1" fill="hold">
                                          <p:stCondLst>
                                            <p:cond delay="999"/>
                                          </p:stCondLst>
                                        </p:cTn>
                                        <p:tgtEl>
                                          <p:spTgt spid="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3"/>
                                        </p:tgtEl>
                                      </p:cBhvr>
                                    </p:animEffect>
                                    <p:set>
                                      <p:cBhvr>
                                        <p:cTn id="63" dur="1" fill="hold">
                                          <p:stCondLst>
                                            <p:cond delay="999"/>
                                          </p:stCondLst>
                                        </p:cTn>
                                        <p:tgtEl>
                                          <p:spTgt spid="3"/>
                                        </p:tgtEl>
                                        <p:attrNameLst>
                                          <p:attrName>style.visibility</p:attrName>
                                        </p:attrNameLst>
                                      </p:cBhvr>
                                      <p:to>
                                        <p:strVal val="hidden"/>
                                      </p:to>
                                    </p:set>
                                  </p:childTnLst>
                                </p:cTn>
                              </p:par>
                            </p:childTnLst>
                          </p:cTn>
                        </p:par>
                        <p:par>
                          <p:cTn id="64" fill="hold">
                            <p:stCondLst>
                              <p:cond delay="1000"/>
                            </p:stCondLst>
                            <p:childTnLst>
                              <p:par>
                                <p:cTn id="65" presetID="10" presetClass="exit" presetSubtype="0" fill="hold" nodeType="afterEffect">
                                  <p:stCondLst>
                                    <p:cond delay="0"/>
                                  </p:stCondLst>
                                  <p:childTnLst>
                                    <p:animEffect transition="out" filter="fade">
                                      <p:cBhvr>
                                        <p:cTn id="66" dur="1000"/>
                                        <p:tgtEl>
                                          <p:spTgt spid="76"/>
                                        </p:tgtEl>
                                      </p:cBhvr>
                                    </p:animEffect>
                                    <p:set>
                                      <p:cBhvr>
                                        <p:cTn id="67" dur="1" fill="hold">
                                          <p:stCondLst>
                                            <p:cond delay="999"/>
                                          </p:stCondLst>
                                        </p:cTn>
                                        <p:tgtEl>
                                          <p:spTgt spid="76"/>
                                        </p:tgtEl>
                                        <p:attrNameLst>
                                          <p:attrName>style.visibility</p:attrName>
                                        </p:attrNameLst>
                                      </p:cBhvr>
                                      <p:to>
                                        <p:strVal val="hidden"/>
                                      </p:to>
                                    </p:set>
                                  </p:childTnLst>
                                </p:cTn>
                              </p:par>
                            </p:childTnLst>
                          </p:cTn>
                        </p:par>
                        <p:par>
                          <p:cTn id="68" fill="hold">
                            <p:stCondLst>
                              <p:cond delay="2000"/>
                            </p:stCondLst>
                            <p:childTnLst>
                              <p:par>
                                <p:cTn id="69" presetID="10" presetClass="exit" presetSubtype="0" fill="hold" nodeType="afterEffect">
                                  <p:stCondLst>
                                    <p:cond delay="0"/>
                                  </p:stCondLst>
                                  <p:childTnLst>
                                    <p:animEffect transition="out" filter="fade">
                                      <p:cBhvr>
                                        <p:cTn id="70" dur="1000"/>
                                        <p:tgtEl>
                                          <p:spTgt spid="77"/>
                                        </p:tgtEl>
                                      </p:cBhvr>
                                    </p:animEffect>
                                    <p:set>
                                      <p:cBhvr>
                                        <p:cTn id="71" dur="1" fill="hold">
                                          <p:stCondLst>
                                            <p:cond delay="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1371600"/>
            <a:ext cx="8229600" cy="4818742"/>
          </a:xfrm>
          <a:prstGeom prst="roundRect">
            <a:avLst>
              <a:gd name="adj" fmla="val 7482"/>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457200" tIns="365760" rIns="457200" bIns="182880" rtlCol="0" anchor="t"/>
          <a:lstStyle/>
          <a:p>
            <a:pPr marL="114300" lvl="0" indent="-457200">
              <a:lnSpc>
                <a:spcPct val="80000"/>
              </a:lnSpc>
              <a:spcAft>
                <a:spcPts val="2400"/>
              </a:spcAft>
              <a:buFont typeface="+mj-lt"/>
              <a:buAutoNum type="arabicPeriod"/>
              <a:defRPr/>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Identify Virtualization targets </a:t>
            </a:r>
          </a:p>
          <a:p>
            <a:pPr marL="114300" lvl="0" indent="-457200">
              <a:lnSpc>
                <a:spcPct val="80000"/>
              </a:lnSpc>
              <a:spcAft>
                <a:spcPts val="2400"/>
              </a:spcAft>
              <a:buFont typeface="+mj-lt"/>
              <a:buAutoNum type="arabicPeriod"/>
              <a:defRPr/>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Build business case </a:t>
            </a:r>
          </a:p>
        </p:txBody>
      </p:sp>
      <p:sp>
        <p:nvSpPr>
          <p:cNvPr id="8" name="Title 7"/>
          <p:cNvSpPr>
            <a:spLocks noGrp="1"/>
          </p:cNvSpPr>
          <p:nvPr>
            <p:ph type="title"/>
          </p:nvPr>
        </p:nvSpPr>
        <p:spPr/>
        <p:txBody>
          <a:bodyPr/>
          <a:lstStyle/>
          <a:p>
            <a:r>
              <a:rPr lang="en-US" dirty="0" smtClean="0"/>
              <a:t>How To Get Started</a:t>
            </a:r>
            <a:endParaRPr lang="en-US" dirty="0"/>
          </a:p>
        </p:txBody>
      </p:sp>
      <p:sp>
        <p:nvSpPr>
          <p:cNvPr id="6" name="Rounded Rectangle 5"/>
          <p:cNvSpPr/>
          <p:nvPr/>
        </p:nvSpPr>
        <p:spPr>
          <a:xfrm>
            <a:off x="494370" y="1423543"/>
            <a:ext cx="8141983" cy="930430"/>
          </a:xfrm>
          <a:prstGeom prst="roundRect">
            <a:avLst>
              <a:gd name="adj" fmla="val 3461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rot="5400000">
            <a:off x="1086929" y="1923692"/>
            <a:ext cx="3183147" cy="4252820"/>
          </a:xfrm>
          <a:prstGeom prst="roundRect">
            <a:avLst>
              <a:gd name="adj" fmla="val 9288"/>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29" name="Pentagon 28"/>
          <p:cNvSpPr/>
          <p:nvPr/>
        </p:nvSpPr>
        <p:spPr>
          <a:xfrm>
            <a:off x="847854" y="2450599"/>
            <a:ext cx="3870795" cy="3191076"/>
          </a:xfrm>
          <a:prstGeom prst="homePlate">
            <a:avLst>
              <a:gd name="adj" fmla="val 12386"/>
            </a:avLst>
          </a:prstGeom>
          <a:gradFill>
            <a:gsLst>
              <a:gs pos="0">
                <a:srgbClr val="009DD3">
                  <a:alpha val="55000"/>
                </a:srgbClr>
              </a:gs>
              <a:gs pos="100000">
                <a:srgbClr val="133872">
                  <a:alpha val="0"/>
                </a:srgbClr>
              </a:gs>
            </a:gsLst>
            <a:lin ang="10800000" scaled="0"/>
          </a:gradFill>
          <a:ln w="12700" cap="flat" cmpd="sng" algn="ctr">
            <a:noFill/>
            <a:prstDash val="solid"/>
            <a:round/>
            <a:headEnd type="none" w="med" len="med"/>
            <a:tailEnd type="none" w="med" len="med"/>
          </a:ln>
          <a:effectLst>
            <a:outerShdw blurRad="393700" dist="38100" algn="l" rotWithShape="0">
              <a:prstClr val="black">
                <a:alpha val="40000"/>
              </a:prstClr>
            </a:outerShdw>
          </a:effectLst>
        </p:spPr>
        <p:txBody>
          <a:bodyPr vert="horz" wrap="square" lIns="91440" tIns="0" rIns="0" bIns="0" numCol="1" rtlCol="0" anchor="ctr" anchorCtr="0" compatLnSpc="1">
            <a:prstTxWarp prst="textNoShape">
              <a:avLst/>
            </a:prstTxWarp>
          </a:bodyPr>
          <a:lstStyle/>
          <a:p>
            <a:pPr fontAlgn="base">
              <a:lnSpc>
                <a:spcPct val="90000"/>
              </a:lnSpc>
              <a:spcBef>
                <a:spcPct val="0"/>
              </a:spcBef>
              <a:spcAft>
                <a:spcPct val="0"/>
              </a:spcAft>
              <a:buClr>
                <a:srgbClr val="FFFFFF"/>
              </a:buClr>
              <a:buSzPct val="95000"/>
              <a:tabLst>
                <a:tab pos="514476" algn="l"/>
              </a:tabLst>
              <a:defRPr/>
            </a:pPr>
            <a:endParaRPr lang="en-US" altLang="zh-CN"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endParaRPr>
          </a:p>
        </p:txBody>
      </p:sp>
      <p:grpSp>
        <p:nvGrpSpPr>
          <p:cNvPr id="5" name="Group 27"/>
          <p:cNvGrpSpPr/>
          <p:nvPr/>
        </p:nvGrpSpPr>
        <p:grpSpPr>
          <a:xfrm>
            <a:off x="4837994" y="1544127"/>
            <a:ext cx="3848806" cy="5011947"/>
            <a:chOff x="4837994" y="1544127"/>
            <a:chExt cx="3848806" cy="5011947"/>
          </a:xfrm>
        </p:grpSpPr>
        <p:grpSp>
          <p:nvGrpSpPr>
            <p:cNvPr id="7" name="Group 25"/>
            <p:cNvGrpSpPr/>
            <p:nvPr/>
          </p:nvGrpSpPr>
          <p:grpSpPr>
            <a:xfrm>
              <a:off x="4837994" y="1544127"/>
              <a:ext cx="3848806" cy="5011947"/>
              <a:chOff x="4837994" y="1544127"/>
              <a:chExt cx="3848806" cy="5011947"/>
            </a:xfrm>
          </p:grpSpPr>
          <p:sp>
            <p:nvSpPr>
              <p:cNvPr id="4" name="Rounded Rectangle 3"/>
              <p:cNvSpPr/>
              <p:nvPr/>
            </p:nvSpPr>
            <p:spPr bwMode="auto">
              <a:xfrm>
                <a:off x="4837994" y="1544127"/>
                <a:ext cx="3840126" cy="5011947"/>
              </a:xfrm>
              <a:prstGeom prst="roundRect">
                <a:avLst>
                  <a:gd name="adj" fmla="val 8052"/>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460375" indent="-460375"/>
                <a:endParaRPr lang="en-US" sz="24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pic>
            <p:nvPicPr>
              <p:cNvPr id="24" name="Picture 23" descr="SA_logo.jpg"/>
              <p:cNvPicPr>
                <a:picLocks noChangeAspect="1"/>
              </p:cNvPicPr>
              <p:nvPr/>
            </p:nvPicPr>
            <p:blipFill>
              <a:blip r:embed="rId4"/>
              <a:stretch>
                <a:fillRect/>
              </a:stretch>
            </p:blipFill>
            <p:spPr>
              <a:xfrm>
                <a:off x="4928026" y="5754501"/>
                <a:ext cx="3758774" cy="641742"/>
              </a:xfrm>
              <a:prstGeom prst="rect">
                <a:avLst/>
              </a:prstGeom>
            </p:spPr>
          </p:pic>
        </p:grpSp>
        <p:sp>
          <p:nvSpPr>
            <p:cNvPr id="27" name="Rounded Rectangle 26"/>
            <p:cNvSpPr/>
            <p:nvPr/>
          </p:nvSpPr>
          <p:spPr>
            <a:xfrm>
              <a:off x="4872499" y="1597609"/>
              <a:ext cx="3753914" cy="1047518"/>
            </a:xfrm>
            <a:prstGeom prst="roundRect">
              <a:avLst>
                <a:gd name="adj" fmla="val 24987"/>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smtClean="0"/>
              <a:t>What  Are Solution Accelerators?</a:t>
            </a:r>
            <a:endParaRPr lang="en-US" dirty="0">
              <a:solidFill>
                <a:schemeClr val="tx2"/>
              </a:solidFill>
            </a:endParaRPr>
          </a:p>
        </p:txBody>
      </p:sp>
      <p:sp>
        <p:nvSpPr>
          <p:cNvPr id="3" name="Text Placeholder 2"/>
          <p:cNvSpPr>
            <a:spLocks noGrp="1"/>
          </p:cNvSpPr>
          <p:nvPr>
            <p:ph type="body" sz="quarter" idx="4294967295"/>
          </p:nvPr>
        </p:nvSpPr>
        <p:spPr>
          <a:xfrm>
            <a:off x="698737" y="2706316"/>
            <a:ext cx="3605847" cy="2676630"/>
          </a:xfrm>
        </p:spPr>
        <p:txBody>
          <a:bodyPr wrap="square">
            <a:spAutoFit/>
          </a:bodyPr>
          <a:lstStyle/>
          <a:p>
            <a:pPr marL="344488" lvl="1" indent="-344488" defTabSz="914363">
              <a:lnSpc>
                <a:spcPct val="90000"/>
              </a:lnSpc>
              <a:spcBef>
                <a:spcPts val="300"/>
              </a:spcBef>
              <a:spcAft>
                <a:spcPts val="2000"/>
              </a:spcAft>
              <a:buSzPct val="80000"/>
              <a:buBlip>
                <a:blip r:embed="rId5"/>
              </a:buBlip>
              <a:defRPr/>
            </a:pP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Offer automation tools and guidance</a:t>
            </a:r>
          </a:p>
          <a:p>
            <a:pPr marL="344488" lvl="1" indent="-344488" defTabSz="914363">
              <a:lnSpc>
                <a:spcPct val="90000"/>
              </a:lnSpc>
              <a:spcBef>
                <a:spcPts val="300"/>
              </a:spcBef>
              <a:spcAft>
                <a:spcPts val="2000"/>
              </a:spcAft>
              <a:buSzPct val="80000"/>
              <a:buBlip>
                <a:blip r:embed="rId5"/>
              </a:buBlip>
              <a:defRPr/>
            </a:pP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Accelerate adoption of Microsoft technologies</a:t>
            </a:r>
          </a:p>
          <a:p>
            <a:pPr marL="344488" lvl="1" indent="-344488" defTabSz="914363">
              <a:lnSpc>
                <a:spcPct val="90000"/>
              </a:lnSpc>
              <a:spcBef>
                <a:spcPts val="300"/>
              </a:spcBef>
              <a:spcAft>
                <a:spcPts val="2000"/>
              </a:spcAft>
              <a:buSzPct val="80000"/>
              <a:buBlip>
                <a:blip r:embed="rId5"/>
              </a:buBlip>
              <a:defRPr/>
            </a:pP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Cross-product approach</a:t>
            </a:r>
            <a:endParaRPr lang="en-US"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nvGrpSpPr>
          <p:cNvPr id="10" name="Group 50"/>
          <p:cNvGrpSpPr/>
          <p:nvPr/>
        </p:nvGrpSpPr>
        <p:grpSpPr>
          <a:xfrm>
            <a:off x="4954451" y="1988403"/>
            <a:ext cx="1356986" cy="1707040"/>
            <a:chOff x="7372350" y="2714626"/>
            <a:chExt cx="1628383" cy="2048449"/>
          </a:xfrm>
          <a:effectLst/>
        </p:grpSpPr>
        <p:pic>
          <p:nvPicPr>
            <p:cNvPr id="6" name="Picture 10" descr="C:\Program Files\Microsoft Resource DVD Artwork\DVD_ART\Artwork_Imagery\HARDWARE_IMAGERY\Illustration - Misc Hardware\Windows Vista Illustration Icons\Generic Doc.png"/>
            <p:cNvPicPr>
              <a:picLocks noChangeAspect="1" noChangeArrowheads="1"/>
            </p:cNvPicPr>
            <p:nvPr/>
          </p:nvPicPr>
          <p:blipFill>
            <a:blip r:embed="rId6"/>
            <a:srcRect/>
            <a:stretch>
              <a:fillRect/>
            </a:stretch>
          </p:blipFill>
          <p:spPr bwMode="auto">
            <a:xfrm>
              <a:off x="7372350" y="2714626"/>
              <a:ext cx="1628383" cy="1523999"/>
            </a:xfrm>
            <a:prstGeom prst="rect">
              <a:avLst/>
            </a:prstGeom>
            <a:noFill/>
          </p:spPr>
        </p:pic>
        <p:grpSp>
          <p:nvGrpSpPr>
            <p:cNvPr id="11" name="Group 29"/>
            <p:cNvGrpSpPr/>
            <p:nvPr/>
          </p:nvGrpSpPr>
          <p:grpSpPr>
            <a:xfrm>
              <a:off x="7616076" y="3190875"/>
              <a:ext cx="1154171" cy="1572200"/>
              <a:chOff x="10854874" y="3544023"/>
              <a:chExt cx="1690909" cy="2303335"/>
            </a:xfrm>
          </p:grpSpPr>
          <p:pic>
            <p:nvPicPr>
              <p:cNvPr id="8" name="Picture 2" descr="C:\Program Files\Microsoft Resource DVD Artwork\DVD_ART\Artwork_Imagery\Shapes and Graphics\screen captures\CICS 3270 screen2.png"/>
              <p:cNvPicPr>
                <a:picLocks noChangeAspect="1" noChangeArrowheads="1"/>
              </p:cNvPicPr>
              <p:nvPr/>
            </p:nvPicPr>
            <p:blipFill>
              <a:blip r:embed="rId7" cstate="print"/>
              <a:srcRect/>
              <a:stretch>
                <a:fillRect/>
              </a:stretch>
            </p:blipFill>
            <p:spPr bwMode="auto">
              <a:xfrm>
                <a:off x="10854874" y="3544023"/>
                <a:ext cx="1677824" cy="1135811"/>
              </a:xfrm>
              <a:prstGeom prst="rect">
                <a:avLst/>
              </a:prstGeom>
            </p:spPr>
          </p:pic>
          <p:sp>
            <p:nvSpPr>
              <p:cNvPr id="9" name="Rectangle 8"/>
              <p:cNvSpPr/>
              <p:nvPr/>
            </p:nvSpPr>
            <p:spPr>
              <a:xfrm>
                <a:off x="10857142" y="5079015"/>
                <a:ext cx="1688641" cy="768343"/>
              </a:xfrm>
              <a:prstGeom prst="rect">
                <a:avLst/>
              </a:prstGeom>
            </p:spPr>
            <p:txBody>
              <a:bodyPr wrap="none">
                <a:spAutoFit/>
              </a:bodyPr>
              <a:lstStyle/>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Scripts </a:t>
                </a:r>
                <a:b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b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and Code</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grpSp>
      </p:grpSp>
      <p:grpSp>
        <p:nvGrpSpPr>
          <p:cNvPr id="15" name="Group 28"/>
          <p:cNvGrpSpPr/>
          <p:nvPr/>
        </p:nvGrpSpPr>
        <p:grpSpPr>
          <a:xfrm>
            <a:off x="6892502" y="1988403"/>
            <a:ext cx="1541275" cy="1534886"/>
            <a:chOff x="6944878" y="2181246"/>
            <a:chExt cx="1541275" cy="1534886"/>
          </a:xfrm>
        </p:grpSpPr>
        <p:grpSp>
          <p:nvGrpSpPr>
            <p:cNvPr id="18" name="Group 30"/>
            <p:cNvGrpSpPr/>
            <p:nvPr/>
          </p:nvGrpSpPr>
          <p:grpSpPr>
            <a:xfrm>
              <a:off x="7277475" y="2181246"/>
              <a:ext cx="1208678" cy="1534886"/>
              <a:chOff x="8436910" y="4404624"/>
              <a:chExt cx="1637081" cy="2078911"/>
            </a:xfrm>
          </p:grpSpPr>
          <p:pic>
            <p:nvPicPr>
              <p:cNvPr id="13" name="Picture 10" descr="C:\Program Files\Microsoft Resource DVD Artwork\DVD_ART\Artwork_Imagery\HARDWARE_IMAGERY\Illustration - Misc Hardware\Windows Vista Illustration Icons\Generic Doc.png"/>
              <p:cNvPicPr>
                <a:picLocks noChangeAspect="1" noChangeArrowheads="1"/>
              </p:cNvPicPr>
              <p:nvPr/>
            </p:nvPicPr>
            <p:blipFill>
              <a:blip r:embed="rId6"/>
              <a:srcRect/>
              <a:stretch>
                <a:fillRect/>
              </a:stretch>
            </p:blipFill>
            <p:spPr bwMode="auto">
              <a:xfrm>
                <a:off x="8436910" y="4404624"/>
                <a:ext cx="1637081" cy="1750856"/>
              </a:xfrm>
              <a:prstGeom prst="rect">
                <a:avLst/>
              </a:prstGeom>
              <a:noFill/>
            </p:spPr>
          </p:pic>
          <p:sp>
            <p:nvSpPr>
              <p:cNvPr id="14" name="TextBox 13"/>
              <p:cNvSpPr txBox="1"/>
              <p:nvPr/>
            </p:nvSpPr>
            <p:spPr>
              <a:xfrm>
                <a:off x="8683010" y="6125031"/>
                <a:ext cx="1287938" cy="358504"/>
              </a:xfrm>
              <a:prstGeom prst="rect">
                <a:avLst/>
              </a:prstGeom>
              <a:noFill/>
            </p:spPr>
            <p:txBody>
              <a:bodyPr wrap="none" rtlCol="0">
                <a:spAutoFit/>
              </a:bodyPr>
              <a:lstStyle/>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Guidance</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grpSp>
        <p:pic>
          <p:nvPicPr>
            <p:cNvPr id="12" name="Picture 11" descr="Computer_and_User.png"/>
            <p:cNvPicPr>
              <a:picLocks noChangeAspect="1"/>
            </p:cNvPicPr>
            <p:nvPr/>
          </p:nvPicPr>
          <p:blipFill>
            <a:blip r:embed="rId8"/>
            <a:stretch>
              <a:fillRect/>
            </a:stretch>
          </p:blipFill>
          <p:spPr>
            <a:xfrm>
              <a:off x="6944878" y="2394478"/>
              <a:ext cx="1119137" cy="1164630"/>
            </a:xfrm>
            <a:prstGeom prst="rect">
              <a:avLst/>
            </a:prstGeom>
          </p:spPr>
        </p:pic>
      </p:grpSp>
      <p:grpSp>
        <p:nvGrpSpPr>
          <p:cNvPr id="19" name="Group 27"/>
          <p:cNvGrpSpPr/>
          <p:nvPr/>
        </p:nvGrpSpPr>
        <p:grpSpPr>
          <a:xfrm>
            <a:off x="6458306" y="3887196"/>
            <a:ext cx="2068092" cy="1623938"/>
            <a:chOff x="6694908" y="4327451"/>
            <a:chExt cx="2068092" cy="1623938"/>
          </a:xfrm>
        </p:grpSpPr>
        <p:pic>
          <p:nvPicPr>
            <p:cNvPr id="16" name="Picture 15" descr="Software_Tools.png"/>
            <p:cNvPicPr>
              <a:picLocks noChangeAspect="1"/>
            </p:cNvPicPr>
            <p:nvPr/>
          </p:nvPicPr>
          <p:blipFill>
            <a:blip r:embed="rId9"/>
            <a:stretch>
              <a:fillRect/>
            </a:stretch>
          </p:blipFill>
          <p:spPr>
            <a:xfrm>
              <a:off x="6694908" y="4327451"/>
              <a:ext cx="2068092" cy="1623938"/>
            </a:xfrm>
            <a:prstGeom prst="rect">
              <a:avLst/>
            </a:prstGeom>
            <a:effectLst>
              <a:outerShdw blurRad="228600" sx="102000" sy="102000" algn="ctr" rotWithShape="0">
                <a:prstClr val="black">
                  <a:alpha val="76000"/>
                </a:prstClr>
              </a:outerShdw>
            </a:effectLst>
          </p:spPr>
        </p:pic>
        <p:sp>
          <p:nvSpPr>
            <p:cNvPr id="17" name="TextBox 16"/>
            <p:cNvSpPr txBox="1"/>
            <p:nvPr/>
          </p:nvSpPr>
          <p:spPr>
            <a:xfrm>
              <a:off x="7985477" y="5632444"/>
              <a:ext cx="602409" cy="264688"/>
            </a:xfrm>
            <a:prstGeom prst="rect">
              <a:avLst/>
            </a:prstGeom>
            <a:noFill/>
          </p:spPr>
          <p:txBody>
            <a:bodyPr wrap="none" rtlCol="0">
              <a:spAutoFit/>
            </a:bodyPr>
            <a:lstStyle/>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Tools</a:t>
              </a:r>
            </a:p>
          </p:txBody>
        </p:sp>
      </p:grpSp>
      <p:grpSp>
        <p:nvGrpSpPr>
          <p:cNvPr id="20" name="Group 25"/>
          <p:cNvGrpSpPr/>
          <p:nvPr/>
        </p:nvGrpSpPr>
        <p:grpSpPr>
          <a:xfrm>
            <a:off x="4988955" y="3902011"/>
            <a:ext cx="1208678" cy="1557367"/>
            <a:chOff x="8635073" y="1236209"/>
            <a:chExt cx="1450413" cy="1868841"/>
          </a:xfrm>
          <a:effectLst/>
        </p:grpSpPr>
        <p:grpSp>
          <p:nvGrpSpPr>
            <p:cNvPr id="26" name="Group 23"/>
            <p:cNvGrpSpPr/>
            <p:nvPr/>
          </p:nvGrpSpPr>
          <p:grpSpPr>
            <a:xfrm>
              <a:off x="8635073" y="1236209"/>
              <a:ext cx="1450413" cy="1868841"/>
              <a:chOff x="5761244" y="844323"/>
              <a:chExt cx="1450413" cy="1868841"/>
            </a:xfrm>
          </p:grpSpPr>
          <p:pic>
            <p:nvPicPr>
              <p:cNvPr id="22" name="Picture 10" descr="C:\Program Files\Microsoft Resource DVD Artwork\DVD_ART\Artwork_Imagery\HARDWARE_IMAGERY\Illustration - Misc Hardware\Windows Vista Illustration Icons\Generic Doc.png"/>
              <p:cNvPicPr>
                <a:picLocks noChangeAspect="1" noChangeArrowheads="1"/>
              </p:cNvPicPr>
              <p:nvPr/>
            </p:nvPicPr>
            <p:blipFill>
              <a:blip r:embed="rId6"/>
              <a:srcRect/>
              <a:stretch>
                <a:fillRect/>
              </a:stretch>
            </p:blipFill>
            <p:spPr bwMode="auto">
              <a:xfrm>
                <a:off x="5761244" y="844323"/>
                <a:ext cx="1450413" cy="1551215"/>
              </a:xfrm>
              <a:prstGeom prst="rect">
                <a:avLst/>
              </a:prstGeom>
              <a:noFill/>
            </p:spPr>
          </p:pic>
          <p:sp>
            <p:nvSpPr>
              <p:cNvPr id="23" name="Rectangle 22"/>
              <p:cNvSpPr/>
              <p:nvPr/>
            </p:nvSpPr>
            <p:spPr>
              <a:xfrm>
                <a:off x="5953657" y="2395538"/>
                <a:ext cx="1057358" cy="317626"/>
              </a:xfrm>
              <a:prstGeom prst="rect">
                <a:avLst/>
              </a:prstGeom>
            </p:spPr>
            <p:txBody>
              <a:bodyPr wrap="square">
                <a:spAutoFit/>
              </a:bodyPr>
              <a:lstStyle/>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Models</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grpSp>
        <p:pic>
          <p:nvPicPr>
            <p:cNvPr id="21" name="Picture 2" descr="C:\Program Files\Microsoft Resource DVD Artwork\DVD_ART\Artwork_Imagery\Shapes and Graphics\Charts and Graphs\diagrams\org chart.png"/>
            <p:cNvPicPr>
              <a:picLocks noChangeAspect="1" noChangeArrowheads="1"/>
            </p:cNvPicPr>
            <p:nvPr/>
          </p:nvPicPr>
          <p:blipFill>
            <a:blip r:embed="rId10" cstate="print"/>
            <a:srcRect/>
            <a:stretch>
              <a:fillRect/>
            </a:stretch>
          </p:blipFill>
          <p:spPr bwMode="auto">
            <a:xfrm>
              <a:off x="8828373" y="1676271"/>
              <a:ext cx="1048618" cy="744249"/>
            </a:xfrm>
            <a:prstGeom prst="rect">
              <a:avLst/>
            </a:prstGeom>
            <a:noFill/>
          </p:spPr>
        </p:pic>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p:nvPr/>
        </p:nvGrpSpPr>
        <p:grpSpPr>
          <a:xfrm>
            <a:off x="3411209" y="5310638"/>
            <a:ext cx="1951545" cy="1216152"/>
            <a:chOff x="3411209" y="5310638"/>
            <a:chExt cx="1951545" cy="1216152"/>
          </a:xfrm>
        </p:grpSpPr>
        <p:sp>
          <p:nvSpPr>
            <p:cNvPr id="13" name="TextBox 12"/>
            <p:cNvSpPr txBox="1"/>
            <p:nvPr/>
          </p:nvSpPr>
          <p:spPr>
            <a:xfrm>
              <a:off x="3411209" y="5310638"/>
              <a:ext cx="1951545" cy="1216152"/>
            </a:xfrm>
            <a:prstGeom prst="roundRect">
              <a:avLst>
                <a:gd name="adj" fmla="val 23001"/>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indent="-342900" algn="ctr">
                <a:lnSpc>
                  <a:spcPct val="80000"/>
                </a:lnSpc>
                <a:spcAft>
                  <a:spcPts val="1200"/>
                </a:spcAft>
                <a:defRPr/>
              </a:pPr>
              <a:r>
                <a:rPr lang="en-US" sz="2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Deploy</a:t>
              </a:r>
            </a:p>
          </p:txBody>
        </p:sp>
        <p:sp>
          <p:nvSpPr>
            <p:cNvPr id="28" name="Rounded Rectangle 27"/>
            <p:cNvSpPr/>
            <p:nvPr/>
          </p:nvSpPr>
          <p:spPr>
            <a:xfrm>
              <a:off x="3439062" y="5353946"/>
              <a:ext cx="1883434" cy="606905"/>
            </a:xfrm>
            <a:prstGeom prst="roundRect">
              <a:avLst>
                <a:gd name="adj" fmla="val 40817"/>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30"/>
          <p:cNvGrpSpPr/>
          <p:nvPr/>
        </p:nvGrpSpPr>
        <p:grpSpPr>
          <a:xfrm>
            <a:off x="1130960" y="3621299"/>
            <a:ext cx="1951545" cy="1212342"/>
            <a:chOff x="1130960" y="3621299"/>
            <a:chExt cx="1951545" cy="1212342"/>
          </a:xfrm>
        </p:grpSpPr>
        <p:sp>
          <p:nvSpPr>
            <p:cNvPr id="14" name="TextBox 13"/>
            <p:cNvSpPr txBox="1"/>
            <p:nvPr/>
          </p:nvSpPr>
          <p:spPr>
            <a:xfrm>
              <a:off x="1130960" y="3621299"/>
              <a:ext cx="1951545" cy="1212342"/>
            </a:xfrm>
            <a:prstGeom prst="roundRect">
              <a:avLst>
                <a:gd name="adj" fmla="val 23001"/>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fontAlgn="base">
                <a:lnSpc>
                  <a:spcPct val="80000"/>
                </a:lnSpc>
                <a:spcBef>
                  <a:spcPct val="0"/>
                </a:spcBef>
                <a:spcAft>
                  <a:spcPts val="1200"/>
                </a:spcAft>
                <a:defRPr/>
              </a:pPr>
              <a:r>
                <a:rPr lang="en-US" sz="2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Operate</a:t>
              </a:r>
            </a:p>
          </p:txBody>
        </p:sp>
        <p:sp>
          <p:nvSpPr>
            <p:cNvPr id="26" name="Rounded Rectangle 25"/>
            <p:cNvSpPr/>
            <p:nvPr/>
          </p:nvSpPr>
          <p:spPr>
            <a:xfrm>
              <a:off x="1158815" y="3668919"/>
              <a:ext cx="1883434" cy="606905"/>
            </a:xfrm>
            <a:prstGeom prst="roundRect">
              <a:avLst>
                <a:gd name="adj" fmla="val 40817"/>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28"/>
          <p:cNvGrpSpPr/>
          <p:nvPr/>
        </p:nvGrpSpPr>
        <p:grpSpPr>
          <a:xfrm>
            <a:off x="5794975" y="3627050"/>
            <a:ext cx="1951545" cy="1216152"/>
            <a:chOff x="5794975" y="3627050"/>
            <a:chExt cx="1951545" cy="1216152"/>
          </a:xfrm>
        </p:grpSpPr>
        <p:sp>
          <p:nvSpPr>
            <p:cNvPr id="15" name="TextBox 14"/>
            <p:cNvSpPr txBox="1"/>
            <p:nvPr/>
          </p:nvSpPr>
          <p:spPr>
            <a:xfrm>
              <a:off x="5794975" y="3627050"/>
              <a:ext cx="1951545" cy="1216152"/>
            </a:xfrm>
            <a:prstGeom prst="roundRect">
              <a:avLst>
                <a:gd name="adj" fmla="val 23001"/>
              </a:avLst>
            </a:prstGeom>
            <a:gradFill flip="none" rotWithShape="1">
              <a:gsLst>
                <a:gs pos="0">
                  <a:schemeClr val="bg1">
                    <a:lumMod val="50000"/>
                    <a:shade val="30000"/>
                    <a:satMod val="115000"/>
                  </a:schemeClr>
                </a:gs>
                <a:gs pos="50000">
                  <a:schemeClr val="tx1">
                    <a:lumMod val="75000"/>
                    <a:lumOff val="25000"/>
                  </a:schemeClr>
                </a:gs>
                <a:gs pos="100000">
                  <a:schemeClr val="bg1">
                    <a:lumMod val="50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a:lnSpc>
                  <a:spcPct val="80000"/>
                </a:lnSpc>
                <a:spcBef>
                  <a:spcPct val="30000"/>
                </a:spcBef>
                <a:spcAft>
                  <a:spcPts val="1200"/>
                </a:spcAft>
                <a:buClr>
                  <a:schemeClr val="tx2"/>
                </a:buClr>
                <a:buSzPct val="95000"/>
                <a:tabLst>
                  <a:tab pos="514476" algn="l"/>
                </a:tabLst>
                <a:defRPr/>
              </a:pPr>
              <a:r>
                <a:rPr lang="en-US" sz="2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Secure</a:t>
              </a:r>
            </a:p>
          </p:txBody>
        </p:sp>
        <p:sp>
          <p:nvSpPr>
            <p:cNvPr id="27" name="Rounded Rectangle 26"/>
            <p:cNvSpPr/>
            <p:nvPr/>
          </p:nvSpPr>
          <p:spPr>
            <a:xfrm>
              <a:off x="5831455" y="3674670"/>
              <a:ext cx="1883434" cy="606905"/>
            </a:xfrm>
            <a:prstGeom prst="roundRect">
              <a:avLst>
                <a:gd name="adj" fmla="val 40817"/>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32"/>
          <p:cNvGrpSpPr/>
          <p:nvPr/>
        </p:nvGrpSpPr>
        <p:grpSpPr>
          <a:xfrm>
            <a:off x="247469" y="2160263"/>
            <a:ext cx="8741975" cy="3778796"/>
            <a:chOff x="247469" y="2160263"/>
            <a:chExt cx="8741975" cy="3778796"/>
          </a:xfrm>
        </p:grpSpPr>
        <p:sp>
          <p:nvSpPr>
            <p:cNvPr id="6" name="TextBox 5"/>
            <p:cNvSpPr txBox="1"/>
            <p:nvPr/>
          </p:nvSpPr>
          <p:spPr>
            <a:xfrm>
              <a:off x="5993382" y="2160263"/>
              <a:ext cx="2996062" cy="1169551"/>
            </a:xfrm>
            <a:prstGeom prst="rect">
              <a:avLst/>
            </a:prstGeom>
            <a:noFill/>
          </p:spPr>
          <p:txBody>
            <a:bodyPr wrap="square" rtlCol="0">
              <a:spAutoFit/>
            </a:bodyPr>
            <a:lstStyle/>
            <a:p>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Microsoft Assessment</a:t>
              </a:r>
              <a:b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br>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and Planning </a:t>
              </a: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(tool + guidance)</a:t>
              </a:r>
            </a:p>
            <a:p>
              <a:endPar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a:p>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Infrastructure Planning</a:t>
              </a:r>
              <a:b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br>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and Design Series </a:t>
              </a: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(guidance)</a:t>
              </a:r>
            </a:p>
          </p:txBody>
        </p:sp>
        <p:sp>
          <p:nvSpPr>
            <p:cNvPr id="7" name="TextBox 6"/>
            <p:cNvSpPr txBox="1"/>
            <p:nvPr/>
          </p:nvSpPr>
          <p:spPr>
            <a:xfrm>
              <a:off x="5993382" y="5415839"/>
              <a:ext cx="2554857" cy="523220"/>
            </a:xfrm>
            <a:prstGeom prst="rect">
              <a:avLst/>
            </a:prstGeom>
            <a:noFill/>
          </p:spPr>
          <p:txBody>
            <a:bodyPr wrap="square" rtlCol="0">
              <a:spAutoFit/>
            </a:bodyPr>
            <a:lstStyle/>
            <a:p>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Windows Server 2008 Security Guide </a:t>
              </a: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(guidance)</a:t>
              </a:r>
            </a:p>
          </p:txBody>
        </p:sp>
        <p:sp>
          <p:nvSpPr>
            <p:cNvPr id="8" name="TextBox 7"/>
            <p:cNvSpPr txBox="1"/>
            <p:nvPr/>
          </p:nvSpPr>
          <p:spPr>
            <a:xfrm>
              <a:off x="247469" y="5415839"/>
              <a:ext cx="2619375" cy="523220"/>
            </a:xfrm>
            <a:prstGeom prst="rect">
              <a:avLst/>
            </a:prstGeom>
            <a:noFill/>
          </p:spPr>
          <p:txBody>
            <a:bodyPr wrap="square" rtlCol="0">
              <a:spAutoFit/>
            </a:bodyPr>
            <a:lstStyle/>
            <a:p>
              <a:pPr algn="r"/>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Microsoft Deployment </a:t>
              </a:r>
            </a:p>
            <a:p>
              <a:pPr algn="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(tool + guidance)</a:t>
              </a:r>
            </a:p>
          </p:txBody>
        </p:sp>
        <p:sp>
          <p:nvSpPr>
            <p:cNvPr id="10" name="TextBox 9"/>
            <p:cNvSpPr txBox="1"/>
            <p:nvPr/>
          </p:nvSpPr>
          <p:spPr>
            <a:xfrm>
              <a:off x="247469" y="2367298"/>
              <a:ext cx="2619375" cy="738664"/>
            </a:xfrm>
            <a:prstGeom prst="rect">
              <a:avLst/>
            </a:prstGeom>
            <a:noFill/>
          </p:spPr>
          <p:txBody>
            <a:bodyPr wrap="square" rtlCol="0">
              <a:spAutoFit/>
            </a:bodyPr>
            <a:lstStyle/>
            <a:p>
              <a:pPr algn="r"/>
              <a:r>
                <a:rPr lang="en-US" sz="14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Offline Virtual Machine Servicing Tool</a:t>
              </a:r>
            </a:p>
            <a:p>
              <a:pPr algn="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(tool + guidance)</a:t>
              </a:r>
            </a:p>
          </p:txBody>
        </p:sp>
      </p:grpSp>
      <p:sp>
        <p:nvSpPr>
          <p:cNvPr id="9" name="Title 8"/>
          <p:cNvSpPr>
            <a:spLocks noGrp="1"/>
          </p:cNvSpPr>
          <p:nvPr>
            <p:ph type="title"/>
          </p:nvPr>
        </p:nvSpPr>
        <p:spPr>
          <a:xfrm>
            <a:off x="457200" y="640079"/>
            <a:ext cx="8514272" cy="914400"/>
          </a:xfrm>
        </p:spPr>
        <p:txBody>
          <a:bodyPr/>
          <a:lstStyle/>
          <a:p>
            <a:r>
              <a:rPr lang="en-US" dirty="0" err="1" smtClean="0"/>
              <a:t>Server+Virtualization</a:t>
            </a:r>
            <a:r>
              <a:rPr lang="en-US" dirty="0" smtClean="0"/>
              <a:t> Solution Accelerators</a:t>
            </a:r>
            <a:br>
              <a:rPr lang="en-US" dirty="0" smtClean="0"/>
            </a:br>
            <a:r>
              <a:rPr lang="en-US" sz="2800" spc="-100" dirty="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For every part of IT life-cycle</a:t>
            </a:r>
          </a:p>
        </p:txBody>
      </p:sp>
      <p:grpSp>
        <p:nvGrpSpPr>
          <p:cNvPr id="16" name="Group 29"/>
          <p:cNvGrpSpPr/>
          <p:nvPr/>
        </p:nvGrpSpPr>
        <p:grpSpPr>
          <a:xfrm>
            <a:off x="3414085" y="1931959"/>
            <a:ext cx="1951545" cy="1212342"/>
            <a:chOff x="3414085" y="1931959"/>
            <a:chExt cx="1951545" cy="1212342"/>
          </a:xfrm>
        </p:grpSpPr>
        <p:sp>
          <p:nvSpPr>
            <p:cNvPr id="11" name="TextBox 10"/>
            <p:cNvSpPr txBox="1"/>
            <p:nvPr/>
          </p:nvSpPr>
          <p:spPr>
            <a:xfrm>
              <a:off x="3414085" y="1931959"/>
              <a:ext cx="1951545" cy="1212342"/>
            </a:xfrm>
            <a:prstGeom prst="roundRect">
              <a:avLst>
                <a:gd name="adj" fmla="val 23001"/>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a:lnSpc>
                  <a:spcPct val="80000"/>
                </a:lnSpc>
                <a:spcAft>
                  <a:spcPts val="1200"/>
                </a:spcAft>
                <a:defRPr/>
              </a:pPr>
              <a:r>
                <a:rPr lang="en-US" sz="2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Assess Plan</a:t>
              </a:r>
            </a:p>
          </p:txBody>
        </p:sp>
        <p:sp>
          <p:nvSpPr>
            <p:cNvPr id="12" name="Rounded Rectangle 11"/>
            <p:cNvSpPr/>
            <p:nvPr/>
          </p:nvSpPr>
          <p:spPr>
            <a:xfrm>
              <a:off x="3447691" y="1972391"/>
              <a:ext cx="1883434" cy="606905"/>
            </a:xfrm>
            <a:prstGeom prst="roundRect">
              <a:avLst>
                <a:gd name="adj" fmla="val 40817"/>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Isosceles Triangle 21"/>
          <p:cNvSpPr/>
          <p:nvPr/>
        </p:nvSpPr>
        <p:spPr>
          <a:xfrm rot="13255283" flipV="1">
            <a:off x="2670172" y="2747725"/>
            <a:ext cx="977835" cy="1313888"/>
          </a:xfrm>
          <a:prstGeom prst="triangle">
            <a:avLst>
              <a:gd name="adj" fmla="val 50317"/>
            </a:avLst>
          </a:prstGeom>
          <a:gradFill flip="none" rotWithShape="1">
            <a:gsLst>
              <a:gs pos="0">
                <a:schemeClr val="bg2">
                  <a:lumMod val="20000"/>
                  <a:lumOff val="80000"/>
                </a:schemeClr>
              </a:gs>
              <a:gs pos="88000">
                <a:srgbClr val="92D050">
                  <a:alpha val="0"/>
                </a:srgbClr>
              </a:gs>
            </a:gsLst>
            <a:lin ang="5400000" scaled="0"/>
            <a:tileRect/>
          </a:gradFill>
          <a:ln w="25400" cap="flat" cmpd="sng" algn="ctr">
            <a:noFill/>
            <a:prstDash val="solid"/>
          </a:ln>
          <a:effectLst>
            <a:outerShdw blurRad="1397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Isosceles Triangle 22"/>
          <p:cNvSpPr/>
          <p:nvPr/>
        </p:nvSpPr>
        <p:spPr>
          <a:xfrm rot="8531058" flipV="1">
            <a:off x="2791858" y="4455053"/>
            <a:ext cx="978408" cy="1313888"/>
          </a:xfrm>
          <a:prstGeom prst="triangle">
            <a:avLst>
              <a:gd name="adj" fmla="val 50317"/>
            </a:avLst>
          </a:prstGeom>
          <a:gradFill flip="none" rotWithShape="1">
            <a:gsLst>
              <a:gs pos="0">
                <a:schemeClr val="bg2">
                  <a:lumMod val="20000"/>
                  <a:lumOff val="80000"/>
                </a:schemeClr>
              </a:gs>
              <a:gs pos="88000">
                <a:srgbClr val="92D050">
                  <a:alpha val="0"/>
                </a:srgbClr>
              </a:gs>
            </a:gsLst>
            <a:lin ang="5400000" scaled="0"/>
            <a:tileRect/>
          </a:gradFill>
          <a:ln w="25400" cap="flat" cmpd="sng" algn="ctr">
            <a:noFill/>
            <a:prstDash val="solid"/>
          </a:ln>
          <a:effectLst>
            <a:outerShdw blurRad="1397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 name="Isosceles Triangle 23"/>
          <p:cNvSpPr/>
          <p:nvPr/>
        </p:nvSpPr>
        <p:spPr>
          <a:xfrm rot="18929936" flipV="1">
            <a:off x="5062945" y="2713496"/>
            <a:ext cx="978408" cy="1313888"/>
          </a:xfrm>
          <a:prstGeom prst="triangle">
            <a:avLst>
              <a:gd name="adj" fmla="val 50317"/>
            </a:avLst>
          </a:prstGeom>
          <a:gradFill flip="none" rotWithShape="1">
            <a:gsLst>
              <a:gs pos="0">
                <a:schemeClr val="bg2">
                  <a:lumMod val="20000"/>
                  <a:lumOff val="80000"/>
                </a:schemeClr>
              </a:gs>
              <a:gs pos="88000">
                <a:srgbClr val="92D050">
                  <a:alpha val="0"/>
                </a:srgbClr>
              </a:gs>
            </a:gsLst>
            <a:lin ang="5400000" scaled="0"/>
            <a:tileRect/>
          </a:gradFill>
          <a:ln w="25400" cap="flat" cmpd="sng" algn="ctr">
            <a:noFill/>
            <a:prstDash val="solid"/>
          </a:ln>
          <a:effectLst>
            <a:outerShdw blurRad="1397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 name="Isosceles Triangle 24"/>
          <p:cNvSpPr/>
          <p:nvPr/>
        </p:nvSpPr>
        <p:spPr>
          <a:xfrm rot="2658442" flipV="1">
            <a:off x="5085226" y="4389309"/>
            <a:ext cx="978408" cy="1313888"/>
          </a:xfrm>
          <a:prstGeom prst="triangle">
            <a:avLst>
              <a:gd name="adj" fmla="val 50317"/>
            </a:avLst>
          </a:prstGeom>
          <a:gradFill flip="none" rotWithShape="1">
            <a:gsLst>
              <a:gs pos="0">
                <a:schemeClr val="bg2">
                  <a:lumMod val="20000"/>
                  <a:lumOff val="80000"/>
                </a:schemeClr>
              </a:gs>
              <a:gs pos="88000">
                <a:srgbClr val="92D050">
                  <a:alpha val="0"/>
                </a:srgbClr>
              </a:gs>
            </a:gsLst>
            <a:lin ang="5400000" scaled="0"/>
            <a:tileRect/>
          </a:gradFill>
          <a:ln w="25400" cap="flat" cmpd="sng" algn="ctr">
            <a:noFill/>
            <a:prstDash val="solid"/>
          </a:ln>
          <a:effectLst>
            <a:outerShdw blurRad="1397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rot="5400000">
            <a:off x="2039207" y="-105153"/>
            <a:ext cx="4884447" cy="8203717"/>
          </a:xfrm>
          <a:prstGeom prst="roundRect">
            <a:avLst>
              <a:gd name="adj" fmla="val 9288"/>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3" name="Text Placeholder 2"/>
          <p:cNvSpPr>
            <a:spLocks noGrp="1"/>
          </p:cNvSpPr>
          <p:nvPr>
            <p:ph type="body" sz="quarter" idx="4294967295"/>
          </p:nvPr>
        </p:nvSpPr>
        <p:spPr>
          <a:xfrm>
            <a:off x="592354" y="1822478"/>
            <a:ext cx="3858882" cy="4616450"/>
          </a:xfrm>
        </p:spPr>
        <p:txBody>
          <a:bodyPr>
            <a:noAutofit/>
          </a:bodyPr>
          <a:lstStyle/>
          <a:p>
            <a:pPr marL="344488" lvl="1" indent="-344488" defTabSz="914363">
              <a:lnSpc>
                <a:spcPct val="90000"/>
              </a:lnSpc>
              <a:spcBef>
                <a:spcPts val="0"/>
              </a:spcBef>
              <a:spcAft>
                <a:spcPts val="1200"/>
              </a:spcAft>
              <a:buSzPct val="80000"/>
              <a:buBlip>
                <a:blip r:embed="rId4"/>
              </a:buBlip>
              <a:defRPr/>
            </a:pP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Expanded version of WVHA</a:t>
            </a:r>
          </a:p>
          <a:p>
            <a:pPr marL="344488" lvl="1" indent="-344488" defTabSz="914363">
              <a:lnSpc>
                <a:spcPct val="90000"/>
              </a:lnSpc>
              <a:spcBef>
                <a:spcPts val="0"/>
              </a:spcBef>
              <a:spcAft>
                <a:spcPts val="1200"/>
              </a:spcAft>
              <a:buSzPct val="80000"/>
              <a:buBlip>
                <a:blip r:embed="rId4"/>
              </a:buBlip>
              <a:defRPr/>
            </a:pP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Integrated </a:t>
            </a:r>
            <a:r>
              <a:rPr sz="20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portal </a:t>
            </a: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with </a:t>
            </a:r>
            <a:r>
              <a:rPr sz="20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tools </a:t>
            </a: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and </a:t>
            </a:r>
            <a:r>
              <a:rPr sz="20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guidance</a:t>
            </a:r>
            <a:endPar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344488" lvl="1" indent="-344488" defTabSz="914363">
              <a:lnSpc>
                <a:spcPct val="90000"/>
              </a:lnSpc>
              <a:spcBef>
                <a:spcPts val="0"/>
              </a:spcBef>
              <a:spcAft>
                <a:spcPts val="1200"/>
              </a:spcAft>
              <a:buSzPct val="80000"/>
              <a:buBlip>
                <a:blip r:embed="rId4"/>
              </a:buBlip>
              <a:defRPr/>
            </a:pP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Agentless inventory of clients, servers, applications, devices and roles</a:t>
            </a:r>
          </a:p>
          <a:p>
            <a:pPr marL="344488" lvl="1" indent="-344488" defTabSz="914363">
              <a:lnSpc>
                <a:spcPct val="90000"/>
              </a:lnSpc>
              <a:spcBef>
                <a:spcPts val="0"/>
              </a:spcBef>
              <a:spcAft>
                <a:spcPts val="1200"/>
              </a:spcAft>
              <a:buSzPct val="80000"/>
              <a:buBlip>
                <a:blip r:embed="rId4"/>
              </a:buBlip>
              <a:defRPr/>
            </a:pP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Technology migration and readiness assessments including desktop and server migration with virtualization</a:t>
            </a:r>
          </a:p>
          <a:p>
            <a:pPr marL="344488" lvl="1" indent="-344488" defTabSz="914363">
              <a:lnSpc>
                <a:spcPct val="90000"/>
              </a:lnSpc>
              <a:spcBef>
                <a:spcPts val="0"/>
              </a:spcBef>
              <a:spcAft>
                <a:spcPts val="1200"/>
              </a:spcAft>
              <a:buSzPct val="80000"/>
              <a:buBlip>
                <a:blip r:embed="rId4"/>
              </a:buBlip>
              <a:defRPr/>
            </a:pP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Powerful </a:t>
            </a:r>
            <a:r>
              <a:rPr sz="20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pre-sales </a:t>
            </a: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a:t>
            </a:r>
            <a:r>
              <a:rPr sz="20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ssessment </a:t>
            </a: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t</a:t>
            </a:r>
            <a:r>
              <a:rPr sz="200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ool </a:t>
            </a:r>
            <a:r>
              <a:rPr sz="200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for multiple products (proposals included)</a:t>
            </a:r>
          </a:p>
        </p:txBody>
      </p:sp>
      <p:sp>
        <p:nvSpPr>
          <p:cNvPr id="5" name="Title 4"/>
          <p:cNvSpPr>
            <a:spLocks noGrp="1"/>
          </p:cNvSpPr>
          <p:nvPr>
            <p:ph type="title"/>
          </p:nvPr>
        </p:nvSpPr>
        <p:spPr/>
        <p:txBody>
          <a:bodyPr/>
          <a:lstStyle/>
          <a:p>
            <a:r>
              <a:rPr smtClean="0"/>
              <a:t>Microsoft Assessment and Planning</a:t>
            </a:r>
            <a:endParaRPr lang="en-US" dirty="0"/>
          </a:p>
        </p:txBody>
      </p:sp>
      <p:grpSp>
        <p:nvGrpSpPr>
          <p:cNvPr id="2" name="Group 23"/>
          <p:cNvGrpSpPr/>
          <p:nvPr/>
        </p:nvGrpSpPr>
        <p:grpSpPr>
          <a:xfrm>
            <a:off x="4681274" y="2044463"/>
            <a:ext cx="3867510" cy="3853123"/>
            <a:chOff x="4784786" y="2044463"/>
            <a:chExt cx="3867510" cy="3853123"/>
          </a:xfrm>
        </p:grpSpPr>
        <p:sp>
          <p:nvSpPr>
            <p:cNvPr id="9" name="Oval 8"/>
            <p:cNvSpPr/>
            <p:nvPr/>
          </p:nvSpPr>
          <p:spPr bwMode="auto">
            <a:xfrm>
              <a:off x="6303753" y="3560553"/>
              <a:ext cx="823823" cy="823823"/>
            </a:xfrm>
            <a:prstGeom prst="ellipse">
              <a:avLst/>
            </a:prstGeom>
            <a:gradFill flip="none" rotWithShape="1">
              <a:gsLst>
                <a:gs pos="0">
                  <a:schemeClr val="bg1">
                    <a:lumMod val="50000"/>
                    <a:shade val="30000"/>
                    <a:satMod val="115000"/>
                  </a:schemeClr>
                </a:gs>
                <a:gs pos="50000">
                  <a:schemeClr val="tx1">
                    <a:lumMod val="75000"/>
                    <a:lumOff val="25000"/>
                  </a:schemeClr>
                </a:gs>
                <a:gs pos="100000">
                  <a:schemeClr val="bg1">
                    <a:lumMod val="50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36576" rIns="0" bIns="0" rtlCol="0" anchor="ctr"/>
            <a:lstStyle/>
            <a:p>
              <a:pPr indent="-342900" algn="ctr" fontAlgn="base">
                <a:lnSpc>
                  <a:spcPct val="80000"/>
                </a:lnSpc>
                <a:spcBef>
                  <a:spcPct val="30000"/>
                </a:spcBef>
                <a:spcAft>
                  <a:spcPts val="1200"/>
                </a:spcAft>
                <a:buClr>
                  <a:schemeClr val="tx2"/>
                </a:buClr>
                <a:buSzPct val="95000"/>
                <a:tabLst>
                  <a:tab pos="514476" algn="l"/>
                </a:tabLst>
                <a:defRPr/>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MAP 3.1</a:t>
              </a:r>
            </a:p>
          </p:txBody>
        </p:sp>
        <p:sp>
          <p:nvSpPr>
            <p:cNvPr id="6" name="Oval 5"/>
            <p:cNvSpPr/>
            <p:nvPr/>
          </p:nvSpPr>
          <p:spPr bwMode="auto">
            <a:xfrm>
              <a:off x="6241211" y="2044463"/>
              <a:ext cx="948906" cy="948906"/>
            </a:xfrm>
            <a:prstGeom prst="ellipse">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indent="-460375" algn="ctr" fontAlgn="base">
                <a:lnSpc>
                  <a:spcPct val="80000"/>
                </a:lnSpc>
                <a:spcBef>
                  <a:spcPct val="0"/>
                </a:spcBef>
                <a:spcAft>
                  <a:spcPct val="0"/>
                </a:spcAft>
                <a:defRPr/>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Windows Server 2008</a:t>
              </a:r>
            </a:p>
          </p:txBody>
        </p:sp>
        <p:sp>
          <p:nvSpPr>
            <p:cNvPr id="7" name="Oval 6"/>
            <p:cNvSpPr/>
            <p:nvPr/>
          </p:nvSpPr>
          <p:spPr bwMode="auto">
            <a:xfrm>
              <a:off x="6241211" y="4948680"/>
              <a:ext cx="948906" cy="948906"/>
            </a:xfrm>
            <a:prstGeom prst="ellipse">
              <a:avLst/>
            </a:prstGeom>
            <a:gradFill flip="none" rotWithShape="1">
              <a:gsLst>
                <a:gs pos="0">
                  <a:srgbClr val="025E9C">
                    <a:alpha val="54902"/>
                  </a:srgbClr>
                </a:gs>
                <a:gs pos="100000">
                  <a:srgbClr val="5050DE"/>
                </a:gs>
              </a:gsLst>
              <a:lin ang="5400000" scaled="0"/>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indent="-460375" algn="ctr" fontAlgn="base">
                <a:lnSpc>
                  <a:spcPct val="80000"/>
                </a:lnSpc>
                <a:spcBef>
                  <a:spcPct val="0"/>
                </a:spcBef>
                <a:spcAft>
                  <a:spcPct val="0"/>
                </a:spcAft>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Microsoft Application Virtualization</a:t>
              </a:r>
            </a:p>
          </p:txBody>
        </p:sp>
        <p:sp>
          <p:nvSpPr>
            <p:cNvPr id="8" name="Oval 7"/>
            <p:cNvSpPr/>
            <p:nvPr/>
          </p:nvSpPr>
          <p:spPr bwMode="auto">
            <a:xfrm>
              <a:off x="4784786" y="3498011"/>
              <a:ext cx="948906" cy="948906"/>
            </a:xfrm>
            <a:prstGeom prst="ellipse">
              <a:avLst/>
            </a:prstGeom>
            <a:gradFill flip="none" rotWithShape="1">
              <a:gsLst>
                <a:gs pos="50000">
                  <a:schemeClr val="accent4">
                    <a:lumMod val="75000"/>
                  </a:schemeClr>
                </a:gs>
                <a:gs pos="100000">
                  <a:srgbClr val="6560A6"/>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indent="-342900" algn="ctr" fontAlgn="base">
                <a:lnSpc>
                  <a:spcPct val="80000"/>
                </a:lnSpc>
                <a:spcBef>
                  <a:spcPct val="0"/>
                </a:spcBef>
                <a:spcAft>
                  <a:spcPct val="0"/>
                </a:spcAft>
                <a:defRPr/>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System Center VMM</a:t>
              </a:r>
            </a:p>
          </p:txBody>
        </p:sp>
        <p:sp>
          <p:nvSpPr>
            <p:cNvPr id="10" name="Oval 9"/>
            <p:cNvSpPr/>
            <p:nvPr/>
          </p:nvSpPr>
          <p:spPr bwMode="auto">
            <a:xfrm>
              <a:off x="5175844" y="2458534"/>
              <a:ext cx="948906" cy="948906"/>
            </a:xfrm>
            <a:prstGeom prst="ellipse">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indent="-342900" algn="ctr" fontAlgn="base">
                <a:lnSpc>
                  <a:spcPct val="80000"/>
                </a:lnSpc>
                <a:spcBef>
                  <a:spcPct val="0"/>
                </a:spcBef>
                <a:spcAft>
                  <a:spcPct val="0"/>
                </a:spcAft>
                <a:defRPr/>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Other Products</a:t>
              </a:r>
            </a:p>
          </p:txBody>
        </p:sp>
        <p:sp>
          <p:nvSpPr>
            <p:cNvPr id="11" name="Oval 10"/>
            <p:cNvSpPr/>
            <p:nvPr/>
          </p:nvSpPr>
          <p:spPr bwMode="auto">
            <a:xfrm>
              <a:off x="5201722" y="4537493"/>
              <a:ext cx="948906" cy="948906"/>
            </a:xfrm>
            <a:prstGeom prst="ellipse">
              <a:avLst/>
            </a:prstGeom>
            <a:gradFill flip="none" rotWithShape="1">
              <a:gsLst>
                <a:gs pos="50000">
                  <a:srgbClr val="6560A6"/>
                </a:gs>
                <a:gs pos="100000">
                  <a:srgbClr val="83A2E7"/>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indent="-342900" algn="ctr" fontAlgn="base">
                <a:lnSpc>
                  <a:spcPct val="80000"/>
                </a:lnSpc>
                <a:spcBef>
                  <a:spcPct val="0"/>
                </a:spcBef>
                <a:spcAft>
                  <a:spcPct val="0"/>
                </a:spcAft>
                <a:defRPr/>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Terminal Services</a:t>
              </a:r>
            </a:p>
          </p:txBody>
        </p:sp>
        <p:sp>
          <p:nvSpPr>
            <p:cNvPr id="12" name="Oval 11"/>
            <p:cNvSpPr/>
            <p:nvPr/>
          </p:nvSpPr>
          <p:spPr bwMode="auto">
            <a:xfrm>
              <a:off x="7703390" y="3498011"/>
              <a:ext cx="948906" cy="948906"/>
            </a:xfrm>
            <a:prstGeom prst="ellipse">
              <a:avLst/>
            </a:prstGeom>
            <a:gradFill flip="none" rotWithShape="1">
              <a:gsLst>
                <a:gs pos="0">
                  <a:srgbClr val="298F7C"/>
                </a:gs>
                <a:gs pos="100000">
                  <a:srgbClr val="29C5C9">
                    <a:alpha val="89804"/>
                  </a:srgb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indent="-460375" algn="ctr" fontAlgn="base">
                <a:lnSpc>
                  <a:spcPct val="80000"/>
                </a:lnSpc>
                <a:spcBef>
                  <a:spcPct val="0"/>
                </a:spcBef>
                <a:spcAft>
                  <a:spcPct val="0"/>
                </a:spcAft>
                <a:defRPr/>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Windows Vista</a:t>
              </a:r>
            </a:p>
          </p:txBody>
        </p:sp>
        <p:sp>
          <p:nvSpPr>
            <p:cNvPr id="13" name="Oval 12"/>
            <p:cNvSpPr/>
            <p:nvPr/>
          </p:nvSpPr>
          <p:spPr bwMode="auto">
            <a:xfrm>
              <a:off x="7280693" y="2458534"/>
              <a:ext cx="948906" cy="948906"/>
            </a:xfrm>
            <a:prstGeom prst="ellipse">
              <a:avLst/>
            </a:prstGeom>
            <a:gradFill flip="none" rotWithShape="1">
              <a:gsLst>
                <a:gs pos="0">
                  <a:srgbClr val="1A5832"/>
                </a:gs>
                <a:gs pos="100000">
                  <a:srgbClr val="30A063">
                    <a:alpha val="89804"/>
                  </a:srgb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indent="-460375" algn="ctr" fontAlgn="base">
                <a:lnSpc>
                  <a:spcPct val="80000"/>
                </a:lnSpc>
                <a:spcBef>
                  <a:spcPct val="0"/>
                </a:spcBef>
                <a:spcAft>
                  <a:spcPct val="0"/>
                </a:spcAft>
                <a:defRPr/>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Hyper-V Virtual Server 2005 R2</a:t>
              </a:r>
            </a:p>
          </p:txBody>
        </p:sp>
        <p:sp>
          <p:nvSpPr>
            <p:cNvPr id="14" name="Oval 13"/>
            <p:cNvSpPr/>
            <p:nvPr/>
          </p:nvSpPr>
          <p:spPr bwMode="auto">
            <a:xfrm>
              <a:off x="7272067" y="4563371"/>
              <a:ext cx="948906" cy="948906"/>
            </a:xfrm>
            <a:prstGeom prst="ellipse">
              <a:avLst/>
            </a:prstGeom>
            <a:gradFill flip="none" rotWithShape="1">
              <a:gsLst>
                <a:gs pos="0">
                  <a:srgbClr val="3644C4">
                    <a:alpha val="54902"/>
                  </a:srgbClr>
                </a:gs>
                <a:gs pos="100000">
                  <a:srgbClr val="225E86"/>
                </a:gs>
              </a:gsLst>
              <a:lin ang="16200000" scaled="0"/>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indent="-460375" algn="ctr" fontAlgn="base">
                <a:lnSpc>
                  <a:spcPct val="80000"/>
                </a:lnSpc>
                <a:spcBef>
                  <a:spcPct val="0"/>
                </a:spcBef>
                <a:spcAft>
                  <a:spcPct val="0"/>
                </a:spcAft>
              </a:pPr>
              <a:r>
                <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2007 Microsoft Office</a:t>
              </a:r>
            </a:p>
          </p:txBody>
        </p:sp>
        <p:sp>
          <p:nvSpPr>
            <p:cNvPr id="16" name="Up Arrow 15"/>
            <p:cNvSpPr/>
            <p:nvPr/>
          </p:nvSpPr>
          <p:spPr bwMode="auto">
            <a:xfrm>
              <a:off x="6530196" y="3096883"/>
              <a:ext cx="327804" cy="310557"/>
            </a:xfrm>
            <a:prstGeom prst="upArrow">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indent="-460375"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7" name="Up Arrow 16"/>
            <p:cNvSpPr/>
            <p:nvPr/>
          </p:nvSpPr>
          <p:spPr bwMode="auto">
            <a:xfrm rot="2757865">
              <a:off x="7069345" y="3316854"/>
              <a:ext cx="327804" cy="310557"/>
            </a:xfrm>
            <a:prstGeom prst="upArrow">
              <a:avLst/>
            </a:prstGeom>
            <a:gradFill flip="none" rotWithShape="1">
              <a:gsLst>
                <a:gs pos="0">
                  <a:srgbClr val="1A5832"/>
                </a:gs>
                <a:gs pos="100000">
                  <a:srgbClr val="30A063">
                    <a:alpha val="89804"/>
                  </a:srgb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indent="-460375"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8" name="Up Arrow 17"/>
            <p:cNvSpPr/>
            <p:nvPr/>
          </p:nvSpPr>
          <p:spPr bwMode="auto">
            <a:xfrm rot="5400000">
              <a:off x="7254815" y="3814314"/>
              <a:ext cx="327804" cy="310557"/>
            </a:xfrm>
            <a:prstGeom prst="upArrow">
              <a:avLst/>
            </a:prstGeom>
            <a:gradFill flip="none" rotWithShape="1">
              <a:gsLst>
                <a:gs pos="0">
                  <a:srgbClr val="298F7C"/>
                </a:gs>
                <a:gs pos="100000">
                  <a:srgbClr val="29C5C9">
                    <a:alpha val="89804"/>
                  </a:srgb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indent="-460375"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19" name="Up Arrow 18"/>
            <p:cNvSpPr/>
            <p:nvPr/>
          </p:nvSpPr>
          <p:spPr bwMode="auto">
            <a:xfrm rot="8010843">
              <a:off x="7043467" y="4321833"/>
              <a:ext cx="327804" cy="310557"/>
            </a:xfrm>
            <a:prstGeom prst="upArrow">
              <a:avLst/>
            </a:prstGeom>
            <a:gradFill flip="none" rotWithShape="1">
              <a:gsLst>
                <a:gs pos="0">
                  <a:srgbClr val="3644C4">
                    <a:alpha val="54902"/>
                  </a:srgbClr>
                </a:gs>
                <a:gs pos="100000">
                  <a:srgbClr val="225E86"/>
                </a:gs>
              </a:gsLst>
              <a:lin ang="16200000" scaled="0"/>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indent="-460375"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0" name="Up Arrow 19"/>
            <p:cNvSpPr/>
            <p:nvPr/>
          </p:nvSpPr>
          <p:spPr bwMode="auto">
            <a:xfrm rot="10800000">
              <a:off x="6518694" y="4524551"/>
              <a:ext cx="327804" cy="310557"/>
            </a:xfrm>
            <a:prstGeom prst="upArrow">
              <a:avLst/>
            </a:prstGeom>
            <a:gradFill flip="none" rotWithShape="1">
              <a:gsLst>
                <a:gs pos="0">
                  <a:srgbClr val="025E9C">
                    <a:alpha val="54902"/>
                  </a:srgbClr>
                </a:gs>
                <a:gs pos="100000">
                  <a:srgbClr val="5050DE"/>
                </a:gs>
              </a:gsLst>
              <a:lin ang="5400000" scaled="0"/>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indent="-460375"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1" name="Up Arrow 20"/>
            <p:cNvSpPr/>
            <p:nvPr/>
          </p:nvSpPr>
          <p:spPr bwMode="auto">
            <a:xfrm rot="13571572">
              <a:off x="6051431" y="4324765"/>
              <a:ext cx="327804" cy="310557"/>
            </a:xfrm>
            <a:prstGeom prst="upArrow">
              <a:avLst/>
            </a:prstGeom>
            <a:gradFill flip="none" rotWithShape="1">
              <a:gsLst>
                <a:gs pos="50000">
                  <a:srgbClr val="6560A6"/>
                </a:gs>
                <a:gs pos="100000">
                  <a:srgbClr val="83A2E7"/>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indent="-342900"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2" name="Up Arrow 21"/>
            <p:cNvSpPr/>
            <p:nvPr/>
          </p:nvSpPr>
          <p:spPr bwMode="auto">
            <a:xfrm rot="16200000">
              <a:off x="5840074" y="3811522"/>
              <a:ext cx="327804" cy="310557"/>
            </a:xfrm>
            <a:prstGeom prst="upArrow">
              <a:avLst/>
            </a:prstGeom>
            <a:gradFill flip="none" rotWithShape="1">
              <a:gsLst>
                <a:gs pos="50000">
                  <a:schemeClr val="accent4">
                    <a:lumMod val="75000"/>
                  </a:schemeClr>
                </a:gs>
                <a:gs pos="100000">
                  <a:srgbClr val="6560A6"/>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indent="-342900"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sp>
          <p:nvSpPr>
            <p:cNvPr id="23" name="Up Arrow 22"/>
            <p:cNvSpPr/>
            <p:nvPr/>
          </p:nvSpPr>
          <p:spPr bwMode="auto">
            <a:xfrm rot="18800228">
              <a:off x="6038483" y="3299602"/>
              <a:ext cx="327804" cy="310557"/>
            </a:xfrm>
            <a:prstGeom prst="upArrow">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indent="-342900" algn="ctr" fontAlgn="base">
                <a:lnSpc>
                  <a:spcPct val="80000"/>
                </a:lnSpc>
                <a:spcBef>
                  <a:spcPct val="0"/>
                </a:spcBef>
                <a:spcAft>
                  <a:spcPct val="0"/>
                </a:spcAft>
                <a:defRPr/>
              </a:pPr>
              <a:endParaRPr lang="en-US" sz="105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a:stretch>
            <a:fillRect/>
          </a:stretch>
        </p:blipFill>
        <p:spPr bwMode="auto">
          <a:xfrm>
            <a:off x="4881237" y="2277208"/>
            <a:ext cx="3714392" cy="2379783"/>
          </a:xfrm>
          <a:prstGeom prst="rect">
            <a:avLst/>
          </a:prstGeom>
          <a:noFill/>
          <a:effectLst>
            <a:outerShdw blurRad="304800" dist="38100" dir="2700000" algn="tl" rotWithShape="0">
              <a:prstClr val="black">
                <a:alpha val="40000"/>
              </a:prstClr>
            </a:outerShdw>
            <a:reflection blurRad="6350" stA="52000" endA="300" endPos="35000" dir="5400000" sy="-100000" algn="bl" rotWithShape="0"/>
          </a:effectLst>
          <a:scene3d>
            <a:camera prst="perspectiveHeroicExtremeLeftFacing" fov="4500000">
              <a:rot lat="0" lon="1200000" rev="21300000"/>
            </a:camera>
            <a:lightRig rig="threePt" dir="t"/>
          </a:scene3d>
        </p:spPr>
        <p:style>
          <a:lnRef idx="1">
            <a:schemeClr val="dk1"/>
          </a:lnRef>
          <a:fillRef idx="2">
            <a:schemeClr val="dk1"/>
          </a:fillRef>
          <a:effectRef idx="1">
            <a:schemeClr val="dk1"/>
          </a:effectRef>
          <a:fontRef idx="minor">
            <a:schemeClr val="dk1"/>
          </a:fontRef>
        </p:style>
      </p:pic>
      <p:pic>
        <p:nvPicPr>
          <p:cNvPr id="8" name="Picture 1"/>
          <p:cNvPicPr>
            <a:picLocks noChangeAspect="1" noChangeArrowheads="1"/>
          </p:cNvPicPr>
          <p:nvPr/>
        </p:nvPicPr>
        <p:blipFill>
          <a:blip r:embed="rId4"/>
          <a:srcRect/>
          <a:stretch>
            <a:fillRect/>
          </a:stretch>
        </p:blipFill>
        <p:spPr bwMode="auto">
          <a:xfrm>
            <a:off x="589085" y="2537882"/>
            <a:ext cx="4850720" cy="3077472"/>
          </a:xfrm>
          <a:prstGeom prst="rect">
            <a:avLst/>
          </a:prstGeom>
          <a:noFill/>
          <a:effectLst>
            <a:outerShdw blurRad="304800" dist="38100" dir="2700000" algn="tl" rotWithShape="0">
              <a:prstClr val="black">
                <a:alpha val="40000"/>
              </a:prstClr>
            </a:outerShdw>
            <a:reflection blurRad="6350" stA="52000" endA="300" endPos="35000" dir="5400000" sy="-100000" algn="bl" rotWithShape="0"/>
          </a:effectLst>
          <a:scene3d>
            <a:camera prst="perspectiveHeroicExtremeLeftFacing" fov="4500000">
              <a:rot lat="0" lon="20400000" rev="300000"/>
            </a:camera>
            <a:lightRig rig="threePt" dir="t"/>
          </a:scene3d>
        </p:spPr>
        <p:style>
          <a:lnRef idx="1">
            <a:schemeClr val="dk1"/>
          </a:lnRef>
          <a:fillRef idx="2">
            <a:schemeClr val="dk1"/>
          </a:fillRef>
          <a:effectRef idx="1">
            <a:schemeClr val="dk1"/>
          </a:effectRef>
          <a:fontRef idx="minor">
            <a:schemeClr val="dk1"/>
          </a:fontRef>
        </p:style>
      </p:pic>
      <p:sp>
        <p:nvSpPr>
          <p:cNvPr id="6" name="Title 5"/>
          <p:cNvSpPr>
            <a:spLocks noGrp="1"/>
          </p:cNvSpPr>
          <p:nvPr>
            <p:ph type="title"/>
          </p:nvPr>
        </p:nvSpPr>
        <p:spPr/>
        <p:txBody>
          <a:bodyPr/>
          <a:lstStyle/>
          <a:p>
            <a:r>
              <a:rPr smtClean="0"/>
              <a:t>MAP – Proposals</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152400" y="1377336"/>
            <a:ext cx="6477210" cy="5181600"/>
          </a:xfrm>
          <a:prstGeom prst="rect">
            <a:avLst/>
          </a:prstGeom>
          <a:noFill/>
          <a:ln w="9525">
            <a:noFill/>
            <a:miter lim="800000"/>
            <a:headEnd/>
            <a:tailEnd/>
          </a:ln>
          <a:effectLst>
            <a:outerShdw blurRad="330200" sx="102000" sy="102000" algn="ctr" rotWithShape="0">
              <a:prstClr val="black">
                <a:alpha val="40000"/>
              </a:prstClr>
            </a:outerShdw>
          </a:effectLst>
        </p:spPr>
      </p:pic>
      <p:grpSp>
        <p:nvGrpSpPr>
          <p:cNvPr id="2" name="Group 12"/>
          <p:cNvGrpSpPr>
            <a:grpSpLocks/>
          </p:cNvGrpSpPr>
          <p:nvPr/>
        </p:nvGrpSpPr>
        <p:grpSpPr bwMode="auto">
          <a:xfrm>
            <a:off x="228810" y="1654630"/>
            <a:ext cx="8763000" cy="4458219"/>
            <a:chOff x="381000" y="1344094"/>
            <a:chExt cx="8763000" cy="4458219"/>
          </a:xfrm>
        </p:grpSpPr>
        <p:sp>
          <p:nvSpPr>
            <p:cNvPr id="6" name="Line Callout 2 5"/>
            <p:cNvSpPr/>
            <p:nvPr/>
          </p:nvSpPr>
          <p:spPr bwMode="auto">
            <a:xfrm>
              <a:off x="7010190" y="1344094"/>
              <a:ext cx="2133810" cy="616856"/>
            </a:xfrm>
            <a:prstGeom prst="borderCallout2">
              <a:avLst>
                <a:gd name="adj1" fmla="val 18750"/>
                <a:gd name="adj2" fmla="val -2269"/>
                <a:gd name="adj3" fmla="val 18750"/>
                <a:gd name="adj4" fmla="val -16667"/>
                <a:gd name="adj5" fmla="val 202983"/>
                <a:gd name="adj6" fmla="val -298045"/>
              </a:avLst>
            </a:prstGeom>
            <a:noFill/>
            <a:ln w="38100" cap="flat" cmpd="sng" algn="ctr">
              <a:solidFill>
                <a:schemeClr val="accent6">
                  <a:lumMod val="75000"/>
                </a:schemeClr>
              </a:solidFill>
              <a:prstDash val="sysDash"/>
              <a:round/>
              <a:headEnd type="none" w="med" len="med"/>
              <a:tailEnd type="none" w="med" len="med"/>
            </a:ln>
            <a:effectLst>
              <a:outerShdw blurRad="50800" dist="38100" dir="2700000" algn="tl" rotWithShape="0">
                <a:prstClr val="black">
                  <a:alpha val="40000"/>
                </a:prstClr>
              </a:outerShdw>
            </a:effectLst>
          </p:spPr>
          <p:txBody>
            <a:bodyPr wrap="square" lIns="137160" tIns="91440" rIns="137160" bIns="91440" anchor="ctr">
              <a:noAutofit/>
            </a:bodyPr>
            <a:lstStyle/>
            <a:p>
              <a:pPr>
                <a:lnSpc>
                  <a:spcPct val="85000"/>
                </a:lnSpc>
                <a:spcBef>
                  <a:spcPct val="20000"/>
                </a:spcBef>
                <a:defRPr/>
              </a:pPr>
              <a:r>
                <a:rPr lang="en-US" sz="1600" b="1"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PC-by-PC Level Detailed Reporting</a:t>
              </a:r>
            </a:p>
          </p:txBody>
        </p:sp>
        <p:sp>
          <p:nvSpPr>
            <p:cNvPr id="5" name="Rectangle 4"/>
            <p:cNvSpPr/>
            <p:nvPr/>
          </p:nvSpPr>
          <p:spPr bwMode="auto">
            <a:xfrm>
              <a:off x="381000" y="2601913"/>
              <a:ext cx="522288" cy="3200400"/>
            </a:xfrm>
            <a:prstGeom prst="rect">
              <a:avLst/>
            </a:prstGeom>
            <a:noFill/>
            <a:ln w="635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a:spAutoFit/>
            </a:bodyPr>
            <a:lstStyle/>
            <a:p>
              <a:pPr algn="ctr">
                <a:lnSpc>
                  <a:spcPct val="85000"/>
                </a:lnSpc>
                <a:spcBef>
                  <a:spcPct val="20000"/>
                </a:spcBef>
                <a:defRPr/>
              </a:pPr>
              <a:endParaRPr lang="en-US" dirty="0">
                <a:effectLst>
                  <a:outerShdw blurRad="38100" dist="38100" dir="2700000" algn="tl">
                    <a:srgbClr val="000000">
                      <a:alpha val="43137"/>
                    </a:srgbClr>
                  </a:outerShdw>
                </a:effectLst>
                <a:cs typeface="Arial" pitchFamily="34" charset="0"/>
              </a:endParaRPr>
            </a:p>
          </p:txBody>
        </p:sp>
      </p:grpSp>
      <p:grpSp>
        <p:nvGrpSpPr>
          <p:cNvPr id="3" name="Group 13"/>
          <p:cNvGrpSpPr>
            <a:grpSpLocks/>
          </p:cNvGrpSpPr>
          <p:nvPr/>
        </p:nvGrpSpPr>
        <p:grpSpPr bwMode="auto">
          <a:xfrm>
            <a:off x="3886410" y="2923561"/>
            <a:ext cx="5105400" cy="3200400"/>
            <a:chOff x="4419600" y="2613025"/>
            <a:chExt cx="4683612" cy="3200400"/>
          </a:xfrm>
        </p:grpSpPr>
        <p:sp>
          <p:nvSpPr>
            <p:cNvPr id="8" name="Line Callout 2 7"/>
            <p:cNvSpPr/>
            <p:nvPr/>
          </p:nvSpPr>
          <p:spPr bwMode="auto">
            <a:xfrm>
              <a:off x="7145882" y="3352800"/>
              <a:ext cx="1957330" cy="1583578"/>
            </a:xfrm>
            <a:prstGeom prst="borderCallout2">
              <a:avLst>
                <a:gd name="adj1" fmla="val 17545"/>
                <a:gd name="adj2" fmla="val -1055"/>
                <a:gd name="adj3" fmla="val 17545"/>
                <a:gd name="adj4" fmla="val -9793"/>
                <a:gd name="adj5" fmla="val 37983"/>
                <a:gd name="adj6" fmla="val -18479"/>
              </a:avLst>
            </a:prstGeom>
            <a:noFill/>
            <a:ln w="38100" cap="flat" cmpd="sng" algn="ctr">
              <a:solidFill>
                <a:srgbClr val="92D050"/>
              </a:solidFill>
              <a:prstDash val="sysDash"/>
              <a:round/>
              <a:headEnd type="none" w="med" len="med"/>
              <a:tailEnd type="none" w="med" len="med"/>
            </a:ln>
            <a:effectLst>
              <a:outerShdw blurRad="50800" dist="38100" dir="2700000" algn="tl" rotWithShape="0">
                <a:prstClr val="black">
                  <a:alpha val="40000"/>
                </a:prstClr>
              </a:outerShdw>
            </a:effectLst>
          </p:spPr>
          <p:txBody>
            <a:bodyPr wrap="square" lIns="137160" tIns="91440" rIns="137160" bIns="91440" anchor="ctr">
              <a:noAutofit/>
            </a:bodyPr>
            <a:lstStyle/>
            <a:p>
              <a:pPr>
                <a:lnSpc>
                  <a:spcPct val="85000"/>
                </a:lnSpc>
                <a:spcBef>
                  <a:spcPct val="20000"/>
                </a:spcBef>
                <a:defRPr/>
              </a:pPr>
              <a:r>
                <a:rPr lang="en-US" sz="1600" b="1"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Hardware and Device </a:t>
              </a:r>
              <a:r>
                <a:rPr lang="en-US" sz="1600" b="1"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Assessment </a:t>
              </a:r>
              <a:r>
                <a:rPr lang="en-US" sz="1600" b="1"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Results</a:t>
              </a:r>
            </a:p>
            <a:p>
              <a:pPr marL="112713" indent="-112713">
                <a:lnSpc>
                  <a:spcPct val="85000"/>
                </a:lnSpc>
                <a:spcBef>
                  <a:spcPct val="20000"/>
                </a:spcBef>
                <a:buFont typeface="Arial" pitchFamily="34" charset="0"/>
                <a:buChar char="•"/>
                <a:defRPr/>
              </a:pPr>
              <a:r>
                <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System </a:t>
              </a:r>
              <a:r>
                <a:rPr lang="en-US" sz="1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resources</a:t>
              </a:r>
              <a:endPar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a:p>
              <a:pPr marL="112713" indent="-112713">
                <a:lnSpc>
                  <a:spcPct val="85000"/>
                </a:lnSpc>
                <a:spcBef>
                  <a:spcPct val="20000"/>
                </a:spcBef>
                <a:buFont typeface="Arial" pitchFamily="34" charset="0"/>
                <a:buChar char="•"/>
                <a:defRPr/>
              </a:pPr>
              <a:r>
                <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Experience after </a:t>
              </a:r>
              <a:r>
                <a:rPr lang="en-US" sz="1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upgrades</a:t>
              </a:r>
              <a:endPar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a:p>
              <a:pPr marL="112713" indent="-112713">
                <a:lnSpc>
                  <a:spcPct val="85000"/>
                </a:lnSpc>
                <a:spcBef>
                  <a:spcPct val="20000"/>
                </a:spcBef>
                <a:buFont typeface="Arial" pitchFamily="34" charset="0"/>
                <a:buChar char="•"/>
                <a:defRPr/>
              </a:pPr>
              <a:r>
                <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Deployment </a:t>
              </a:r>
              <a:r>
                <a:rPr lang="en-US" sz="1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blockers</a:t>
              </a:r>
              <a:endPar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a:p>
              <a:pPr marL="112713" indent="-112713">
                <a:lnSpc>
                  <a:spcPct val="85000"/>
                </a:lnSpc>
                <a:spcBef>
                  <a:spcPct val="20000"/>
                </a:spcBef>
                <a:buFont typeface="Arial" pitchFamily="34" charset="0"/>
                <a:buChar char="•"/>
                <a:defRPr/>
              </a:pPr>
              <a:r>
                <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Device </a:t>
              </a:r>
              <a:r>
                <a:rPr lang="en-US" sz="1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compatibility</a:t>
              </a:r>
              <a:endParaRPr lang="en-US" sz="11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sp>
          <p:nvSpPr>
            <p:cNvPr id="9" name="Rectangle 8"/>
            <p:cNvSpPr/>
            <p:nvPr/>
          </p:nvSpPr>
          <p:spPr bwMode="auto">
            <a:xfrm>
              <a:off x="4419600" y="2613025"/>
              <a:ext cx="2348796" cy="3200400"/>
            </a:xfrm>
            <a:prstGeom prst="rect">
              <a:avLst/>
            </a:prstGeom>
            <a:noFill/>
            <a:ln w="63500" cap="flat" cmpd="sng" algn="ctr">
              <a:solidFill>
                <a:srgbClr val="92D050"/>
              </a:solidFill>
              <a:prstDash val="solid"/>
              <a:round/>
              <a:headEnd type="none" w="med" len="med"/>
              <a:tailEnd type="none" w="med" len="med"/>
            </a:ln>
            <a:effectLst>
              <a:outerShdw blurRad="50800" dist="38100" dir="2700000" algn="tl" rotWithShape="0">
                <a:prstClr val="black">
                  <a:alpha val="40000"/>
                </a:prstClr>
              </a:outerShdw>
            </a:effectLst>
          </p:spPr>
          <p:txBody>
            <a:bodyPr>
              <a:spAutoFit/>
            </a:bodyPr>
            <a:lstStyle/>
            <a:p>
              <a:pPr algn="ctr">
                <a:lnSpc>
                  <a:spcPct val="85000"/>
                </a:lnSpc>
                <a:spcBef>
                  <a:spcPct val="20000"/>
                </a:spcBef>
                <a:defRPr/>
              </a:pPr>
              <a:endParaRPr lang="en-US" dirty="0">
                <a:effectLst>
                  <a:outerShdw blurRad="38100" dist="38100" dir="2700000" algn="tl">
                    <a:srgbClr val="000000">
                      <a:alpha val="43137"/>
                    </a:srgbClr>
                  </a:outerShdw>
                </a:effectLst>
                <a:cs typeface="Arial" pitchFamily="34" charset="0"/>
              </a:endParaRPr>
            </a:p>
          </p:txBody>
        </p:sp>
      </p:grpSp>
      <p:grpSp>
        <p:nvGrpSpPr>
          <p:cNvPr id="4" name="Group 11"/>
          <p:cNvGrpSpPr>
            <a:grpSpLocks/>
          </p:cNvGrpSpPr>
          <p:nvPr/>
        </p:nvGrpSpPr>
        <p:grpSpPr bwMode="auto">
          <a:xfrm>
            <a:off x="2256048" y="2444136"/>
            <a:ext cx="6735762" cy="3673474"/>
            <a:chOff x="2408238" y="2133600"/>
            <a:chExt cx="6735762" cy="3673474"/>
          </a:xfrm>
          <a:effectLst>
            <a:outerShdw blurRad="50800" dist="38100" dir="2700000" algn="tl" rotWithShape="0">
              <a:prstClr val="black">
                <a:alpha val="40000"/>
              </a:prstClr>
            </a:outerShdw>
          </a:effectLst>
        </p:grpSpPr>
        <p:sp>
          <p:nvSpPr>
            <p:cNvPr id="11" name="Line Callout 2 10"/>
            <p:cNvSpPr/>
            <p:nvPr/>
          </p:nvSpPr>
          <p:spPr bwMode="auto">
            <a:xfrm>
              <a:off x="7010190" y="2133600"/>
              <a:ext cx="2133810" cy="451464"/>
            </a:xfrm>
            <a:prstGeom prst="borderCallout2">
              <a:avLst>
                <a:gd name="adj1" fmla="val 18750"/>
                <a:gd name="adj2" fmla="val -1460"/>
                <a:gd name="adj3" fmla="val 18750"/>
                <a:gd name="adj4" fmla="val -16667"/>
                <a:gd name="adj5" fmla="val 97218"/>
                <a:gd name="adj6" fmla="val -176680"/>
              </a:avLst>
            </a:pr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wrap="square" lIns="137160" tIns="91440" rIns="137160" bIns="91440" anchor="ctr">
              <a:noAutofit/>
            </a:bodyPr>
            <a:lstStyle/>
            <a:p>
              <a:pPr>
                <a:lnSpc>
                  <a:spcPct val="85000"/>
                </a:lnSpc>
                <a:spcBef>
                  <a:spcPct val="20000"/>
                </a:spcBef>
                <a:defRPr/>
              </a:pPr>
              <a:r>
                <a:rPr lang="en-US" sz="1600" b="1"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Current OS Results</a:t>
              </a:r>
            </a:p>
          </p:txBody>
        </p:sp>
        <p:sp>
          <p:nvSpPr>
            <p:cNvPr id="12" name="Rectangle 11"/>
            <p:cNvSpPr/>
            <p:nvPr/>
          </p:nvSpPr>
          <p:spPr bwMode="auto">
            <a:xfrm>
              <a:off x="2408238" y="2606674"/>
              <a:ext cx="1554162" cy="3200400"/>
            </a:xfrm>
            <a:prstGeom prst="rect">
              <a:avLst/>
            </a:prstGeom>
            <a:noFill/>
            <a:ln w="63500" cap="flat" cmpd="sng" algn="ctr">
              <a:solidFill>
                <a:srgbClr val="00B0F0"/>
              </a:solidFill>
              <a:prstDash val="solid"/>
              <a:round/>
              <a:headEnd type="none" w="med" len="med"/>
              <a:tailEnd type="none" w="med" len="med"/>
            </a:ln>
            <a:effectLst/>
          </p:spPr>
          <p:txBody>
            <a:bodyPr wrap="square">
              <a:spAutoFit/>
            </a:bodyPr>
            <a:lstStyle/>
            <a:p>
              <a:pPr algn="ctr">
                <a:lnSpc>
                  <a:spcPct val="85000"/>
                </a:lnSpc>
                <a:spcBef>
                  <a:spcPct val="20000"/>
                </a:spcBef>
                <a:defRPr/>
              </a:pPr>
              <a:endParaRPr lang="en-US" dirty="0">
                <a:effectLst>
                  <a:outerShdw blurRad="38100" dist="38100" dir="2700000" algn="tl">
                    <a:srgbClr val="000000">
                      <a:alpha val="43137"/>
                    </a:srgbClr>
                  </a:outerShdw>
                </a:effectLst>
                <a:cs typeface="Arial" pitchFamily="34" charset="0"/>
              </a:endParaRPr>
            </a:p>
          </p:txBody>
        </p:sp>
      </p:grpSp>
      <p:sp>
        <p:nvSpPr>
          <p:cNvPr id="13" name="Title 12"/>
          <p:cNvSpPr>
            <a:spLocks noGrp="1"/>
          </p:cNvSpPr>
          <p:nvPr>
            <p:ph type="title"/>
          </p:nvPr>
        </p:nvSpPr>
        <p:spPr/>
        <p:txBody>
          <a:bodyPr/>
          <a:lstStyle/>
          <a:p>
            <a:r>
              <a:rPr smtClean="0"/>
              <a:t>MAP – Detailed Assessments</a:t>
            </a:r>
            <a:endParaRPr 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0332"/>
            <a:ext cx="8229600" cy="1852314"/>
          </a:xfrm>
        </p:spPr>
        <p:txBody>
          <a:bodyPr/>
          <a:lstStyle/>
          <a:p>
            <a:r>
              <a:rPr smtClean="0">
                <a:effectLst>
                  <a:outerShdw blurRad="88900" dist="12700" dir="2700000" algn="tl" rotWithShape="0">
                    <a:prstClr val="black"/>
                  </a:outerShdw>
                  <a:reflection blurRad="6350" stA="50000" endA="300" endPos="50000" dist="29997" dir="5400000" sy="-100000" algn="bl" rotWithShape="0"/>
                </a:effectLst>
              </a:rPr>
              <a:t>Virtualization Demo</a:t>
            </a:r>
            <a:endParaRPr lang="en-US" dirty="0">
              <a:effectLst>
                <a:outerShdw blurRad="88900" dist="12700" dir="2700000" algn="tl" rotWithShape="0">
                  <a:prstClr val="black"/>
                </a:outerShdw>
                <a:reflection blurRad="6350" stA="50000" endA="300" endPos="50000" dist="29997" dir="5400000" sy="-100000" algn="bl" rotWithShape="0"/>
              </a:effectLst>
            </a:endParaRPr>
          </a:p>
        </p:txBody>
      </p:sp>
      <p:sp>
        <p:nvSpPr>
          <p:cNvPr id="3" name="Subtitle 2"/>
          <p:cNvSpPr>
            <a:spLocks noGrp="1"/>
          </p:cNvSpPr>
          <p:nvPr>
            <p:ph type="body" idx="1"/>
          </p:nvPr>
        </p:nvSpPr>
        <p:spPr>
          <a:xfrm>
            <a:off x="457200" y="2009053"/>
            <a:ext cx="8229600" cy="830997"/>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0" y="3657600"/>
            <a:ext cx="9144000" cy="844443"/>
          </a:xfrm>
          <a:prstGeom prst="rect">
            <a:avLst/>
          </a:prstGeom>
          <a:gradFill flip="none" rotWithShape="1">
            <a:gsLst>
              <a:gs pos="0">
                <a:srgbClr val="FFFFFF">
                  <a:alpha val="0"/>
                </a:srgbClr>
              </a:gs>
              <a:gs pos="100000">
                <a:srgbClr val="000000">
                  <a:alpha val="37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pPr>
            <a:endParaRPr lang="en-US" sz="5700" dirty="0" smtClean="0">
              <a:solidFill>
                <a:srgbClr val="000000"/>
              </a:solidFill>
              <a:latin typeface="Segoe" pitchFamily="34" charset="0"/>
            </a:endParaRPr>
          </a:p>
        </p:txBody>
      </p:sp>
      <p:grpSp>
        <p:nvGrpSpPr>
          <p:cNvPr id="3" name="Group 32"/>
          <p:cNvGrpSpPr/>
          <p:nvPr/>
        </p:nvGrpSpPr>
        <p:grpSpPr>
          <a:xfrm>
            <a:off x="1266825" y="2057400"/>
            <a:ext cx="6286500" cy="2370491"/>
            <a:chOff x="1266825" y="2057400"/>
            <a:chExt cx="6286500" cy="2370491"/>
          </a:xfrm>
        </p:grpSpPr>
        <p:grpSp>
          <p:nvGrpSpPr>
            <p:cNvPr id="4" name="Group 63"/>
            <p:cNvGrpSpPr/>
            <p:nvPr/>
          </p:nvGrpSpPr>
          <p:grpSpPr>
            <a:xfrm>
              <a:off x="1266825" y="2057400"/>
              <a:ext cx="1447800" cy="2209800"/>
              <a:chOff x="1676400" y="2057400"/>
              <a:chExt cx="1447800" cy="2209800"/>
            </a:xfrm>
            <a:effectLst/>
          </p:grpSpPr>
          <p:sp>
            <p:nvSpPr>
              <p:cNvPr id="63" name="Rectangle 62"/>
              <p:cNvSpPr/>
              <p:nvPr/>
            </p:nvSpPr>
            <p:spPr>
              <a:xfrm>
                <a:off x="1676400" y="2057400"/>
                <a:ext cx="1447800" cy="2209800"/>
              </a:xfrm>
              <a:prstGeom prst="rect">
                <a:avLst/>
              </a:prstGeom>
              <a:solidFill>
                <a:srgbClr val="C0504D">
                  <a:lumMod val="40000"/>
                  <a:lumOff val="60000"/>
                </a:srgbClr>
              </a:soli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dirty="0">
                  <a:solidFill>
                    <a:sysClr val="window" lastClr="FFFFFF"/>
                  </a:solidFill>
                  <a:latin typeface="Calibri"/>
                  <a:ea typeface="+mn-ea"/>
                  <a:cs typeface="+mn-cs"/>
                </a:endParaRPr>
              </a:p>
            </p:txBody>
          </p:sp>
          <p:sp>
            <p:nvSpPr>
              <p:cNvPr id="64" name="Rectangle 63"/>
              <p:cNvSpPr/>
              <p:nvPr/>
            </p:nvSpPr>
            <p:spPr>
              <a:xfrm>
                <a:off x="1676400" y="2057400"/>
                <a:ext cx="1447800" cy="457200"/>
              </a:xfrm>
              <a:prstGeom prst="rect">
                <a:avLst/>
              </a:prstGeom>
              <a:gradFill flip="none" rotWithShape="1">
                <a:gsLst>
                  <a:gs pos="0">
                    <a:srgbClr val="C0504D">
                      <a:lumMod val="75000"/>
                      <a:shade val="30000"/>
                      <a:satMod val="115000"/>
                    </a:srgbClr>
                  </a:gs>
                  <a:gs pos="50000">
                    <a:srgbClr val="C0504D">
                      <a:lumMod val="75000"/>
                      <a:shade val="67500"/>
                      <a:satMod val="115000"/>
                    </a:srgbClr>
                  </a:gs>
                  <a:gs pos="100000">
                    <a:srgbClr val="C0504D">
                      <a:lumMod val="75000"/>
                      <a:shade val="100000"/>
                      <a:satMod val="115000"/>
                    </a:srgbClr>
                  </a:gs>
                </a:gsLst>
                <a:lin ang="8100000" scaled="1"/>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65" name="TextBox 64"/>
              <p:cNvSpPr txBox="1"/>
              <p:nvPr/>
            </p:nvSpPr>
            <p:spPr>
              <a:xfrm>
                <a:off x="1676400"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Basic</a:t>
                </a:r>
              </a:p>
            </p:txBody>
          </p:sp>
          <p:sp>
            <p:nvSpPr>
              <p:cNvPr id="66" name="TextBox 65"/>
              <p:cNvSpPr txBox="1"/>
              <p:nvPr/>
            </p:nvSpPr>
            <p:spPr>
              <a:xfrm>
                <a:off x="1676400"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Cost Center</a:t>
                </a:r>
              </a:p>
            </p:txBody>
          </p:sp>
          <p:sp>
            <p:nvSpPr>
              <p:cNvPr id="67" name="Rectangle 66"/>
              <p:cNvSpPr>
                <a:spLocks noChangeArrowheads="1"/>
              </p:cNvSpPr>
              <p:nvPr/>
            </p:nvSpPr>
            <p:spPr bwMode="auto">
              <a:xfrm>
                <a:off x="1714500" y="2864311"/>
                <a:ext cx="1371600" cy="741273"/>
              </a:xfrm>
              <a:prstGeom prst="rect">
                <a:avLst/>
              </a:prstGeom>
              <a:noFill/>
              <a:ln w="12700" algn="ctr">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C0504D">
                        <a:lumMod val="75000"/>
                      </a:srgbClr>
                    </a:solidFill>
                    <a:latin typeface="Segoe" pitchFamily="34" charset="0"/>
                    <a:ea typeface="+mn-ea"/>
                    <a:cs typeface="+mn-cs"/>
                  </a:rPr>
                  <a:t>Uncoordinated, </a:t>
                </a:r>
                <a:br>
                  <a:rPr lang="en-US" sz="1050" kern="1200" dirty="0">
                    <a:solidFill>
                      <a:srgbClr val="C0504D">
                        <a:lumMod val="75000"/>
                      </a:srgbClr>
                    </a:solidFill>
                    <a:latin typeface="Segoe" pitchFamily="34" charset="0"/>
                    <a:ea typeface="+mn-ea"/>
                    <a:cs typeface="+mn-cs"/>
                  </a:rPr>
                </a:br>
                <a:r>
                  <a:rPr lang="en-US" sz="1050" kern="1200" dirty="0">
                    <a:solidFill>
                      <a:srgbClr val="C0504D">
                        <a:lumMod val="75000"/>
                      </a:srgbClr>
                    </a:solidFill>
                    <a:latin typeface="Segoe" pitchFamily="34" charset="0"/>
                    <a:ea typeface="+mn-ea"/>
                    <a:cs typeface="+mn-cs"/>
                  </a:rPr>
                  <a:t>manual</a:t>
                </a:r>
              </a:p>
              <a:p>
                <a:pPr algn="ctr" defTabSz="914363" rtl="0">
                  <a:lnSpc>
                    <a:spcPct val="90000"/>
                  </a:lnSpc>
                  <a:buClr>
                    <a:srgbClr val="1F497D"/>
                  </a:buClr>
                  <a:buSzPct val="95000"/>
                  <a:buFont typeface="Wingdings" pitchFamily="2" charset="2"/>
                  <a:buNone/>
                  <a:defRPr/>
                </a:pPr>
                <a:r>
                  <a:rPr lang="en-US" sz="1050" kern="1200" dirty="0">
                    <a:solidFill>
                      <a:srgbClr val="C0504D">
                        <a:lumMod val="75000"/>
                      </a:srgbClr>
                    </a:solidFill>
                    <a:latin typeface="Segoe" pitchFamily="34" charset="0"/>
                    <a:ea typeface="+mn-ea"/>
                    <a:cs typeface="+mn-cs"/>
                  </a:rPr>
                  <a:t>i</a:t>
                </a:r>
                <a:r>
                  <a:rPr lang="en-US" sz="1050" kern="1200" dirty="0" err="1">
                    <a:solidFill>
                      <a:srgbClr val="C0504D">
                        <a:lumMod val="75000"/>
                      </a:srgbClr>
                    </a:solidFill>
                    <a:latin typeface="Segoe" pitchFamily="34" charset="0"/>
                    <a:ea typeface="+mn-ea"/>
                    <a:cs typeface="+mn-cs"/>
                  </a:rPr>
                  <a:t>nfrastructure</a:t>
                </a:r>
                <a:endParaRPr lang="en-US" sz="1050" kern="1200" dirty="0">
                  <a:solidFill>
                    <a:srgbClr val="C0504D">
                      <a:lumMod val="75000"/>
                    </a:srgbClr>
                  </a:solidFill>
                  <a:latin typeface="Segoe" pitchFamily="34" charset="0"/>
                  <a:ea typeface="+mn-ea"/>
                  <a:cs typeface="+mn-cs"/>
                </a:endParaRPr>
              </a:p>
              <a:p>
                <a:pPr algn="ctr" defTabSz="914363" rtl="0">
                  <a:lnSpc>
                    <a:spcPct val="90000"/>
                  </a:lnSpc>
                  <a:buClr>
                    <a:srgbClr val="1F497D"/>
                  </a:buClr>
                  <a:buSzPct val="95000"/>
                  <a:buFont typeface="Wingdings" pitchFamily="2" charset="2"/>
                  <a:buNone/>
                  <a:defRPr/>
                </a:pPr>
                <a:endParaRPr lang="en-US" sz="1050" kern="1200" dirty="0">
                  <a:solidFill>
                    <a:srgbClr val="C0504D">
                      <a:lumMod val="75000"/>
                    </a:srgbClr>
                  </a:solidFill>
                  <a:latin typeface="Segoe" pitchFamily="34" charset="0"/>
                  <a:ea typeface="+mn-ea"/>
                  <a:cs typeface="+mn-cs"/>
                </a:endParaRPr>
              </a:p>
            </p:txBody>
          </p:sp>
        </p:grpSp>
        <p:grpSp>
          <p:nvGrpSpPr>
            <p:cNvPr id="5" name="Group 62"/>
            <p:cNvGrpSpPr/>
            <p:nvPr/>
          </p:nvGrpSpPr>
          <p:grpSpPr>
            <a:xfrm>
              <a:off x="2879725" y="2057400"/>
              <a:ext cx="1447800" cy="2209800"/>
              <a:chOff x="3276600" y="2057400"/>
              <a:chExt cx="1447800" cy="2209800"/>
            </a:xfrm>
            <a:effectLst/>
          </p:grpSpPr>
          <p:sp>
            <p:nvSpPr>
              <p:cNvPr id="58" name="Rectangle 57"/>
              <p:cNvSpPr/>
              <p:nvPr/>
            </p:nvSpPr>
            <p:spPr>
              <a:xfrm>
                <a:off x="3276600" y="2057400"/>
                <a:ext cx="1447800" cy="2209800"/>
              </a:xfrm>
              <a:prstGeom prst="rect">
                <a:avLst/>
              </a:prstGeom>
              <a:solidFill>
                <a:srgbClr val="4F81BD">
                  <a:lumMod val="40000"/>
                  <a:lumOff val="60000"/>
                </a:srgbClr>
              </a:soli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a:solidFill>
                    <a:sysClr val="window" lastClr="FFFFFF"/>
                  </a:solidFill>
                  <a:latin typeface="Calibri"/>
                  <a:ea typeface="+mn-ea"/>
                  <a:cs typeface="+mn-cs"/>
                </a:endParaRPr>
              </a:p>
            </p:txBody>
          </p:sp>
          <p:sp>
            <p:nvSpPr>
              <p:cNvPr id="59" name="Rectangle 58"/>
              <p:cNvSpPr/>
              <p:nvPr/>
            </p:nvSpPr>
            <p:spPr>
              <a:xfrm>
                <a:off x="3276600" y="2057400"/>
                <a:ext cx="1447800" cy="457200"/>
              </a:xfrm>
              <a:prstGeom prst="rect">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50000" t="50000" r="50000" b="50000"/>
                </a:path>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60" name="TextBox 59"/>
              <p:cNvSpPr txBox="1"/>
              <p:nvPr/>
            </p:nvSpPr>
            <p:spPr>
              <a:xfrm>
                <a:off x="3276600"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Standardized</a:t>
                </a:r>
              </a:p>
            </p:txBody>
          </p:sp>
          <p:sp>
            <p:nvSpPr>
              <p:cNvPr id="61" name="TextBox 60"/>
              <p:cNvSpPr txBox="1"/>
              <p:nvPr/>
            </p:nvSpPr>
            <p:spPr>
              <a:xfrm>
                <a:off x="3276600"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Efficient Cost Center</a:t>
                </a:r>
              </a:p>
            </p:txBody>
          </p:sp>
          <p:sp>
            <p:nvSpPr>
              <p:cNvPr id="62" name="Rectangle 67"/>
              <p:cNvSpPr>
                <a:spLocks noChangeArrowheads="1"/>
              </p:cNvSpPr>
              <p:nvPr/>
            </p:nvSpPr>
            <p:spPr bwMode="auto">
              <a:xfrm>
                <a:off x="3314700" y="2732736"/>
                <a:ext cx="1371600" cy="1004422"/>
              </a:xfrm>
              <a:prstGeom prst="rect">
                <a:avLst/>
              </a:prstGeom>
              <a:noFill/>
              <a:ln w="12700">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Managed IT </a:t>
                </a:r>
              </a:p>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infrastructure </a:t>
                </a:r>
              </a:p>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with limited</a:t>
                </a:r>
              </a:p>
              <a:p>
                <a:pPr algn="ctr" defTabSz="914363" rtl="0">
                  <a:lnSpc>
                    <a:spcPct val="90000"/>
                  </a:lnSpc>
                  <a:buClr>
                    <a:srgbClr val="1F497D"/>
                  </a:buClr>
                  <a:buSzPct val="95000"/>
                  <a:buFont typeface="Wingdings" pitchFamily="2" charset="2"/>
                  <a:buNone/>
                  <a:defRPr/>
                </a:pPr>
                <a:r>
                  <a:rPr lang="en-US" sz="1050" kern="1200" dirty="0">
                    <a:solidFill>
                      <a:srgbClr val="4F81BD">
                        <a:lumMod val="75000"/>
                      </a:srgbClr>
                    </a:solidFill>
                    <a:latin typeface="Segoe" pitchFamily="34" charset="0"/>
                    <a:ea typeface="+mn-ea"/>
                    <a:cs typeface="+mn-cs"/>
                  </a:rPr>
                  <a:t> automation and knowledge capture</a:t>
                </a:r>
              </a:p>
            </p:txBody>
          </p:sp>
        </p:grpSp>
        <p:grpSp>
          <p:nvGrpSpPr>
            <p:cNvPr id="6" name="Group 61"/>
            <p:cNvGrpSpPr/>
            <p:nvPr/>
          </p:nvGrpSpPr>
          <p:grpSpPr>
            <a:xfrm>
              <a:off x="4492625" y="2057400"/>
              <a:ext cx="1447800" cy="2209800"/>
              <a:chOff x="4881829" y="2057400"/>
              <a:chExt cx="1447800" cy="2209800"/>
            </a:xfrm>
            <a:effectLst/>
          </p:grpSpPr>
          <p:sp>
            <p:nvSpPr>
              <p:cNvPr id="53" name="Rectangle 52"/>
              <p:cNvSpPr/>
              <p:nvPr/>
            </p:nvSpPr>
            <p:spPr>
              <a:xfrm>
                <a:off x="4881829" y="2057400"/>
                <a:ext cx="1447800" cy="2209800"/>
              </a:xfrm>
              <a:prstGeom prst="rect">
                <a:avLst/>
              </a:prstGeom>
              <a:gradFill>
                <a:gsLst>
                  <a:gs pos="0">
                    <a:srgbClr val="F79646">
                      <a:lumMod val="20000"/>
                      <a:lumOff val="80000"/>
                    </a:srgbClr>
                  </a:gs>
                  <a:gs pos="50000">
                    <a:srgbClr val="F79646">
                      <a:lumMod val="40000"/>
                      <a:lumOff val="60000"/>
                    </a:srgbClr>
                  </a:gs>
                  <a:gs pos="100000">
                    <a:srgbClr val="F79646">
                      <a:lumMod val="40000"/>
                      <a:lumOff val="60000"/>
                    </a:srgbClr>
                  </a:gs>
                  <a:gs pos="100000">
                    <a:sysClr val="window" lastClr="FFFFFF"/>
                  </a:gs>
                </a:gsLst>
                <a:lin ang="5400000" scaled="0"/>
              </a:gra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a:solidFill>
                    <a:sysClr val="window" lastClr="FFFFFF"/>
                  </a:solidFill>
                  <a:latin typeface="Calibri"/>
                  <a:ea typeface="+mn-ea"/>
                  <a:cs typeface="+mn-cs"/>
                </a:endParaRPr>
              </a:p>
            </p:txBody>
          </p:sp>
          <p:sp>
            <p:nvSpPr>
              <p:cNvPr id="54" name="Rectangle 53"/>
              <p:cNvSpPr/>
              <p:nvPr/>
            </p:nvSpPr>
            <p:spPr>
              <a:xfrm>
                <a:off x="4881829" y="2057400"/>
                <a:ext cx="1447800" cy="457200"/>
              </a:xfrm>
              <a:prstGeom prst="rect">
                <a:avLst/>
              </a:pr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8100000" scaled="1"/>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55" name="TextBox 54"/>
              <p:cNvSpPr txBox="1"/>
              <p:nvPr/>
            </p:nvSpPr>
            <p:spPr>
              <a:xfrm>
                <a:off x="4881829"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Rationalized</a:t>
                </a:r>
              </a:p>
            </p:txBody>
          </p:sp>
          <p:sp>
            <p:nvSpPr>
              <p:cNvPr id="56" name="TextBox 55"/>
              <p:cNvSpPr txBox="1"/>
              <p:nvPr/>
            </p:nvSpPr>
            <p:spPr>
              <a:xfrm>
                <a:off x="4881829"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Business Enabler</a:t>
                </a:r>
              </a:p>
            </p:txBody>
          </p:sp>
          <p:sp>
            <p:nvSpPr>
              <p:cNvPr id="57" name="Rectangle 68"/>
              <p:cNvSpPr>
                <a:spLocks noChangeArrowheads="1"/>
              </p:cNvSpPr>
              <p:nvPr/>
            </p:nvSpPr>
            <p:spPr bwMode="auto">
              <a:xfrm>
                <a:off x="4928936" y="2515120"/>
                <a:ext cx="1362593" cy="1295271"/>
              </a:xfrm>
              <a:prstGeom prst="rect">
                <a:avLst/>
              </a:prstGeom>
              <a:noFill/>
              <a:ln w="12700">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Managed and </a:t>
                </a:r>
              </a:p>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consolidated IT</a:t>
                </a:r>
              </a:p>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 infrastructure</a:t>
                </a:r>
              </a:p>
              <a:p>
                <a:pPr algn="ctr" defTabSz="914363" rtl="0">
                  <a:lnSpc>
                    <a:spcPct val="90000"/>
                  </a:lnSpc>
                  <a:buClr>
                    <a:srgbClr val="1F497D"/>
                  </a:buClr>
                  <a:buSzPct val="95000"/>
                  <a:buFont typeface="Wingdings" pitchFamily="2" charset="2"/>
                  <a:buNone/>
                  <a:defRPr/>
                </a:pPr>
                <a:r>
                  <a:rPr lang="en-US" sz="1050" kern="1200" dirty="0">
                    <a:solidFill>
                      <a:srgbClr val="F79646">
                        <a:lumMod val="75000"/>
                      </a:srgbClr>
                    </a:solidFill>
                    <a:latin typeface="Segoe" pitchFamily="34" charset="0"/>
                    <a:ea typeface="+mn-ea"/>
                    <a:cs typeface="+mn-cs"/>
                  </a:rPr>
                  <a:t>with extensive</a:t>
                </a:r>
                <a:br>
                  <a:rPr lang="en-US" sz="1050" kern="1200" dirty="0">
                    <a:solidFill>
                      <a:srgbClr val="F79646">
                        <a:lumMod val="75000"/>
                      </a:srgbClr>
                    </a:solidFill>
                    <a:latin typeface="Segoe" pitchFamily="34" charset="0"/>
                    <a:ea typeface="+mn-ea"/>
                    <a:cs typeface="+mn-cs"/>
                  </a:rPr>
                </a:br>
                <a:r>
                  <a:rPr lang="en-US" sz="1050" kern="1200" dirty="0">
                    <a:solidFill>
                      <a:srgbClr val="F79646">
                        <a:lumMod val="75000"/>
                      </a:srgbClr>
                    </a:solidFill>
                    <a:latin typeface="Segoe" pitchFamily="34" charset="0"/>
                    <a:ea typeface="+mn-ea"/>
                    <a:cs typeface="+mn-cs"/>
                  </a:rPr>
                  <a:t>automation; knowledge captured</a:t>
                </a:r>
                <a:br>
                  <a:rPr lang="en-US" sz="1050" kern="1200" dirty="0">
                    <a:solidFill>
                      <a:srgbClr val="F79646">
                        <a:lumMod val="75000"/>
                      </a:srgbClr>
                    </a:solidFill>
                    <a:latin typeface="Segoe" pitchFamily="34" charset="0"/>
                    <a:ea typeface="+mn-ea"/>
                    <a:cs typeface="+mn-cs"/>
                  </a:rPr>
                </a:br>
                <a:r>
                  <a:rPr lang="en-US" sz="1050" kern="1200" dirty="0">
                    <a:solidFill>
                      <a:srgbClr val="F79646">
                        <a:lumMod val="75000"/>
                      </a:srgbClr>
                    </a:solidFill>
                    <a:latin typeface="Segoe" pitchFamily="34" charset="0"/>
                    <a:ea typeface="+mn-ea"/>
                    <a:cs typeface="+mn-cs"/>
                  </a:rPr>
                  <a:t>  and reused</a:t>
                </a:r>
              </a:p>
            </p:txBody>
          </p:sp>
        </p:grpSp>
        <p:grpSp>
          <p:nvGrpSpPr>
            <p:cNvPr id="7" name="Group 56"/>
            <p:cNvGrpSpPr/>
            <p:nvPr/>
          </p:nvGrpSpPr>
          <p:grpSpPr>
            <a:xfrm>
              <a:off x="6105525" y="2057400"/>
              <a:ext cx="1447800" cy="2209800"/>
              <a:chOff x="6477000" y="2057400"/>
              <a:chExt cx="1447800" cy="2209800"/>
            </a:xfrm>
            <a:effectLst/>
          </p:grpSpPr>
          <p:sp>
            <p:nvSpPr>
              <p:cNvPr id="48" name="Rectangle 47"/>
              <p:cNvSpPr/>
              <p:nvPr/>
            </p:nvSpPr>
            <p:spPr>
              <a:xfrm>
                <a:off x="6477000" y="2057400"/>
                <a:ext cx="1447800" cy="2209800"/>
              </a:xfrm>
              <a:prstGeom prst="rect">
                <a:avLst/>
              </a:prstGeom>
              <a:solidFill>
                <a:srgbClr val="9BBB59">
                  <a:lumMod val="40000"/>
                  <a:lumOff val="60000"/>
                </a:srgbClr>
              </a:solidFill>
              <a:ln w="25400" cap="flat" cmpd="sng" algn="ctr">
                <a:noFill/>
                <a:prstDash val="solid"/>
              </a:ln>
              <a:effectLst>
                <a:outerShdw blurRad="215900" dist="76200" dir="2700000" algn="tl" rotWithShape="0">
                  <a:prstClr val="black">
                    <a:alpha val="40000"/>
                  </a:prstClr>
                </a:outerShdw>
              </a:effectLst>
            </p:spPr>
            <p:txBody>
              <a:bodyPr rtlCol="0" anchor="ctr"/>
              <a:lstStyle/>
              <a:p>
                <a:pPr algn="ctr" defTabSz="914363" rtl="0">
                  <a:defRPr/>
                </a:pPr>
                <a:endParaRPr lang="en-US" kern="1200">
                  <a:solidFill>
                    <a:sysClr val="window" lastClr="FFFFFF"/>
                  </a:solidFill>
                  <a:latin typeface="Calibri"/>
                  <a:ea typeface="+mn-ea"/>
                  <a:cs typeface="+mn-cs"/>
                </a:endParaRPr>
              </a:p>
            </p:txBody>
          </p:sp>
          <p:sp>
            <p:nvSpPr>
              <p:cNvPr id="49" name="Rectangle 48"/>
              <p:cNvSpPr/>
              <p:nvPr/>
            </p:nvSpPr>
            <p:spPr>
              <a:xfrm>
                <a:off x="6477000" y="2057400"/>
                <a:ext cx="1447800" cy="457200"/>
              </a:xfrm>
              <a:prstGeom prst="rect">
                <a:avLst/>
              </a:prstGeom>
              <a:gradFill flip="none" rotWithShape="1">
                <a:gsLst>
                  <a:gs pos="0">
                    <a:srgbClr val="9BBB59">
                      <a:lumMod val="75000"/>
                      <a:shade val="30000"/>
                      <a:satMod val="115000"/>
                    </a:srgbClr>
                  </a:gs>
                  <a:gs pos="50000">
                    <a:srgbClr val="9BBB59">
                      <a:lumMod val="75000"/>
                      <a:shade val="67500"/>
                      <a:satMod val="115000"/>
                    </a:srgbClr>
                  </a:gs>
                  <a:gs pos="100000">
                    <a:srgbClr val="9BBB59">
                      <a:lumMod val="75000"/>
                      <a:shade val="100000"/>
                      <a:satMod val="115000"/>
                    </a:srgbClr>
                  </a:gs>
                </a:gsLst>
                <a:lin ang="10800000" scaled="1"/>
                <a:tileRect/>
              </a:gradFill>
              <a:ln w="25400" cap="flat" cmpd="sng" algn="ctr">
                <a:noFill/>
                <a:prstDash val="solid"/>
              </a:ln>
              <a:effectLst/>
            </p:spPr>
            <p:txBody>
              <a:bodyPr rtlCol="0" anchor="ctr"/>
              <a:lstStyle/>
              <a:p>
                <a:pPr algn="ctr" defTabSz="914363" rtl="0">
                  <a:defRPr/>
                </a:pPr>
                <a:endParaRPr lang="en-US" sz="1600" b="1" kern="1200">
                  <a:solidFill>
                    <a:sysClr val="window" lastClr="FFFFFF"/>
                  </a:solidFill>
                  <a:latin typeface="Segoe UI" pitchFamily="34" charset="0"/>
                  <a:ea typeface="+mn-ea"/>
                  <a:cs typeface="Segoe UI" pitchFamily="34" charset="0"/>
                </a:endParaRPr>
              </a:p>
            </p:txBody>
          </p:sp>
          <p:sp>
            <p:nvSpPr>
              <p:cNvPr id="50" name="TextBox 49"/>
              <p:cNvSpPr txBox="1"/>
              <p:nvPr/>
            </p:nvSpPr>
            <p:spPr>
              <a:xfrm>
                <a:off x="6477000" y="2116723"/>
                <a:ext cx="1447800" cy="338554"/>
              </a:xfrm>
              <a:prstGeom prst="rect">
                <a:avLst/>
              </a:prstGeom>
              <a:solidFill>
                <a:sysClr val="window" lastClr="FFFFFF">
                  <a:alpha val="32000"/>
                </a:sysClr>
              </a:solidFill>
            </p:spPr>
            <p:txBody>
              <a:bodyPr wrap="square" rtlCol="0">
                <a:spAutoFit/>
              </a:bodyPr>
              <a:lstStyle/>
              <a:p>
                <a:pPr algn="ctr" defTabSz="914363" rtl="0">
                  <a:defRPr/>
                </a:pPr>
                <a:r>
                  <a:rPr lang="en-US" sz="1600" b="1" kern="1200" dirty="0">
                    <a:solidFill>
                      <a:sysClr val="window" lastClr="FFFFFF"/>
                    </a:solidFill>
                    <a:latin typeface="Segoe UI" pitchFamily="34" charset="0"/>
                    <a:ea typeface="+mn-ea"/>
                    <a:cs typeface="Segoe UI" pitchFamily="34" charset="0"/>
                  </a:rPr>
                  <a:t>Dynamic</a:t>
                </a:r>
              </a:p>
            </p:txBody>
          </p:sp>
          <p:sp>
            <p:nvSpPr>
              <p:cNvPr id="51" name="TextBox 50"/>
              <p:cNvSpPr txBox="1"/>
              <p:nvPr/>
            </p:nvSpPr>
            <p:spPr>
              <a:xfrm>
                <a:off x="6477000" y="3962400"/>
                <a:ext cx="1447800" cy="246221"/>
              </a:xfrm>
              <a:prstGeom prst="rect">
                <a:avLst/>
              </a:prstGeom>
              <a:solidFill>
                <a:sysClr val="window" lastClr="FFFFFF">
                  <a:alpha val="43000"/>
                </a:sysClr>
              </a:solidFill>
            </p:spPr>
            <p:txBody>
              <a:bodyPr wrap="square" rtlCol="0">
                <a:spAutoFit/>
              </a:bodyPr>
              <a:lstStyle/>
              <a:p>
                <a:pPr algn="ctr" defTabSz="914363" rtl="0">
                  <a:defRPr/>
                </a:pPr>
                <a:r>
                  <a:rPr lang="en-US" sz="1000" b="1" i="1" kern="1200" dirty="0">
                    <a:solidFill>
                      <a:srgbClr val="1F497D"/>
                    </a:solidFill>
                    <a:latin typeface="Segoe UI" pitchFamily="34" charset="0"/>
                    <a:ea typeface="+mn-ea"/>
                    <a:cs typeface="Segoe UI" pitchFamily="34" charset="0"/>
                  </a:rPr>
                  <a:t>Strategic Asset</a:t>
                </a:r>
              </a:p>
            </p:txBody>
          </p:sp>
          <p:sp>
            <p:nvSpPr>
              <p:cNvPr id="52" name="Rectangle 69"/>
              <p:cNvSpPr>
                <a:spLocks noChangeArrowheads="1"/>
              </p:cNvSpPr>
              <p:nvPr/>
            </p:nvSpPr>
            <p:spPr bwMode="auto">
              <a:xfrm>
                <a:off x="6515100" y="2514600"/>
                <a:ext cx="1371600" cy="1295271"/>
              </a:xfrm>
              <a:prstGeom prst="rect">
                <a:avLst/>
              </a:prstGeom>
              <a:noFill/>
              <a:ln w="12700">
                <a:noFill/>
                <a:miter lim="800000"/>
                <a:headEnd/>
                <a:tailEnd/>
              </a:ln>
            </p:spPr>
            <p:txBody>
              <a:bodyPr wrap="square" lIns="130595" tIns="65300" rIns="130595" bIns="65300" anchor="ctr">
                <a:spAutoFit/>
              </a:bodyPr>
              <a:lstStyle/>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Fully automated </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management, </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dynamic resource </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usage, business-</a:t>
                </a:r>
              </a:p>
              <a:p>
                <a:pPr algn="ctr" defTabSz="914363" rtl="0">
                  <a:lnSpc>
                    <a:spcPct val="90000"/>
                  </a:lnSpc>
                  <a:buClr>
                    <a:srgbClr val="1F497D"/>
                  </a:buClr>
                  <a:buSzPct val="95000"/>
                  <a:buFont typeface="Wingdings" pitchFamily="2" charset="2"/>
                  <a:buNone/>
                  <a:defRPr/>
                </a:pPr>
                <a:r>
                  <a:rPr lang="en-US" sz="1050" kern="1200" dirty="0">
                    <a:solidFill>
                      <a:srgbClr val="9BBB59">
                        <a:lumMod val="75000"/>
                      </a:srgbClr>
                    </a:solidFill>
                    <a:latin typeface="Segoe" pitchFamily="34" charset="0"/>
                    <a:ea typeface="+mn-ea"/>
                    <a:cs typeface="+mn-cs"/>
                  </a:rPr>
                  <a:t>linked SLAs; knowledge capture and use</a:t>
                </a:r>
                <a:br>
                  <a:rPr lang="en-US" sz="1050" kern="1200" dirty="0">
                    <a:solidFill>
                      <a:srgbClr val="9BBB59">
                        <a:lumMod val="75000"/>
                      </a:srgbClr>
                    </a:solidFill>
                    <a:latin typeface="Segoe" pitchFamily="34" charset="0"/>
                    <a:ea typeface="+mn-ea"/>
                    <a:cs typeface="+mn-cs"/>
                  </a:rPr>
                </a:br>
                <a:r>
                  <a:rPr lang="en-US" sz="1050" kern="1200" dirty="0">
                    <a:solidFill>
                      <a:srgbClr val="9BBB59">
                        <a:lumMod val="75000"/>
                      </a:srgbClr>
                    </a:solidFill>
                    <a:latin typeface="Segoe" pitchFamily="34" charset="0"/>
                    <a:ea typeface="+mn-ea"/>
                    <a:cs typeface="+mn-cs"/>
                  </a:rPr>
                  <a:t>    automated</a:t>
                </a:r>
              </a:p>
            </p:txBody>
          </p:sp>
        </p:grpSp>
        <p:pic>
          <p:nvPicPr>
            <p:cNvPr id="42" name="Picture 27" descr="arrow-bot-blue"/>
            <p:cNvPicPr>
              <a:picLocks noChangeAspect="1" noChangeArrowheads="1"/>
            </p:cNvPicPr>
            <p:nvPr/>
          </p:nvPicPr>
          <p:blipFill>
            <a:blip r:embed="rId3"/>
            <a:srcRect/>
            <a:stretch>
              <a:fillRect/>
            </a:stretch>
          </p:blipFill>
          <p:spPr bwMode="auto">
            <a:xfrm rot="373946" flipH="1">
              <a:off x="1804194" y="3610585"/>
              <a:ext cx="1985962" cy="817306"/>
            </a:xfrm>
            <a:prstGeom prst="rect">
              <a:avLst/>
            </a:prstGeom>
            <a:noFill/>
            <a:ln w="9525">
              <a:noFill/>
              <a:miter lim="800000"/>
              <a:headEnd/>
              <a:tailEnd/>
            </a:ln>
          </p:spPr>
        </p:pic>
        <p:pic>
          <p:nvPicPr>
            <p:cNvPr id="43" name="Picture 27" descr="arrow-bot-blue"/>
            <p:cNvPicPr>
              <a:picLocks noChangeAspect="1" noChangeArrowheads="1"/>
            </p:cNvPicPr>
            <p:nvPr/>
          </p:nvPicPr>
          <p:blipFill>
            <a:blip r:embed="rId3"/>
            <a:srcRect/>
            <a:stretch>
              <a:fillRect/>
            </a:stretch>
          </p:blipFill>
          <p:spPr bwMode="auto">
            <a:xfrm rot="373946" flipH="1">
              <a:off x="3417094" y="3610585"/>
              <a:ext cx="1985962" cy="817306"/>
            </a:xfrm>
            <a:prstGeom prst="rect">
              <a:avLst/>
            </a:prstGeom>
            <a:noFill/>
            <a:ln w="9525">
              <a:noFill/>
              <a:miter lim="800000"/>
              <a:headEnd/>
              <a:tailEnd/>
            </a:ln>
          </p:spPr>
        </p:pic>
        <p:pic>
          <p:nvPicPr>
            <p:cNvPr id="44" name="Picture 27" descr="arrow-bot-blue"/>
            <p:cNvPicPr>
              <a:picLocks noChangeAspect="1" noChangeArrowheads="1"/>
            </p:cNvPicPr>
            <p:nvPr/>
          </p:nvPicPr>
          <p:blipFill>
            <a:blip r:embed="rId3"/>
            <a:srcRect/>
            <a:stretch>
              <a:fillRect/>
            </a:stretch>
          </p:blipFill>
          <p:spPr bwMode="auto">
            <a:xfrm rot="373946" flipH="1">
              <a:off x="5029994" y="3610585"/>
              <a:ext cx="1985962" cy="817306"/>
            </a:xfrm>
            <a:prstGeom prst="rect">
              <a:avLst/>
            </a:prstGeom>
            <a:noFill/>
            <a:ln w="9525">
              <a:noFill/>
              <a:miter lim="800000"/>
              <a:headEnd/>
              <a:tailEnd/>
            </a:ln>
          </p:spPr>
        </p:pic>
      </p:grpSp>
      <p:grpSp>
        <p:nvGrpSpPr>
          <p:cNvPr id="8" name="Group 71"/>
          <p:cNvGrpSpPr/>
          <p:nvPr/>
        </p:nvGrpSpPr>
        <p:grpSpPr>
          <a:xfrm>
            <a:off x="696420" y="1872573"/>
            <a:ext cx="2599745" cy="4579937"/>
            <a:chOff x="-2444170" y="1239838"/>
            <a:chExt cx="2599745" cy="4579937"/>
          </a:xfrm>
        </p:grpSpPr>
        <p:grpSp>
          <p:nvGrpSpPr>
            <p:cNvPr id="9" name="Group 69"/>
            <p:cNvGrpSpPr/>
            <p:nvPr/>
          </p:nvGrpSpPr>
          <p:grpSpPr>
            <a:xfrm>
              <a:off x="-2444170" y="1239838"/>
              <a:ext cx="2599745" cy="4579937"/>
              <a:chOff x="-2444170" y="1239838"/>
              <a:chExt cx="2599745" cy="4579937"/>
            </a:xfrm>
          </p:grpSpPr>
          <p:sp>
            <p:nvSpPr>
              <p:cNvPr id="121" name="Rounded Rectangle 120"/>
              <p:cNvSpPr/>
              <p:nvPr/>
            </p:nvSpPr>
            <p:spPr bwMode="blackGray">
              <a:xfrm flipH="1">
                <a:off x="-2435225" y="1239838"/>
                <a:ext cx="2590800" cy="4572000"/>
              </a:xfrm>
              <a:prstGeom prst="roundRect">
                <a:avLst>
                  <a:gd name="adj" fmla="val 8579"/>
                </a:avLst>
              </a:prstGeom>
              <a:gradFill flip="none" rotWithShape="1">
                <a:gsLst>
                  <a:gs pos="0">
                    <a:srgbClr val="009DD3">
                      <a:alpha val="55000"/>
                    </a:srgbClr>
                  </a:gs>
                  <a:gs pos="50000">
                    <a:srgbClr val="0E2852"/>
                  </a:gs>
                  <a:gs pos="100000">
                    <a:srgbClr val="133872"/>
                  </a:gs>
                </a:gsLst>
                <a:lin ang="16200000" scaled="1"/>
                <a:tileRect/>
              </a:gradFill>
              <a:ln w="25400" cap="flat" cmpd="sng" algn="ctr">
                <a:noFill/>
                <a:prstDash val="solid"/>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txBody>
              <a:bodyPr tIns="91440" rtlCol="0" anchor="t"/>
              <a:lstStyle/>
              <a:p>
                <a:pPr defTabSz="457200">
                  <a:defRPr/>
                </a:pPr>
                <a:endParaRPr lang="en-US" sz="32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endParaRPr>
              </a:p>
            </p:txBody>
          </p:sp>
          <p:cxnSp>
            <p:nvCxnSpPr>
              <p:cNvPr id="38972" name="Straight Connector 124"/>
              <p:cNvCxnSpPr>
                <a:cxnSpLocks noChangeShapeType="1"/>
              </p:cNvCxnSpPr>
              <p:nvPr/>
            </p:nvCxnSpPr>
            <p:spPr bwMode="auto">
              <a:xfrm>
                <a:off x="-2435225" y="2382838"/>
                <a:ext cx="2590800" cy="1588"/>
              </a:xfrm>
              <a:prstGeom prst="line">
                <a:avLst/>
              </a:prstGeom>
              <a:noFill/>
              <a:ln w="9525" algn="ctr">
                <a:solidFill>
                  <a:schemeClr val="bg1"/>
                </a:solidFill>
                <a:round/>
                <a:headEnd/>
                <a:tailEnd/>
              </a:ln>
            </p:spPr>
          </p:cxnSp>
          <p:cxnSp>
            <p:nvCxnSpPr>
              <p:cNvPr id="38973" name="Straight Connector 125"/>
              <p:cNvCxnSpPr>
                <a:cxnSpLocks noChangeShapeType="1"/>
              </p:cNvCxnSpPr>
              <p:nvPr/>
            </p:nvCxnSpPr>
            <p:spPr bwMode="auto">
              <a:xfrm>
                <a:off x="-2435225" y="3554741"/>
                <a:ext cx="2590800" cy="1588"/>
              </a:xfrm>
              <a:prstGeom prst="line">
                <a:avLst/>
              </a:prstGeom>
              <a:noFill/>
              <a:ln w="9525" algn="ctr">
                <a:solidFill>
                  <a:schemeClr val="bg1"/>
                </a:solidFill>
                <a:round/>
                <a:headEnd/>
                <a:tailEnd/>
              </a:ln>
            </p:spPr>
          </p:cxnSp>
          <p:cxnSp>
            <p:nvCxnSpPr>
              <p:cNvPr id="38977" name="Straight Connector 129"/>
              <p:cNvCxnSpPr>
                <a:cxnSpLocks noChangeShapeType="1"/>
              </p:cNvCxnSpPr>
              <p:nvPr/>
            </p:nvCxnSpPr>
            <p:spPr bwMode="auto">
              <a:xfrm>
                <a:off x="-2435225" y="4697742"/>
                <a:ext cx="2590800" cy="1588"/>
              </a:xfrm>
              <a:prstGeom prst="line">
                <a:avLst/>
              </a:prstGeom>
              <a:noFill/>
              <a:ln w="9525" algn="ctr">
                <a:solidFill>
                  <a:schemeClr val="bg1"/>
                </a:solidFill>
                <a:round/>
                <a:headEnd/>
                <a:tailEnd/>
              </a:ln>
            </p:spPr>
          </p:cxnSp>
          <p:pic>
            <p:nvPicPr>
              <p:cNvPr id="2050" name="Picture 2" descr="C:\Users\deric\Desktop\Picture3.png"/>
              <p:cNvPicPr>
                <a:picLocks noChangeAspect="1" noChangeArrowheads="1"/>
              </p:cNvPicPr>
              <p:nvPr/>
            </p:nvPicPr>
            <p:blipFill>
              <a:blip r:embed="rId4"/>
              <a:srcRect/>
              <a:stretch>
                <a:fillRect/>
              </a:stretch>
            </p:blipFill>
            <p:spPr bwMode="auto">
              <a:xfrm>
                <a:off x="-2444170" y="1266825"/>
                <a:ext cx="1279525" cy="4552950"/>
              </a:xfrm>
              <a:prstGeom prst="roundRect">
                <a:avLst/>
              </a:prstGeom>
              <a:noFill/>
            </p:spPr>
          </p:pic>
          <p:sp>
            <p:nvSpPr>
              <p:cNvPr id="123" name="TextBox 122"/>
              <p:cNvSpPr txBox="1"/>
              <p:nvPr/>
            </p:nvSpPr>
            <p:spPr bwMode="auto">
              <a:xfrm>
                <a:off x="-1887537" y="4959350"/>
                <a:ext cx="1495425" cy="592791"/>
              </a:xfrm>
              <a:prstGeom prst="rect">
                <a:avLst/>
              </a:prstGeom>
              <a:noFill/>
              <a:effectLst>
                <a:outerShdw blurRad="76200" dist="63500" dir="2400000" algn="ctr" rotWithShape="0">
                  <a:srgbClr val="000000">
                    <a:alpha val="75000"/>
                  </a:srgbClr>
                </a:outerShdw>
              </a:effectLst>
            </p:spPr>
            <p:txBody>
              <a:bodyPr wrap="square" lIns="99378" tIns="49689" rIns="99378" bIns="49689">
                <a:spAutoFit/>
              </a:bodyPr>
              <a:lstStyle/>
              <a:p>
                <a:pPr algn="ctr">
                  <a:lnSpc>
                    <a:spcPct val="80000"/>
                  </a:lnSpc>
                  <a:defRPr/>
                </a:pPr>
                <a: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User-</a:t>
                </a:r>
                <a:b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Focused</a:t>
                </a:r>
              </a:p>
            </p:txBody>
          </p:sp>
          <p:sp>
            <p:nvSpPr>
              <p:cNvPr id="124" name="TextBox 123"/>
              <p:cNvSpPr txBox="1"/>
              <p:nvPr/>
            </p:nvSpPr>
            <p:spPr bwMode="auto">
              <a:xfrm>
                <a:off x="-1887537" y="3841442"/>
                <a:ext cx="1495425" cy="592791"/>
              </a:xfrm>
              <a:prstGeom prst="rect">
                <a:avLst/>
              </a:prstGeom>
              <a:noFill/>
              <a:effectLst>
                <a:outerShdw blurRad="76200" dist="63500" dir="2400000" algn="ctr" rotWithShape="0">
                  <a:srgbClr val="000000">
                    <a:alpha val="75000"/>
                  </a:srgbClr>
                </a:outerShdw>
              </a:effectLst>
            </p:spPr>
            <p:txBody>
              <a:bodyPr wrap="square" lIns="99378" tIns="49689" rIns="99378" bIns="49689">
                <a:spAutoFit/>
              </a:bodyPr>
              <a:lstStyle/>
              <a:p>
                <a:pPr algn="ctr" fontAlgn="auto">
                  <a:lnSpc>
                    <a:spcPct val="80000"/>
                  </a:lnSpc>
                  <a:spcBef>
                    <a:spcPts val="0"/>
                  </a:spcBef>
                  <a:spcAft>
                    <a:spcPts val="0"/>
                  </a:spcAft>
                  <a:defRPr/>
                </a:pPr>
                <a:r>
                  <a:rPr lang="en-US" sz="20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a:cs typeface="Arial" charset="0"/>
                  </a:rPr>
                  <a:t> </a:t>
                </a:r>
                <a: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Service-Enabled</a:t>
                </a:r>
              </a:p>
            </p:txBody>
          </p:sp>
          <p:sp>
            <p:nvSpPr>
              <p:cNvPr id="132" name="TextBox 131"/>
              <p:cNvSpPr txBox="1"/>
              <p:nvPr/>
            </p:nvSpPr>
            <p:spPr bwMode="auto">
              <a:xfrm>
                <a:off x="-2247364" y="2686050"/>
                <a:ext cx="2215078" cy="592791"/>
              </a:xfrm>
              <a:prstGeom prst="rect">
                <a:avLst/>
              </a:prstGeom>
              <a:noFill/>
              <a:effectLst>
                <a:outerShdw blurRad="76200" dist="63500" dir="2400000" algn="ctr" rotWithShape="0">
                  <a:srgbClr val="000000">
                    <a:alpha val="75000"/>
                  </a:srgbClr>
                </a:outerShdw>
              </a:effectLst>
            </p:spPr>
            <p:txBody>
              <a:bodyPr wrap="square" lIns="99378" tIns="49689" rIns="99378" bIns="49689">
                <a:spAutoFit/>
              </a:bodyPr>
              <a:lstStyle/>
              <a:p>
                <a:pPr algn="ctr">
                  <a:lnSpc>
                    <a:spcPct val="80000"/>
                  </a:lnSpc>
                  <a:defRPr/>
                </a:pPr>
                <a: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Process-Led,</a:t>
                </a:r>
                <a:b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br>
                <a: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Model-Driven</a:t>
                </a:r>
              </a:p>
            </p:txBody>
          </p:sp>
          <p:sp>
            <p:nvSpPr>
              <p:cNvPr id="122" name="TextBox 121"/>
              <p:cNvSpPr txBox="1"/>
              <p:nvPr/>
            </p:nvSpPr>
            <p:spPr bwMode="auto">
              <a:xfrm>
                <a:off x="-2045993" y="1552575"/>
                <a:ext cx="1812336" cy="592791"/>
              </a:xfrm>
              <a:prstGeom prst="rect">
                <a:avLst/>
              </a:prstGeom>
              <a:noFill/>
              <a:effectLst>
                <a:outerShdw blurRad="76200" dist="63500" dir="2400000" algn="ctr" rotWithShape="0">
                  <a:srgbClr val="000000">
                    <a:alpha val="75000"/>
                  </a:srgbClr>
                </a:outerShdw>
              </a:effectLst>
            </p:spPr>
            <p:txBody>
              <a:bodyPr wrap="square" lIns="99378" tIns="49689" rIns="99378" bIns="49689">
                <a:spAutoFit/>
              </a:bodyPr>
              <a:lstStyle/>
              <a:p>
                <a:pPr algn="ctr">
                  <a:lnSpc>
                    <a:spcPct val="80000"/>
                  </a:lnSpc>
                  <a:defRPr/>
                </a:pPr>
                <a:r>
                  <a:rPr lang="en-US" sz="2000" b="1"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Unified &amp; Virtualized</a:t>
                </a:r>
              </a:p>
            </p:txBody>
          </p:sp>
        </p:grpSp>
        <p:sp>
          <p:nvSpPr>
            <p:cNvPr id="71" name="Rounded Rectangle 70"/>
            <p:cNvSpPr/>
            <p:nvPr/>
          </p:nvSpPr>
          <p:spPr>
            <a:xfrm>
              <a:off x="-2409097" y="1280042"/>
              <a:ext cx="2530831" cy="559364"/>
            </a:xfrm>
            <a:prstGeom prst="roundRect">
              <a:avLst>
                <a:gd name="adj" fmla="val 34028"/>
              </a:avLst>
            </a:prstGeom>
            <a:gradFill rotWithShape="1">
              <a:gsLst>
                <a:gs pos="50000">
                  <a:sysClr val="window" lastClr="FFFFFF">
                    <a:alpha val="0"/>
                  </a:sysClr>
                </a:gs>
                <a:gs pos="100000">
                  <a:sysClr val="window" lastClr="FFFFFF">
                    <a:alpha val="50000"/>
                  </a:sysClr>
                </a:gs>
              </a:gsLst>
              <a:lin ang="16200000" scaled="0"/>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a:ea typeface="+mn-ea"/>
                <a:cs typeface="+mn-cs"/>
              </a:endParaRPr>
            </a:p>
          </p:txBody>
        </p:sp>
      </p:grpSp>
      <p:sp>
        <p:nvSpPr>
          <p:cNvPr id="2" name="Title 1"/>
          <p:cNvSpPr>
            <a:spLocks noGrp="1"/>
          </p:cNvSpPr>
          <p:nvPr>
            <p:ph type="title"/>
          </p:nvPr>
        </p:nvSpPr>
        <p:spPr/>
        <p:txBody>
          <a:bodyPr/>
          <a:lstStyle/>
          <a:p>
            <a:pPr eaLnBrk="1" hangingPunct="1">
              <a:defRPr/>
            </a:pPr>
            <a:r>
              <a:rPr lang="en-US" sz="3600" dirty="0" smtClean="0"/>
              <a:t>Dynamic IT And Infrastructure Optimization</a:t>
            </a:r>
            <a:r>
              <a:rPr lang="en-US" dirty="0" smtClean="0"/>
              <a:t> </a:t>
            </a:r>
            <a:endParaRPr lang="en-US" dirty="0"/>
          </a:p>
        </p:txBody>
      </p:sp>
      <p:sp>
        <p:nvSpPr>
          <p:cNvPr id="78" name="Rectangle 77"/>
          <p:cNvSpPr/>
          <p:nvPr/>
        </p:nvSpPr>
        <p:spPr>
          <a:xfrm>
            <a:off x="883622" y="1182455"/>
            <a:ext cx="2183611" cy="685188"/>
          </a:xfrm>
          <a:prstGeom prst="rect">
            <a:avLst/>
          </a:prstGeom>
        </p:spPr>
        <p:txBody>
          <a:bodyPr wrap="none">
            <a:spAutoFit/>
          </a:bodyPr>
          <a:lstStyle/>
          <a:p>
            <a:pPr algn="ctr">
              <a:lnSpc>
                <a:spcPct val="80000"/>
              </a:lnSpc>
              <a:defRPr/>
            </a:pPr>
            <a:r>
              <a:rPr lang="en-US" sz="24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Dynamic IT is </a:t>
            </a: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
            </a:r>
            <a:b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b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the </a:t>
            </a:r>
            <a:r>
              <a:rPr lang="en-US" sz="24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destination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57396 0 " pathEditMode="relative" ptsTypes="AA">
                                      <p:cBhvr>
                                        <p:cTn id="6" dur="1000" fill="hold"/>
                                        <p:tgtEl>
                                          <p:spTgt spid="7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57396 0 " pathEditMode="relative" ptsTypes="AA">
                                      <p:cBhvr>
                                        <p:cTn id="8" dur="1000" fill="hold"/>
                                        <p:tgtEl>
                                          <p:spTgt spid="8"/>
                                        </p:tgtEl>
                                        <p:attrNameLst>
                                          <p:attrName>ppt_x</p:attrName>
                                          <p:attrName>ppt_y</p:attrName>
                                        </p:attrNameLst>
                                      </p:cBhvr>
                                    </p:animMotion>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1000"/>
                                        <p:tgtEl>
                                          <p:spTgt spid="78"/>
                                        </p:tgtEl>
                                      </p:cBhvr>
                                    </p:animEffect>
                                    <p:set>
                                      <p:cBhvr>
                                        <p:cTn id="15" dur="1" fill="hold">
                                          <p:stCondLst>
                                            <p:cond delay="999"/>
                                          </p:stCondLst>
                                        </p:cTn>
                                        <p:tgtEl>
                                          <p:spTgt spid="7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7200" y="1371600"/>
            <a:ext cx="8229600" cy="4818742"/>
          </a:xfrm>
          <a:prstGeom prst="roundRect">
            <a:avLst>
              <a:gd name="adj" fmla="val 7482"/>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457200" tIns="365760" rIns="457200" bIns="182880" rtlCol="0" anchor="t"/>
          <a:lstStyle/>
          <a:p>
            <a:pPr marL="114300" indent="-457200">
              <a:lnSpc>
                <a:spcPct val="80000"/>
              </a:lnSpc>
              <a:spcAft>
                <a:spcPts val="2400"/>
              </a:spcAft>
              <a:buFont typeface="+mj-lt"/>
              <a:buAutoNum type="arabicPeriod"/>
              <a:defRPr/>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Assessment </a:t>
            </a:r>
          </a:p>
          <a:p>
            <a:pPr marL="114300" indent="-457200">
              <a:lnSpc>
                <a:spcPct val="80000"/>
              </a:lnSpc>
              <a:spcAft>
                <a:spcPts val="2400"/>
              </a:spcAft>
              <a:buFont typeface="+mj-lt"/>
              <a:buAutoNum type="arabicPeriod"/>
              <a:defRPr/>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Business case </a:t>
            </a:r>
          </a:p>
          <a:p>
            <a:pPr marL="114300" indent="-457200">
              <a:lnSpc>
                <a:spcPct val="80000"/>
              </a:lnSpc>
              <a:spcAft>
                <a:spcPts val="2400"/>
              </a:spcAft>
              <a:buFont typeface="+mj-lt"/>
              <a:buAutoNum type="arabicPeriod"/>
              <a:defRPr/>
            </a:pPr>
            <a:r>
              <a:rPr lang="en-US" sz="2800"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Prove the capability</a:t>
            </a:r>
          </a:p>
        </p:txBody>
      </p:sp>
      <p:sp>
        <p:nvSpPr>
          <p:cNvPr id="2" name="Title 1"/>
          <p:cNvSpPr>
            <a:spLocks noGrp="1"/>
          </p:cNvSpPr>
          <p:nvPr>
            <p:ph type="title"/>
          </p:nvPr>
        </p:nvSpPr>
        <p:spPr/>
        <p:txBody>
          <a:bodyPr/>
          <a:lstStyle/>
          <a:p>
            <a:r>
              <a:rPr smtClean="0"/>
              <a:t>Action </a:t>
            </a:r>
            <a:r>
              <a:rPr lang="en-US" dirty="0" smtClean="0"/>
              <a:t>Plan </a:t>
            </a:r>
            <a:endParaRPr lang="en-US" dirty="0"/>
          </a:p>
        </p:txBody>
      </p:sp>
      <p:pic>
        <p:nvPicPr>
          <p:cNvPr id="10" name="Picture 3" descr="\\glocaledge\Backup Drive\Resources\Kartik Templates\Icons (Png)\Dossiers utilisateurs.png"/>
          <p:cNvPicPr>
            <a:picLocks noChangeAspect="1" noChangeArrowheads="1"/>
          </p:cNvPicPr>
          <p:nvPr/>
        </p:nvPicPr>
        <p:blipFill>
          <a:blip r:embed="rId3"/>
          <a:srcRect/>
          <a:stretch>
            <a:fillRect/>
          </a:stretch>
        </p:blipFill>
        <p:spPr bwMode="auto">
          <a:xfrm>
            <a:off x="6139543" y="3692248"/>
            <a:ext cx="1891145" cy="1891145"/>
          </a:xfrm>
          <a:prstGeom prst="rect">
            <a:avLst/>
          </a:prstGeom>
          <a:noFill/>
          <a:effectLst>
            <a:outerShdw blurRad="76200" dir="18900000" sy="23000" kx="-1200000" algn="bl" rotWithShape="0">
              <a:prstClr val="black">
                <a:alpha val="20000"/>
              </a:prstClr>
            </a:outerShdw>
          </a:effectLst>
        </p:spPr>
      </p:pic>
      <p:sp>
        <p:nvSpPr>
          <p:cNvPr id="9" name="Rounded Rectangle 8"/>
          <p:cNvSpPr/>
          <p:nvPr/>
        </p:nvSpPr>
        <p:spPr>
          <a:xfrm>
            <a:off x="494370" y="1423543"/>
            <a:ext cx="8141983" cy="930430"/>
          </a:xfrm>
          <a:prstGeom prst="roundRect">
            <a:avLst>
              <a:gd name="adj" fmla="val 3461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lobe-w-leaf_sm.png"/>
          <p:cNvPicPr>
            <a:picLocks noChangeAspect="1"/>
          </p:cNvPicPr>
          <p:nvPr/>
        </p:nvPicPr>
        <p:blipFill>
          <a:blip r:embed="rId3"/>
          <a:stretch>
            <a:fillRect/>
          </a:stretch>
        </p:blipFill>
        <p:spPr>
          <a:xfrm>
            <a:off x="4777202" y="1756068"/>
            <a:ext cx="4199158" cy="4035129"/>
          </a:xfrm>
          <a:prstGeom prst="rect">
            <a:avLst/>
          </a:prstGeom>
          <a:effectLst>
            <a:reflection blurRad="6350" stA="52000" endA="300" endPos="35000" dir="5400000" sy="-100000" algn="bl" rotWithShape="0"/>
          </a:effectLst>
        </p:spPr>
      </p:pic>
      <p:sp>
        <p:nvSpPr>
          <p:cNvPr id="19" name="Rounded Rectangle 18"/>
          <p:cNvSpPr/>
          <p:nvPr/>
        </p:nvSpPr>
        <p:spPr bwMode="auto">
          <a:xfrm rot="16200000">
            <a:off x="1647965" y="477829"/>
            <a:ext cx="3821153" cy="6537961"/>
          </a:xfrm>
          <a:prstGeom prst="roundRect">
            <a:avLst>
              <a:gd name="adj" fmla="val 9387"/>
            </a:avLst>
          </a:prstGeom>
          <a:gradFill>
            <a:gsLst>
              <a:gs pos="0">
                <a:schemeClr val="tx1">
                  <a:alpha val="18000"/>
                </a:schemeClr>
              </a:gs>
              <a:gs pos="100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2" name="Title 1"/>
          <p:cNvSpPr>
            <a:spLocks noGrp="1"/>
          </p:cNvSpPr>
          <p:nvPr>
            <p:ph type="title"/>
          </p:nvPr>
        </p:nvSpPr>
        <p:spPr/>
        <p:txBody>
          <a:bodyPr/>
          <a:lstStyle/>
          <a:p>
            <a:r>
              <a:rPr smtClean="0"/>
              <a:t>Growing Issues And Opportunities</a:t>
            </a:r>
            <a:endParaRPr lang="en-US" dirty="0"/>
          </a:p>
        </p:txBody>
      </p:sp>
      <p:grpSp>
        <p:nvGrpSpPr>
          <p:cNvPr id="3" name="Group 24"/>
          <p:cNvGrpSpPr/>
          <p:nvPr/>
        </p:nvGrpSpPr>
        <p:grpSpPr>
          <a:xfrm>
            <a:off x="441958" y="1929161"/>
            <a:ext cx="5204644" cy="821474"/>
            <a:chOff x="441958" y="1929161"/>
            <a:chExt cx="5204644" cy="821474"/>
          </a:xfrm>
        </p:grpSpPr>
        <p:sp>
          <p:nvSpPr>
            <p:cNvPr id="20" name="Rounded Rectangle 19"/>
            <p:cNvSpPr/>
            <p:nvPr/>
          </p:nvSpPr>
          <p:spPr bwMode="auto">
            <a:xfrm rot="16200000">
              <a:off x="2559201" y="-188082"/>
              <a:ext cx="821474" cy="5055959"/>
            </a:xfrm>
            <a:prstGeom prst="roundRect">
              <a:avLst>
                <a:gd name="adj" fmla="val 9387"/>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7" name="TextBox 6"/>
            <p:cNvSpPr txBox="1"/>
            <p:nvPr/>
          </p:nvSpPr>
          <p:spPr>
            <a:xfrm>
              <a:off x="606916" y="2035984"/>
              <a:ext cx="2941831" cy="523220"/>
            </a:xfrm>
            <a:prstGeom prst="rect">
              <a:avLst/>
            </a:prstGeom>
            <a:noFill/>
          </p:spPr>
          <p:txBody>
            <a:bodyPr wrap="none" rtlCol="0">
              <a:spAutoFit/>
            </a:bodyPr>
            <a:lstStyle/>
            <a:p>
              <a:r>
                <a:rPr lang="en-US" sz="28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Energy Demands</a:t>
              </a:r>
            </a:p>
          </p:txBody>
        </p:sp>
        <p:pic>
          <p:nvPicPr>
            <p:cNvPr id="6" name="Picture 7" descr="C:\Documents and Settings\v-jigoin\Local Settings\Temporary Internet Files\Content.IE5\S1MBSHAN\MPj01851130000[1].jpg"/>
            <p:cNvPicPr preferRelativeResize="0">
              <a:picLocks noChangeArrowheads="1"/>
            </p:cNvPicPr>
            <p:nvPr/>
          </p:nvPicPr>
          <p:blipFill>
            <a:blip r:embed="rId4" cstate="print"/>
            <a:srcRect/>
            <a:stretch>
              <a:fillRect/>
            </a:stretch>
          </p:blipFill>
          <p:spPr bwMode="auto">
            <a:xfrm>
              <a:off x="4209362" y="1986480"/>
              <a:ext cx="1437240" cy="718620"/>
            </a:xfrm>
            <a:prstGeom prst="rect">
              <a:avLst/>
            </a:prstGeom>
            <a:noFill/>
            <a:ln>
              <a:noFill/>
            </a:ln>
            <a:effectLst>
              <a:outerShdw blurRad="165100" sx="102000" sy="102000" algn="ctr" rotWithShape="0">
                <a:prstClr val="black">
                  <a:alpha val="40000"/>
                </a:prstClr>
              </a:outerShdw>
            </a:effectLst>
            <a:scene3d>
              <a:camera prst="perspectiveHeroicExtremeLeftFacing" fov="4800000">
                <a:rot lat="0" lon="2067641" rev="0"/>
              </a:camera>
              <a:lightRig rig="threePt" dir="t"/>
            </a:scene3d>
          </p:spPr>
        </p:pic>
      </p:grpSp>
      <p:grpSp>
        <p:nvGrpSpPr>
          <p:cNvPr id="4" name="Group 23"/>
          <p:cNvGrpSpPr/>
          <p:nvPr/>
        </p:nvGrpSpPr>
        <p:grpSpPr>
          <a:xfrm>
            <a:off x="441958" y="2863731"/>
            <a:ext cx="5204644" cy="821474"/>
            <a:chOff x="441958" y="2863731"/>
            <a:chExt cx="5204644" cy="821474"/>
          </a:xfrm>
        </p:grpSpPr>
        <p:sp>
          <p:nvSpPr>
            <p:cNvPr id="23" name="Rounded Rectangle 22"/>
            <p:cNvSpPr/>
            <p:nvPr/>
          </p:nvSpPr>
          <p:spPr bwMode="auto">
            <a:xfrm rot="16200000">
              <a:off x="2559201" y="746488"/>
              <a:ext cx="821474" cy="5055959"/>
            </a:xfrm>
            <a:prstGeom prst="roundRect">
              <a:avLst>
                <a:gd name="adj" fmla="val 9387"/>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0" name="TextBox 9"/>
            <p:cNvSpPr txBox="1"/>
            <p:nvPr/>
          </p:nvSpPr>
          <p:spPr>
            <a:xfrm>
              <a:off x="606916" y="2975784"/>
              <a:ext cx="3134191" cy="523220"/>
            </a:xfrm>
            <a:prstGeom prst="rect">
              <a:avLst/>
            </a:prstGeom>
            <a:noFill/>
          </p:spPr>
          <p:txBody>
            <a:bodyPr wrap="none" rtlCol="0">
              <a:spAutoFit/>
            </a:bodyPr>
            <a:lstStyle/>
            <a:p>
              <a:r>
                <a:rPr lang="en-US" sz="28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Carbon Emissions</a:t>
              </a:r>
            </a:p>
          </p:txBody>
        </p:sp>
        <p:pic>
          <p:nvPicPr>
            <p:cNvPr id="9" name="Picture 8" descr="C:\Documents and Settings\v-jigoin\Local Settings\Temporary Internet Files\Content.IE5\SHENWL6N\MPj04024790000[1].jpg"/>
            <p:cNvPicPr preferRelativeResize="0">
              <a:picLocks noChangeArrowheads="1"/>
            </p:cNvPicPr>
            <p:nvPr/>
          </p:nvPicPr>
          <p:blipFill>
            <a:blip r:embed="rId5" cstate="print"/>
            <a:srcRect/>
            <a:stretch>
              <a:fillRect/>
            </a:stretch>
          </p:blipFill>
          <p:spPr bwMode="auto">
            <a:xfrm>
              <a:off x="4209362" y="2918882"/>
              <a:ext cx="1437240" cy="718620"/>
            </a:xfrm>
            <a:prstGeom prst="rect">
              <a:avLst/>
            </a:prstGeom>
            <a:noFill/>
            <a:ln>
              <a:noFill/>
            </a:ln>
            <a:effectLst>
              <a:outerShdw blurRad="165100" sx="102000" sy="102000" algn="ctr" rotWithShape="0">
                <a:prstClr val="black">
                  <a:alpha val="40000"/>
                </a:prstClr>
              </a:outerShdw>
            </a:effectLst>
            <a:scene3d>
              <a:camera prst="perspectiveHeroicExtremeLeftFacing" fov="4800000">
                <a:rot lat="0" lon="2067641" rev="0"/>
              </a:camera>
              <a:lightRig rig="threePt" dir="t"/>
            </a:scene3d>
          </p:spPr>
        </p:pic>
      </p:grpSp>
      <p:grpSp>
        <p:nvGrpSpPr>
          <p:cNvPr id="5" name="Group 25"/>
          <p:cNvGrpSpPr/>
          <p:nvPr/>
        </p:nvGrpSpPr>
        <p:grpSpPr>
          <a:xfrm>
            <a:off x="441958" y="3798301"/>
            <a:ext cx="5204644" cy="821474"/>
            <a:chOff x="441958" y="3798301"/>
            <a:chExt cx="5204644" cy="821474"/>
          </a:xfrm>
        </p:grpSpPr>
        <p:sp>
          <p:nvSpPr>
            <p:cNvPr id="22" name="Rounded Rectangle 21"/>
            <p:cNvSpPr/>
            <p:nvPr/>
          </p:nvSpPr>
          <p:spPr bwMode="auto">
            <a:xfrm rot="16200000">
              <a:off x="2559201" y="1681058"/>
              <a:ext cx="821474" cy="5055959"/>
            </a:xfrm>
            <a:prstGeom prst="roundRect">
              <a:avLst>
                <a:gd name="adj" fmla="val 9387"/>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3" name="TextBox 12"/>
            <p:cNvSpPr txBox="1"/>
            <p:nvPr/>
          </p:nvSpPr>
          <p:spPr>
            <a:xfrm>
              <a:off x="606916" y="3915584"/>
              <a:ext cx="2751074" cy="523220"/>
            </a:xfrm>
            <a:prstGeom prst="rect">
              <a:avLst/>
            </a:prstGeom>
            <a:noFill/>
          </p:spPr>
          <p:txBody>
            <a:bodyPr wrap="none" rtlCol="0">
              <a:spAutoFit/>
            </a:bodyPr>
            <a:lstStyle/>
            <a:p>
              <a:r>
                <a:rPr lang="en-US" sz="28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Negative Impact</a:t>
              </a:r>
            </a:p>
          </p:txBody>
        </p:sp>
        <p:pic>
          <p:nvPicPr>
            <p:cNvPr id="12" name="Picture 14" descr="C:\Documents and Settings\v-jigoin\Local Settings\Temporary Internet Files\Content.IE5\2BUBE5EZ\MPj04066710000[1].jpg"/>
            <p:cNvPicPr preferRelativeResize="0">
              <a:picLocks noChangeArrowheads="1"/>
            </p:cNvPicPr>
            <p:nvPr/>
          </p:nvPicPr>
          <p:blipFill>
            <a:blip r:embed="rId6" cstate="print"/>
            <a:srcRect/>
            <a:stretch>
              <a:fillRect/>
            </a:stretch>
          </p:blipFill>
          <p:spPr bwMode="auto">
            <a:xfrm>
              <a:off x="4209362" y="3851284"/>
              <a:ext cx="1437240" cy="718620"/>
            </a:xfrm>
            <a:prstGeom prst="rect">
              <a:avLst/>
            </a:prstGeom>
            <a:noFill/>
            <a:ln>
              <a:noFill/>
            </a:ln>
            <a:effectLst>
              <a:outerShdw blurRad="165100" sx="102000" sy="102000" algn="ctr" rotWithShape="0">
                <a:prstClr val="black">
                  <a:alpha val="40000"/>
                </a:prstClr>
              </a:outerShdw>
            </a:effectLst>
            <a:scene3d>
              <a:camera prst="perspectiveHeroicExtremeLeftFacing" fov="4800000">
                <a:rot lat="0" lon="2067641" rev="0"/>
              </a:camera>
              <a:lightRig rig="threePt" dir="t"/>
            </a:scene3d>
          </p:spPr>
        </p:pic>
      </p:grpSp>
      <p:grpSp>
        <p:nvGrpSpPr>
          <p:cNvPr id="8" name="Group 26"/>
          <p:cNvGrpSpPr/>
          <p:nvPr/>
        </p:nvGrpSpPr>
        <p:grpSpPr>
          <a:xfrm>
            <a:off x="441958" y="4732870"/>
            <a:ext cx="5204644" cy="821474"/>
            <a:chOff x="441958" y="4732870"/>
            <a:chExt cx="5204644" cy="821474"/>
          </a:xfrm>
        </p:grpSpPr>
        <p:sp>
          <p:nvSpPr>
            <p:cNvPr id="21" name="Rounded Rectangle 20"/>
            <p:cNvSpPr/>
            <p:nvPr/>
          </p:nvSpPr>
          <p:spPr bwMode="auto">
            <a:xfrm rot="16200000">
              <a:off x="2559201" y="2615627"/>
              <a:ext cx="821474" cy="5055959"/>
            </a:xfrm>
            <a:prstGeom prst="roundRect">
              <a:avLst>
                <a:gd name="adj" fmla="val 9387"/>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6" name="TextBox 15"/>
            <p:cNvSpPr txBox="1"/>
            <p:nvPr/>
          </p:nvSpPr>
          <p:spPr>
            <a:xfrm>
              <a:off x="606916" y="4855384"/>
              <a:ext cx="3207929" cy="523220"/>
            </a:xfrm>
            <a:prstGeom prst="rect">
              <a:avLst/>
            </a:prstGeom>
            <a:noFill/>
          </p:spPr>
          <p:txBody>
            <a:bodyPr wrap="none" rtlCol="0">
              <a:spAutoFit/>
            </a:bodyPr>
            <a:lstStyle/>
            <a:p>
              <a:r>
                <a:rPr lang="en-US" sz="28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Software Solutions</a:t>
              </a:r>
            </a:p>
          </p:txBody>
        </p:sp>
        <p:pic>
          <p:nvPicPr>
            <p:cNvPr id="15" name="Picture 4" descr="C:\Documents and Settings\v-jigoin\Local Settings\Temporary Internet Files\Content.IE5\0TQL2XGF\MPj04331390000[1].jpg"/>
            <p:cNvPicPr preferRelativeResize="0">
              <a:picLocks noChangeArrowheads="1"/>
            </p:cNvPicPr>
            <p:nvPr/>
          </p:nvPicPr>
          <p:blipFill>
            <a:blip r:embed="rId7" cstate="print"/>
            <a:srcRect/>
            <a:stretch>
              <a:fillRect/>
            </a:stretch>
          </p:blipFill>
          <p:spPr bwMode="auto">
            <a:xfrm>
              <a:off x="4209362" y="4791120"/>
              <a:ext cx="1437240" cy="718620"/>
            </a:xfrm>
            <a:prstGeom prst="rect">
              <a:avLst/>
            </a:prstGeom>
            <a:noFill/>
            <a:ln>
              <a:noFill/>
            </a:ln>
            <a:effectLst>
              <a:outerShdw blurRad="165100" sx="102000" sy="102000" algn="ctr" rotWithShape="0">
                <a:prstClr val="black">
                  <a:alpha val="40000"/>
                </a:prstClr>
              </a:outerShdw>
            </a:effectLst>
            <a:scene3d>
              <a:camera prst="perspectiveHeroicExtremeLeftFacing" fov="4800000">
                <a:rot lat="0" lon="2067641" rev="0"/>
              </a:camera>
              <a:lightRig rig="threePt" dir="t"/>
            </a:scene3d>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200" y="1645920"/>
            <a:ext cx="8229600" cy="3123932"/>
          </a:xfrm>
        </p:spPr>
        <p:txBody>
          <a:bodyPr/>
          <a:lstStyle/>
          <a:p>
            <a:pPr marL="0">
              <a:lnSpc>
                <a:spcPct val="90000"/>
              </a:lnSpc>
              <a:spcBef>
                <a:spcPts val="0"/>
              </a:spcBef>
              <a:spcAft>
                <a:spcPts val="600"/>
              </a:spcAft>
              <a:buNone/>
              <a:defRPr/>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Microsoft Virtualization</a:t>
            </a:r>
          </a:p>
          <a:p>
            <a:pPr lvl="1">
              <a:lnSpc>
                <a:spcPct val="90000"/>
              </a:lnSpc>
              <a:spcBef>
                <a:spcPts val="0"/>
              </a:spcBef>
              <a:spcAft>
                <a:spcPts val="600"/>
              </a:spcAft>
              <a:buNone/>
            </a:pPr>
            <a:r>
              <a:rPr sz="2000" smtClean="0"/>
              <a:t>http</a:t>
            </a:r>
            <a:r>
              <a:rPr sz="2000"/>
              <a:t>://</a:t>
            </a:r>
            <a:r>
              <a:rPr sz="2000" smtClean="0"/>
              <a:t>www.microsoft.com/virtualization </a:t>
            </a:r>
          </a:p>
          <a:p>
            <a:pPr lvl="1">
              <a:lnSpc>
                <a:spcPct val="90000"/>
              </a:lnSpc>
              <a:spcBef>
                <a:spcPts val="0"/>
              </a:spcBef>
              <a:spcAft>
                <a:spcPts val="600"/>
              </a:spcAft>
              <a:buNone/>
            </a:pPr>
            <a:endParaRPr/>
          </a:p>
          <a:p>
            <a:pPr marL="0">
              <a:lnSpc>
                <a:spcPct val="90000"/>
              </a:lnSpc>
              <a:spcBef>
                <a:spcPts val="0"/>
              </a:spcBef>
              <a:spcAft>
                <a:spcPts val="600"/>
              </a:spcAft>
              <a:buNone/>
              <a:defRPr/>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System Center Virtual Machine Manager</a:t>
            </a:r>
          </a:p>
          <a:p>
            <a:pPr lvl="1">
              <a:lnSpc>
                <a:spcPct val="90000"/>
              </a:lnSpc>
              <a:spcBef>
                <a:spcPts val="0"/>
              </a:spcBef>
              <a:spcAft>
                <a:spcPts val="600"/>
              </a:spcAft>
              <a:buNone/>
            </a:pPr>
            <a:r>
              <a:rPr sz="2000" smtClean="0"/>
              <a:t>http</a:t>
            </a:r>
            <a:r>
              <a:rPr sz="2000"/>
              <a:t>://</a:t>
            </a:r>
            <a:r>
              <a:rPr sz="2000" smtClean="0"/>
              <a:t>www.microsoft.com/scvmm</a:t>
            </a:r>
          </a:p>
          <a:p>
            <a:pPr lvl="1">
              <a:lnSpc>
                <a:spcPct val="90000"/>
              </a:lnSpc>
              <a:spcBef>
                <a:spcPts val="0"/>
              </a:spcBef>
              <a:spcAft>
                <a:spcPts val="600"/>
              </a:spcAft>
              <a:buNone/>
            </a:pPr>
            <a:endParaRPr/>
          </a:p>
          <a:p>
            <a:pPr marL="0">
              <a:lnSpc>
                <a:spcPct val="90000"/>
              </a:lnSpc>
              <a:spcBef>
                <a:spcPts val="0"/>
              </a:spcBef>
              <a:spcAft>
                <a:spcPts val="600"/>
              </a:spcAft>
              <a:buNone/>
              <a:defRPr/>
            </a:pPr>
            <a:r>
              <a:rPr lang="en-US"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Hyper-V</a:t>
            </a:r>
          </a:p>
          <a:p>
            <a:pPr lvl="1">
              <a:lnSpc>
                <a:spcPct val="90000"/>
              </a:lnSpc>
              <a:spcBef>
                <a:spcPts val="0"/>
              </a:spcBef>
              <a:spcAft>
                <a:spcPts val="600"/>
              </a:spcAft>
              <a:buNone/>
            </a:pPr>
            <a:r>
              <a:rPr sz="2000" smtClean="0"/>
              <a:t>http</a:t>
            </a:r>
            <a:r>
              <a:rPr sz="2000"/>
              <a:t>://</a:t>
            </a:r>
            <a:r>
              <a:rPr sz="2000" smtClean="0"/>
              <a:t>www.microsoft.com/windowsserver2008</a:t>
            </a:r>
            <a:endParaRPr sz="2000"/>
          </a:p>
        </p:txBody>
      </p:sp>
      <p:sp>
        <p:nvSpPr>
          <p:cNvPr id="5" name="Title 4"/>
          <p:cNvSpPr>
            <a:spLocks noGrp="1"/>
          </p:cNvSpPr>
          <p:nvPr>
            <p:ph type="title"/>
          </p:nvPr>
        </p:nvSpPr>
        <p:spPr/>
        <p:txBody>
          <a:bodyPr/>
          <a:lstStyle/>
          <a:p>
            <a:r>
              <a:rPr smtClean="0"/>
              <a:t>Virtualization Resources</a:t>
            </a:r>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Microsoft logo and tagline"/>
          <p:cNvPicPr>
            <a:picLocks noChangeAspect="1" noChangeArrowheads="1"/>
          </p:cNvPicPr>
          <p:nvPr/>
        </p:nvPicPr>
        <p:blipFill>
          <a:blip r:embed="rId3"/>
          <a:srcRect/>
          <a:stretch>
            <a:fillRect/>
          </a:stretch>
        </p:blipFill>
        <p:spPr bwMode="black">
          <a:xfrm>
            <a:off x="1601788" y="2787650"/>
            <a:ext cx="5940425" cy="1282700"/>
          </a:xfrm>
          <a:prstGeom prst="rect">
            <a:avLst/>
          </a:prstGeom>
          <a:noFill/>
          <a:ln w="9525">
            <a:noFill/>
            <a:miter lim="800000"/>
            <a:headEnd/>
            <a:tailEnd/>
          </a:ln>
        </p:spPr>
      </p:pic>
      <p:sp>
        <p:nvSpPr>
          <p:cNvPr id="60418" name="Text Box 3"/>
          <p:cNvSpPr txBox="1">
            <a:spLocks noChangeArrowheads="1"/>
          </p:cNvSpPr>
          <p:nvPr/>
        </p:nvSpPr>
        <p:spPr bwMode="blackWhite">
          <a:xfrm>
            <a:off x="381000" y="6083300"/>
            <a:ext cx="8382000" cy="523875"/>
          </a:xfrm>
          <a:prstGeom prst="rect">
            <a:avLst/>
          </a:prstGeom>
          <a:noFill/>
          <a:ln w="12700">
            <a:noFill/>
            <a:miter lim="800000"/>
            <a:headEnd type="none" w="sm" len="sm"/>
            <a:tailEnd type="none" w="sm" len="sm"/>
          </a:ln>
        </p:spPr>
        <p:txBody>
          <a:bodyPr lIns="91425" tIns="45713" rIns="91425" bIns="45713">
            <a:spAutoFit/>
          </a:bodyPr>
          <a:lstStyle/>
          <a:p>
            <a:pPr algn="ctr" eaLnBrk="0" hangingPunct="0"/>
            <a:r>
              <a:rPr lang="en-US" sz="700" dirty="0">
                <a:solidFill>
                  <a:schemeClr val="bg1"/>
                </a:solidFill>
                <a:latin typeface="Segoe"/>
                <a:cs typeface="Arial" charset="0"/>
              </a:rPr>
              <a:t>© 2008 Microsoft Corporation. All rights reserved. Microsoft, Windows, Windows Vista and other product names are or may be registered trademarks and/or trademarks in the U.S. and/or other countries.</a:t>
            </a:r>
          </a:p>
          <a:p>
            <a:pPr algn="ctr" eaLnBrk="0" hangingPunct="0"/>
            <a:r>
              <a:rPr lang="en-US" sz="700" dirty="0">
                <a:solidFill>
                  <a:schemeClr val="bg1"/>
                </a:solidFill>
                <a:latin typeface="Segoe"/>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chemeClr val="bg1"/>
                </a:solidFill>
                <a:latin typeface="Segoe"/>
                <a:cs typeface="Arial" charset="0"/>
              </a:rPr>
            </a:br>
            <a:r>
              <a:rPr lang="en-US" sz="700" dirty="0">
                <a:solidFill>
                  <a:schemeClr val="bg1"/>
                </a:solidFill>
                <a:latin typeface="Segoe"/>
                <a:cs typeface="Arial" charset="0"/>
              </a:rPr>
              <a:t>MICROSOFT 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059689" y="1721005"/>
            <a:ext cx="2690302" cy="4542263"/>
          </a:xfrm>
          <a:prstGeom prst="roundRect">
            <a:avLst>
              <a:gd name="adj" fmla="val 1146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t"/>
          <a:lstStyle/>
          <a:p>
            <a:pPr lvl="0" algn="ctr" defTabSz="914363" fontAlgn="base">
              <a:spcBef>
                <a:spcPct val="0"/>
              </a:spcBef>
              <a:spcAft>
                <a:spcPct val="0"/>
              </a:spcAft>
            </a:pPr>
            <a:r>
              <a:rPr lang="en-US"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Rethink</a:t>
            </a: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Increase productivity while reducing footprint</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Visualize environmental impacts</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Innovate for the future</a:t>
            </a:r>
          </a:p>
        </p:txBody>
      </p:sp>
      <p:pic>
        <p:nvPicPr>
          <p:cNvPr id="1026" name="Picture 2" descr="\\SPSQL\Shares\VADATA_08\Resources\Design\Images\Royalty Free\Things\Technology\Bulbs and Lights\iStock_000005262612XSmall.jpg"/>
          <p:cNvPicPr>
            <a:picLocks noChangeAspect="1" noChangeArrowheads="1"/>
          </p:cNvPicPr>
          <p:nvPr/>
        </p:nvPicPr>
        <p:blipFill>
          <a:blip r:embed="rId4"/>
          <a:stretch>
            <a:fillRect/>
          </a:stretch>
        </p:blipFill>
        <p:spPr bwMode="auto">
          <a:xfrm>
            <a:off x="6944484" y="2605532"/>
            <a:ext cx="1009346" cy="1574579"/>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pic>
      <p:grpSp>
        <p:nvGrpSpPr>
          <p:cNvPr id="2" name="Group 27"/>
          <p:cNvGrpSpPr/>
          <p:nvPr/>
        </p:nvGrpSpPr>
        <p:grpSpPr>
          <a:xfrm>
            <a:off x="3223562" y="1721005"/>
            <a:ext cx="2690302" cy="4542263"/>
            <a:chOff x="3275601" y="1732156"/>
            <a:chExt cx="2690302" cy="4542263"/>
          </a:xfrm>
        </p:grpSpPr>
        <p:sp>
          <p:nvSpPr>
            <p:cNvPr id="15" name="Rounded Rectangle 14"/>
            <p:cNvSpPr/>
            <p:nvPr/>
          </p:nvSpPr>
          <p:spPr>
            <a:xfrm>
              <a:off x="3275601" y="1732156"/>
              <a:ext cx="2690302" cy="4542263"/>
            </a:xfrm>
            <a:prstGeom prst="roundRect">
              <a:avLst>
                <a:gd name="adj" fmla="val 1146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t"/>
            <a:lstStyle/>
            <a:p>
              <a:pPr lvl="0" algn="ctr" defTabSz="914363" fontAlgn="base">
                <a:spcBef>
                  <a:spcPct val="0"/>
                </a:spcBef>
                <a:spcAft>
                  <a:spcPct val="0"/>
                </a:spcAft>
              </a:pPr>
              <a:r>
                <a:rPr lang="en-US"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Manage</a:t>
              </a: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Proactively monitor computing health</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Actively analyze results</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Record and control progress</a:t>
              </a:r>
            </a:p>
          </p:txBody>
        </p:sp>
        <p:sp>
          <p:nvSpPr>
            <p:cNvPr id="16" name="Rounded Rectangle 15"/>
            <p:cNvSpPr/>
            <p:nvPr/>
          </p:nvSpPr>
          <p:spPr>
            <a:xfrm>
              <a:off x="3315924" y="1784663"/>
              <a:ext cx="2597940" cy="755236"/>
            </a:xfrm>
            <a:prstGeom prst="roundRect">
              <a:avLst>
                <a:gd name="adj" fmla="val 3402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2" name="Title 11"/>
          <p:cNvSpPr>
            <a:spLocks noGrp="1"/>
          </p:cNvSpPr>
          <p:nvPr>
            <p:ph type="title"/>
          </p:nvPr>
        </p:nvSpPr>
        <p:spPr/>
        <p:txBody>
          <a:bodyPr/>
          <a:lstStyle/>
          <a:p>
            <a:r>
              <a:rPr smtClean="0"/>
              <a:t>Approach For Sustainable IT </a:t>
            </a:r>
            <a:endParaRPr lang="en-US" dirty="0"/>
          </a:p>
        </p:txBody>
      </p:sp>
      <p:grpSp>
        <p:nvGrpSpPr>
          <p:cNvPr id="3" name="Group 26"/>
          <p:cNvGrpSpPr/>
          <p:nvPr/>
        </p:nvGrpSpPr>
        <p:grpSpPr>
          <a:xfrm>
            <a:off x="387436" y="1721005"/>
            <a:ext cx="2690302" cy="4542263"/>
            <a:chOff x="417172" y="1721005"/>
            <a:chExt cx="2690302" cy="4542263"/>
          </a:xfrm>
        </p:grpSpPr>
        <p:sp>
          <p:nvSpPr>
            <p:cNvPr id="22" name="Rounded Rectangle 21"/>
            <p:cNvSpPr/>
            <p:nvPr/>
          </p:nvSpPr>
          <p:spPr>
            <a:xfrm>
              <a:off x="417172" y="1721005"/>
              <a:ext cx="2690302" cy="4542263"/>
            </a:xfrm>
            <a:prstGeom prst="roundRect">
              <a:avLst>
                <a:gd name="adj" fmla="val 11466"/>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t"/>
            <a:lstStyle/>
            <a:p>
              <a:pPr lvl="0" algn="ctr" defTabSz="914363" fontAlgn="base">
                <a:spcBef>
                  <a:spcPct val="0"/>
                </a:spcBef>
                <a:spcAft>
                  <a:spcPct val="0"/>
                </a:spcAft>
              </a:pPr>
              <a:r>
                <a:rPr lang="en-US" sz="32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Reduce</a:t>
              </a: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Bef>
                  <a:spcPct val="20000"/>
                </a:spcBef>
                <a:spcAft>
                  <a:spcPts val="1200"/>
                </a:spcAft>
                <a:buSzPct val="80000"/>
                <a:buBlip>
                  <a:blip r:embed="rId3"/>
                </a:buBlip>
                <a:defRPr/>
              </a:pPr>
              <a:endPar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Built in energy efficiency </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Resource optimization through consolidation</a:t>
              </a:r>
            </a:p>
            <a:p>
              <a:pPr marL="233363" lvl="1" indent="-233363" defTabSz="914363">
                <a:lnSpc>
                  <a:spcPct val="90000"/>
                </a:lnSpc>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Integrated power management solutions</a:t>
              </a:r>
            </a:p>
          </p:txBody>
        </p:sp>
        <p:sp>
          <p:nvSpPr>
            <p:cNvPr id="23" name="Rounded Rectangle 22"/>
            <p:cNvSpPr/>
            <p:nvPr/>
          </p:nvSpPr>
          <p:spPr>
            <a:xfrm>
              <a:off x="457495" y="1773512"/>
              <a:ext cx="2597940" cy="755236"/>
            </a:xfrm>
            <a:prstGeom prst="roundRect">
              <a:avLst>
                <a:gd name="adj" fmla="val 3402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Down Arrow 6"/>
            <p:cNvSpPr>
              <a:spLocks noChangeAspect="1"/>
            </p:cNvSpPr>
            <p:nvPr/>
          </p:nvSpPr>
          <p:spPr>
            <a:xfrm>
              <a:off x="999538" y="2667086"/>
              <a:ext cx="1511126" cy="1393905"/>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50800" dist="38100" dir="5400000" algn="t" rotWithShape="0">
                <a:prstClr val="black">
                  <a:alpha val="40000"/>
                </a:prstClr>
              </a:outerShdw>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19685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ounded Rectangle 17"/>
          <p:cNvSpPr/>
          <p:nvPr/>
        </p:nvSpPr>
        <p:spPr>
          <a:xfrm>
            <a:off x="6100012" y="1773512"/>
            <a:ext cx="2597940" cy="755236"/>
          </a:xfrm>
          <a:prstGeom prst="roundRect">
            <a:avLst>
              <a:gd name="adj" fmla="val 34028"/>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027" name="Picture 3" descr="\\SPSQL\Shares\VADATA_08\Resources\Design\Images\Royalty Free\People\Men\Business\_Environment\32135000.jpg"/>
          <p:cNvPicPr>
            <a:picLocks noChangeAspect="1" noChangeArrowheads="1"/>
          </p:cNvPicPr>
          <p:nvPr/>
        </p:nvPicPr>
        <p:blipFill>
          <a:blip r:embed="rId5"/>
          <a:stretch>
            <a:fillRect/>
          </a:stretch>
        </p:blipFill>
        <p:spPr bwMode="auto">
          <a:xfrm>
            <a:off x="4183256" y="2628067"/>
            <a:ext cx="787887" cy="1575773"/>
          </a:xfrm>
          <a:prstGeom prst="rect">
            <a:avLst/>
          </a:prstGeom>
          <a:noFill/>
          <a:effectLst>
            <a:outerShdw blurRad="50800" dist="38100" dir="5400000" algn="t" rotWithShape="0">
              <a:prstClr val="black">
                <a:alpha val="40000"/>
              </a:prstClr>
            </a:outerShdw>
            <a:reflection blurRad="6350" stA="52000" endA="300" endPos="35000" dir="5400000" sy="-100000" algn="bl" rotWithShape="0"/>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rot="5400000">
            <a:off x="1253988" y="716062"/>
            <a:ext cx="4572003" cy="6396037"/>
          </a:xfrm>
          <a:prstGeom prst="roundRect">
            <a:avLst>
              <a:gd name="adj" fmla="val 9288"/>
            </a:avLst>
          </a:prstGeom>
          <a:gradFill>
            <a:gsLst>
              <a:gs pos="0">
                <a:schemeClr val="tx1">
                  <a:alpha val="18000"/>
                </a:schemeClr>
              </a:gs>
              <a:gs pos="100000">
                <a:schemeClr val="tx1">
                  <a:alpha val="0"/>
                </a:schemeClr>
              </a:gs>
            </a:gsLst>
            <a:lin ang="162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9" name="TextBox 8"/>
          <p:cNvSpPr txBox="1"/>
          <p:nvPr/>
        </p:nvSpPr>
        <p:spPr>
          <a:xfrm>
            <a:off x="2683732" y="1965788"/>
            <a:ext cx="5701991" cy="3929281"/>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marL="344488" lvl="1" indent="-344488" defTabSz="914363">
              <a:lnSpc>
                <a:spcPct val="90000"/>
              </a:lnSpc>
              <a:spcAft>
                <a:spcPts val="2000"/>
              </a:spcAft>
              <a:buSzPct val="80000"/>
              <a:buBlip>
                <a:blip r:embed="rId3"/>
              </a:buBlip>
              <a:defRPr/>
            </a:pPr>
            <a:r>
              <a:rPr lang="en-US" sz="2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Businesses worldwide can save $800 billion in annual energy costs by 2020</a:t>
            </a:r>
          </a:p>
          <a:p>
            <a:pPr marL="344488" lvl="1" indent="-344488" defTabSz="914363">
              <a:lnSpc>
                <a:spcPct val="90000"/>
              </a:lnSpc>
              <a:spcAft>
                <a:spcPts val="2000"/>
              </a:spcAft>
              <a:buSzPct val="80000"/>
              <a:buBlip>
                <a:blip r:embed="rId3"/>
              </a:buBlip>
              <a:defRPr/>
            </a:pPr>
            <a:r>
              <a:rPr lang="en-US" sz="2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Companies can also reduce global greenhouse gas emissions by 15%</a:t>
            </a:r>
          </a:p>
          <a:p>
            <a:pPr marL="344488" lvl="1" indent="-344488" defTabSz="914363">
              <a:lnSpc>
                <a:spcPct val="90000"/>
              </a:lnSpc>
              <a:spcAft>
                <a:spcPts val="2000"/>
              </a:spcAft>
              <a:buSzPct val="80000"/>
              <a:buBlip>
                <a:blip r:embed="rId3"/>
              </a:buBlip>
              <a:defRPr/>
            </a:pPr>
            <a:r>
              <a:rPr lang="en-US" sz="2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American companies are interested in cost-cutting initiatives, and Europeans are more focused on improving brand image with corporate responsibility—but both factors benefit all types of businesses</a:t>
            </a:r>
            <a:endParaRPr lang="en-US" sz="2400" dirty="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p:txBody>
      </p:sp>
      <p:pic>
        <p:nvPicPr>
          <p:cNvPr id="14" name="Picture 13" descr="iStock_000004608687Medium.jpg"/>
          <p:cNvPicPr>
            <a:picLocks noChangeAspect="1"/>
          </p:cNvPicPr>
          <p:nvPr/>
        </p:nvPicPr>
        <p:blipFill>
          <a:blip r:embed="rId4" cstate="print"/>
          <a:srcRect t="18052" b="12319"/>
          <a:stretch>
            <a:fillRect/>
          </a:stretch>
        </p:blipFill>
        <p:spPr>
          <a:xfrm rot="5400000">
            <a:off x="-500923" y="2966051"/>
            <a:ext cx="4047645" cy="1877220"/>
          </a:xfrm>
          <a:prstGeom prst="roundRect">
            <a:avLst>
              <a:gd name="adj" fmla="val 16667"/>
            </a:avLst>
          </a:prstGeom>
          <a:ln>
            <a:noFill/>
          </a:ln>
          <a:effectLst>
            <a:outerShdw blurRad="292100" sx="102000" sy="102000" algn="ctr" rotWithShape="0">
              <a:prstClr val="black">
                <a:alpha val="40000"/>
              </a:prstClr>
            </a:outerShdw>
          </a:effectLst>
          <a:scene3d>
            <a:camera prst="orthographicFront"/>
            <a:lightRig rig="contrasting" dir="t">
              <a:rot lat="0" lon="0" rev="4200000"/>
            </a:lightRig>
          </a:scene3d>
          <a:sp3d prstMaterial="plastic">
            <a:contourClr>
              <a:srgbClr val="969696"/>
            </a:contourClr>
          </a:sp3d>
        </p:spPr>
        <p:style>
          <a:lnRef idx="0">
            <a:schemeClr val="accent5"/>
          </a:lnRef>
          <a:fillRef idx="3">
            <a:schemeClr val="accent5"/>
          </a:fillRef>
          <a:effectRef idx="3">
            <a:schemeClr val="accent5"/>
          </a:effectRef>
          <a:fontRef idx="minor">
            <a:schemeClr val="lt1"/>
          </a:fontRef>
        </p:style>
      </p:pic>
      <p:sp>
        <p:nvSpPr>
          <p:cNvPr id="8" name="Title 7"/>
          <p:cNvSpPr>
            <a:spLocks noGrp="1"/>
          </p:cNvSpPr>
          <p:nvPr>
            <p:ph type="title"/>
          </p:nvPr>
        </p:nvSpPr>
        <p:spPr/>
        <p:txBody>
          <a:bodyPr/>
          <a:lstStyle/>
          <a:p>
            <a:r>
              <a:rPr smtClean="0"/>
              <a:t>Benefits Of “Sustainable IT”</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Virtualization Drives Efficiency</a:t>
            </a:r>
            <a:endParaRPr lang="en-US" dirty="0"/>
          </a:p>
        </p:txBody>
      </p:sp>
      <p:sp>
        <p:nvSpPr>
          <p:cNvPr id="3" name="Rounded Rectangle 2"/>
          <p:cNvSpPr/>
          <p:nvPr/>
        </p:nvSpPr>
        <p:spPr>
          <a:xfrm>
            <a:off x="4962951" y="1408636"/>
            <a:ext cx="3758184" cy="5018045"/>
          </a:xfrm>
          <a:prstGeom prst="roundRect">
            <a:avLst>
              <a:gd name="adj" fmla="val 12151"/>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lvl="0" indent="-342900" algn="ctr">
              <a:lnSpc>
                <a:spcPct val="80000"/>
              </a:lnSpc>
              <a:spcAft>
                <a:spcPts val="12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Virtualization Promise</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Virtualization can reduce energy usage by 90% </a:t>
            </a:r>
          </a:p>
          <a:p>
            <a:pPr marL="233363" lvl="1" indent="-233363" defTabSz="914363">
              <a:lnSpc>
                <a:spcPct val="90000"/>
              </a:lnSpc>
              <a:spcBef>
                <a:spcPts val="300"/>
              </a:spcBef>
              <a:spcAft>
                <a:spcPts val="600"/>
              </a:spcAft>
              <a:buSzPct val="80000"/>
              <a:buBlip>
                <a:blip r:embed="rId3"/>
              </a:buBlip>
              <a:defRPr/>
            </a:pPr>
            <a:r>
              <a:rPr lang="en-US" sz="1600" dirty="0" err="1"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Virtualizing</a:t>
            </a: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100 servers eliminates estimated 500K lb CO2 (annual emissions) </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95% or over 30M servers are still to be virtualized </a:t>
            </a:r>
          </a:p>
        </p:txBody>
      </p:sp>
      <p:sp>
        <p:nvSpPr>
          <p:cNvPr id="4" name="Rounded Rectangle 3"/>
          <p:cNvSpPr/>
          <p:nvPr/>
        </p:nvSpPr>
        <p:spPr>
          <a:xfrm>
            <a:off x="439946" y="1408633"/>
            <a:ext cx="3758184" cy="5018045"/>
          </a:xfrm>
          <a:prstGeom prst="roundRect">
            <a:avLst>
              <a:gd name="adj" fmla="val 12151"/>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lvl="0" indent="-342900" algn="ctr">
              <a:lnSpc>
                <a:spcPct val="80000"/>
              </a:lnSpc>
              <a:spcAft>
                <a:spcPts val="1200"/>
              </a:spcAft>
              <a:defRPr/>
            </a:pPr>
            <a:r>
              <a:rPr lang="en-US" sz="24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Environmental Impact</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Energy costs to go over 50 % of the total IT budget for a typical data center</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Daily power consumption of a typical datacenter  = monthly power consumption of thousands of homes</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61 billion kilowatt hours going toward data centre energy consumption </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10-15 more power plants needed by 2011 to keep up with data centre power consumption</a:t>
            </a:r>
          </a:p>
          <a:p>
            <a:pPr marL="233363" lvl="1" indent="-233363" defTabSz="914363">
              <a:lnSpc>
                <a:spcPct val="90000"/>
              </a:lnSpc>
              <a:spcBef>
                <a:spcPts val="300"/>
              </a:spcBef>
              <a:spcAft>
                <a:spcPts val="600"/>
              </a:spcAft>
              <a:buSzPct val="80000"/>
              <a:buBlip>
                <a:blip r:embed="rId3"/>
              </a:buBlip>
              <a:defRPr/>
            </a:pPr>
            <a:r>
              <a:rPr lang="en-US" sz="16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x86 hardware consumes ~80% of the normal workload power even when idle</a:t>
            </a:r>
          </a:p>
        </p:txBody>
      </p:sp>
      <p:sp>
        <p:nvSpPr>
          <p:cNvPr id="6" name="Rounded Rectangle 5"/>
          <p:cNvSpPr/>
          <p:nvPr/>
        </p:nvSpPr>
        <p:spPr>
          <a:xfrm>
            <a:off x="5033852" y="1460559"/>
            <a:ext cx="3601189" cy="877689"/>
          </a:xfrm>
          <a:prstGeom prst="roundRect">
            <a:avLst>
              <a:gd name="adj" fmla="val 45822"/>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10735" y="1457684"/>
            <a:ext cx="3601189" cy="877689"/>
          </a:xfrm>
          <a:prstGeom prst="roundRect">
            <a:avLst>
              <a:gd name="adj" fmla="val 45822"/>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bwMode="auto">
          <a:xfrm>
            <a:off x="5650301" y="1414734"/>
            <a:ext cx="3140016" cy="4597820"/>
          </a:xfrm>
          <a:prstGeom prst="roundRect">
            <a:avLst>
              <a:gd name="adj" fmla="val 13684"/>
            </a:avLst>
          </a:prstGeom>
          <a:gradFill>
            <a:gsLst>
              <a:gs pos="0">
                <a:schemeClr val="tx1">
                  <a:alpha val="18000"/>
                </a:schemeClr>
              </a:gs>
              <a:gs pos="100000">
                <a:schemeClr val="tx1">
                  <a:alpha val="0"/>
                </a:schemeClr>
              </a:gs>
            </a:gsLst>
            <a:lin ang="5400000" scaled="0"/>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algn="ctr" fontAlgn="base">
              <a:spcBef>
                <a:spcPct val="0"/>
              </a:spcBef>
              <a:spcAft>
                <a:spcPct val="0"/>
              </a:spcAft>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7DEF32B4-1830-49DE-AE9B-0FCC92E8E6A6}" type="slidenum">
              <a:rPr lang="en-US" smtClean="0"/>
              <a:pPr/>
              <a:t>8</a:t>
            </a:fld>
            <a:endParaRPr lang="en-US" dirty="0"/>
          </a:p>
        </p:txBody>
      </p:sp>
      <p:sp>
        <p:nvSpPr>
          <p:cNvPr id="53" name="TextBox 52"/>
          <p:cNvSpPr txBox="1"/>
          <p:nvPr/>
        </p:nvSpPr>
        <p:spPr>
          <a:xfrm>
            <a:off x="5831457" y="1633269"/>
            <a:ext cx="2782558" cy="1224153"/>
          </a:xfrm>
          <a:prstGeom prst="roundRect">
            <a:avLst>
              <a:gd name="adj" fmla="val 27222"/>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spAutoFit/>
          </a:bodyPr>
          <a:lstStyle/>
          <a:p>
            <a:pPr indent="-342900">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Typically, server workloads only consume a small fraction of total physical server capacity, wasting hardware, space and electricity</a:t>
            </a:r>
          </a:p>
        </p:txBody>
      </p:sp>
      <p:sp>
        <p:nvSpPr>
          <p:cNvPr id="106" name="TextBox 105"/>
          <p:cNvSpPr txBox="1"/>
          <p:nvPr/>
        </p:nvSpPr>
        <p:spPr>
          <a:xfrm>
            <a:off x="5821932" y="2898117"/>
            <a:ext cx="2782558" cy="1374458"/>
          </a:xfrm>
          <a:prstGeom prst="roundRect">
            <a:avLst>
              <a:gd name="adj" fmla="val 23001"/>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spAutoFit/>
          </a:bodyPr>
          <a:lstStyle/>
          <a:p>
            <a:pPr indent="-342900">
              <a:lnSpc>
                <a:spcPct val="90000"/>
              </a:lnSpc>
              <a:spcAft>
                <a:spcPts val="600"/>
              </a:spcAft>
              <a:defRPr/>
            </a:pPr>
            <a:r>
              <a:rPr lang="en-US" sz="12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Through virtualization, these workloads can be consolidated onto fewer physical servers, saving resources and increasing flexibility</a:t>
            </a:r>
          </a:p>
        </p:txBody>
      </p:sp>
      <p:sp>
        <p:nvSpPr>
          <p:cNvPr id="128" name="Isosceles Triangle 127"/>
          <p:cNvSpPr/>
          <p:nvPr/>
        </p:nvSpPr>
        <p:spPr>
          <a:xfrm flipV="1">
            <a:off x="457200" y="3475038"/>
            <a:ext cx="4648200" cy="1295400"/>
          </a:xfrm>
          <a:prstGeom prst="triangle">
            <a:avLst>
              <a:gd name="adj" fmla="val 80382"/>
            </a:avLst>
          </a:prstGeom>
          <a:gradFill flip="none" rotWithShape="1">
            <a:gsLst>
              <a:gs pos="13000">
                <a:srgbClr val="4F81BD">
                  <a:shade val="30000"/>
                  <a:satMod val="115000"/>
                  <a:alpha val="15000"/>
                </a:srgbClr>
              </a:gs>
              <a:gs pos="66000">
                <a:srgbClr val="4F81BD">
                  <a:shade val="67500"/>
                  <a:satMod val="115000"/>
                  <a:alpha val="78000"/>
                </a:srgbClr>
              </a:gs>
              <a:gs pos="60000">
                <a:srgbClr val="4F81BD">
                  <a:shade val="100000"/>
                  <a:satMod val="115000"/>
                  <a:alpha val="88000"/>
                </a:srgbClr>
              </a:gs>
            </a:gsLst>
            <a:lin ang="168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Isosceles Triangle 128"/>
          <p:cNvSpPr/>
          <p:nvPr/>
        </p:nvSpPr>
        <p:spPr>
          <a:xfrm flipV="1">
            <a:off x="381000" y="3475038"/>
            <a:ext cx="4648200" cy="1143000"/>
          </a:xfrm>
          <a:prstGeom prst="triangle">
            <a:avLst>
              <a:gd name="adj" fmla="val 80382"/>
            </a:avLst>
          </a:prstGeom>
          <a:gradFill flip="none" rotWithShape="1">
            <a:gsLst>
              <a:gs pos="13000">
                <a:srgbClr val="4F81BD">
                  <a:shade val="30000"/>
                  <a:satMod val="115000"/>
                  <a:alpha val="15000"/>
                </a:srgbClr>
              </a:gs>
              <a:gs pos="66000">
                <a:srgbClr val="4F81BD">
                  <a:shade val="67500"/>
                  <a:satMod val="115000"/>
                  <a:alpha val="78000"/>
                </a:srgbClr>
              </a:gs>
              <a:gs pos="60000">
                <a:srgbClr val="4F81BD">
                  <a:shade val="100000"/>
                  <a:satMod val="115000"/>
                  <a:alpha val="88000"/>
                </a:srgbClr>
              </a:gs>
            </a:gsLst>
            <a:lin ang="168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Isosceles Triangle 129"/>
          <p:cNvSpPr/>
          <p:nvPr/>
        </p:nvSpPr>
        <p:spPr>
          <a:xfrm flipV="1">
            <a:off x="304800" y="3475038"/>
            <a:ext cx="4648200" cy="990600"/>
          </a:xfrm>
          <a:prstGeom prst="triangle">
            <a:avLst>
              <a:gd name="adj" fmla="val 80382"/>
            </a:avLst>
          </a:prstGeom>
          <a:gradFill flip="none" rotWithShape="1">
            <a:gsLst>
              <a:gs pos="13000">
                <a:srgbClr val="4F81BD">
                  <a:shade val="30000"/>
                  <a:satMod val="115000"/>
                  <a:alpha val="15000"/>
                </a:srgbClr>
              </a:gs>
              <a:gs pos="66000">
                <a:srgbClr val="4F81BD">
                  <a:shade val="67500"/>
                  <a:satMod val="115000"/>
                  <a:alpha val="78000"/>
                </a:srgbClr>
              </a:gs>
              <a:gs pos="60000">
                <a:srgbClr val="4F81BD">
                  <a:shade val="100000"/>
                  <a:satMod val="115000"/>
                  <a:alpha val="88000"/>
                </a:srgbClr>
              </a:gs>
            </a:gsLst>
            <a:lin ang="168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31" name="Picture 130" descr="PC-CPU-Physical.png"/>
          <p:cNvPicPr>
            <a:picLocks noChangeAspect="1"/>
          </p:cNvPicPr>
          <p:nvPr/>
        </p:nvPicPr>
        <p:blipFill>
          <a:blip r:embed="rId3"/>
          <a:srcRect l="9524" r="14286" b="18519"/>
          <a:stretch>
            <a:fillRect/>
          </a:stretch>
        </p:blipFill>
        <p:spPr>
          <a:xfrm>
            <a:off x="4800600" y="4694238"/>
            <a:ext cx="1219200" cy="1219200"/>
          </a:xfrm>
          <a:prstGeom prst="rect">
            <a:avLst/>
          </a:prstGeom>
        </p:spPr>
      </p:pic>
      <p:pic>
        <p:nvPicPr>
          <p:cNvPr id="132" name="Picture 131" descr="PC-CPU-Physical.png"/>
          <p:cNvPicPr>
            <a:picLocks noChangeAspect="1"/>
          </p:cNvPicPr>
          <p:nvPr/>
        </p:nvPicPr>
        <p:blipFill>
          <a:blip r:embed="rId3"/>
          <a:srcRect l="9524" r="14286" b="18519"/>
          <a:stretch>
            <a:fillRect/>
          </a:stretch>
        </p:blipFill>
        <p:spPr>
          <a:xfrm>
            <a:off x="5867400" y="4694238"/>
            <a:ext cx="1219200" cy="1219200"/>
          </a:xfrm>
          <a:prstGeom prst="rect">
            <a:avLst/>
          </a:prstGeom>
        </p:spPr>
      </p:pic>
      <p:pic>
        <p:nvPicPr>
          <p:cNvPr id="133" name="Picture 26" descr="blue 3d disc with glow"/>
          <p:cNvPicPr>
            <a:picLocks noChangeAspect="1" noChangeArrowheads="1"/>
          </p:cNvPicPr>
          <p:nvPr/>
        </p:nvPicPr>
        <p:blipFill>
          <a:blip r:embed="rId4">
            <a:grayscl/>
          </a:blip>
          <a:srcRect/>
          <a:stretch>
            <a:fillRect/>
          </a:stretch>
        </p:blipFill>
        <p:spPr bwMode="auto">
          <a:xfrm>
            <a:off x="0" y="4968815"/>
            <a:ext cx="5270740" cy="1337093"/>
          </a:xfrm>
          <a:prstGeom prst="rect">
            <a:avLst/>
          </a:prstGeom>
          <a:noFill/>
          <a:ln w="9525" algn="ctr">
            <a:noFill/>
            <a:miter lim="800000"/>
            <a:headEnd/>
            <a:tailEnd/>
          </a:ln>
        </p:spPr>
      </p:pic>
      <p:sp>
        <p:nvSpPr>
          <p:cNvPr id="134" name="Rectangle 133"/>
          <p:cNvSpPr/>
          <p:nvPr/>
        </p:nvSpPr>
        <p:spPr>
          <a:xfrm>
            <a:off x="419100" y="2667000"/>
            <a:ext cx="762000" cy="457200"/>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fontAlgn="auto">
              <a:lnSpc>
                <a:spcPct val="100000"/>
              </a:lnSpc>
              <a:spcBef>
                <a:spcPts val="0"/>
              </a:spcBef>
              <a:spcAft>
                <a:spcPts val="0"/>
              </a:spcAft>
              <a:buClrTx/>
              <a:buSzTx/>
              <a:buFontTx/>
              <a:buNone/>
              <a:tabLst/>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OS</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35" name="Rectangle 134"/>
          <p:cNvSpPr/>
          <p:nvPr/>
        </p:nvSpPr>
        <p:spPr>
          <a:xfrm>
            <a:off x="419100" y="2286000"/>
            <a:ext cx="762000" cy="381000"/>
          </a:xfrm>
          <a:prstGeom prst="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defTabSz="914400">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APP</a:t>
            </a:r>
          </a:p>
        </p:txBody>
      </p:sp>
      <p:pic>
        <p:nvPicPr>
          <p:cNvPr id="136" name="Picture 26" descr="blue 3d disc with glow"/>
          <p:cNvPicPr>
            <a:picLocks noChangeAspect="1" noChangeArrowheads="1"/>
          </p:cNvPicPr>
          <p:nvPr/>
        </p:nvPicPr>
        <p:blipFill>
          <a:blip r:embed="rId4">
            <a:grayscl/>
          </a:blip>
          <a:srcRect/>
          <a:stretch>
            <a:fillRect/>
          </a:stretch>
        </p:blipFill>
        <p:spPr bwMode="auto">
          <a:xfrm>
            <a:off x="782003" y="3093094"/>
            <a:ext cx="1108075" cy="686744"/>
          </a:xfrm>
          <a:prstGeom prst="rect">
            <a:avLst/>
          </a:prstGeom>
          <a:noFill/>
          <a:ln w="9525" algn="ctr">
            <a:noFill/>
            <a:miter lim="800000"/>
            <a:headEnd/>
            <a:tailEnd/>
          </a:ln>
        </p:spPr>
      </p:pic>
      <p:sp>
        <p:nvSpPr>
          <p:cNvPr id="137" name="Rectangle 136"/>
          <p:cNvSpPr/>
          <p:nvPr/>
        </p:nvSpPr>
        <p:spPr>
          <a:xfrm>
            <a:off x="2095500" y="2667000"/>
            <a:ext cx="762000" cy="457200"/>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fontAlgn="auto">
              <a:lnSpc>
                <a:spcPct val="100000"/>
              </a:lnSpc>
              <a:spcBef>
                <a:spcPts val="0"/>
              </a:spcBef>
              <a:spcAft>
                <a:spcPts val="0"/>
              </a:spcAft>
              <a:buClrTx/>
              <a:buSzTx/>
              <a:buFontTx/>
              <a:buNone/>
              <a:tabLst/>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OS</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38" name="Rectangle 137"/>
          <p:cNvSpPr/>
          <p:nvPr/>
        </p:nvSpPr>
        <p:spPr>
          <a:xfrm>
            <a:off x="2095500" y="2286000"/>
            <a:ext cx="762000" cy="381000"/>
          </a:xfrm>
          <a:prstGeom prst="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defTabSz="914400">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APP</a:t>
            </a:r>
          </a:p>
        </p:txBody>
      </p:sp>
      <p:sp>
        <p:nvSpPr>
          <p:cNvPr id="139" name="Rectangle 138"/>
          <p:cNvSpPr/>
          <p:nvPr/>
        </p:nvSpPr>
        <p:spPr>
          <a:xfrm>
            <a:off x="3771900" y="2667000"/>
            <a:ext cx="762000" cy="457200"/>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fontAlgn="auto">
              <a:lnSpc>
                <a:spcPct val="100000"/>
              </a:lnSpc>
              <a:spcBef>
                <a:spcPts val="0"/>
              </a:spcBef>
              <a:spcAft>
                <a:spcPts val="0"/>
              </a:spcAft>
              <a:buClrTx/>
              <a:buSzTx/>
              <a:buFontTx/>
              <a:buNone/>
              <a:tabLst/>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OS</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40" name="Rectangle 139"/>
          <p:cNvSpPr/>
          <p:nvPr/>
        </p:nvSpPr>
        <p:spPr>
          <a:xfrm>
            <a:off x="3771900" y="2286000"/>
            <a:ext cx="762000" cy="381000"/>
          </a:xfrm>
          <a:prstGeom prst="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defTabSz="914400">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APP</a:t>
            </a:r>
          </a:p>
        </p:txBody>
      </p:sp>
      <p:sp>
        <p:nvSpPr>
          <p:cNvPr id="141" name="Rectangle 140"/>
          <p:cNvSpPr/>
          <p:nvPr/>
        </p:nvSpPr>
        <p:spPr>
          <a:xfrm>
            <a:off x="454025" y="4922838"/>
            <a:ext cx="762000" cy="457200"/>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defTabSz="914400">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OS</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42" name="Rectangle 141"/>
          <p:cNvSpPr/>
          <p:nvPr/>
        </p:nvSpPr>
        <p:spPr>
          <a:xfrm>
            <a:off x="454025" y="4541838"/>
            <a:ext cx="762000" cy="381000"/>
          </a:xfrm>
          <a:prstGeom prst="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R="0" lvl="0" indent="0" algn="ctr" defTabSz="914400" fontAlgn="auto">
              <a:lnSpc>
                <a:spcPct val="100000"/>
              </a:lnSpc>
              <a:spcBef>
                <a:spcPts val="0"/>
              </a:spcBef>
              <a:spcAft>
                <a:spcPts val="0"/>
              </a:spcAft>
              <a:buClrTx/>
              <a:buSzTx/>
              <a:buFontTx/>
              <a:buNone/>
              <a:tabLst/>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APP</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43" name="Rectangle 142"/>
          <p:cNvSpPr/>
          <p:nvPr/>
        </p:nvSpPr>
        <p:spPr>
          <a:xfrm>
            <a:off x="1520825" y="4922838"/>
            <a:ext cx="762000" cy="457200"/>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defTabSz="914400">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OS</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44" name="Rectangle 143"/>
          <p:cNvSpPr/>
          <p:nvPr/>
        </p:nvSpPr>
        <p:spPr>
          <a:xfrm>
            <a:off x="1520825" y="4541838"/>
            <a:ext cx="762000" cy="381000"/>
          </a:xfrm>
          <a:prstGeom prst="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R="0" lvl="0" indent="0" algn="ctr" defTabSz="914400" fontAlgn="auto">
              <a:lnSpc>
                <a:spcPct val="100000"/>
              </a:lnSpc>
              <a:spcBef>
                <a:spcPts val="0"/>
              </a:spcBef>
              <a:spcAft>
                <a:spcPts val="0"/>
              </a:spcAft>
              <a:buClrTx/>
              <a:buSzTx/>
              <a:buFontTx/>
              <a:buNone/>
              <a:tabLst/>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APP</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45" name="Rectangle 144"/>
          <p:cNvSpPr/>
          <p:nvPr/>
        </p:nvSpPr>
        <p:spPr>
          <a:xfrm>
            <a:off x="2587625" y="4922838"/>
            <a:ext cx="762000" cy="457200"/>
          </a:xfrm>
          <a:prstGeom prst="rect">
            <a:avLst/>
          </a:prstGeom>
          <a:gradFill flip="none" rotWithShape="1">
            <a:gsLst>
              <a:gs pos="0">
                <a:srgbClr val="009DD3">
                  <a:alpha val="55000"/>
                </a:srgbClr>
              </a:gs>
              <a:gs pos="50000">
                <a:srgbClr val="0E2852"/>
              </a:gs>
              <a:gs pos="100000">
                <a:srgbClr val="133872"/>
              </a:gs>
            </a:gsLst>
            <a:lin ang="162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defTabSz="914400">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OS</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sp>
        <p:nvSpPr>
          <p:cNvPr id="146" name="Rectangle 145"/>
          <p:cNvSpPr/>
          <p:nvPr/>
        </p:nvSpPr>
        <p:spPr>
          <a:xfrm>
            <a:off x="2587625" y="4541838"/>
            <a:ext cx="762000" cy="381000"/>
          </a:xfrm>
          <a:prstGeom prst="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R="0" lvl="0" indent="0" algn="ctr" defTabSz="914400" fontAlgn="auto">
              <a:lnSpc>
                <a:spcPct val="100000"/>
              </a:lnSpc>
              <a:spcBef>
                <a:spcPts val="0"/>
              </a:spcBef>
              <a:spcAft>
                <a:spcPts val="0"/>
              </a:spcAft>
              <a:buClrTx/>
              <a:buSzTx/>
              <a:buFontTx/>
              <a:buNone/>
              <a:tabLst/>
              <a:defRPr/>
            </a:pPr>
            <a:r>
              <a:rPr lang="en-US" sz="16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rPr>
              <a:t>APP</a:t>
            </a:r>
            <a:endParaRPr lang="en-US" sz="16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mj-lt"/>
              <a:cs typeface="Arial" charset="0"/>
            </a:endParaRPr>
          </a:p>
        </p:txBody>
      </p:sp>
      <p:pic>
        <p:nvPicPr>
          <p:cNvPr id="147" name="Picture 26" descr="blue 3d disc with glow"/>
          <p:cNvPicPr>
            <a:picLocks noChangeAspect="1" noChangeArrowheads="1"/>
          </p:cNvPicPr>
          <p:nvPr/>
        </p:nvPicPr>
        <p:blipFill>
          <a:blip r:embed="rId4">
            <a:grayscl/>
          </a:blip>
          <a:srcRect/>
          <a:stretch>
            <a:fillRect/>
          </a:stretch>
        </p:blipFill>
        <p:spPr bwMode="auto">
          <a:xfrm>
            <a:off x="2493963" y="3093094"/>
            <a:ext cx="1108075" cy="686744"/>
          </a:xfrm>
          <a:prstGeom prst="rect">
            <a:avLst/>
          </a:prstGeom>
          <a:noFill/>
          <a:ln w="9525" algn="ctr">
            <a:noFill/>
            <a:miter lim="800000"/>
            <a:headEnd/>
            <a:tailEnd/>
          </a:ln>
        </p:spPr>
      </p:pic>
      <p:pic>
        <p:nvPicPr>
          <p:cNvPr id="148" name="Picture 26" descr="blue 3d disc with glow"/>
          <p:cNvPicPr>
            <a:picLocks noChangeAspect="1" noChangeArrowheads="1"/>
          </p:cNvPicPr>
          <p:nvPr/>
        </p:nvPicPr>
        <p:blipFill>
          <a:blip r:embed="rId4">
            <a:grayscl/>
          </a:blip>
          <a:srcRect/>
          <a:stretch>
            <a:fillRect/>
          </a:stretch>
        </p:blipFill>
        <p:spPr bwMode="auto">
          <a:xfrm>
            <a:off x="4205605" y="3093094"/>
            <a:ext cx="1108075" cy="686744"/>
          </a:xfrm>
          <a:prstGeom prst="rect">
            <a:avLst/>
          </a:prstGeom>
          <a:noFill/>
          <a:ln w="9525" algn="ctr">
            <a:noFill/>
            <a:miter lim="800000"/>
            <a:headEnd/>
            <a:tailEnd/>
          </a:ln>
        </p:spPr>
      </p:pic>
      <p:grpSp>
        <p:nvGrpSpPr>
          <p:cNvPr id="2" name="Group 80"/>
          <p:cNvGrpSpPr/>
          <p:nvPr/>
        </p:nvGrpSpPr>
        <p:grpSpPr>
          <a:xfrm>
            <a:off x="4922682" y="4770438"/>
            <a:ext cx="990600" cy="990600"/>
            <a:chOff x="7543800" y="3733800"/>
            <a:chExt cx="990600" cy="990600"/>
          </a:xfrm>
        </p:grpSpPr>
        <p:sp>
          <p:nvSpPr>
            <p:cNvPr id="165" name="Oval 164"/>
            <p:cNvSpPr/>
            <p:nvPr/>
          </p:nvSpPr>
          <p:spPr>
            <a:xfrm>
              <a:off x="7543800" y="3733800"/>
              <a:ext cx="990600" cy="9906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66" name="Straight Connector 165"/>
            <p:cNvCxnSpPr>
              <a:stCxn id="165" idx="3"/>
              <a:endCxn id="165" idx="7"/>
            </p:cNvCxnSpPr>
            <p:nvPr/>
          </p:nvCxnSpPr>
          <p:spPr>
            <a:xfrm rot="5400000" flipH="1" flipV="1">
              <a:off x="7688870" y="3878870"/>
              <a:ext cx="700460" cy="700460"/>
            </a:xfrm>
            <a:prstGeom prst="line">
              <a:avLst/>
            </a:prstGeom>
            <a:noFill/>
            <a:ln w="28575" cap="flat" cmpd="sng" algn="ctr">
              <a:solidFill>
                <a:srgbClr val="FF0000"/>
              </a:solidFill>
              <a:prstDash val="solid"/>
            </a:ln>
            <a:effectLst/>
          </p:spPr>
        </p:cxnSp>
      </p:grpSp>
      <p:grpSp>
        <p:nvGrpSpPr>
          <p:cNvPr id="3" name="Group 81"/>
          <p:cNvGrpSpPr/>
          <p:nvPr/>
        </p:nvGrpSpPr>
        <p:grpSpPr>
          <a:xfrm>
            <a:off x="5989482" y="4770438"/>
            <a:ext cx="990600" cy="990600"/>
            <a:chOff x="7543800" y="3733800"/>
            <a:chExt cx="990600" cy="990600"/>
          </a:xfrm>
        </p:grpSpPr>
        <p:sp>
          <p:nvSpPr>
            <p:cNvPr id="163" name="Oval 162"/>
            <p:cNvSpPr/>
            <p:nvPr/>
          </p:nvSpPr>
          <p:spPr>
            <a:xfrm>
              <a:off x="7543800" y="3733800"/>
              <a:ext cx="990600" cy="9906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64" name="Straight Connector 163"/>
            <p:cNvCxnSpPr>
              <a:stCxn id="163" idx="3"/>
              <a:endCxn id="163" idx="7"/>
            </p:cNvCxnSpPr>
            <p:nvPr/>
          </p:nvCxnSpPr>
          <p:spPr>
            <a:xfrm rot="5400000" flipH="1" flipV="1">
              <a:off x="7688870" y="3878870"/>
              <a:ext cx="700460" cy="700460"/>
            </a:xfrm>
            <a:prstGeom prst="line">
              <a:avLst/>
            </a:prstGeom>
            <a:noFill/>
            <a:ln w="28575" cap="flat" cmpd="sng" algn="ctr">
              <a:solidFill>
                <a:srgbClr val="FF0000"/>
              </a:solidFill>
              <a:prstDash val="solid"/>
            </a:ln>
            <a:effectLst/>
          </p:spPr>
        </p:cxnSp>
      </p:grpSp>
      <p:pic>
        <p:nvPicPr>
          <p:cNvPr id="151" name="Picture 150" descr="Server-Virtual-Single.png"/>
          <p:cNvPicPr>
            <a:picLocks noChangeAspect="1"/>
          </p:cNvPicPr>
          <p:nvPr/>
        </p:nvPicPr>
        <p:blipFill>
          <a:blip r:embed="rId5"/>
          <a:stretch>
            <a:fillRect/>
          </a:stretch>
        </p:blipFill>
        <p:spPr>
          <a:xfrm>
            <a:off x="533400" y="5075238"/>
            <a:ext cx="990600" cy="750556"/>
          </a:xfrm>
          <a:prstGeom prst="rect">
            <a:avLst/>
          </a:prstGeom>
        </p:spPr>
      </p:pic>
      <p:pic>
        <p:nvPicPr>
          <p:cNvPr id="152" name="Picture 151" descr="Server-Virtual-Single.png"/>
          <p:cNvPicPr>
            <a:picLocks noChangeAspect="1"/>
          </p:cNvPicPr>
          <p:nvPr/>
        </p:nvPicPr>
        <p:blipFill>
          <a:blip r:embed="rId5"/>
          <a:stretch>
            <a:fillRect/>
          </a:stretch>
        </p:blipFill>
        <p:spPr>
          <a:xfrm>
            <a:off x="1600200" y="5075238"/>
            <a:ext cx="990600" cy="750556"/>
          </a:xfrm>
          <a:prstGeom prst="rect">
            <a:avLst/>
          </a:prstGeom>
        </p:spPr>
      </p:pic>
      <p:pic>
        <p:nvPicPr>
          <p:cNvPr id="153" name="Picture 152" descr="Server-Virtual-Single.png"/>
          <p:cNvPicPr>
            <a:picLocks noChangeAspect="1"/>
          </p:cNvPicPr>
          <p:nvPr/>
        </p:nvPicPr>
        <p:blipFill>
          <a:blip r:embed="rId5"/>
          <a:stretch>
            <a:fillRect/>
          </a:stretch>
        </p:blipFill>
        <p:spPr>
          <a:xfrm>
            <a:off x="2743200" y="5075238"/>
            <a:ext cx="990600" cy="750556"/>
          </a:xfrm>
          <a:prstGeom prst="rect">
            <a:avLst/>
          </a:prstGeom>
        </p:spPr>
      </p:pic>
      <p:cxnSp>
        <p:nvCxnSpPr>
          <p:cNvPr id="154" name="Straight Connector 153"/>
          <p:cNvCxnSpPr/>
          <p:nvPr/>
        </p:nvCxnSpPr>
        <p:spPr>
          <a:xfrm rot="10800000">
            <a:off x="1066800" y="5380038"/>
            <a:ext cx="2971800" cy="1588"/>
          </a:xfrm>
          <a:prstGeom prst="line">
            <a:avLst/>
          </a:prstGeom>
          <a:noFill/>
          <a:ln w="19050" cap="flat" cmpd="sng" algn="ctr">
            <a:solidFill>
              <a:srgbClr val="F79646">
                <a:lumMod val="60000"/>
                <a:lumOff val="40000"/>
              </a:srgbClr>
            </a:solidFill>
            <a:prstDash val="sysDot"/>
          </a:ln>
          <a:effectLst/>
        </p:spPr>
      </p:cxnSp>
      <p:pic>
        <p:nvPicPr>
          <p:cNvPr id="155" name="Picture 154" descr="PC-CPU-Physical.png"/>
          <p:cNvPicPr>
            <a:picLocks noChangeAspect="1"/>
          </p:cNvPicPr>
          <p:nvPr/>
        </p:nvPicPr>
        <p:blipFill>
          <a:blip r:embed="rId3"/>
          <a:srcRect l="9524" r="14286" b="18519"/>
          <a:stretch>
            <a:fillRect/>
          </a:stretch>
        </p:blipFill>
        <p:spPr>
          <a:xfrm>
            <a:off x="726440" y="2560638"/>
            <a:ext cx="1219200" cy="1219200"/>
          </a:xfrm>
          <a:prstGeom prst="rect">
            <a:avLst/>
          </a:prstGeom>
        </p:spPr>
      </p:pic>
      <p:sp>
        <p:nvSpPr>
          <p:cNvPr id="156" name="TextBox 155"/>
          <p:cNvSpPr txBox="1"/>
          <p:nvPr/>
        </p:nvSpPr>
        <p:spPr>
          <a:xfrm>
            <a:off x="930214" y="3256916"/>
            <a:ext cx="1011816" cy="437043"/>
          </a:xfrm>
          <a:prstGeom prst="rect">
            <a:avLst/>
          </a:prstGeom>
          <a:noFill/>
        </p:spPr>
        <p:txBody>
          <a:bodyPr wrap="non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9%</a:t>
            </a:r>
          </a:p>
          <a:p>
            <a:pPr marL="0" marR="0" lvl="0" indent="0" algn="ctr" defTabSz="914400" eaLnBrk="1" fontAlgn="auto" latinLnBrk="0" hangingPunct="1">
              <a:lnSpc>
                <a:spcPct val="80000"/>
              </a:lnSpc>
              <a:spcBef>
                <a:spcPts val="0"/>
              </a:spcBef>
              <a:spcAft>
                <a:spcPts val="0"/>
              </a:spcAft>
              <a:buClrTx/>
              <a:buSzTx/>
              <a:buFontTx/>
              <a:buNone/>
              <a:tabLst/>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Utilization </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pic>
        <p:nvPicPr>
          <p:cNvPr id="157" name="Picture 156" descr="PC-CPU-Physical.png"/>
          <p:cNvPicPr>
            <a:picLocks noChangeAspect="1"/>
          </p:cNvPicPr>
          <p:nvPr/>
        </p:nvPicPr>
        <p:blipFill>
          <a:blip r:embed="rId3"/>
          <a:srcRect l="9524" r="14286" b="18519"/>
          <a:stretch>
            <a:fillRect/>
          </a:stretch>
        </p:blipFill>
        <p:spPr>
          <a:xfrm>
            <a:off x="2438400" y="2560638"/>
            <a:ext cx="1219200" cy="1219200"/>
          </a:xfrm>
          <a:prstGeom prst="rect">
            <a:avLst/>
          </a:prstGeom>
        </p:spPr>
      </p:pic>
      <p:pic>
        <p:nvPicPr>
          <p:cNvPr id="158" name="Picture 157" descr="PC-CPU-Physical.png"/>
          <p:cNvPicPr>
            <a:picLocks noChangeAspect="1"/>
          </p:cNvPicPr>
          <p:nvPr/>
        </p:nvPicPr>
        <p:blipFill>
          <a:blip r:embed="rId3"/>
          <a:srcRect l="9524" r="14286" b="18519"/>
          <a:stretch>
            <a:fillRect/>
          </a:stretch>
        </p:blipFill>
        <p:spPr>
          <a:xfrm>
            <a:off x="4150042" y="2560638"/>
            <a:ext cx="1219200" cy="1219200"/>
          </a:xfrm>
          <a:prstGeom prst="rect">
            <a:avLst/>
          </a:prstGeom>
        </p:spPr>
      </p:pic>
      <p:pic>
        <p:nvPicPr>
          <p:cNvPr id="159" name="Picture 158" descr="PC-CPU-Physical.png"/>
          <p:cNvPicPr>
            <a:picLocks noChangeAspect="1"/>
          </p:cNvPicPr>
          <p:nvPr/>
        </p:nvPicPr>
        <p:blipFill>
          <a:blip r:embed="rId3"/>
          <a:srcRect l="9524" r="14286" b="18519"/>
          <a:stretch>
            <a:fillRect/>
          </a:stretch>
        </p:blipFill>
        <p:spPr>
          <a:xfrm>
            <a:off x="3733800" y="4694238"/>
            <a:ext cx="1219200" cy="1219200"/>
          </a:xfrm>
          <a:prstGeom prst="rect">
            <a:avLst/>
          </a:prstGeom>
        </p:spPr>
      </p:pic>
      <p:sp>
        <p:nvSpPr>
          <p:cNvPr id="160" name="TextBox 159"/>
          <p:cNvSpPr txBox="1"/>
          <p:nvPr/>
        </p:nvSpPr>
        <p:spPr>
          <a:xfrm>
            <a:off x="2639688" y="3256916"/>
            <a:ext cx="1011816" cy="437043"/>
          </a:xfrm>
          <a:prstGeom prst="rect">
            <a:avLst/>
          </a:prstGeom>
          <a:noFill/>
        </p:spPr>
        <p:txBody>
          <a:bodyPr wrap="none" rtlCol="0">
            <a:spAutoFit/>
          </a:bodyPr>
          <a:lstStyle/>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6%</a:t>
            </a:r>
          </a:p>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Utilization </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sp>
        <p:nvSpPr>
          <p:cNvPr id="161" name="TextBox 160"/>
          <p:cNvSpPr txBox="1"/>
          <p:nvPr/>
        </p:nvSpPr>
        <p:spPr>
          <a:xfrm>
            <a:off x="4385834" y="3256916"/>
            <a:ext cx="1011815" cy="437043"/>
          </a:xfrm>
          <a:prstGeom prst="rect">
            <a:avLst/>
          </a:prstGeom>
          <a:noFill/>
        </p:spPr>
        <p:txBody>
          <a:bodyPr wrap="none" rtlCol="0">
            <a:spAutoFit/>
          </a:bodyPr>
          <a:lstStyle/>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14%</a:t>
            </a:r>
          </a:p>
          <a:p>
            <a:pPr algn="ctr" defTabSz="914400">
              <a:lnSpc>
                <a:spcPct val="80000"/>
              </a:lnSpc>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Utilization </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sp>
        <p:nvSpPr>
          <p:cNvPr id="162" name="TextBox 161"/>
          <p:cNvSpPr txBox="1"/>
          <p:nvPr/>
        </p:nvSpPr>
        <p:spPr>
          <a:xfrm>
            <a:off x="3978218" y="5398724"/>
            <a:ext cx="1011816" cy="437043"/>
          </a:xfrm>
          <a:prstGeom prst="rect">
            <a:avLst/>
          </a:prstGeom>
          <a:noFill/>
        </p:spPr>
        <p:txBody>
          <a:bodyPr wrap="none" rtlCol="0">
            <a:spAutoFit/>
          </a:bodyPr>
          <a:lstStyle/>
          <a:p>
            <a:pPr marR="0" lvl="0" indent="0" algn="ctr" defTabSz="914400" fontAlgn="auto">
              <a:lnSpc>
                <a:spcPct val="80000"/>
              </a:lnSpc>
              <a:spcBef>
                <a:spcPts val="0"/>
              </a:spcBef>
              <a:spcAft>
                <a:spcPts val="0"/>
              </a:spcAft>
              <a:buClrTx/>
              <a:buSzTx/>
              <a:buFontTx/>
              <a:buNone/>
              <a:tabLst/>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30%</a:t>
            </a:r>
          </a:p>
          <a:p>
            <a:pPr marR="0" lvl="0" indent="0" algn="ctr" defTabSz="914400" fontAlgn="auto">
              <a:lnSpc>
                <a:spcPct val="80000"/>
              </a:lnSpc>
              <a:spcBef>
                <a:spcPts val="0"/>
              </a:spcBef>
              <a:spcAft>
                <a:spcPts val="0"/>
              </a:spcAft>
              <a:buClrTx/>
              <a:buSzTx/>
              <a:buFontTx/>
              <a:buNone/>
              <a:tabLst/>
              <a:defRPr/>
            </a:pPr>
            <a:r>
              <a:rPr lang="en-US" sz="14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rPr>
              <a:t>Utilization </a:t>
            </a:r>
            <a:endParaRPr lang="en-US" sz="1400" dirty="0">
              <a:gradFill flip="none" rotWithShape="1">
                <a:gsLst>
                  <a:gs pos="26000">
                    <a:schemeClr val="bg1">
                      <a:lumMod val="75000"/>
                    </a:schemeClr>
                  </a:gs>
                  <a:gs pos="50000">
                    <a:schemeClr val="bg1">
                      <a:shade val="100000"/>
                      <a:satMod val="115000"/>
                    </a:schemeClr>
                  </a:gs>
                </a:gsLst>
                <a:lin ang="16200000" scaled="1"/>
                <a:tileRect/>
              </a:gradFill>
              <a:effectLst>
                <a:outerShdw blurRad="203200" dist="38100" dir="2700000" algn="tl">
                  <a:srgbClr val="000000"/>
                </a:outerShdw>
              </a:effectLst>
            </a:endParaRPr>
          </a:p>
        </p:txBody>
      </p:sp>
      <p:sp>
        <p:nvSpPr>
          <p:cNvPr id="46" name="Title 45"/>
          <p:cNvSpPr>
            <a:spLocks noGrp="1"/>
          </p:cNvSpPr>
          <p:nvPr>
            <p:ph type="title"/>
          </p:nvPr>
        </p:nvSpPr>
        <p:spPr/>
        <p:txBody>
          <a:bodyPr/>
          <a:lstStyle/>
          <a:p>
            <a:r>
              <a:rPr smtClean="0"/>
              <a:t>Server Consolidation</a:t>
            </a:r>
            <a:endParaRPr lang="en-US" dirty="0"/>
          </a:p>
        </p:txBody>
      </p:sp>
      <p:sp>
        <p:nvSpPr>
          <p:cNvPr id="48" name="Rounded Rectangle 47"/>
          <p:cNvSpPr/>
          <p:nvPr/>
        </p:nvSpPr>
        <p:spPr>
          <a:xfrm>
            <a:off x="5865962" y="1690598"/>
            <a:ext cx="2708694" cy="526392"/>
          </a:xfrm>
          <a:prstGeom prst="roundRect">
            <a:avLst>
              <a:gd name="adj" fmla="val 50000"/>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5854461" y="2955804"/>
            <a:ext cx="2708694" cy="606905"/>
          </a:xfrm>
          <a:prstGeom prst="roundRect">
            <a:avLst>
              <a:gd name="adj" fmla="val 47924"/>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p:nvPr/>
        </p:nvGrpSpPr>
        <p:grpSpPr>
          <a:xfrm>
            <a:off x="6347632" y="1587259"/>
            <a:ext cx="2616061" cy="4468483"/>
            <a:chOff x="6347632" y="1587259"/>
            <a:chExt cx="2616061" cy="4468483"/>
          </a:xfrm>
        </p:grpSpPr>
        <p:sp>
          <p:nvSpPr>
            <p:cNvPr id="5" name="Rounded Rectangle 4"/>
            <p:cNvSpPr/>
            <p:nvPr/>
          </p:nvSpPr>
          <p:spPr bwMode="invGray">
            <a:xfrm>
              <a:off x="6347632" y="1587259"/>
              <a:ext cx="2616061" cy="4468483"/>
            </a:xfrm>
            <a:prstGeom prst="roundRect">
              <a:avLst>
                <a:gd name="adj" fmla="val 11856"/>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reflection blurRad="6350" stA="52000" endA="300" endPos="35000" dir="5400000" sy="-100000" algn="bl" rotWithShape="0"/>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1" indent="-228582" algn="ctr" defTabSz="822984" fontAlgn="auto">
                <a:lnSpc>
                  <a:spcPct val="90000"/>
                </a:lnSpc>
                <a:spcAft>
                  <a:spcPts val="0"/>
                </a:spcAft>
                <a:buClrTx/>
                <a:buSzPct val="90000"/>
                <a:tabLst/>
                <a:defRPr/>
              </a:pPr>
              <a:r>
                <a:rPr lang="en-US" altLang="zh-CN"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Physical &amp; Virtual </a:t>
              </a:r>
              <a:br>
                <a:rPr lang="en-US" altLang="zh-CN"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br>
              <a:r>
                <a:rPr lang="en-US" altLang="zh-CN"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cs typeface="Arial" charset="0"/>
                </a:rPr>
                <a:t>Management</a:t>
              </a:r>
            </a:p>
          </p:txBody>
        </p:sp>
        <p:sp>
          <p:nvSpPr>
            <p:cNvPr id="46" name="Rounded Rectangle 45"/>
            <p:cNvSpPr/>
            <p:nvPr/>
          </p:nvSpPr>
          <p:spPr>
            <a:xfrm>
              <a:off x="6383547" y="1638839"/>
              <a:ext cx="2541917" cy="569523"/>
            </a:xfrm>
            <a:prstGeom prst="roundRect">
              <a:avLst>
                <a:gd name="adj" fmla="val 48353"/>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75"/>
          <p:cNvGrpSpPr/>
          <p:nvPr/>
        </p:nvGrpSpPr>
        <p:grpSpPr>
          <a:xfrm>
            <a:off x="6399035" y="4255738"/>
            <a:ext cx="2744965" cy="1733227"/>
            <a:chOff x="3897059" y="2866006"/>
            <a:chExt cx="2424228" cy="1794405"/>
          </a:xfrm>
        </p:grpSpPr>
        <p:pic>
          <p:nvPicPr>
            <p:cNvPr id="7" name="Picture 4" descr="\\.PSF\Parallels Share\Virtualization Slides\Server-Physical-3U.png"/>
            <p:cNvPicPr>
              <a:picLocks noChangeAspect="1" noChangeArrowheads="1"/>
            </p:cNvPicPr>
            <p:nvPr/>
          </p:nvPicPr>
          <p:blipFill>
            <a:blip r:embed="rId3"/>
            <a:srcRect/>
            <a:stretch>
              <a:fillRect/>
            </a:stretch>
          </p:blipFill>
          <p:spPr bwMode="auto">
            <a:xfrm>
              <a:off x="3897059" y="2866006"/>
              <a:ext cx="2424228" cy="1794405"/>
            </a:xfrm>
            <a:prstGeom prst="rect">
              <a:avLst/>
            </a:prstGeom>
            <a:noFill/>
          </p:spPr>
        </p:pic>
        <p:pic>
          <p:nvPicPr>
            <p:cNvPr id="8" name="Picture 2"/>
            <p:cNvPicPr>
              <a:picLocks noChangeAspect="1" noChangeArrowheads="1"/>
            </p:cNvPicPr>
            <p:nvPr/>
          </p:nvPicPr>
          <p:blipFill>
            <a:blip r:embed="rId4">
              <a:lum bright="100000" contrast="100000"/>
            </a:blip>
            <a:srcRect l="52083" r="2758"/>
            <a:stretch>
              <a:fillRect/>
            </a:stretch>
          </p:blipFill>
          <p:spPr bwMode="auto">
            <a:xfrm>
              <a:off x="5049078" y="3591339"/>
              <a:ext cx="952769" cy="266032"/>
            </a:xfrm>
            <a:prstGeom prst="rect">
              <a:avLst/>
            </a:prstGeom>
            <a:noFill/>
            <a:ln>
              <a:noFill/>
            </a:ln>
            <a:effectLst>
              <a:outerShdw blurRad="317500" dist="50800" dir="5400000" algn="ctr" rotWithShape="0">
                <a:srgbClr val="000000"/>
              </a:outerShdw>
            </a:effectLst>
            <a:scene3d>
              <a:camera prst="isometricRightUp"/>
              <a:lightRig rig="threePt" dir="t"/>
            </a:scene3d>
          </p:spPr>
        </p:pic>
      </p:grpSp>
      <p:grpSp>
        <p:nvGrpSpPr>
          <p:cNvPr id="4" name="Group 78"/>
          <p:cNvGrpSpPr/>
          <p:nvPr/>
        </p:nvGrpSpPr>
        <p:grpSpPr>
          <a:xfrm>
            <a:off x="6912723" y="2450862"/>
            <a:ext cx="1686064" cy="2550322"/>
            <a:chOff x="6912723" y="1876704"/>
            <a:chExt cx="1686064" cy="2550322"/>
          </a:xfrm>
        </p:grpSpPr>
        <p:pic>
          <p:nvPicPr>
            <p:cNvPr id="10" name="Picture 2" descr="\\.PSF\Parallels Share\DDC\Server-Virtual-2U.png"/>
            <p:cNvPicPr>
              <a:picLocks noChangeAspect="1" noChangeArrowheads="1"/>
            </p:cNvPicPr>
            <p:nvPr/>
          </p:nvPicPr>
          <p:blipFill>
            <a:blip r:embed="rId5"/>
            <a:srcRect/>
            <a:stretch>
              <a:fillRect/>
            </a:stretch>
          </p:blipFill>
          <p:spPr bwMode="auto">
            <a:xfrm>
              <a:off x="6912723" y="3149530"/>
              <a:ext cx="1686064" cy="1277496"/>
            </a:xfrm>
            <a:prstGeom prst="rect">
              <a:avLst/>
            </a:prstGeom>
            <a:noFill/>
          </p:spPr>
        </p:pic>
        <p:pic>
          <p:nvPicPr>
            <p:cNvPr id="11" name="Picture 2" descr="\\.PSF\Parallels Share\DDC\Server-Virtual-2U.png"/>
            <p:cNvPicPr>
              <a:picLocks noChangeAspect="1" noChangeArrowheads="1"/>
            </p:cNvPicPr>
            <p:nvPr/>
          </p:nvPicPr>
          <p:blipFill>
            <a:blip r:embed="rId5"/>
            <a:srcRect/>
            <a:stretch>
              <a:fillRect/>
            </a:stretch>
          </p:blipFill>
          <p:spPr bwMode="auto">
            <a:xfrm>
              <a:off x="6912723" y="2518408"/>
              <a:ext cx="1686064" cy="1277496"/>
            </a:xfrm>
            <a:prstGeom prst="rect">
              <a:avLst/>
            </a:prstGeom>
            <a:noFill/>
          </p:spPr>
        </p:pic>
        <p:pic>
          <p:nvPicPr>
            <p:cNvPr id="12" name="Picture 2" descr="\\.PSF\Parallels Share\DDC\Server-Virtual-2U.png"/>
            <p:cNvPicPr>
              <a:picLocks noChangeAspect="1" noChangeArrowheads="1"/>
            </p:cNvPicPr>
            <p:nvPr/>
          </p:nvPicPr>
          <p:blipFill>
            <a:blip r:embed="rId5"/>
            <a:srcRect/>
            <a:stretch>
              <a:fillRect/>
            </a:stretch>
          </p:blipFill>
          <p:spPr bwMode="auto">
            <a:xfrm>
              <a:off x="6912724" y="1876704"/>
              <a:ext cx="1686063" cy="1277496"/>
            </a:xfrm>
            <a:prstGeom prst="rect">
              <a:avLst/>
            </a:prstGeom>
            <a:noFill/>
          </p:spPr>
        </p:pic>
      </p:grpSp>
      <p:pic>
        <p:nvPicPr>
          <p:cNvPr id="13" name="Picture 12" descr="Windows_Vista3.png"/>
          <p:cNvPicPr>
            <a:picLocks/>
          </p:cNvPicPr>
          <p:nvPr/>
        </p:nvPicPr>
        <p:blipFill>
          <a:blip r:embed="rId6" cstate="print"/>
          <a:srcRect r="76802" b="-2843"/>
          <a:stretch>
            <a:fillRect/>
          </a:stretch>
        </p:blipFill>
        <p:spPr>
          <a:xfrm>
            <a:off x="6946195" y="3162556"/>
            <a:ext cx="341583" cy="316792"/>
          </a:xfrm>
          <a:prstGeom prst="rect">
            <a:avLst/>
          </a:prstGeom>
          <a:scene3d>
            <a:camera prst="isometricOffAxis2Left"/>
            <a:lightRig rig="threePt" dir="t"/>
          </a:scene3d>
        </p:spPr>
      </p:pic>
      <p:pic>
        <p:nvPicPr>
          <p:cNvPr id="14" name="Picture 2" descr="C:\Program Files\Microsoft Resource DVD Artwork\DVD_ART\Artwork_Imagery\Shapes and Graphics\Arrows - arrow\Straight\arrow swoosh.png"/>
          <p:cNvPicPr>
            <a:picLocks noChangeAspect="1" noChangeArrowheads="1"/>
          </p:cNvPicPr>
          <p:nvPr/>
        </p:nvPicPr>
        <p:blipFill>
          <a:blip r:embed="rId7" cstate="print"/>
          <a:srcRect/>
          <a:stretch>
            <a:fillRect/>
          </a:stretch>
        </p:blipFill>
        <p:spPr bwMode="auto">
          <a:xfrm>
            <a:off x="3437524" y="2620342"/>
            <a:ext cx="3042788" cy="2466753"/>
          </a:xfrm>
          <a:prstGeom prst="rect">
            <a:avLst/>
          </a:prstGeom>
          <a:noFill/>
        </p:spPr>
      </p:pic>
      <p:pic>
        <p:nvPicPr>
          <p:cNvPr id="15" name="Picture 4" descr="\\.PSF\Parallels Share\Virtualization Slides\Server-Physical-3U.png"/>
          <p:cNvPicPr>
            <a:picLocks noChangeAspect="1" noChangeArrowheads="1"/>
          </p:cNvPicPr>
          <p:nvPr/>
        </p:nvPicPr>
        <p:blipFill>
          <a:blip r:embed="rId3"/>
          <a:srcRect/>
          <a:stretch>
            <a:fillRect/>
          </a:stretch>
        </p:blipFill>
        <p:spPr bwMode="auto">
          <a:xfrm>
            <a:off x="2314241" y="3346511"/>
            <a:ext cx="1653900" cy="1300192"/>
          </a:xfrm>
          <a:prstGeom prst="rect">
            <a:avLst/>
          </a:prstGeom>
          <a:noFill/>
        </p:spPr>
      </p:pic>
      <p:pic>
        <p:nvPicPr>
          <p:cNvPr id="16" name="Picture 4" descr="\\.PSF\Parallels Share\Virtualization Slides\Server-Physical-3U.png"/>
          <p:cNvPicPr>
            <a:picLocks noChangeAspect="1" noChangeArrowheads="1"/>
          </p:cNvPicPr>
          <p:nvPr/>
        </p:nvPicPr>
        <p:blipFill>
          <a:blip r:embed="rId3"/>
          <a:srcRect/>
          <a:stretch>
            <a:fillRect/>
          </a:stretch>
        </p:blipFill>
        <p:spPr bwMode="auto">
          <a:xfrm>
            <a:off x="431765" y="3996975"/>
            <a:ext cx="1653900" cy="1300192"/>
          </a:xfrm>
          <a:prstGeom prst="rect">
            <a:avLst/>
          </a:prstGeom>
          <a:noFill/>
        </p:spPr>
      </p:pic>
      <p:pic>
        <p:nvPicPr>
          <p:cNvPr id="17" name="Picture 4" descr="\\.PSF\Parallels Share\Virtualization Slides\Server-Physical-3U.png"/>
          <p:cNvPicPr>
            <a:picLocks noChangeAspect="1" noChangeArrowheads="1"/>
          </p:cNvPicPr>
          <p:nvPr/>
        </p:nvPicPr>
        <p:blipFill>
          <a:blip r:embed="rId3"/>
          <a:srcRect/>
          <a:stretch>
            <a:fillRect/>
          </a:stretch>
        </p:blipFill>
        <p:spPr bwMode="auto">
          <a:xfrm>
            <a:off x="-25887" y="3315734"/>
            <a:ext cx="1653900" cy="1300192"/>
          </a:xfrm>
          <a:prstGeom prst="rect">
            <a:avLst/>
          </a:prstGeom>
          <a:noFill/>
        </p:spPr>
      </p:pic>
      <p:pic>
        <p:nvPicPr>
          <p:cNvPr id="18" name="Picture 4" descr="\\.PSF\Parallels Share\Virtualization Slides\Server-Physical-3U.png"/>
          <p:cNvPicPr>
            <a:picLocks noChangeAspect="1" noChangeArrowheads="1"/>
          </p:cNvPicPr>
          <p:nvPr/>
        </p:nvPicPr>
        <p:blipFill>
          <a:blip r:embed="rId3"/>
          <a:srcRect/>
          <a:stretch>
            <a:fillRect/>
          </a:stretch>
        </p:blipFill>
        <p:spPr bwMode="auto">
          <a:xfrm>
            <a:off x="692335" y="2808399"/>
            <a:ext cx="1653900" cy="1300192"/>
          </a:xfrm>
          <a:prstGeom prst="rect">
            <a:avLst/>
          </a:prstGeom>
          <a:noFill/>
        </p:spPr>
      </p:pic>
      <p:pic>
        <p:nvPicPr>
          <p:cNvPr id="19" name="Picture 4" descr="\\.PSF\Parallels Share\Virtualization Slides\Server-Physical-3U.png"/>
          <p:cNvPicPr>
            <a:picLocks noChangeAspect="1" noChangeArrowheads="1"/>
          </p:cNvPicPr>
          <p:nvPr/>
        </p:nvPicPr>
        <p:blipFill>
          <a:blip r:embed="rId3"/>
          <a:srcRect/>
          <a:stretch>
            <a:fillRect/>
          </a:stretch>
        </p:blipFill>
        <p:spPr bwMode="auto">
          <a:xfrm>
            <a:off x="1146300" y="3502305"/>
            <a:ext cx="1653900" cy="1300192"/>
          </a:xfrm>
          <a:prstGeom prst="rect">
            <a:avLst/>
          </a:prstGeom>
          <a:noFill/>
        </p:spPr>
      </p:pic>
      <p:pic>
        <p:nvPicPr>
          <p:cNvPr id="20" name="Picture 4" descr="\\.PSF\Parallels Share\Virtualization Slides\Server-Physical-3U.png"/>
          <p:cNvPicPr>
            <a:picLocks noChangeAspect="1" noChangeArrowheads="1"/>
          </p:cNvPicPr>
          <p:nvPr/>
        </p:nvPicPr>
        <p:blipFill>
          <a:blip r:embed="rId3"/>
          <a:srcRect/>
          <a:stretch>
            <a:fillRect/>
          </a:stretch>
        </p:blipFill>
        <p:spPr bwMode="auto">
          <a:xfrm>
            <a:off x="1705666" y="2853487"/>
            <a:ext cx="1653900" cy="1300192"/>
          </a:xfrm>
          <a:prstGeom prst="rect">
            <a:avLst/>
          </a:prstGeom>
          <a:noFill/>
        </p:spPr>
      </p:pic>
      <p:grpSp>
        <p:nvGrpSpPr>
          <p:cNvPr id="6" name="Group 76"/>
          <p:cNvGrpSpPr/>
          <p:nvPr/>
        </p:nvGrpSpPr>
        <p:grpSpPr>
          <a:xfrm>
            <a:off x="1786329" y="4043883"/>
            <a:ext cx="1653900" cy="1300192"/>
            <a:chOff x="1715527" y="3512257"/>
            <a:chExt cx="1653900" cy="1300192"/>
          </a:xfrm>
        </p:grpSpPr>
        <p:pic>
          <p:nvPicPr>
            <p:cNvPr id="22" name="Picture 4" descr="\\.PSF\Parallels Share\Virtualization Slides\Server-Physical-3U.png"/>
            <p:cNvPicPr>
              <a:picLocks noChangeAspect="1" noChangeArrowheads="1"/>
            </p:cNvPicPr>
            <p:nvPr/>
          </p:nvPicPr>
          <p:blipFill>
            <a:blip r:embed="rId3"/>
            <a:srcRect/>
            <a:stretch>
              <a:fillRect/>
            </a:stretch>
          </p:blipFill>
          <p:spPr bwMode="auto">
            <a:xfrm>
              <a:off x="1715527" y="3512257"/>
              <a:ext cx="1653900" cy="1300192"/>
            </a:xfrm>
            <a:prstGeom prst="rect">
              <a:avLst/>
            </a:prstGeom>
            <a:noFill/>
          </p:spPr>
        </p:pic>
        <p:pic>
          <p:nvPicPr>
            <p:cNvPr id="23" name="Picture 22" descr="IIS.png"/>
            <p:cNvPicPr>
              <a:picLocks noChangeAspect="1"/>
            </p:cNvPicPr>
            <p:nvPr/>
          </p:nvPicPr>
          <p:blipFill>
            <a:blip r:embed="rId8"/>
            <a:stretch>
              <a:fillRect/>
            </a:stretch>
          </p:blipFill>
          <p:spPr>
            <a:xfrm>
              <a:off x="2236433" y="3635975"/>
              <a:ext cx="578549" cy="429144"/>
            </a:xfrm>
            <a:prstGeom prst="rect">
              <a:avLst/>
            </a:prstGeom>
          </p:spPr>
        </p:pic>
      </p:grpSp>
      <p:pic>
        <p:nvPicPr>
          <p:cNvPr id="24" name="Picture 23" descr="SQL.png"/>
          <p:cNvPicPr>
            <a:picLocks noChangeAspect="1"/>
          </p:cNvPicPr>
          <p:nvPr/>
        </p:nvPicPr>
        <p:blipFill>
          <a:blip r:embed="rId9"/>
          <a:stretch>
            <a:fillRect/>
          </a:stretch>
        </p:blipFill>
        <p:spPr>
          <a:xfrm>
            <a:off x="1716226" y="3628990"/>
            <a:ext cx="580003" cy="405082"/>
          </a:xfrm>
          <a:prstGeom prst="rect">
            <a:avLst/>
          </a:prstGeom>
        </p:spPr>
      </p:pic>
      <p:pic>
        <p:nvPicPr>
          <p:cNvPr id="25" name="Picture 24" descr="IIS.png"/>
          <p:cNvPicPr>
            <a:picLocks noChangeAspect="1"/>
          </p:cNvPicPr>
          <p:nvPr/>
        </p:nvPicPr>
        <p:blipFill>
          <a:blip r:embed="rId8"/>
          <a:stretch>
            <a:fillRect/>
          </a:stretch>
        </p:blipFill>
        <p:spPr>
          <a:xfrm>
            <a:off x="506968" y="3441978"/>
            <a:ext cx="578549" cy="429144"/>
          </a:xfrm>
          <a:prstGeom prst="rect">
            <a:avLst/>
          </a:prstGeom>
        </p:spPr>
      </p:pic>
      <p:pic>
        <p:nvPicPr>
          <p:cNvPr id="26" name="Picture 25" descr="exc.png"/>
          <p:cNvPicPr>
            <a:picLocks noChangeAspect="1"/>
          </p:cNvPicPr>
          <p:nvPr/>
        </p:nvPicPr>
        <p:blipFill>
          <a:blip r:embed="rId10"/>
          <a:stretch>
            <a:fillRect/>
          </a:stretch>
        </p:blipFill>
        <p:spPr>
          <a:xfrm>
            <a:off x="1232228" y="2936926"/>
            <a:ext cx="578549" cy="429144"/>
          </a:xfrm>
          <a:prstGeom prst="rect">
            <a:avLst/>
          </a:prstGeom>
        </p:spPr>
      </p:pic>
      <p:grpSp>
        <p:nvGrpSpPr>
          <p:cNvPr id="9" name="Group 61"/>
          <p:cNvGrpSpPr/>
          <p:nvPr/>
        </p:nvGrpSpPr>
        <p:grpSpPr>
          <a:xfrm>
            <a:off x="3890402" y="3207023"/>
            <a:ext cx="2424228" cy="1794405"/>
            <a:chOff x="3897059" y="2866006"/>
            <a:chExt cx="2424228" cy="1794405"/>
          </a:xfrm>
        </p:grpSpPr>
        <p:pic>
          <p:nvPicPr>
            <p:cNvPr id="28" name="Picture 4" descr="\\.PSF\Parallels Share\Virtualization Slides\Server-Physical-3U.png"/>
            <p:cNvPicPr>
              <a:picLocks noChangeAspect="1" noChangeArrowheads="1"/>
            </p:cNvPicPr>
            <p:nvPr/>
          </p:nvPicPr>
          <p:blipFill>
            <a:blip r:embed="rId3"/>
            <a:srcRect/>
            <a:stretch>
              <a:fillRect/>
            </a:stretch>
          </p:blipFill>
          <p:spPr bwMode="auto">
            <a:xfrm>
              <a:off x="3897059" y="2866006"/>
              <a:ext cx="2424228" cy="1794405"/>
            </a:xfrm>
            <a:prstGeom prst="rect">
              <a:avLst/>
            </a:prstGeom>
            <a:noFill/>
          </p:spPr>
        </p:pic>
        <p:pic>
          <p:nvPicPr>
            <p:cNvPr id="29" name="Picture 2"/>
            <p:cNvPicPr>
              <a:picLocks noChangeAspect="1" noChangeArrowheads="1"/>
            </p:cNvPicPr>
            <p:nvPr/>
          </p:nvPicPr>
          <p:blipFill>
            <a:blip r:embed="rId4">
              <a:lum bright="100000" contrast="100000"/>
            </a:blip>
            <a:srcRect l="52083" r="2758"/>
            <a:stretch>
              <a:fillRect/>
            </a:stretch>
          </p:blipFill>
          <p:spPr bwMode="auto">
            <a:xfrm>
              <a:off x="5049078" y="3591339"/>
              <a:ext cx="952769" cy="266032"/>
            </a:xfrm>
            <a:prstGeom prst="rect">
              <a:avLst/>
            </a:prstGeom>
            <a:noFill/>
            <a:ln>
              <a:noFill/>
            </a:ln>
            <a:effectLst>
              <a:outerShdw blurRad="317500" dist="50800" dir="5400000" algn="ctr" rotWithShape="0">
                <a:srgbClr val="000000"/>
              </a:outerShdw>
            </a:effectLst>
            <a:scene3d>
              <a:camera prst="isometricRightUp"/>
              <a:lightRig rig="threePt" dir="t"/>
            </a:scene3d>
          </p:spPr>
        </p:pic>
      </p:grpSp>
      <p:pic>
        <p:nvPicPr>
          <p:cNvPr id="30" name="Picture 29" descr="exc.png"/>
          <p:cNvPicPr>
            <a:picLocks noChangeAspect="1"/>
          </p:cNvPicPr>
          <p:nvPr/>
        </p:nvPicPr>
        <p:blipFill>
          <a:blip r:embed="rId10"/>
          <a:stretch>
            <a:fillRect/>
          </a:stretch>
        </p:blipFill>
        <p:spPr>
          <a:xfrm>
            <a:off x="2883958" y="3468312"/>
            <a:ext cx="578549" cy="429144"/>
          </a:xfrm>
          <a:prstGeom prst="rect">
            <a:avLst/>
          </a:prstGeom>
        </p:spPr>
      </p:pic>
      <p:pic>
        <p:nvPicPr>
          <p:cNvPr id="31" name="Picture 30" descr="IIS.png"/>
          <p:cNvPicPr>
            <a:picLocks noChangeAspect="1"/>
          </p:cNvPicPr>
          <p:nvPr/>
        </p:nvPicPr>
        <p:blipFill>
          <a:blip r:embed="rId8"/>
          <a:stretch>
            <a:fillRect/>
          </a:stretch>
        </p:blipFill>
        <p:spPr>
          <a:xfrm>
            <a:off x="2277992" y="2979650"/>
            <a:ext cx="578549" cy="429144"/>
          </a:xfrm>
          <a:prstGeom prst="rect">
            <a:avLst/>
          </a:prstGeom>
        </p:spPr>
      </p:pic>
      <p:pic>
        <p:nvPicPr>
          <p:cNvPr id="32" name="Picture 31" descr="SQL.png"/>
          <p:cNvPicPr>
            <a:picLocks noChangeAspect="1"/>
          </p:cNvPicPr>
          <p:nvPr/>
        </p:nvPicPr>
        <p:blipFill>
          <a:blip r:embed="rId9"/>
          <a:stretch>
            <a:fillRect/>
          </a:stretch>
        </p:blipFill>
        <p:spPr>
          <a:xfrm>
            <a:off x="968572" y="4150631"/>
            <a:ext cx="580003" cy="405082"/>
          </a:xfrm>
          <a:prstGeom prst="rect">
            <a:avLst/>
          </a:prstGeom>
        </p:spPr>
      </p:pic>
      <p:pic>
        <p:nvPicPr>
          <p:cNvPr id="33" name="Picture 3" descr="\\showsrus\images\LOGOS\GEN_LOGO\L\Linux penguin.png"/>
          <p:cNvPicPr>
            <a:picLocks noChangeAspect="1" noChangeArrowheads="1"/>
          </p:cNvPicPr>
          <p:nvPr/>
        </p:nvPicPr>
        <p:blipFill>
          <a:blip r:embed="rId11" cstate="print"/>
          <a:srcRect/>
          <a:stretch>
            <a:fillRect/>
          </a:stretch>
        </p:blipFill>
        <p:spPr bwMode="auto">
          <a:xfrm>
            <a:off x="7043241" y="4335823"/>
            <a:ext cx="350683" cy="411967"/>
          </a:xfrm>
          <a:prstGeom prst="rect">
            <a:avLst/>
          </a:prstGeom>
          <a:noFill/>
          <a:scene3d>
            <a:camera prst="isometricOffAxis2Left"/>
            <a:lightRig rig="threePt" dir="t"/>
          </a:scene3d>
        </p:spPr>
      </p:pic>
      <p:pic>
        <p:nvPicPr>
          <p:cNvPr id="34" name="Picture 33" descr="Windows_Vista3.png"/>
          <p:cNvPicPr>
            <a:picLocks/>
          </p:cNvPicPr>
          <p:nvPr/>
        </p:nvPicPr>
        <p:blipFill>
          <a:blip r:embed="rId6" cstate="print"/>
          <a:srcRect r="76802" b="-2843"/>
          <a:stretch>
            <a:fillRect/>
          </a:stretch>
        </p:blipFill>
        <p:spPr>
          <a:xfrm>
            <a:off x="7060922" y="3752106"/>
            <a:ext cx="374225" cy="347067"/>
          </a:xfrm>
          <a:prstGeom prst="rect">
            <a:avLst/>
          </a:prstGeom>
          <a:scene3d>
            <a:camera prst="isometricOffAxis2Left"/>
            <a:lightRig rig="threePt" dir="t"/>
          </a:scene3d>
        </p:spPr>
      </p:pic>
      <p:sp>
        <p:nvSpPr>
          <p:cNvPr id="35" name="TextBox 34"/>
          <p:cNvSpPr txBox="1"/>
          <p:nvPr/>
        </p:nvSpPr>
        <p:spPr>
          <a:xfrm>
            <a:off x="6943584" y="2999540"/>
            <a:ext cx="657322" cy="343457"/>
          </a:xfrm>
          <a:prstGeom prst="rect">
            <a:avLst/>
          </a:prstGeom>
          <a:noFill/>
        </p:spPr>
        <p:txBody>
          <a:bodyPr wrap="square" rtlCol="0">
            <a:spAutoFit/>
            <a:scene3d>
              <a:camera prst="isometricLeftDown"/>
              <a:lightRig rig="threePt" dir="t"/>
            </a:scene3d>
          </a:bodyPr>
          <a:lstStyle/>
          <a:p>
            <a:r>
              <a:rPr lang="en-US" sz="1200" b="1" dirty="0" smtClean="0">
                <a:latin typeface="Segoe Semibold"/>
              </a:rPr>
              <a:t>.NET</a:t>
            </a:r>
            <a:endParaRPr lang="en-US" sz="1800" b="1" dirty="0" smtClean="0">
              <a:latin typeface="Segoe Semibold"/>
            </a:endParaRPr>
          </a:p>
        </p:txBody>
      </p:sp>
      <p:sp>
        <p:nvSpPr>
          <p:cNvPr id="36" name="Text Box 19"/>
          <p:cNvSpPr txBox="1">
            <a:spLocks noChangeArrowheads="1"/>
          </p:cNvSpPr>
          <p:nvPr/>
        </p:nvSpPr>
        <p:spPr bwMode="auto">
          <a:xfrm>
            <a:off x="7771705" y="4354750"/>
            <a:ext cx="830414" cy="3000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500" b="1" dirty="0" smtClean="0">
                <a:latin typeface="Segoe Semibold" pitchFamily="34" charset="0"/>
              </a:rPr>
              <a:t>SQL</a:t>
            </a:r>
          </a:p>
        </p:txBody>
      </p:sp>
      <p:sp>
        <p:nvSpPr>
          <p:cNvPr id="37" name="Text Box 19"/>
          <p:cNvSpPr txBox="1">
            <a:spLocks noChangeArrowheads="1"/>
          </p:cNvSpPr>
          <p:nvPr/>
        </p:nvSpPr>
        <p:spPr bwMode="auto">
          <a:xfrm>
            <a:off x="7732584" y="3101114"/>
            <a:ext cx="797284" cy="3554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900" b="1" dirty="0" smtClean="0">
                <a:latin typeface="Segoe Semibold" pitchFamily="34" charset="0"/>
              </a:rPr>
              <a:t>IIS</a:t>
            </a:r>
          </a:p>
        </p:txBody>
      </p:sp>
      <p:sp>
        <p:nvSpPr>
          <p:cNvPr id="38" name="Text Box 19"/>
          <p:cNvSpPr txBox="1">
            <a:spLocks noChangeArrowheads="1"/>
          </p:cNvSpPr>
          <p:nvPr/>
        </p:nvSpPr>
        <p:spPr bwMode="auto">
          <a:xfrm>
            <a:off x="7494539" y="3754606"/>
            <a:ext cx="1345095" cy="300082"/>
          </a:xfrm>
          <a:prstGeom prst="rect">
            <a:avLst/>
          </a:prstGeom>
          <a:noFill/>
          <a:ln w="9525">
            <a:noFill/>
            <a:miter lim="800000"/>
            <a:headEnd/>
            <a:tailEnd/>
          </a:ln>
          <a:effectLst>
            <a:prstShdw prst="shdw17" dist="17961" dir="2700000">
              <a:srgbClr val="323232"/>
            </a:prstShdw>
          </a:effectLst>
        </p:spPr>
        <p:txBody>
          <a:bodyPr wrap="square">
            <a:spAutoFit/>
            <a:scene3d>
              <a:camera prst="isometricRightUp"/>
              <a:lightRig rig="threePt" dir="t"/>
            </a:scene3d>
          </a:bodyPr>
          <a:lstStyle/>
          <a:p>
            <a:pPr algn="ctr">
              <a:lnSpc>
                <a:spcPct val="90000"/>
              </a:lnSpc>
              <a:spcBef>
                <a:spcPct val="50000"/>
              </a:spcBef>
              <a:defRPr/>
            </a:pPr>
            <a:r>
              <a:rPr lang="en-US" sz="1500" b="1" dirty="0" smtClean="0">
                <a:latin typeface="Segoe Semibold" pitchFamily="34" charset="0"/>
              </a:rPr>
              <a:t>Exchange</a:t>
            </a:r>
          </a:p>
        </p:txBody>
      </p:sp>
      <p:grpSp>
        <p:nvGrpSpPr>
          <p:cNvPr id="21" name="Group 75"/>
          <p:cNvGrpSpPr/>
          <p:nvPr/>
        </p:nvGrpSpPr>
        <p:grpSpPr>
          <a:xfrm>
            <a:off x="1944920" y="3299964"/>
            <a:ext cx="971279" cy="694021"/>
            <a:chOff x="1746522" y="2725806"/>
            <a:chExt cx="971279" cy="694021"/>
          </a:xfrm>
        </p:grpSpPr>
        <p:pic>
          <p:nvPicPr>
            <p:cNvPr id="40" name="Picture 39" descr="Windows_Vista3.png"/>
            <p:cNvPicPr>
              <a:picLocks/>
            </p:cNvPicPr>
            <p:nvPr/>
          </p:nvPicPr>
          <p:blipFill>
            <a:blip r:embed="rId12" cstate="print"/>
            <a:srcRect r="76802" b="-2843"/>
            <a:stretch>
              <a:fillRect/>
            </a:stretch>
          </p:blipFill>
          <p:spPr>
            <a:xfrm>
              <a:off x="2510457" y="3227530"/>
              <a:ext cx="207344" cy="192297"/>
            </a:xfrm>
            <a:prstGeom prst="rect">
              <a:avLst/>
            </a:prstGeom>
            <a:scene3d>
              <a:camera prst="isometricOffAxis2Left"/>
              <a:lightRig rig="threePt" dir="t"/>
            </a:scene3d>
          </p:spPr>
        </p:pic>
        <p:sp>
          <p:nvSpPr>
            <p:cNvPr id="41" name="TextBox 40"/>
            <p:cNvSpPr txBox="1"/>
            <p:nvPr/>
          </p:nvSpPr>
          <p:spPr>
            <a:xfrm>
              <a:off x="1746522" y="2725806"/>
              <a:ext cx="696295" cy="261610"/>
            </a:xfrm>
            <a:prstGeom prst="rect">
              <a:avLst/>
            </a:prstGeom>
            <a:noFill/>
          </p:spPr>
          <p:txBody>
            <a:bodyPr wrap="square" rtlCol="0">
              <a:spAutoFit/>
              <a:scene3d>
                <a:camera prst="isometricLeftDown"/>
                <a:lightRig rig="threePt" dir="t"/>
              </a:scene3d>
            </a:bodyPr>
            <a:lstStyle/>
            <a:p>
              <a:r>
                <a:rPr lang="en-US" sz="1050" b="1" dirty="0" smtClean="0">
                  <a:solidFill>
                    <a:schemeClr val="tx2"/>
                  </a:solidFill>
                  <a:effectLst>
                    <a:outerShdw blurRad="38100" dist="38100" dir="2700000" algn="tl">
                      <a:srgbClr val="000000">
                        <a:alpha val="43137"/>
                      </a:srgbClr>
                    </a:outerShdw>
                  </a:effectLst>
                  <a:latin typeface="Segoe Semibold"/>
                </a:rPr>
                <a:t>.NET</a:t>
              </a:r>
              <a:endParaRPr lang="en-US" sz="1800" b="1" dirty="0" smtClean="0">
                <a:solidFill>
                  <a:schemeClr val="tx2"/>
                </a:solidFill>
                <a:effectLst>
                  <a:outerShdw blurRad="38100" dist="38100" dir="2700000" algn="tl">
                    <a:srgbClr val="000000">
                      <a:alpha val="43137"/>
                    </a:srgbClr>
                  </a:outerShdw>
                </a:effectLst>
                <a:latin typeface="Segoe Semibold"/>
              </a:endParaRPr>
            </a:p>
          </p:txBody>
        </p:sp>
        <p:pic>
          <p:nvPicPr>
            <p:cNvPr id="42" name="Picture 41" descr="Windows_Vista3.png"/>
            <p:cNvPicPr>
              <a:picLocks/>
            </p:cNvPicPr>
            <p:nvPr/>
          </p:nvPicPr>
          <p:blipFill>
            <a:blip r:embed="rId12" cstate="print"/>
            <a:srcRect r="76802" b="-2843"/>
            <a:stretch>
              <a:fillRect/>
            </a:stretch>
          </p:blipFill>
          <p:spPr>
            <a:xfrm>
              <a:off x="2110407" y="2884630"/>
              <a:ext cx="207344" cy="192297"/>
            </a:xfrm>
            <a:prstGeom prst="rect">
              <a:avLst/>
            </a:prstGeom>
            <a:scene3d>
              <a:camera prst="isometricOffAxis2Left"/>
              <a:lightRig rig="threePt" dir="t"/>
            </a:scene3d>
          </p:spPr>
        </p:pic>
      </p:grpSp>
      <p:pic>
        <p:nvPicPr>
          <p:cNvPr id="43" name="Picture 3" descr="\\showsrus\images\LOGOS\GEN_LOGO\L\Linux penguin.png"/>
          <p:cNvPicPr>
            <a:picLocks noChangeAspect="1" noChangeArrowheads="1"/>
          </p:cNvPicPr>
          <p:nvPr/>
        </p:nvPicPr>
        <p:blipFill>
          <a:blip r:embed="rId13" cstate="print"/>
          <a:srcRect/>
          <a:stretch>
            <a:fillRect/>
          </a:stretch>
        </p:blipFill>
        <p:spPr bwMode="auto">
          <a:xfrm>
            <a:off x="803068" y="4418812"/>
            <a:ext cx="190809" cy="224154"/>
          </a:xfrm>
          <a:prstGeom prst="rect">
            <a:avLst/>
          </a:prstGeom>
          <a:noFill/>
          <a:scene3d>
            <a:camera prst="isometricOffAxis2Left"/>
            <a:lightRig rig="threePt" dir="t"/>
          </a:scene3d>
        </p:spPr>
      </p:pic>
      <p:pic>
        <p:nvPicPr>
          <p:cNvPr id="45" name="Picture 2" descr="C:\Program Files\Microsoft Resource DVD Artwork\DVD_ART\BoxShots_Logos\System Center\System Center logo w.png"/>
          <p:cNvPicPr>
            <a:picLocks noChangeArrowheads="1"/>
          </p:cNvPicPr>
          <p:nvPr/>
        </p:nvPicPr>
        <p:blipFill>
          <a:blip r:embed="rId14" cstate="print"/>
          <a:srcRect/>
          <a:stretch>
            <a:fillRect/>
          </a:stretch>
        </p:blipFill>
        <p:spPr bwMode="auto">
          <a:xfrm>
            <a:off x="6562266" y="5521214"/>
            <a:ext cx="1574955" cy="356289"/>
          </a:xfrm>
          <a:prstGeom prst="rect">
            <a:avLst/>
          </a:prstGeom>
          <a:noFill/>
          <a:effectLst>
            <a:outerShdw blurRad="393700" dir="2400000" sx="107000" sy="107000" algn="tl" rotWithShape="0">
              <a:prstClr val="black"/>
            </a:outerShdw>
          </a:effectLst>
        </p:spPr>
      </p:pic>
      <p:sp>
        <p:nvSpPr>
          <p:cNvPr id="48" name="Title 47"/>
          <p:cNvSpPr>
            <a:spLocks noGrp="1"/>
          </p:cNvSpPr>
          <p:nvPr>
            <p:ph type="title"/>
          </p:nvPr>
        </p:nvSpPr>
        <p:spPr/>
        <p:txBody>
          <a:bodyPr/>
          <a:lstStyle/>
          <a:p>
            <a:r>
              <a:rPr smtClean="0"/>
              <a:t>Controlling Costs</a:t>
            </a:r>
            <a:br>
              <a:rPr smtClean="0"/>
            </a:br>
            <a:r>
              <a:rPr sz="2800" spc="-100" smtClean="0">
                <a:ln>
                  <a:noFill/>
                </a:ln>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latin typeface="+mn-lt"/>
                <a:cs typeface="+mn-cs"/>
              </a:rPr>
              <a:t>Server Consolidation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childTnLst>
                                </p:cTn>
                              </p:par>
                              <p:par>
                                <p:cTn id="55" presetID="22" presetClass="entr" presetSubtype="8"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par>
                          <p:cTn id="58" fill="hold">
                            <p:stCondLst>
                              <p:cond delay="1000"/>
                            </p:stCondLst>
                            <p:childTnLst>
                              <p:par>
                                <p:cTn id="59" presetID="63" presetClass="path" presetSubtype="0" accel="50000" decel="50000" fill="hold" nodeType="afterEffect">
                                  <p:stCondLst>
                                    <p:cond delay="0"/>
                                  </p:stCondLst>
                                  <p:childTnLst>
                                    <p:animMotion origin="layout" path="M -2.22222E-6 4.07407E-6 L 0.69462 -0.00417 " pathEditMode="relative" rAng="0" ptsTypes="AA">
                                      <p:cBhvr>
                                        <p:cTn id="60" dur="2000" fill="hold"/>
                                        <p:tgtEl>
                                          <p:spTgt spid="32"/>
                                        </p:tgtEl>
                                        <p:attrNameLst>
                                          <p:attrName>ppt_x</p:attrName>
                                          <p:attrName>ppt_y</p:attrName>
                                        </p:attrNameLst>
                                      </p:cBhvr>
                                      <p:rCtr x="347" y="-2"/>
                                    </p:animMotion>
                                  </p:childTnLst>
                                </p:cTn>
                              </p:par>
                              <p:par>
                                <p:cTn id="61" presetID="10" presetClass="exit" presetSubtype="0" fill="hold" nodeType="withEffect">
                                  <p:stCondLst>
                                    <p:cond delay="0"/>
                                  </p:stCondLst>
                                  <p:childTnLst>
                                    <p:animEffect transition="out" filter="fade">
                                      <p:cBhvr>
                                        <p:cTn id="62" dur="2000"/>
                                        <p:tgtEl>
                                          <p:spTgt spid="43"/>
                                        </p:tgtEl>
                                      </p:cBhvr>
                                    </p:animEffect>
                                    <p:set>
                                      <p:cBhvr>
                                        <p:cTn id="63" dur="1" fill="hold">
                                          <p:stCondLst>
                                            <p:cond delay="1999"/>
                                          </p:stCondLst>
                                        </p:cTn>
                                        <p:tgtEl>
                                          <p:spTgt spid="43"/>
                                        </p:tgtEl>
                                        <p:attrNameLst>
                                          <p:attrName>style.visibility</p:attrName>
                                        </p:attrNameLst>
                                      </p:cBhvr>
                                      <p:to>
                                        <p:strVal val="hidden"/>
                                      </p:to>
                                    </p:set>
                                  </p:childTnLst>
                                </p:cTn>
                              </p:par>
                              <p:par>
                                <p:cTn id="64" presetID="63" presetClass="path" presetSubtype="0" accel="50000" decel="50000" fill="hold" nodeType="withEffect">
                                  <p:stCondLst>
                                    <p:cond delay="0"/>
                                  </p:stCondLst>
                                  <p:childTnLst>
                                    <p:animMotion origin="layout" path="M 2.22222E-6 -4.44444E-6 L 0.55208 0.00278 " pathEditMode="relative" rAng="0" ptsTypes="AA">
                                      <p:cBhvr>
                                        <p:cTn id="65" dur="2000" fill="hold"/>
                                        <p:tgtEl>
                                          <p:spTgt spid="31"/>
                                        </p:tgtEl>
                                        <p:attrNameLst>
                                          <p:attrName>ppt_x</p:attrName>
                                          <p:attrName>ppt_y</p:attrName>
                                        </p:attrNameLst>
                                      </p:cBhvr>
                                      <p:rCtr x="276" y="1"/>
                                    </p:animMotion>
                                  </p:childTnLst>
                                </p:cTn>
                              </p:par>
                              <p:par>
                                <p:cTn id="66" presetID="63" presetClass="path" presetSubtype="0" accel="50000" decel="50000" fill="hold" nodeType="withEffect">
                                  <p:stCondLst>
                                    <p:cond delay="0"/>
                                  </p:stCondLst>
                                  <p:childTnLst>
                                    <p:animMotion origin="layout" path="M 2.77778E-6 -7.40741E-7 L 0.48923 -0.00301 " pathEditMode="relative" rAng="0" ptsTypes="AA">
                                      <p:cBhvr>
                                        <p:cTn id="67" dur="2000" fill="hold"/>
                                        <p:tgtEl>
                                          <p:spTgt spid="30"/>
                                        </p:tgtEl>
                                        <p:attrNameLst>
                                          <p:attrName>ppt_x</p:attrName>
                                          <p:attrName>ppt_y</p:attrName>
                                        </p:attrNameLst>
                                      </p:cBhvr>
                                      <p:rCtr x="245" y="-2"/>
                                    </p:animMotion>
                                  </p:childTnLst>
                                </p:cTn>
                              </p:par>
                              <p:par>
                                <p:cTn id="68" presetID="10" presetClass="exit" presetSubtype="0" fill="hold" nodeType="withEffect">
                                  <p:stCondLst>
                                    <p:cond delay="0"/>
                                  </p:stCondLst>
                                  <p:childTnLst>
                                    <p:animEffect transition="out" filter="fade">
                                      <p:cBhvr>
                                        <p:cTn id="69" dur="2000"/>
                                        <p:tgtEl>
                                          <p:spTgt spid="21"/>
                                        </p:tgtEl>
                                      </p:cBhvr>
                                    </p:animEffect>
                                    <p:set>
                                      <p:cBhvr>
                                        <p:cTn id="70" dur="1" fill="hold">
                                          <p:stCondLst>
                                            <p:cond delay="1999"/>
                                          </p:stCondLst>
                                        </p:cTn>
                                        <p:tgtEl>
                                          <p:spTgt spid="2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2000"/>
                                        <p:tgtEl>
                                          <p:spTgt spid="4"/>
                                        </p:tgtEl>
                                      </p:cBhvr>
                                    </p:animEffec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0"/>
                                        </p:tgtEl>
                                      </p:cBhvr>
                                    </p:animEffect>
                                    <p:set>
                                      <p:cBhvr>
                                        <p:cTn id="83" dur="1" fill="hold">
                                          <p:stCondLst>
                                            <p:cond delay="499"/>
                                          </p:stCondLst>
                                        </p:cTn>
                                        <p:tgtEl>
                                          <p:spTgt spid="3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53"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p:cTn id="97" dur="500" fill="hold"/>
                                        <p:tgtEl>
                                          <p:spTgt spid="37"/>
                                        </p:tgtEl>
                                        <p:attrNameLst>
                                          <p:attrName>ppt_w</p:attrName>
                                        </p:attrNameLst>
                                      </p:cBhvr>
                                      <p:tavLst>
                                        <p:tav tm="0">
                                          <p:val>
                                            <p:fltVal val="0"/>
                                          </p:val>
                                        </p:tav>
                                        <p:tav tm="100000">
                                          <p:val>
                                            <p:strVal val="#ppt_w"/>
                                          </p:val>
                                        </p:tav>
                                      </p:tavLst>
                                    </p:anim>
                                    <p:anim calcmode="lin" valueType="num">
                                      <p:cBhvr>
                                        <p:cTn id="98" dur="500" fill="hold"/>
                                        <p:tgtEl>
                                          <p:spTgt spid="37"/>
                                        </p:tgtEl>
                                        <p:attrNameLst>
                                          <p:attrName>ppt_h</p:attrName>
                                        </p:attrNameLst>
                                      </p:cBhvr>
                                      <p:tavLst>
                                        <p:tav tm="0">
                                          <p:val>
                                            <p:fltVal val="0"/>
                                          </p:val>
                                        </p:tav>
                                        <p:tav tm="100000">
                                          <p:val>
                                            <p:strVal val="#ppt_h"/>
                                          </p:val>
                                        </p:tav>
                                      </p:tavLst>
                                    </p:anim>
                                    <p:animEffect transition="in" filter="fade">
                                      <p:cBhvr>
                                        <p:cTn id="99" dur="500"/>
                                        <p:tgtEl>
                                          <p:spTgt spid="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childTnLst>
                                </p:cTn>
                              </p:par>
                              <p:par>
                                <p:cTn id="103" presetID="10" presetClass="entr" presetSubtype="0" fill="hold"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1000"/>
                                        <p:tgtEl>
                                          <p:spTgt spid="13"/>
                                        </p:tgtEl>
                                      </p:cBhvr>
                                    </p:animEffect>
                                  </p:childTnLst>
                                </p:cTn>
                              </p:par>
                              <p:par>
                                <p:cTn id="106" presetID="53"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anim calcmode="lin" valueType="num">
                                      <p:cBhvr>
                                        <p:cTn id="108" dur="500" fill="hold"/>
                                        <p:tgtEl>
                                          <p:spTgt spid="38"/>
                                        </p:tgtEl>
                                        <p:attrNameLst>
                                          <p:attrName>ppt_w</p:attrName>
                                        </p:attrNameLst>
                                      </p:cBhvr>
                                      <p:tavLst>
                                        <p:tav tm="0">
                                          <p:val>
                                            <p:fltVal val="0"/>
                                          </p:val>
                                        </p:tav>
                                        <p:tav tm="100000">
                                          <p:val>
                                            <p:strVal val="#ppt_w"/>
                                          </p:val>
                                        </p:tav>
                                      </p:tavLst>
                                    </p:anim>
                                    <p:anim calcmode="lin" valueType="num">
                                      <p:cBhvr>
                                        <p:cTn id="109" dur="500" fill="hold"/>
                                        <p:tgtEl>
                                          <p:spTgt spid="38"/>
                                        </p:tgtEl>
                                        <p:attrNameLst>
                                          <p:attrName>ppt_h</p:attrName>
                                        </p:attrNameLst>
                                      </p:cBhvr>
                                      <p:tavLst>
                                        <p:tav tm="0">
                                          <p:val>
                                            <p:fltVal val="0"/>
                                          </p:val>
                                        </p:tav>
                                        <p:tav tm="100000">
                                          <p:val>
                                            <p:strVal val="#ppt_h"/>
                                          </p:val>
                                        </p:tav>
                                      </p:tavLst>
                                    </p:anim>
                                    <p:animEffect transition="in" filter="fade">
                                      <p:cBhvr>
                                        <p:cTn id="110" dur="500"/>
                                        <p:tgtEl>
                                          <p:spTgt spid="38"/>
                                        </p:tgtEl>
                                      </p:cBhvr>
                                    </p:animEffect>
                                  </p:childTnLst>
                                </p:cTn>
                              </p:par>
                              <p:par>
                                <p:cTn id="111" presetID="10" presetClass="entr" presetSubtype="0"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1000"/>
                                        <p:tgtEl>
                                          <p:spTgt spid="34"/>
                                        </p:tgtEl>
                                      </p:cBhvr>
                                    </p:animEffect>
                                  </p:childTnLst>
                                </p:cTn>
                              </p:par>
                              <p:par>
                                <p:cTn id="114" presetID="20" presetClass="entr" presetSubtype="0" fill="hold" nodeType="with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wedge">
                                      <p:cBhvr>
                                        <p:cTn id="116" dur="1000"/>
                                        <p:tgtEl>
                                          <p:spTgt spid="2"/>
                                        </p:tgtEl>
                                      </p:cBhvr>
                                    </p:animEffect>
                                  </p:childTnLst>
                                </p:cTn>
                              </p:par>
                              <p:par>
                                <p:cTn id="117" presetID="53"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fltVal val="0"/>
                                          </p:val>
                                        </p:tav>
                                        <p:tav tm="100000">
                                          <p:val>
                                            <p:strVal val="#ppt_w"/>
                                          </p:val>
                                        </p:tav>
                                      </p:tavLst>
                                    </p:anim>
                                    <p:anim calcmode="lin" valueType="num">
                                      <p:cBhvr>
                                        <p:cTn id="120" dur="500" fill="hold"/>
                                        <p:tgtEl>
                                          <p:spTgt spid="45"/>
                                        </p:tgtEl>
                                        <p:attrNameLst>
                                          <p:attrName>ppt_h</p:attrName>
                                        </p:attrNameLst>
                                      </p:cBhvr>
                                      <p:tavLst>
                                        <p:tav tm="0">
                                          <p:val>
                                            <p:fltVal val="0"/>
                                          </p:val>
                                        </p:tav>
                                        <p:tav tm="100000">
                                          <p:val>
                                            <p:strVal val="#ppt_h"/>
                                          </p:val>
                                        </p:tav>
                                      </p:tavLst>
                                    </p:anim>
                                    <p:animEffect transition="in" filter="fade">
                                      <p:cBhvr>
                                        <p:cTn id="1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PICTUREPATH" val="GROUP_HIR-MAN COPY 2.PNG"/>
  <p:tag name="PSDSOURCE" val="C:\Projects\MBS\Microsoft Guidelines\Partner Ready\Partner Ready Photos\send_HiRes\"/>
  <p:tag name="PSDSOURCELAYER" val="Man copy 2"/>
</p:tagLst>
</file>

<file path=ppt/tags/tag2.xml><?xml version="1.0" encoding="utf-8"?>
<p:tagLst xmlns:a="http://schemas.openxmlformats.org/drawingml/2006/main" xmlns:r="http://schemas.openxmlformats.org/officeDocument/2006/relationships" xmlns:p="http://schemas.openxmlformats.org/presentationml/2006/main">
  <p:tag name="PICTUREPATH" val="GROUP_HIR-MAN COPY.PNG"/>
  <p:tag name="PSDSOURCE" val="C:\Projects\MBS\Microsoft Guidelines\Partner Ready\Partner Ready Photos\send_HiRes\"/>
  <p:tag name="PSDSOURCELAYER" val="Man copy"/>
</p:tagLst>
</file>

<file path=ppt/tags/tag3.xml><?xml version="1.0" encoding="utf-8"?>
<p:tagLst xmlns:a="http://schemas.openxmlformats.org/drawingml/2006/main" xmlns:r="http://schemas.openxmlformats.org/officeDocument/2006/relationships" xmlns:p="http://schemas.openxmlformats.org/presentationml/2006/main">
  <p:tag name="TIMING" val="|2.7|67.2|4.7|1|1|.5|.5|.5|.5|.5|.5|56.7"/>
</p:tagLst>
</file>

<file path=ppt/tags/tag4.xml><?xml version="1.0" encoding="utf-8"?>
<p:tagLst xmlns:a="http://schemas.openxmlformats.org/drawingml/2006/main" xmlns:r="http://schemas.openxmlformats.org/officeDocument/2006/relationships" xmlns:p="http://schemas.openxmlformats.org/presentationml/2006/main">
  <p:tag name="TIMING" val="|0|.5|.5|.5|.5"/>
</p:tagLst>
</file>

<file path=ppt/tags/tag5.xml><?xml version="1.0" encoding="utf-8"?>
<p:tagLst xmlns:a="http://schemas.openxmlformats.org/drawingml/2006/main" xmlns:r="http://schemas.openxmlformats.org/officeDocument/2006/relationships" xmlns:p="http://schemas.openxmlformats.org/presentationml/2006/main">
  <p:tag name="TIMING" val="|1|1.9|7.7|1|39.1"/>
</p:tagLst>
</file>

<file path=ppt/tags/tag6.xml><?xml version="1.0" encoding="utf-8"?>
<p:tagLst xmlns:a="http://schemas.openxmlformats.org/drawingml/2006/main" xmlns:r="http://schemas.openxmlformats.org/officeDocument/2006/relationships" xmlns:p="http://schemas.openxmlformats.org/presentationml/2006/main">
  <p:tag name="TIMING" val="|89.8"/>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9DD3"/>
      </a:dk2>
      <a:lt2>
        <a:srgbClr val="133872"/>
      </a:lt2>
      <a:accent1>
        <a:srgbClr val="E7BA23"/>
      </a:accent1>
      <a:accent2>
        <a:srgbClr val="F6DE40"/>
      </a:accent2>
      <a:accent3>
        <a:srgbClr val="9BBB59"/>
      </a:accent3>
      <a:accent4>
        <a:srgbClr val="8064A2"/>
      </a:accent4>
      <a:accent5>
        <a:srgbClr val="4BACC6"/>
      </a:accent5>
      <a:accent6>
        <a:srgbClr val="F79646"/>
      </a:accent6>
      <a:hlink>
        <a:srgbClr val="0000FF"/>
      </a:hlink>
      <a:folHlink>
        <a:srgbClr val="800080"/>
      </a:folHlink>
    </a:clrScheme>
    <a:fontScheme name="Visualization1">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3C38809AA8774EB866257CDF504789" ma:contentTypeVersion="1" ma:contentTypeDescription="Create a new document." ma:contentTypeScope="" ma:versionID="9002bd8470a85764179d57e6deaedcc2">
  <xsd:schema xmlns:xsd="http://www.w3.org/2001/XMLSchema" xmlns:p="http://schemas.microsoft.com/office/2006/metadata/properties" xmlns:ns2="bf6a03ac-7039-42fd-a3e5-6a2abe442729" targetNamespace="http://schemas.microsoft.com/office/2006/metadata/properties" ma:root="true" ma:fieldsID="defa299bc2fdc84b5a7c71af15a385a4" ns2:_="">
    <xsd:import namespace="bf6a03ac-7039-42fd-a3e5-6a2abe442729"/>
    <xsd:element name="properties">
      <xsd:complexType>
        <xsd:sequence>
          <xsd:element name="documentManagement">
            <xsd:complexType>
              <xsd:all>
                <xsd:element ref="ns2:Details" minOccurs="0"/>
              </xsd:all>
            </xsd:complexType>
          </xsd:element>
        </xsd:sequence>
      </xsd:complexType>
    </xsd:element>
  </xsd:schema>
  <xsd:schema xmlns:xsd="http://www.w3.org/2001/XMLSchema" xmlns:dms="http://schemas.microsoft.com/office/2006/documentManagement/types" targetNamespace="bf6a03ac-7039-42fd-a3e5-6a2abe442729" elementFormDefault="qualified">
    <xsd:import namespace="http://schemas.microsoft.com/office/2006/documentManagement/types"/>
    <xsd:element name="Details" ma:index="8" nillable="true" ma:displayName="Details" ma:description="WHEN EDITiNG THIS DOC...Please highlight all updated text in yellow so we can track changes for each section." ma:internalName="Detail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Details xmlns="bf6a03ac-7039-42fd-a3e5-6a2abe442729">This session will review Microsoft’s approach to virtualization security, covering the secure computing platform enabled by Hyper-V as well as complementary solutions that deliver integrated protection and simplified management.</Details>
  </documentManagement>
</p:properties>
</file>

<file path=customXml/itemProps1.xml><?xml version="1.0" encoding="utf-8"?>
<ds:datastoreItem xmlns:ds="http://schemas.openxmlformats.org/officeDocument/2006/customXml" ds:itemID="{1A772F80-2FDE-486A-B9C7-80F906B8F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6a03ac-7039-42fd-a3e5-6a2abe442729"/>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1A89A2B-6F6A-4182-B571-52ABA9734E59}">
  <ds:schemaRefs>
    <ds:schemaRef ds:uri="http://schemas.microsoft.com/sharepoint/v3/contenttype/forms"/>
  </ds:schemaRefs>
</ds:datastoreItem>
</file>

<file path=customXml/itemProps3.xml><?xml version="1.0" encoding="utf-8"?>
<ds:datastoreItem xmlns:ds="http://schemas.openxmlformats.org/officeDocument/2006/customXml" ds:itemID="{B805EA80-41A5-4A69-B834-021416708252}">
  <ds:schemaRefs>
    <ds:schemaRef ds:uri="http://schemas.microsoft.com/office/2006/metadata/properties"/>
    <ds:schemaRef ds:uri="bf6a03ac-7039-42fd-a3e5-6a2abe442729"/>
  </ds:schemaRefs>
</ds:datastoreItem>
</file>

<file path=docProps/app.xml><?xml version="1.0" encoding="utf-8"?>
<Properties xmlns="http://schemas.openxmlformats.org/officeDocument/2006/extended-properties" xmlns:vt="http://schemas.openxmlformats.org/officeDocument/2006/docPropsVTypes">
  <TotalTime>2280</TotalTime>
  <Words>5075</Words>
  <Application>Microsoft Macintosh PowerPoint</Application>
  <PresentationFormat>On-screen Show (4:3)</PresentationFormat>
  <Paragraphs>767</Paragraphs>
  <Slides>41</Slides>
  <Notes>34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Virtualization 360o</vt:lpstr>
      <vt:lpstr>Agenda</vt:lpstr>
      <vt:lpstr>Our Commitment</vt:lpstr>
      <vt:lpstr>Growing Issues And Opportunities</vt:lpstr>
      <vt:lpstr>Approach For Sustainable IT </vt:lpstr>
      <vt:lpstr>Benefits Of “Sustainable IT”</vt:lpstr>
      <vt:lpstr>Virtualization Drives Efficiency</vt:lpstr>
      <vt:lpstr>Server Consolidation</vt:lpstr>
      <vt:lpstr>Controlling Costs Server Consolidation</vt:lpstr>
      <vt:lpstr>Controlling Costs</vt:lpstr>
      <vt:lpstr>Windows Server 2008: Energy Efficiency </vt:lpstr>
      <vt:lpstr>Savings Through Virtualization</vt:lpstr>
      <vt:lpstr>Approach For Sustainable IT </vt:lpstr>
      <vt:lpstr>Green IT - 10 Things You Can Do</vt:lpstr>
      <vt:lpstr>Managing Dynamic IT Microsoft delivers end-to-end virtualization solutions…</vt:lpstr>
      <vt:lpstr>Microsoft Core IO Approach</vt:lpstr>
      <vt:lpstr>Role Based Productivity</vt:lpstr>
      <vt:lpstr>IT Challenges Remain</vt:lpstr>
      <vt:lpstr>Dynamic IT Enabling IT pros and development teams across the IT lifecycle</vt:lpstr>
      <vt:lpstr>What Is Virtualization? Virtualization is the isolation of one computing resource from the others</vt:lpstr>
      <vt:lpstr>A Blueprint To Overcome The Challenges Microsoft Optimization Model</vt:lpstr>
      <vt:lpstr>Core Infrastructure Optimization Model </vt:lpstr>
      <vt:lpstr>Core Infrastructure Optimization Model Progression toward dynamic IT will reduce costs, improve service levels,  and drive agility</vt:lpstr>
      <vt:lpstr>Virtualization Benefits</vt:lpstr>
      <vt:lpstr>Key Scenarios</vt:lpstr>
      <vt:lpstr>Virtualization Scenarios</vt:lpstr>
      <vt:lpstr>Virtualization Server consolidation </vt:lpstr>
      <vt:lpstr>Virtualization Server consolidation </vt:lpstr>
      <vt:lpstr>Virtualization Business continuity</vt:lpstr>
      <vt:lpstr>Microsoft Virtualization Dynamic infrastrucutre</vt:lpstr>
      <vt:lpstr>How To Get Started</vt:lpstr>
      <vt:lpstr>What  Are Solution Accelerators?</vt:lpstr>
      <vt:lpstr>Server+Virtualization Solution Accelerators For every part of IT life-cycle</vt:lpstr>
      <vt:lpstr>Microsoft Assessment and Planning</vt:lpstr>
      <vt:lpstr>MAP – Proposals</vt:lpstr>
      <vt:lpstr>MAP – Detailed Assessments</vt:lpstr>
      <vt:lpstr>Virtualization Demo</vt:lpstr>
      <vt:lpstr>Dynamic IT And Infrastructure Optimization </vt:lpstr>
      <vt:lpstr>Action Plan </vt:lpstr>
      <vt:lpstr>Virtualization Resources</vt:lpstr>
      <vt:lpstr>Slide 41</vt:lpstr>
    </vt:vector>
  </TitlesOfParts>
  <Company>SUBERT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Virtualization security presentation</dc:title>
  <dc:creator>PAULETTE SUBERT</dc:creator>
  <cp:lastModifiedBy>RS</cp:lastModifiedBy>
  <cp:revision>598</cp:revision>
  <dcterms:created xsi:type="dcterms:W3CDTF">2008-06-26T21:13:13Z</dcterms:created>
  <dcterms:modified xsi:type="dcterms:W3CDTF">2008-12-08T07:55:37Z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0x0101005B3C38809AA8774EB866257CDF504789</vt:lpwstr>
  </property>
</Properties>
</file>