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58" r:id="rId13"/>
    <p:sldId id="270" r:id="rId1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3366"/>
    <a:srgbClr val="DCE4EF"/>
    <a:srgbClr val="EDF0F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7771" autoAdjust="0"/>
  </p:normalViewPr>
  <p:slideViewPr>
    <p:cSldViewPr>
      <p:cViewPr varScale="1">
        <p:scale>
          <a:sx n="71" d="100"/>
          <a:sy n="71" d="100"/>
        </p:scale>
        <p:origin x="-178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8D05B-6D39-486F-927A-493CBFD1D74D}" type="datetimeFigureOut">
              <a:rPr lang="en-US" smtClean="0"/>
              <a:t>12/10/2008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1EBFA-49DB-47ED-BD87-A743720E3E8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1EBFA-49DB-47ED-BD87-A743720E3E85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FABF0-CAF1-498D-A618-5D7F328BF6C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FABF0-CAF1-498D-A618-5D7F328BF6C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1EBFA-49DB-47ED-BD87-A743720E3E85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FABF0-CAF1-498D-A618-5D7F328BF6C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xfrm>
            <a:off x="414343" y="3798890"/>
            <a:ext cx="6021387" cy="230832"/>
          </a:xfrm>
          <a:noFill/>
          <a:ln/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1495EE7-319A-405A-B20B-800CA87947CF}" type="datetime8">
              <a:rPr lang="en-US" smtClean="0"/>
              <a:pPr>
                <a:defRPr/>
              </a:pPr>
              <a:t>12/10/2008 10:07 AM</a:t>
            </a:fld>
            <a:endParaRPr lang="en-US" dirty="0"/>
          </a:p>
        </p:txBody>
      </p:sp>
      <p:sp>
        <p:nvSpPr>
          <p:cNvPr id="46085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©2006 Microsoft Corporation. All rights reserved.</a:t>
            </a:r>
          </a:p>
          <a:p>
            <a:r>
              <a:rPr lang="en-US" dirty="0" smtClean="0">
                <a:latin typeface="Arial" pitchFamily="34" charset="0"/>
              </a:rPr>
              <a:t>This presentation is for informational purposes only. Microsoft makes no warranties, express or implied, in this summary.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1E21A8-2E1B-4D86-BC9D-B853D604350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hape 4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033" y="8684927"/>
            <a:ext cx="2972421" cy="4575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4032" tIns="47019" rIns="94032" bIns="47019"/>
          <a:lstStyle/>
          <a:p>
            <a:pPr>
              <a:spcBef>
                <a:spcPct val="50000"/>
              </a:spcBef>
            </a:pPr>
            <a:fld id="{EB1FD0ED-010A-4403-B3C0-A43A0B208DCD}" type="slidenum">
              <a:rPr lang="en-US"/>
              <a:pPr>
                <a:spcBef>
                  <a:spcPct val="50000"/>
                </a:spcBef>
              </a:pPr>
              <a:t>3</a:t>
            </a:fld>
            <a:endParaRPr lang="en-US"/>
          </a:p>
        </p:txBody>
      </p:sp>
      <p:sp>
        <p:nvSpPr>
          <p:cNvPr id="88067" name="Rectangle 83456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1713" y="685800"/>
            <a:ext cx="2582862" cy="1938338"/>
          </a:xfrm>
          <a:ln cap="flat">
            <a:headEnd type="none" w="med" len="med"/>
            <a:tailEnd type="none" w="med" len="med"/>
          </a:ln>
        </p:spPr>
      </p:sp>
      <p:sp>
        <p:nvSpPr>
          <p:cNvPr id="88068" name="Rectangle 83456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FA5B6-7BC7-4B9F-96F1-509B6871797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FA5B6-7BC7-4B9F-96F1-509B6871797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FA5B6-7BC7-4B9F-96F1-509B6871797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FA5B6-7BC7-4B9F-96F1-509B6871797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FA5B6-7BC7-4B9F-96F1-509B6871797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FA5B6-7BC7-4B9F-96F1-509B6871797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3" name="Group 13"/>
          <p:cNvGrpSpPr>
            <a:grpSpLocks/>
          </p:cNvGrpSpPr>
          <p:nvPr userDrawn="1"/>
        </p:nvGrpSpPr>
        <p:grpSpPr bwMode="auto">
          <a:xfrm>
            <a:off x="2514600" y="2241550"/>
            <a:ext cx="6629400" cy="2330450"/>
            <a:chOff x="1584" y="1412"/>
            <a:chExt cx="4176" cy="1468"/>
          </a:xfrm>
        </p:grpSpPr>
        <p:sp>
          <p:nvSpPr>
            <p:cNvPr id="10251" name="Rectangle 11"/>
            <p:cNvSpPr>
              <a:spLocks noChangeArrowheads="1"/>
            </p:cNvSpPr>
            <p:nvPr userDrawn="1"/>
          </p:nvSpPr>
          <p:spPr bwMode="auto">
            <a:xfrm>
              <a:off x="1584" y="1412"/>
              <a:ext cx="4176" cy="887"/>
            </a:xfrm>
            <a:prstGeom prst="rect">
              <a:avLst/>
            </a:prstGeom>
            <a:solidFill>
              <a:srgbClr val="EDF0F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2" name="Rectangle 12"/>
            <p:cNvSpPr>
              <a:spLocks noChangeArrowheads="1"/>
            </p:cNvSpPr>
            <p:nvPr userDrawn="1"/>
          </p:nvSpPr>
          <p:spPr bwMode="auto">
            <a:xfrm>
              <a:off x="1585" y="2290"/>
              <a:ext cx="4175" cy="590"/>
            </a:xfrm>
            <a:prstGeom prst="rect">
              <a:avLst/>
            </a:prstGeom>
            <a:solidFill>
              <a:srgbClr val="DCE4E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249" name="Picture 9"/>
          <p:cNvPicPr>
            <a:picLocks noChangeAspect="1" noChangeArrowheads="1"/>
          </p:cNvPicPr>
          <p:nvPr userDrawn="1"/>
        </p:nvPicPr>
        <p:blipFill>
          <a:blip r:embed="rId2"/>
          <a:srcRect r="71666"/>
          <a:stretch>
            <a:fillRect/>
          </a:stretch>
        </p:blipFill>
        <p:spPr bwMode="auto">
          <a:xfrm>
            <a:off x="0" y="1752600"/>
            <a:ext cx="2590800" cy="373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130425"/>
            <a:ext cx="59436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3765550"/>
            <a:ext cx="5943600" cy="685800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A2A2F4C-BC53-41DF-A415-7A1F72EE1D0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247" name="Picture 7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66700" y="228600"/>
            <a:ext cx="240030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8" name="Picture 8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946900" y="327025"/>
            <a:ext cx="18923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0" name="Text Box 10"/>
          <p:cNvSpPr txBox="1">
            <a:spLocks noChangeArrowheads="1"/>
          </p:cNvSpPr>
          <p:nvPr userDrawn="1"/>
        </p:nvSpPr>
        <p:spPr bwMode="auto">
          <a:xfrm>
            <a:off x="6511925" y="6477000"/>
            <a:ext cx="2251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2"/>
                </a:solidFill>
              </a:rPr>
              <a:t>Microsoft TechForge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88CDE-E287-41FC-9205-1FE5FBAA7B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304800"/>
            <a:ext cx="211455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19125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15CCC-4729-4B0E-A5FF-AF914E563C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mo, Video etc. &quot;special&quot; slide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 flip="none" rotWithShape="1">
                  <a:gsLst>
                    <a:gs pos="38000">
                      <a:srgbClr val="C0C0C0"/>
                    </a:gs>
                    <a:gs pos="65000">
                      <a:srgbClr val="FFFFFF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BA353-A118-4DBD-A40B-057E00D8E4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A6433-AE1F-4DE1-93E6-9E6AE49A34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4038600" cy="3840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4038600" cy="3840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676D0-F1B9-443C-BCF1-8D7B5814DA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D5083-0382-4FAB-B365-BEAF2C4EB1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54472-C2F6-4236-83FC-4EA6CC39A7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1E559-CFA5-4E4B-A0A9-B93FA57887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85CA8-5978-4CB9-AAA0-0630EB81A5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444F9-4776-4E02-A579-1976076EA0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7" name="Group 13"/>
          <p:cNvGrpSpPr>
            <a:grpSpLocks/>
          </p:cNvGrpSpPr>
          <p:nvPr userDrawn="1"/>
        </p:nvGrpSpPr>
        <p:grpSpPr bwMode="auto">
          <a:xfrm>
            <a:off x="0" y="76200"/>
            <a:ext cx="9144000" cy="2133600"/>
            <a:chOff x="0" y="48"/>
            <a:chExt cx="5760" cy="1344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auto">
            <a:xfrm>
              <a:off x="905" y="239"/>
              <a:ext cx="4855" cy="529"/>
            </a:xfrm>
            <a:prstGeom prst="rect">
              <a:avLst/>
            </a:prstGeom>
            <a:solidFill>
              <a:srgbClr val="EDF0F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48"/>
              <a:ext cx="907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33" name="Rectangle 9"/>
            <p:cNvSpPr>
              <a:spLocks noChangeArrowheads="1"/>
            </p:cNvSpPr>
            <p:nvPr userDrawn="1"/>
          </p:nvSpPr>
          <p:spPr bwMode="auto">
            <a:xfrm>
              <a:off x="905" y="748"/>
              <a:ext cx="4855" cy="334"/>
            </a:xfrm>
            <a:prstGeom prst="rect">
              <a:avLst/>
            </a:prstGeom>
            <a:solidFill>
              <a:srgbClr val="DCE4E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04800"/>
            <a:ext cx="7162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86000"/>
            <a:ext cx="822960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81C2C02-52E9-4B3E-AD37-E4F5C534643E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4" name="Picture 10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304800" y="6397625"/>
            <a:ext cx="12954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7772400" y="6461125"/>
            <a:ext cx="10668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0" y="6357938"/>
            <a:ext cx="9144000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336699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sql/experience/LearnSQL.aspx?h=t&amp;loc=en" TargetMode="External"/><Relationship Id="rId7" Type="http://schemas.openxmlformats.org/officeDocument/2006/relationships/hyperlink" Target="https://connect.microsoft.com/SQLServer/content/content.aspx?ContentID=5395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icrosoft.com/sqlserver/2008/en/us/web.aspx" TargetMode="External"/><Relationship Id="rId5" Type="http://schemas.openxmlformats.org/officeDocument/2006/relationships/hyperlink" Target="http://www.microsoft.com/sqlserver/2008/en/us/express.aspx" TargetMode="External"/><Relationship Id="rId4" Type="http://schemas.openxmlformats.org/officeDocument/2006/relationships/hyperlink" Target="http://www.microsoft.com/learning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36.png"/><Relationship Id="rId9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SQL Server 2008 Unplugged</a:t>
            </a:r>
            <a:endParaRPr lang="en-US" sz="32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Microsoft’s </a:t>
            </a:r>
            <a:r>
              <a:rPr lang="en-US" dirty="0" smtClean="0"/>
              <a:t>Data Platform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5048071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Vinod Kumar</a:t>
            </a:r>
          </a:p>
          <a:p>
            <a:pPr algn="l"/>
            <a:r>
              <a:rPr lang="en-US" dirty="0" smtClean="0"/>
              <a:t>Technology Evangelist – DB and BI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www.ExtremeExperts.com</a:t>
            </a:r>
            <a:endParaRPr lang="en-US" dirty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http://blogs.sqlxml.org/vinodkumar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Vinod Kumar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2400" y="2355850"/>
            <a:ext cx="8991600" cy="1384994"/>
          </a:xfrm>
        </p:spPr>
        <p:txBody>
          <a:bodyPr/>
          <a:lstStyle/>
          <a:p>
            <a:r>
              <a:rPr smtClean="0"/>
              <a:t>Demo, Demo </a:t>
            </a:r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47800" y="402003"/>
            <a:ext cx="7391400" cy="664797"/>
          </a:xfrm>
        </p:spPr>
        <p:txBody>
          <a:bodyPr/>
          <a:lstStyle/>
          <a:p>
            <a:r>
              <a:rPr lang="en-US" sz="3600" dirty="0" smtClean="0"/>
              <a:t>Summary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2133600"/>
            <a:ext cx="85344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Realm of databases are changing</a:t>
            </a:r>
          </a:p>
          <a:p>
            <a:r>
              <a:rPr lang="en-US" dirty="0" smtClean="0"/>
              <a:t>Data Explosion, Increasing functionality and shrinking maintenance window is a challenge</a:t>
            </a:r>
          </a:p>
          <a:p>
            <a:r>
              <a:rPr lang="en-US" dirty="0" smtClean="0"/>
              <a:t>SQL Server 2008 is an ocean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Know how to swim through various features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When to use one over other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Keep exploring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Businesses drives usage of features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/>
              <a:t>Thank You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95400" y="457200"/>
            <a:ext cx="6858000" cy="664797"/>
          </a:xfrm>
        </p:spPr>
        <p:txBody>
          <a:bodyPr/>
          <a:lstStyle/>
          <a:p>
            <a:r>
              <a:rPr lang="en-US" sz="3200" b="1" dirty="0" smtClean="0"/>
              <a:t>Resources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1219200"/>
            <a:ext cx="8229600" cy="5486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3100" b="1" dirty="0" smtClean="0"/>
              <a:t>Virtual Labs</a:t>
            </a:r>
            <a:r>
              <a:rPr lang="en-US" b="1" dirty="0" smtClean="0"/>
              <a:t>:</a:t>
            </a:r>
          </a:p>
          <a:p>
            <a:r>
              <a:rPr lang="en-US" u="sng" dirty="0" smtClean="0"/>
              <a:t>http://www.microsoft.com/sqlserver/2008/en/us/virtual-labs.aspx</a:t>
            </a:r>
            <a:endParaRPr lang="en-US" dirty="0" smtClean="0"/>
          </a:p>
          <a:p>
            <a:r>
              <a:rPr lang="en-US" sz="3100" u="sng" dirty="0" smtClean="0"/>
              <a:t>http://msdn.microsoft.com/en-us/virtuallabs/default.aspx</a:t>
            </a:r>
            <a:endParaRPr lang="en-US" sz="3100" dirty="0" smtClean="0"/>
          </a:p>
          <a:p>
            <a:r>
              <a:rPr lang="en-US" b="1" dirty="0" smtClean="0"/>
              <a:t>SQL 2005 Labs:</a:t>
            </a:r>
            <a:r>
              <a:rPr lang="en-US" dirty="0" smtClean="0"/>
              <a:t> </a:t>
            </a:r>
            <a:r>
              <a:rPr lang="en-US" u="sng" dirty="0" smtClean="0"/>
              <a:t>http://technet.microsoft.com/en-us/bb499681.aspx</a:t>
            </a:r>
            <a:r>
              <a:rPr lang="en-US" dirty="0" smtClean="0"/>
              <a:t> (30 labs)</a:t>
            </a:r>
          </a:p>
          <a:p>
            <a:endParaRPr lang="en-US" dirty="0" smtClean="0"/>
          </a:p>
          <a:p>
            <a:r>
              <a:rPr lang="en-US" b="1" dirty="0" smtClean="0"/>
              <a:t>e-Book of SQL 2008:</a:t>
            </a:r>
            <a:r>
              <a:rPr lang="en-US" dirty="0" smtClean="0"/>
              <a:t> </a:t>
            </a:r>
            <a:r>
              <a:rPr lang="en-US" u="sng" dirty="0" smtClean="0">
                <a:hlinkClick r:id="rId3"/>
              </a:rPr>
              <a:t>http://www.microsoft.com/sql/experience/LearnSQL.aspx?h=t&amp;loc=en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Certifications and Learning:</a:t>
            </a:r>
            <a:r>
              <a:rPr lang="en-US" dirty="0" smtClean="0"/>
              <a:t> </a:t>
            </a:r>
            <a:r>
              <a:rPr lang="en-US" u="sng" dirty="0" smtClean="0">
                <a:hlinkClick r:id="rId4"/>
              </a:rPr>
              <a:t>http://www.microsoft.com/learning/</a:t>
            </a:r>
            <a:endParaRPr lang="en-US" u="sng" dirty="0" smtClean="0"/>
          </a:p>
          <a:p>
            <a:endParaRPr lang="en-US" u="sng" dirty="0" smtClean="0"/>
          </a:p>
          <a:p>
            <a:r>
              <a:rPr lang="en-US" sz="2900" b="1" dirty="0" smtClean="0"/>
              <a:t>Express Edition:</a:t>
            </a:r>
            <a:r>
              <a:rPr lang="en-US" sz="2900" dirty="0" smtClean="0"/>
              <a:t> </a:t>
            </a:r>
            <a:r>
              <a:rPr lang="en-US" sz="2900" dirty="0" smtClean="0">
                <a:hlinkClick r:id="rId5"/>
              </a:rPr>
              <a:t>http://www.microsoft.com/sqlserver/2008/en/us/express.aspx</a:t>
            </a:r>
            <a:r>
              <a:rPr lang="en-US" sz="2900" dirty="0" smtClean="0"/>
              <a:t> </a:t>
            </a:r>
          </a:p>
          <a:p>
            <a:r>
              <a:rPr lang="en-US" sz="2900" b="1" dirty="0" smtClean="0"/>
              <a:t>SQL Server 2008 Web Edition: </a:t>
            </a:r>
            <a:r>
              <a:rPr lang="en-US" sz="2900" b="1" dirty="0" smtClean="0">
                <a:hlinkClick r:id="rId6"/>
              </a:rPr>
              <a:t>http://www.microsoft.com/sqlserver/2008/en/us/web.aspx</a:t>
            </a:r>
            <a:r>
              <a:rPr lang="en-US" sz="2900" b="1" dirty="0" smtClean="0"/>
              <a:t> </a:t>
            </a:r>
            <a:endParaRPr lang="en-US" sz="2900" b="1" dirty="0">
              <a:hlinkClick r:id="rId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2"/>
          <p:cNvSpPr>
            <a:spLocks noChangeArrowheads="1"/>
          </p:cNvSpPr>
          <p:nvPr/>
        </p:nvSpPr>
        <p:spPr bwMode="auto">
          <a:xfrm>
            <a:off x="0" y="2"/>
            <a:ext cx="9144000" cy="6858001"/>
          </a:xfrm>
          <a:prstGeom prst="rect">
            <a:avLst/>
          </a:prstGeom>
          <a:gradFill flip="none" rotWithShape="1">
            <a:gsLst>
              <a:gs pos="0">
                <a:srgbClr val="003399">
                  <a:alpha val="21000"/>
                </a:srgbClr>
              </a:gs>
              <a:gs pos="70000">
                <a:srgbClr val="000000">
                  <a:alpha val="76000"/>
                </a:srgbClr>
              </a:gs>
            </a:gsLst>
            <a:lin ang="5400000" scaled="1"/>
            <a:tileRect/>
          </a:gradFill>
          <a:ln w="12700">
            <a:noFill/>
            <a:miter lim="800000"/>
            <a:headEnd/>
            <a:tailEnd/>
          </a:ln>
        </p:spPr>
        <p:txBody>
          <a:bodyPr wrap="none" lIns="91428" tIns="45715" rIns="91428" bIns="45715" anchor="ctr"/>
          <a:lstStyle/>
          <a:p>
            <a:endParaRPr lang="en-US" dirty="0">
              <a:latin typeface="Arial" pitchFamily="34" charset="0"/>
            </a:endParaRPr>
          </a:p>
        </p:txBody>
      </p:sp>
      <p:pic>
        <p:nvPicPr>
          <p:cNvPr id="79" name="Picture 78" descr="bottom-right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 r="11204" b="35319"/>
          <a:stretch>
            <a:fillRect/>
          </a:stretch>
        </p:blipFill>
        <p:spPr>
          <a:xfrm rot="1063693">
            <a:off x="3625191" y="3411584"/>
            <a:ext cx="5848814" cy="3555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Picture 77" descr="bottom-right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 r="11204" b="35319"/>
          <a:stretch>
            <a:fillRect/>
          </a:stretch>
        </p:blipFill>
        <p:spPr>
          <a:xfrm rot="20536307" flipH="1">
            <a:off x="-295528" y="3434733"/>
            <a:ext cx="5848814" cy="3555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Picture 75" descr="top-left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tretch>
            <a:fillRect/>
          </a:stretch>
        </p:blipFill>
        <p:spPr>
          <a:xfrm flipH="1">
            <a:off x="4500385" y="1119769"/>
            <a:ext cx="4643616" cy="3113948"/>
          </a:xfrm>
          <a:prstGeom prst="rect">
            <a:avLst/>
          </a:prstGeom>
        </p:spPr>
      </p:pic>
      <p:pic>
        <p:nvPicPr>
          <p:cNvPr id="75" name="Picture 74" descr="top-left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tretch>
            <a:fillRect/>
          </a:stretch>
        </p:blipFill>
        <p:spPr>
          <a:xfrm>
            <a:off x="0" y="1142072"/>
            <a:ext cx="4643616" cy="3113948"/>
          </a:xfrm>
          <a:prstGeom prst="rect">
            <a:avLst/>
          </a:prstGeom>
        </p:spPr>
      </p:pic>
      <p:pic>
        <p:nvPicPr>
          <p:cNvPr id="69" name="Picture 68" descr="top-left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tretch>
            <a:fillRect/>
          </a:stretch>
        </p:blipFill>
        <p:spPr bwMode="ltGray">
          <a:xfrm>
            <a:off x="0" y="1041711"/>
            <a:ext cx="4643616" cy="3113948"/>
          </a:xfrm>
          <a:prstGeom prst="rect">
            <a:avLst/>
          </a:prstGeom>
        </p:spPr>
      </p:pic>
      <p:pic>
        <p:nvPicPr>
          <p:cNvPr id="62" name="Picture 61" descr="top-left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 bwMode="ltGray">
          <a:xfrm flipH="1">
            <a:off x="4500385" y="983838"/>
            <a:ext cx="4643616" cy="3113948"/>
          </a:xfrm>
          <a:prstGeom prst="rect">
            <a:avLst/>
          </a:prstGeom>
        </p:spPr>
      </p:pic>
      <p:pic>
        <p:nvPicPr>
          <p:cNvPr id="63" name="Picture 62" descr="bottom-right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lum bright="-30000"/>
          </a:blip>
          <a:srcRect r="11204" b="35319"/>
          <a:stretch>
            <a:fillRect/>
          </a:stretch>
        </p:blipFill>
        <p:spPr bwMode="ltGray">
          <a:xfrm rot="20536307" flipH="1">
            <a:off x="-429060" y="3434737"/>
            <a:ext cx="5848814" cy="3555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Picture 69" descr="bottom-right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lum bright="-30000"/>
          </a:blip>
          <a:srcRect r="11204" b="35319"/>
          <a:stretch>
            <a:fillRect/>
          </a:stretch>
        </p:blipFill>
        <p:spPr bwMode="ltGray">
          <a:xfrm rot="1063693">
            <a:off x="3759431" y="3411584"/>
            <a:ext cx="5848814" cy="35555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19"/>
          <p:cNvGrpSpPr/>
          <p:nvPr/>
        </p:nvGrpSpPr>
        <p:grpSpPr>
          <a:xfrm>
            <a:off x="336438" y="3738623"/>
            <a:ext cx="3711039" cy="2752148"/>
            <a:chOff x="-673520" y="4197016"/>
            <a:chExt cx="5937662" cy="3577218"/>
          </a:xfrm>
        </p:grpSpPr>
        <p:sp>
          <p:nvSpPr>
            <p:cNvPr id="111" name="Text Box 6"/>
            <p:cNvSpPr txBox="1">
              <a:spLocks noChangeArrowheads="1"/>
            </p:cNvSpPr>
            <p:nvPr/>
          </p:nvSpPr>
          <p:spPr bwMode="auto">
            <a:xfrm>
              <a:off x="-673520" y="6950140"/>
              <a:ext cx="5937662" cy="82409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sm" len="sm"/>
              <a:tailEnd type="none" w="sm" len="sm"/>
            </a:ln>
            <a:effectLst>
              <a:glow rad="101600">
                <a:schemeClr val="bg1">
                  <a:alpha val="60000"/>
                </a:schemeClr>
              </a:glow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09728" tIns="54864" rIns="109728" bIns="54864" anchor="ctr">
              <a:spAutoFit/>
            </a:bodyPr>
            <a:lstStyle/>
            <a:p>
              <a:pPr algn="ctr">
                <a:lnSpc>
                  <a:spcPct val="85000"/>
                </a:lnSpc>
                <a:buClr>
                  <a:schemeClr val="tx2"/>
                </a:buClr>
                <a:buSzPct val="120000"/>
                <a:defRPr/>
              </a:pPr>
              <a:r>
                <a:rPr lang="en-US" sz="2000" spc="3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IT &amp; Regulatory </a:t>
              </a:r>
              <a:br>
                <a:rPr lang="en-US" sz="2000" spc="3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</a:br>
              <a:r>
                <a:rPr lang="en-US" sz="2000" spc="3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Compliance</a:t>
              </a:r>
            </a:p>
          </p:txBody>
        </p:sp>
        <p:grpSp>
          <p:nvGrpSpPr>
            <p:cNvPr id="3" name="Group 116"/>
            <p:cNvGrpSpPr/>
            <p:nvPr/>
          </p:nvGrpSpPr>
          <p:grpSpPr>
            <a:xfrm>
              <a:off x="1546917" y="4197016"/>
              <a:ext cx="2809564" cy="2716659"/>
              <a:chOff x="3119427" y="4353696"/>
              <a:chExt cx="2429740" cy="2270458"/>
            </a:xfrm>
          </p:grpSpPr>
          <p:pic>
            <p:nvPicPr>
              <p:cNvPr id="3077" name="Picture 5" descr="C:\Program Files\Microsoft Resource DVD Artwork\DVD_ART\Artwork_Imagery\Shapes and Graphics\people\yellow 3 business people silhouette.png"/>
              <p:cNvPicPr>
                <a:picLocks noChangeAspect="1" noChangeArrowheads="1"/>
              </p:cNvPicPr>
              <p:nvPr/>
            </p:nvPicPr>
            <p:blipFill>
              <a:blip r:embed="rId5" cstate="email">
                <a:duotone>
                  <a:prstClr val="black"/>
                  <a:srgbClr val="0060A8">
                    <a:tint val="45000"/>
                    <a:satMod val="400000"/>
                  </a:srgbClr>
                </a:duotone>
                <a:lum bright="-10000"/>
              </a:blip>
              <a:srcRect/>
              <a:stretch>
                <a:fillRect/>
              </a:stretch>
            </p:blipFill>
            <p:spPr bwMode="auto">
              <a:xfrm flipH="1">
                <a:off x="3119427" y="4353696"/>
                <a:ext cx="1921708" cy="2270458"/>
              </a:xfrm>
              <a:prstGeom prst="rect">
                <a:avLst/>
              </a:prstGeom>
              <a:noFill/>
            </p:spPr>
          </p:pic>
          <p:pic>
            <p:nvPicPr>
              <p:cNvPr id="115" name="Picture 2"/>
              <p:cNvPicPr>
                <a:picLocks noChangeAspect="1" noChangeArrowheads="1"/>
              </p:cNvPicPr>
              <p:nvPr/>
            </p:nvPicPr>
            <p:blipFill>
              <a:blip r:embed="rId6" cstate="email">
                <a:duotone>
                  <a:prstClr val="black"/>
                  <a:srgbClr val="D9C3A5">
                    <a:tint val="50000"/>
                    <a:satMod val="18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>
                <a:off x="4731768" y="5258454"/>
                <a:ext cx="817399" cy="722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4" name="Group 50"/>
          <p:cNvGrpSpPr/>
          <p:nvPr/>
        </p:nvGrpSpPr>
        <p:grpSpPr>
          <a:xfrm>
            <a:off x="6205478" y="1550588"/>
            <a:ext cx="2820505" cy="2005265"/>
            <a:chOff x="326572" y="1454060"/>
            <a:chExt cx="2340428" cy="1663950"/>
          </a:xfrm>
        </p:grpSpPr>
        <p:pic>
          <p:nvPicPr>
            <p:cNvPr id="48" name="Picture 47" descr="Laptop-and-OWA-screen.png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745415" y="1454060"/>
              <a:ext cx="1236616" cy="1130750"/>
            </a:xfrm>
            <a:prstGeom prst="rect">
              <a:avLst/>
            </a:prstGeom>
            <a:effectLst/>
          </p:spPr>
        </p:pic>
        <p:sp>
          <p:nvSpPr>
            <p:cNvPr id="80" name="Rectangle 79"/>
            <p:cNvSpPr>
              <a:spLocks noChangeArrowheads="1"/>
            </p:cNvSpPr>
            <p:nvPr/>
          </p:nvSpPr>
          <p:spPr bwMode="black">
            <a:xfrm>
              <a:off x="326572" y="2591906"/>
              <a:ext cx="2340428" cy="52610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sm" len="sm"/>
              <a:tailEnd type="none" w="sm" len="sm"/>
            </a:ln>
            <a:effectLst>
              <a:glow rad="101600">
                <a:schemeClr val="bg1">
                  <a:alpha val="60000"/>
                </a:schemeClr>
              </a:glow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09728" tIns="54864" rIns="109728" bIns="54864" anchor="ctr">
              <a:spAutoFit/>
            </a:bodyPr>
            <a:lstStyle/>
            <a:p>
              <a:pPr algn="ctr">
                <a:lnSpc>
                  <a:spcPct val="85000"/>
                </a:lnSpc>
                <a:buClr>
                  <a:schemeClr val="tx2"/>
                </a:buClr>
                <a:buSzPct val="120000"/>
                <a:defRPr/>
              </a:pPr>
              <a:r>
                <a:rPr lang="en-US" sz="2000" spc="3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Form</a:t>
              </a:r>
              <a:br>
                <a:rPr lang="en-US" sz="2000" spc="3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</a:br>
              <a:r>
                <a:rPr lang="en-US" sz="2000" spc="3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Factors</a:t>
              </a:r>
            </a:p>
          </p:txBody>
        </p:sp>
        <p:pic>
          <p:nvPicPr>
            <p:cNvPr id="39" name="Picture 38" descr="SD-card.png"/>
            <p:cNvPicPr>
              <a:picLocks noChangeAspect="1"/>
            </p:cNvPicPr>
            <p:nvPr/>
          </p:nvPicPr>
          <p:blipFill>
            <a:blip r:embed="rId8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1173877">
              <a:off x="424620" y="1891138"/>
              <a:ext cx="584614" cy="719896"/>
            </a:xfrm>
            <a:prstGeom prst="rect">
              <a:avLst/>
            </a:prstGeom>
            <a:effectLst/>
          </p:spPr>
        </p:pic>
        <p:pic>
          <p:nvPicPr>
            <p:cNvPr id="40" name="Picture 39" descr="cruzer.png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028904" y="2365245"/>
              <a:ext cx="570191" cy="427644"/>
            </a:xfrm>
            <a:prstGeom prst="rect">
              <a:avLst/>
            </a:prstGeom>
            <a:effectLst/>
          </p:spPr>
        </p:pic>
        <p:pic>
          <p:nvPicPr>
            <p:cNvPr id="47" name="Picture 46" descr="cell-phone-band2.png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23142" y="1822586"/>
              <a:ext cx="486767" cy="739415"/>
            </a:xfrm>
            <a:prstGeom prst="rect">
              <a:avLst/>
            </a:prstGeom>
            <a:effectLst/>
          </p:spPr>
        </p:pic>
      </p:grpSp>
      <p:grpSp>
        <p:nvGrpSpPr>
          <p:cNvPr id="5" name="Group 72"/>
          <p:cNvGrpSpPr/>
          <p:nvPr/>
        </p:nvGrpSpPr>
        <p:grpSpPr>
          <a:xfrm>
            <a:off x="5382746" y="4202885"/>
            <a:ext cx="3140112" cy="2235320"/>
            <a:chOff x="5818694" y="4202885"/>
            <a:chExt cx="3140112" cy="2235320"/>
          </a:xfrm>
        </p:grpSpPr>
        <p:grpSp>
          <p:nvGrpSpPr>
            <p:cNvPr id="6" name="Group 51"/>
            <p:cNvGrpSpPr/>
            <p:nvPr/>
          </p:nvGrpSpPr>
          <p:grpSpPr>
            <a:xfrm>
              <a:off x="5818694" y="4452494"/>
              <a:ext cx="3140112" cy="1985711"/>
              <a:chOff x="-333525" y="4648787"/>
              <a:chExt cx="2841625" cy="1796954"/>
            </a:xfrm>
          </p:grpSpPr>
          <p:sp>
            <p:nvSpPr>
              <p:cNvPr id="77" name="Rectangle 76"/>
              <p:cNvSpPr>
                <a:spLocks noChangeArrowheads="1"/>
              </p:cNvSpPr>
              <p:nvPr/>
            </p:nvSpPr>
            <p:spPr bwMode="black">
              <a:xfrm>
                <a:off x="-333525" y="5871989"/>
                <a:ext cx="2841625" cy="573752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miter lim="800000"/>
                <a:headEnd type="none" w="sm" len="sm"/>
                <a:tailEnd type="none" w="sm" len="sm"/>
              </a:ln>
              <a:effectLst>
                <a:glow rad="101600">
                  <a:schemeClr val="bg1">
                    <a:alpha val="60000"/>
                  </a:schemeClr>
                </a:glow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109728" tIns="54864" rIns="109728" bIns="54864" anchor="ctr">
                <a:spAutoFit/>
              </a:bodyPr>
              <a:lstStyle/>
              <a:p>
                <a:pPr algn="ctr">
                  <a:lnSpc>
                    <a:spcPct val="85000"/>
                  </a:lnSpc>
                  <a:buClr>
                    <a:schemeClr val="tx2"/>
                  </a:buClr>
                  <a:buSzPct val="120000"/>
                  <a:buFont typeface="Wingdings" pitchFamily="2" charset="2"/>
                  <a:buNone/>
                  <a:defRPr/>
                </a:pPr>
                <a:r>
                  <a:rPr lang="en-US" sz="2000" spc="3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Storage</a:t>
                </a:r>
                <a:br>
                  <a:rPr lang="en-US" sz="2000" spc="3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</a:br>
                <a:r>
                  <a:rPr lang="en-US" sz="2000" spc="3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Innovation</a:t>
                </a:r>
              </a:p>
            </p:txBody>
          </p:sp>
          <p:pic>
            <p:nvPicPr>
              <p:cNvPr id="57346" name="Picture 2"/>
              <p:cNvPicPr>
                <a:picLocks noChangeAspect="1" noChangeArrowheads="1"/>
              </p:cNvPicPr>
              <p:nvPr/>
            </p:nvPicPr>
            <p:blipFill>
              <a:blip r:embed="rId11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 t="23410" b="1213"/>
              <a:stretch>
                <a:fillRect/>
              </a:stretch>
            </p:blipFill>
            <p:spPr bwMode="auto">
              <a:xfrm>
                <a:off x="31221" y="4648787"/>
                <a:ext cx="1790983" cy="1292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38" name="Rectangle 37"/>
            <p:cNvSpPr/>
            <p:nvPr/>
          </p:nvSpPr>
          <p:spPr>
            <a:xfrm>
              <a:off x="6445882" y="4202885"/>
              <a:ext cx="1691439" cy="2507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5000"/>
                </a:lnSpc>
                <a:buClr>
                  <a:schemeClr val="tx2"/>
                </a:buClr>
                <a:buSzPct val="120000"/>
                <a:buFont typeface="Wingdings" pitchFamily="2" charset="2"/>
                <a:buNone/>
                <a:defRPr/>
              </a:pPr>
              <a:r>
                <a:rPr lang="en-US" sz="1200" b="1" dirty="0" smtClean="0">
                  <a:ln w="6350" cap="flat">
                    <a:solidFill>
                      <a:schemeClr val="bg1">
                        <a:alpha val="50000"/>
                      </a:schemeClr>
                    </a:solidFill>
                  </a:ln>
                  <a:cs typeface="Arial" pitchFamily="34" charset="0"/>
                </a:rPr>
                <a:t>Hard Drive Prices</a:t>
              </a:r>
            </a:p>
          </p:txBody>
        </p:sp>
      </p:grpSp>
      <p:grpSp>
        <p:nvGrpSpPr>
          <p:cNvPr id="7" name="Group 52"/>
          <p:cNvGrpSpPr/>
          <p:nvPr/>
        </p:nvGrpSpPr>
        <p:grpSpPr>
          <a:xfrm>
            <a:off x="1" y="1564122"/>
            <a:ext cx="3380096" cy="1786590"/>
            <a:chOff x="3476625" y="5265020"/>
            <a:chExt cx="2841625" cy="1501975"/>
          </a:xfrm>
        </p:grpSpPr>
        <p:sp>
          <p:nvSpPr>
            <p:cNvPr id="41" name="Rectangle 40"/>
            <p:cNvSpPr>
              <a:spLocks noChangeArrowheads="1"/>
            </p:cNvSpPr>
            <p:nvPr/>
          </p:nvSpPr>
          <p:spPr bwMode="black">
            <a:xfrm>
              <a:off x="3476625" y="6233978"/>
              <a:ext cx="2841625" cy="53301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sm" len="sm"/>
              <a:tailEnd type="none" w="sm" len="sm"/>
            </a:ln>
            <a:effectLst>
              <a:glow rad="101600">
                <a:schemeClr val="bg1">
                  <a:alpha val="60000"/>
                </a:schemeClr>
              </a:glow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9728" tIns="54864" rIns="109728" bIns="54864" anchor="ctr">
              <a:spAutoFit/>
            </a:bodyPr>
            <a:lstStyle/>
            <a:p>
              <a:pPr algn="ctr">
                <a:lnSpc>
                  <a:spcPct val="85000"/>
                </a:lnSpc>
                <a:buClr>
                  <a:schemeClr val="tx2"/>
                </a:buClr>
                <a:buSzPct val="120000"/>
                <a:buFont typeface="Wingdings" pitchFamily="2" charset="2"/>
                <a:buNone/>
                <a:defRPr/>
              </a:pPr>
              <a:r>
                <a:rPr lang="en-US" sz="2000" spc="3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Data</a:t>
              </a:r>
              <a:br>
                <a:rPr lang="en-US" sz="2000" spc="3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</a:br>
              <a:r>
                <a:rPr lang="en-US" sz="2000" spc="3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Types</a:t>
              </a:r>
            </a:p>
          </p:txBody>
        </p:sp>
        <p:pic>
          <p:nvPicPr>
            <p:cNvPr id="45" name="Picture 30" descr="XP icon my documents"/>
            <p:cNvPicPr>
              <a:picLocks noChangeAspect="1" noChangeArrowheads="1"/>
            </p:cNvPicPr>
            <p:nvPr/>
          </p:nvPicPr>
          <p:blipFill>
            <a:blip r:embed="rId12" cstate="print">
              <a:grayscl/>
              <a:lum bright="-10000"/>
            </a:blip>
            <a:srcRect/>
            <a:stretch>
              <a:fillRect/>
            </a:stretch>
          </p:blipFill>
          <p:spPr bwMode="auto">
            <a:xfrm>
              <a:off x="5436423" y="5662909"/>
              <a:ext cx="663913" cy="741908"/>
            </a:xfrm>
            <a:prstGeom prst="rect">
              <a:avLst/>
            </a:prstGeom>
            <a:noFill/>
          </p:spPr>
        </p:pic>
        <p:pic>
          <p:nvPicPr>
            <p:cNvPr id="46" name="Picture 32" descr="my-photos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-10000"/>
            </a:blip>
            <a:srcRect/>
            <a:stretch>
              <a:fillRect/>
            </a:stretch>
          </p:blipFill>
          <p:spPr bwMode="auto">
            <a:xfrm>
              <a:off x="3844147" y="5813297"/>
              <a:ext cx="701338" cy="621482"/>
            </a:xfrm>
            <a:prstGeom prst="rect">
              <a:avLst/>
            </a:prstGeom>
            <a:noFill/>
          </p:spPr>
        </p:pic>
        <p:pic>
          <p:nvPicPr>
            <p:cNvPr id="57348" name="Picture 4" descr="C:\Users\marklin\Documents\Presentation_goodies\Shapes and Graphics\MSN Illustration Icon\MSN icon entertainment.png"/>
            <p:cNvPicPr>
              <a:picLocks noChangeAspect="1" noChangeArrowheads="1"/>
            </p:cNvPicPr>
            <p:nvPr/>
          </p:nvPicPr>
          <p:blipFill>
            <a:blip r:embed="rId1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b="44386"/>
            <a:stretch>
              <a:fillRect/>
            </a:stretch>
          </p:blipFill>
          <p:spPr bwMode="auto">
            <a:xfrm>
              <a:off x="4206318" y="5265020"/>
              <a:ext cx="811146" cy="737476"/>
            </a:xfrm>
            <a:prstGeom prst="rect">
              <a:avLst/>
            </a:prstGeom>
            <a:noFill/>
          </p:spPr>
        </p:pic>
        <p:pic>
          <p:nvPicPr>
            <p:cNvPr id="44" name="Picture 28" descr="xml doc illustration icon"/>
            <p:cNvPicPr>
              <a:picLocks noChangeAspect="1" noChangeArrowheads="1"/>
            </p:cNvPicPr>
            <p:nvPr/>
          </p:nvPicPr>
          <p:blipFill>
            <a:blip r:embed="rId1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975961" y="5467519"/>
              <a:ext cx="516458" cy="597096"/>
            </a:xfrm>
            <a:prstGeom prst="rect">
              <a:avLst/>
            </a:prstGeom>
            <a:noFill/>
          </p:spPr>
        </p:pic>
      </p:grpSp>
      <p:grpSp>
        <p:nvGrpSpPr>
          <p:cNvPr id="8" name="Group 58"/>
          <p:cNvGrpSpPr/>
          <p:nvPr/>
        </p:nvGrpSpPr>
        <p:grpSpPr>
          <a:xfrm>
            <a:off x="3264696" y="1344630"/>
            <a:ext cx="2818228" cy="2613026"/>
            <a:chOff x="2684146" y="1558924"/>
            <a:chExt cx="2818228" cy="2613026"/>
          </a:xfrm>
        </p:grpSpPr>
        <p:sp>
          <p:nvSpPr>
            <p:cNvPr id="58" name="Oval 57"/>
            <p:cNvSpPr/>
            <p:nvPr/>
          </p:nvSpPr>
          <p:spPr bwMode="auto">
            <a:xfrm>
              <a:off x="2816910" y="1674812"/>
              <a:ext cx="2552701" cy="23812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contourClr>
                <a:schemeClr val="accent2">
                  <a:satMod val="30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27"/>
              <a:endPara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grpSp>
          <p:nvGrpSpPr>
            <p:cNvPr id="9" name="Group 6"/>
            <p:cNvGrpSpPr/>
            <p:nvPr/>
          </p:nvGrpSpPr>
          <p:grpSpPr>
            <a:xfrm>
              <a:off x="2684146" y="1558924"/>
              <a:ext cx="2818228" cy="2613026"/>
              <a:chOff x="2831131" y="1864958"/>
              <a:chExt cx="3493470" cy="3493469"/>
            </a:xfrm>
          </p:grpSpPr>
          <p:sp>
            <p:nvSpPr>
              <p:cNvPr id="49" name="Oval 48"/>
              <p:cNvSpPr/>
              <p:nvPr/>
            </p:nvSpPr>
            <p:spPr bwMode="auto">
              <a:xfrm>
                <a:off x="2831131" y="1864958"/>
                <a:ext cx="3493470" cy="3493469"/>
              </a:xfrm>
              <a:prstGeom prst="ellipse">
                <a:avLst/>
              </a:prstGeom>
              <a:gradFill flip="none" rotWithShape="1">
                <a:gsLst>
                  <a:gs pos="0">
                    <a:srgbClr val="000000"/>
                  </a:gs>
                  <a:gs pos="17000">
                    <a:srgbClr val="321C5E">
                      <a:alpha val="31000"/>
                    </a:srgbClr>
                  </a:gs>
                  <a:gs pos="66000">
                    <a:srgbClr val="321C5E">
                      <a:alpha val="0"/>
                    </a:srgbClr>
                  </a:gs>
                  <a:gs pos="100000">
                    <a:srgbClr val="08050F"/>
                  </a:gs>
                </a:gsLst>
                <a:lin ang="16200000" scaled="1"/>
                <a:tileRect/>
              </a:gradFill>
              <a:ln w="19050">
                <a:solidFill>
                  <a:schemeClr val="tx1">
                    <a:alpha val="23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843" tIns="54422" rIns="108843" bIns="54422" anchor="ctr"/>
              <a:lstStyle/>
              <a:p>
                <a:pPr algn="ctr" defTabSz="1305634" eaLnBrk="0" hangingPunct="0">
                  <a:lnSpc>
                    <a:spcPct val="85000"/>
                  </a:lnSpc>
                  <a:defRPr/>
                </a:pPr>
                <a:endParaRPr lang="en-US" sz="1400" b="1" dirty="0"/>
              </a:p>
            </p:txBody>
          </p:sp>
          <p:sp>
            <p:nvSpPr>
              <p:cNvPr id="50" name="Oval 49"/>
              <p:cNvSpPr/>
              <p:nvPr/>
            </p:nvSpPr>
            <p:spPr bwMode="auto">
              <a:xfrm>
                <a:off x="3066566" y="2100393"/>
                <a:ext cx="3022600" cy="3022600"/>
              </a:xfrm>
              <a:prstGeom prst="ellipse">
                <a:avLst/>
              </a:prstGeom>
              <a:gradFill flip="none" rotWithShape="1">
                <a:gsLst>
                  <a:gs pos="0">
                    <a:srgbClr val="000000"/>
                  </a:gs>
                  <a:gs pos="17000">
                    <a:srgbClr val="321C5E">
                      <a:alpha val="31000"/>
                    </a:srgbClr>
                  </a:gs>
                  <a:gs pos="66000">
                    <a:srgbClr val="321C5E">
                      <a:alpha val="0"/>
                    </a:srgbClr>
                  </a:gs>
                  <a:gs pos="100000">
                    <a:srgbClr val="08050F"/>
                  </a:gs>
                </a:gsLst>
                <a:lin ang="16200000" scaled="1"/>
                <a:tileRect/>
              </a:gradFill>
              <a:ln w="19050">
                <a:solidFill>
                  <a:schemeClr val="tx1">
                    <a:alpha val="23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843" tIns="54422" rIns="108843" bIns="54422" anchor="ctr"/>
              <a:lstStyle/>
              <a:p>
                <a:pPr algn="ctr" defTabSz="1305634" eaLnBrk="0" hangingPunct="0">
                  <a:lnSpc>
                    <a:spcPct val="85000"/>
                  </a:lnSpc>
                  <a:defRPr/>
                </a:pPr>
                <a:endParaRPr lang="en-US" sz="1400" b="1" dirty="0" smtClean="0"/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2949150" y="2216498"/>
              <a:ext cx="2246651" cy="97872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200" kern="0" spc="-126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Game</a:t>
              </a:r>
              <a:br>
                <a:rPr lang="en-US" sz="3200" kern="0" spc="-126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</a:br>
              <a:r>
                <a:rPr lang="en-US" sz="3200" kern="0" spc="-126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Changers</a:t>
              </a:r>
              <a:endParaRPr lang="en-US" sz="3200" spc="-126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42" name="Title 41"/>
          <p:cNvSpPr>
            <a:spLocks noGrp="1"/>
          </p:cNvSpPr>
          <p:nvPr>
            <p:ph type="title" idx="4294967295"/>
          </p:nvPr>
        </p:nvSpPr>
        <p:spPr>
          <a:xfrm>
            <a:off x="1296988" y="228600"/>
            <a:ext cx="8380412" cy="1500188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>
                <a:solidFill>
                  <a:schemeClr val="bg1"/>
                </a:solidFill>
              </a:rPr>
              <a:t>The Data Explosion</a:t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1371600" y="5715000"/>
            <a:ext cx="64135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912740" eaLnBrk="0" hangingPunct="0">
              <a:lnSpc>
                <a:spcPct val="90000"/>
              </a:lnSpc>
              <a:defRPr/>
            </a:pPr>
            <a:r>
              <a:rPr lang="en-US" sz="4000" i="1" spc="-125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cs typeface="Arial" charset="0"/>
              </a:rPr>
              <a:t>Trusted. Productive. Intelligent</a:t>
            </a:r>
            <a:endParaRPr lang="en-US" sz="4000" i="1" spc="-125" dirty="0">
              <a:ln w="3175">
                <a:noFill/>
              </a:ln>
              <a:gradFill flip="none" rotWithShape="1">
                <a:gsLst>
                  <a:gs pos="28000">
                    <a:srgbClr val="FEF9DA"/>
                  </a:gs>
                  <a:gs pos="52000">
                    <a:srgbClr val="FCE974"/>
                  </a:gs>
                  <a:gs pos="68000">
                    <a:srgbClr val="F79A1D"/>
                  </a:gs>
                </a:gsLst>
                <a:lin ang="5400000" scaled="1"/>
                <a:tileRect/>
              </a:gradFill>
              <a:effectLst>
                <a:outerShdw blurRad="88900" dist="12700" dir="2700000" algn="tl" rotWithShape="0">
                  <a:prstClr val="black"/>
                </a:outerShdw>
              </a:effectLst>
              <a:latin typeface="Segoe" pitchFamily="34" charset="0"/>
              <a:cs typeface="Arial" charset="0"/>
            </a:endParaRPr>
          </a:p>
        </p:txBody>
      </p:sp>
      <p:grpSp>
        <p:nvGrpSpPr>
          <p:cNvPr id="2" name="Group 43"/>
          <p:cNvGrpSpPr/>
          <p:nvPr/>
        </p:nvGrpSpPr>
        <p:grpSpPr>
          <a:xfrm>
            <a:off x="6172200" y="1676400"/>
            <a:ext cx="2743200" cy="3682690"/>
            <a:chOff x="204317" y="3506974"/>
            <a:chExt cx="8726882" cy="1555837"/>
          </a:xfrm>
        </p:grpSpPr>
        <p:sp>
          <p:nvSpPr>
            <p:cNvPr id="166" name="Rounded Rectangle 165"/>
            <p:cNvSpPr/>
            <p:nvPr/>
          </p:nvSpPr>
          <p:spPr bwMode="auto">
            <a:xfrm>
              <a:off x="204317" y="3506974"/>
              <a:ext cx="8726882" cy="1555837"/>
            </a:xfrm>
            <a:prstGeom prst="roundRect">
              <a:avLst>
                <a:gd name="adj" fmla="val 14018"/>
              </a:avLst>
            </a:prstGeom>
            <a:solidFill>
              <a:schemeClr val="bg2">
                <a:alpha val="66000"/>
              </a:schemeClr>
            </a:solidFill>
            <a:ln>
              <a:solidFill>
                <a:schemeClr val="bg2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96919"/>
              <a:endParaRPr lang="en-US" sz="2900" dirty="0" smtClean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sp>
          <p:nvSpPr>
            <p:cNvPr id="167" name="Rectangle 166"/>
            <p:cNvSpPr>
              <a:spLocks noChangeArrowheads="1"/>
            </p:cNvSpPr>
            <p:nvPr/>
          </p:nvSpPr>
          <p:spPr bwMode="auto">
            <a:xfrm>
              <a:off x="1077005" y="3796706"/>
              <a:ext cx="6954837" cy="522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2" tIns="45717" rIns="91432" bIns="45717">
              <a:spAutoFit/>
            </a:bodyPr>
            <a:lstStyle/>
            <a:p>
              <a:pPr marL="166682" indent="-166682">
                <a:lnSpc>
                  <a:spcPts val="1400"/>
                </a:lnSpc>
                <a:spcBef>
                  <a:spcPct val="50000"/>
                </a:spcBef>
                <a:buClr>
                  <a:schemeClr val="tx2"/>
                </a:buClr>
                <a:buFont typeface="Arial" pitchFamily="34" charset="0"/>
                <a:buChar char="•"/>
              </a:pPr>
              <a:r>
                <a:rPr lang="en-US" sz="1600" dirty="0" smtClean="0"/>
                <a:t>Integrate data </a:t>
              </a:r>
            </a:p>
            <a:p>
              <a:pPr marL="166682" indent="-166682">
                <a:lnSpc>
                  <a:spcPts val="1400"/>
                </a:lnSpc>
                <a:spcBef>
                  <a:spcPct val="50000"/>
                </a:spcBef>
                <a:buClr>
                  <a:schemeClr val="tx2"/>
                </a:buClr>
                <a:buFont typeface="Arial" pitchFamily="34" charset="0"/>
                <a:buChar char="•"/>
              </a:pPr>
              <a:r>
                <a:rPr lang="en-US" sz="1600" dirty="0" smtClean="0"/>
                <a:t>Deliver relevant information</a:t>
              </a:r>
            </a:p>
            <a:p>
              <a:pPr marL="166682" indent="-166682">
                <a:lnSpc>
                  <a:spcPts val="1400"/>
                </a:lnSpc>
                <a:spcBef>
                  <a:spcPct val="50000"/>
                </a:spcBef>
                <a:buClr>
                  <a:schemeClr val="tx2"/>
                </a:buClr>
                <a:buFont typeface="Arial" pitchFamily="34" charset="0"/>
                <a:buChar char="•"/>
              </a:pPr>
              <a:r>
                <a:rPr lang="en-US" sz="1600" dirty="0" smtClean="0"/>
                <a:t>Drive actionable insights</a:t>
              </a:r>
            </a:p>
          </p:txBody>
        </p:sp>
        <p:sp>
          <p:nvSpPr>
            <p:cNvPr id="168" name="TextBox 833617"/>
            <p:cNvSpPr txBox="1">
              <a:spLocks noChangeArrowheads="1"/>
            </p:cNvSpPr>
            <p:nvPr/>
          </p:nvSpPr>
          <p:spPr bwMode="auto">
            <a:xfrm>
              <a:off x="2167865" y="3571359"/>
              <a:ext cx="4693104" cy="513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zh-CN" sz="2400" b="1" i="1" kern="0" spc="-125" dirty="0" smtClean="0">
                  <a:ln w="3175">
                    <a:noFill/>
                  </a:ln>
                  <a:gradFill flip="none" rotWithShape="1">
                    <a:gsLst>
                      <a:gs pos="28000">
                        <a:srgbClr val="FEF9DA"/>
                      </a:gs>
                      <a:gs pos="52000">
                        <a:srgbClr val="FCE974"/>
                      </a:gs>
                      <a:gs pos="68000">
                        <a:srgbClr val="F79A1D"/>
                      </a:gs>
                    </a:gsLst>
                    <a:lin ang="5400000" scaled="1"/>
                    <a:tileRect/>
                  </a:gradFill>
                  <a:effectLst>
                    <a:outerShdw blurRad="88900" dist="12700" dir="2700000" algn="tl" rotWithShape="0">
                      <a:prstClr val="black"/>
                    </a:outerShdw>
                  </a:effectLst>
                  <a:latin typeface="Segoe" pitchFamily="34" charset="0"/>
                  <a:ea typeface="宋体" pitchFamily="2" charset="-122"/>
                  <a:cs typeface="Arial" charset="0"/>
                </a:rPr>
                <a:t>Intelligent</a:t>
              </a:r>
              <a:endParaRPr lang="en-US" altLang="zh-CN" sz="2400" b="1" i="1" kern="0" spc="-125" dirty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宋体" pitchFamily="2" charset="-122"/>
                <a:cs typeface="Arial" charset="0"/>
              </a:endParaRPr>
            </a:p>
          </p:txBody>
        </p:sp>
      </p:grpSp>
      <p:grpSp>
        <p:nvGrpSpPr>
          <p:cNvPr id="3" name="Group 30"/>
          <p:cNvGrpSpPr/>
          <p:nvPr/>
        </p:nvGrpSpPr>
        <p:grpSpPr>
          <a:xfrm>
            <a:off x="6781800" y="4038600"/>
            <a:ext cx="1510555" cy="1007035"/>
            <a:chOff x="8025164" y="4711692"/>
            <a:chExt cx="1510555" cy="1007035"/>
          </a:xfrm>
        </p:grpSpPr>
        <p:pic>
          <p:nvPicPr>
            <p:cNvPr id="160" name="Picture 5" descr="C:\Program Files\Microsoft Resource DVD Artwork\DVD_ART\Artwork_Imagery\HARDWARE_IMAGERY\Illustration - Misc Hardware\Windows Vista Illustration Icons\Male Us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ltGray">
            <a:xfrm>
              <a:off x="8665270" y="4924880"/>
              <a:ext cx="698726" cy="698725"/>
            </a:xfrm>
            <a:prstGeom prst="rect">
              <a:avLst/>
            </a:prstGeom>
            <a:noFill/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62" name="Picture 2" descr="C:\Program Files\Microsoft Resource DVD Artwork\DVD_ART\Artwork_Imagery\HARDWARE_IMAGERY\Illustration - Misc Hardware\Windows Vista Illustration Icons\Information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ltGray">
            <a:xfrm>
              <a:off x="8572847" y="5374255"/>
              <a:ext cx="331478" cy="331477"/>
            </a:xfrm>
            <a:prstGeom prst="rect">
              <a:avLst/>
            </a:prstGeom>
            <a:noFill/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64" name="Picture 3" descr="C:\Program Files\Microsoft Resource DVD Artwork\DVD_ART\Artwork_Imagery\HARDWARE_IMAGERY\Illustration - Misc Hardware\Windows Vista Illustration Icons\Ann Help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ltGray">
            <a:xfrm>
              <a:off x="8429769" y="4846676"/>
              <a:ext cx="302152" cy="302151"/>
            </a:xfrm>
            <a:prstGeom prst="rect">
              <a:avLst/>
            </a:prstGeom>
            <a:noFill/>
          </p:spPr>
        </p:pic>
        <p:pic>
          <p:nvPicPr>
            <p:cNvPr id="159" name="Picture 6" descr="C:\Program Files\Microsoft Resource DVD Artwork\DVD_ART\Artwork_Imagery\HARDWARE_IMAGERY\Illustration - Misc Hardware\XML Icons\data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ltGray">
            <a:xfrm>
              <a:off x="8833372" y="4711692"/>
              <a:ext cx="702347" cy="600187"/>
            </a:xfrm>
            <a:prstGeom prst="rect">
              <a:avLst/>
            </a:prstGeom>
            <a:noFill/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61" name="Picture 11" descr="C:\Program Files\Microsoft Resource DVD Artwork\DVD_ART\Artwork_Imagery\Shapes and Graphics\Arrows - arrow\Curved\orange and yellow shadowed bottom arrow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ltGray">
            <a:xfrm rot="19920978">
              <a:off x="8408441" y="5336955"/>
              <a:ext cx="684878" cy="381772"/>
            </a:xfrm>
            <a:prstGeom prst="rect">
              <a:avLst/>
            </a:prstGeom>
            <a:noFill/>
          </p:spPr>
        </p:pic>
        <p:pic>
          <p:nvPicPr>
            <p:cNvPr id="163" name="Picture 11" descr="C:\Program Files\Microsoft Resource DVD Artwork\DVD_ART\Artwork_Imagery\Shapes and Graphics\Arrows - arrow\Curved\orange and yellow shadowed bottom arrow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ltGray">
            <a:xfrm rot="8281635">
              <a:off x="8242731" y="4835840"/>
              <a:ext cx="684878" cy="381772"/>
            </a:xfrm>
            <a:prstGeom prst="rect">
              <a:avLst/>
            </a:prstGeom>
            <a:noFill/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65" name="Picture 4" descr="C:\Program Files\Microsoft Resource DVD Artwork\DVD_ART\Artwork_Imagery\HARDWARE_IMAGERY\Illustration - Misc Hardware\Windows Vista Illustration Icons\Female Us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ltGray">
            <a:xfrm>
              <a:off x="8025164" y="4864450"/>
              <a:ext cx="700536" cy="725163"/>
            </a:xfrm>
            <a:prstGeom prst="rect">
              <a:avLst/>
            </a:prstGeom>
            <a:noFill/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4" name="Group 47"/>
          <p:cNvGrpSpPr/>
          <p:nvPr/>
        </p:nvGrpSpPr>
        <p:grpSpPr>
          <a:xfrm>
            <a:off x="3048000" y="1676400"/>
            <a:ext cx="3048000" cy="3657600"/>
            <a:chOff x="2362200" y="2960470"/>
            <a:chExt cx="3048000" cy="3657600"/>
          </a:xfrm>
        </p:grpSpPr>
        <p:grpSp>
          <p:nvGrpSpPr>
            <p:cNvPr id="5" name="Group 43"/>
            <p:cNvGrpSpPr/>
            <p:nvPr/>
          </p:nvGrpSpPr>
          <p:grpSpPr>
            <a:xfrm>
              <a:off x="2362200" y="2960470"/>
              <a:ext cx="3048000" cy="3657600"/>
              <a:chOff x="-13855" y="3981886"/>
              <a:chExt cx="8726882" cy="2575399"/>
            </a:xfrm>
          </p:grpSpPr>
          <p:sp>
            <p:nvSpPr>
              <p:cNvPr id="43" name="Rounded Rectangle 42"/>
              <p:cNvSpPr/>
              <p:nvPr/>
            </p:nvSpPr>
            <p:spPr bwMode="auto">
              <a:xfrm>
                <a:off x="-13855" y="3981886"/>
                <a:ext cx="8726882" cy="2575399"/>
              </a:xfrm>
              <a:prstGeom prst="roundRect">
                <a:avLst>
                  <a:gd name="adj" fmla="val 14018"/>
                </a:avLst>
              </a:prstGeom>
              <a:solidFill>
                <a:schemeClr val="bg2">
                  <a:alpha val="66000"/>
                </a:schemeClr>
              </a:solidFill>
              <a:ln>
                <a:solidFill>
                  <a:schemeClr val="bg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96919"/>
                <a:endParaRPr lang="en-US" sz="2900" dirty="0" smtClean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  <p:sp>
            <p:nvSpPr>
              <p:cNvPr id="44" name="Rectangle 43"/>
              <p:cNvSpPr>
                <a:spLocks noChangeArrowheads="1"/>
              </p:cNvSpPr>
              <p:nvPr/>
            </p:nvSpPr>
            <p:spPr bwMode="auto">
              <a:xfrm>
                <a:off x="422489" y="4518427"/>
                <a:ext cx="8072366" cy="7505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432" tIns="45717" rIns="91432" bIns="45717">
                <a:spAutoFit/>
              </a:bodyPr>
              <a:lstStyle/>
              <a:p>
                <a:pPr marL="166682" indent="-166682">
                  <a:lnSpc>
                    <a:spcPts val="1400"/>
                  </a:lnSpc>
                  <a:spcBef>
                    <a:spcPct val="50000"/>
                  </a:spcBef>
                  <a:buClr>
                    <a:schemeClr val="tx2"/>
                  </a:buClr>
                  <a:buFont typeface="Arial" pitchFamily="34" charset="0"/>
                  <a:buChar char="•"/>
                </a:pPr>
                <a:r>
                  <a:rPr lang="en-US" sz="1600" dirty="0" smtClean="0"/>
                  <a:t>Manage by policies</a:t>
                </a:r>
              </a:p>
              <a:p>
                <a:pPr marL="166682" indent="-166682">
                  <a:lnSpc>
                    <a:spcPts val="1400"/>
                  </a:lnSpc>
                  <a:spcBef>
                    <a:spcPct val="50000"/>
                  </a:spcBef>
                  <a:buClr>
                    <a:schemeClr val="tx2"/>
                  </a:buClr>
                  <a:buFont typeface="Arial" pitchFamily="34" charset="0"/>
                  <a:buChar char="•"/>
                </a:pPr>
                <a:r>
                  <a:rPr lang="en-US" sz="1600" dirty="0" smtClean="0"/>
                  <a:t>Simplify Application Development</a:t>
                </a:r>
              </a:p>
              <a:p>
                <a:pPr marL="166682" indent="-166682">
                  <a:lnSpc>
                    <a:spcPts val="1400"/>
                  </a:lnSpc>
                  <a:spcBef>
                    <a:spcPct val="50000"/>
                  </a:spcBef>
                  <a:buClr>
                    <a:schemeClr val="tx2"/>
                  </a:buClr>
                  <a:buFont typeface="Arial" pitchFamily="34" charset="0"/>
                  <a:buChar char="•"/>
                </a:pPr>
                <a:r>
                  <a:rPr lang="en-US" sz="1600" dirty="0" smtClean="0"/>
                  <a:t>Store any information</a:t>
                </a:r>
              </a:p>
            </p:txBody>
          </p:sp>
          <p:sp>
            <p:nvSpPr>
              <p:cNvPr id="46" name="TextBox 833617"/>
              <p:cNvSpPr txBox="1">
                <a:spLocks noChangeArrowheads="1"/>
              </p:cNvSpPr>
              <p:nvPr/>
            </p:nvSpPr>
            <p:spPr bwMode="auto">
              <a:xfrm>
                <a:off x="1949693" y="4089194"/>
                <a:ext cx="4693104" cy="312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 altLang="zh-CN" sz="2400" b="1" i="1" kern="0" spc="-125" dirty="0" smtClean="0">
                    <a:ln w="3175">
                      <a:noFill/>
                    </a:ln>
                    <a:gradFill flip="none" rotWithShape="1">
                      <a:gsLst>
                        <a:gs pos="28000">
                          <a:srgbClr val="FEF9DA"/>
                        </a:gs>
                        <a:gs pos="52000">
                          <a:srgbClr val="FCE974"/>
                        </a:gs>
                        <a:gs pos="68000">
                          <a:srgbClr val="F79A1D"/>
                        </a:gs>
                      </a:gsLst>
                      <a:lin ang="5400000" scaled="1"/>
                      <a:tileRect/>
                    </a:gradFill>
                    <a:effectLst>
                      <a:outerShdw blurRad="88900" dist="12700" dir="2700000" algn="tl" rotWithShape="0">
                        <a:prstClr val="black"/>
                      </a:outerShdw>
                    </a:effectLst>
                    <a:latin typeface="Segoe" pitchFamily="34" charset="0"/>
                    <a:ea typeface="宋体" pitchFamily="2" charset="-122"/>
                    <a:cs typeface="Arial" charset="0"/>
                  </a:rPr>
                  <a:t>Productive</a:t>
                </a:r>
                <a:endParaRPr lang="en-US" altLang="zh-CN" sz="2400" b="1" i="1" kern="0" spc="-125" dirty="0">
                  <a:ln w="3175">
                    <a:noFill/>
                  </a:ln>
                  <a:gradFill flip="none" rotWithShape="1">
                    <a:gsLst>
                      <a:gs pos="28000">
                        <a:srgbClr val="FEF9DA"/>
                      </a:gs>
                      <a:gs pos="52000">
                        <a:srgbClr val="FCE974"/>
                      </a:gs>
                      <a:gs pos="68000">
                        <a:srgbClr val="F79A1D"/>
                      </a:gs>
                    </a:gsLst>
                    <a:lin ang="5400000" scaled="1"/>
                    <a:tileRect/>
                  </a:gradFill>
                  <a:effectLst>
                    <a:outerShdw blurRad="88900" dist="12700" dir="2700000" algn="tl" rotWithShape="0">
                      <a:prstClr val="black"/>
                    </a:outerShdw>
                  </a:effectLst>
                  <a:latin typeface="Segoe" pitchFamily="34" charset="0"/>
                  <a:ea typeface="宋体" pitchFamily="2" charset="-122"/>
                  <a:cs typeface="Arial" charset="0"/>
                </a:endParaRPr>
              </a:p>
            </p:txBody>
          </p:sp>
        </p:grpSp>
        <p:pic>
          <p:nvPicPr>
            <p:cNvPr id="47" name="Rectangle 833584"/>
            <p:cNvPicPr>
              <a:picLocks noChangeAspect="1" noChangeArrowheads="1"/>
            </p:cNvPicPr>
            <p:nvPr/>
          </p:nvPicPr>
          <p:blipFill>
            <a:blip r:embed="rId9">
              <a:lum bright="10000" contrast="-20000"/>
            </a:blip>
            <a:srcRect r="31034"/>
            <a:stretch>
              <a:fillRect/>
            </a:stretch>
          </p:blipFill>
          <p:spPr bwMode="auto">
            <a:xfrm>
              <a:off x="3124200" y="5170270"/>
              <a:ext cx="1524000" cy="1382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58"/>
          <p:cNvGrpSpPr/>
          <p:nvPr/>
        </p:nvGrpSpPr>
        <p:grpSpPr>
          <a:xfrm>
            <a:off x="228600" y="1676400"/>
            <a:ext cx="2819400" cy="3641695"/>
            <a:chOff x="0" y="3048000"/>
            <a:chExt cx="2819400" cy="3641695"/>
          </a:xfrm>
        </p:grpSpPr>
        <p:grpSp>
          <p:nvGrpSpPr>
            <p:cNvPr id="7" name="Group 43"/>
            <p:cNvGrpSpPr/>
            <p:nvPr/>
          </p:nvGrpSpPr>
          <p:grpSpPr>
            <a:xfrm>
              <a:off x="0" y="3048000"/>
              <a:ext cx="2819400" cy="3641695"/>
              <a:chOff x="-13855" y="4971895"/>
              <a:chExt cx="8969295" cy="1555838"/>
            </a:xfrm>
          </p:grpSpPr>
          <p:sp>
            <p:nvSpPr>
              <p:cNvPr id="52" name="Rounded Rectangle 51"/>
              <p:cNvSpPr/>
              <p:nvPr/>
            </p:nvSpPr>
            <p:spPr bwMode="auto">
              <a:xfrm>
                <a:off x="-13855" y="4971895"/>
                <a:ext cx="8726882" cy="1555838"/>
              </a:xfrm>
              <a:prstGeom prst="roundRect">
                <a:avLst>
                  <a:gd name="adj" fmla="val 14018"/>
                </a:avLst>
              </a:prstGeom>
              <a:solidFill>
                <a:schemeClr val="bg2">
                  <a:alpha val="66000"/>
                </a:schemeClr>
              </a:solidFill>
              <a:ln>
                <a:solidFill>
                  <a:schemeClr val="bg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96919"/>
                <a:endParaRPr lang="en-US" sz="2900" dirty="0" smtClean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  <p:sp>
            <p:nvSpPr>
              <p:cNvPr id="53" name="Rectangle 52"/>
              <p:cNvSpPr>
                <a:spLocks noChangeArrowheads="1"/>
              </p:cNvSpPr>
              <p:nvPr/>
            </p:nvSpPr>
            <p:spPr bwMode="auto">
              <a:xfrm>
                <a:off x="640661" y="5297444"/>
                <a:ext cx="8314779" cy="3747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432" tIns="45717" rIns="91432" bIns="45717">
                <a:spAutoFit/>
              </a:bodyPr>
              <a:lstStyle/>
              <a:p>
                <a:pPr marL="166682" indent="-166682">
                  <a:lnSpc>
                    <a:spcPts val="1400"/>
                  </a:lnSpc>
                  <a:spcBef>
                    <a:spcPct val="50000"/>
                  </a:spcBef>
                  <a:buClr>
                    <a:schemeClr val="tx2"/>
                  </a:buClr>
                  <a:buFont typeface="Arial" pitchFamily="34" charset="0"/>
                  <a:buChar char="•"/>
                </a:pPr>
                <a:r>
                  <a:rPr lang="en-US" sz="1600" dirty="0" smtClean="0"/>
                  <a:t>Protect your information</a:t>
                </a:r>
              </a:p>
              <a:p>
                <a:pPr marL="166682" indent="-166682">
                  <a:lnSpc>
                    <a:spcPts val="1400"/>
                  </a:lnSpc>
                  <a:spcBef>
                    <a:spcPct val="50000"/>
                  </a:spcBef>
                  <a:buClr>
                    <a:schemeClr val="tx2"/>
                  </a:buClr>
                  <a:buFont typeface="Arial" pitchFamily="34" charset="0"/>
                  <a:buChar char="•"/>
                </a:pPr>
                <a:r>
                  <a:rPr lang="en-US" sz="1600" dirty="0" smtClean="0"/>
                  <a:t>Ensure business continuity</a:t>
                </a:r>
              </a:p>
              <a:p>
                <a:pPr marL="166682" indent="-166682">
                  <a:lnSpc>
                    <a:spcPts val="1400"/>
                  </a:lnSpc>
                  <a:spcBef>
                    <a:spcPct val="50000"/>
                  </a:spcBef>
                  <a:buClr>
                    <a:schemeClr val="tx2"/>
                  </a:buClr>
                  <a:buFont typeface="Arial" pitchFamily="34" charset="0"/>
                  <a:buChar char="•"/>
                </a:pPr>
                <a:r>
                  <a:rPr lang="en-US" sz="1600" dirty="0" smtClean="0"/>
                  <a:t>Predictable response</a:t>
                </a:r>
              </a:p>
            </p:txBody>
          </p:sp>
          <p:sp>
            <p:nvSpPr>
              <p:cNvPr id="54" name="TextBox 833617"/>
              <p:cNvSpPr txBox="1">
                <a:spLocks noChangeArrowheads="1"/>
              </p:cNvSpPr>
              <p:nvPr/>
            </p:nvSpPr>
            <p:spPr bwMode="auto">
              <a:xfrm>
                <a:off x="1683039" y="5037005"/>
                <a:ext cx="4693104" cy="312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 altLang="zh-CN" sz="2400" b="1" i="1" kern="0" spc="-125" dirty="0" smtClean="0">
                    <a:ln w="3175">
                      <a:noFill/>
                    </a:ln>
                    <a:gradFill flip="none" rotWithShape="1">
                      <a:gsLst>
                        <a:gs pos="28000">
                          <a:srgbClr val="FEF9DA"/>
                        </a:gs>
                        <a:gs pos="52000">
                          <a:srgbClr val="FCE974"/>
                        </a:gs>
                        <a:gs pos="68000">
                          <a:srgbClr val="F79A1D"/>
                        </a:gs>
                      </a:gsLst>
                      <a:lin ang="5400000" scaled="1"/>
                      <a:tileRect/>
                    </a:gradFill>
                    <a:effectLst>
                      <a:outerShdw blurRad="88900" dist="12700" dir="2700000" algn="tl" rotWithShape="0">
                        <a:prstClr val="black"/>
                      </a:outerShdw>
                    </a:effectLst>
                    <a:latin typeface="Segoe" pitchFamily="34" charset="0"/>
                    <a:ea typeface="宋体" pitchFamily="2" charset="-122"/>
                    <a:cs typeface="Arial" charset="0"/>
                  </a:rPr>
                  <a:t>Trusted</a:t>
                </a:r>
                <a:endParaRPr lang="en-US" altLang="zh-CN" sz="2400" b="1" i="1" kern="0" spc="-125" dirty="0">
                  <a:ln w="3175">
                    <a:noFill/>
                  </a:ln>
                  <a:gradFill flip="none" rotWithShape="1">
                    <a:gsLst>
                      <a:gs pos="28000">
                        <a:srgbClr val="FEF9DA"/>
                      </a:gs>
                      <a:gs pos="52000">
                        <a:srgbClr val="FCE974"/>
                      </a:gs>
                      <a:gs pos="68000">
                        <a:srgbClr val="F79A1D"/>
                      </a:gs>
                    </a:gsLst>
                    <a:lin ang="5400000" scaled="1"/>
                    <a:tileRect/>
                  </a:gradFill>
                  <a:effectLst>
                    <a:outerShdw blurRad="88900" dist="12700" dir="2700000" algn="tl" rotWithShape="0">
                      <a:prstClr val="black"/>
                    </a:outerShdw>
                  </a:effectLst>
                  <a:latin typeface="Segoe" pitchFamily="34" charset="0"/>
                  <a:ea typeface="宋体" pitchFamily="2" charset="-122"/>
                  <a:cs typeface="Arial" charset="0"/>
                </a:endParaRPr>
              </a:p>
            </p:txBody>
          </p:sp>
        </p:grpSp>
        <p:pic>
          <p:nvPicPr>
            <p:cNvPr id="57" name="Picture 12" descr="C:\Program Files\Microsoft Resource DVD Artwork\DVD_ART\Artwork_Imagery\HARDWARE_IMAGERY\Illustration - Misc Hardware\Windows Vista Illustration Icons\Server.pn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38200" y="5334000"/>
              <a:ext cx="946639" cy="1295400"/>
            </a:xfrm>
            <a:prstGeom prst="rect">
              <a:avLst/>
            </a:prstGeom>
            <a:noFill/>
          </p:spPr>
        </p:pic>
        <p:pic>
          <p:nvPicPr>
            <p:cNvPr id="58" name="Picture 32" descr="policy rules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61999" y="6019801"/>
              <a:ext cx="461583" cy="403187"/>
            </a:xfrm>
            <a:prstGeom prst="rect">
              <a:avLst/>
            </a:prstGeom>
            <a:noFill/>
          </p:spPr>
        </p:pic>
      </p:grpSp>
      <p:sp>
        <p:nvSpPr>
          <p:cNvPr id="30" name="Rectangle 51"/>
          <p:cNvSpPr txBox="1">
            <a:spLocks noChangeArrowheads="1"/>
          </p:cNvSpPr>
          <p:nvPr/>
        </p:nvSpPr>
        <p:spPr>
          <a:xfrm>
            <a:off x="762000" y="228600"/>
            <a:ext cx="7672387" cy="1255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</a:b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" pitchFamily="34" charset="0"/>
              <a:ea typeface="+mj-ea"/>
              <a:cs typeface="+mj-cs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752600" y="457200"/>
            <a:ext cx="323635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13"/>
          <p:cNvSpPr txBox="1">
            <a:spLocks/>
          </p:cNvSpPr>
          <p:nvPr/>
        </p:nvSpPr>
        <p:spPr>
          <a:xfrm>
            <a:off x="3121819" y="1905000"/>
            <a:ext cx="5945981" cy="4482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859" marR="0" lvl="0" indent="-396859" algn="l" defTabSz="91432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Secure </a:t>
            </a:r>
            <a:r>
              <a:rPr kumimoji="0" lang="en-US" sz="23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Access</a:t>
            </a:r>
          </a:p>
          <a:p>
            <a:pPr marL="854059" lvl="1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Strong Authentication </a:t>
            </a:r>
          </a:p>
          <a:p>
            <a:pPr marL="854059" lvl="1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Granular Authorization </a:t>
            </a:r>
          </a:p>
          <a:p>
            <a:pPr marL="854059" lvl="1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Transparent Data Encryption</a:t>
            </a:r>
          </a:p>
          <a:p>
            <a:pPr marL="854059" lvl="1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External Key Management</a:t>
            </a:r>
          </a:p>
          <a:p>
            <a:pPr marL="396859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sz="2000" dirty="0" smtClean="0"/>
          </a:p>
          <a:p>
            <a:pPr marL="396859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300" dirty="0" smtClean="0"/>
              <a:t>Protect system</a:t>
            </a:r>
          </a:p>
          <a:p>
            <a:pPr marL="854059" lvl="1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Secure deployment</a:t>
            </a:r>
          </a:p>
          <a:p>
            <a:pPr marL="854059" lvl="1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Secure by default</a:t>
            </a:r>
          </a:p>
          <a:p>
            <a:pPr marL="854059" lvl="1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defRPr/>
            </a:pPr>
            <a:endParaRPr lang="en-US" sz="2000" dirty="0" smtClean="0"/>
          </a:p>
          <a:p>
            <a:pPr marL="396859" lvl="0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300" dirty="0" smtClean="0"/>
              <a:t>Simplify compliance</a:t>
            </a:r>
          </a:p>
          <a:p>
            <a:pPr marL="854059" lvl="1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Enhanced Data Auditing</a:t>
            </a:r>
          </a:p>
          <a:p>
            <a:pPr marL="854059" lvl="1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Enterprise Wide Security </a:t>
            </a:r>
            <a:r>
              <a:rPr lang="en-US" sz="2000" dirty="0" smtClean="0"/>
              <a:t>Policies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37"/>
          <p:cNvGrpSpPr/>
          <p:nvPr/>
        </p:nvGrpSpPr>
        <p:grpSpPr>
          <a:xfrm>
            <a:off x="914400" y="4572000"/>
            <a:ext cx="1676400" cy="1371600"/>
            <a:chOff x="6651163" y="4419599"/>
            <a:chExt cx="889491" cy="896362"/>
          </a:xfrm>
        </p:grpSpPr>
        <p:pic>
          <p:nvPicPr>
            <p:cNvPr id="36" name="Picture 2" descr="C:\Work\Katmai Marketing\PAG_icon library\PAG_icon library\SQL sm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51163" y="4433455"/>
              <a:ext cx="600104" cy="882506"/>
            </a:xfrm>
            <a:prstGeom prst="rect">
              <a:avLst/>
            </a:prstGeom>
            <a:noFill/>
          </p:spPr>
        </p:pic>
        <p:pic>
          <p:nvPicPr>
            <p:cNvPr id="37" name="Picture 7" descr="C:\Work\Katmai Marketing\PAG_icon library\PAG_icon library\list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74178" y="4419599"/>
              <a:ext cx="566476" cy="801977"/>
            </a:xfrm>
            <a:prstGeom prst="rect">
              <a:avLst/>
            </a:prstGeom>
            <a:noFill/>
          </p:spPr>
        </p:pic>
      </p:grpSp>
      <p:sp>
        <p:nvSpPr>
          <p:cNvPr id="48" name="Rectangle 14"/>
          <p:cNvSpPr txBox="1">
            <a:spLocks noChangeArrowheads="1"/>
          </p:cNvSpPr>
          <p:nvPr/>
        </p:nvSpPr>
        <p:spPr bwMode="auto">
          <a:xfrm>
            <a:off x="914400" y="420672"/>
            <a:ext cx="7935913" cy="12557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l" eaLnBrk="1" hangingPunct="1">
              <a:lnSpc>
                <a:spcPct val="90000"/>
              </a:lnSpc>
              <a:spcBef>
                <a:spcPct val="0"/>
              </a:spcBef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Protect</a:t>
            </a:r>
            <a:r>
              <a:rPr kumimoji="0" lang="en-US" sz="4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your information</a:t>
            </a: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600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Secure business-critical data</a:t>
            </a:r>
            <a:endParaRPr lang="en-GB" sz="3600" kern="0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22"/>
          <p:cNvGrpSpPr/>
          <p:nvPr/>
        </p:nvGrpSpPr>
        <p:grpSpPr>
          <a:xfrm>
            <a:off x="7467600" y="152400"/>
            <a:ext cx="1219200" cy="1295400"/>
            <a:chOff x="1600200" y="1606130"/>
            <a:chExt cx="645459" cy="742406"/>
          </a:xfrm>
        </p:grpSpPr>
        <p:pic>
          <p:nvPicPr>
            <p:cNvPr id="38" name="Picture 2" descr="C:\Work\Katmai Marketing\PAG_icon library\PAG_icon library\Database blue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36163" y="1734669"/>
              <a:ext cx="509496" cy="613867"/>
            </a:xfrm>
            <a:prstGeom prst="rect">
              <a:avLst/>
            </a:prstGeom>
            <a:noFill/>
          </p:spPr>
        </p:pic>
        <p:pic>
          <p:nvPicPr>
            <p:cNvPr id="39" name="Picture 3" descr="C:\Work\Katmai Marketing\PAG_icon library\PAG_icon library\Security Threat Detected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00200" y="1606130"/>
              <a:ext cx="550582" cy="628881"/>
            </a:xfrm>
            <a:prstGeom prst="rect">
              <a:avLst/>
            </a:prstGeom>
            <a:noFill/>
          </p:spPr>
        </p:pic>
      </p:grpSp>
      <p:pic>
        <p:nvPicPr>
          <p:cNvPr id="25" name="Picture 6" descr="C:\Work\Katmai Marketing\PAG_icon library\PAG_icon library\XP icon credential manage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5486400"/>
            <a:ext cx="457237" cy="529936"/>
          </a:xfrm>
          <a:prstGeom prst="rect">
            <a:avLst/>
          </a:prstGeom>
          <a:noFill/>
        </p:spPr>
      </p:pic>
      <p:grpSp>
        <p:nvGrpSpPr>
          <p:cNvPr id="4" name="Group 51"/>
          <p:cNvGrpSpPr/>
          <p:nvPr/>
        </p:nvGrpSpPr>
        <p:grpSpPr>
          <a:xfrm>
            <a:off x="457200" y="1600200"/>
            <a:ext cx="2484438" cy="2346325"/>
            <a:chOff x="492125" y="4294188"/>
            <a:chExt cx="2484438" cy="2346325"/>
          </a:xfrm>
        </p:grpSpPr>
        <p:pic>
          <p:nvPicPr>
            <p:cNvPr id="53" name="Picture 9" descr="double arrow green arrow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962025" y="4379913"/>
              <a:ext cx="1763713" cy="1654175"/>
            </a:xfrm>
            <a:prstGeom prst="rect">
              <a:avLst/>
            </a:prstGeom>
            <a:noFill/>
          </p:spPr>
        </p:pic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492125" y="4564063"/>
              <a:ext cx="846138" cy="1250950"/>
              <a:chOff x="845" y="1045"/>
              <a:chExt cx="1221" cy="1807"/>
            </a:xfrm>
          </p:grpSpPr>
          <p:pic>
            <p:nvPicPr>
              <p:cNvPr id="57" name="Picture 11" descr="Server SQL databas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845" y="1045"/>
                <a:ext cx="1221" cy="1807"/>
              </a:xfrm>
              <a:prstGeom prst="rect">
                <a:avLst/>
              </a:prstGeom>
              <a:noFill/>
            </p:spPr>
          </p:pic>
          <p:pic>
            <p:nvPicPr>
              <p:cNvPr id="58" name="Picture 12" descr="SQL Server 2005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r="24501"/>
              <a:stretch>
                <a:fillRect/>
              </a:stretch>
            </p:blipFill>
            <p:spPr bwMode="auto">
              <a:xfrm>
                <a:off x="1362" y="1845"/>
                <a:ext cx="587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5" name="Picture 14" descr="Security Download all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944688" y="5556250"/>
              <a:ext cx="1031875" cy="1084263"/>
            </a:xfrm>
            <a:prstGeom prst="rect">
              <a:avLst/>
            </a:prstGeom>
            <a:noFill/>
          </p:spPr>
        </p:pic>
        <p:pic>
          <p:nvPicPr>
            <p:cNvPr id="56" name="Picture 15" descr="Security Proactive Content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420938" y="4294188"/>
              <a:ext cx="422275" cy="635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8" descr="C:\Work\Katmai Marketing\PAG_icon library\PAG_icon library\Database Sm.png"/>
          <p:cNvPicPr>
            <a:picLocks noChangeAspect="1" noChangeArrowheads="1"/>
          </p:cNvPicPr>
          <p:nvPr/>
        </p:nvPicPr>
        <p:blipFill>
          <a:blip r:embed="rId3" cstate="print">
            <a:lum contrast="-20000"/>
          </a:blip>
          <a:srcRect/>
          <a:stretch>
            <a:fillRect/>
          </a:stretch>
        </p:blipFill>
        <p:spPr bwMode="auto">
          <a:xfrm>
            <a:off x="1110857" y="4343400"/>
            <a:ext cx="1081279" cy="1091413"/>
          </a:xfrm>
          <a:prstGeom prst="rect">
            <a:avLst/>
          </a:prstGeom>
          <a:noFill/>
        </p:spPr>
      </p:pic>
      <p:sp>
        <p:nvSpPr>
          <p:cNvPr id="26" name="Content Placeholder 13"/>
          <p:cNvSpPr txBox="1">
            <a:spLocks/>
          </p:cNvSpPr>
          <p:nvPr/>
        </p:nvSpPr>
        <p:spPr>
          <a:xfrm>
            <a:off x="3426619" y="1740268"/>
            <a:ext cx="5412581" cy="4296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859" marR="0" lvl="0" indent="-396859" algn="l" defTabSz="91432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Optimize Performance</a:t>
            </a:r>
            <a:endParaRPr kumimoji="0" lang="en-US" sz="23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4059" lvl="1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Efficient Data Storage</a:t>
            </a:r>
          </a:p>
          <a:p>
            <a:pPr marL="854059" lvl="1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Prescriptive Guidance</a:t>
            </a:r>
          </a:p>
          <a:p>
            <a:pPr marL="396859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defRPr/>
            </a:pPr>
            <a:endParaRPr lang="en-US" sz="2300" dirty="0" smtClean="0"/>
          </a:p>
          <a:p>
            <a:pPr marL="396859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300" dirty="0" smtClean="0"/>
              <a:t>Analyze Performance </a:t>
            </a:r>
          </a:p>
          <a:p>
            <a:pPr marL="854059" lvl="1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Data Collection</a:t>
            </a:r>
          </a:p>
          <a:p>
            <a:pPr marL="854059" lvl="1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Performance Insights</a:t>
            </a:r>
          </a:p>
          <a:p>
            <a:pPr marL="396859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sz="2300" dirty="0" smtClean="0"/>
          </a:p>
          <a:p>
            <a:pPr marL="396859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300" dirty="0" smtClean="0"/>
              <a:t>Predict Performance</a:t>
            </a:r>
          </a:p>
          <a:p>
            <a:pPr marL="854059" lvl="1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Plan Freezing</a:t>
            </a:r>
          </a:p>
          <a:p>
            <a:pPr marL="854059" lvl="1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Resource </a:t>
            </a:r>
            <a:r>
              <a:rPr lang="en-US" sz="2000" dirty="0" smtClean="0"/>
              <a:t>Governor</a:t>
            </a:r>
            <a:endParaRPr kumimoji="0" lang="en-US" sz="23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4059" lvl="1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Rectangle 14"/>
          <p:cNvSpPr txBox="1">
            <a:spLocks noChangeArrowheads="1"/>
          </p:cNvSpPr>
          <p:nvPr/>
        </p:nvSpPr>
        <p:spPr bwMode="auto">
          <a:xfrm>
            <a:off x="1284287" y="457200"/>
            <a:ext cx="6945313" cy="12557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l" eaLnBrk="1" hangingPunct="1">
              <a:lnSpc>
                <a:spcPct val="90000"/>
              </a:lnSpc>
              <a:spcBef>
                <a:spcPct val="0"/>
              </a:spcBef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Predictable</a:t>
            </a:r>
            <a:r>
              <a:rPr kumimoji="0" lang="en-US" sz="4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Response</a:t>
            </a: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600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Scale for any size business</a:t>
            </a:r>
            <a:endParaRPr lang="en-GB" sz="3600" kern="0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7543800" y="368300"/>
            <a:ext cx="1493248" cy="927100"/>
            <a:chOff x="381001" y="2606675"/>
            <a:chExt cx="1917699" cy="1190625"/>
          </a:xfrm>
        </p:grpSpPr>
        <p:grpSp>
          <p:nvGrpSpPr>
            <p:cNvPr id="3" name="Group 38"/>
            <p:cNvGrpSpPr/>
            <p:nvPr/>
          </p:nvGrpSpPr>
          <p:grpSpPr>
            <a:xfrm>
              <a:off x="381001" y="2730500"/>
              <a:ext cx="934592" cy="800994"/>
              <a:chOff x="381001" y="2730500"/>
              <a:chExt cx="934592" cy="800994"/>
            </a:xfrm>
          </p:grpSpPr>
          <p:pic>
            <p:nvPicPr>
              <p:cNvPr id="37" name="Picture 2" descr="C:\Program Files\Microsoft Resource DVD Artwork\DVD_ART\Artwork_Imagery\HARDWARE_IMAGERY\Illustration - Misc Hardware\Windows Vista Illustration Icons\Server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81001" y="2730500"/>
                <a:ext cx="494850" cy="677162"/>
              </a:xfrm>
              <a:prstGeom prst="rect">
                <a:avLst/>
              </a:prstGeom>
              <a:noFill/>
            </p:spPr>
          </p:pic>
          <p:pic>
            <p:nvPicPr>
              <p:cNvPr id="38" name="Picture 2" descr="C:\Program Files\Microsoft Resource DVD Artwork\DVD_ART\Artwork_Imagery\HARDWARE_IMAGERY\Illustration - Misc Hardware\Windows Vista Illustration Icons\Server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52451" y="2730500"/>
                <a:ext cx="536614" cy="734312"/>
              </a:xfrm>
              <a:prstGeom prst="rect">
                <a:avLst/>
              </a:prstGeom>
              <a:noFill/>
            </p:spPr>
          </p:pic>
          <p:pic>
            <p:nvPicPr>
              <p:cNvPr id="39" name="Picture 2" descr="C:\Program Files\Microsoft Resource DVD Artwork\DVD_ART\Artwork_Imagery\HARDWARE_IMAGERY\Illustration - Misc Hardware\Windows Vista Illustration Icons\Server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30250" y="2730500"/>
                <a:ext cx="585343" cy="800994"/>
              </a:xfrm>
              <a:prstGeom prst="rect">
                <a:avLst/>
              </a:prstGeom>
              <a:noFill/>
            </p:spPr>
          </p:pic>
        </p:grpSp>
        <p:pic>
          <p:nvPicPr>
            <p:cNvPr id="33" name="Picture 3" descr="C:\Program Files\Microsoft Resource DVD Artwork\DVD_ART\Artwork_Imagery\HARDWARE_IMAGERY\Illustration - Misc Hardware\Windows Vista Illustration Icons\Male User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25488" y="2606675"/>
              <a:ext cx="1143000" cy="1143000"/>
            </a:xfrm>
            <a:prstGeom prst="rect">
              <a:avLst/>
            </a:prstGeom>
            <a:noFill/>
          </p:spPr>
        </p:pic>
        <p:pic>
          <p:nvPicPr>
            <p:cNvPr id="36" name="Picture 3" descr="C:\Program Files\Microsoft Resource DVD Artwork\DVD_ART\Artwork_Imagery\HARDWARE_IMAGERY\Illustration - Misc Hardware\Windows Vista Illustration Icons\Male User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155700" y="2654300"/>
              <a:ext cx="1143000" cy="1143000"/>
            </a:xfrm>
            <a:prstGeom prst="rect">
              <a:avLst/>
            </a:prstGeom>
            <a:noFill/>
          </p:spPr>
        </p:pic>
      </p:grpSp>
      <p:grpSp>
        <p:nvGrpSpPr>
          <p:cNvPr id="4" name="Group 27"/>
          <p:cNvGrpSpPr/>
          <p:nvPr/>
        </p:nvGrpSpPr>
        <p:grpSpPr>
          <a:xfrm>
            <a:off x="990600" y="1981200"/>
            <a:ext cx="1676400" cy="1524000"/>
            <a:chOff x="788275" y="4240954"/>
            <a:chExt cx="1154662" cy="1245445"/>
          </a:xfrm>
        </p:grpSpPr>
        <p:pic>
          <p:nvPicPr>
            <p:cNvPr id="41" name="Picture 8" descr="C:\Work\Katmai Marketing\PAG_icon library\PAG_icon library\Database Sm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98179" y="4240954"/>
              <a:ext cx="744758" cy="891926"/>
            </a:xfrm>
            <a:prstGeom prst="rect">
              <a:avLst/>
            </a:prstGeom>
            <a:noFill/>
          </p:spPr>
        </p:pic>
        <p:pic>
          <p:nvPicPr>
            <p:cNvPr id="49" name="Picture 7" descr="C:\Work\Katmai Marketing\PAG_icon library\PAG_icon library\People Chat buddies icon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88275" y="4817238"/>
              <a:ext cx="1013401" cy="669161"/>
            </a:xfrm>
            <a:prstGeom prst="rect">
              <a:avLst/>
            </a:prstGeom>
            <a:noFill/>
          </p:spPr>
        </p:pic>
      </p:grpSp>
      <p:grpSp>
        <p:nvGrpSpPr>
          <p:cNvPr id="5" name="Group 24"/>
          <p:cNvGrpSpPr/>
          <p:nvPr/>
        </p:nvGrpSpPr>
        <p:grpSpPr>
          <a:xfrm>
            <a:off x="1339457" y="4724400"/>
            <a:ext cx="1556143" cy="1064144"/>
            <a:chOff x="6455203" y="4393325"/>
            <a:chExt cx="1806312" cy="947461"/>
          </a:xfrm>
        </p:grpSpPr>
        <p:pic>
          <p:nvPicPr>
            <p:cNvPr id="59" name="Picture 5" descr="C:\Work\Katmai Marketing\PAG_icon library\PAG_icon library\stocks line graph chart icon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406388" y="4393325"/>
              <a:ext cx="855127" cy="873892"/>
            </a:xfrm>
            <a:prstGeom prst="rect">
              <a:avLst/>
            </a:prstGeom>
            <a:noFill/>
          </p:spPr>
        </p:pic>
        <p:pic>
          <p:nvPicPr>
            <p:cNvPr id="57" name="Picture 5" descr="C:\Work\Katmai Marketing\PAG_icon library\PAG_icon library\stocks line graph chart icon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455203" y="4466895"/>
              <a:ext cx="855127" cy="87389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13"/>
          <p:cNvSpPr txBox="1">
            <a:spLocks/>
          </p:cNvSpPr>
          <p:nvPr/>
        </p:nvSpPr>
        <p:spPr>
          <a:xfrm>
            <a:off x="3426619" y="1740268"/>
            <a:ext cx="5031581" cy="4296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859" marR="0" lvl="0" indent="-396859" algn="l" defTabSz="91432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Flexible Administration</a:t>
            </a:r>
            <a:endParaRPr kumimoji="0" lang="en-US" sz="23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4059" lvl="1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Visual Management</a:t>
            </a:r>
          </a:p>
          <a:p>
            <a:pPr marL="854059" lvl="1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Automate Operations </a:t>
            </a:r>
          </a:p>
          <a:p>
            <a:pPr marL="854059" lvl="1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defRPr/>
            </a:pPr>
            <a:endParaRPr lang="en-US" sz="2300" dirty="0" smtClean="0"/>
          </a:p>
          <a:p>
            <a:pPr marL="396859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300" dirty="0" smtClean="0"/>
              <a:t>Manage centrally</a:t>
            </a:r>
          </a:p>
          <a:p>
            <a:pPr marL="854059" lvl="1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Enterprise Policies</a:t>
            </a:r>
          </a:p>
          <a:p>
            <a:pPr marL="854059" lvl="1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Monitor Compliance</a:t>
            </a:r>
          </a:p>
          <a:p>
            <a:pPr marL="396859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defRPr/>
            </a:pPr>
            <a:endParaRPr lang="en-US" sz="2300" dirty="0" smtClean="0"/>
          </a:p>
          <a:p>
            <a:pPr marL="396859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300" dirty="0" smtClean="0"/>
              <a:t>Monitor Health</a:t>
            </a:r>
          </a:p>
          <a:p>
            <a:pPr marL="854059" lvl="1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Management Reports</a:t>
            </a:r>
          </a:p>
          <a:p>
            <a:pPr marL="854059" lvl="1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Performance Tuning Tools</a:t>
            </a:r>
          </a:p>
          <a:p>
            <a:pPr marL="854059" lvl="1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Rectangle 14"/>
          <p:cNvSpPr txBox="1">
            <a:spLocks noChangeArrowheads="1"/>
          </p:cNvSpPr>
          <p:nvPr/>
        </p:nvSpPr>
        <p:spPr bwMode="auto">
          <a:xfrm>
            <a:off x="990600" y="420672"/>
            <a:ext cx="8001000" cy="12557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l" eaLnBrk="1" hangingPunct="1">
              <a:lnSpc>
                <a:spcPct val="90000"/>
              </a:lnSpc>
              <a:spcBef>
                <a:spcPct val="0"/>
              </a:spcBef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Reduce Management Cost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600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Spend less time on operations</a:t>
            </a:r>
            <a:endParaRPr lang="en-GB" sz="3600" kern="0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8" name="Picture 3" descr="IT Work Group tech technical meeting collabor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990600"/>
            <a:ext cx="1905000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7"/>
          <p:cNvGrpSpPr/>
          <p:nvPr/>
        </p:nvGrpSpPr>
        <p:grpSpPr>
          <a:xfrm>
            <a:off x="914400" y="3539837"/>
            <a:ext cx="2057400" cy="2175163"/>
            <a:chOff x="990600" y="1600200"/>
            <a:chExt cx="2057400" cy="2175163"/>
          </a:xfrm>
        </p:grpSpPr>
        <p:pic>
          <p:nvPicPr>
            <p:cNvPr id="27" name="Picture 16" descr="double arrow green arrow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1442243" y="1758157"/>
              <a:ext cx="1185863" cy="1936750"/>
            </a:xfrm>
            <a:prstGeom prst="rect">
              <a:avLst/>
            </a:prstGeom>
            <a:noFill/>
          </p:spPr>
        </p:pic>
        <p:pic>
          <p:nvPicPr>
            <p:cNvPr id="20" name="Picture 2" descr="C:\Work\Katmai Marketing\PAG_icon library\PAG_icon library\SQL sm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90600" y="3006437"/>
              <a:ext cx="442332" cy="727363"/>
            </a:xfrm>
            <a:prstGeom prst="rect">
              <a:avLst/>
            </a:prstGeom>
            <a:noFill/>
          </p:spPr>
        </p:pic>
        <p:pic>
          <p:nvPicPr>
            <p:cNvPr id="22" name="Picture 2" descr="C:\Work\Katmai Marketing\PAG_icon library\PAG_icon library\SQL sm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05668" y="3048000"/>
              <a:ext cx="442332" cy="727363"/>
            </a:xfrm>
            <a:prstGeom prst="rect">
              <a:avLst/>
            </a:prstGeom>
            <a:noFill/>
          </p:spPr>
        </p:pic>
        <p:pic>
          <p:nvPicPr>
            <p:cNvPr id="23" name="Picture 2" descr="C:\Work\Katmai Marketing\PAG_icon library\PAG_icon library\SQL sm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52600" y="1600200"/>
              <a:ext cx="464634" cy="764037"/>
            </a:xfrm>
            <a:prstGeom prst="rect">
              <a:avLst/>
            </a:prstGeom>
            <a:noFill/>
          </p:spPr>
        </p:pic>
        <p:pic>
          <p:nvPicPr>
            <p:cNvPr id="24" name="Picture 2" descr="C:\Work\Katmai Marketing\PAG_icon library\PAG_icon library\settings checklist icon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81200" y="1981200"/>
              <a:ext cx="370918" cy="376294"/>
            </a:xfrm>
            <a:prstGeom prst="rect">
              <a:avLst/>
            </a:prstGeom>
            <a:noFill/>
          </p:spPr>
        </p:pic>
        <p:pic>
          <p:nvPicPr>
            <p:cNvPr id="25" name="Picture 3" descr="C:\Work\Katmai Marketing\PAG_icon library\PAG_icon library\user blue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32660" y="1981200"/>
              <a:ext cx="281940" cy="381000"/>
            </a:xfrm>
            <a:prstGeom prst="rect">
              <a:avLst/>
            </a:prstGeom>
            <a:noFill/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8200" y="1676400"/>
            <a:ext cx="2209800" cy="15910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6" descr="xml docu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590800"/>
            <a:ext cx="562727" cy="55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Content Placeholder 13"/>
          <p:cNvSpPr txBox="1">
            <a:spLocks/>
          </p:cNvSpPr>
          <p:nvPr/>
        </p:nvSpPr>
        <p:spPr>
          <a:xfrm>
            <a:off x="3426619" y="1740268"/>
            <a:ext cx="5412581" cy="46520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859" marR="0" lvl="0" indent="-396859" algn="l" defTabSz="91432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300" dirty="0" smtClean="0"/>
              <a:t>Unstructured Information</a:t>
            </a:r>
          </a:p>
          <a:p>
            <a:pPr marL="854059" lvl="1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File Storage</a:t>
            </a:r>
          </a:p>
          <a:p>
            <a:pPr marL="854059" lvl="1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Search text</a:t>
            </a:r>
          </a:p>
          <a:p>
            <a:pPr marL="854059" lvl="1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Extensible Types</a:t>
            </a:r>
          </a:p>
          <a:p>
            <a:pPr marL="854059" lvl="1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defRPr/>
            </a:pPr>
            <a:endParaRPr lang="en-US" sz="2300" dirty="0" smtClean="0"/>
          </a:p>
          <a:p>
            <a:pPr marL="396859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400" dirty="0" smtClean="0"/>
              <a:t>Geospatial information</a:t>
            </a:r>
          </a:p>
          <a:p>
            <a:pPr marL="854059" lvl="1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Spatial Standards</a:t>
            </a:r>
          </a:p>
          <a:p>
            <a:pPr marL="854059" lvl="1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Visualize Location</a:t>
            </a:r>
          </a:p>
          <a:p>
            <a:pPr marL="396859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sz="2300" dirty="0" smtClean="0"/>
          </a:p>
          <a:p>
            <a:pPr marL="396859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300" dirty="0" smtClean="0"/>
              <a:t>Structured information</a:t>
            </a:r>
          </a:p>
          <a:p>
            <a:pPr marL="854059" lvl="1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Model complex hierarchies</a:t>
            </a:r>
          </a:p>
          <a:p>
            <a:pPr marL="854059" lvl="1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Sparsely populated data</a:t>
            </a:r>
          </a:p>
          <a:p>
            <a:pPr marL="854059" lvl="1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Rectangle 14"/>
          <p:cNvSpPr txBox="1">
            <a:spLocks noChangeArrowheads="1"/>
          </p:cNvSpPr>
          <p:nvPr/>
        </p:nvSpPr>
        <p:spPr bwMode="auto">
          <a:xfrm>
            <a:off x="1055687" y="496872"/>
            <a:ext cx="7707313" cy="12557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l" eaLnBrk="1" hangingPunct="1">
              <a:lnSpc>
                <a:spcPct val="90000"/>
              </a:lnSpc>
              <a:spcBef>
                <a:spcPct val="0"/>
              </a:spcBef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Store your information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600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Information Lifecycle Management</a:t>
            </a:r>
            <a:endParaRPr lang="en-GB" sz="3600" kern="0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7772400" y="381000"/>
            <a:ext cx="1062691" cy="1089660"/>
            <a:chOff x="8763000" y="4876800"/>
            <a:chExt cx="1143000" cy="1152525"/>
          </a:xfrm>
        </p:grpSpPr>
        <p:grpSp>
          <p:nvGrpSpPr>
            <p:cNvPr id="3" name="Group 42"/>
            <p:cNvGrpSpPr>
              <a:grpSpLocks/>
            </p:cNvGrpSpPr>
            <p:nvPr/>
          </p:nvGrpSpPr>
          <p:grpSpPr bwMode="auto">
            <a:xfrm>
              <a:off x="8763000" y="4876800"/>
              <a:ext cx="960437" cy="1152525"/>
              <a:chOff x="9372600" y="4876800"/>
              <a:chExt cx="960437" cy="1152525"/>
            </a:xfrm>
          </p:grpSpPr>
          <p:pic>
            <p:nvPicPr>
              <p:cNvPr id="14" name="Picture 27" descr="xml doc illustration ico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906000" y="4876800"/>
                <a:ext cx="427037" cy="493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29" descr="XP icon my documents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9753600" y="5410200"/>
                <a:ext cx="554038" cy="619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31" descr="my-photos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9372600" y="5105400"/>
                <a:ext cx="641350" cy="568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2" name="Picture 9" descr="C:\Program Files\Microsoft Resource DVD Artwork\DVD_ART\Artwork_Imagery\HARDWARE_IMAGERY\Illustration - Misc Hardware\Windows Vista Illustration Icons\Internet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372600" y="5181600"/>
              <a:ext cx="533400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Picture 4" descr="C:\Program Files\Microsoft Resource DVD Artwork\DVD_ART\Artwork_Imagery\HARDWARE_IMAGERY\Illustration - Misc Hardware\Windows Vista Illustration Icons\Interne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" y="3886200"/>
            <a:ext cx="1371600" cy="1371600"/>
          </a:xfrm>
          <a:prstGeom prst="rect">
            <a:avLst/>
          </a:prstGeom>
          <a:noFill/>
        </p:spPr>
      </p:pic>
      <p:pic>
        <p:nvPicPr>
          <p:cNvPr id="22" name="Picture 29" descr="MSN icon photo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76400" y="1905000"/>
            <a:ext cx="685800" cy="1216697"/>
          </a:xfrm>
          <a:prstGeom prst="rect">
            <a:avLst/>
          </a:prstGeom>
          <a:noFill/>
        </p:spPr>
      </p:pic>
      <p:pic>
        <p:nvPicPr>
          <p:cNvPr id="23" name="Picture 9" descr="MSN icon entertainmen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66800" y="1905000"/>
            <a:ext cx="942192" cy="1540330"/>
          </a:xfrm>
          <a:prstGeom prst="rect">
            <a:avLst/>
          </a:prstGeom>
          <a:noFill/>
        </p:spPr>
      </p:pic>
      <p:pic>
        <p:nvPicPr>
          <p:cNvPr id="25" name="Picture 3" descr="C:\Work\Katmai Marketing\PAG_icon library\PAG_icon library\Search the Web magnifying glass icon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95400" y="2667000"/>
            <a:ext cx="533400" cy="49448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13"/>
          <p:cNvSpPr txBox="1">
            <a:spLocks/>
          </p:cNvSpPr>
          <p:nvPr/>
        </p:nvSpPr>
        <p:spPr>
          <a:xfrm>
            <a:off x="3426619" y="1740268"/>
            <a:ext cx="7393781" cy="499059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396859" marR="0" lvl="0" indent="-396859" algn="l" defTabSz="91432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300" dirty="0" smtClean="0"/>
              <a:t>Build Faster</a:t>
            </a:r>
          </a:p>
          <a:p>
            <a:pPr marL="854059" lvl="1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Connect to data</a:t>
            </a:r>
          </a:p>
          <a:p>
            <a:pPr marL="854059" lvl="1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Cleanse data</a:t>
            </a:r>
          </a:p>
          <a:p>
            <a:pPr marL="854059" lvl="1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Integrate data</a:t>
            </a:r>
          </a:p>
          <a:p>
            <a:pPr marL="854059" lvl="1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defRPr/>
            </a:pPr>
            <a:endParaRPr lang="en-US" sz="2300" dirty="0" smtClean="0"/>
          </a:p>
          <a:p>
            <a:pPr marL="396859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400" dirty="0" smtClean="0"/>
              <a:t>Manage Efficiently</a:t>
            </a:r>
          </a:p>
          <a:p>
            <a:pPr marL="854059" lvl="1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Efficient Data Storage</a:t>
            </a:r>
          </a:p>
          <a:p>
            <a:pPr marL="854059" lvl="1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Manage mixed workloads</a:t>
            </a:r>
          </a:p>
          <a:p>
            <a:pPr marL="854059" lvl="1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Streamline Aggregates</a:t>
            </a:r>
          </a:p>
          <a:p>
            <a:pPr marL="396859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sz="2300" dirty="0" smtClean="0"/>
          </a:p>
          <a:p>
            <a:pPr marL="396859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300" dirty="0" smtClean="0"/>
              <a:t>Scalable Performance</a:t>
            </a:r>
          </a:p>
          <a:p>
            <a:pPr marL="854059" lvl="1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DW Query Optimizations</a:t>
            </a:r>
          </a:p>
          <a:p>
            <a:pPr marL="854059" lvl="1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Enhanced Partitioning</a:t>
            </a:r>
          </a:p>
          <a:p>
            <a:pPr marL="854059" lvl="1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Rectangle 14"/>
          <p:cNvSpPr txBox="1">
            <a:spLocks noChangeArrowheads="1"/>
          </p:cNvSpPr>
          <p:nvPr/>
        </p:nvSpPr>
        <p:spPr bwMode="auto">
          <a:xfrm>
            <a:off x="827087" y="496872"/>
            <a:ext cx="8393113" cy="12557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l" eaLnBrk="1" hangingPunct="1">
              <a:lnSpc>
                <a:spcPct val="90000"/>
              </a:lnSpc>
              <a:spcBef>
                <a:spcPct val="0"/>
              </a:spcBef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Integrate &amp;</a:t>
            </a:r>
            <a:r>
              <a:rPr kumimoji="0" lang="en-US" sz="4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Manage data</a:t>
            </a: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600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Next Generation Data Warehousing</a:t>
            </a:r>
            <a:endParaRPr lang="en-GB" sz="3600" kern="0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762000" y="3733800"/>
            <a:ext cx="1752600" cy="2057400"/>
            <a:chOff x="6529138" y="4114800"/>
            <a:chExt cx="766617" cy="1253564"/>
          </a:xfrm>
        </p:grpSpPr>
        <p:pic>
          <p:nvPicPr>
            <p:cNvPr id="16" name="Picture 5" descr="C:\Work\Katmai Marketing\PAG_icon library\PAG_icon library\Server - application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05600" y="4114800"/>
              <a:ext cx="473829" cy="852512"/>
            </a:xfrm>
            <a:prstGeom prst="rect">
              <a:avLst/>
            </a:prstGeom>
            <a:noFill/>
          </p:spPr>
        </p:pic>
        <p:pic>
          <p:nvPicPr>
            <p:cNvPr id="17" name="Picture 6" descr="C:\Work\Katmai Marketing\PAG_icon library\PAG_icon library\People Chat buddies icon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29138" y="4862158"/>
              <a:ext cx="766617" cy="506206"/>
            </a:xfrm>
            <a:prstGeom prst="rect">
              <a:avLst/>
            </a:prstGeom>
            <a:noFill/>
          </p:spPr>
        </p:pic>
      </p:grpSp>
      <p:pic>
        <p:nvPicPr>
          <p:cNvPr id="32" name="Picture 2" descr="C:\Work\Katmai Marketing\PAG_icon library\PAG_icon library\Database S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1" y="228600"/>
            <a:ext cx="827151" cy="990600"/>
          </a:xfrm>
          <a:prstGeom prst="rect">
            <a:avLst/>
          </a:prstGeom>
          <a:noFill/>
        </p:spPr>
      </p:pic>
      <p:pic>
        <p:nvPicPr>
          <p:cNvPr id="33" name="Picture 3" descr="C:\Work\Katmai Marketing\PAG_icon library\PAG_icon library\XP icon other option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58201" y="685800"/>
            <a:ext cx="533399" cy="596536"/>
          </a:xfrm>
          <a:prstGeom prst="rect">
            <a:avLst/>
          </a:prstGeom>
          <a:noFill/>
        </p:spPr>
      </p:pic>
      <p:pic>
        <p:nvPicPr>
          <p:cNvPr id="35" name="Picture 2" descr="C:\Work\Katmai Marketing\PAG_icon library\PAG_icon library\SQL s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2590800"/>
            <a:ext cx="378640" cy="556824"/>
          </a:xfrm>
          <a:prstGeom prst="rect">
            <a:avLst/>
          </a:prstGeom>
          <a:noFill/>
        </p:spPr>
      </p:pic>
      <p:pic>
        <p:nvPicPr>
          <p:cNvPr id="36" name="Picture 4" descr="C:\Work\Katmai Marketing\PAG_icon library\PAG_icon library\Host Integration Server - HIS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828800" y="2133600"/>
            <a:ext cx="542025" cy="842310"/>
          </a:xfrm>
          <a:prstGeom prst="rect">
            <a:avLst/>
          </a:prstGeom>
          <a:noFill/>
        </p:spPr>
      </p:pic>
      <p:pic>
        <p:nvPicPr>
          <p:cNvPr id="37" name="Picture 2" descr="C:\Work\Katmai Marketing\PAG_icon library\PAG_icon library\SQL s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1752600"/>
            <a:ext cx="378640" cy="556824"/>
          </a:xfrm>
          <a:prstGeom prst="rect">
            <a:avLst/>
          </a:prstGeom>
          <a:noFill/>
        </p:spPr>
      </p:pic>
      <p:sp>
        <p:nvSpPr>
          <p:cNvPr id="39" name="Right Arrow 38"/>
          <p:cNvSpPr/>
          <p:nvPr/>
        </p:nvSpPr>
        <p:spPr>
          <a:xfrm rot="975222">
            <a:off x="1347946" y="2030552"/>
            <a:ext cx="414735" cy="434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 rot="19428642">
            <a:off x="1383726" y="2595108"/>
            <a:ext cx="414735" cy="434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13"/>
          <p:cNvSpPr txBox="1">
            <a:spLocks/>
          </p:cNvSpPr>
          <p:nvPr/>
        </p:nvSpPr>
        <p:spPr>
          <a:xfrm>
            <a:off x="3426619" y="1740268"/>
            <a:ext cx="5412581" cy="4144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859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300" dirty="0" smtClean="0"/>
              <a:t>Author reports </a:t>
            </a:r>
          </a:p>
          <a:p>
            <a:pPr marL="854059" lvl="1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Enhanced Designers</a:t>
            </a:r>
          </a:p>
          <a:p>
            <a:pPr marL="854059" lvl="1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Flexible Layout</a:t>
            </a:r>
          </a:p>
          <a:p>
            <a:pPr marL="854059" lvl="1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sz="2000" dirty="0" smtClean="0"/>
          </a:p>
          <a:p>
            <a:pPr marL="396859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300" dirty="0" smtClean="0"/>
              <a:t>Manage reports  </a:t>
            </a:r>
          </a:p>
          <a:p>
            <a:pPr marL="854059" lvl="1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Enterprise Platform</a:t>
            </a:r>
          </a:p>
          <a:p>
            <a:pPr marL="854059" lvl="1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Server-based Deployment </a:t>
            </a:r>
          </a:p>
          <a:p>
            <a:pPr marL="854059" lvl="1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defRPr/>
            </a:pPr>
            <a:endParaRPr lang="en-US" sz="2000" dirty="0" smtClean="0">
              <a:solidFill>
                <a:srgbClr val="D34817"/>
              </a:solidFill>
            </a:endParaRPr>
          </a:p>
          <a:p>
            <a:pPr marL="396859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300" dirty="0" smtClean="0"/>
              <a:t>Deliver reports</a:t>
            </a:r>
          </a:p>
          <a:p>
            <a:pPr marL="854059" lvl="1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Rich Visualizations </a:t>
            </a:r>
          </a:p>
          <a:p>
            <a:pPr marL="854059" lvl="1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Render in Office</a:t>
            </a:r>
          </a:p>
          <a:p>
            <a:pPr marL="854059" lvl="1" indent="-396859" algn="l" defTabSz="91432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Share </a:t>
            </a:r>
            <a:r>
              <a:rPr lang="en-US" sz="2000" dirty="0" smtClean="0"/>
              <a:t>reports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Rectangle 14"/>
          <p:cNvSpPr txBox="1">
            <a:spLocks noChangeArrowheads="1"/>
          </p:cNvSpPr>
          <p:nvPr/>
        </p:nvSpPr>
        <p:spPr bwMode="auto">
          <a:xfrm>
            <a:off x="838200" y="496872"/>
            <a:ext cx="7707313" cy="12557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l" eaLnBrk="1" hangingPunct="1">
              <a:lnSpc>
                <a:spcPct val="90000"/>
              </a:lnSpc>
              <a:spcBef>
                <a:spcPct val="0"/>
              </a:spcBef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Deliver Relevant Reports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600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Enterprise Reporting Platform</a:t>
            </a:r>
            <a:endParaRPr lang="en-GB" sz="3600" kern="0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4" name="Picture 3" descr="combination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962400"/>
            <a:ext cx="2209800" cy="1524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3" name="Picture 6" descr="forcasting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962400"/>
            <a:ext cx="2133600" cy="1485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2" name="Group 24"/>
          <p:cNvGrpSpPr/>
          <p:nvPr/>
        </p:nvGrpSpPr>
        <p:grpSpPr>
          <a:xfrm>
            <a:off x="1295400" y="2057400"/>
            <a:ext cx="1143000" cy="1143000"/>
            <a:chOff x="685800" y="1981200"/>
            <a:chExt cx="864271" cy="1001311"/>
          </a:xfrm>
        </p:grpSpPr>
        <p:pic>
          <p:nvPicPr>
            <p:cNvPr id="28" name="Picture 11" descr="C:\Work\Katmai Marketing\PAG_icon library\PAG_icon library\Binary Code Sm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" y="1981200"/>
              <a:ext cx="475622" cy="1001311"/>
            </a:xfrm>
            <a:prstGeom prst="rect">
              <a:avLst/>
            </a:prstGeom>
            <a:noFill/>
          </p:spPr>
        </p:pic>
        <p:grpSp>
          <p:nvGrpSpPr>
            <p:cNvPr id="3" name="Group 14"/>
            <p:cNvGrpSpPr/>
            <p:nvPr/>
          </p:nvGrpSpPr>
          <p:grpSpPr>
            <a:xfrm>
              <a:off x="910391" y="2048607"/>
              <a:ext cx="639682" cy="629109"/>
              <a:chOff x="978568" y="3486420"/>
              <a:chExt cx="1011989" cy="995262"/>
            </a:xfrm>
          </p:grpSpPr>
          <p:pic>
            <p:nvPicPr>
              <p:cNvPr id="35" name="Picture 8" descr="C:\Work\Katmai Marketing\PAG_icon library\PAG_icon library\database purple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978568" y="3486420"/>
                <a:ext cx="522957" cy="626296"/>
              </a:xfrm>
              <a:prstGeom prst="rect">
                <a:avLst/>
              </a:prstGeom>
              <a:noFill/>
            </p:spPr>
          </p:pic>
          <p:pic>
            <p:nvPicPr>
              <p:cNvPr id="36" name="Picture 9" descr="C:\Work\Katmai Marketing\PAG_icon library\PAG_icon library\Database Sm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491916" y="3576950"/>
                <a:ext cx="498641" cy="597175"/>
              </a:xfrm>
              <a:prstGeom prst="rect">
                <a:avLst/>
              </a:prstGeom>
              <a:noFill/>
            </p:spPr>
          </p:pic>
          <p:pic>
            <p:nvPicPr>
              <p:cNvPr id="37" name="Picture 7" descr="C:\Work\Katmai Marketing\PAG_icon library\PAG_icon library\database green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206690" y="3866151"/>
                <a:ext cx="513968" cy="615531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4" name="Group 34"/>
          <p:cNvGrpSpPr/>
          <p:nvPr/>
        </p:nvGrpSpPr>
        <p:grpSpPr>
          <a:xfrm>
            <a:off x="7772400" y="228600"/>
            <a:ext cx="1116555" cy="1157689"/>
            <a:chOff x="4023360" y="5199669"/>
            <a:chExt cx="1436595" cy="1489519"/>
          </a:xfrm>
        </p:grpSpPr>
        <p:pic>
          <p:nvPicPr>
            <p:cNvPr id="50" name="Picture 12" descr="D:\My Documents\Ann\business\Content Masters\Katmai\Copies from Portal\Project Resources\Graphics\PAG_icon library\Business Process (developer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87595" y="5199669"/>
              <a:ext cx="972360" cy="1489519"/>
            </a:xfrm>
            <a:prstGeom prst="rect">
              <a:avLst/>
            </a:prstGeom>
            <a:noFill/>
          </p:spPr>
        </p:pic>
        <p:pic>
          <p:nvPicPr>
            <p:cNvPr id="51" name="Picture 11" descr="D:\My Documents\Ann\business\Content Masters\Katmai\Copies from Portal\Project Resources\Graphics\PAG_icon library\user blue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023360" y="5482936"/>
              <a:ext cx="675250" cy="95051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389</Words>
  <Application>Microsoft Office PowerPoint</Application>
  <PresentationFormat>On-screen Show (4:3)</PresentationFormat>
  <Paragraphs>152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Default Design</vt:lpstr>
      <vt:lpstr>SQL Server 2008 Unplugged</vt:lpstr>
      <vt:lpstr>The Data Explosion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Summary</vt:lpstr>
      <vt:lpstr>Thank You</vt:lpstr>
      <vt:lpstr>Resources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SQL Server 2008 - Unplugged</dc:title>
  <dc:subject>SQL Server</dc:subject>
  <dc:creator>Vinod Kumar</dc:creator>
  <cp:keywords>SQL; Katmai</cp:keywords>
  <dc:description>Website: www.ExtremeExperts.com
Blog: http://blogs.sqlxml.org/vinodkumar</dc:description>
  <cp:lastModifiedBy>Vinod Kumar M</cp:lastModifiedBy>
  <cp:revision>17</cp:revision>
  <dcterms:created xsi:type="dcterms:W3CDTF">2008-12-08T08:37:12Z</dcterms:created>
  <dcterms:modified xsi:type="dcterms:W3CDTF">2008-12-10T05:12:22Z</dcterms:modified>
</cp:coreProperties>
</file>