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notesMasterIdLst>
    <p:notesMasterId r:id="rId23"/>
  </p:notesMasterIdLst>
  <p:handoutMasterIdLst>
    <p:handoutMasterId r:id="rId24"/>
  </p:handoutMasterIdLst>
  <p:sldIdLst>
    <p:sldId id="588" r:id="rId5"/>
    <p:sldId id="564" r:id="rId6"/>
    <p:sldId id="581" r:id="rId7"/>
    <p:sldId id="582" r:id="rId8"/>
    <p:sldId id="567" r:id="rId9"/>
    <p:sldId id="565" r:id="rId10"/>
    <p:sldId id="402" r:id="rId11"/>
    <p:sldId id="477" r:id="rId12"/>
    <p:sldId id="463" r:id="rId13"/>
    <p:sldId id="583" r:id="rId14"/>
    <p:sldId id="570" r:id="rId15"/>
    <p:sldId id="493" r:id="rId16"/>
    <p:sldId id="501" r:id="rId17"/>
    <p:sldId id="584" r:id="rId18"/>
    <p:sldId id="586" r:id="rId19"/>
    <p:sldId id="585" r:id="rId20"/>
    <p:sldId id="587" r:id="rId21"/>
    <p:sldId id="580" r:id="rId2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McMahon" initials="KM" lastIdx="1" clrIdx="0"/>
  <p:cmAuthor id="1" name="maryfj" initials="mf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4D4D4D"/>
    <a:srgbClr val="62A1FE"/>
    <a:srgbClr val="37CBFF"/>
    <a:srgbClr val="FFFFFF"/>
    <a:srgbClr val="722627"/>
    <a:srgbClr val="9ACCCC"/>
    <a:srgbClr val="F6AE1E"/>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30" autoAdjust="0"/>
    <p:restoredTop sz="75294" autoAdjust="0"/>
  </p:normalViewPr>
  <p:slideViewPr>
    <p:cSldViewPr snapToGrid="0">
      <p:cViewPr varScale="1">
        <p:scale>
          <a:sx n="100" d="100"/>
          <a:sy n="100" d="100"/>
        </p:scale>
        <p:origin x="-744" y="-96"/>
      </p:cViewPr>
      <p:guideLst>
        <p:guide orient="horz" pos="511"/>
        <p:guide orient="horz" pos="159"/>
        <p:guide orient="horz" pos="3596"/>
        <p:guide orient="horz" pos="2107"/>
        <p:guide orient="horz" pos="3653"/>
        <p:guide orient="horz" pos="1856"/>
        <p:guide pos="6156"/>
        <p:guide pos="817"/>
        <p:guide pos="3398"/>
        <p:guide pos="1612"/>
        <p:guide pos="4128"/>
      </p:guideLst>
    </p:cSldViewPr>
  </p:slideViewPr>
  <p:notesTextViewPr>
    <p:cViewPr>
      <p:scale>
        <a:sx n="66" d="100"/>
        <a:sy n="66" d="100"/>
      </p:scale>
      <p:origin x="0" y="0"/>
    </p:cViewPr>
  </p:notesTextViewPr>
  <p:sorterViewPr>
    <p:cViewPr>
      <p:scale>
        <a:sx n="80" d="100"/>
        <a:sy n="80" d="100"/>
      </p:scale>
      <p:origin x="0" y="0"/>
    </p:cViewPr>
  </p:sorterViewPr>
  <p:notesViewPr>
    <p:cSldViewPr snapToGrid="0" showGuides="1">
      <p:cViewPr varScale="1">
        <p:scale>
          <a:sx n="59" d="100"/>
          <a:sy n="59" d="100"/>
        </p:scale>
        <p:origin x="-3206"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PDC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12/11/2008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PDC 2008</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12/11/2008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endParaRPr lang="en-US" sz="500"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is a turning point for Microsoft as for the first time we're able to talk end-to-end about what we've been working on for the past couple of years. It's the transformation of our software, it's the transformation of our strategy and our offerings across the board to fundamentally embrace services.</a:t>
            </a:r>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Today, we're in the early days of a transformation towards services across the industry, a change that's being catalyzed by a confluence of factors, by cheap computing and cheap storage, by the increasing ubiquity of high bandwidth connectivity to the Internet, by an explosion in PC innovation from the high-end desktop to the low-end </a:t>
            </a:r>
            <a:r>
              <a:rPr lang="en-US" dirty="0" err="1" smtClean="0"/>
              <a:t>netbook</a:t>
            </a:r>
            <a:r>
              <a:rPr lang="en-US" dirty="0" smtClean="0"/>
              <a:t>, by an explosion in device innovation, Media Players, Smart Phones, net-connected devices of all shapes and sizes.</a:t>
            </a:r>
          </a:p>
          <a:p>
            <a:endParaRPr lang="en-US" dirty="0" smtClean="0"/>
          </a:p>
          <a:p>
            <a:pPr rtl="0"/>
            <a:r>
              <a:rPr lang="en-US" dirty="0" smtClean="0"/>
              <a:t>The notion of utility computing was pioneered in the '60s. Virtualization was also pioneered in that same era by IBM and its VM370 took virtualization very, very broadly into the enterprise datacenter. Today, that same virtualization technology is making a strong comeback, driven by our trend toward consolidation of our PC-based servers. With racks of machines now hosting any number of Virtual Servers, computing is looking more and more like an economical shared utility, serving our enterprise users, apps and solutions.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Windows 7, we want everybody to think along three lines. Windows 7 brings you a personalized experience where you're in control of your PC. Windows 7 helps you connect whether it's devices or storage or all the information so you can find and organize the information across your PC, and lastly, Windows 7 brings together all the functionality of devices.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For developers, there are a lot of things in Windows 7 for you. </a:t>
            </a:r>
          </a:p>
          <a:p>
            <a:pPr rtl="0"/>
            <a:endParaRPr lang="en-US" dirty="0" smtClean="0"/>
          </a:p>
          <a:p>
            <a:pPr rtl="0"/>
            <a:r>
              <a:rPr lang="en-US" dirty="0" smtClean="0"/>
              <a:t>The first is the ribbon user interface. And so that's an opportunity for you to modernize your client user interface, to use a data-driven UI paradigm, and to make it simple to bring that interface to all of your customers. So we've used interface, we've used in WordPad and in Paint, you'll see it show up in Movie Maker, in Windows Live, and we're going to start to move that across a broad set of applications. </a:t>
            </a:r>
          </a:p>
          <a:p>
            <a:pPr rtl="0"/>
            <a:endParaRPr lang="en-US" dirty="0" smtClean="0"/>
          </a:p>
          <a:p>
            <a:pPr rtl="0"/>
            <a:r>
              <a:rPr lang="en-US" dirty="0" smtClean="0"/>
              <a:t>Two other features that are really important are jump lists and libraries. Jump lists are the little menus down at the start menu on the task bar that show up when you right click on the start menu, and libraries are the way to bring together search and storage locations and multiple computers. The idea of both of these is to integrate deeply with the Windows desktop experience. These are opportunities for you and your software to really work seamlessly through and across and with Windows. It's an opportunity for you to differentiate your software, and an opportunity for you to participate in the personalization, the choice, and the control that Windows 7 promises end users. So you'll see this in Messenger and in mail -- Windows Live Messenger, Windows Live Mail, and all the applications across Microsoft will soon contribute to really bringing forward jump lists and libraries. Also libraries update the common dialogue and that makes it easy for you to access the libraries and use them when you use the common dialogue. </a:t>
            </a:r>
          </a:p>
          <a:p>
            <a:pPr rtl="0"/>
            <a:endParaRPr lang="en-US" dirty="0" smtClean="0"/>
          </a:p>
          <a:p>
            <a:pPr rtl="0"/>
            <a:r>
              <a:rPr lang="en-US" dirty="0" smtClean="0"/>
              <a:t>Multi-touch is a fantastic example of a way that unique hardware can also manifest amazing experiences for customers. Whether you're designing software that might be used in a directory that would be in front of a building or in a mall or a really, really small screen that might serve as the basis for a moderate home automation system.</a:t>
            </a:r>
          </a:p>
          <a:p>
            <a:pPr rtl="0"/>
            <a:endParaRPr lang="en-US" dirty="0" smtClean="0"/>
          </a:p>
          <a:p>
            <a:pPr rtl="0"/>
            <a:r>
              <a:rPr lang="en-US" dirty="0" smtClean="0"/>
              <a:t>Finally, the Direct X family of APIs. Direct X really brings the amazing power of graphics hardware today and puts an incredibly powerful API around it that allows you to really tap the incredible potential of graphics on a modern PC. We're all familiar with Direct X for games, and that's certainly the heritage. With Windows 7, we've extended Direct X to 2D, to animation, and also to very, very high-performance and extremely fine-looking text.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12/11/2008 5:11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smtClean="0"/>
          </a:p>
        </p:txBody>
      </p:sp>
      <p:sp>
        <p:nvSpPr>
          <p:cNvPr id="4" name="Slide Number Placeholder 3"/>
          <p:cNvSpPr>
            <a:spLocks noGrp="1"/>
          </p:cNvSpPr>
          <p:nvPr>
            <p:ph type="sldNum" sz="quarter" idx="10"/>
          </p:nvPr>
        </p:nvSpPr>
        <p:spPr/>
        <p:txBody>
          <a:bodyPr/>
          <a:lstStyle/>
          <a:p>
            <a:pPr defTabSz="897264"/>
            <a:fld id="{8B263312-38AA-4E1E-B2B5-0F8F122B24FE}" type="slidenum">
              <a:rPr lang="en-US">
                <a:solidFill>
                  <a:prstClr val="black"/>
                </a:solidFill>
                <a:latin typeface="Calibri"/>
              </a:rPr>
              <a:pPr defTabSz="897264"/>
              <a:t>15</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PDC 2008</a:t>
            </a:r>
            <a:endParaRPr lang="en-US" dirty="0"/>
          </a:p>
        </p:txBody>
      </p:sp>
      <p:sp>
        <p:nvSpPr>
          <p:cNvPr id="5" name="Date Placeholder 4"/>
          <p:cNvSpPr>
            <a:spLocks noGrp="1"/>
          </p:cNvSpPr>
          <p:nvPr>
            <p:ph type="dt" idx="11"/>
          </p:nvPr>
        </p:nvSpPr>
        <p:spPr/>
        <p:txBody>
          <a:bodyPr/>
          <a:lstStyle/>
          <a:p>
            <a:fld id="{DA9096C4-8A2E-488B-9A2E-7D24B35BA2F3}" type="datetime1">
              <a:rPr lang="en-US" smtClean="0"/>
              <a:pPr/>
              <a:t>12/11/2008</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Calibri" pitchFamily="34" charset="0"/>
              </a:rPr>
            </a:br>
            <a:r>
              <a:rPr lang="en-US" smtClean="0">
                <a:solidFill>
                  <a:srgbClr val="000000"/>
                </a:solidFill>
                <a:latin typeface="Calibri" pitchFamily="34" charset="0"/>
              </a:rPr>
              <a:t>MICROSOFT MAKES NO WARRANTIES, EXPRESS, IMPLIED OR STATUTORY, AS TO THE INFORMATION IN THIS PRESENTATION.</a:t>
            </a:r>
            <a:endParaRPr lang="en-US" dirty="0" smtClean="0">
              <a:solidFill>
                <a:srgbClr val="000000"/>
              </a:solidFill>
              <a:latin typeface="Calibr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12/11/2008 5:11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As we move forward into the services era, we’ll continue to deepen our investments in extending our platform to the cloud to enable a world of applications that span from local software to services on the Web, as well as client experiences that transcend any single device.  The breadth of technology that Microsoft offers developers is unparalleled in the industry, an industry which is increasingly embracing the shift toward software + services. This shift enables developers to take advantage of combining client and server-based scenarios in which software runs locally with service-based scenarios that fully exploit the reach and scale of the Web.</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But today, even in the best of our virtualized enterprise datacenters, most of our enterprise computing architectures have been designed for the purpose of serving and delivering inwardly facing solutions. That is, most of our systems and networks have been specifically built to target solutions for our employees, in some cases for our partners, hundreds or thousands or perhaps tens of thousands of concurrent users; desktops, datacenters, and the networks between them all scoped out, audited, controllable and controlled by an IT organization skilled in managing the enterprise as the scope of deployment.</a:t>
            </a:r>
          </a:p>
          <a:p>
            <a:endParaRPr lang="en-US" dirty="0" smtClean="0"/>
          </a:p>
          <a:p>
            <a:pPr rtl="0"/>
            <a:r>
              <a:rPr lang="en-US" dirty="0" smtClean="0"/>
              <a:t>Companies are coming to realize that regardless of their industry, the Web has become a key demand generation mechanism, the first place customers look, every organization's front door. Now more than ever, the richness, reach and effectiveness of all aspects of a company's Web presence has become critical to the overall health of the business.  And company's IT systems now have to deal with far more outside users, their customers, than the users that they serve within their own four walls.</a:t>
            </a:r>
          </a:p>
          <a:p>
            <a:pPr rtl="0"/>
            <a:endParaRPr lang="en-US" dirty="0" smtClean="0"/>
          </a:p>
          <a:p>
            <a:r>
              <a:rPr lang="en-US" dirty="0" smtClean="0"/>
              <a:t>All in all over the years we've accumulated lots and lots of high scale services' expertise, but all that knowledge, technology and skill, tremendous and expensive as that asset is, wasn't packaged in a form that could be leveraged by outside developers or in a form that could benefit our enterprise customers. It certainly wasn't packaged in a form that might be helpful to you.</a:t>
            </a:r>
          </a:p>
          <a:p>
            <a:pPr rtl="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The first tier, of course, is our experience tier, the PC on your desk or the phone in your pocket. The scale of this first tier of computing is one, and it's all about you.</a:t>
            </a:r>
          </a:p>
          <a:p>
            <a:pPr rtl="0"/>
            <a:endParaRPr lang="en-US" dirty="0" smtClean="0"/>
          </a:p>
          <a:p>
            <a:pPr rtl="0"/>
            <a:r>
              <a:rPr lang="en-US" dirty="0" smtClean="0"/>
              <a:t>The second tier is the enterprise tier, the back-end systems hosting our business infrastructure and our business solutions, and the scale of this tier is roughly the size of the enterprise, and to serve this tier is really the design center of today's server architectures and systems management architectures and most major enterprise datacenters.</a:t>
            </a:r>
          </a:p>
          <a:p>
            <a:pPr rtl="0"/>
            <a:endParaRPr lang="en-US" dirty="0" smtClean="0"/>
          </a:p>
          <a:p>
            <a:pPr rtl="0"/>
            <a:r>
              <a:rPr lang="en-US" dirty="0" smtClean="0"/>
              <a:t>The third tier is this Web tier, externally facing systems serving your customers, your prospects, potentially everyone in the world. The scale of this third tier is the size of the Web, and this tier requires computation, storage, networking, and a broad set of high level services designed explicitly for scale with what appears to be infinite capacity, available on-demand, anywhere across the globe.</a:t>
            </a:r>
          </a:p>
          <a:p>
            <a:pPr rtl="0"/>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High-scale internet services infrastructure are a new</a:t>
            </a:r>
            <a:r>
              <a:rPr lang="en-US" baseline="0" dirty="0" smtClean="0"/>
              <a:t> tier</a:t>
            </a:r>
            <a:r>
              <a:rPr lang="en-US" dirty="0" smtClean="0"/>
              <a:t> in computing architecture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Windows Azure is a new Windows offering at the Web tier of computing. This represents a significant extension to our family of Windows computing platforms from Windows Vista and Windows Mobile at the experience tier, Windows Server at the enterprise tier, and now Windows Azure being our Web tier offering, what you might think of as Windows in the cloud.</a:t>
            </a:r>
          </a:p>
          <a:p>
            <a:pPr rtl="0"/>
            <a:endParaRPr lang="en-US" dirty="0" smtClean="0"/>
          </a:p>
          <a:p>
            <a:pPr rtl="0"/>
            <a:r>
              <a:rPr lang="en-US" dirty="0" smtClean="0"/>
              <a:t>Windows Azure is our lowest level foundation for building and deploying a high scale service, providing core capabilities such as virtualized computation, scalable storage in the form of blogs, tables and streams, and perhaps most importantly an automated service management system, a fabric controller that handles provisioning, geo-distribution, and the entire lifecycle of a cloud-based service.</a:t>
            </a:r>
          </a:p>
          <a:p>
            <a:pPr rtl="0"/>
            <a:endParaRPr lang="en-US" dirty="0" smtClean="0"/>
          </a:p>
          <a:p>
            <a:pPr rtl="0"/>
            <a:r>
              <a:rPr lang="en-US" dirty="0" smtClean="0"/>
              <a:t>You can think of Windows Azure as a new service-based operating environment specifically targeted for this new cloud design point, striking the best possible balance between two seemingly opposing goals.  We're betting on Azure ourselves, and as the system scales out, we'll be bringing more and more of our own key apps and key services onto Windows Azure because it will be our highest scale, highest availability, most economical, and most environmentally sensitive way of hosting services in the cloud.</a:t>
            </a:r>
          </a:p>
          <a:p>
            <a:endParaRPr lang="en-US" dirty="0" smtClean="0"/>
          </a:p>
          <a:p>
            <a:pPr rtl="0"/>
            <a:r>
              <a:rPr lang="en-US" dirty="0" smtClean="0"/>
              <a:t>Microsoft also provides</a:t>
            </a:r>
            <a:r>
              <a:rPr lang="en-US" baseline="0" dirty="0" smtClean="0"/>
              <a:t> higher-level developer services including Live Services, Microsoft .NET Services and Microsoft SQL Services. </a:t>
            </a:r>
            <a:r>
              <a:rPr lang="en-US" dirty="0" smtClean="0"/>
              <a:t>These services, when taken together with Windows Azure itself, constitute a much larger Azure Services Platform. The higher level developer services, which you can mix and match ala carte, provide functions that as Windows developers you'll find quite valuable and familiar and useful.</a:t>
            </a:r>
            <a:r>
              <a:rPr lang="en-US" baseline="0" dirty="0" smtClean="0"/>
              <a:t> </a:t>
            </a:r>
            <a:r>
              <a:rPr lang="en-US" dirty="0" smtClean="0"/>
              <a:t>As you are well aware, Dynamics CRM and SharePoint are two of our most capable and most extensible platforms for business content, collaboration, and rapid solutions. And later this morning, you'll hear about how these two platforms also fill a very important role in the overall Azure Services Platform.</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Where we see this going is a world where customers certainly continue to have on-premises systems. They begin to figure out ways to take advantage of the services platform and build services that exist inside the cloud. One of our goals is to create symmetry across these two things so that the knowledge, the skills that you've built, and even in many cases the code you've built can be transferred up into the cloud environment.</a:t>
            </a:r>
          </a:p>
          <a:p>
            <a:pPr rtl="0"/>
            <a:endParaRPr lang="en-US" dirty="0" smtClean="0"/>
          </a:p>
          <a:p>
            <a:pPr rtl="0"/>
            <a:r>
              <a:rPr lang="en-US" dirty="0" smtClean="0"/>
              <a:t>The Azure Services Platform is a new generation of platform, but the skill sets that you've learned today are highly leverageable. Over time, we see the development in the things we're learning from Windows Azure in the services platform moving back on-premises. We want to do this in a way that is very partner friendly. We're focused on working, as we always have, with partners in the industry. So what we will be doing over time is taking the developments that we have with Windows Azure and the services platform and incorporating those capabilities into Windows Server, into SQL Server, into System Center that can be run by companies both on-premises and by </a:t>
            </a:r>
            <a:r>
              <a:rPr lang="en-US" dirty="0" err="1" smtClean="0"/>
              <a:t>hosters</a:t>
            </a:r>
            <a:r>
              <a:rPr lang="en-US" dirty="0" smtClean="0"/>
              <a:t> within their environment, providing their own platform environment. </a:t>
            </a:r>
          </a:p>
          <a:p>
            <a:pPr rtl="0"/>
            <a:endParaRPr lang="en-US" dirty="0" smtClean="0"/>
          </a:p>
          <a:p>
            <a:pPr rtl="0"/>
            <a:r>
              <a:rPr lang="en-US" dirty="0" smtClean="0"/>
              <a:t>The Azure Services Platform builds on your knowledge and it builds on the applications that you have today. But it also opens up all sorts of new possibilities, and it's a possibility for us to take advantage of new things. One of the things that we're introducing is our next-generation modeling platform. </a:t>
            </a:r>
          </a:p>
          <a:p>
            <a:pPr rtl="0"/>
            <a:endParaRPr lang="en-US" dirty="0" smtClean="0"/>
          </a:p>
          <a:p>
            <a:pPr rtl="0"/>
            <a:r>
              <a:rPr lang="en-US" dirty="0" smtClean="0"/>
              <a:t>We've been talking about modeling for some time, for quite some time. We have a project we code-named Oslo, and this week, we’ve released developer kits associated with this modeling platform that enables a consistency between the IT process and the developer process. This is something we've been talking about in the form of Dynamic IT for a long time. Oslo is going to have some very important ramifications on the way code is written in the long term. It actually incorporates a new language called M that allow models to be defined as well a domain-specific languages to be defined. </a:t>
            </a:r>
            <a:endParaRPr lang="en-US" dirty="0"/>
          </a:p>
        </p:txBody>
      </p:sp>
      <p:sp>
        <p:nvSpPr>
          <p:cNvPr id="4" name="Header Placeholder 3"/>
          <p:cNvSpPr>
            <a:spLocks noGrp="1"/>
          </p:cNvSpPr>
          <p:nvPr>
            <p:ph type="hdr" sz="quarter" idx="10"/>
          </p:nvPr>
        </p:nvSpPr>
        <p:spPr/>
        <p:txBody>
          <a:bodyPr/>
          <a:lstStyle/>
          <a:p>
            <a:pPr algn="l" defTabSz="1218987" rtl="0"/>
            <a:r>
              <a:rPr lang="en-US" sz="1200" kern="1200">
                <a:solidFill>
                  <a:prstClr val="black"/>
                </a:solidFill>
                <a:latin typeface="Calibri"/>
                <a:ea typeface="+mn-ea"/>
                <a:cs typeface="+mn-cs"/>
              </a:rPr>
              <a:t>PDC 2008</a:t>
            </a:r>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1218987" rtl="0"/>
            <a:fld id="{616A9950-C342-4945-86FF-6A90834F71F3}" type="datetime1">
              <a:rPr lang="en-US" sz="1200" kern="1200">
                <a:solidFill>
                  <a:prstClr val="black"/>
                </a:solidFill>
                <a:latin typeface="Calibri"/>
                <a:ea typeface="+mn-ea"/>
                <a:cs typeface="+mn-cs"/>
              </a:rPr>
              <a:pPr algn="r" defTabSz="1218987" rtl="0"/>
              <a:t>12/11/2008</a:t>
            </a:fld>
            <a:endParaRPr lang="en-US" sz="1200" kern="1200" dirty="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1218987" rtl="0"/>
            <a:r>
              <a:rPr lang="en-US" sz="1200" kern="1200">
                <a:solidFill>
                  <a:prstClr val="black"/>
                </a:solidFill>
                <a:latin typeface="Calibri"/>
                <a:ea typeface="+mn-ea"/>
                <a:cs typeface="+mn-cs"/>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1218987" rtl="0"/>
            <a:fld id="{9FD50ADC-E7C8-4B67-A734-7FB7067E3CCE}" type="slidenum">
              <a:rPr lang="en-US" sz="1200" kern="1200">
                <a:solidFill>
                  <a:prstClr val="black"/>
                </a:solidFill>
                <a:latin typeface="Calibri"/>
                <a:ea typeface="+mn-ea"/>
                <a:cs typeface="+mn-cs"/>
              </a:rPr>
              <a:pPr algn="r" defTabSz="1218987" rtl="0"/>
              <a:t>8</a:t>
            </a:fld>
            <a:endParaRPr lang="en-US" sz="1200" kern="1200" dirty="0">
              <a:solidFill>
                <a:prstClr val="black"/>
              </a:solidFill>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Windows Azure leverages Microsoft's current tools to ensure your skills transfer to the cloud. You get Visual Studio, ASP.NET, and all the .NET programming languages. Windows Azure works both with managed and native code. Deep Visual Studio integration makes development a familiar and a fantastic experience. </a:t>
            </a:r>
            <a:endParaRPr lang="en-US" baseline="0" dirty="0" smtClean="0"/>
          </a:p>
        </p:txBody>
      </p:sp>
      <p:sp>
        <p:nvSpPr>
          <p:cNvPr id="5" name="Date Placeholder 4"/>
          <p:cNvSpPr>
            <a:spLocks noGrp="1"/>
          </p:cNvSpPr>
          <p:nvPr>
            <p:ph type="dt" idx="10"/>
          </p:nvPr>
        </p:nvSpPr>
        <p:spPr/>
        <p:txBody>
          <a:bodyPr/>
          <a:lstStyle/>
          <a:p>
            <a:pPr algn="r" defTabSz="1218987" rtl="0"/>
            <a:fld id="{905936B5-DEE9-492E-84CE-DBCAF75F0A08}" type="datetime1">
              <a:rPr lang="en-US" sz="1200" kern="1200">
                <a:solidFill>
                  <a:prstClr val="black"/>
                </a:solidFill>
                <a:latin typeface="Calibri"/>
                <a:ea typeface="+mn-ea"/>
                <a:cs typeface="+mn-cs"/>
              </a:rPr>
              <a:pPr algn="r" defTabSz="1218987" rtl="0"/>
              <a:t>12/11/2008</a:t>
            </a:fld>
            <a:endParaRPr lang="en-US" sz="1200" kern="1200" dirty="0">
              <a:solidFill>
                <a:prstClr val="black"/>
              </a:solidFill>
              <a:latin typeface="Calibri"/>
              <a:ea typeface="+mn-ea"/>
              <a:cs typeface="+mn-cs"/>
            </a:endParaRPr>
          </a:p>
        </p:txBody>
      </p:sp>
      <p:sp>
        <p:nvSpPr>
          <p:cNvPr id="6" name="Slide Number Placeholder 5"/>
          <p:cNvSpPr>
            <a:spLocks noGrp="1"/>
          </p:cNvSpPr>
          <p:nvPr>
            <p:ph type="sldNum" sz="quarter" idx="11"/>
          </p:nvPr>
        </p:nvSpPr>
        <p:spPr/>
        <p:txBody>
          <a:bodyPr/>
          <a:lstStyle/>
          <a:p>
            <a:pPr algn="r" defTabSz="1218987" rtl="0"/>
            <a:fld id="{9FD50ADC-E7C8-4B67-A734-7FB7067E3CCE}" type="slidenum">
              <a:rPr lang="en-US" sz="1200" kern="1200">
                <a:solidFill>
                  <a:prstClr val="black"/>
                </a:solidFill>
                <a:latin typeface="Calibri"/>
                <a:ea typeface="+mn-ea"/>
                <a:cs typeface="+mn-cs"/>
              </a:rPr>
              <a:pPr algn="r" defTabSz="1218987" rtl="0"/>
              <a:t>9</a:t>
            </a:fld>
            <a:endParaRPr lang="en-US" sz="1200" kern="1200" dirty="0">
              <a:solidFill>
                <a:prstClr val="black"/>
              </a:solidFill>
              <a:latin typeface="Calibri"/>
              <a:ea typeface="+mn-ea"/>
              <a:cs typeface="+mn-cs"/>
            </a:endParaRPr>
          </a:p>
        </p:txBody>
      </p:sp>
      <p:sp>
        <p:nvSpPr>
          <p:cNvPr id="7" name="Footer Placeholder 6"/>
          <p:cNvSpPr>
            <a:spLocks noGrp="1"/>
          </p:cNvSpPr>
          <p:nvPr>
            <p:ph type="ftr" sz="quarter" idx="12"/>
          </p:nvPr>
        </p:nvSpPr>
        <p:spPr/>
        <p:txBody>
          <a:bodyPr/>
          <a:lstStyle/>
          <a:p>
            <a:pPr algn="l" defTabSz="1218987" rtl="0"/>
            <a:r>
              <a:rPr lang="en-US" sz="1200" kern="1200" dirty="0">
                <a:solidFill>
                  <a:prstClr val="black"/>
                </a:solidFill>
                <a:latin typeface="Calibri"/>
                <a:ea typeface="+mn-ea"/>
                <a:cs typeface="+mn-cs"/>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 name="Header Placeholder 7"/>
          <p:cNvSpPr>
            <a:spLocks noGrp="1"/>
          </p:cNvSpPr>
          <p:nvPr>
            <p:ph type="hdr" sz="quarter" idx="13"/>
          </p:nvPr>
        </p:nvSpPr>
        <p:spPr/>
        <p:txBody>
          <a:bodyPr/>
          <a:lstStyle/>
          <a:p>
            <a:pPr algn="l" defTabSz="1218987" rtl="0"/>
            <a:r>
              <a:rPr lang="en-US" sz="1200" kern="1200" dirty="0">
                <a:solidFill>
                  <a:prstClr val="black"/>
                </a:solidFill>
                <a:latin typeface="Calibri"/>
                <a:ea typeface="+mn-ea"/>
                <a:cs typeface="+mn-cs"/>
              </a:rPr>
              <a:t>PDC 2008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12/11/2008 5:11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9930" y="1905000"/>
            <a:ext cx="10239883" cy="1523495"/>
          </a:xfrm>
        </p:spPr>
        <p:txBody>
          <a:bodyPr>
            <a:noAutofit/>
          </a:bodyPr>
          <a:lstStyle>
            <a:lvl1pPr>
              <a:lnSpc>
                <a:spcPct val="90000"/>
              </a:lnSpc>
              <a:defRPr sz="4800" b="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592888" y="4038600"/>
            <a:ext cx="4606925"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6592887" y="5486400"/>
            <a:ext cx="4606925"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ade to Black - No graphics StandOut mom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 Speaker Notes slide - no next slide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515938" y="152400"/>
            <a:ext cx="11165020"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507868" y="1411553"/>
            <a:ext cx="11173090" cy="1892249"/>
          </a:xfrm>
        </p:spPr>
        <p:txBody>
          <a:bodyPr/>
          <a:lstStyle>
            <a:lvl1pPr marL="401638" indent="-401638">
              <a:spcAft>
                <a:spcPts val="0"/>
              </a:spcAft>
              <a:buClr>
                <a:schemeClr val="tx1"/>
              </a:buClr>
              <a:buSzPct val="70000"/>
              <a:buFont typeface="Wingdings" pitchFamily="2" charset="2"/>
              <a:buChar char="l"/>
              <a:defRPr/>
            </a:lvl1pPr>
            <a:lvl2pPr marL="858838" indent="-401638">
              <a:buClr>
                <a:schemeClr val="tx1"/>
              </a:buClr>
              <a:buSzPct val="70000"/>
              <a:buFont typeface="Wingdings" pitchFamily="2" charset="2"/>
              <a:buChar char="l"/>
              <a:defRPr/>
            </a:lvl2pPr>
            <a:lvl3pPr marL="1260475" indent="-401638">
              <a:buClr>
                <a:schemeClr val="tx1"/>
              </a:buClr>
              <a:buSzPct val="70000"/>
              <a:buFont typeface="Wingdings" pitchFamily="2" charset="2"/>
              <a:buChar char="l"/>
              <a:defRPr/>
            </a:lvl3pPr>
            <a:lvl4pPr marL="1717675" indent="-457200">
              <a:buClr>
                <a:schemeClr val="tx1"/>
              </a:buClr>
              <a:buSzPct val="70000"/>
              <a:buFont typeface="Wingdings" pitchFamily="2" charset="2"/>
              <a:buChar char="l"/>
              <a:defRPr/>
            </a:lvl4pPr>
            <a:lvl5pPr marL="2112963" indent="-395288">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Speaker Notes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515938" y="152400"/>
            <a:ext cx="11165020"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507868" y="1411553"/>
            <a:ext cx="11173090" cy="1892249"/>
          </a:xfrm>
        </p:spPr>
        <p:txBody>
          <a:bodyPr/>
          <a:lstStyle>
            <a:lvl1pPr marL="401638" indent="-401638">
              <a:spcAft>
                <a:spcPts val="0"/>
              </a:spcAft>
              <a:buClr>
                <a:schemeClr val="tx1"/>
              </a:buClr>
              <a:buSzPct val="70000"/>
              <a:buFont typeface="Wingdings" pitchFamily="2" charset="2"/>
              <a:buChar char="l"/>
              <a:defRPr/>
            </a:lvl1pPr>
            <a:lvl2pPr marL="914400" indent="-457200">
              <a:buClr>
                <a:schemeClr val="tx1"/>
              </a:buClr>
              <a:buSzPct val="70000"/>
              <a:buFont typeface="Wingdings" pitchFamily="2" charset="2"/>
              <a:buChar char="l"/>
              <a:defRPr/>
            </a:lvl2pPr>
            <a:lvl3pPr marL="1371600" indent="-457200">
              <a:buClr>
                <a:schemeClr val="tx1"/>
              </a:buClr>
              <a:buSzPct val="70000"/>
              <a:buFont typeface="Wingdings" pitchFamily="2" charset="2"/>
              <a:buChar char="l"/>
              <a:defRPr/>
            </a:lvl3pPr>
            <a:lvl4pPr marL="1717675" indent="-346075">
              <a:buClr>
                <a:schemeClr val="tx1"/>
              </a:buClr>
              <a:buSzPct val="70000"/>
              <a:buFont typeface="Wingdings" pitchFamily="2" charset="2"/>
              <a:buChar char="l"/>
              <a:defRPr/>
            </a:lvl4pPr>
            <a:lvl5pPr marL="2057400" indent="-33972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6209" y="381506"/>
            <a:ext cx="9323387"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6209" y="3657602"/>
            <a:ext cx="9323387"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26207" y="1905000"/>
            <a:ext cx="9324171"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127000" y="6400802"/>
            <a:ext cx="2843211"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Partner and Customer master">
    <p:spTree>
      <p:nvGrpSpPr>
        <p:cNvPr id="1" name=""/>
        <p:cNvGrpSpPr/>
        <p:nvPr/>
      </p:nvGrpSpPr>
      <p:grpSpPr>
        <a:xfrm>
          <a:off x="0" y="0"/>
          <a:ext cx="0" cy="0"/>
          <a:chOff x="0" y="0"/>
          <a:chExt cx="0" cy="0"/>
        </a:xfrm>
      </p:grpSpPr>
      <p:sp>
        <p:nvSpPr>
          <p:cNvPr id="2" name="Title 1"/>
          <p:cNvSpPr>
            <a:spLocks noGrp="1"/>
          </p:cNvSpPr>
          <p:nvPr>
            <p:ph type="ctrTitle"/>
          </p:nvPr>
        </p:nvSpPr>
        <p:spPr>
          <a:xfrm>
            <a:off x="6592888" y="4038600"/>
            <a:ext cx="4606925"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92888" y="5334000"/>
            <a:ext cx="4606925"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973138" y="1905000"/>
            <a:ext cx="10240158"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and Announcing layout">
    <p:spTree>
      <p:nvGrpSpPr>
        <p:cNvPr id="1" name=""/>
        <p:cNvGrpSpPr/>
        <p:nvPr/>
      </p:nvGrpSpPr>
      <p:grpSpPr>
        <a:xfrm>
          <a:off x="0" y="0"/>
          <a:ext cx="0" cy="0"/>
          <a:chOff x="0" y="0"/>
          <a:chExt cx="0" cy="0"/>
        </a:xfrm>
      </p:grpSpPr>
      <p:sp>
        <p:nvSpPr>
          <p:cNvPr id="2" name="Title 1"/>
          <p:cNvSpPr>
            <a:spLocks noGrp="1"/>
          </p:cNvSpPr>
          <p:nvPr>
            <p:ph type="ctrTitle"/>
          </p:nvPr>
        </p:nvSpPr>
        <p:spPr>
          <a:xfrm>
            <a:off x="6592888" y="4038600"/>
            <a:ext cx="4606925"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973138" y="1905000"/>
            <a:ext cx="10240158"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73138" y="1411552"/>
            <a:ext cx="10226674"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515938" y="152400"/>
            <a:ext cx="11165020"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TUR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973138" y="1411552"/>
            <a:ext cx="10226675" cy="1994841"/>
          </a:xfrm>
        </p:spPr>
        <p:txBody>
          <a:bodyPr/>
          <a:lstStyle>
            <a:lvl1pPr marL="385763" indent="-385763">
              <a:lnSpc>
                <a:spcPct val="78000"/>
              </a:lnSpc>
              <a:buClr>
                <a:schemeClr val="tx1"/>
              </a:buClr>
              <a:buSzPct val="80000"/>
              <a:buFont typeface="Wingdings" pitchFamily="2" charset="2"/>
              <a:buChar char="l"/>
              <a:defRPr/>
            </a:lvl1pPr>
            <a:lvl2pPr marL="681038" indent="-333375">
              <a:lnSpc>
                <a:spcPct val="78000"/>
              </a:lnSpc>
              <a:buClr>
                <a:srgbClr val="9BDFEF"/>
              </a:buClr>
              <a:buSzPct val="80000"/>
              <a:defRPr/>
            </a:lvl2pPr>
            <a:lvl3pPr marL="1019175" indent="-320675">
              <a:lnSpc>
                <a:spcPct val="78000"/>
              </a:lnSpc>
              <a:buClr>
                <a:srgbClr val="9BDFEF"/>
              </a:buClr>
              <a:buSzPct val="80000"/>
              <a:defRPr/>
            </a:lvl3pPr>
            <a:lvl4pPr marL="1371600" indent="-352425">
              <a:lnSpc>
                <a:spcPct val="78000"/>
              </a:lnSpc>
              <a:buClr>
                <a:srgbClr val="9BDFEF"/>
              </a:buClr>
              <a:buSzPct val="80000"/>
              <a:defRPr/>
            </a:lvl4pPr>
            <a:lvl5pPr marL="1700213" indent="-312738">
              <a:lnSpc>
                <a:spcPct val="78000"/>
              </a:lnSpc>
              <a:buClr>
                <a:srgbClr val="9BDFEF"/>
              </a:buClr>
              <a:buSzPct val="8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973138" y="1412875"/>
            <a:ext cx="10239375" cy="1994841"/>
          </a:xfrm>
        </p:spPr>
        <p:txBody>
          <a:bodyPr/>
          <a:lstStyle>
            <a:lvl1pPr>
              <a:lnSpc>
                <a:spcPct val="78000"/>
              </a:lnSpc>
              <a:spcAft>
                <a:spcPts val="800"/>
              </a:spcAft>
              <a:defRPr/>
            </a:lvl1pPr>
            <a:lvl2pPr>
              <a:lnSpc>
                <a:spcPct val="78000"/>
              </a:lnSpc>
              <a:spcAft>
                <a:spcPts val="0"/>
              </a:spcAft>
              <a:defRPr/>
            </a:lvl2pPr>
            <a:lvl3pPr>
              <a:lnSpc>
                <a:spcPct val="78000"/>
              </a:lnSpc>
              <a:spcAft>
                <a:spcPts val="0"/>
              </a:spcAft>
              <a:defRPr/>
            </a:lvl3pPr>
            <a:lvl4pPr>
              <a:lnSpc>
                <a:spcPct val="78000"/>
              </a:lnSpc>
              <a:spcAft>
                <a:spcPts val="0"/>
              </a:spcAft>
              <a:defRPr/>
            </a:lvl4pPr>
            <a:lvl5pPr>
              <a:lnSpc>
                <a:spcPct val="78000"/>
              </a:lnSpc>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973139" y="1411553"/>
            <a:ext cx="4892674" cy="1645259"/>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6812" y="1411553"/>
            <a:ext cx="4965701" cy="1645259"/>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139" y="1411553"/>
            <a:ext cx="4892674" cy="300082"/>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3138" y="2174875"/>
            <a:ext cx="4892674"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3012" y="1411553"/>
            <a:ext cx="4876801" cy="300082"/>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3012" y="2174875"/>
            <a:ext cx="488950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563" y="318650"/>
            <a:ext cx="11165020" cy="609398"/>
          </a:xfrm>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152400"/>
            <a:ext cx="11165020"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73138" y="1408113"/>
            <a:ext cx="10707820"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91" r:id="rId11"/>
    <p:sldLayoutId id="2147483761" r:id="rId12"/>
    <p:sldLayoutId id="2147483762" r:id="rId13"/>
    <p:sldLayoutId id="2147483792" r:id="rId14"/>
    <p:sldLayoutId id="2147483793"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01638" indent="-401638" algn="l" defTabSz="914363" rtl="0" eaLnBrk="1" latinLnBrk="0" hangingPunct="1">
        <a:lnSpc>
          <a:spcPct val="78000"/>
        </a:lnSpc>
        <a:spcBef>
          <a:spcPct val="20000"/>
        </a:spcBef>
        <a:spcAft>
          <a:spcPts val="800"/>
        </a:spcAft>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793750" indent="-3841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444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7.emf"/><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p:cNvGrpSpPr>
            <a:grpSpLocks/>
          </p:cNvGrpSpPr>
          <p:nvPr/>
        </p:nvGrpSpPr>
        <p:grpSpPr bwMode="auto">
          <a:xfrm>
            <a:off x="2514599" y="2241550"/>
            <a:ext cx="9674225" cy="2330450"/>
            <a:chOff x="1584" y="1412"/>
            <a:chExt cx="4176" cy="1468"/>
          </a:xfrm>
        </p:grpSpPr>
        <p:sp>
          <p:nvSpPr>
            <p:cNvPr id="6" name="Rectangle 11"/>
            <p:cNvSpPr>
              <a:spLocks noChangeArrowheads="1"/>
            </p:cNvSpPr>
            <p:nvPr/>
          </p:nvSpPr>
          <p:spPr bwMode="auto">
            <a:xfrm>
              <a:off x="1584" y="1412"/>
              <a:ext cx="4176" cy="887"/>
            </a:xfrm>
            <a:prstGeom prst="rect">
              <a:avLst/>
            </a:prstGeom>
            <a:solidFill>
              <a:srgbClr val="EDF0F7"/>
            </a:solidFill>
            <a:ln w="9525">
              <a:noFill/>
              <a:miter lim="800000"/>
              <a:headEnd/>
              <a:tailEnd/>
            </a:ln>
            <a:effectLst/>
          </p:spPr>
          <p:txBody>
            <a:bodyPr wrap="none" anchor="ctr"/>
            <a:lstStyle/>
            <a:p>
              <a:endParaRPr lang="en-US"/>
            </a:p>
          </p:txBody>
        </p:sp>
        <p:sp>
          <p:nvSpPr>
            <p:cNvPr id="7" name="Rectangle 12"/>
            <p:cNvSpPr>
              <a:spLocks noChangeArrowheads="1"/>
            </p:cNvSpPr>
            <p:nvPr/>
          </p:nvSpPr>
          <p:spPr bwMode="auto">
            <a:xfrm>
              <a:off x="1585" y="2290"/>
              <a:ext cx="4175" cy="590"/>
            </a:xfrm>
            <a:prstGeom prst="rect">
              <a:avLst/>
            </a:prstGeom>
            <a:solidFill>
              <a:srgbClr val="DCE4EF"/>
            </a:solidFill>
            <a:ln w="9525">
              <a:noFill/>
              <a:miter lim="800000"/>
              <a:headEnd/>
              <a:tailEnd/>
            </a:ln>
            <a:effectLst/>
          </p:spPr>
          <p:txBody>
            <a:bodyPr wrap="none" anchor="ctr"/>
            <a:lstStyle/>
            <a:p>
              <a:endParaRPr lang="en-US"/>
            </a:p>
          </p:txBody>
        </p:sp>
      </p:grpSp>
      <p:pic>
        <p:nvPicPr>
          <p:cNvPr id="8" name="Picture 9"/>
          <p:cNvPicPr>
            <a:picLocks noChangeAspect="1" noChangeArrowheads="1"/>
          </p:cNvPicPr>
          <p:nvPr/>
        </p:nvPicPr>
        <p:blipFill>
          <a:blip r:embed="rId2"/>
          <a:srcRect r="71666"/>
          <a:stretch>
            <a:fillRect/>
          </a:stretch>
        </p:blipFill>
        <p:spPr bwMode="auto">
          <a:xfrm>
            <a:off x="0" y="1752600"/>
            <a:ext cx="2590800" cy="3732213"/>
          </a:xfrm>
          <a:prstGeom prst="rect">
            <a:avLst/>
          </a:prstGeom>
          <a:noFill/>
          <a:ln w="9525">
            <a:noFill/>
            <a:miter lim="800000"/>
            <a:headEnd/>
            <a:tailEnd/>
          </a:ln>
          <a:effectLst/>
        </p:spPr>
      </p:pic>
      <p:pic>
        <p:nvPicPr>
          <p:cNvPr id="9" name="Picture 7"/>
          <p:cNvPicPr>
            <a:picLocks noChangeAspect="1" noChangeArrowheads="1"/>
          </p:cNvPicPr>
          <p:nvPr/>
        </p:nvPicPr>
        <p:blipFill>
          <a:blip r:embed="rId3"/>
          <a:srcRect/>
          <a:stretch>
            <a:fillRect/>
          </a:stretch>
        </p:blipFill>
        <p:spPr bwMode="auto">
          <a:xfrm>
            <a:off x="9788525" y="2933700"/>
            <a:ext cx="2400300" cy="693738"/>
          </a:xfrm>
          <a:prstGeom prst="rect">
            <a:avLst/>
          </a:prstGeom>
          <a:noFill/>
          <a:ln w="9525">
            <a:noFill/>
            <a:miter lim="800000"/>
            <a:headEnd/>
            <a:tailEnd/>
          </a:ln>
          <a:effectLst/>
        </p:spPr>
      </p:pic>
      <p:pic>
        <p:nvPicPr>
          <p:cNvPr id="10" name="Picture 8"/>
          <p:cNvPicPr>
            <a:picLocks noChangeAspect="1" noChangeArrowheads="1"/>
          </p:cNvPicPr>
          <p:nvPr/>
        </p:nvPicPr>
        <p:blipFill>
          <a:blip r:embed="rId4"/>
          <a:srcRect/>
          <a:stretch>
            <a:fillRect/>
          </a:stretch>
        </p:blipFill>
        <p:spPr bwMode="auto">
          <a:xfrm>
            <a:off x="10296525" y="2505075"/>
            <a:ext cx="1892300" cy="458788"/>
          </a:xfrm>
          <a:prstGeom prst="rect">
            <a:avLst/>
          </a:prstGeom>
          <a:noFill/>
          <a:ln w="9525">
            <a:noFill/>
            <a:miter lim="800000"/>
            <a:headEnd/>
            <a:tailEnd/>
          </a:ln>
          <a:effectLst/>
        </p:spPr>
      </p:pic>
      <p:sp>
        <p:nvSpPr>
          <p:cNvPr id="11" name="TextBox 10"/>
          <p:cNvSpPr txBox="1"/>
          <p:nvPr/>
        </p:nvSpPr>
        <p:spPr>
          <a:xfrm>
            <a:off x="2495551" y="2333625"/>
            <a:ext cx="7305674" cy="1077218"/>
          </a:xfrm>
          <a:prstGeom prst="rect">
            <a:avLst/>
          </a:prstGeom>
          <a:noFill/>
        </p:spPr>
        <p:txBody>
          <a:bodyPr wrap="square" rtlCol="0">
            <a:spAutoFit/>
          </a:bodyPr>
          <a:lstStyle/>
          <a:p>
            <a:r>
              <a:rPr lang="en-US" sz="2400" b="1" dirty="0" smtClean="0">
                <a:solidFill>
                  <a:schemeClr val="bg1"/>
                </a:solidFill>
                <a:latin typeface="Segoe Condensed" pitchFamily="34" charset="0"/>
              </a:rPr>
              <a:t>Keynote: </a:t>
            </a:r>
          </a:p>
          <a:p>
            <a:r>
              <a:rPr lang="en-US" sz="4000" b="1" dirty="0" smtClean="0">
                <a:solidFill>
                  <a:schemeClr val="bg1"/>
                </a:solidFill>
                <a:latin typeface="Segoe Condensed" pitchFamily="34" charset="0"/>
              </a:rPr>
              <a:t>Microsoft Software + Services</a:t>
            </a:r>
            <a:endParaRPr lang="en-US" sz="4000" b="1" dirty="0">
              <a:solidFill>
                <a:schemeClr val="bg1"/>
              </a:solidFill>
              <a:latin typeface="Segoe Condensed" pitchFamily="34" charset="0"/>
            </a:endParaRPr>
          </a:p>
        </p:txBody>
      </p:sp>
      <p:sp>
        <p:nvSpPr>
          <p:cNvPr id="12" name="TextBox 11"/>
          <p:cNvSpPr txBox="1"/>
          <p:nvPr/>
        </p:nvSpPr>
        <p:spPr>
          <a:xfrm>
            <a:off x="4629151" y="5438775"/>
            <a:ext cx="7305674" cy="1184940"/>
          </a:xfrm>
          <a:prstGeom prst="rect">
            <a:avLst/>
          </a:prstGeom>
          <a:noFill/>
        </p:spPr>
        <p:txBody>
          <a:bodyPr wrap="square" rtlCol="0">
            <a:spAutoFit/>
          </a:bodyPr>
          <a:lstStyle/>
          <a:p>
            <a:r>
              <a:rPr lang="en-US" sz="2400" b="1" dirty="0" smtClean="0">
                <a:latin typeface="Segoe Condensed" pitchFamily="34" charset="0"/>
              </a:rPr>
              <a:t>Pandurang Nayak			Harish Ranganathan</a:t>
            </a:r>
            <a:endParaRPr lang="en-US" sz="4000" b="1" dirty="0" smtClean="0">
              <a:latin typeface="Segoe Condensed" pitchFamily="34" charset="0"/>
            </a:endParaRPr>
          </a:p>
          <a:p>
            <a:r>
              <a:rPr lang="en-US" b="1" dirty="0" smtClean="0">
                <a:latin typeface="Segoe Condensed" pitchFamily="34" charset="0"/>
              </a:rPr>
              <a:t>Client Platform Evangelist		</a:t>
            </a:r>
            <a:r>
              <a:rPr lang="en-US" b="1" smtClean="0">
                <a:latin typeface="Segoe Condensed" pitchFamily="34" charset="0"/>
              </a:rPr>
              <a:t>	Web Platform </a:t>
            </a:r>
            <a:r>
              <a:rPr lang="en-US" b="1" dirty="0" smtClean="0">
                <a:latin typeface="Segoe Condensed" pitchFamily="34" charset="0"/>
              </a:rPr>
              <a:t>Evangelist</a:t>
            </a:r>
          </a:p>
          <a:p>
            <a:r>
              <a:rPr lang="en-US" b="1" dirty="0" smtClean="0">
                <a:solidFill>
                  <a:srgbClr val="FFFFFF"/>
                </a:solidFill>
                <a:latin typeface="Segoe Condensed" pitchFamily="34" charset="0"/>
              </a:rPr>
              <a:t>Microsoft Corporation India			Microsoft Corporation India</a:t>
            </a:r>
          </a:p>
          <a:p>
            <a:endParaRPr lang="en-US" sz="1100" b="1" dirty="0" smtClean="0">
              <a:latin typeface="Segoe Condense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370013" y="381506"/>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Windows Azure</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15" name="Text Placeholder 3"/>
          <p:cNvSpPr txBox="1">
            <a:spLocks/>
          </p:cNvSpPr>
          <p:nvPr/>
        </p:nvSpPr>
        <p:spPr>
          <a:xfrm>
            <a:off x="1370012" y="1905000"/>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61200" y="1905000"/>
            <a:ext cx="10239375" cy="8309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rPr>
              <a:t>The Front End</a:t>
            </a:r>
            <a:r>
              <a:rPr kumimoji="0" lang="en-US" sz="6000" b="0" i="0" u="none" strike="noStrike" kern="1200" cap="none" spc="-150" normalizeH="0" noProof="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rPr>
              <a:t> Experience</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windows7 large" descr="Windows7_h_rgb_r.png"/>
          <p:cNvPicPr>
            <a:picLocks noChangeAspect="1"/>
          </p:cNvPicPr>
          <p:nvPr/>
        </p:nvPicPr>
        <p:blipFill>
          <a:blip r:embed="rId3"/>
          <a:stretch>
            <a:fillRect/>
          </a:stretch>
        </p:blipFill>
        <p:spPr bwMode="invGray">
          <a:xfrm>
            <a:off x="3767250" y="1089025"/>
            <a:ext cx="4869602" cy="1272650"/>
          </a:xfrm>
          <a:prstGeom prst="rect">
            <a:avLst/>
          </a:prstGeom>
          <a:noFill/>
          <a:ln>
            <a:noFill/>
          </a:ln>
        </p:spPr>
      </p:pic>
      <p:pic>
        <p:nvPicPr>
          <p:cNvPr id="19" name="glowy ring" descr="glowing-ring.png"/>
          <p:cNvPicPr>
            <a:picLocks noChangeAspect="1"/>
          </p:cNvPicPr>
          <p:nvPr/>
        </p:nvPicPr>
        <p:blipFill>
          <a:blip r:embed="rId4"/>
          <a:stretch>
            <a:fillRect/>
          </a:stretch>
        </p:blipFill>
        <p:spPr bwMode="invGray">
          <a:xfrm>
            <a:off x="1248378" y="2954556"/>
            <a:ext cx="9714240" cy="2462529"/>
          </a:xfrm>
          <a:prstGeom prst="rect">
            <a:avLst/>
          </a:prstGeom>
        </p:spPr>
      </p:pic>
      <p:pic>
        <p:nvPicPr>
          <p:cNvPr id="20" name="PHONE" descr="Samsung2.png"/>
          <p:cNvPicPr>
            <a:picLocks noChangeAspect="1"/>
          </p:cNvPicPr>
          <p:nvPr/>
        </p:nvPicPr>
        <p:blipFill>
          <a:blip r:embed="rId5"/>
          <a:stretch>
            <a:fillRect/>
          </a:stretch>
        </p:blipFill>
        <p:spPr>
          <a:xfrm>
            <a:off x="9594534" y="1694473"/>
            <a:ext cx="1606866" cy="3404522"/>
          </a:xfrm>
          <a:prstGeom prst="rect">
            <a:avLst/>
          </a:prstGeom>
          <a:effectLst>
            <a:outerShdw blurRad="457200" sx="102000" sy="102000" algn="ctr" rotWithShape="0">
              <a:prstClr val="black">
                <a:alpha val="75000"/>
              </a:prstClr>
            </a:outerShdw>
          </a:effectLst>
        </p:spPr>
      </p:pic>
      <p:pic>
        <p:nvPicPr>
          <p:cNvPr id="21" name="PC" descr="C:\Program Files\Microsoft Resource DVD Artwork\DVD_ART\Artwork_Imagery\HARDWARE_IMAGERY\Photos - OEM Hardware\Computer\Vista Media Center\HP Hewlett Packard Crossfire.png"/>
          <p:cNvPicPr>
            <a:picLocks noChangeAspect="1" noChangeArrowheads="1"/>
          </p:cNvPicPr>
          <p:nvPr/>
        </p:nvPicPr>
        <p:blipFill>
          <a:blip r:embed="rId6" cstate="print"/>
          <a:stretch>
            <a:fillRect/>
          </a:stretch>
        </p:blipFill>
        <p:spPr bwMode="auto">
          <a:xfrm>
            <a:off x="337361" y="1812783"/>
            <a:ext cx="3198571" cy="3231261"/>
          </a:xfrm>
          <a:prstGeom prst="rect">
            <a:avLst/>
          </a:prstGeom>
          <a:noFill/>
          <a:effectLst/>
        </p:spPr>
      </p:pic>
      <p:pic>
        <p:nvPicPr>
          <p:cNvPr id="22" name="WEB" descr="nike-prototype-screeb.png"/>
          <p:cNvPicPr>
            <a:picLocks noChangeAspect="1"/>
          </p:cNvPicPr>
          <p:nvPr/>
        </p:nvPicPr>
        <p:blipFill>
          <a:blip r:embed="rId7" cstate="print"/>
          <a:stretch>
            <a:fillRect/>
          </a:stretch>
        </p:blipFill>
        <p:spPr>
          <a:xfrm>
            <a:off x="4630685" y="3661044"/>
            <a:ext cx="2994478" cy="2633794"/>
          </a:xfrm>
          <a:prstGeom prst="rect">
            <a:avLst/>
          </a:prstGeom>
          <a:effectLst/>
        </p:spPr>
      </p:pic>
      <p:pic>
        <p:nvPicPr>
          <p:cNvPr id="8" name="Picture 2" descr="C:\Users\monical\Desktop\ADMIN\DVD_ART34\Logos\Windows (generic brand)\Windows brand logo h w .png"/>
          <p:cNvPicPr>
            <a:picLocks noChangeAspect="1" noChangeArrowheads="1"/>
          </p:cNvPicPr>
          <p:nvPr/>
        </p:nvPicPr>
        <p:blipFill>
          <a:blip r:embed="rId8"/>
          <a:stretch>
            <a:fillRect/>
          </a:stretch>
        </p:blipFill>
        <p:spPr bwMode="invGray">
          <a:xfrm>
            <a:off x="4986021" y="2286000"/>
            <a:ext cx="4345958" cy="1154113"/>
          </a:xfrm>
          <a:prstGeom prst="rect">
            <a:avLst/>
          </a:prstGeom>
          <a:noFill/>
        </p:spPr>
      </p:pic>
    </p:spTree>
  </p:cSld>
  <p:clrMapOvr>
    <a:masterClrMapping/>
  </p:clrMapOvr>
  <p:transition advClick="0"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73138" y="1221052"/>
            <a:ext cx="10226674" cy="3309880"/>
          </a:xfrm>
        </p:spPr>
        <p:txBody>
          <a:bodyPr/>
          <a:lstStyle/>
          <a:p>
            <a:r>
              <a:rPr lang="en-US" dirty="0" smtClean="0"/>
              <a:t>Develop &amp; Test with Vista</a:t>
            </a:r>
          </a:p>
          <a:p>
            <a:r>
              <a:rPr lang="en-US" dirty="0" smtClean="0"/>
              <a:t>Ribbon User Interface</a:t>
            </a:r>
          </a:p>
          <a:p>
            <a:r>
              <a:rPr lang="en-US" dirty="0" smtClean="0"/>
              <a:t>Jump Lists</a:t>
            </a:r>
          </a:p>
          <a:p>
            <a:r>
              <a:rPr lang="en-US" dirty="0" smtClean="0"/>
              <a:t>Libraries</a:t>
            </a:r>
          </a:p>
          <a:p>
            <a:r>
              <a:rPr lang="en-US" dirty="0" smtClean="0"/>
              <a:t>Multi-touch, Ink, Speech</a:t>
            </a:r>
          </a:p>
          <a:p>
            <a:r>
              <a:rPr lang="en-US" dirty="0" smtClean="0"/>
              <a:t>DirectX® family</a:t>
            </a:r>
          </a:p>
        </p:txBody>
      </p:sp>
      <p:sp>
        <p:nvSpPr>
          <p:cNvPr id="2" name="Title 1"/>
          <p:cNvSpPr>
            <a:spLocks noGrp="1"/>
          </p:cNvSpPr>
          <p:nvPr>
            <p:ph type="title"/>
          </p:nvPr>
        </p:nvSpPr>
        <p:spPr/>
        <p:txBody>
          <a:bodyPr/>
          <a:lstStyle/>
          <a:p>
            <a:r>
              <a:rPr lang="en-US" dirty="0" smtClean="0"/>
              <a:t>Develop For Windows 7</a:t>
            </a:r>
            <a:endParaRPr lang="en-US" dirty="0"/>
          </a:p>
        </p:txBody>
      </p:sp>
      <p:pic>
        <p:nvPicPr>
          <p:cNvPr id="4" name="Picture 3"/>
          <p:cNvPicPr/>
          <p:nvPr/>
        </p:nvPicPr>
        <p:blipFill>
          <a:blip r:embed="rId3"/>
          <a:srcRect/>
          <a:stretch>
            <a:fillRect/>
          </a:stretch>
        </p:blipFill>
        <p:spPr bwMode="auto">
          <a:xfrm>
            <a:off x="8580633" y="48986"/>
            <a:ext cx="2390579" cy="2313214"/>
          </a:xfrm>
          <a:prstGeom prst="rect">
            <a:avLst/>
          </a:prstGeom>
          <a:ln>
            <a:noFill/>
          </a:ln>
          <a:effectLst>
            <a:softEdge rad="112500"/>
          </a:effectLst>
        </p:spPr>
      </p:pic>
      <p:pic>
        <p:nvPicPr>
          <p:cNvPr id="6" name="Picture 5"/>
          <p:cNvPicPr/>
          <p:nvPr/>
        </p:nvPicPr>
        <p:blipFill>
          <a:blip r:embed="rId4"/>
          <a:srcRect/>
          <a:stretch>
            <a:fillRect/>
          </a:stretch>
        </p:blipFill>
        <p:spPr bwMode="auto">
          <a:xfrm>
            <a:off x="6447180" y="582263"/>
            <a:ext cx="2238032" cy="3075337"/>
          </a:xfrm>
          <a:prstGeom prst="rect">
            <a:avLst/>
          </a:prstGeom>
          <a:ln>
            <a:noFill/>
          </a:ln>
          <a:effectLst>
            <a:softEdge rad="112500"/>
          </a:effectLst>
        </p:spPr>
      </p:pic>
      <p:pic>
        <p:nvPicPr>
          <p:cNvPr id="7" name="Picture 6"/>
          <p:cNvPicPr/>
          <p:nvPr/>
        </p:nvPicPr>
        <p:blipFill>
          <a:blip r:embed="rId5"/>
          <a:srcRect/>
          <a:stretch>
            <a:fillRect/>
          </a:stretch>
        </p:blipFill>
        <p:spPr bwMode="auto">
          <a:xfrm>
            <a:off x="5831341" y="3731989"/>
            <a:ext cx="3193825" cy="2163559"/>
          </a:xfrm>
          <a:prstGeom prst="rect">
            <a:avLst/>
          </a:prstGeom>
          <a:ln>
            <a:noFill/>
          </a:ln>
          <a:effectLst>
            <a:softEdge rad="112500"/>
          </a:effectLst>
        </p:spPr>
      </p:pic>
      <p:pic>
        <p:nvPicPr>
          <p:cNvPr id="1026" name="Picture 2"/>
          <p:cNvPicPr>
            <a:picLocks noChangeAspect="1" noChangeArrowheads="1"/>
          </p:cNvPicPr>
          <p:nvPr/>
        </p:nvPicPr>
        <p:blipFill>
          <a:blip r:embed="rId6"/>
          <a:srcRect/>
          <a:stretch>
            <a:fillRect/>
          </a:stretch>
        </p:blipFill>
        <p:spPr bwMode="auto">
          <a:xfrm>
            <a:off x="2770416" y="4655349"/>
            <a:ext cx="4450442" cy="2202653"/>
          </a:xfrm>
          <a:prstGeom prst="rect">
            <a:avLst/>
          </a:prstGeom>
          <a:ln>
            <a:noFill/>
          </a:ln>
          <a:effectLst>
            <a:softEdge rad="112500"/>
          </a:effectLst>
        </p:spPr>
      </p:pic>
      <p:pic>
        <p:nvPicPr>
          <p:cNvPr id="1027" name="Picture 3" descr="G:\OSK.jpg"/>
          <p:cNvPicPr>
            <a:picLocks noChangeAspect="1" noChangeArrowheads="1"/>
          </p:cNvPicPr>
          <p:nvPr/>
        </p:nvPicPr>
        <p:blipFill>
          <a:blip r:embed="rId7"/>
          <a:srcRect t="-10698"/>
          <a:stretch>
            <a:fillRect/>
          </a:stretch>
        </p:blipFill>
        <p:spPr bwMode="auto">
          <a:xfrm>
            <a:off x="8962317" y="3352800"/>
            <a:ext cx="3023308" cy="2114264"/>
          </a:xfrm>
          <a:prstGeom prst="rect">
            <a:avLst/>
          </a:prstGeom>
          <a:ln>
            <a:noFill/>
          </a:ln>
          <a:effectLst>
            <a:softEdge rad="112500"/>
          </a:effectLst>
        </p:spPr>
      </p:pic>
      <p:pic>
        <p:nvPicPr>
          <p:cNvPr id="9" name="Picture 8" descr="C:\Users\gingerg\Desktop\Final images\_Round4\math_input_02.png"/>
          <p:cNvPicPr/>
          <p:nvPr/>
        </p:nvPicPr>
        <p:blipFill>
          <a:blip r:embed="rId8" cstate="print"/>
          <a:srcRect/>
          <a:stretch>
            <a:fillRect/>
          </a:stretch>
        </p:blipFill>
        <p:spPr bwMode="auto">
          <a:xfrm>
            <a:off x="8641804" y="2280557"/>
            <a:ext cx="3243808" cy="137704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370013" y="381506"/>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Windows 7</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15" name="Text Placeholder 3"/>
          <p:cNvSpPr txBox="1">
            <a:spLocks/>
          </p:cNvSpPr>
          <p:nvPr/>
        </p:nvSpPr>
        <p:spPr>
          <a:xfrm>
            <a:off x="1370012" y="1905000"/>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1075506" y="4572001"/>
            <a:ext cx="9850905" cy="1681342"/>
            <a:chOff x="806839" y="4572001"/>
            <a:chExt cx="7390103" cy="1681342"/>
          </a:xfrm>
        </p:grpSpPr>
        <p:sp>
          <p:nvSpPr>
            <p:cNvPr id="135" name="Rounded Rectangle 134"/>
            <p:cNvSpPr/>
            <p:nvPr/>
          </p:nvSpPr>
          <p:spPr bwMode="auto">
            <a:xfrm>
              <a:off x="806839" y="4572001"/>
              <a:ext cx="7390103" cy="168134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0" rIns="91436" bIns="0" numCol="1" rtlCol="0" anchor="b"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Live Framework</a:t>
              </a:r>
            </a:p>
          </p:txBody>
        </p:sp>
        <p:sp>
          <p:nvSpPr>
            <p:cNvPr id="136" name="Rounded Rectangle 135"/>
            <p:cNvSpPr>
              <a:spLocks/>
            </p:cNvSpPr>
            <p:nvPr/>
          </p:nvSpPr>
          <p:spPr bwMode="auto">
            <a:xfrm>
              <a:off x="4997684" y="5183348"/>
              <a:ext cx="2825324"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Live Operating</a:t>
              </a:r>
              <a:r>
                <a:rPr kumimoji="0" lang="en-US" sz="1800" b="0" i="0" u="none" strike="noStrike" kern="0" cap="none" spc="-100" normalizeH="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 Environment</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137" name="Rounded Rectangle 136"/>
            <p:cNvSpPr>
              <a:spLocks/>
            </p:cNvSpPr>
            <p:nvPr/>
          </p:nvSpPr>
          <p:spPr bwMode="auto">
            <a:xfrm>
              <a:off x="1177105" y="5181006"/>
              <a:ext cx="2825324"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Programming Model</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grpSp>
      <p:sp>
        <p:nvSpPr>
          <p:cNvPr id="52" name="Rounded Rectangle 51"/>
          <p:cNvSpPr/>
          <p:nvPr/>
        </p:nvSpPr>
        <p:spPr>
          <a:xfrm>
            <a:off x="1877182" y="3495892"/>
            <a:ext cx="2779460" cy="1459381"/>
          </a:xfrm>
          <a:prstGeom prst="roundRect">
            <a:avLst>
              <a:gd name="adj" fmla="val 11169"/>
            </a:avLst>
          </a:prstGeom>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53" name="Rounded Rectangle 52"/>
          <p:cNvSpPr>
            <a:spLocks noChangeAspect="1"/>
          </p:cNvSpPr>
          <p:nvPr/>
        </p:nvSpPr>
        <p:spPr>
          <a:xfrm>
            <a:off x="1081594" y="1976764"/>
            <a:ext cx="9844817" cy="3038019"/>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2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ea typeface="+mn-ea"/>
              <a:cs typeface="Segoe UI" pitchFamily="34" charset="0"/>
            </a:endParaRPr>
          </a:p>
        </p:txBody>
      </p:sp>
      <p:sp>
        <p:nvSpPr>
          <p:cNvPr id="55" name="Rounded Rectangle 54"/>
          <p:cNvSpPr/>
          <p:nvPr/>
        </p:nvSpPr>
        <p:spPr>
          <a:xfrm>
            <a:off x="1758574" y="3326803"/>
            <a:ext cx="2779460" cy="1459381"/>
          </a:xfrm>
          <a:prstGeom prst="roundRect">
            <a:avLst>
              <a:gd name="adj" fmla="val 11169"/>
            </a:avLst>
          </a:prstGeom>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57" name="Rounded Rectangle 56"/>
          <p:cNvSpPr>
            <a:spLocks/>
          </p:cNvSpPr>
          <p:nvPr/>
        </p:nvSpPr>
        <p:spPr bwMode="auto">
          <a:xfrm>
            <a:off x="1397044" y="4197096"/>
            <a:ext cx="1706436"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Identity</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106" name="Rounded Rectangle 105"/>
          <p:cNvSpPr>
            <a:spLocks/>
          </p:cNvSpPr>
          <p:nvPr/>
        </p:nvSpPr>
        <p:spPr bwMode="auto">
          <a:xfrm>
            <a:off x="3262862" y="4200957"/>
            <a:ext cx="1706436"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Directory</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107" name="Rounded Rectangle 106"/>
          <p:cNvSpPr>
            <a:spLocks/>
          </p:cNvSpPr>
          <p:nvPr/>
        </p:nvSpPr>
        <p:spPr bwMode="auto">
          <a:xfrm>
            <a:off x="7013250" y="4200958"/>
            <a:ext cx="1706436"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Comms &amp; Presence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108" name="Rounded Rectangle 107"/>
          <p:cNvSpPr>
            <a:spLocks/>
          </p:cNvSpPr>
          <p:nvPr/>
        </p:nvSpPr>
        <p:spPr bwMode="auto">
          <a:xfrm>
            <a:off x="8897821" y="4200957"/>
            <a:ext cx="1706436"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Search</a:t>
            </a:r>
            <a:r>
              <a:rPr kumimoji="0" lang="en-US" sz="1800" b="0" i="0" u="none" strike="noStrike" kern="0" cap="none" spc="-100" normalizeH="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 &amp; Geospatial</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pic>
        <p:nvPicPr>
          <p:cNvPr id="113" name="Picture 112" descr="LiveServices.png"/>
          <p:cNvPicPr>
            <a:picLocks noChangeAspect="1"/>
          </p:cNvPicPr>
          <p:nvPr/>
        </p:nvPicPr>
        <p:blipFill>
          <a:blip r:embed="rId3"/>
          <a:stretch>
            <a:fillRect/>
          </a:stretch>
        </p:blipFill>
        <p:spPr>
          <a:xfrm>
            <a:off x="3796457" y="1950478"/>
            <a:ext cx="4556830" cy="959706"/>
          </a:xfrm>
          <a:prstGeom prst="rect">
            <a:avLst/>
          </a:prstGeom>
        </p:spPr>
      </p:pic>
      <p:grpSp>
        <p:nvGrpSpPr>
          <p:cNvPr id="3" name="Group 129"/>
          <p:cNvGrpSpPr/>
          <p:nvPr/>
        </p:nvGrpSpPr>
        <p:grpSpPr>
          <a:xfrm>
            <a:off x="6153937" y="2961502"/>
            <a:ext cx="2094060" cy="1162899"/>
            <a:chOff x="4457053" y="1392701"/>
            <a:chExt cx="1570954" cy="1162899"/>
          </a:xfrm>
        </p:grpSpPr>
        <p:sp>
          <p:nvSpPr>
            <p:cNvPr id="111" name="Rounded Rectangle 110"/>
            <p:cNvSpPr>
              <a:spLocks/>
            </p:cNvSpPr>
            <p:nvPr/>
          </p:nvSpPr>
          <p:spPr bwMode="auto">
            <a:xfrm>
              <a:off x="4457053" y="1392701"/>
              <a:ext cx="1570954" cy="1162899"/>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Applications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grpSp>
          <p:nvGrpSpPr>
            <p:cNvPr id="4" name="Group 120"/>
            <p:cNvGrpSpPr/>
            <p:nvPr/>
          </p:nvGrpSpPr>
          <p:grpSpPr>
            <a:xfrm>
              <a:off x="4811149" y="1758461"/>
              <a:ext cx="951203" cy="694429"/>
              <a:chOff x="4074170" y="0"/>
              <a:chExt cx="942335" cy="1110851"/>
            </a:xfrm>
          </p:grpSpPr>
          <p:pic>
            <p:nvPicPr>
              <p:cNvPr id="116" name="Picture 115" descr="ozzie pic.png"/>
              <p:cNvPicPr>
                <a:picLocks noChangeAspect="1"/>
              </p:cNvPicPr>
              <p:nvPr/>
            </p:nvPicPr>
            <p:blipFill>
              <a:blip r:embed="rId4" cstate="print"/>
              <a:stretch>
                <a:fillRect/>
              </a:stretch>
            </p:blipFill>
            <p:spPr>
              <a:xfrm>
                <a:off x="4074170" y="0"/>
                <a:ext cx="730471" cy="824421"/>
              </a:xfrm>
              <a:prstGeom prst="rect">
                <a:avLst/>
              </a:prstGeom>
            </p:spPr>
          </p:pic>
          <p:pic>
            <p:nvPicPr>
              <p:cNvPr id="117" name="Picture 7"/>
              <p:cNvPicPr>
                <a:picLocks noChangeAspect="1" noChangeArrowheads="1"/>
              </p:cNvPicPr>
              <p:nvPr/>
            </p:nvPicPr>
            <p:blipFill>
              <a:blip r:embed="rId5" cstate="print"/>
              <a:srcRect/>
              <a:stretch>
                <a:fillRect/>
              </a:stretch>
            </p:blipFill>
            <p:spPr bwMode="auto">
              <a:xfrm>
                <a:off x="4335971" y="179619"/>
                <a:ext cx="652839" cy="804228"/>
              </a:xfrm>
              <a:prstGeom prst="rect">
                <a:avLst/>
              </a:prstGeom>
              <a:noFill/>
              <a:ln w="9525">
                <a:noFill/>
                <a:miter lim="800000"/>
                <a:headEnd/>
                <a:tailEnd/>
              </a:ln>
              <a:effectLst/>
            </p:spPr>
          </p:pic>
          <p:pic>
            <p:nvPicPr>
              <p:cNvPr id="119" name="Picture 5" descr="\\Server3\Restrict\InternalBin\ResourceDVD\DVD_ART34\Logos\Microsoft Office 2007 - all products\Outlook 2007\Office Outlook 2007 Product Icon.png"/>
              <p:cNvPicPr>
                <a:picLocks noChangeAspect="1" noChangeArrowheads="1"/>
              </p:cNvPicPr>
              <p:nvPr/>
            </p:nvPicPr>
            <p:blipFill>
              <a:blip r:embed="rId6" cstate="print"/>
              <a:stretch>
                <a:fillRect/>
              </a:stretch>
            </p:blipFill>
            <p:spPr bwMode="auto">
              <a:xfrm>
                <a:off x="4521821" y="576907"/>
                <a:ext cx="494684" cy="533944"/>
              </a:xfrm>
              <a:prstGeom prst="rect">
                <a:avLst/>
              </a:prstGeom>
              <a:ln>
                <a:noFill/>
              </a:ln>
              <a:effectLst>
                <a:outerShdw blurRad="203200" dist="38100" dir="2700000" sx="111000" sy="111000" algn="tl" rotWithShape="0">
                  <a:prstClr val="black">
                    <a:alpha val="40000"/>
                  </a:prstClr>
                </a:outerShdw>
              </a:effectLst>
            </p:spPr>
          </p:pic>
        </p:grpSp>
      </p:grpSp>
      <p:grpSp>
        <p:nvGrpSpPr>
          <p:cNvPr id="5" name="Group 128"/>
          <p:cNvGrpSpPr/>
          <p:nvPr/>
        </p:nvGrpSpPr>
        <p:grpSpPr>
          <a:xfrm>
            <a:off x="8538572" y="2961502"/>
            <a:ext cx="2094060" cy="1139483"/>
            <a:chOff x="6185033" y="1392701"/>
            <a:chExt cx="1570954" cy="1139483"/>
          </a:xfrm>
        </p:grpSpPr>
        <p:sp>
          <p:nvSpPr>
            <p:cNvPr id="112" name="Rounded Rectangle 111"/>
            <p:cNvSpPr>
              <a:spLocks/>
            </p:cNvSpPr>
            <p:nvPr/>
          </p:nvSpPr>
          <p:spPr bwMode="auto">
            <a:xfrm>
              <a:off x="6185033" y="1392701"/>
              <a:ext cx="1570954" cy="1139483"/>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Data Sync</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grpSp>
          <p:nvGrpSpPr>
            <p:cNvPr id="6" name="Group 77"/>
            <p:cNvGrpSpPr/>
            <p:nvPr/>
          </p:nvGrpSpPr>
          <p:grpSpPr>
            <a:xfrm>
              <a:off x="6541478" y="1716258"/>
              <a:ext cx="933176" cy="726443"/>
              <a:chOff x="8103966" y="2663952"/>
              <a:chExt cx="1720486" cy="1097280"/>
            </a:xfrm>
          </p:grpSpPr>
          <p:pic>
            <p:nvPicPr>
              <p:cNvPr id="123" name="Picture 122" descr="data.png"/>
              <p:cNvPicPr>
                <a:picLocks noChangeAspect="1"/>
              </p:cNvPicPr>
              <p:nvPr/>
            </p:nvPicPr>
            <p:blipFill>
              <a:blip r:embed="rId7"/>
              <a:stretch>
                <a:fillRect/>
              </a:stretch>
            </p:blipFill>
            <p:spPr>
              <a:xfrm>
                <a:off x="8227959" y="2663952"/>
                <a:ext cx="1397480" cy="1097280"/>
              </a:xfrm>
              <a:prstGeom prst="rect">
                <a:avLst/>
              </a:prstGeom>
            </p:spPr>
          </p:pic>
          <p:grpSp>
            <p:nvGrpSpPr>
              <p:cNvPr id="7" name="Group 139"/>
              <p:cNvGrpSpPr/>
              <p:nvPr/>
            </p:nvGrpSpPr>
            <p:grpSpPr>
              <a:xfrm>
                <a:off x="8103966" y="2822858"/>
                <a:ext cx="1720486" cy="851670"/>
                <a:chOff x="5207855" y="4760547"/>
                <a:chExt cx="1720486" cy="851670"/>
              </a:xfrm>
            </p:grpSpPr>
            <p:pic>
              <p:nvPicPr>
                <p:cNvPr id="125" name="Picture 7" descr="\\Server3\Restrict\InternalBin\ResourceDVD\DVD_ART34\Artwork_Imagery\Shapes\Arrows\Gold Gradient Collection\arrow 0 gold  arrow curved 7.png"/>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rot="2211075">
                  <a:off x="5207855" y="4893614"/>
                  <a:ext cx="1017100" cy="718603"/>
                </a:xfrm>
                <a:prstGeom prst="rect">
                  <a:avLst/>
                </a:prstGeom>
                <a:noFill/>
              </p:spPr>
            </p:pic>
            <p:pic>
              <p:nvPicPr>
                <p:cNvPr id="126" name="Picture 7" descr="\\Server3\Restrict\InternalBin\ResourceDVD\DVD_ART34\Artwork_Imagery\Shapes\Arrows\Gold Gradient Collection\arrow 0 gold  arrow curved 7.png"/>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rot="12948888">
                  <a:off x="5911241" y="4760547"/>
                  <a:ext cx="1017100" cy="718603"/>
                </a:xfrm>
                <a:prstGeom prst="rect">
                  <a:avLst/>
                </a:prstGeom>
                <a:noFill/>
              </p:spPr>
            </p:pic>
          </p:grpSp>
        </p:grpSp>
      </p:grpSp>
      <p:grpSp>
        <p:nvGrpSpPr>
          <p:cNvPr id="8" name="Group 130"/>
          <p:cNvGrpSpPr/>
          <p:nvPr/>
        </p:nvGrpSpPr>
        <p:grpSpPr>
          <a:xfrm>
            <a:off x="1384667" y="2961501"/>
            <a:ext cx="2094060" cy="1129450"/>
            <a:chOff x="1071428" y="2138290"/>
            <a:chExt cx="1570954" cy="1129450"/>
          </a:xfrm>
        </p:grpSpPr>
        <p:sp>
          <p:nvSpPr>
            <p:cNvPr id="109" name="Rounded Rectangle 108"/>
            <p:cNvSpPr>
              <a:spLocks/>
            </p:cNvSpPr>
            <p:nvPr/>
          </p:nvSpPr>
          <p:spPr bwMode="auto">
            <a:xfrm>
              <a:off x="1071428" y="2138290"/>
              <a:ext cx="1570954" cy="112945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Users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pic>
          <p:nvPicPr>
            <p:cNvPr id="127" name="Picture 126" descr="pict peop.png"/>
            <p:cNvPicPr preferRelativeResize="0">
              <a:picLocks noChangeAspect="1"/>
            </p:cNvPicPr>
            <p:nvPr/>
          </p:nvPicPr>
          <p:blipFill>
            <a:blip r:embed="rId9" cstate="print"/>
            <a:stretch>
              <a:fillRect/>
            </a:stretch>
          </p:blipFill>
          <p:spPr>
            <a:xfrm>
              <a:off x="1477109" y="2438229"/>
              <a:ext cx="858128" cy="750154"/>
            </a:xfrm>
            <a:prstGeom prst="rect">
              <a:avLst/>
            </a:prstGeom>
            <a:ln>
              <a:noFill/>
            </a:ln>
            <a:effectLst>
              <a:outerShdw blurRad="292100" dist="139700" dir="2700000" algn="tl" rotWithShape="0">
                <a:srgbClr val="333333">
                  <a:alpha val="65000"/>
                </a:srgbClr>
              </a:outerShdw>
            </a:effectLst>
          </p:spPr>
        </p:pic>
      </p:grpSp>
      <p:sp>
        <p:nvSpPr>
          <p:cNvPr id="128" name="Title 127"/>
          <p:cNvSpPr>
            <a:spLocks noGrp="1"/>
          </p:cNvSpPr>
          <p:nvPr>
            <p:ph type="title"/>
          </p:nvPr>
        </p:nvSpPr>
        <p:spPr/>
        <p:txBody>
          <a:bodyPr/>
          <a:lstStyle/>
          <a:p>
            <a:r>
              <a:rPr smtClean="0"/>
              <a:t>Live Services</a:t>
            </a:r>
            <a:endParaRPr lang="en-US" dirty="0"/>
          </a:p>
        </p:txBody>
      </p:sp>
      <p:grpSp>
        <p:nvGrpSpPr>
          <p:cNvPr id="9" name="Group 133"/>
          <p:cNvGrpSpPr/>
          <p:nvPr/>
        </p:nvGrpSpPr>
        <p:grpSpPr>
          <a:xfrm>
            <a:off x="3769302" y="2961501"/>
            <a:ext cx="2094060" cy="1399190"/>
            <a:chOff x="2860370" y="2138289"/>
            <a:chExt cx="1570954" cy="1399190"/>
          </a:xfrm>
        </p:grpSpPr>
        <p:sp>
          <p:nvSpPr>
            <p:cNvPr id="110" name="Rounded Rectangle 109"/>
            <p:cNvSpPr>
              <a:spLocks/>
            </p:cNvSpPr>
            <p:nvPr/>
          </p:nvSpPr>
          <p:spPr bwMode="auto">
            <a:xfrm>
              <a:off x="2860370" y="2138289"/>
              <a:ext cx="1570954" cy="1126103"/>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Devices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pic>
          <p:nvPicPr>
            <p:cNvPr id="132" name="PC" descr="C:\Program Files\Microsoft Resource DVD Artwork\DVD_ART\Artwork_Imagery\HARDWARE_IMAGERY\Photos - OEM Hardware\Computer\Vista Media Center\HP Hewlett Packard Crossfire.png"/>
            <p:cNvPicPr>
              <a:picLocks noChangeAspect="1" noChangeArrowheads="1"/>
            </p:cNvPicPr>
            <p:nvPr/>
          </p:nvPicPr>
          <p:blipFill>
            <a:blip r:embed="rId10" cstate="print"/>
            <a:stretch>
              <a:fillRect/>
            </a:stretch>
          </p:blipFill>
          <p:spPr bwMode="auto">
            <a:xfrm>
              <a:off x="3151859" y="2616590"/>
              <a:ext cx="569924" cy="767465"/>
            </a:xfrm>
            <a:prstGeom prst="rect">
              <a:avLst/>
            </a:prstGeom>
            <a:noFill/>
            <a:effectLst/>
          </p:spPr>
        </p:pic>
        <p:pic>
          <p:nvPicPr>
            <p:cNvPr id="133" name="PHONE" descr="Samsung2.png"/>
            <p:cNvPicPr>
              <a:picLocks noChangeAspect="1"/>
            </p:cNvPicPr>
            <p:nvPr/>
          </p:nvPicPr>
          <p:blipFill>
            <a:blip r:embed="rId11" cstate="print"/>
            <a:stretch>
              <a:fillRect/>
            </a:stretch>
          </p:blipFill>
          <p:spPr>
            <a:xfrm>
              <a:off x="3729399" y="2527024"/>
              <a:ext cx="439462" cy="1010455"/>
            </a:xfrm>
            <a:prstGeom prst="rect">
              <a:avLst/>
            </a:prstGeom>
            <a:effectLst>
              <a:outerShdw blurRad="457200" sx="102000" sy="102000" algn="ctr" rotWithShape="0">
                <a:prstClr val="black">
                  <a:alpha val="75000"/>
                </a:prstClr>
              </a:outerShdw>
            </a:effectLst>
          </p:spPr>
        </p:pic>
      </p:grpSp>
      <p:sp>
        <p:nvSpPr>
          <p:cNvPr id="35" name="Rectangle 34"/>
          <p:cNvSpPr/>
          <p:nvPr/>
        </p:nvSpPr>
        <p:spPr>
          <a:xfrm>
            <a:off x="500702" y="857596"/>
            <a:ext cx="10982455" cy="830997"/>
          </a:xfrm>
          <a:prstGeom prst="rect">
            <a:avLst/>
          </a:prstGeom>
        </p:spPr>
        <p:txBody>
          <a:bodyPr wrap="square">
            <a:spAutoFit/>
          </a:bodyPr>
          <a:lstStyle/>
          <a:p>
            <a:r>
              <a:rPr lang="en-US" sz="2400" i="1" dirty="0" smtClean="0">
                <a:effectLst>
                  <a:outerShdw blurRad="38100" dist="38100" dir="2700000" algn="tl">
                    <a:srgbClr val="000000">
                      <a:alpha val="43137"/>
                    </a:srgbClr>
                  </a:outerShdw>
                </a:effectLst>
              </a:rPr>
              <a:t>User-centric services that provide programmatic access to a user’s data and Windows Live</a:t>
            </a:r>
          </a:p>
        </p:txBody>
      </p:sp>
      <p:sp>
        <p:nvSpPr>
          <p:cNvPr id="63" name="Rounded Rectangle 62"/>
          <p:cNvSpPr>
            <a:spLocks noChangeAspect="1"/>
          </p:cNvSpPr>
          <p:nvPr/>
        </p:nvSpPr>
        <p:spPr>
          <a:xfrm>
            <a:off x="1081591" y="1948629"/>
            <a:ext cx="9844820" cy="3070603"/>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ea typeface="+mn-ea"/>
              <a:cs typeface="+mn-cs"/>
            </a:endParaRPr>
          </a:p>
        </p:txBody>
      </p:sp>
      <p:sp>
        <p:nvSpPr>
          <p:cNvPr id="37" name="Rounded Rectangle 36"/>
          <p:cNvSpPr>
            <a:spLocks/>
          </p:cNvSpPr>
          <p:nvPr/>
        </p:nvSpPr>
        <p:spPr bwMode="auto">
          <a:xfrm>
            <a:off x="5147432" y="4198609"/>
            <a:ext cx="1706436"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Storage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You Do?</a:t>
            </a:r>
            <a:endParaRPr lang="en-US" dirty="0"/>
          </a:p>
        </p:txBody>
      </p:sp>
      <p:sp>
        <p:nvSpPr>
          <p:cNvPr id="5" name="TextBox 4"/>
          <p:cNvSpPr txBox="1"/>
          <p:nvPr/>
        </p:nvSpPr>
        <p:spPr>
          <a:xfrm>
            <a:off x="2640913" y="1628002"/>
            <a:ext cx="1872307" cy="276999"/>
          </a:xfrm>
          <a:prstGeom prst="rect">
            <a:avLst/>
          </a:prstGeom>
          <a:noFill/>
        </p:spPr>
        <p:txBody>
          <a:bodyPr wrap="none" lIns="0" tIns="0" rIns="0" bIns="0" rtlCol="0">
            <a:spAutoFit/>
          </a:bodyPr>
          <a:lstStyle/>
          <a:p>
            <a:pPr algn="ctr">
              <a:lnSpc>
                <a:spcPct val="90000"/>
              </a:lnSpc>
            </a:pPr>
            <a:r>
              <a:rPr lang="en-US" sz="2000" dirty="0" smtClean="0"/>
              <a:t>Access user data</a:t>
            </a:r>
            <a:endParaRPr lang="en-US" sz="2000" dirty="0"/>
          </a:p>
        </p:txBody>
      </p:sp>
      <p:sp>
        <p:nvSpPr>
          <p:cNvPr id="6" name="TextBox 5"/>
          <p:cNvSpPr txBox="1"/>
          <p:nvPr/>
        </p:nvSpPr>
        <p:spPr>
          <a:xfrm>
            <a:off x="7306222" y="1628001"/>
            <a:ext cx="2150717" cy="553998"/>
          </a:xfrm>
          <a:prstGeom prst="rect">
            <a:avLst/>
          </a:prstGeom>
          <a:noFill/>
        </p:spPr>
        <p:txBody>
          <a:bodyPr wrap="none" lIns="0" tIns="0" rIns="0" bIns="0" rtlCol="0">
            <a:spAutoFit/>
          </a:bodyPr>
          <a:lstStyle/>
          <a:p>
            <a:pPr algn="ctr">
              <a:lnSpc>
                <a:spcPct val="90000"/>
              </a:lnSpc>
            </a:pPr>
            <a:r>
              <a:rPr lang="en-US" sz="2000" dirty="0" smtClean="0"/>
              <a:t>Access information</a:t>
            </a:r>
            <a:br>
              <a:rPr lang="en-US" sz="2000" dirty="0" smtClean="0"/>
            </a:br>
            <a:r>
              <a:rPr lang="en-US" sz="2000" dirty="0" smtClean="0"/>
              <a:t>on user devices</a:t>
            </a:r>
            <a:endParaRPr lang="en-US" sz="2000" dirty="0"/>
          </a:p>
        </p:txBody>
      </p:sp>
      <p:sp>
        <p:nvSpPr>
          <p:cNvPr id="7" name="TextBox 6"/>
          <p:cNvSpPr txBox="1"/>
          <p:nvPr/>
        </p:nvSpPr>
        <p:spPr>
          <a:xfrm>
            <a:off x="9040046" y="2494002"/>
            <a:ext cx="1473609" cy="553998"/>
          </a:xfrm>
          <a:prstGeom prst="rect">
            <a:avLst/>
          </a:prstGeom>
          <a:noFill/>
        </p:spPr>
        <p:txBody>
          <a:bodyPr wrap="none" lIns="0" tIns="0" rIns="0" bIns="0" rtlCol="0">
            <a:spAutoFit/>
          </a:bodyPr>
          <a:lstStyle/>
          <a:p>
            <a:pPr algn="ctr">
              <a:lnSpc>
                <a:spcPct val="90000"/>
              </a:lnSpc>
            </a:pPr>
            <a:r>
              <a:rPr lang="en-US" sz="2000" dirty="0" smtClean="0"/>
              <a:t>Access user’s</a:t>
            </a:r>
            <a:br>
              <a:rPr lang="en-US" sz="2000" dirty="0" smtClean="0"/>
            </a:br>
            <a:r>
              <a:rPr lang="en-US" sz="2000" dirty="0" smtClean="0"/>
              <a:t>social graph</a:t>
            </a:r>
            <a:endParaRPr lang="en-US" sz="2000" dirty="0"/>
          </a:p>
        </p:txBody>
      </p:sp>
      <p:sp>
        <p:nvSpPr>
          <p:cNvPr id="8" name="TextBox 7"/>
          <p:cNvSpPr txBox="1"/>
          <p:nvPr/>
        </p:nvSpPr>
        <p:spPr>
          <a:xfrm>
            <a:off x="1052835" y="3761602"/>
            <a:ext cx="1874872" cy="276999"/>
          </a:xfrm>
          <a:prstGeom prst="rect">
            <a:avLst/>
          </a:prstGeom>
          <a:noFill/>
        </p:spPr>
        <p:txBody>
          <a:bodyPr wrap="none" lIns="0" tIns="0" rIns="0" bIns="0" rtlCol="0">
            <a:spAutoFit/>
          </a:bodyPr>
          <a:lstStyle/>
          <a:p>
            <a:pPr algn="ctr">
              <a:lnSpc>
                <a:spcPct val="90000"/>
              </a:lnSpc>
            </a:pPr>
            <a:r>
              <a:rPr lang="en-US" sz="2000" dirty="0" smtClean="0"/>
              <a:t>Sync user’s data </a:t>
            </a:r>
            <a:endParaRPr lang="en-US" sz="2000" dirty="0"/>
          </a:p>
        </p:txBody>
      </p:sp>
      <p:sp>
        <p:nvSpPr>
          <p:cNvPr id="9" name="TextBox 8"/>
          <p:cNvSpPr txBox="1"/>
          <p:nvPr/>
        </p:nvSpPr>
        <p:spPr>
          <a:xfrm>
            <a:off x="8836898" y="3609201"/>
            <a:ext cx="1441548" cy="553998"/>
          </a:xfrm>
          <a:prstGeom prst="rect">
            <a:avLst/>
          </a:prstGeom>
          <a:noFill/>
        </p:spPr>
        <p:txBody>
          <a:bodyPr wrap="none" lIns="0" tIns="0" rIns="0" bIns="0" rtlCol="0">
            <a:spAutoFit/>
          </a:bodyPr>
          <a:lstStyle/>
          <a:p>
            <a:pPr algn="ctr">
              <a:lnSpc>
                <a:spcPct val="90000"/>
              </a:lnSpc>
            </a:pPr>
            <a:r>
              <a:rPr lang="en-US" sz="2000" dirty="0" smtClean="0"/>
              <a:t>Access</a:t>
            </a:r>
            <a:br>
              <a:rPr lang="en-US" sz="2000" dirty="0" smtClean="0"/>
            </a:br>
            <a:r>
              <a:rPr lang="en-US" sz="2000" dirty="0" smtClean="0"/>
              <a:t>user’s profile</a:t>
            </a:r>
            <a:endParaRPr lang="en-US" sz="2000" dirty="0"/>
          </a:p>
        </p:txBody>
      </p:sp>
      <p:sp>
        <p:nvSpPr>
          <p:cNvPr id="10" name="TextBox 9"/>
          <p:cNvSpPr txBox="1"/>
          <p:nvPr/>
        </p:nvSpPr>
        <p:spPr>
          <a:xfrm>
            <a:off x="3688846" y="5971402"/>
            <a:ext cx="4106573" cy="276999"/>
          </a:xfrm>
          <a:prstGeom prst="rect">
            <a:avLst/>
          </a:prstGeom>
          <a:noFill/>
        </p:spPr>
        <p:txBody>
          <a:bodyPr wrap="none" lIns="0" tIns="0" rIns="0" bIns="0" rtlCol="0">
            <a:spAutoFit/>
          </a:bodyPr>
          <a:lstStyle/>
          <a:p>
            <a:pPr algn="ctr">
              <a:lnSpc>
                <a:spcPct val="90000"/>
              </a:lnSpc>
            </a:pPr>
            <a:r>
              <a:rPr lang="en-US" sz="2000" dirty="0" smtClean="0"/>
              <a:t>Provide access control to user’s data</a:t>
            </a:r>
            <a:endParaRPr lang="en-US" sz="2000" dirty="0"/>
          </a:p>
        </p:txBody>
      </p:sp>
      <p:sp>
        <p:nvSpPr>
          <p:cNvPr id="11" name="TextBox 10"/>
          <p:cNvSpPr txBox="1"/>
          <p:nvPr/>
        </p:nvSpPr>
        <p:spPr>
          <a:xfrm>
            <a:off x="1422030" y="2598004"/>
            <a:ext cx="1919051" cy="276999"/>
          </a:xfrm>
          <a:prstGeom prst="rect">
            <a:avLst/>
          </a:prstGeom>
          <a:noFill/>
        </p:spPr>
        <p:txBody>
          <a:bodyPr wrap="none" lIns="0" tIns="0" rIns="0" bIns="0" rtlCol="0">
            <a:spAutoFit/>
          </a:bodyPr>
          <a:lstStyle/>
          <a:p>
            <a:pPr algn="ctr">
              <a:lnSpc>
                <a:spcPct val="90000"/>
              </a:lnSpc>
            </a:pPr>
            <a:r>
              <a:rPr lang="en-US" sz="2000" dirty="0" smtClean="0"/>
              <a:t>Share user’s data</a:t>
            </a:r>
            <a:endParaRPr lang="en-US" sz="2000" dirty="0"/>
          </a:p>
        </p:txBody>
      </p:sp>
      <p:sp>
        <p:nvSpPr>
          <p:cNvPr id="12" name="TextBox 11"/>
          <p:cNvSpPr txBox="1"/>
          <p:nvPr/>
        </p:nvSpPr>
        <p:spPr>
          <a:xfrm>
            <a:off x="1904522" y="4731603"/>
            <a:ext cx="1498615" cy="553998"/>
          </a:xfrm>
          <a:prstGeom prst="rect">
            <a:avLst/>
          </a:prstGeom>
          <a:noFill/>
        </p:spPr>
        <p:txBody>
          <a:bodyPr wrap="none" lIns="0" tIns="0" rIns="0" bIns="0" rtlCol="0">
            <a:spAutoFit/>
          </a:bodyPr>
          <a:lstStyle/>
          <a:p>
            <a:pPr algn="ctr">
              <a:lnSpc>
                <a:spcPct val="90000"/>
              </a:lnSpc>
            </a:pPr>
            <a:r>
              <a:rPr lang="en-US" sz="2000" dirty="0" smtClean="0"/>
              <a:t>Provide news</a:t>
            </a:r>
            <a:br>
              <a:rPr lang="en-US" sz="2000" dirty="0" smtClean="0"/>
            </a:br>
            <a:r>
              <a:rPr lang="en-US" sz="2000" dirty="0" smtClean="0"/>
              <a:t>on actions</a:t>
            </a:r>
            <a:endParaRPr lang="en-US" sz="2000" dirty="0"/>
          </a:p>
        </p:txBody>
      </p:sp>
      <p:sp>
        <p:nvSpPr>
          <p:cNvPr id="13" name="TextBox 12"/>
          <p:cNvSpPr txBox="1"/>
          <p:nvPr/>
        </p:nvSpPr>
        <p:spPr>
          <a:xfrm>
            <a:off x="8735324" y="4731603"/>
            <a:ext cx="1359346" cy="553998"/>
          </a:xfrm>
          <a:prstGeom prst="rect">
            <a:avLst/>
          </a:prstGeom>
          <a:noFill/>
        </p:spPr>
        <p:txBody>
          <a:bodyPr wrap="none" lIns="0" tIns="0" rIns="0" bIns="0" rtlCol="0">
            <a:spAutoFit/>
          </a:bodyPr>
          <a:lstStyle/>
          <a:p>
            <a:pPr algn="ctr">
              <a:lnSpc>
                <a:spcPct val="90000"/>
              </a:lnSpc>
            </a:pPr>
            <a:r>
              <a:rPr lang="en-US" sz="2000" dirty="0" smtClean="0"/>
              <a:t>Manage</a:t>
            </a:r>
            <a:br>
              <a:rPr lang="en-US" sz="2000" dirty="0" smtClean="0"/>
            </a:br>
            <a:r>
              <a:rPr lang="en-US" sz="2000" dirty="0" smtClean="0"/>
              <a:t>applications</a:t>
            </a:r>
            <a:endParaRPr lang="en-US" sz="2000" dirty="0"/>
          </a:p>
        </p:txBody>
      </p:sp>
      <p:pic>
        <p:nvPicPr>
          <p:cNvPr id="1026" name="Sync" descr="C:\Documents and Settings\davidg\My Documents\My Pictures\DVD_ART34\Artwork_Imagery\Icons - Illustrations\_WINDOWS VISTA ICONS\Sync center syncronize.png"/>
          <p:cNvPicPr>
            <a:picLocks noChangeAspect="1" noChangeArrowheads="1"/>
          </p:cNvPicPr>
          <p:nvPr/>
        </p:nvPicPr>
        <p:blipFill>
          <a:blip r:embed="rId3"/>
          <a:stretch>
            <a:fillRect/>
          </a:stretch>
        </p:blipFill>
        <p:spPr bwMode="auto">
          <a:xfrm>
            <a:off x="3388986" y="3533002"/>
            <a:ext cx="877104" cy="657999"/>
          </a:xfrm>
          <a:prstGeom prst="roundRect">
            <a:avLst>
              <a:gd name="adj" fmla="val 8594"/>
            </a:avLst>
          </a:prstGeom>
          <a:solidFill>
            <a:srgbClr val="FFFFFF">
              <a:shade val="85000"/>
            </a:srgbClr>
          </a:solidFill>
          <a:ln>
            <a:noFill/>
          </a:ln>
          <a:effectLst>
            <a:softEdge rad="31750"/>
          </a:effectLst>
        </p:spPr>
      </p:pic>
      <p:pic>
        <p:nvPicPr>
          <p:cNvPr id="1027" name="Share" descr="C:\Documents and Settings\davidg\My Documents\My Pictures\DVD_ART34\Artwork_Imagery\Icons - Illustrations\_WINDOWS VISTA ICONS\Easy Transfer share sharing.png"/>
          <p:cNvPicPr>
            <a:picLocks noChangeAspect="1" noChangeArrowheads="1"/>
          </p:cNvPicPr>
          <p:nvPr/>
        </p:nvPicPr>
        <p:blipFill>
          <a:blip r:embed="rId4"/>
          <a:srcRect/>
          <a:stretch>
            <a:fillRect/>
          </a:stretch>
        </p:blipFill>
        <p:spPr bwMode="auto">
          <a:xfrm>
            <a:off x="3859795" y="2426101"/>
            <a:ext cx="1040113" cy="780288"/>
          </a:xfrm>
          <a:prstGeom prst="rect">
            <a:avLst/>
          </a:prstGeom>
          <a:noFill/>
        </p:spPr>
      </p:pic>
      <p:pic>
        <p:nvPicPr>
          <p:cNvPr id="1028" name="Access" descr="C:\Documents and Settings\davidg\My Documents\My Pictures\DVD_ART34\Artwork_Imagery\Icons - Illustrations\_WINDOWS VISTA ICONS\Ease Of Access accessibility.png"/>
          <p:cNvPicPr>
            <a:picLocks noChangeAspect="1" noChangeArrowheads="1"/>
          </p:cNvPicPr>
          <p:nvPr/>
        </p:nvPicPr>
        <p:blipFill>
          <a:blip r:embed="rId5"/>
          <a:srcRect/>
          <a:stretch>
            <a:fillRect/>
          </a:stretch>
        </p:blipFill>
        <p:spPr bwMode="auto">
          <a:xfrm>
            <a:off x="5054299" y="1771257"/>
            <a:ext cx="1040113" cy="780288"/>
          </a:xfrm>
          <a:prstGeom prst="rect">
            <a:avLst/>
          </a:prstGeom>
          <a:noFill/>
        </p:spPr>
      </p:pic>
      <p:pic>
        <p:nvPicPr>
          <p:cNvPr id="1030" name="News" descr="C:\Documents and Settings\davidg\My Documents\My Pictures\DVD_ART34\Artwork_Imagery\Icons - Illustrations\Newspaper headlines quotes\newspaper news paper daily news .png"/>
          <p:cNvPicPr>
            <a:picLocks noChangeAspect="1" noChangeArrowheads="1"/>
          </p:cNvPicPr>
          <p:nvPr/>
        </p:nvPicPr>
        <p:blipFill>
          <a:blip r:embed="rId6" cstate="print"/>
          <a:srcRect/>
          <a:stretch>
            <a:fillRect/>
          </a:stretch>
        </p:blipFill>
        <p:spPr bwMode="auto">
          <a:xfrm>
            <a:off x="3850496" y="4704957"/>
            <a:ext cx="1126608" cy="685800"/>
          </a:xfrm>
          <a:prstGeom prst="rect">
            <a:avLst/>
          </a:prstGeom>
          <a:noFill/>
        </p:spPr>
      </p:pic>
      <p:pic>
        <p:nvPicPr>
          <p:cNvPr id="1031" name="Device" descr="C:\Documents and Settings\davidg\My Documents\My Pictures\DVD_ART34\Artwork_Imagery\Icons - Illustrations\_WINDOWS VISTA ICONS\Pocket PC PDA mobile PocketPC device.png"/>
          <p:cNvPicPr>
            <a:picLocks noChangeAspect="1" noChangeArrowheads="1"/>
          </p:cNvPicPr>
          <p:nvPr/>
        </p:nvPicPr>
        <p:blipFill>
          <a:blip r:embed="rId7"/>
          <a:srcRect/>
          <a:stretch>
            <a:fillRect/>
          </a:stretch>
        </p:blipFill>
        <p:spPr bwMode="auto">
          <a:xfrm>
            <a:off x="6602278" y="1783447"/>
            <a:ext cx="808525" cy="758952"/>
          </a:xfrm>
          <a:prstGeom prst="rect">
            <a:avLst/>
          </a:prstGeom>
          <a:noFill/>
        </p:spPr>
      </p:pic>
      <p:pic>
        <p:nvPicPr>
          <p:cNvPr id="1033" name="Applications" descr="C:\Documents and Settings\davidg\My Documents\My Pictures\DVD_ART34\Artwork_Imagery\Icons - Illustrations\_WINDOWS VISTA ICONS\Flip 3D Vista screen.png"/>
          <p:cNvPicPr>
            <a:picLocks noChangeAspect="1" noChangeArrowheads="1"/>
          </p:cNvPicPr>
          <p:nvPr/>
        </p:nvPicPr>
        <p:blipFill>
          <a:blip r:embed="rId8"/>
          <a:srcRect/>
          <a:stretch>
            <a:fillRect/>
          </a:stretch>
        </p:blipFill>
        <p:spPr bwMode="auto">
          <a:xfrm>
            <a:off x="7593638" y="4657713"/>
            <a:ext cx="1040113" cy="780288"/>
          </a:xfrm>
          <a:prstGeom prst="rect">
            <a:avLst/>
          </a:prstGeom>
          <a:noFill/>
        </p:spPr>
      </p:pic>
      <p:pic>
        <p:nvPicPr>
          <p:cNvPr id="1034" name="Access Control" descr="C:\Documents and Settings\davidg\My Documents\My Pictures\DVD_ART34\Artwork_Imagery\Icons - Illustrations\_WINDOWS VISTA ICONS\Digital Locker lock locked.png"/>
          <p:cNvPicPr>
            <a:picLocks noChangeAspect="1" noChangeArrowheads="1"/>
          </p:cNvPicPr>
          <p:nvPr/>
        </p:nvPicPr>
        <p:blipFill>
          <a:blip r:embed="rId9"/>
          <a:srcRect/>
          <a:stretch>
            <a:fillRect/>
          </a:stretch>
        </p:blipFill>
        <p:spPr bwMode="auto">
          <a:xfrm>
            <a:off x="5688118" y="4855833"/>
            <a:ext cx="1588610" cy="1191768"/>
          </a:xfrm>
          <a:prstGeom prst="rect">
            <a:avLst/>
          </a:prstGeom>
          <a:noFill/>
        </p:spPr>
      </p:pic>
      <p:pic>
        <p:nvPicPr>
          <p:cNvPr id="1035" name="User Profile" descr="C:\Documents and Settings\davidg\My Documents\My Pictures\DVD_ART34\Artwork_Imagery\Icons - Illustrations\_WINDOWS VISTA ICONS\Generic User person people.png"/>
          <p:cNvPicPr>
            <a:picLocks noChangeAspect="1" noChangeArrowheads="1"/>
          </p:cNvPicPr>
          <p:nvPr/>
        </p:nvPicPr>
        <p:blipFill>
          <a:blip r:embed="rId10"/>
          <a:srcRect/>
          <a:stretch>
            <a:fillRect/>
          </a:stretch>
        </p:blipFill>
        <p:spPr bwMode="auto">
          <a:xfrm>
            <a:off x="7995288" y="3534525"/>
            <a:ext cx="861344" cy="786384"/>
          </a:xfrm>
          <a:prstGeom prst="rect">
            <a:avLst/>
          </a:prstGeom>
          <a:noFill/>
        </p:spPr>
      </p:pic>
      <p:pic>
        <p:nvPicPr>
          <p:cNvPr id="1036" name="Social Graph" descr="C:\Documents and Settings\davidg\My Documents\My Pictures\DVD_ART34\Artwork_Imagery\Shapes\Circular shapes\sphere ball\network connected colored balls.png"/>
          <p:cNvPicPr>
            <a:picLocks noChangeAspect="1" noChangeArrowheads="1"/>
          </p:cNvPicPr>
          <p:nvPr/>
        </p:nvPicPr>
        <p:blipFill>
          <a:blip r:embed="rId11" cstate="print"/>
          <a:srcRect/>
          <a:stretch>
            <a:fillRect/>
          </a:stretch>
        </p:blipFill>
        <p:spPr bwMode="auto">
          <a:xfrm>
            <a:off x="7618015" y="2404289"/>
            <a:ext cx="1391238" cy="823912"/>
          </a:xfrm>
          <a:prstGeom prst="rect">
            <a:avLst/>
          </a:prstGeom>
          <a:noFill/>
        </p:spPr>
      </p:pic>
      <p:pic>
        <p:nvPicPr>
          <p:cNvPr id="4" name="Services Ring" descr="Logo_Live_Services_Sync_Life (6).png"/>
          <p:cNvPicPr>
            <a:picLocks noChangeAspect="1"/>
          </p:cNvPicPr>
          <p:nvPr/>
        </p:nvPicPr>
        <p:blipFill>
          <a:blip r:embed="rId12"/>
          <a:stretch>
            <a:fillRect/>
          </a:stretch>
        </p:blipFill>
        <p:spPr>
          <a:xfrm>
            <a:off x="4672383" y="2694799"/>
            <a:ext cx="3047206"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1000" fill="hold"/>
                                        <p:tgtEl>
                                          <p:spTgt spid="1031"/>
                                        </p:tgtEl>
                                        <p:attrNameLst>
                                          <p:attrName>ppt_w</p:attrName>
                                        </p:attrNameLst>
                                      </p:cBhvr>
                                      <p:tavLst>
                                        <p:tav tm="0">
                                          <p:val>
                                            <p:fltVal val="0"/>
                                          </p:val>
                                        </p:tav>
                                        <p:tav tm="100000">
                                          <p:val>
                                            <p:strVal val="#ppt_w"/>
                                          </p:val>
                                        </p:tav>
                                      </p:tavLst>
                                    </p:anim>
                                    <p:anim calcmode="lin" valueType="num">
                                      <p:cBhvr>
                                        <p:cTn id="8" dur="1000" fill="hold"/>
                                        <p:tgtEl>
                                          <p:spTgt spid="1031"/>
                                        </p:tgtEl>
                                        <p:attrNameLst>
                                          <p:attrName>ppt_h</p:attrName>
                                        </p:attrNameLst>
                                      </p:cBhvr>
                                      <p:tavLst>
                                        <p:tav tm="0">
                                          <p:val>
                                            <p:fltVal val="0"/>
                                          </p:val>
                                        </p:tav>
                                        <p:tav tm="100000">
                                          <p:val>
                                            <p:strVal val="#ppt_h"/>
                                          </p:val>
                                        </p:tav>
                                      </p:tavLst>
                                    </p:anim>
                                    <p:anim calcmode="lin" valueType="num">
                                      <p:cBhvr>
                                        <p:cTn id="9" dur="1000" fill="hold"/>
                                        <p:tgtEl>
                                          <p:spTgt spid="1031"/>
                                        </p:tgtEl>
                                        <p:attrNameLst>
                                          <p:attrName>ppt_x</p:attrName>
                                        </p:attrNameLst>
                                      </p:cBhvr>
                                      <p:tavLst>
                                        <p:tav tm="0">
                                          <p:val>
                                            <p:fltVal val="0.5"/>
                                          </p:val>
                                        </p:tav>
                                        <p:tav tm="100000">
                                          <p:val>
                                            <p:strVal val="#ppt_x"/>
                                          </p:val>
                                        </p:tav>
                                      </p:tavLst>
                                    </p:anim>
                                    <p:anim calcmode="lin" valueType="num">
                                      <p:cBhvr>
                                        <p:cTn id="10" dur="1000" fill="hold"/>
                                        <p:tgtEl>
                                          <p:spTgt spid="1031"/>
                                        </p:tgtEl>
                                        <p:attrNameLst>
                                          <p:attrName>ppt_y</p:attrName>
                                        </p:attrNameLst>
                                      </p:cBhvr>
                                      <p:tavLst>
                                        <p:tav tm="0">
                                          <p:val>
                                            <p:fltVal val="0.5"/>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3" presetClass="entr" presetSubtype="528" fill="hold" nodeType="withEffect">
                                  <p:stCondLst>
                                    <p:cond delay="200"/>
                                  </p:stCondLst>
                                  <p:childTnLst>
                                    <p:set>
                                      <p:cBhvr>
                                        <p:cTn id="15" dur="1" fill="hold">
                                          <p:stCondLst>
                                            <p:cond delay="0"/>
                                          </p:stCondLst>
                                        </p:cTn>
                                        <p:tgtEl>
                                          <p:spTgt spid="1036"/>
                                        </p:tgtEl>
                                        <p:attrNameLst>
                                          <p:attrName>style.visibility</p:attrName>
                                        </p:attrNameLst>
                                      </p:cBhvr>
                                      <p:to>
                                        <p:strVal val="visible"/>
                                      </p:to>
                                    </p:set>
                                    <p:anim calcmode="lin" valueType="num">
                                      <p:cBhvr>
                                        <p:cTn id="16" dur="1000" fill="hold"/>
                                        <p:tgtEl>
                                          <p:spTgt spid="1036"/>
                                        </p:tgtEl>
                                        <p:attrNameLst>
                                          <p:attrName>ppt_w</p:attrName>
                                        </p:attrNameLst>
                                      </p:cBhvr>
                                      <p:tavLst>
                                        <p:tav tm="0">
                                          <p:val>
                                            <p:fltVal val="0"/>
                                          </p:val>
                                        </p:tav>
                                        <p:tav tm="100000">
                                          <p:val>
                                            <p:strVal val="#ppt_w"/>
                                          </p:val>
                                        </p:tav>
                                      </p:tavLst>
                                    </p:anim>
                                    <p:anim calcmode="lin" valueType="num">
                                      <p:cBhvr>
                                        <p:cTn id="17" dur="1000" fill="hold"/>
                                        <p:tgtEl>
                                          <p:spTgt spid="1036"/>
                                        </p:tgtEl>
                                        <p:attrNameLst>
                                          <p:attrName>ppt_h</p:attrName>
                                        </p:attrNameLst>
                                      </p:cBhvr>
                                      <p:tavLst>
                                        <p:tav tm="0">
                                          <p:val>
                                            <p:fltVal val="0"/>
                                          </p:val>
                                        </p:tav>
                                        <p:tav tm="100000">
                                          <p:val>
                                            <p:strVal val="#ppt_h"/>
                                          </p:val>
                                        </p:tav>
                                      </p:tavLst>
                                    </p:anim>
                                    <p:anim calcmode="lin" valueType="num">
                                      <p:cBhvr>
                                        <p:cTn id="18" dur="1000" fill="hold"/>
                                        <p:tgtEl>
                                          <p:spTgt spid="1036"/>
                                        </p:tgtEl>
                                        <p:attrNameLst>
                                          <p:attrName>ppt_x</p:attrName>
                                        </p:attrNameLst>
                                      </p:cBhvr>
                                      <p:tavLst>
                                        <p:tav tm="0">
                                          <p:val>
                                            <p:fltVal val="0.5"/>
                                          </p:val>
                                        </p:tav>
                                        <p:tav tm="100000">
                                          <p:val>
                                            <p:strVal val="#ppt_x"/>
                                          </p:val>
                                        </p:tav>
                                      </p:tavLst>
                                    </p:anim>
                                    <p:anim calcmode="lin" valueType="num">
                                      <p:cBhvr>
                                        <p:cTn id="19" dur="1000" fill="hold"/>
                                        <p:tgtEl>
                                          <p:spTgt spid="1036"/>
                                        </p:tgtEl>
                                        <p:attrNameLst>
                                          <p:attrName>ppt_y</p:attrName>
                                        </p:attrNameLst>
                                      </p:cBhvr>
                                      <p:tavLst>
                                        <p:tav tm="0">
                                          <p:val>
                                            <p:fltVal val="0.5"/>
                                          </p:val>
                                        </p:tav>
                                        <p:tav tm="100000">
                                          <p:val>
                                            <p:strVal val="#ppt_y"/>
                                          </p:val>
                                        </p:tav>
                                      </p:tavLst>
                                    </p:anim>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23" presetClass="entr" presetSubtype="528" fill="hold" nodeType="withEffect">
                                  <p:stCondLst>
                                    <p:cond delay="400"/>
                                  </p:stCondLst>
                                  <p:childTnLst>
                                    <p:set>
                                      <p:cBhvr>
                                        <p:cTn id="24" dur="1" fill="hold">
                                          <p:stCondLst>
                                            <p:cond delay="0"/>
                                          </p:stCondLst>
                                        </p:cTn>
                                        <p:tgtEl>
                                          <p:spTgt spid="1035"/>
                                        </p:tgtEl>
                                        <p:attrNameLst>
                                          <p:attrName>style.visibility</p:attrName>
                                        </p:attrNameLst>
                                      </p:cBhvr>
                                      <p:to>
                                        <p:strVal val="visible"/>
                                      </p:to>
                                    </p:set>
                                    <p:anim calcmode="lin" valueType="num">
                                      <p:cBhvr>
                                        <p:cTn id="25" dur="1000" fill="hold"/>
                                        <p:tgtEl>
                                          <p:spTgt spid="1035"/>
                                        </p:tgtEl>
                                        <p:attrNameLst>
                                          <p:attrName>ppt_w</p:attrName>
                                        </p:attrNameLst>
                                      </p:cBhvr>
                                      <p:tavLst>
                                        <p:tav tm="0">
                                          <p:val>
                                            <p:fltVal val="0"/>
                                          </p:val>
                                        </p:tav>
                                        <p:tav tm="100000">
                                          <p:val>
                                            <p:strVal val="#ppt_w"/>
                                          </p:val>
                                        </p:tav>
                                      </p:tavLst>
                                    </p:anim>
                                    <p:anim calcmode="lin" valueType="num">
                                      <p:cBhvr>
                                        <p:cTn id="26" dur="1000" fill="hold"/>
                                        <p:tgtEl>
                                          <p:spTgt spid="1035"/>
                                        </p:tgtEl>
                                        <p:attrNameLst>
                                          <p:attrName>ppt_h</p:attrName>
                                        </p:attrNameLst>
                                      </p:cBhvr>
                                      <p:tavLst>
                                        <p:tav tm="0">
                                          <p:val>
                                            <p:fltVal val="0"/>
                                          </p:val>
                                        </p:tav>
                                        <p:tav tm="100000">
                                          <p:val>
                                            <p:strVal val="#ppt_h"/>
                                          </p:val>
                                        </p:tav>
                                      </p:tavLst>
                                    </p:anim>
                                    <p:anim calcmode="lin" valueType="num">
                                      <p:cBhvr>
                                        <p:cTn id="27" dur="1000" fill="hold"/>
                                        <p:tgtEl>
                                          <p:spTgt spid="1035"/>
                                        </p:tgtEl>
                                        <p:attrNameLst>
                                          <p:attrName>ppt_x</p:attrName>
                                        </p:attrNameLst>
                                      </p:cBhvr>
                                      <p:tavLst>
                                        <p:tav tm="0">
                                          <p:val>
                                            <p:fltVal val="0.5"/>
                                          </p:val>
                                        </p:tav>
                                        <p:tav tm="100000">
                                          <p:val>
                                            <p:strVal val="#ppt_x"/>
                                          </p:val>
                                        </p:tav>
                                      </p:tavLst>
                                    </p:anim>
                                    <p:anim calcmode="lin" valueType="num">
                                      <p:cBhvr>
                                        <p:cTn id="28" dur="1000" fill="hold"/>
                                        <p:tgtEl>
                                          <p:spTgt spid="1035"/>
                                        </p:tgtEl>
                                        <p:attrNameLst>
                                          <p:attrName>ppt_y</p:attrName>
                                        </p:attrNameLst>
                                      </p:cBhvr>
                                      <p:tavLst>
                                        <p:tav tm="0">
                                          <p:val>
                                            <p:fltVal val="0.5"/>
                                          </p:val>
                                        </p:tav>
                                        <p:tav tm="100000">
                                          <p:val>
                                            <p:strVal val="#ppt_y"/>
                                          </p:val>
                                        </p:tav>
                                      </p:tavLst>
                                    </p:anim>
                                  </p:childTnLst>
                                </p:cTn>
                              </p:par>
                              <p:par>
                                <p:cTn id="29" presetID="10" presetClass="entr" presetSubtype="0"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23" presetClass="entr" presetSubtype="528" fill="hold" nodeType="withEffect">
                                  <p:stCondLst>
                                    <p:cond delay="600"/>
                                  </p:stCondLst>
                                  <p:childTnLst>
                                    <p:set>
                                      <p:cBhvr>
                                        <p:cTn id="33" dur="1" fill="hold">
                                          <p:stCondLst>
                                            <p:cond delay="0"/>
                                          </p:stCondLst>
                                        </p:cTn>
                                        <p:tgtEl>
                                          <p:spTgt spid="1033"/>
                                        </p:tgtEl>
                                        <p:attrNameLst>
                                          <p:attrName>style.visibility</p:attrName>
                                        </p:attrNameLst>
                                      </p:cBhvr>
                                      <p:to>
                                        <p:strVal val="visible"/>
                                      </p:to>
                                    </p:set>
                                    <p:anim calcmode="lin" valueType="num">
                                      <p:cBhvr>
                                        <p:cTn id="34" dur="1000" fill="hold"/>
                                        <p:tgtEl>
                                          <p:spTgt spid="1033"/>
                                        </p:tgtEl>
                                        <p:attrNameLst>
                                          <p:attrName>ppt_w</p:attrName>
                                        </p:attrNameLst>
                                      </p:cBhvr>
                                      <p:tavLst>
                                        <p:tav tm="0">
                                          <p:val>
                                            <p:fltVal val="0"/>
                                          </p:val>
                                        </p:tav>
                                        <p:tav tm="100000">
                                          <p:val>
                                            <p:strVal val="#ppt_w"/>
                                          </p:val>
                                        </p:tav>
                                      </p:tavLst>
                                    </p:anim>
                                    <p:anim calcmode="lin" valueType="num">
                                      <p:cBhvr>
                                        <p:cTn id="35" dur="1000" fill="hold"/>
                                        <p:tgtEl>
                                          <p:spTgt spid="1033"/>
                                        </p:tgtEl>
                                        <p:attrNameLst>
                                          <p:attrName>ppt_h</p:attrName>
                                        </p:attrNameLst>
                                      </p:cBhvr>
                                      <p:tavLst>
                                        <p:tav tm="0">
                                          <p:val>
                                            <p:fltVal val="0"/>
                                          </p:val>
                                        </p:tav>
                                        <p:tav tm="100000">
                                          <p:val>
                                            <p:strVal val="#ppt_h"/>
                                          </p:val>
                                        </p:tav>
                                      </p:tavLst>
                                    </p:anim>
                                    <p:anim calcmode="lin" valueType="num">
                                      <p:cBhvr>
                                        <p:cTn id="36" dur="1000" fill="hold"/>
                                        <p:tgtEl>
                                          <p:spTgt spid="1033"/>
                                        </p:tgtEl>
                                        <p:attrNameLst>
                                          <p:attrName>ppt_x</p:attrName>
                                        </p:attrNameLst>
                                      </p:cBhvr>
                                      <p:tavLst>
                                        <p:tav tm="0">
                                          <p:val>
                                            <p:fltVal val="0.5"/>
                                          </p:val>
                                        </p:tav>
                                        <p:tav tm="100000">
                                          <p:val>
                                            <p:strVal val="#ppt_x"/>
                                          </p:val>
                                        </p:tav>
                                      </p:tavLst>
                                    </p:anim>
                                    <p:anim calcmode="lin" valueType="num">
                                      <p:cBhvr>
                                        <p:cTn id="37" dur="1000" fill="hold"/>
                                        <p:tgtEl>
                                          <p:spTgt spid="1033"/>
                                        </p:tgtEl>
                                        <p:attrNameLst>
                                          <p:attrName>ppt_y</p:attrName>
                                        </p:attrNameLst>
                                      </p:cBhvr>
                                      <p:tavLst>
                                        <p:tav tm="0">
                                          <p:val>
                                            <p:fltVal val="0.5"/>
                                          </p:val>
                                        </p:tav>
                                        <p:tav tm="100000">
                                          <p:val>
                                            <p:strVal val="#ppt_y"/>
                                          </p:val>
                                        </p:tav>
                                      </p:tavLst>
                                    </p:anim>
                                  </p:childTnLst>
                                </p:cTn>
                              </p:par>
                              <p:par>
                                <p:cTn id="38" presetID="10" presetClass="entr" presetSubtype="0" fill="hold" grpId="0" nodeType="withEffect">
                                  <p:stCondLst>
                                    <p:cond delay="6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3" presetClass="entr" presetSubtype="528" fill="hold" nodeType="withEffect">
                                  <p:stCondLst>
                                    <p:cond delay="80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1000" fill="hold"/>
                                        <p:tgtEl>
                                          <p:spTgt spid="1034"/>
                                        </p:tgtEl>
                                        <p:attrNameLst>
                                          <p:attrName>ppt_w</p:attrName>
                                        </p:attrNameLst>
                                      </p:cBhvr>
                                      <p:tavLst>
                                        <p:tav tm="0">
                                          <p:val>
                                            <p:fltVal val="0"/>
                                          </p:val>
                                        </p:tav>
                                        <p:tav tm="100000">
                                          <p:val>
                                            <p:strVal val="#ppt_w"/>
                                          </p:val>
                                        </p:tav>
                                      </p:tavLst>
                                    </p:anim>
                                    <p:anim calcmode="lin" valueType="num">
                                      <p:cBhvr>
                                        <p:cTn id="44" dur="1000" fill="hold"/>
                                        <p:tgtEl>
                                          <p:spTgt spid="1034"/>
                                        </p:tgtEl>
                                        <p:attrNameLst>
                                          <p:attrName>ppt_h</p:attrName>
                                        </p:attrNameLst>
                                      </p:cBhvr>
                                      <p:tavLst>
                                        <p:tav tm="0">
                                          <p:val>
                                            <p:fltVal val="0"/>
                                          </p:val>
                                        </p:tav>
                                        <p:tav tm="100000">
                                          <p:val>
                                            <p:strVal val="#ppt_h"/>
                                          </p:val>
                                        </p:tav>
                                      </p:tavLst>
                                    </p:anim>
                                    <p:anim calcmode="lin" valueType="num">
                                      <p:cBhvr>
                                        <p:cTn id="45" dur="1000" fill="hold"/>
                                        <p:tgtEl>
                                          <p:spTgt spid="1034"/>
                                        </p:tgtEl>
                                        <p:attrNameLst>
                                          <p:attrName>ppt_x</p:attrName>
                                        </p:attrNameLst>
                                      </p:cBhvr>
                                      <p:tavLst>
                                        <p:tav tm="0">
                                          <p:val>
                                            <p:fltVal val="0.5"/>
                                          </p:val>
                                        </p:tav>
                                        <p:tav tm="100000">
                                          <p:val>
                                            <p:strVal val="#ppt_x"/>
                                          </p:val>
                                        </p:tav>
                                      </p:tavLst>
                                    </p:anim>
                                    <p:anim calcmode="lin" valueType="num">
                                      <p:cBhvr>
                                        <p:cTn id="46" dur="1000" fill="hold"/>
                                        <p:tgtEl>
                                          <p:spTgt spid="1034"/>
                                        </p:tgtEl>
                                        <p:attrNameLst>
                                          <p:attrName>ppt_y</p:attrName>
                                        </p:attrNameLst>
                                      </p:cBhvr>
                                      <p:tavLst>
                                        <p:tav tm="0">
                                          <p:val>
                                            <p:fltVal val="0.5"/>
                                          </p:val>
                                        </p:tav>
                                        <p:tav tm="100000">
                                          <p:val>
                                            <p:strVal val="#ppt_y"/>
                                          </p:val>
                                        </p:tav>
                                      </p:tavLst>
                                    </p:anim>
                                  </p:childTnLst>
                                </p:cTn>
                              </p:par>
                              <p:par>
                                <p:cTn id="47" presetID="10" presetClass="entr" presetSubtype="0" fill="hold" grpId="0" nodeType="withEffect">
                                  <p:stCondLst>
                                    <p:cond delay="8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par>
                                <p:cTn id="50" presetID="23" presetClass="entr" presetSubtype="528" fill="hold" nodeType="withEffect">
                                  <p:stCondLst>
                                    <p:cond delay="100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1000" fill="hold"/>
                                        <p:tgtEl>
                                          <p:spTgt spid="1030"/>
                                        </p:tgtEl>
                                        <p:attrNameLst>
                                          <p:attrName>ppt_w</p:attrName>
                                        </p:attrNameLst>
                                      </p:cBhvr>
                                      <p:tavLst>
                                        <p:tav tm="0">
                                          <p:val>
                                            <p:fltVal val="0"/>
                                          </p:val>
                                        </p:tav>
                                        <p:tav tm="100000">
                                          <p:val>
                                            <p:strVal val="#ppt_w"/>
                                          </p:val>
                                        </p:tav>
                                      </p:tavLst>
                                    </p:anim>
                                    <p:anim calcmode="lin" valueType="num">
                                      <p:cBhvr>
                                        <p:cTn id="53" dur="1000" fill="hold"/>
                                        <p:tgtEl>
                                          <p:spTgt spid="1030"/>
                                        </p:tgtEl>
                                        <p:attrNameLst>
                                          <p:attrName>ppt_h</p:attrName>
                                        </p:attrNameLst>
                                      </p:cBhvr>
                                      <p:tavLst>
                                        <p:tav tm="0">
                                          <p:val>
                                            <p:fltVal val="0"/>
                                          </p:val>
                                        </p:tav>
                                        <p:tav tm="100000">
                                          <p:val>
                                            <p:strVal val="#ppt_h"/>
                                          </p:val>
                                        </p:tav>
                                      </p:tavLst>
                                    </p:anim>
                                    <p:anim calcmode="lin" valueType="num">
                                      <p:cBhvr>
                                        <p:cTn id="54" dur="1000" fill="hold"/>
                                        <p:tgtEl>
                                          <p:spTgt spid="1030"/>
                                        </p:tgtEl>
                                        <p:attrNameLst>
                                          <p:attrName>ppt_x</p:attrName>
                                        </p:attrNameLst>
                                      </p:cBhvr>
                                      <p:tavLst>
                                        <p:tav tm="0">
                                          <p:val>
                                            <p:fltVal val="0.5"/>
                                          </p:val>
                                        </p:tav>
                                        <p:tav tm="100000">
                                          <p:val>
                                            <p:strVal val="#ppt_x"/>
                                          </p:val>
                                        </p:tav>
                                      </p:tavLst>
                                    </p:anim>
                                    <p:anim calcmode="lin" valueType="num">
                                      <p:cBhvr>
                                        <p:cTn id="55" dur="1000" fill="hold"/>
                                        <p:tgtEl>
                                          <p:spTgt spid="1030"/>
                                        </p:tgtEl>
                                        <p:attrNameLst>
                                          <p:attrName>ppt_y</p:attrName>
                                        </p:attrNameLst>
                                      </p:cBhvr>
                                      <p:tavLst>
                                        <p:tav tm="0">
                                          <p:val>
                                            <p:fltVal val="0.5"/>
                                          </p:val>
                                        </p:tav>
                                        <p:tav tm="100000">
                                          <p:val>
                                            <p:strVal val="#ppt_y"/>
                                          </p:val>
                                        </p:tav>
                                      </p:tavLst>
                                    </p:anim>
                                  </p:childTnLst>
                                </p:cTn>
                              </p:par>
                              <p:par>
                                <p:cTn id="56" presetID="10" presetClass="entr" presetSubtype="0" fill="hold" grpId="0" nodeType="withEffect">
                                  <p:stCondLst>
                                    <p:cond delay="1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23" presetClass="entr" presetSubtype="528" fill="hold" nodeType="withEffect">
                                  <p:stCondLst>
                                    <p:cond delay="120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ppt_x</p:attrName>
                                        </p:attrNameLst>
                                      </p:cBhvr>
                                      <p:tavLst>
                                        <p:tav tm="0">
                                          <p:val>
                                            <p:fltVal val="0.5"/>
                                          </p:val>
                                        </p:tav>
                                        <p:tav tm="100000">
                                          <p:val>
                                            <p:strVal val="#ppt_x"/>
                                          </p:val>
                                        </p:tav>
                                      </p:tavLst>
                                    </p:anim>
                                    <p:anim calcmode="lin" valueType="num">
                                      <p:cBhvr>
                                        <p:cTn id="64" dur="1000" fill="hold"/>
                                        <p:tgtEl>
                                          <p:spTgt spid="1026"/>
                                        </p:tgtEl>
                                        <p:attrNameLst>
                                          <p:attrName>ppt_y</p:attrName>
                                        </p:attrNameLst>
                                      </p:cBhvr>
                                      <p:tavLst>
                                        <p:tav tm="0">
                                          <p:val>
                                            <p:fltVal val="0.5"/>
                                          </p:val>
                                        </p:tav>
                                        <p:tav tm="100000">
                                          <p:val>
                                            <p:strVal val="#ppt_y"/>
                                          </p:val>
                                        </p:tav>
                                      </p:tavLst>
                                    </p:anim>
                                  </p:childTnLst>
                                </p:cTn>
                              </p:par>
                              <p:par>
                                <p:cTn id="65" presetID="10" presetClass="entr" presetSubtype="0" fill="hold" grpId="0" nodeType="withEffect">
                                  <p:stCondLst>
                                    <p:cond delay="1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childTnLst>
                                </p:cTn>
                              </p:par>
                              <p:par>
                                <p:cTn id="68" presetID="23" presetClass="entr" presetSubtype="528" fill="hold" nodeType="withEffect">
                                  <p:stCondLst>
                                    <p:cond delay="1400"/>
                                  </p:stCondLst>
                                  <p:childTnLst>
                                    <p:set>
                                      <p:cBhvr>
                                        <p:cTn id="69" dur="1" fill="hold">
                                          <p:stCondLst>
                                            <p:cond delay="0"/>
                                          </p:stCondLst>
                                        </p:cTn>
                                        <p:tgtEl>
                                          <p:spTgt spid="1027"/>
                                        </p:tgtEl>
                                        <p:attrNameLst>
                                          <p:attrName>style.visibility</p:attrName>
                                        </p:attrNameLst>
                                      </p:cBhvr>
                                      <p:to>
                                        <p:strVal val="visible"/>
                                      </p:to>
                                    </p:set>
                                    <p:anim calcmode="lin" valueType="num">
                                      <p:cBhvr>
                                        <p:cTn id="70" dur="1000" fill="hold"/>
                                        <p:tgtEl>
                                          <p:spTgt spid="1027"/>
                                        </p:tgtEl>
                                        <p:attrNameLst>
                                          <p:attrName>ppt_w</p:attrName>
                                        </p:attrNameLst>
                                      </p:cBhvr>
                                      <p:tavLst>
                                        <p:tav tm="0">
                                          <p:val>
                                            <p:fltVal val="0"/>
                                          </p:val>
                                        </p:tav>
                                        <p:tav tm="100000">
                                          <p:val>
                                            <p:strVal val="#ppt_w"/>
                                          </p:val>
                                        </p:tav>
                                      </p:tavLst>
                                    </p:anim>
                                    <p:anim calcmode="lin" valueType="num">
                                      <p:cBhvr>
                                        <p:cTn id="71" dur="1000" fill="hold"/>
                                        <p:tgtEl>
                                          <p:spTgt spid="1027"/>
                                        </p:tgtEl>
                                        <p:attrNameLst>
                                          <p:attrName>ppt_h</p:attrName>
                                        </p:attrNameLst>
                                      </p:cBhvr>
                                      <p:tavLst>
                                        <p:tav tm="0">
                                          <p:val>
                                            <p:fltVal val="0"/>
                                          </p:val>
                                        </p:tav>
                                        <p:tav tm="100000">
                                          <p:val>
                                            <p:strVal val="#ppt_h"/>
                                          </p:val>
                                        </p:tav>
                                      </p:tavLst>
                                    </p:anim>
                                    <p:anim calcmode="lin" valueType="num">
                                      <p:cBhvr>
                                        <p:cTn id="72" dur="1000" fill="hold"/>
                                        <p:tgtEl>
                                          <p:spTgt spid="1027"/>
                                        </p:tgtEl>
                                        <p:attrNameLst>
                                          <p:attrName>ppt_x</p:attrName>
                                        </p:attrNameLst>
                                      </p:cBhvr>
                                      <p:tavLst>
                                        <p:tav tm="0">
                                          <p:val>
                                            <p:fltVal val="0.5"/>
                                          </p:val>
                                        </p:tav>
                                        <p:tav tm="100000">
                                          <p:val>
                                            <p:strVal val="#ppt_x"/>
                                          </p:val>
                                        </p:tav>
                                      </p:tavLst>
                                    </p:anim>
                                    <p:anim calcmode="lin" valueType="num">
                                      <p:cBhvr>
                                        <p:cTn id="73" dur="1000" fill="hold"/>
                                        <p:tgtEl>
                                          <p:spTgt spid="1027"/>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140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childTnLst>
                                </p:cTn>
                              </p:par>
                              <p:par>
                                <p:cTn id="77" presetID="23" presetClass="entr" presetSubtype="528" fill="hold" nodeType="withEffect">
                                  <p:stCondLst>
                                    <p:cond delay="1600"/>
                                  </p:stCondLst>
                                  <p:childTnLst>
                                    <p:set>
                                      <p:cBhvr>
                                        <p:cTn id="78" dur="1" fill="hold">
                                          <p:stCondLst>
                                            <p:cond delay="0"/>
                                          </p:stCondLst>
                                        </p:cTn>
                                        <p:tgtEl>
                                          <p:spTgt spid="1028"/>
                                        </p:tgtEl>
                                        <p:attrNameLst>
                                          <p:attrName>style.visibility</p:attrName>
                                        </p:attrNameLst>
                                      </p:cBhvr>
                                      <p:to>
                                        <p:strVal val="visible"/>
                                      </p:to>
                                    </p:set>
                                    <p:anim calcmode="lin" valueType="num">
                                      <p:cBhvr>
                                        <p:cTn id="79" dur="1000" fill="hold"/>
                                        <p:tgtEl>
                                          <p:spTgt spid="1028"/>
                                        </p:tgtEl>
                                        <p:attrNameLst>
                                          <p:attrName>ppt_w</p:attrName>
                                        </p:attrNameLst>
                                      </p:cBhvr>
                                      <p:tavLst>
                                        <p:tav tm="0">
                                          <p:val>
                                            <p:fltVal val="0"/>
                                          </p:val>
                                        </p:tav>
                                        <p:tav tm="100000">
                                          <p:val>
                                            <p:strVal val="#ppt_w"/>
                                          </p:val>
                                        </p:tav>
                                      </p:tavLst>
                                    </p:anim>
                                    <p:anim calcmode="lin" valueType="num">
                                      <p:cBhvr>
                                        <p:cTn id="80" dur="1000" fill="hold"/>
                                        <p:tgtEl>
                                          <p:spTgt spid="1028"/>
                                        </p:tgtEl>
                                        <p:attrNameLst>
                                          <p:attrName>ppt_h</p:attrName>
                                        </p:attrNameLst>
                                      </p:cBhvr>
                                      <p:tavLst>
                                        <p:tav tm="0">
                                          <p:val>
                                            <p:fltVal val="0"/>
                                          </p:val>
                                        </p:tav>
                                        <p:tav tm="100000">
                                          <p:val>
                                            <p:strVal val="#ppt_h"/>
                                          </p:val>
                                        </p:tav>
                                      </p:tavLst>
                                    </p:anim>
                                    <p:anim calcmode="lin" valueType="num">
                                      <p:cBhvr>
                                        <p:cTn id="81" dur="1000" fill="hold"/>
                                        <p:tgtEl>
                                          <p:spTgt spid="1028"/>
                                        </p:tgtEl>
                                        <p:attrNameLst>
                                          <p:attrName>ppt_x</p:attrName>
                                        </p:attrNameLst>
                                      </p:cBhvr>
                                      <p:tavLst>
                                        <p:tav tm="0">
                                          <p:val>
                                            <p:fltVal val="0.5"/>
                                          </p:val>
                                        </p:tav>
                                        <p:tav tm="100000">
                                          <p:val>
                                            <p:strVal val="#ppt_x"/>
                                          </p:val>
                                        </p:tav>
                                      </p:tavLst>
                                    </p:anim>
                                    <p:anim calcmode="lin" valueType="num">
                                      <p:cBhvr>
                                        <p:cTn id="82" dur="1000" fill="hold"/>
                                        <p:tgtEl>
                                          <p:spTgt spid="1028"/>
                                        </p:tgtEl>
                                        <p:attrNameLst>
                                          <p:attrName>ppt_y</p:attrName>
                                        </p:attrNameLst>
                                      </p:cBhvr>
                                      <p:tavLst>
                                        <p:tav tm="0">
                                          <p:val>
                                            <p:fltVal val="0.5"/>
                                          </p:val>
                                        </p:tav>
                                        <p:tav tm="100000">
                                          <p:val>
                                            <p:strVal val="#ppt_y"/>
                                          </p:val>
                                        </p:tav>
                                      </p:tavLst>
                                    </p:anim>
                                  </p:childTnLst>
                                </p:cTn>
                              </p:par>
                              <p:par>
                                <p:cTn id="83" presetID="10" presetClass="entr" presetSubtype="0" fill="hold" grpId="0" nodeType="withEffect">
                                  <p:stCondLst>
                                    <p:cond delay="160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370013" y="381506"/>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Live Mesh</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15" name="Text Placeholder 3"/>
          <p:cNvSpPr txBox="1">
            <a:spLocks/>
          </p:cNvSpPr>
          <p:nvPr/>
        </p:nvSpPr>
        <p:spPr>
          <a:xfrm>
            <a:off x="1370012" y="1905000"/>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crosoft logo and tagline"/>
          <p:cNvPicPr>
            <a:picLocks noChangeAspect="1" noChangeArrowheads="1"/>
          </p:cNvPicPr>
          <p:nvPr/>
        </p:nvPicPr>
        <p:blipFill>
          <a:blip r:embed="rId3">
            <a:lum bright="50000"/>
          </a:blip>
          <a:srcRect/>
          <a:stretch>
            <a:fillRect/>
          </a:stretch>
        </p:blipFill>
        <p:spPr bwMode="black">
          <a:xfrm>
            <a:off x="3449564" y="2532186"/>
            <a:ext cx="5553759" cy="1043354"/>
          </a:xfrm>
          <a:prstGeom prst="rect">
            <a:avLst/>
          </a:prstGeom>
          <a:noFill/>
          <a:effectLst/>
        </p:spPr>
      </p:pic>
      <p:sp>
        <p:nvSpPr>
          <p:cNvPr id="8" name="Text Box 8"/>
          <p:cNvSpPr txBox="1">
            <a:spLocks noChangeArrowheads="1"/>
          </p:cNvSpPr>
          <p:nvPr/>
        </p:nvSpPr>
        <p:spPr bwMode="auto">
          <a:xfrm>
            <a:off x="304721" y="5638801"/>
            <a:ext cx="11270431" cy="415498"/>
          </a:xfrm>
          <a:prstGeom prst="rect">
            <a:avLst/>
          </a:prstGeom>
          <a:noFill/>
          <a:ln w="12700">
            <a:noFill/>
            <a:miter lim="800000"/>
            <a:headEnd type="none" w="sm" len="sm"/>
            <a:tailEnd type="none" w="sm" len="sm"/>
          </a:ln>
          <a:effectLst/>
        </p:spPr>
        <p:txBody>
          <a:bodyPr>
            <a:spAutoFit/>
          </a:bodyPr>
          <a:lstStyle/>
          <a:p>
            <a:pPr marL="114300" indent="-114300" algn="ctr" eaLnBrk="0" hangingPunct="0">
              <a:buFont typeface="Segoe Semibold" pitchFamily="34" charset="0"/>
              <a:buChar char="©"/>
            </a:pPr>
            <a:r>
              <a:rPr lang="en-US" sz="700" dirty="0">
                <a:solidFill>
                  <a:srgbClr val="FFFFFF"/>
                </a:solidFill>
                <a:latin typeface="Segoe Semibold" pitchFamily="34" charset="0"/>
                <a:cs typeface="Arial" charset="0"/>
              </a:rPr>
              <a:t>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5574" y="2225634"/>
            <a:ext cx="10239375" cy="8309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rPr>
              <a:t>Software + Services Platform</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a:spLocks/>
          </p:cNvSpPr>
          <p:nvPr/>
        </p:nvSpPr>
        <p:spPr bwMode="auto">
          <a:xfrm>
            <a:off x="147109" y="1899748"/>
            <a:ext cx="11945049" cy="3840480"/>
          </a:xfrm>
          <a:prstGeom prst="roundRect">
            <a:avLst>
              <a:gd name="adj" fmla="val 10010"/>
            </a:avLst>
          </a:prstGeom>
          <a:gradFill flip="none" rotWithShape="1">
            <a:gsLst>
              <a:gs pos="100000">
                <a:srgbClr val="004D6C">
                  <a:alpha val="52000"/>
                </a:srgbClr>
              </a:gs>
              <a:gs pos="93000">
                <a:srgbClr val="050813"/>
              </a:gs>
              <a:gs pos="100000">
                <a:srgbClr val="B4ECF2"/>
              </a:gs>
            </a:gsLst>
            <a:lin ang="13500000" scaled="1"/>
            <a:tileRect/>
          </a:gradFill>
          <a:ln w="38100" cap="flat" cmpd="thickThin" algn="ctr">
            <a:noFill/>
            <a:prstDash val="solid"/>
          </a:ln>
          <a:effectLst>
            <a:outerShdw blurRad="50800" dist="38100" dir="18900000" algn="bl" rotWithShape="0">
              <a:prstClr val="black">
                <a:alpha val="40000"/>
              </a:prstClr>
            </a:outerShdw>
          </a:effectLst>
        </p:spPr>
        <p:txBody>
          <a:bodyPr lIns="137160" tIns="457200" rIns="0" bIns="0" rtlCol="0" anchor="t"/>
          <a:lstStyle/>
          <a:p>
            <a:pPr marL="223838" lvl="1" indent="-212725" algn="ctr"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2" name="Title 1"/>
          <p:cNvSpPr>
            <a:spLocks noGrp="1"/>
          </p:cNvSpPr>
          <p:nvPr>
            <p:ph type="title"/>
          </p:nvPr>
        </p:nvSpPr>
        <p:spPr/>
        <p:txBody>
          <a:bodyPr/>
          <a:lstStyle/>
          <a:p>
            <a:r>
              <a:rPr lang="en-US" dirty="0" smtClean="0"/>
              <a:t>Platform Evolution</a:t>
            </a:r>
            <a:endParaRPr lang="en-US" dirty="0"/>
          </a:p>
        </p:txBody>
      </p:sp>
      <p:grpSp>
        <p:nvGrpSpPr>
          <p:cNvPr id="3" name="Group 34"/>
          <p:cNvGrpSpPr/>
          <p:nvPr/>
        </p:nvGrpSpPr>
        <p:grpSpPr>
          <a:xfrm>
            <a:off x="9109604" y="1964100"/>
            <a:ext cx="2844919" cy="3686614"/>
            <a:chOff x="6865514" y="1955903"/>
            <a:chExt cx="2134245" cy="3686614"/>
          </a:xfrm>
        </p:grpSpPr>
        <p:sp>
          <p:nvSpPr>
            <p:cNvPr id="33" name="Rounded Rectangle 32"/>
            <p:cNvSpPr/>
            <p:nvPr/>
          </p:nvSpPr>
          <p:spPr bwMode="gray">
            <a:xfrm flipH="1">
              <a:off x="6865514" y="1955903"/>
              <a:ext cx="2134245" cy="3686614"/>
            </a:xfrm>
            <a:prstGeom prst="roundRect">
              <a:avLst>
                <a:gd name="adj" fmla="val 17338"/>
              </a:avLst>
            </a:prstGeom>
            <a:gradFill rotWithShape="1">
              <a:gsLst>
                <a:gs pos="0">
                  <a:srgbClr val="FFFFFF"/>
                </a:gs>
                <a:gs pos="7000">
                  <a:srgbClr val="FFFFFF">
                    <a:alpha val="47000"/>
                  </a:srgbClr>
                </a:gs>
                <a:gs pos="35000">
                  <a:srgbClr val="FFFFFF">
                    <a:alpha val="20000"/>
                  </a:srgbClr>
                </a:gs>
              </a:gsLst>
              <a:lin ang="16200000" scaled="0"/>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sp>
          <p:nvSpPr>
            <p:cNvPr id="38" name="Rounded Rectangle 37"/>
            <p:cNvSpPr>
              <a:spLocks/>
            </p:cNvSpPr>
            <p:nvPr/>
          </p:nvSpPr>
          <p:spPr bwMode="auto">
            <a:xfrm>
              <a:off x="6923323" y="2041155"/>
              <a:ext cx="2039112" cy="3529584"/>
            </a:xfrm>
            <a:prstGeom prst="roundRect">
              <a:avLst/>
            </a:prstGeom>
            <a:gradFill flip="none" rotWithShape="1">
              <a:gsLst>
                <a:gs pos="6000">
                  <a:srgbClr val="AFF0FF"/>
                </a:gs>
                <a:gs pos="21000">
                  <a:srgbClr val="004D6C">
                    <a:alpha val="52000"/>
                  </a:srgbClr>
                </a:gs>
                <a:gs pos="56000">
                  <a:srgbClr val="050813"/>
                </a:gs>
                <a:gs pos="100000">
                  <a:srgbClr val="B4ECF2"/>
                </a:gs>
              </a:gsLst>
              <a:path path="circle">
                <a:fillToRect r="100000" b="100000"/>
              </a:path>
              <a:tileRect l="-100000" t="-100000"/>
            </a:gradFill>
            <a:ln w="38100" cap="flat" cmpd="thickThin" algn="ctr">
              <a:noFill/>
              <a:prstDash val="solid"/>
            </a:ln>
            <a:effectLst/>
          </p:spPr>
          <p:txBody>
            <a:bodyPr lIns="137160" tIns="457200" rIns="0" bIns="0" rtlCol="0" anchor="t"/>
            <a:lstStyle/>
            <a:p>
              <a:pPr marL="223838" lvl="1" indent="-212725" algn="l"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4" name="Group 33"/>
            <p:cNvGrpSpPr>
              <a:grpSpLocks noChangeAspect="1"/>
            </p:cNvGrpSpPr>
            <p:nvPr/>
          </p:nvGrpSpPr>
          <p:grpSpPr>
            <a:xfrm>
              <a:off x="6912308" y="3397228"/>
              <a:ext cx="1952952" cy="1973414"/>
              <a:chOff x="6857221" y="3370539"/>
              <a:chExt cx="2055737" cy="2077279"/>
            </a:xfrm>
          </p:grpSpPr>
          <p:pic>
            <p:nvPicPr>
              <p:cNvPr id="37" name="Picture 4" descr="C:\Program Files\Microsoft Resource DVD Artwork\DVD_ART\Artwork_Imagery\Shapes and Graphics\Internet Cloud\cloud 1.png"/>
              <p:cNvPicPr>
                <a:picLocks noChangeAspect="1" noChangeArrowheads="1"/>
              </p:cNvPicPr>
              <p:nvPr/>
            </p:nvPicPr>
            <p:blipFill>
              <a:blip r:embed="rId4">
                <a:lum contrast="40000"/>
              </a:blip>
              <a:srcRect l="12454" r="15327"/>
              <a:stretch>
                <a:fillRect/>
              </a:stretch>
            </p:blipFill>
            <p:spPr bwMode="auto">
              <a:xfrm>
                <a:off x="6857221" y="3370539"/>
                <a:ext cx="2039141" cy="1802748"/>
              </a:xfrm>
              <a:prstGeom prst="rect">
                <a:avLst/>
              </a:prstGeom>
              <a:noFill/>
            </p:spPr>
          </p:pic>
          <p:pic>
            <p:nvPicPr>
              <p:cNvPr id="4098" name="Picture 2"/>
              <p:cNvPicPr>
                <a:picLocks noChangeAspect="1" noChangeArrowheads="1"/>
              </p:cNvPicPr>
              <p:nvPr/>
            </p:nvPicPr>
            <p:blipFill>
              <a:blip r:embed="rId5" cstate="print">
                <a:lum/>
              </a:blip>
              <a:srcRect/>
              <a:stretch>
                <a:fillRect/>
              </a:stretch>
            </p:blipFill>
            <p:spPr bwMode="auto">
              <a:xfrm>
                <a:off x="7000748" y="3641870"/>
                <a:ext cx="1912210" cy="1805948"/>
              </a:xfrm>
              <a:prstGeom prst="rect">
                <a:avLst/>
              </a:prstGeom>
              <a:noFill/>
              <a:ln w="9525">
                <a:noFill/>
                <a:miter lim="800000"/>
                <a:headEnd/>
                <a:tailEnd/>
              </a:ln>
              <a:effectLst/>
            </p:spPr>
          </p:pic>
        </p:grpSp>
        <p:sp>
          <p:nvSpPr>
            <p:cNvPr id="25" name="TextBox 24"/>
            <p:cNvSpPr txBox="1"/>
            <p:nvPr/>
          </p:nvSpPr>
          <p:spPr>
            <a:xfrm>
              <a:off x="7212499" y="2535147"/>
              <a:ext cx="156428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Cloud</a:t>
              </a:r>
              <a:endParaRPr lang="en-US" sz="2800" dirty="0">
                <a:effectLst>
                  <a:outerShdw blurRad="38100" dist="38100" dir="2700000" algn="tl">
                    <a:srgbClr val="000000">
                      <a:alpha val="43137"/>
                    </a:srgbClr>
                  </a:outerShdw>
                </a:effectLst>
              </a:endParaRPr>
            </a:p>
          </p:txBody>
        </p:sp>
      </p:grpSp>
      <p:grpSp>
        <p:nvGrpSpPr>
          <p:cNvPr id="5" name="Group 28"/>
          <p:cNvGrpSpPr/>
          <p:nvPr/>
        </p:nvGrpSpPr>
        <p:grpSpPr>
          <a:xfrm>
            <a:off x="6179441" y="1964100"/>
            <a:ext cx="2844922" cy="3686614"/>
            <a:chOff x="147985" y="1955904"/>
            <a:chExt cx="2134247" cy="3686614"/>
          </a:xfrm>
        </p:grpSpPr>
        <p:sp>
          <p:nvSpPr>
            <p:cNvPr id="43" name="Rounded Rectangle 42"/>
            <p:cNvSpPr/>
            <p:nvPr/>
          </p:nvSpPr>
          <p:spPr bwMode="gray">
            <a:xfrm flipH="1">
              <a:off x="147985" y="1955904"/>
              <a:ext cx="2134247" cy="3686614"/>
            </a:xfrm>
            <a:prstGeom prst="roundRect">
              <a:avLst>
                <a:gd name="adj" fmla="val 17338"/>
              </a:avLst>
            </a:prstGeom>
            <a:gradFill rotWithShape="1">
              <a:gsLst>
                <a:gs pos="0">
                  <a:srgbClr val="FFFFFF"/>
                </a:gs>
                <a:gs pos="7000">
                  <a:srgbClr val="FFFFFF">
                    <a:alpha val="47000"/>
                  </a:srgbClr>
                </a:gs>
                <a:gs pos="35000">
                  <a:srgbClr val="FFFFFF">
                    <a:alpha val="20000"/>
                  </a:srgbClr>
                </a:gs>
              </a:gsLst>
              <a:lin ang="16200000" scaled="0"/>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sp>
          <p:nvSpPr>
            <p:cNvPr id="44" name="Rounded Rectangle 43"/>
            <p:cNvSpPr>
              <a:spLocks/>
            </p:cNvSpPr>
            <p:nvPr/>
          </p:nvSpPr>
          <p:spPr bwMode="auto">
            <a:xfrm>
              <a:off x="194778" y="2041155"/>
              <a:ext cx="2039112" cy="3529584"/>
            </a:xfrm>
            <a:prstGeom prst="roundRect">
              <a:avLst/>
            </a:prstGeom>
            <a:gradFill flip="none" rotWithShape="1">
              <a:gsLst>
                <a:gs pos="6000">
                  <a:srgbClr val="AFF0FF"/>
                </a:gs>
                <a:gs pos="21000">
                  <a:srgbClr val="004D6C">
                    <a:alpha val="52000"/>
                  </a:srgbClr>
                </a:gs>
                <a:gs pos="56000">
                  <a:srgbClr val="050813"/>
                </a:gs>
                <a:gs pos="100000">
                  <a:srgbClr val="B4ECF2"/>
                </a:gs>
              </a:gsLst>
              <a:path path="circle">
                <a:fillToRect r="100000" b="100000"/>
              </a:path>
              <a:tileRect l="-100000" t="-100000"/>
            </a:gradFill>
            <a:ln w="38100" cap="flat" cmpd="thickThin" algn="ctr">
              <a:noFill/>
              <a:prstDash val="solid"/>
            </a:ln>
            <a:effectLst/>
          </p:spPr>
          <p:txBody>
            <a:bodyPr lIns="137160" tIns="457200" rIns="0" bIns="0" rtlCol="0" anchor="t"/>
            <a:lstStyle/>
            <a:p>
              <a:pPr marL="223838" lvl="1" indent="-212725" algn="l"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25"/>
            <p:cNvGrpSpPr>
              <a:grpSpLocks noChangeAspect="1"/>
            </p:cNvGrpSpPr>
            <p:nvPr/>
          </p:nvGrpSpPr>
          <p:grpSpPr>
            <a:xfrm>
              <a:off x="785032" y="3673655"/>
              <a:ext cx="860154" cy="1365378"/>
              <a:chOff x="8116228" y="4247190"/>
              <a:chExt cx="1282518" cy="2035819"/>
            </a:xfrm>
          </p:grpSpPr>
          <p:pic>
            <p:nvPicPr>
              <p:cNvPr id="20" name="Picture 19" descr="zune.png"/>
              <p:cNvPicPr>
                <a:picLocks noChangeAspect="1"/>
              </p:cNvPicPr>
              <p:nvPr/>
            </p:nvPicPr>
            <p:blipFill>
              <a:blip r:embed="rId6" cstate="print"/>
              <a:stretch>
                <a:fillRect/>
              </a:stretch>
            </p:blipFill>
            <p:spPr>
              <a:xfrm>
                <a:off x="8116228" y="4247190"/>
                <a:ext cx="1282518" cy="2035819"/>
              </a:xfrm>
              <a:prstGeom prst="rect">
                <a:avLst/>
              </a:prstGeom>
              <a:effectLst>
                <a:outerShdw blurRad="635000" dist="50800" dir="5400000" algn="ctr" rotWithShape="0">
                  <a:schemeClr val="tx1"/>
                </a:outerShdw>
              </a:effectLst>
            </p:spPr>
          </p:pic>
          <p:pic>
            <p:nvPicPr>
              <p:cNvPr id="21" name="Picture 20" descr="outllook_phonescreen.png"/>
              <p:cNvPicPr>
                <a:picLocks noChangeAspect="1"/>
              </p:cNvPicPr>
              <p:nvPr/>
            </p:nvPicPr>
            <p:blipFill>
              <a:blip r:embed="rId7" cstate="print"/>
              <a:stretch>
                <a:fillRect/>
              </a:stretch>
            </p:blipFill>
            <p:spPr>
              <a:xfrm>
                <a:off x="8262749" y="4518970"/>
                <a:ext cx="958944" cy="1264694"/>
              </a:xfrm>
              <a:prstGeom prst="rect">
                <a:avLst/>
              </a:prstGeom>
            </p:spPr>
          </p:pic>
        </p:grpSp>
        <p:sp>
          <p:nvSpPr>
            <p:cNvPr id="26" name="TextBox 25"/>
            <p:cNvSpPr txBox="1"/>
            <p:nvPr/>
          </p:nvSpPr>
          <p:spPr>
            <a:xfrm>
              <a:off x="432965" y="2535147"/>
              <a:ext cx="1564289"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Mobile</a:t>
              </a:r>
            </a:p>
          </p:txBody>
        </p:sp>
      </p:grpSp>
      <p:grpSp>
        <p:nvGrpSpPr>
          <p:cNvPr id="7" name="Group 29"/>
          <p:cNvGrpSpPr/>
          <p:nvPr/>
        </p:nvGrpSpPr>
        <p:grpSpPr>
          <a:xfrm>
            <a:off x="324040" y="1964100"/>
            <a:ext cx="2844922" cy="3686615"/>
            <a:chOff x="2388708" y="1955903"/>
            <a:chExt cx="2134247" cy="3686615"/>
          </a:xfrm>
        </p:grpSpPr>
        <p:sp>
          <p:nvSpPr>
            <p:cNvPr id="40" name="Rounded Rectangle 39"/>
            <p:cNvSpPr/>
            <p:nvPr/>
          </p:nvSpPr>
          <p:spPr bwMode="gray">
            <a:xfrm flipH="1">
              <a:off x="2388708" y="1955903"/>
              <a:ext cx="2134247" cy="3686615"/>
            </a:xfrm>
            <a:prstGeom prst="roundRect">
              <a:avLst>
                <a:gd name="adj" fmla="val 17338"/>
              </a:avLst>
            </a:prstGeom>
            <a:gradFill rotWithShape="1">
              <a:gsLst>
                <a:gs pos="0">
                  <a:srgbClr val="FFFFFF"/>
                </a:gs>
                <a:gs pos="7000">
                  <a:srgbClr val="FFFFFF">
                    <a:alpha val="47000"/>
                  </a:srgbClr>
                </a:gs>
                <a:gs pos="35000">
                  <a:srgbClr val="FFFFFF">
                    <a:alpha val="20000"/>
                  </a:srgbClr>
                </a:gs>
              </a:gsLst>
              <a:lin ang="16200000" scaled="0"/>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sp>
          <p:nvSpPr>
            <p:cNvPr id="41" name="Rounded Rectangle 40"/>
            <p:cNvSpPr>
              <a:spLocks/>
            </p:cNvSpPr>
            <p:nvPr/>
          </p:nvSpPr>
          <p:spPr bwMode="auto">
            <a:xfrm>
              <a:off x="2435501" y="2041155"/>
              <a:ext cx="2039112" cy="3529584"/>
            </a:xfrm>
            <a:prstGeom prst="roundRect">
              <a:avLst/>
            </a:prstGeom>
            <a:gradFill flip="none" rotWithShape="1">
              <a:gsLst>
                <a:gs pos="6000">
                  <a:srgbClr val="AFF0FF"/>
                </a:gs>
                <a:gs pos="21000">
                  <a:srgbClr val="004D6C">
                    <a:alpha val="52000"/>
                  </a:srgbClr>
                </a:gs>
                <a:gs pos="56000">
                  <a:srgbClr val="050813"/>
                </a:gs>
                <a:gs pos="100000">
                  <a:srgbClr val="B4ECF2"/>
                </a:gs>
              </a:gsLst>
              <a:path path="circle">
                <a:fillToRect r="100000" b="100000"/>
              </a:path>
              <a:tileRect l="-100000" t="-100000"/>
            </a:gradFill>
            <a:ln w="38100" cap="flat" cmpd="thickThin" algn="ctr">
              <a:noFill/>
              <a:prstDash val="solid"/>
            </a:ln>
            <a:effectLst/>
          </p:spPr>
          <p:txBody>
            <a:bodyPr lIns="137160" tIns="457200" rIns="0" bIns="0" rtlCol="0" anchor="t"/>
            <a:lstStyle/>
            <a:p>
              <a:pPr marL="223838" lvl="1" indent="-212725" algn="l"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8" name="Group 21"/>
            <p:cNvGrpSpPr>
              <a:grpSpLocks noChangeAspect="1"/>
            </p:cNvGrpSpPr>
            <p:nvPr/>
          </p:nvGrpSpPr>
          <p:grpSpPr>
            <a:xfrm>
              <a:off x="2538103" y="3673820"/>
              <a:ext cx="1835459" cy="1365049"/>
              <a:chOff x="439751" y="4433409"/>
              <a:chExt cx="3166019" cy="2354591"/>
            </a:xfrm>
          </p:grpSpPr>
          <p:pic>
            <p:nvPicPr>
              <p:cNvPr id="17" name="Picture 2" descr="C:\Users\monical\Desktop\Desktop_PC.png"/>
              <p:cNvPicPr>
                <a:picLocks noChangeAspect="1" noChangeArrowheads="1"/>
              </p:cNvPicPr>
              <p:nvPr/>
            </p:nvPicPr>
            <p:blipFill>
              <a:blip r:embed="rId8" cstate="print"/>
              <a:srcRect/>
              <a:stretch>
                <a:fillRect/>
              </a:stretch>
            </p:blipFill>
            <p:spPr bwMode="auto">
              <a:xfrm>
                <a:off x="439751" y="4433409"/>
                <a:ext cx="3166019" cy="2354591"/>
              </a:xfrm>
              <a:prstGeom prst="rect">
                <a:avLst/>
              </a:prstGeom>
              <a:noFill/>
            </p:spPr>
          </p:pic>
          <p:pic>
            <p:nvPicPr>
              <p:cNvPr id="18" name="Picture 17" descr="pc-screen.png"/>
              <p:cNvPicPr>
                <a:picLocks noChangeAspect="1"/>
              </p:cNvPicPr>
              <p:nvPr/>
            </p:nvPicPr>
            <p:blipFill>
              <a:blip r:embed="rId9" cstate="print"/>
              <a:stretch>
                <a:fillRect/>
              </a:stretch>
            </p:blipFill>
            <p:spPr>
              <a:xfrm>
                <a:off x="814946" y="4554691"/>
                <a:ext cx="1985363" cy="1475679"/>
              </a:xfrm>
              <a:prstGeom prst="rect">
                <a:avLst/>
              </a:prstGeom>
            </p:spPr>
          </p:pic>
        </p:grpSp>
        <p:sp>
          <p:nvSpPr>
            <p:cNvPr id="27" name="TextBox 26"/>
            <p:cNvSpPr txBox="1"/>
            <p:nvPr/>
          </p:nvSpPr>
          <p:spPr>
            <a:xfrm>
              <a:off x="2660152" y="2535147"/>
              <a:ext cx="1564289"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Client</a:t>
              </a:r>
            </a:p>
          </p:txBody>
        </p:sp>
      </p:grpSp>
      <p:grpSp>
        <p:nvGrpSpPr>
          <p:cNvPr id="9" name="Group 33"/>
          <p:cNvGrpSpPr/>
          <p:nvPr/>
        </p:nvGrpSpPr>
        <p:grpSpPr>
          <a:xfrm>
            <a:off x="3254203" y="1964100"/>
            <a:ext cx="2839996" cy="3685032"/>
            <a:chOff x="4624885" y="1955902"/>
            <a:chExt cx="2130552" cy="3685032"/>
          </a:xfrm>
        </p:grpSpPr>
        <p:sp>
          <p:nvSpPr>
            <p:cNvPr id="32" name="Rounded Rectangle 31"/>
            <p:cNvSpPr/>
            <p:nvPr/>
          </p:nvSpPr>
          <p:spPr bwMode="gray">
            <a:xfrm flipH="1">
              <a:off x="4624885" y="1955902"/>
              <a:ext cx="2130552" cy="3685032"/>
            </a:xfrm>
            <a:prstGeom prst="roundRect">
              <a:avLst>
                <a:gd name="adj" fmla="val 17338"/>
              </a:avLst>
            </a:prstGeom>
            <a:gradFill rotWithShape="1">
              <a:gsLst>
                <a:gs pos="0">
                  <a:srgbClr val="FFFFFF"/>
                </a:gs>
                <a:gs pos="7000">
                  <a:srgbClr val="FFFFFF">
                    <a:alpha val="47000"/>
                  </a:srgbClr>
                </a:gs>
                <a:gs pos="35000">
                  <a:srgbClr val="FFFFFF">
                    <a:alpha val="20000"/>
                  </a:srgbClr>
                </a:gs>
              </a:gsLst>
              <a:lin ang="16200000" scaled="0"/>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96919" rtl="0">
                <a:defRPr/>
              </a:pPr>
              <a:endParaRPr lang="en-US" sz="2900" kern="1200" dirty="0">
                <a:solidFill>
                  <a:srgbClr val="FFFFFF"/>
                </a:solidFill>
                <a:latin typeface="Segoe" pitchFamily="34" charset="0"/>
                <a:ea typeface="+mn-ea"/>
                <a:cs typeface="+mn-cs"/>
              </a:endParaRPr>
            </a:p>
          </p:txBody>
        </p:sp>
        <p:sp>
          <p:nvSpPr>
            <p:cNvPr id="31" name="Rounded Rectangle 30"/>
            <p:cNvSpPr>
              <a:spLocks/>
            </p:cNvSpPr>
            <p:nvPr/>
          </p:nvSpPr>
          <p:spPr bwMode="auto">
            <a:xfrm>
              <a:off x="4670726" y="2039414"/>
              <a:ext cx="2039112" cy="3529584"/>
            </a:xfrm>
            <a:prstGeom prst="roundRect">
              <a:avLst/>
            </a:prstGeom>
            <a:gradFill flip="none" rotWithShape="1">
              <a:gsLst>
                <a:gs pos="6000">
                  <a:srgbClr val="AFF0FF"/>
                </a:gs>
                <a:gs pos="21000">
                  <a:srgbClr val="004D6C">
                    <a:alpha val="52000"/>
                  </a:srgbClr>
                </a:gs>
                <a:gs pos="56000">
                  <a:srgbClr val="050813"/>
                </a:gs>
                <a:gs pos="100000">
                  <a:srgbClr val="B4ECF2"/>
                </a:gs>
              </a:gsLst>
              <a:path path="circle">
                <a:fillToRect r="100000" b="100000"/>
              </a:path>
              <a:tileRect l="-100000" t="-100000"/>
            </a:gradFill>
            <a:ln w="38100" cap="flat" cmpd="thickThin" algn="ctr">
              <a:noFill/>
              <a:prstDash val="solid"/>
            </a:ln>
            <a:effectLst/>
          </p:spPr>
          <p:txBody>
            <a:bodyPr lIns="137160" tIns="457200" rIns="0" bIns="0" rtlCol="0" anchor="t"/>
            <a:lstStyle/>
            <a:p>
              <a:pPr marL="223838" lvl="1" indent="-212725" algn="l"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pic>
          <p:nvPicPr>
            <p:cNvPr id="15" name="Picture 3" descr="C:\Users\aliciat\Desktop\Events\MIX\ForMonicaRayOzzieKit\ForMonicaRayOzzieKit\DataCenterOne\MSdatacenter.png"/>
            <p:cNvPicPr>
              <a:picLocks noChangeAspect="1" noChangeArrowheads="1"/>
            </p:cNvPicPr>
            <p:nvPr/>
          </p:nvPicPr>
          <p:blipFill>
            <a:blip r:embed="rId10">
              <a:lum bright="31000" contrast="40000"/>
            </a:blip>
            <a:srcRect l="8324" r="22564"/>
            <a:stretch>
              <a:fillRect/>
            </a:stretch>
          </p:blipFill>
          <p:spPr bwMode="auto">
            <a:xfrm>
              <a:off x="4671682" y="3719798"/>
              <a:ext cx="2039141" cy="1273093"/>
            </a:xfrm>
            <a:prstGeom prst="rect">
              <a:avLst/>
            </a:prstGeom>
            <a:noFill/>
          </p:spPr>
        </p:pic>
        <p:sp>
          <p:nvSpPr>
            <p:cNvPr id="28" name="TextBox 27"/>
            <p:cNvSpPr txBox="1"/>
            <p:nvPr/>
          </p:nvSpPr>
          <p:spPr>
            <a:xfrm>
              <a:off x="4915766" y="2535147"/>
              <a:ext cx="156428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Server</a:t>
              </a:r>
            </a:p>
          </p:txBody>
        </p:sp>
      </p:grpSp>
      <p:sp>
        <p:nvSpPr>
          <p:cNvPr id="36" name="TextBox 35"/>
          <p:cNvSpPr txBox="1"/>
          <p:nvPr/>
        </p:nvSpPr>
        <p:spPr>
          <a:xfrm>
            <a:off x="3463618" y="2279615"/>
            <a:ext cx="9491361" cy="2862322"/>
          </a:xfrm>
          <a:prstGeom prst="rect">
            <a:avLst/>
          </a:prstGeom>
          <a:noFill/>
        </p:spPr>
        <p:txBody>
          <a:bodyPr wrap="square" rtlCol="0">
            <a:spAutoFit/>
          </a:bodyPr>
          <a:lstStyle/>
          <a:p>
            <a:pPr>
              <a:lnSpc>
                <a:spcPct val="150000"/>
              </a:lnSpc>
              <a:buFont typeface="Arial" pitchFamily="34" charset="0"/>
              <a:buChar char="•"/>
            </a:pPr>
            <a:r>
              <a:rPr lang="en-US" sz="2400" i="1" dirty="0" smtClean="0">
                <a:effectLst>
                  <a:outerShdw blurRad="38100" dist="38100" dir="2700000" algn="tl">
                    <a:srgbClr val="000000">
                      <a:alpha val="43137"/>
                    </a:srgbClr>
                  </a:outerShdw>
                </a:effectLst>
              </a:rPr>
              <a:t> Hosted software platform</a:t>
            </a:r>
          </a:p>
          <a:p>
            <a:pPr>
              <a:lnSpc>
                <a:spcPct val="150000"/>
              </a:lnSpc>
              <a:buFont typeface="Arial" pitchFamily="34" charset="0"/>
              <a:buChar char="•"/>
            </a:pPr>
            <a:r>
              <a:rPr lang="en-US" sz="2400" i="1" dirty="0" smtClean="0">
                <a:effectLst>
                  <a:outerShdw blurRad="38100" dist="38100" dir="2700000" algn="tl">
                    <a:srgbClr val="000000">
                      <a:alpha val="43137"/>
                    </a:srgbClr>
                  </a:outerShdw>
                </a:effectLst>
              </a:rPr>
              <a:t> Shared infrastructure</a:t>
            </a:r>
            <a:endParaRPr lang="en-US" sz="2400" i="1" dirty="0">
              <a:effectLst>
                <a:outerShdw blurRad="38100" dist="38100" dir="2700000" algn="tl">
                  <a:srgbClr val="000000">
                    <a:alpha val="43137"/>
                  </a:srgbClr>
                </a:outerShdw>
              </a:effectLst>
            </a:endParaRPr>
          </a:p>
          <a:p>
            <a:pPr>
              <a:lnSpc>
                <a:spcPct val="150000"/>
              </a:lnSpc>
              <a:buFont typeface="Arial" pitchFamily="34" charset="0"/>
              <a:buChar char="•"/>
            </a:pPr>
            <a:r>
              <a:rPr lang="en-US" sz="2400" i="1" dirty="0" smtClean="0">
                <a:effectLst>
                  <a:outerShdw blurRad="38100" dist="38100" dir="2700000" algn="tl">
                    <a:srgbClr val="000000">
                      <a:alpha val="43137"/>
                    </a:srgbClr>
                  </a:outerShdw>
                </a:effectLst>
              </a:rPr>
              <a:t> Virtualized and dynamic</a:t>
            </a:r>
          </a:p>
          <a:p>
            <a:pPr>
              <a:lnSpc>
                <a:spcPct val="150000"/>
              </a:lnSpc>
              <a:buFont typeface="Arial" pitchFamily="34" charset="0"/>
              <a:buChar char="•"/>
            </a:pPr>
            <a:r>
              <a:rPr lang="en-US" sz="2400" i="1" dirty="0" smtClean="0">
                <a:effectLst>
                  <a:outerShdw blurRad="38100" dist="38100" dir="2700000" algn="tl">
                    <a:srgbClr val="000000">
                      <a:alpha val="43137"/>
                    </a:srgbClr>
                  </a:outerShdw>
                </a:effectLst>
              </a:rPr>
              <a:t> Increasingly higher level services</a:t>
            </a:r>
          </a:p>
          <a:p>
            <a:pPr>
              <a:lnSpc>
                <a:spcPct val="150000"/>
              </a:lnSpc>
              <a:buFont typeface="Arial" pitchFamily="34" charset="0"/>
              <a:buChar char="•"/>
            </a:pPr>
            <a:r>
              <a:rPr lang="en-US" sz="2400" i="1" dirty="0" smtClean="0">
                <a:effectLst>
                  <a:outerShdw blurRad="38100" dist="38100" dir="2700000" algn="tl">
                    <a:srgbClr val="000000">
                      <a:alpha val="43137"/>
                    </a:srgbClr>
                  </a:outerShdw>
                </a:effectLst>
              </a:rPr>
              <a:t> Pay as you go pricing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par>
                          <p:cTn id="18" fill="hold">
                            <p:stCondLst>
                              <p:cond delay="0"/>
                            </p:stCondLst>
                            <p:childTnLst>
                              <p:par>
                                <p:cTn id="19" presetID="35" presetClass="path" presetSubtype="0" accel="50000" decel="50000" fill="hold" nodeType="afterEffect">
                                  <p:stCondLst>
                                    <p:cond delay="0"/>
                                  </p:stCondLst>
                                  <p:childTnLst>
                                    <p:animMotion origin="layout" path="M 1.94444E-6 -7.74925E-7 L -0.71979 -7.74925E-7 " pathEditMode="relative" rAng="0" ptsTypes="AA">
                                      <p:cBhvr>
                                        <p:cTn id="20" dur="2000" fill="hold"/>
                                        <p:tgtEl>
                                          <p:spTgt spid="3"/>
                                        </p:tgtEl>
                                        <p:attrNameLst>
                                          <p:attrName>ppt_x</p:attrName>
                                          <p:attrName>ppt_y</p:attrName>
                                        </p:attrNameLst>
                                      </p:cBhvr>
                                      <p:rCtr x="-360" y="0"/>
                                    </p:animMotion>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p:cNvSpPr>
          <p:nvPr/>
        </p:nvSpPr>
        <p:spPr bwMode="auto">
          <a:xfrm>
            <a:off x="147109" y="1899748"/>
            <a:ext cx="11945049" cy="3840480"/>
          </a:xfrm>
          <a:prstGeom prst="roundRect">
            <a:avLst>
              <a:gd name="adj" fmla="val 10010"/>
            </a:avLst>
          </a:prstGeom>
          <a:gradFill flip="none" rotWithShape="1">
            <a:gsLst>
              <a:gs pos="0">
                <a:srgbClr val="00B0F0">
                  <a:shade val="30000"/>
                  <a:satMod val="115000"/>
                  <a:alpha val="56000"/>
                </a:srgbClr>
              </a:gs>
              <a:gs pos="50000">
                <a:schemeClr val="bg1">
                  <a:alpha val="69000"/>
                </a:schemeClr>
              </a:gs>
              <a:gs pos="100000">
                <a:srgbClr val="00B0F0">
                  <a:shade val="100000"/>
                  <a:satMod val="115000"/>
                  <a:alpha val="69000"/>
                </a:srgbClr>
              </a:gs>
            </a:gsLst>
            <a:lin ang="5400000" scaled="1"/>
            <a:tileRect/>
          </a:gradFill>
          <a:ln w="38100" cap="flat" cmpd="thickThin" algn="ctr">
            <a:noFill/>
            <a:prstDash val="solid"/>
          </a:ln>
          <a:effectLst>
            <a:outerShdw blurRad="50800" dist="38100" dir="18900000" algn="bl" rotWithShape="0">
              <a:prstClr val="black">
                <a:alpha val="40000"/>
              </a:prstClr>
            </a:outerShdw>
          </a:effectLst>
        </p:spPr>
        <p:txBody>
          <a:bodyPr lIns="137160" tIns="457200" rIns="0" bIns="0" rtlCol="0" anchor="t"/>
          <a:lstStyle/>
          <a:p>
            <a:pPr marL="223838" lvl="1" indent="-212725" algn="ctr" defTabSz="914363"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10" name="Rounded Rectangle 9"/>
          <p:cNvSpPr>
            <a:spLocks/>
          </p:cNvSpPr>
          <p:nvPr/>
        </p:nvSpPr>
        <p:spPr bwMode="auto">
          <a:xfrm>
            <a:off x="352711" y="2033646"/>
            <a:ext cx="11533848" cy="3572687"/>
          </a:xfrm>
          <a:prstGeom prst="roundRect">
            <a:avLst>
              <a:gd name="adj" fmla="val 10010"/>
            </a:avLst>
          </a:prstGeom>
          <a:gradFill rotWithShape="1">
            <a:gsLst>
              <a:gs pos="0">
                <a:srgbClr val="FFFFFF"/>
              </a:gs>
              <a:gs pos="7000">
                <a:srgbClr val="FFFFFF">
                  <a:alpha val="47000"/>
                </a:srgbClr>
              </a:gs>
              <a:gs pos="35000">
                <a:srgbClr val="FFFFFF">
                  <a:alpha val="20000"/>
                </a:srgbClr>
              </a:gs>
            </a:gsLst>
            <a:lin ang="16200000" scaled="0"/>
          </a:gradFill>
          <a:ln w="3175" cap="flat" cmpd="sng" algn="ctr">
            <a:solidFill>
              <a:srgbClr val="FFFFFF">
                <a:alpha val="2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lvl="1" indent="-212725" algn="ctr" defTabSz="1096919" fontAlgn="base">
              <a:lnSpc>
                <a:spcPct val="90000"/>
              </a:lnSpc>
              <a:spcBef>
                <a:spcPct val="0"/>
              </a:spcBef>
              <a:spcAft>
                <a:spcPts val="300"/>
              </a:spcAft>
              <a:buSzPct val="80000"/>
              <a:buFontTx/>
              <a:buBlip>
                <a:blip r:embed="rId3"/>
              </a:buBlip>
              <a:defRPr/>
            </a:pPr>
            <a:endParaRPr lang="en-US" sz="2800" dirty="0">
              <a:solidFill>
                <a:srgbClr val="FFFFFF"/>
              </a:solidFill>
              <a:latin typeface="Segoe" pitchFamily="34" charset="0"/>
            </a:endParaRPr>
          </a:p>
        </p:txBody>
      </p:sp>
      <p:sp>
        <p:nvSpPr>
          <p:cNvPr id="2" name="Title 1"/>
          <p:cNvSpPr>
            <a:spLocks noGrp="1"/>
          </p:cNvSpPr>
          <p:nvPr>
            <p:ph type="title"/>
          </p:nvPr>
        </p:nvSpPr>
        <p:spPr>
          <a:xfrm>
            <a:off x="515937" y="152401"/>
            <a:ext cx="11165020" cy="609398"/>
          </a:xfrm>
        </p:spPr>
        <p:txBody>
          <a:bodyPr/>
          <a:lstStyle/>
          <a:p>
            <a:r>
              <a:rPr smtClean="0"/>
              <a:t>Why a Cloud Platform?</a:t>
            </a:r>
            <a:endParaRPr lang="en-US" dirty="0"/>
          </a:p>
        </p:txBody>
      </p:sp>
      <p:sp>
        <p:nvSpPr>
          <p:cNvPr id="3" name="Text Placeholder 2"/>
          <p:cNvSpPr>
            <a:spLocks noGrp="1"/>
          </p:cNvSpPr>
          <p:nvPr>
            <p:ph type="body" sz="quarter" idx="10"/>
          </p:nvPr>
        </p:nvSpPr>
        <p:spPr>
          <a:xfrm>
            <a:off x="955145" y="2577171"/>
            <a:ext cx="10365624" cy="2960554"/>
          </a:xfrm>
        </p:spPr>
        <p:txBody>
          <a:bodyPr/>
          <a:lstStyle/>
          <a:p>
            <a:r>
              <a:rPr lang="en-US" sz="2800" i="1" dirty="0" smtClean="0"/>
              <a:t>Reduce capital &amp; operations costs</a:t>
            </a:r>
          </a:p>
          <a:p>
            <a:r>
              <a:rPr lang="en-US" sz="2800" i="1" dirty="0" smtClean="0"/>
              <a:t>Simplify application deployment &amp; management </a:t>
            </a:r>
          </a:p>
          <a:p>
            <a:r>
              <a:rPr lang="en-US" sz="2800" i="1" dirty="0" smtClean="0"/>
              <a:t>Application &amp; infrastructure flexibility</a:t>
            </a:r>
          </a:p>
          <a:p>
            <a:r>
              <a:rPr lang="en-US" sz="2800" i="1" dirty="0" smtClean="0"/>
              <a:t>Simplify scaling to internet scale</a:t>
            </a:r>
          </a:p>
          <a:p>
            <a:r>
              <a:rPr lang="en-US" sz="2800" i="1" dirty="0" smtClean="0"/>
              <a:t>Cost effectively handle peak loads</a:t>
            </a:r>
          </a:p>
          <a:p>
            <a:r>
              <a:rPr lang="en-US" sz="2800" i="1" dirty="0" smtClean="0"/>
              <a:t>Focus on new functionality &amp; not infrastructure</a:t>
            </a:r>
          </a:p>
        </p:txBody>
      </p:sp>
      <p:sp>
        <p:nvSpPr>
          <p:cNvPr id="8" name="TextBox 7"/>
          <p:cNvSpPr txBox="1"/>
          <p:nvPr/>
        </p:nvSpPr>
        <p:spPr>
          <a:xfrm>
            <a:off x="344135" y="780394"/>
            <a:ext cx="10734958" cy="523220"/>
          </a:xfrm>
          <a:prstGeom prst="rect">
            <a:avLst/>
          </a:prstGeom>
          <a:noFill/>
        </p:spPr>
        <p:txBody>
          <a:bodyPr wrap="square" rtlCol="0">
            <a:spAutoFit/>
          </a:bodyPr>
          <a:lstStyle/>
          <a:p>
            <a:r>
              <a:rPr lang="en-US" sz="2800" i="1" dirty="0" smtClean="0"/>
              <a:t>Changing the Economics of Software</a:t>
            </a:r>
            <a:endParaRPr lang="en-US" sz="2800" i="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lack.png"/>
          <p:cNvPicPr>
            <a:picLocks noChangeAspect="1"/>
          </p:cNvPicPr>
          <p:nvPr/>
        </p:nvPicPr>
        <p:blipFill>
          <a:blip r:embed="rId3"/>
          <a:stretch>
            <a:fillRect/>
          </a:stretch>
        </p:blipFill>
        <p:spPr>
          <a:xfrm>
            <a:off x="0" y="893"/>
            <a:ext cx="12188825" cy="6856214"/>
          </a:xfrm>
          <a:prstGeom prst="rect">
            <a:avLst/>
          </a:prstGeom>
        </p:spPr>
      </p:pic>
      <p:pic>
        <p:nvPicPr>
          <p:cNvPr id="16" name="FIBER OPTICS" descr="fiber-optics-cables.png"/>
          <p:cNvPicPr>
            <a:picLocks noChangeAspect="1"/>
          </p:cNvPicPr>
          <p:nvPr/>
        </p:nvPicPr>
        <p:blipFill>
          <a:blip r:embed="rId4"/>
          <a:stretch>
            <a:fillRect/>
          </a:stretch>
        </p:blipFill>
        <p:spPr>
          <a:xfrm>
            <a:off x="0" y="1052979"/>
            <a:ext cx="12188825" cy="5309757"/>
          </a:xfrm>
          <a:prstGeom prst="rect">
            <a:avLst/>
          </a:prstGeom>
        </p:spPr>
      </p:pic>
      <p:pic>
        <p:nvPicPr>
          <p:cNvPr id="17" name="World map" descr="world-map.png"/>
          <p:cNvPicPr>
            <a:picLocks noChangeAspect="1"/>
          </p:cNvPicPr>
          <p:nvPr/>
        </p:nvPicPr>
        <p:blipFill>
          <a:blip r:embed="rId5"/>
          <a:stretch>
            <a:fillRect/>
          </a:stretch>
        </p:blipFill>
        <p:spPr>
          <a:xfrm>
            <a:off x="8744" y="1031644"/>
            <a:ext cx="12171337" cy="5302139"/>
          </a:xfrm>
          <a:prstGeom prst="rect">
            <a:avLst/>
          </a:prstGeom>
        </p:spPr>
      </p:pic>
      <p:pic>
        <p:nvPicPr>
          <p:cNvPr id="18" name="ALL CITIES - normal" descr="World-map---all-cities-HOT-state.png"/>
          <p:cNvPicPr>
            <a:picLocks noChangeAspect="1"/>
          </p:cNvPicPr>
          <p:nvPr/>
        </p:nvPicPr>
        <p:blipFill>
          <a:blip r:embed="rId6"/>
          <a:stretch>
            <a:fillRect/>
          </a:stretch>
        </p:blipFill>
        <p:spPr>
          <a:xfrm>
            <a:off x="8744" y="1031644"/>
            <a:ext cx="12171337" cy="5302139"/>
          </a:xfrm>
          <a:prstGeom prst="rect">
            <a:avLst/>
          </a:prstGeom>
        </p:spPr>
      </p:pic>
      <p:pic>
        <p:nvPicPr>
          <p:cNvPr id="19" name="Australia hotter" descr="Australia-HOTTER.png"/>
          <p:cNvPicPr>
            <a:picLocks noChangeAspect="1"/>
          </p:cNvPicPr>
          <p:nvPr/>
        </p:nvPicPr>
        <p:blipFill>
          <a:blip r:embed="rId7"/>
          <a:stretch>
            <a:fillRect/>
          </a:stretch>
        </p:blipFill>
        <p:spPr>
          <a:xfrm>
            <a:off x="8744" y="1031644"/>
            <a:ext cx="12171337" cy="5302139"/>
          </a:xfrm>
          <a:prstGeom prst="rect">
            <a:avLst/>
          </a:prstGeom>
        </p:spPr>
      </p:pic>
      <p:pic>
        <p:nvPicPr>
          <p:cNvPr id="20" name="Bejing hotter" descr="Bejing-HOTTER.png"/>
          <p:cNvPicPr>
            <a:picLocks noChangeAspect="1"/>
          </p:cNvPicPr>
          <p:nvPr/>
        </p:nvPicPr>
        <p:blipFill>
          <a:blip r:embed="rId8"/>
          <a:stretch>
            <a:fillRect/>
          </a:stretch>
        </p:blipFill>
        <p:spPr>
          <a:xfrm>
            <a:off x="8744" y="1031644"/>
            <a:ext cx="12171337" cy="5302139"/>
          </a:xfrm>
          <a:prstGeom prst="rect">
            <a:avLst/>
          </a:prstGeom>
        </p:spPr>
      </p:pic>
      <p:pic>
        <p:nvPicPr>
          <p:cNvPr id="21" name="Cairo hotter" descr="Cairo-HOTTER.png"/>
          <p:cNvPicPr>
            <a:picLocks noChangeAspect="1"/>
          </p:cNvPicPr>
          <p:nvPr/>
        </p:nvPicPr>
        <p:blipFill>
          <a:blip r:embed="rId9"/>
          <a:stretch>
            <a:fillRect/>
          </a:stretch>
        </p:blipFill>
        <p:spPr>
          <a:xfrm>
            <a:off x="8744" y="1031644"/>
            <a:ext cx="12171337" cy="5302139"/>
          </a:xfrm>
          <a:prstGeom prst="rect">
            <a:avLst/>
          </a:prstGeom>
        </p:spPr>
      </p:pic>
      <p:pic>
        <p:nvPicPr>
          <p:cNvPr id="22" name="India hotter" descr="India----HOTTER.png"/>
          <p:cNvPicPr>
            <a:picLocks noChangeAspect="1"/>
          </p:cNvPicPr>
          <p:nvPr/>
        </p:nvPicPr>
        <p:blipFill>
          <a:blip r:embed="rId10"/>
          <a:stretch>
            <a:fillRect/>
          </a:stretch>
        </p:blipFill>
        <p:spPr>
          <a:xfrm>
            <a:off x="8744" y="1031644"/>
            <a:ext cx="12171337" cy="5302139"/>
          </a:xfrm>
          <a:prstGeom prst="rect">
            <a:avLst/>
          </a:prstGeom>
        </p:spPr>
      </p:pic>
      <p:pic>
        <p:nvPicPr>
          <p:cNvPr id="23" name="LA hotter" descr="LA-HOTTER.png"/>
          <p:cNvPicPr>
            <a:picLocks noChangeAspect="1"/>
          </p:cNvPicPr>
          <p:nvPr/>
        </p:nvPicPr>
        <p:blipFill>
          <a:blip r:embed="rId11"/>
          <a:stretch>
            <a:fillRect/>
          </a:stretch>
        </p:blipFill>
        <p:spPr>
          <a:xfrm>
            <a:off x="8744" y="1031644"/>
            <a:ext cx="12171337" cy="5302139"/>
          </a:xfrm>
          <a:prstGeom prst="rect">
            <a:avLst/>
          </a:prstGeom>
        </p:spPr>
      </p:pic>
      <p:pic>
        <p:nvPicPr>
          <p:cNvPr id="25" name="Moscow hotter" descr="Moscow-HOTTER.png"/>
          <p:cNvPicPr>
            <a:picLocks noChangeAspect="1"/>
          </p:cNvPicPr>
          <p:nvPr/>
        </p:nvPicPr>
        <p:blipFill>
          <a:blip r:embed="rId12"/>
          <a:stretch>
            <a:fillRect/>
          </a:stretch>
        </p:blipFill>
        <p:spPr>
          <a:xfrm>
            <a:off x="8744" y="1031644"/>
            <a:ext cx="12171337" cy="5302139"/>
          </a:xfrm>
          <a:prstGeom prst="rect">
            <a:avLst/>
          </a:prstGeom>
        </p:spPr>
      </p:pic>
      <p:pic>
        <p:nvPicPr>
          <p:cNvPr id="26" name="NYC hotter" descr="NYC-HOTTER.png"/>
          <p:cNvPicPr>
            <a:picLocks noChangeAspect="1"/>
          </p:cNvPicPr>
          <p:nvPr/>
        </p:nvPicPr>
        <p:blipFill>
          <a:blip r:embed="rId13"/>
          <a:stretch>
            <a:fillRect/>
          </a:stretch>
        </p:blipFill>
        <p:spPr>
          <a:xfrm>
            <a:off x="8744" y="1031644"/>
            <a:ext cx="12171337" cy="5302139"/>
          </a:xfrm>
          <a:prstGeom prst="rect">
            <a:avLst/>
          </a:prstGeom>
        </p:spPr>
      </p:pic>
      <p:pic>
        <p:nvPicPr>
          <p:cNvPr id="27" name="Paris hotter" descr="Paris-HOTTER.png"/>
          <p:cNvPicPr>
            <a:picLocks noChangeAspect="1"/>
          </p:cNvPicPr>
          <p:nvPr/>
        </p:nvPicPr>
        <p:blipFill>
          <a:blip r:embed="rId14"/>
          <a:stretch>
            <a:fillRect/>
          </a:stretch>
        </p:blipFill>
        <p:spPr>
          <a:xfrm>
            <a:off x="8744" y="1031644"/>
            <a:ext cx="12171337" cy="5302139"/>
          </a:xfrm>
          <a:prstGeom prst="rect">
            <a:avLst/>
          </a:prstGeom>
        </p:spPr>
      </p:pic>
      <p:pic>
        <p:nvPicPr>
          <p:cNvPr id="28" name="Rio hotter" descr="Rio-HOTTER.png"/>
          <p:cNvPicPr>
            <a:picLocks noChangeAspect="1"/>
          </p:cNvPicPr>
          <p:nvPr/>
        </p:nvPicPr>
        <p:blipFill>
          <a:blip r:embed="rId15"/>
          <a:stretch>
            <a:fillRect/>
          </a:stretch>
        </p:blipFill>
        <p:spPr>
          <a:xfrm>
            <a:off x="8744" y="1031644"/>
            <a:ext cx="12171337" cy="5302139"/>
          </a:xfrm>
          <a:prstGeom prst="rect">
            <a:avLst/>
          </a:prstGeom>
        </p:spPr>
      </p:pic>
      <p:pic>
        <p:nvPicPr>
          <p:cNvPr id="29" name="Singapore hotter" descr="Singapore-HOTTER.png"/>
          <p:cNvPicPr>
            <a:picLocks noChangeAspect="1"/>
          </p:cNvPicPr>
          <p:nvPr/>
        </p:nvPicPr>
        <p:blipFill>
          <a:blip r:embed="rId16"/>
          <a:stretch>
            <a:fillRect/>
          </a:stretch>
        </p:blipFill>
        <p:spPr>
          <a:xfrm>
            <a:off x="8744" y="1031644"/>
            <a:ext cx="12171337" cy="5302139"/>
          </a:xfrm>
          <a:prstGeom prst="rect">
            <a:avLst/>
          </a:prstGeom>
        </p:spPr>
      </p:pic>
      <p:pic>
        <p:nvPicPr>
          <p:cNvPr id="30" name="Japan hotter" descr="Tokyo-HOTTER.png"/>
          <p:cNvPicPr>
            <a:picLocks noChangeAspect="1"/>
          </p:cNvPicPr>
          <p:nvPr/>
        </p:nvPicPr>
        <p:blipFill>
          <a:blip r:embed="rId17"/>
          <a:stretch>
            <a:fillRect/>
          </a:stretch>
        </p:blipFill>
        <p:spPr>
          <a:xfrm>
            <a:off x="8744" y="1031644"/>
            <a:ext cx="12171337" cy="5302139"/>
          </a:xfrm>
          <a:prstGeom prst="rect">
            <a:avLst/>
          </a:prstGeom>
        </p:spPr>
      </p:pic>
      <p:pic>
        <p:nvPicPr>
          <p:cNvPr id="31" name="Picture 30" descr="msdn-logo-r.png"/>
          <p:cNvPicPr>
            <a:picLocks noChangeAspect="1"/>
          </p:cNvPicPr>
          <p:nvPr/>
        </p:nvPicPr>
        <p:blipFill>
          <a:blip r:embed="rId18" cstate="screen"/>
          <a:stretch>
            <a:fillRect/>
          </a:stretch>
        </p:blipFill>
        <p:spPr bwMode="invGray">
          <a:xfrm>
            <a:off x="3340127" y="588168"/>
            <a:ext cx="1025044" cy="504834"/>
          </a:xfrm>
          <a:prstGeom prst="rect">
            <a:avLst/>
          </a:prstGeom>
        </p:spPr>
      </p:pic>
      <p:pic>
        <p:nvPicPr>
          <p:cNvPr id="32" name="Picture 31" descr="Office-Online-r-h.png"/>
          <p:cNvPicPr>
            <a:picLocks noChangeAspect="1"/>
          </p:cNvPicPr>
          <p:nvPr/>
        </p:nvPicPr>
        <p:blipFill>
          <a:blip r:embed="rId19" cstate="screen"/>
          <a:stretch>
            <a:fillRect/>
          </a:stretch>
        </p:blipFill>
        <p:spPr bwMode="invGray">
          <a:xfrm>
            <a:off x="4724520" y="521359"/>
            <a:ext cx="1886687" cy="410355"/>
          </a:xfrm>
          <a:prstGeom prst="rect">
            <a:avLst/>
          </a:prstGeom>
        </p:spPr>
      </p:pic>
      <p:pic>
        <p:nvPicPr>
          <p:cNvPr id="33" name="Picture 32" descr="Windows-Live-Hotmail-logo-v.png"/>
          <p:cNvPicPr>
            <a:picLocks noChangeAspect="1"/>
          </p:cNvPicPr>
          <p:nvPr/>
        </p:nvPicPr>
        <p:blipFill>
          <a:blip r:embed="rId20" cstate="screen"/>
          <a:stretch>
            <a:fillRect/>
          </a:stretch>
        </p:blipFill>
        <p:spPr bwMode="invGray">
          <a:xfrm>
            <a:off x="6914545" y="689293"/>
            <a:ext cx="1793824" cy="215722"/>
          </a:xfrm>
          <a:prstGeom prst="rect">
            <a:avLst/>
          </a:prstGeom>
        </p:spPr>
      </p:pic>
      <p:pic>
        <p:nvPicPr>
          <p:cNvPr id="34" name="Picture 33" descr="msn.png"/>
          <p:cNvPicPr>
            <a:picLocks noChangeAspect="1"/>
          </p:cNvPicPr>
          <p:nvPr/>
        </p:nvPicPr>
        <p:blipFill>
          <a:blip r:embed="rId21" cstate="screen"/>
          <a:stretch>
            <a:fillRect/>
          </a:stretch>
        </p:blipFill>
        <p:spPr bwMode="invGray">
          <a:xfrm>
            <a:off x="277813" y="514172"/>
            <a:ext cx="1017587" cy="377961"/>
          </a:xfrm>
          <a:prstGeom prst="rect">
            <a:avLst/>
          </a:prstGeom>
        </p:spPr>
      </p:pic>
      <p:pic>
        <p:nvPicPr>
          <p:cNvPr id="35" name="Picture 34" descr="windows_update.png"/>
          <p:cNvPicPr>
            <a:picLocks noChangeAspect="1"/>
          </p:cNvPicPr>
          <p:nvPr/>
        </p:nvPicPr>
        <p:blipFill>
          <a:blip r:embed="rId22" cstate="screen"/>
          <a:stretch>
            <a:fillRect/>
          </a:stretch>
        </p:blipFill>
        <p:spPr bwMode="invGray">
          <a:xfrm>
            <a:off x="1601320" y="519923"/>
            <a:ext cx="1417319" cy="498896"/>
          </a:xfrm>
          <a:prstGeom prst="rect">
            <a:avLst/>
          </a:prstGeom>
        </p:spPr>
      </p:pic>
      <p:pic>
        <p:nvPicPr>
          <p:cNvPr id="36" name="Picture 35" descr="Windows-Live-Hotmail-logo-v.png"/>
          <p:cNvPicPr>
            <a:picLocks noChangeAspect="1"/>
          </p:cNvPicPr>
          <p:nvPr/>
        </p:nvPicPr>
        <p:blipFill>
          <a:blip r:embed="rId23" cstate="screen"/>
          <a:stretch>
            <a:fillRect/>
          </a:stretch>
        </p:blipFill>
        <p:spPr bwMode="invGray">
          <a:xfrm>
            <a:off x="8873223" y="552762"/>
            <a:ext cx="2971750" cy="41307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000"/>
                                        <p:tgtEl>
                                          <p:spTgt spid="33"/>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ing" descr="devices-ring-(transparent).png"/>
          <p:cNvPicPr>
            <a:picLocks noChangeAspect="1"/>
          </p:cNvPicPr>
          <p:nvPr/>
        </p:nvPicPr>
        <p:blipFill>
          <a:blip r:embed="rId3"/>
          <a:stretch>
            <a:fillRect/>
          </a:stretch>
        </p:blipFill>
        <p:spPr>
          <a:xfrm>
            <a:off x="519953" y="1320533"/>
            <a:ext cx="11148922" cy="4845051"/>
          </a:xfrm>
          <a:prstGeom prst="rect">
            <a:avLst/>
          </a:prstGeom>
        </p:spPr>
      </p:pic>
      <p:pic>
        <p:nvPicPr>
          <p:cNvPr id="8" name="glowy ring" descr="glowing-ring.png"/>
          <p:cNvPicPr>
            <a:picLocks noChangeAspect="1"/>
          </p:cNvPicPr>
          <p:nvPr/>
        </p:nvPicPr>
        <p:blipFill>
          <a:blip r:embed="rId4"/>
          <a:stretch>
            <a:fillRect/>
          </a:stretch>
        </p:blipFill>
        <p:spPr>
          <a:xfrm>
            <a:off x="1248378" y="3352752"/>
            <a:ext cx="9714240" cy="2462529"/>
          </a:xfrm>
          <a:prstGeom prst="rect">
            <a:avLst/>
          </a:prstGeom>
        </p:spPr>
      </p:pic>
      <p:pic>
        <p:nvPicPr>
          <p:cNvPr id="11" name="small EDC" descr="new-data-center-photo.png"/>
          <p:cNvPicPr>
            <a:picLocks noChangeAspect="1"/>
          </p:cNvPicPr>
          <p:nvPr/>
        </p:nvPicPr>
        <p:blipFill>
          <a:blip r:embed="rId5" cstate="screen"/>
          <a:stretch>
            <a:fillRect/>
          </a:stretch>
        </p:blipFill>
        <p:spPr>
          <a:xfrm flipH="1">
            <a:off x="6138116" y="303529"/>
            <a:ext cx="1677693" cy="1386721"/>
          </a:xfrm>
          <a:prstGeom prst="rect">
            <a:avLst/>
          </a:prstGeom>
        </p:spPr>
      </p:pic>
      <p:pic>
        <p:nvPicPr>
          <p:cNvPr id="12" name="small IDC" descr="C:\Users\monical\Desktop\servers.png"/>
          <p:cNvPicPr>
            <a:picLocks noChangeAspect="1" noChangeArrowheads="1"/>
          </p:cNvPicPr>
          <p:nvPr/>
        </p:nvPicPr>
        <p:blipFill>
          <a:blip r:embed="rId6" cstate="screen"/>
          <a:stretch>
            <a:fillRect/>
          </a:stretch>
        </p:blipFill>
        <p:spPr bwMode="auto">
          <a:xfrm flipH="1">
            <a:off x="4096292" y="627250"/>
            <a:ext cx="1905000" cy="1043078"/>
          </a:xfrm>
          <a:prstGeom prst="rect">
            <a:avLst/>
          </a:prstGeom>
          <a:noFill/>
        </p:spPr>
      </p:pic>
      <p:pic>
        <p:nvPicPr>
          <p:cNvPr id="21" name="glowy ring" descr="glowing-ring.png"/>
          <p:cNvPicPr>
            <a:picLocks noChangeAspect="1"/>
          </p:cNvPicPr>
          <p:nvPr/>
        </p:nvPicPr>
        <p:blipFill>
          <a:blip r:embed="rId7"/>
          <a:stretch>
            <a:fillRect/>
          </a:stretch>
        </p:blipFill>
        <p:spPr>
          <a:xfrm>
            <a:off x="1285977" y="3352752"/>
            <a:ext cx="9639042" cy="2462529"/>
          </a:xfrm>
          <a:prstGeom prst="rect">
            <a:avLst/>
          </a:prstGeom>
        </p:spPr>
      </p:pic>
      <p:pic>
        <p:nvPicPr>
          <p:cNvPr id="18" name="PHONE" descr="Samsung2.png"/>
          <p:cNvPicPr>
            <a:picLocks noChangeAspect="1"/>
          </p:cNvPicPr>
          <p:nvPr/>
        </p:nvPicPr>
        <p:blipFill>
          <a:blip r:embed="rId8" cstate="screen"/>
          <a:stretch>
            <a:fillRect/>
          </a:stretch>
        </p:blipFill>
        <p:spPr>
          <a:xfrm>
            <a:off x="9594534" y="2092669"/>
            <a:ext cx="1606866" cy="3404522"/>
          </a:xfrm>
          <a:prstGeom prst="rect">
            <a:avLst/>
          </a:prstGeom>
          <a:effectLst>
            <a:outerShdw blurRad="457200" sx="102000" sy="102000" algn="ctr" rotWithShape="0">
              <a:prstClr val="black">
                <a:alpha val="75000"/>
              </a:prstClr>
            </a:outerShdw>
          </a:effectLst>
        </p:spPr>
      </p:pic>
      <p:pic>
        <p:nvPicPr>
          <p:cNvPr id="22" name="PHONE" descr="Samsung2.png"/>
          <p:cNvPicPr>
            <a:picLocks noChangeAspect="1"/>
          </p:cNvPicPr>
          <p:nvPr/>
        </p:nvPicPr>
        <p:blipFill>
          <a:blip r:embed="rId9"/>
          <a:stretch>
            <a:fillRect/>
          </a:stretch>
        </p:blipFill>
        <p:spPr>
          <a:xfrm>
            <a:off x="9131156" y="1598399"/>
            <a:ext cx="2533622" cy="4345068"/>
          </a:xfrm>
          <a:prstGeom prst="rect">
            <a:avLst/>
          </a:prstGeom>
          <a:effectLst>
            <a:outerShdw blurRad="457200" sx="102000" sy="102000" algn="ctr" rotWithShape="0">
              <a:prstClr val="black">
                <a:alpha val="75000"/>
              </a:prstClr>
            </a:outerShdw>
          </a:effectLst>
        </p:spPr>
      </p:pic>
      <p:pic>
        <p:nvPicPr>
          <p:cNvPr id="17" name="WEB" descr="nike-prototype-screeb.png"/>
          <p:cNvPicPr>
            <a:picLocks noChangeAspect="1"/>
          </p:cNvPicPr>
          <p:nvPr/>
        </p:nvPicPr>
        <p:blipFill>
          <a:blip r:embed="rId10" cstate="screen"/>
          <a:stretch>
            <a:fillRect/>
          </a:stretch>
        </p:blipFill>
        <p:spPr>
          <a:xfrm>
            <a:off x="4630685" y="4059240"/>
            <a:ext cx="2994478" cy="2633794"/>
          </a:xfrm>
          <a:prstGeom prst="rect">
            <a:avLst/>
          </a:prstGeom>
          <a:effectLst/>
        </p:spPr>
      </p:pic>
      <p:pic>
        <p:nvPicPr>
          <p:cNvPr id="23" name="WEB" descr="nike-prototype-screeb.png"/>
          <p:cNvPicPr>
            <a:picLocks noChangeAspect="1"/>
          </p:cNvPicPr>
          <p:nvPr/>
        </p:nvPicPr>
        <p:blipFill>
          <a:blip r:embed="rId11"/>
          <a:stretch>
            <a:fillRect/>
          </a:stretch>
        </p:blipFill>
        <p:spPr>
          <a:xfrm>
            <a:off x="4630685" y="4059240"/>
            <a:ext cx="2994478" cy="2630775"/>
          </a:xfrm>
          <a:prstGeom prst="rect">
            <a:avLst/>
          </a:prstGeom>
          <a:effectLst/>
        </p:spPr>
      </p:pic>
      <p:pic>
        <p:nvPicPr>
          <p:cNvPr id="16" name="PC" descr="C:\Program Files\Microsoft Resource DVD Artwork\DVD_ART\Artwork_Imagery\HARDWARE_IMAGERY\Photos - OEM Hardware\Computer\Vista Media Center\HP Hewlett Packard Crossfire.png"/>
          <p:cNvPicPr>
            <a:picLocks noChangeAspect="1" noChangeArrowheads="1"/>
          </p:cNvPicPr>
          <p:nvPr/>
        </p:nvPicPr>
        <p:blipFill>
          <a:blip r:embed="rId12" cstate="screen"/>
          <a:stretch>
            <a:fillRect/>
          </a:stretch>
        </p:blipFill>
        <p:spPr bwMode="auto">
          <a:xfrm>
            <a:off x="337361" y="2210979"/>
            <a:ext cx="3198571" cy="3231261"/>
          </a:xfrm>
          <a:prstGeom prst="rect">
            <a:avLst/>
          </a:prstGeom>
          <a:noFill/>
          <a:effectLst/>
        </p:spPr>
      </p:pic>
      <p:pic>
        <p:nvPicPr>
          <p:cNvPr id="24" name="PC" descr="C:\Program Files\Microsoft Resource DVD Artwork\DVD_ART\Artwork_Imagery\HARDWARE_IMAGERY\Photos - OEM Hardware\Computer\Vista Media Center\HP Hewlett Packard Crossfire.png"/>
          <p:cNvPicPr>
            <a:picLocks noChangeAspect="1" noChangeArrowheads="1"/>
          </p:cNvPicPr>
          <p:nvPr/>
        </p:nvPicPr>
        <p:blipFill>
          <a:blip r:embed="rId13"/>
          <a:stretch>
            <a:fillRect/>
          </a:stretch>
        </p:blipFill>
        <p:spPr bwMode="auto">
          <a:xfrm>
            <a:off x="337361" y="2210979"/>
            <a:ext cx="3198571" cy="3228917"/>
          </a:xfrm>
          <a:prstGeom prst="rect">
            <a:avLst/>
          </a:prstGeom>
          <a:noFill/>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 calcmode="lin" valueType="num">
                                      <p:cBhvr>
                                        <p:cTn id="9" dur="2000" fill="hold"/>
                                        <p:tgtEl>
                                          <p:spTgt spid="16"/>
                                        </p:tgtEl>
                                        <p:attrNameLst>
                                          <p:attrName>ppt_x</p:attrName>
                                        </p:attrNameLst>
                                      </p:cBhvr>
                                      <p:tavLst>
                                        <p:tav tm="0">
                                          <p:val>
                                            <p:fltVal val="0.5"/>
                                          </p:val>
                                        </p:tav>
                                        <p:tav tm="100000">
                                          <p:val>
                                            <p:strVal val="#ppt_x"/>
                                          </p:val>
                                        </p:tav>
                                      </p:tavLst>
                                    </p:anim>
                                    <p:anim calcmode="lin" valueType="num">
                                      <p:cBhvr>
                                        <p:cTn id="10" dur="2000" fill="hold"/>
                                        <p:tgtEl>
                                          <p:spTgt spid="16"/>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000" fill="hold"/>
                                        <p:tgtEl>
                                          <p:spTgt spid="17"/>
                                        </p:tgtEl>
                                        <p:attrNameLst>
                                          <p:attrName>ppt_w</p:attrName>
                                        </p:attrNameLst>
                                      </p:cBhvr>
                                      <p:tavLst>
                                        <p:tav tm="0">
                                          <p:val>
                                            <p:fltVal val="0"/>
                                          </p:val>
                                        </p:tav>
                                        <p:tav tm="100000">
                                          <p:val>
                                            <p:strVal val="#ppt_w"/>
                                          </p:val>
                                        </p:tav>
                                      </p:tavLst>
                                    </p:anim>
                                    <p:anim calcmode="lin" valueType="num">
                                      <p:cBhvr>
                                        <p:cTn id="14" dur="2000" fill="hold"/>
                                        <p:tgtEl>
                                          <p:spTgt spid="17"/>
                                        </p:tgtEl>
                                        <p:attrNameLst>
                                          <p:attrName>ppt_h</p:attrName>
                                        </p:attrNameLst>
                                      </p:cBhvr>
                                      <p:tavLst>
                                        <p:tav tm="0">
                                          <p:val>
                                            <p:fltVal val="0"/>
                                          </p:val>
                                        </p:tav>
                                        <p:tav tm="100000">
                                          <p:val>
                                            <p:strVal val="#ppt_h"/>
                                          </p:val>
                                        </p:tav>
                                      </p:tavLst>
                                    </p:anim>
                                    <p:anim calcmode="lin" valueType="num">
                                      <p:cBhvr>
                                        <p:cTn id="15" dur="2000" fill="hold"/>
                                        <p:tgtEl>
                                          <p:spTgt spid="17"/>
                                        </p:tgtEl>
                                        <p:attrNameLst>
                                          <p:attrName>ppt_x</p:attrName>
                                        </p:attrNameLst>
                                      </p:cBhvr>
                                      <p:tavLst>
                                        <p:tav tm="0">
                                          <p:val>
                                            <p:fltVal val="0.5"/>
                                          </p:val>
                                        </p:tav>
                                        <p:tav tm="100000">
                                          <p:val>
                                            <p:strVal val="#ppt_x"/>
                                          </p:val>
                                        </p:tav>
                                      </p:tavLst>
                                    </p:anim>
                                    <p:anim calcmode="lin" valueType="num">
                                      <p:cBhvr>
                                        <p:cTn id="16" dur="2000" fill="hold"/>
                                        <p:tgtEl>
                                          <p:spTgt spid="17"/>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000" fill="hold"/>
                                        <p:tgtEl>
                                          <p:spTgt spid="18"/>
                                        </p:tgtEl>
                                        <p:attrNameLst>
                                          <p:attrName>ppt_w</p:attrName>
                                        </p:attrNameLst>
                                      </p:cBhvr>
                                      <p:tavLst>
                                        <p:tav tm="0">
                                          <p:val>
                                            <p:fltVal val="0"/>
                                          </p:val>
                                        </p:tav>
                                        <p:tav tm="100000">
                                          <p:val>
                                            <p:strVal val="#ppt_w"/>
                                          </p:val>
                                        </p:tav>
                                      </p:tavLst>
                                    </p:anim>
                                    <p:anim calcmode="lin" valueType="num">
                                      <p:cBhvr>
                                        <p:cTn id="20" dur="2000" fill="hold"/>
                                        <p:tgtEl>
                                          <p:spTgt spid="18"/>
                                        </p:tgtEl>
                                        <p:attrNameLst>
                                          <p:attrName>ppt_h</p:attrName>
                                        </p:attrNameLst>
                                      </p:cBhvr>
                                      <p:tavLst>
                                        <p:tav tm="0">
                                          <p:val>
                                            <p:fltVal val="0"/>
                                          </p:val>
                                        </p:tav>
                                        <p:tav tm="100000">
                                          <p:val>
                                            <p:strVal val="#ppt_h"/>
                                          </p:val>
                                        </p:tav>
                                      </p:tavLst>
                                    </p:anim>
                                    <p:anim calcmode="lin" valueType="num">
                                      <p:cBhvr>
                                        <p:cTn id="21" dur="2000" fill="hold"/>
                                        <p:tgtEl>
                                          <p:spTgt spid="18"/>
                                        </p:tgtEl>
                                        <p:attrNameLst>
                                          <p:attrName>ppt_x</p:attrName>
                                        </p:attrNameLst>
                                      </p:cBhvr>
                                      <p:tavLst>
                                        <p:tav tm="0">
                                          <p:val>
                                            <p:fltVal val="0.5"/>
                                          </p:val>
                                        </p:tav>
                                        <p:tav tm="100000">
                                          <p:val>
                                            <p:strVal val="#ppt_x"/>
                                          </p:val>
                                        </p:tav>
                                      </p:tavLst>
                                    </p:anim>
                                    <p:anim calcmode="lin" valueType="num">
                                      <p:cBhvr>
                                        <p:cTn id="22" dur="2000" fill="hold"/>
                                        <p:tgtEl>
                                          <p:spTgt spid="18"/>
                                        </p:tgtEl>
                                        <p:attrNameLst>
                                          <p:attrName>ppt_y</p:attrName>
                                        </p:attrNameLst>
                                      </p:cBhvr>
                                      <p:tavLst>
                                        <p:tav tm="0">
                                          <p:val>
                                            <p:fltVal val="0.5"/>
                                          </p:val>
                                        </p:tav>
                                        <p:tav tm="100000">
                                          <p:val>
                                            <p:strVal val="#ppt_y"/>
                                          </p:val>
                                        </p:tav>
                                      </p:tavLst>
                                    </p:anim>
                                  </p:childTnLst>
                                </p:cTn>
                              </p:par>
                              <p:par>
                                <p:cTn id="23" presetID="10" presetClass="entr" presetSubtype="0" fill="hold" nodeType="withEffect">
                                  <p:stCondLst>
                                    <p:cond delay="2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par>
                                <p:cTn id="26" presetID="10" presetClass="entr" presetSubtype="0" fill="hold" nodeType="withEffect">
                                  <p:stCondLst>
                                    <p:cond delay="2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par>
                                <p:cTn id="29" presetID="10" presetClass="entr" presetSubtype="0" fill="hold" nodeType="withEffect">
                                  <p:stCondLst>
                                    <p:cond delay="2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6" presetClass="entr" presetSubtype="37" fill="hold" nodeType="withEffect">
                                  <p:stCondLst>
                                    <p:cond delay="120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4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100"/>
                                        <p:tgtEl>
                                          <p:spTgt spid="11"/>
                                        </p:tgtEl>
                                      </p:cBhvr>
                                    </p:animEffect>
                                  </p:childTnLst>
                                </p:cTn>
                              </p:par>
                              <p:par>
                                <p:cTn id="40" presetID="10" presetClass="entr" presetSubtype="0" fill="hold" nodeType="withEffect">
                                  <p:stCondLst>
                                    <p:cond delay="4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100"/>
                                        <p:tgtEl>
                                          <p:spTgt spid="12"/>
                                        </p:tgtEl>
                                      </p:cBhvr>
                                    </p:animEffect>
                                  </p:childTnLst>
                                </p:cTn>
                              </p:par>
                              <p:par>
                                <p:cTn id="43" presetID="22" presetClass="entr" presetSubtype="1" fill="hold" nodeType="withEffect">
                                  <p:stCondLst>
                                    <p:cond delay="90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1400"/>
                                        <p:tgtEl>
                                          <p:spTgt spid="19"/>
                                        </p:tgtEl>
                                      </p:cBhvr>
                                    </p:animEffect>
                                  </p:childTnLst>
                                </p:cTn>
                              </p:par>
                              <p:par>
                                <p:cTn id="46" presetID="10" presetClass="exit" presetSubtype="0" fill="hold" nodeType="withEffect">
                                  <p:stCondLst>
                                    <p:cond delay="900"/>
                                  </p:stCondLst>
                                  <p:childTnLst>
                                    <p:animEffect transition="out" filter="fad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10" presetClass="entr" presetSubtype="0" fill="hold" nodeType="withEffect">
                                  <p:stCondLst>
                                    <p:cond delay="9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par>
                                <p:cTn id="55" presetID="10" presetClass="exit" presetSubtype="0" fill="hold" nodeType="withEffect">
                                  <p:stCondLst>
                                    <p:cond delay="2200"/>
                                  </p:stCondLst>
                                  <p:childTnLst>
                                    <p:animEffect transition="out" filter="fade">
                                      <p:cBhvr>
                                        <p:cTn id="56" dur="2000"/>
                                        <p:tgtEl>
                                          <p:spTgt spid="18"/>
                                        </p:tgtEl>
                                      </p:cBhvr>
                                    </p:animEffect>
                                    <p:set>
                                      <p:cBhvr>
                                        <p:cTn id="57" dur="1" fill="hold">
                                          <p:stCondLst>
                                            <p:cond delay="1999"/>
                                          </p:stCondLst>
                                        </p:cTn>
                                        <p:tgtEl>
                                          <p:spTgt spid="18"/>
                                        </p:tgtEl>
                                        <p:attrNameLst>
                                          <p:attrName>style.visibility</p:attrName>
                                        </p:attrNameLst>
                                      </p:cBhvr>
                                      <p:to>
                                        <p:strVal val="hidden"/>
                                      </p:to>
                                    </p:set>
                                  </p:childTnLst>
                                </p:cTn>
                              </p:par>
                              <p:par>
                                <p:cTn id="58" presetID="10" presetClass="exit" presetSubtype="0" fill="hold" nodeType="withEffect">
                                  <p:stCondLst>
                                    <p:cond delay="2200"/>
                                  </p:stCondLst>
                                  <p:childTnLst>
                                    <p:animEffect transition="out" filter="fade">
                                      <p:cBhvr>
                                        <p:cTn id="59" dur="2000"/>
                                        <p:tgtEl>
                                          <p:spTgt spid="17"/>
                                        </p:tgtEl>
                                      </p:cBhvr>
                                    </p:animEffect>
                                    <p:set>
                                      <p:cBhvr>
                                        <p:cTn id="60" dur="1" fill="hold">
                                          <p:stCondLst>
                                            <p:cond delay="1999"/>
                                          </p:stCondLst>
                                        </p:cTn>
                                        <p:tgtEl>
                                          <p:spTgt spid="17"/>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0"/>
                                        <p:tgtEl>
                                          <p:spTgt spid="23"/>
                                        </p:tgtEl>
                                      </p:cBhvr>
                                    </p:animEffect>
                                  </p:childTnLst>
                                </p:cTn>
                              </p:par>
                              <p:par>
                                <p:cTn id="64" presetID="10" presetClass="exit" presetSubtype="0" fill="hold" nodeType="withEffect">
                                  <p:stCondLst>
                                    <p:cond delay="2200"/>
                                  </p:stCondLst>
                                  <p:childTnLst>
                                    <p:animEffect transition="out" filter="fade">
                                      <p:cBhvr>
                                        <p:cTn id="65" dur="2000"/>
                                        <p:tgtEl>
                                          <p:spTgt spid="16"/>
                                        </p:tgtEl>
                                      </p:cBhvr>
                                    </p:animEffect>
                                    <p:set>
                                      <p:cBhvr>
                                        <p:cTn id="66" dur="1" fill="hold">
                                          <p:stCondLst>
                                            <p:cond delay="1999"/>
                                          </p:stCondLst>
                                        </p:cTn>
                                        <p:tgtEl>
                                          <p:spTgt spid="16"/>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maryfj\Desktop\PDC Visuals\Assets\Strata3D architecture chart\Logos\Dynamics CRM Online\dyn-CRM-Online_ALT_rgb_r.png"/>
          <p:cNvPicPr>
            <a:picLocks noChangeAspect="1" noChangeArrowheads="1"/>
          </p:cNvPicPr>
          <p:nvPr/>
        </p:nvPicPr>
        <p:blipFill>
          <a:blip r:embed="rId3" cstate="screen"/>
          <a:stretch>
            <a:fillRect/>
          </a:stretch>
        </p:blipFill>
        <p:spPr bwMode="invGray">
          <a:xfrm>
            <a:off x="8602080" y="748395"/>
            <a:ext cx="2545080" cy="501380"/>
          </a:xfrm>
          <a:prstGeom prst="rect">
            <a:avLst/>
          </a:prstGeom>
          <a:noFill/>
        </p:spPr>
      </p:pic>
      <p:pic>
        <p:nvPicPr>
          <p:cNvPr id="2052" name="Picture 4" descr="C:\Users\maryfj\Desktop\PDC Visuals\Assets\Strata3D architecture chart\Logos\Office Live\ofc-Live_rgb_r.png"/>
          <p:cNvPicPr>
            <a:picLocks noChangeAspect="1" noChangeArrowheads="1"/>
          </p:cNvPicPr>
          <p:nvPr/>
        </p:nvPicPr>
        <p:blipFill>
          <a:blip r:embed="rId4" cstate="screen"/>
          <a:stretch>
            <a:fillRect/>
          </a:stretch>
        </p:blipFill>
        <p:spPr bwMode="invGray">
          <a:xfrm>
            <a:off x="2892695" y="820614"/>
            <a:ext cx="1463040" cy="381852"/>
          </a:xfrm>
          <a:prstGeom prst="rect">
            <a:avLst/>
          </a:prstGeom>
          <a:noFill/>
        </p:spPr>
      </p:pic>
      <p:pic>
        <p:nvPicPr>
          <p:cNvPr id="2053" name="Picture 5" descr="C:\Users\maryfj\Desktop\PDC Visuals\Assets\Strata3D architecture chart\Logos\Windows Live\WLive_h_rgb_r.png"/>
          <p:cNvPicPr>
            <a:picLocks noChangeAspect="1" noChangeArrowheads="1"/>
          </p:cNvPicPr>
          <p:nvPr/>
        </p:nvPicPr>
        <p:blipFill>
          <a:blip r:embed="rId5" cstate="screen"/>
          <a:stretch>
            <a:fillRect/>
          </a:stretch>
        </p:blipFill>
        <p:spPr bwMode="invGray">
          <a:xfrm>
            <a:off x="943847" y="955742"/>
            <a:ext cx="1737360" cy="231068"/>
          </a:xfrm>
          <a:prstGeom prst="rect">
            <a:avLst/>
          </a:prstGeom>
          <a:noFill/>
        </p:spPr>
      </p:pic>
      <p:pic>
        <p:nvPicPr>
          <p:cNvPr id="2054" name="Picture 6" descr="C:\Users\maryfj\Desktop\PDC Visuals\Assets\Strata3D architecture chart\Logos\SharePoint Online\ShrPt-Online_h_bL_r.png"/>
          <p:cNvPicPr>
            <a:picLocks noChangeAspect="1" noChangeArrowheads="1"/>
          </p:cNvPicPr>
          <p:nvPr/>
        </p:nvPicPr>
        <p:blipFill>
          <a:blip r:embed="rId6" cstate="screen"/>
          <a:stretch>
            <a:fillRect/>
          </a:stretch>
        </p:blipFill>
        <p:spPr bwMode="invGray">
          <a:xfrm>
            <a:off x="6516071" y="888400"/>
            <a:ext cx="1874520" cy="281177"/>
          </a:xfrm>
          <a:prstGeom prst="rect">
            <a:avLst/>
          </a:prstGeom>
          <a:noFill/>
        </p:spPr>
      </p:pic>
      <p:grpSp>
        <p:nvGrpSpPr>
          <p:cNvPr id="2" name="Group 35"/>
          <p:cNvGrpSpPr/>
          <p:nvPr/>
        </p:nvGrpSpPr>
        <p:grpSpPr>
          <a:xfrm>
            <a:off x="832903" y="1701800"/>
            <a:ext cx="10523019" cy="3835400"/>
            <a:chOff x="832903" y="1701800"/>
            <a:chExt cx="10523019" cy="3835400"/>
          </a:xfrm>
        </p:grpSpPr>
        <p:sp>
          <p:nvSpPr>
            <p:cNvPr id="38" name="Rounded Rectangle 37"/>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39" name="Rectangle 38"/>
            <p:cNvSpPr/>
            <p:nvPr/>
          </p:nvSpPr>
          <p:spPr>
            <a:xfrm>
              <a:off x="1881980" y="1893683"/>
              <a:ext cx="8450740" cy="609600"/>
            </a:xfrm>
            <a:prstGeom prst="rect">
              <a:avLst/>
            </a:prstGeom>
          </p:spPr>
          <p:txBody>
            <a:bodyPr wrap="none" lIns="0" tIns="0" rIns="0" bIns="0">
              <a:noAutofit/>
            </a:bodyPr>
            <a:lstStyle/>
            <a:p>
              <a:pPr algn="ctr"/>
              <a:r>
                <a:rPr lang="en-US" sz="4000" dirty="0" smtClean="0">
                  <a:gradFill>
                    <a:gsLst>
                      <a:gs pos="0">
                        <a:schemeClr val="tx1"/>
                      </a:gs>
                      <a:gs pos="100000">
                        <a:schemeClr val="tx1"/>
                      </a:gs>
                    </a:gsLst>
                    <a:lin ang="5400000" scaled="0"/>
                  </a:gradFill>
                  <a:latin typeface="Segoe UI" pitchFamily="34" charset="0"/>
                  <a:cs typeface="Segoe UI" pitchFamily="34" charset="0"/>
                </a:rPr>
                <a:t>Azure</a:t>
              </a:r>
              <a:r>
                <a:rPr lang="en-US" sz="20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4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4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977886" y="2717800"/>
            <a:ext cx="1986778" cy="1290320"/>
            <a:chOff x="977886" y="2717800"/>
            <a:chExt cx="1986778" cy="1290320"/>
          </a:xfrm>
        </p:grpSpPr>
        <p:sp>
          <p:nvSpPr>
            <p:cNvPr id="41" name="Rounded Rectangle 40"/>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42" name="Picture 41" descr="LiveServices_h_rgb.png"/>
            <p:cNvPicPr>
              <a:picLocks noChangeAspect="1"/>
            </p:cNvPicPr>
            <p:nvPr/>
          </p:nvPicPr>
          <p:blipFill>
            <a:blip r:embed="rId7" cstate="screen"/>
            <a:stretch>
              <a:fillRect/>
            </a:stretch>
          </p:blipFill>
          <p:spPr>
            <a:xfrm>
              <a:off x="1137018" y="3177934"/>
              <a:ext cx="1584547" cy="441175"/>
            </a:xfrm>
            <a:prstGeom prst="rect">
              <a:avLst/>
            </a:prstGeom>
            <a:noFill/>
            <a:ln>
              <a:noFill/>
            </a:ln>
          </p:spPr>
        </p:pic>
      </p:grpSp>
      <p:grpSp>
        <p:nvGrpSpPr>
          <p:cNvPr id="4" name="Group 23"/>
          <p:cNvGrpSpPr/>
          <p:nvPr/>
        </p:nvGrpSpPr>
        <p:grpSpPr>
          <a:xfrm>
            <a:off x="988043" y="4140200"/>
            <a:ext cx="10200888" cy="1188720"/>
            <a:chOff x="988043" y="4140200"/>
            <a:chExt cx="10238613" cy="1188720"/>
          </a:xfrm>
        </p:grpSpPr>
        <p:sp>
          <p:nvSpPr>
            <p:cNvPr id="50" name="Rounded Rectangle 49"/>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1" name="Picture 50" descr="WinAzure_h_rgb.png"/>
            <p:cNvPicPr>
              <a:picLocks noChangeAspect="1"/>
            </p:cNvPicPr>
            <p:nvPr/>
          </p:nvPicPr>
          <p:blipFill>
            <a:blip r:embed="rId8"/>
            <a:stretch>
              <a:fillRect/>
            </a:stretch>
          </p:blipFill>
          <p:spPr>
            <a:xfrm>
              <a:off x="4044869" y="4301061"/>
              <a:ext cx="4124960" cy="767242"/>
            </a:xfrm>
            <a:prstGeom prst="rect">
              <a:avLst/>
            </a:prstGeom>
          </p:spPr>
        </p:pic>
      </p:grpSp>
      <p:grpSp>
        <p:nvGrpSpPr>
          <p:cNvPr id="5" name="Group 32"/>
          <p:cNvGrpSpPr/>
          <p:nvPr/>
        </p:nvGrpSpPr>
        <p:grpSpPr>
          <a:xfrm>
            <a:off x="5090020" y="2717800"/>
            <a:ext cx="1986778" cy="1290320"/>
            <a:chOff x="5113961" y="2717800"/>
            <a:chExt cx="1986778" cy="1290320"/>
          </a:xfrm>
        </p:grpSpPr>
        <p:sp>
          <p:nvSpPr>
            <p:cNvPr id="53" name="Rounded Rectangle 52"/>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4" name="Picture 2" descr="C:\Users\maryfj\Desktop\PDC Visuals\Assets\Strata3D architecture chart\Logos\SQL Services\SQLServices_h_rgb.png"/>
            <p:cNvPicPr>
              <a:picLocks noChangeAspect="1" noChangeArrowheads="1"/>
            </p:cNvPicPr>
            <p:nvPr/>
          </p:nvPicPr>
          <p:blipFill>
            <a:blip r:embed="rId9" cstate="screen"/>
            <a:stretch>
              <a:fillRect/>
            </a:stretch>
          </p:blipFill>
          <p:spPr bwMode="auto">
            <a:xfrm>
              <a:off x="5298232" y="3110653"/>
              <a:ext cx="1584547" cy="427939"/>
            </a:xfrm>
            <a:prstGeom prst="rect">
              <a:avLst/>
            </a:prstGeom>
            <a:noFill/>
          </p:spPr>
        </p:pic>
      </p:grpSp>
      <p:grpSp>
        <p:nvGrpSpPr>
          <p:cNvPr id="6" name="Group 31"/>
          <p:cNvGrpSpPr/>
          <p:nvPr/>
        </p:nvGrpSpPr>
        <p:grpSpPr>
          <a:xfrm>
            <a:off x="3033953" y="2717800"/>
            <a:ext cx="1986778" cy="1290320"/>
            <a:chOff x="3040845" y="2717800"/>
            <a:chExt cx="1986778" cy="1290320"/>
          </a:xfrm>
        </p:grpSpPr>
        <p:sp>
          <p:nvSpPr>
            <p:cNvPr id="56" name="Rounded Rectangle 55"/>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7" name="Picture 3" descr="C:\Users\maryfj\Desktop\PDC Visuals\Assets\Strata3D architecture chart\Logos\NET Services\NETServices_h_rgb.png"/>
            <p:cNvPicPr>
              <a:picLocks noChangeAspect="1" noChangeArrowheads="1"/>
            </p:cNvPicPr>
            <p:nvPr/>
          </p:nvPicPr>
          <p:blipFill>
            <a:blip r:embed="rId10" cstate="screen"/>
            <a:stretch>
              <a:fillRect/>
            </a:stretch>
          </p:blipFill>
          <p:spPr bwMode="auto">
            <a:xfrm>
              <a:off x="3063529" y="3147834"/>
              <a:ext cx="1850241" cy="430253"/>
            </a:xfrm>
            <a:prstGeom prst="rect">
              <a:avLst/>
            </a:prstGeom>
            <a:noFill/>
          </p:spPr>
        </p:pic>
      </p:grpSp>
      <p:pic>
        <p:nvPicPr>
          <p:cNvPr id="28" name="Picture 27" descr="Exchange-Online-Logo-r.png"/>
          <p:cNvPicPr>
            <a:picLocks noChangeAspect="1"/>
          </p:cNvPicPr>
          <p:nvPr/>
        </p:nvPicPr>
        <p:blipFill>
          <a:blip r:embed="rId11" cstate="screen"/>
          <a:stretch>
            <a:fillRect/>
          </a:stretch>
        </p:blipFill>
        <p:spPr bwMode="invGray">
          <a:xfrm>
            <a:off x="4567223" y="883525"/>
            <a:ext cx="1737360" cy="344476"/>
          </a:xfrm>
          <a:prstGeom prst="rect">
            <a:avLst/>
          </a:prstGeom>
        </p:spPr>
      </p:pic>
      <p:grpSp>
        <p:nvGrpSpPr>
          <p:cNvPr id="7" name="Group 33"/>
          <p:cNvGrpSpPr/>
          <p:nvPr/>
        </p:nvGrpSpPr>
        <p:grpSpPr>
          <a:xfrm>
            <a:off x="9202153" y="2717800"/>
            <a:ext cx="1986778" cy="1290320"/>
            <a:chOff x="9202153" y="2717800"/>
            <a:chExt cx="1986778" cy="1290320"/>
          </a:xfrm>
        </p:grpSpPr>
        <p:sp>
          <p:nvSpPr>
            <p:cNvPr id="47" name="Rounded Rectangle 46"/>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29" name="Picture 28" descr="dyn-CRM-Svc-2_bL.png"/>
            <p:cNvPicPr>
              <a:picLocks noChangeAspect="1"/>
            </p:cNvPicPr>
            <p:nvPr/>
          </p:nvPicPr>
          <p:blipFill>
            <a:blip r:embed="rId12" cstate="screen"/>
            <a:stretch>
              <a:fillRect/>
            </a:stretch>
          </p:blipFill>
          <p:spPr>
            <a:xfrm>
              <a:off x="9257902" y="3173244"/>
              <a:ext cx="1874536" cy="359912"/>
            </a:xfrm>
            <a:prstGeom prst="rect">
              <a:avLst/>
            </a:prstGeom>
          </p:spPr>
        </p:pic>
      </p:grpSp>
      <p:grpSp>
        <p:nvGrpSpPr>
          <p:cNvPr id="8" name="Group 32"/>
          <p:cNvGrpSpPr/>
          <p:nvPr/>
        </p:nvGrpSpPr>
        <p:grpSpPr>
          <a:xfrm>
            <a:off x="7146087" y="2717800"/>
            <a:ext cx="1986778" cy="1290320"/>
            <a:chOff x="7146087" y="2717800"/>
            <a:chExt cx="1986778" cy="1290320"/>
          </a:xfrm>
        </p:grpSpPr>
        <p:sp>
          <p:nvSpPr>
            <p:cNvPr id="44" name="Rounded Rectangle 43"/>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32" name="Picture 31" descr="ShrPt-Svc-2_bL.png"/>
            <p:cNvPicPr>
              <a:picLocks noChangeAspect="1"/>
            </p:cNvPicPr>
            <p:nvPr/>
          </p:nvPicPr>
          <p:blipFill>
            <a:blip r:embed="rId13" cstate="screen"/>
            <a:stretch>
              <a:fillRect/>
            </a:stretch>
          </p:blipFill>
          <p:spPr>
            <a:xfrm>
              <a:off x="7293883" y="3246376"/>
              <a:ext cx="1697714" cy="23598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childTnLst>
                          </p:cTn>
                        </p:par>
                        <p:par>
                          <p:cTn id="8" fill="hold">
                            <p:stCondLst>
                              <p:cond delay="26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3600"/>
                            </p:stCondLst>
                            <p:childTnLst>
                              <p:par>
                                <p:cTn id="28" presetID="42" presetClass="entr" presetSubtype="0" fill="hold" nodeType="after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fade">
                                      <p:cBhvr>
                                        <p:cTn id="30" dur="1000"/>
                                        <p:tgtEl>
                                          <p:spTgt spid="2053"/>
                                        </p:tgtEl>
                                      </p:cBhvr>
                                    </p:animEffect>
                                    <p:anim calcmode="lin" valueType="num">
                                      <p:cBhvr>
                                        <p:cTn id="31" dur="1000" fill="hold"/>
                                        <p:tgtEl>
                                          <p:spTgt spid="2053"/>
                                        </p:tgtEl>
                                        <p:attrNameLst>
                                          <p:attrName>ppt_x</p:attrName>
                                        </p:attrNameLst>
                                      </p:cBhvr>
                                      <p:tavLst>
                                        <p:tav tm="0">
                                          <p:val>
                                            <p:strVal val="#ppt_x"/>
                                          </p:val>
                                        </p:tav>
                                        <p:tav tm="100000">
                                          <p:val>
                                            <p:strVal val="#ppt_x"/>
                                          </p:val>
                                        </p:tav>
                                      </p:tavLst>
                                    </p:anim>
                                    <p:anim calcmode="lin" valueType="num">
                                      <p:cBhvr>
                                        <p:cTn id="32" dur="1000" fill="hold"/>
                                        <p:tgtEl>
                                          <p:spTgt spid="205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1000"/>
                                        <p:tgtEl>
                                          <p:spTgt spid="2054"/>
                                        </p:tgtEl>
                                      </p:cBhvr>
                                    </p:animEffect>
                                    <p:anim calcmode="lin" valueType="num">
                                      <p:cBhvr>
                                        <p:cTn id="41" dur="1000" fill="hold"/>
                                        <p:tgtEl>
                                          <p:spTgt spid="2054"/>
                                        </p:tgtEl>
                                        <p:attrNameLst>
                                          <p:attrName>ppt_x</p:attrName>
                                        </p:attrNameLst>
                                      </p:cBhvr>
                                      <p:tavLst>
                                        <p:tav tm="0">
                                          <p:val>
                                            <p:strVal val="#ppt_x"/>
                                          </p:val>
                                        </p:tav>
                                        <p:tav tm="100000">
                                          <p:val>
                                            <p:strVal val="#ppt_x"/>
                                          </p:val>
                                        </p:tav>
                                      </p:tavLst>
                                    </p:anim>
                                    <p:anim calcmode="lin" valueType="num">
                                      <p:cBhvr>
                                        <p:cTn id="42" dur="1000" fill="hold"/>
                                        <p:tgtEl>
                                          <p:spTgt spid="205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animEffect transition="in" filter="fade">
                                      <p:cBhvr>
                                        <p:cTn id="45" dur="1000"/>
                                        <p:tgtEl>
                                          <p:spTgt spid="2057"/>
                                        </p:tgtEl>
                                      </p:cBhvr>
                                    </p:animEffect>
                                    <p:anim calcmode="lin" valueType="num">
                                      <p:cBhvr>
                                        <p:cTn id="46" dur="1000" fill="hold"/>
                                        <p:tgtEl>
                                          <p:spTgt spid="2057"/>
                                        </p:tgtEl>
                                        <p:attrNameLst>
                                          <p:attrName>ppt_x</p:attrName>
                                        </p:attrNameLst>
                                      </p:cBhvr>
                                      <p:tavLst>
                                        <p:tav tm="0">
                                          <p:val>
                                            <p:strVal val="#ppt_x"/>
                                          </p:val>
                                        </p:tav>
                                        <p:tav tm="100000">
                                          <p:val>
                                            <p:strVal val="#ppt_x"/>
                                          </p:val>
                                        </p:tav>
                                      </p:tavLst>
                                    </p:anim>
                                    <p:anim calcmode="lin" valueType="num">
                                      <p:cBhvr>
                                        <p:cTn id="47" dur="1000" fill="hold"/>
                                        <p:tgtEl>
                                          <p:spTgt spid="205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1665401" y="3799366"/>
            <a:ext cx="8864742" cy="3211034"/>
            <a:chOff x="1665401" y="3426437"/>
            <a:chExt cx="8864742" cy="3211034"/>
          </a:xfrm>
        </p:grpSpPr>
        <p:pic>
          <p:nvPicPr>
            <p:cNvPr id="77" name="Picture 76" descr="ring2.png"/>
            <p:cNvPicPr>
              <a:picLocks noChangeAspect="1"/>
            </p:cNvPicPr>
            <p:nvPr/>
          </p:nvPicPr>
          <p:blipFill>
            <a:blip r:embed="rId3"/>
            <a:srcRect l="15071" t="56589" r="15014"/>
            <a:stretch>
              <a:fillRect/>
            </a:stretch>
          </p:blipFill>
          <p:spPr>
            <a:xfrm>
              <a:off x="1665401" y="3426437"/>
              <a:ext cx="8864742" cy="3211034"/>
            </a:xfrm>
            <a:prstGeom prst="rect">
              <a:avLst/>
            </a:prstGeom>
          </p:spPr>
        </p:pic>
        <p:sp>
          <p:nvSpPr>
            <p:cNvPr id="92" name="Freeform 11"/>
            <p:cNvSpPr>
              <a:spLocks/>
            </p:cNvSpPr>
            <p:nvPr/>
          </p:nvSpPr>
          <p:spPr bwMode="auto">
            <a:xfrm>
              <a:off x="7210927" y="4367796"/>
              <a:ext cx="2325437" cy="885252"/>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sp>
          <p:nvSpPr>
            <p:cNvPr id="93" name="Freeform 11"/>
            <p:cNvSpPr>
              <a:spLocks/>
            </p:cNvSpPr>
            <p:nvPr/>
          </p:nvSpPr>
          <p:spPr bwMode="auto">
            <a:xfrm flipH="1">
              <a:off x="2799346" y="4367796"/>
              <a:ext cx="2205787" cy="872791"/>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sp>
          <p:nvSpPr>
            <p:cNvPr id="95" name="Freeform 17"/>
            <p:cNvSpPr>
              <a:spLocks/>
            </p:cNvSpPr>
            <p:nvPr/>
          </p:nvSpPr>
          <p:spPr bwMode="auto">
            <a:xfrm>
              <a:off x="5017294" y="3648075"/>
              <a:ext cx="2141538" cy="131763"/>
            </a:xfrm>
            <a:custGeom>
              <a:avLst/>
              <a:gdLst/>
              <a:ahLst/>
              <a:cxnLst>
                <a:cxn ang="0">
                  <a:pos x="0" y="46"/>
                </a:cxn>
                <a:cxn ang="0">
                  <a:pos x="748" y="40"/>
                </a:cxn>
              </a:cxnLst>
              <a:rect l="0" t="0" r="r" b="b"/>
              <a:pathLst>
                <a:path w="748" h="46">
                  <a:moveTo>
                    <a:pt x="0" y="46"/>
                  </a:moveTo>
                  <a:cubicBezTo>
                    <a:pt x="0" y="46"/>
                    <a:pt x="366" y="0"/>
                    <a:pt x="748" y="40"/>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grpSp>
          <p:nvGrpSpPr>
            <p:cNvPr id="3" name="Group 39"/>
            <p:cNvGrpSpPr/>
            <p:nvPr/>
          </p:nvGrpSpPr>
          <p:grpSpPr>
            <a:xfrm>
              <a:off x="4646612" y="4623177"/>
              <a:ext cx="2895600" cy="1188734"/>
              <a:chOff x="4439131" y="5049419"/>
              <a:chExt cx="2895600" cy="1188734"/>
            </a:xfrm>
            <a:effectLst>
              <a:outerShdw blurRad="76200" dir="18900000" sy="23000" kx="-1200000" algn="bl" rotWithShape="0">
                <a:prstClr val="black">
                  <a:alpha val="20000"/>
                </a:prstClr>
              </a:outerShdw>
            </a:effectLst>
          </p:grpSpPr>
          <p:sp>
            <p:nvSpPr>
              <p:cNvPr id="116" name="Rounded Rectangle 115"/>
              <p:cNvSpPr/>
              <p:nvPr/>
            </p:nvSpPr>
            <p:spPr bwMode="auto">
              <a:xfrm>
                <a:off x="4439131" y="5049419"/>
                <a:ext cx="2895600" cy="377370"/>
              </a:xfrm>
              <a:prstGeom prst="roundRect">
                <a:avLst>
                  <a:gd name="adj" fmla="val 9072"/>
                </a:avLst>
              </a:prstGeom>
              <a:ln>
                <a:headEnd type="none" w="med" len="med"/>
                <a:tailEnd type="none" w="med" len="med"/>
              </a:ln>
              <a:effectLst>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defRPr/>
                </a:pPr>
                <a:endParaRPr lang="en-US" altLang="zh-CN" sz="2000" kern="1200" dirty="0">
                  <a:solidFill>
                    <a:srgbClr val="FFFFFF"/>
                  </a:solidFill>
                  <a:latin typeface="Calibri"/>
                  <a:ea typeface="+mn-ea"/>
                  <a:cs typeface="+mn-cs"/>
                </a:endParaRPr>
              </a:p>
            </p:txBody>
          </p:sp>
          <p:sp>
            <p:nvSpPr>
              <p:cNvPr id="118" name="Rounded Rectangle 117"/>
              <p:cNvSpPr/>
              <p:nvPr/>
            </p:nvSpPr>
            <p:spPr bwMode="auto">
              <a:xfrm>
                <a:off x="4439131" y="5460352"/>
                <a:ext cx="2895600" cy="351979"/>
              </a:xfrm>
              <a:prstGeom prst="roundRect">
                <a:avLst>
                  <a:gd name="adj" fmla="val 9072"/>
                </a:avLst>
              </a:prstGeom>
              <a:ln>
                <a:headEnd type="none" w="med" len="med"/>
                <a:tailEnd type="none" w="med" len="med"/>
              </a:ln>
              <a:effectLst>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defRPr/>
                </a:pPr>
                <a:endParaRPr lang="en-US" altLang="zh-CN" sz="2000" kern="1200" dirty="0">
                  <a:solidFill>
                    <a:srgbClr val="FFFFFF"/>
                  </a:solidFill>
                  <a:latin typeface="Calibri"/>
                  <a:ea typeface="+mn-ea"/>
                  <a:cs typeface="+mn-cs"/>
                </a:endParaRPr>
              </a:p>
            </p:txBody>
          </p:sp>
          <p:sp>
            <p:nvSpPr>
              <p:cNvPr id="119" name="Rounded Rectangle 118"/>
              <p:cNvSpPr/>
              <p:nvPr/>
            </p:nvSpPr>
            <p:spPr bwMode="auto">
              <a:xfrm>
                <a:off x="4439131" y="5845895"/>
                <a:ext cx="2895600" cy="392258"/>
              </a:xfrm>
              <a:prstGeom prst="roundRect">
                <a:avLst>
                  <a:gd name="adj" fmla="val 9072"/>
                </a:avLst>
              </a:prstGeom>
              <a:ln>
                <a:headEnd type="none" w="med" len="med"/>
                <a:tailEnd type="none" w="med" len="med"/>
              </a:ln>
              <a:effectLst>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defRPr/>
                </a:pPr>
                <a:endParaRPr lang="en-US" altLang="zh-CN" sz="2000" kern="1200" dirty="0">
                  <a:solidFill>
                    <a:srgbClr val="FFFFFF"/>
                  </a:solidFill>
                  <a:latin typeface="Calibri"/>
                  <a:ea typeface="+mn-ea"/>
                  <a:cs typeface="+mn-cs"/>
                </a:endParaRPr>
              </a:p>
            </p:txBody>
          </p:sp>
        </p:grpSp>
        <p:sp>
          <p:nvSpPr>
            <p:cNvPr id="113" name="Rectangle 112"/>
            <p:cNvSpPr/>
            <p:nvPr/>
          </p:nvSpPr>
          <p:spPr>
            <a:xfrm>
              <a:off x="4783929" y="4575175"/>
              <a:ext cx="2613216" cy="502702"/>
            </a:xfrm>
            <a:prstGeom prst="rect">
              <a:avLst/>
            </a:prstGeom>
            <a:ln>
              <a:noFill/>
            </a:ln>
            <a:effectLst/>
          </p:spPr>
          <p:style>
            <a:lnRef idx="1">
              <a:schemeClr val="accent1"/>
            </a:lnRef>
            <a:fillRef idx="0">
              <a:schemeClr val="accent1"/>
            </a:fillRef>
            <a:effectRef idx="0">
              <a:schemeClr val="accent1"/>
            </a:effectRef>
            <a:fontRef idx="minor">
              <a:schemeClr val="tx1"/>
            </a:fontRef>
          </p:style>
          <p:txBody>
            <a:bodyPr wrap="none">
              <a:spAutoFit/>
            </a:bodyPr>
            <a:lstStyle/>
            <a:p>
              <a:pPr marL="228600" indent="-228600" algn="ctr" defTabSz="914363" rtl="0">
                <a:lnSpc>
                  <a:spcPts val="3200"/>
                </a:lnSpc>
                <a:spcBef>
                  <a:spcPct val="20000"/>
                </a:spcBef>
              </a:pPr>
              <a:r>
                <a:rPr lang="en-US" sz="2000" kern="1200" dirty="0">
                  <a:gradFill>
                    <a:gsLst>
                      <a:gs pos="50000">
                        <a:srgbClr val="FFFFFF"/>
                      </a:gs>
                      <a:gs pos="100000">
                        <a:srgbClr val="FFFFFF"/>
                      </a:gs>
                    </a:gsLst>
                    <a:lin ang="5400000" scaled="0"/>
                  </a:gradFill>
                  <a:latin typeface="Segoe" pitchFamily="34" charset="0"/>
                  <a:ea typeface="+mn-ea"/>
                  <a:cs typeface="+mn-cs"/>
                </a:rPr>
                <a:t>Visual Studio  &amp;  .NET</a:t>
              </a:r>
            </a:p>
          </p:txBody>
        </p:sp>
        <p:sp>
          <p:nvSpPr>
            <p:cNvPr id="115" name="Rectangle 114"/>
            <p:cNvSpPr/>
            <p:nvPr/>
          </p:nvSpPr>
          <p:spPr>
            <a:xfrm>
              <a:off x="4642737" y="4942185"/>
              <a:ext cx="2895600" cy="467820"/>
            </a:xfrm>
            <a:prstGeom prst="rect">
              <a:avLst/>
            </a:prstGeom>
            <a:ln>
              <a:noFill/>
            </a:ln>
            <a:effectLst/>
          </p:spPr>
          <p:style>
            <a:lnRef idx="1">
              <a:schemeClr val="accent1"/>
            </a:lnRef>
            <a:fillRef idx="0">
              <a:schemeClr val="accent1"/>
            </a:fillRef>
            <a:effectRef idx="0">
              <a:schemeClr val="accent1"/>
            </a:effectRef>
            <a:fontRef idx="minor">
              <a:schemeClr val="tx1"/>
            </a:fontRef>
          </p:style>
          <p:txBody>
            <a:bodyPr wrap="square">
              <a:spAutoFit/>
            </a:bodyPr>
            <a:lstStyle/>
            <a:p>
              <a:pPr marL="228600" indent="-228600" algn="ctr" defTabSz="914363" rtl="0">
                <a:lnSpc>
                  <a:spcPts val="3200"/>
                </a:lnSpc>
                <a:spcBef>
                  <a:spcPct val="20000"/>
                </a:spcBef>
              </a:pPr>
              <a:r>
                <a:rPr lang="en-US" sz="2000" kern="1200" dirty="0">
                  <a:gradFill>
                    <a:gsLst>
                      <a:gs pos="50000">
                        <a:srgbClr val="FFFFFF"/>
                      </a:gs>
                      <a:gs pos="100000">
                        <a:srgbClr val="FFFFFF"/>
                      </a:gs>
                    </a:gsLst>
                    <a:lin ang="5400000" scaled="0"/>
                  </a:gradFill>
                  <a:latin typeface="Segoe" pitchFamily="34" charset="0"/>
                  <a:ea typeface="+mn-ea"/>
                  <a:cs typeface="+mn-cs"/>
                </a:rPr>
                <a:t>“Oslo” - Modeling</a:t>
              </a:r>
            </a:p>
          </p:txBody>
        </p:sp>
        <p:sp>
          <p:nvSpPr>
            <p:cNvPr id="120" name="Rectangle 119"/>
            <p:cNvSpPr/>
            <p:nvPr/>
          </p:nvSpPr>
          <p:spPr>
            <a:xfrm>
              <a:off x="4642737" y="5366638"/>
              <a:ext cx="2895600" cy="467820"/>
            </a:xfrm>
            <a:prstGeom prst="rect">
              <a:avLst/>
            </a:prstGeom>
            <a:ln>
              <a:noFill/>
            </a:ln>
            <a:effectLst/>
          </p:spPr>
          <p:style>
            <a:lnRef idx="1">
              <a:schemeClr val="accent1"/>
            </a:lnRef>
            <a:fillRef idx="0">
              <a:schemeClr val="accent1"/>
            </a:fillRef>
            <a:effectRef idx="0">
              <a:schemeClr val="accent1"/>
            </a:effectRef>
            <a:fontRef idx="minor">
              <a:schemeClr val="tx1"/>
            </a:fontRef>
          </p:style>
          <p:txBody>
            <a:bodyPr wrap="square">
              <a:spAutoFit/>
            </a:bodyPr>
            <a:lstStyle/>
            <a:p>
              <a:pPr marL="228600" indent="-228600" algn="ctr" defTabSz="914363" rtl="0">
                <a:lnSpc>
                  <a:spcPts val="3200"/>
                </a:lnSpc>
                <a:spcBef>
                  <a:spcPct val="20000"/>
                </a:spcBef>
              </a:pPr>
              <a:r>
                <a:rPr lang="en-US" sz="2000" kern="1200" dirty="0">
                  <a:gradFill>
                    <a:gsLst>
                      <a:gs pos="50000">
                        <a:srgbClr val="FFFFFF"/>
                      </a:gs>
                      <a:gs pos="100000">
                        <a:srgbClr val="FFFFFF"/>
                      </a:gs>
                    </a:gsLst>
                    <a:lin ang="5400000" scaled="0"/>
                  </a:gradFill>
                  <a:latin typeface="Segoe" pitchFamily="34" charset="0"/>
                  <a:ea typeface="+mn-ea"/>
                  <a:cs typeface="+mn-cs"/>
                </a:rPr>
                <a:t>Partners</a:t>
              </a:r>
              <a:endParaRPr lang="en-US" sz="2000" kern="1200" spc="-140" dirty="0">
                <a:gradFill>
                  <a:gsLst>
                    <a:gs pos="50000">
                      <a:srgbClr val="FFFFFF"/>
                    </a:gs>
                    <a:gs pos="100000">
                      <a:srgbClr val="FFFFFF"/>
                    </a:gs>
                  </a:gsLst>
                  <a:lin ang="5400000" scaled="0"/>
                </a:gradFill>
                <a:latin typeface="Segoe" pitchFamily="34" charset="0"/>
                <a:ea typeface="+mn-ea"/>
                <a:cs typeface="Segoe UI" pitchFamily="34" charset="0"/>
              </a:endParaRPr>
            </a:p>
          </p:txBody>
        </p:sp>
      </p:grpSp>
      <p:pic>
        <p:nvPicPr>
          <p:cNvPr id="79" name="Picture 78" descr="Azure copy.png"/>
          <p:cNvPicPr preferRelativeResize="0">
            <a:picLocks noChangeAspect="1"/>
          </p:cNvPicPr>
          <p:nvPr/>
        </p:nvPicPr>
        <p:blipFill>
          <a:blip r:embed="rId4" cstate="print"/>
          <a:srcRect/>
          <a:stretch>
            <a:fillRect/>
          </a:stretch>
        </p:blipFill>
        <p:spPr>
          <a:xfrm>
            <a:off x="5833856" y="1433475"/>
            <a:ext cx="6636462" cy="3595725"/>
          </a:xfrm>
          <a:prstGeom prst="rect">
            <a:avLst/>
          </a:prstGeom>
        </p:spPr>
      </p:pic>
      <p:pic>
        <p:nvPicPr>
          <p:cNvPr id="98" name="Picture 97" descr="On-Premises Platform copy.png"/>
          <p:cNvPicPr preferRelativeResize="0">
            <a:picLocks/>
          </p:cNvPicPr>
          <p:nvPr/>
        </p:nvPicPr>
        <p:blipFill>
          <a:blip r:embed="rId5" cstate="print"/>
          <a:stretch>
            <a:fillRect/>
          </a:stretch>
        </p:blipFill>
        <p:spPr>
          <a:xfrm>
            <a:off x="-306388" y="1480458"/>
            <a:ext cx="6638544" cy="4142013"/>
          </a:xfrm>
          <a:prstGeom prst="rect">
            <a:avLst/>
          </a:prstGeom>
          <a:noFill/>
          <a:ln>
            <a:noFill/>
          </a:ln>
        </p:spPr>
      </p:pic>
      <p:grpSp>
        <p:nvGrpSpPr>
          <p:cNvPr id="4" name="Group 33"/>
          <p:cNvGrpSpPr/>
          <p:nvPr/>
        </p:nvGrpSpPr>
        <p:grpSpPr>
          <a:xfrm>
            <a:off x="1167224" y="185058"/>
            <a:ext cx="9854376" cy="1838150"/>
            <a:chOff x="257425" y="261640"/>
            <a:chExt cx="11728963" cy="2187818"/>
          </a:xfrm>
        </p:grpSpPr>
        <p:grpSp>
          <p:nvGrpSpPr>
            <p:cNvPr id="5" name="Group 32"/>
            <p:cNvGrpSpPr/>
            <p:nvPr/>
          </p:nvGrpSpPr>
          <p:grpSpPr>
            <a:xfrm>
              <a:off x="257425" y="261640"/>
              <a:ext cx="11728963" cy="2187818"/>
              <a:chOff x="257425" y="261640"/>
              <a:chExt cx="11728963" cy="2187818"/>
            </a:xfrm>
          </p:grpSpPr>
          <p:pic>
            <p:nvPicPr>
              <p:cNvPr id="69" name="Picture 68" descr="server-in-the-clouds.png"/>
              <p:cNvPicPr>
                <a:picLocks noChangeAspect="1"/>
              </p:cNvPicPr>
              <p:nvPr/>
            </p:nvPicPr>
            <p:blipFill>
              <a:blip r:embed="rId6" cstate="print"/>
              <a:stretch>
                <a:fillRect/>
              </a:stretch>
            </p:blipFill>
            <p:spPr>
              <a:xfrm>
                <a:off x="9510787" y="261640"/>
                <a:ext cx="2475601" cy="2045297"/>
              </a:xfrm>
              <a:prstGeom prst="rect">
                <a:avLst/>
              </a:prstGeom>
            </p:spPr>
          </p:pic>
          <p:pic>
            <p:nvPicPr>
              <p:cNvPr id="84" name="Picture 2" descr="C:\Users\aliciat\Desktop\Events\MIX\ForMonicaRayOzzieKit\ForMonicaRayOzzieKit\Ray1970Pic\EDC data center more masked.png"/>
              <p:cNvPicPr>
                <a:picLocks noChangeAspect="1" noChangeArrowheads="1"/>
              </p:cNvPicPr>
              <p:nvPr/>
            </p:nvPicPr>
            <p:blipFill>
              <a:blip r:embed="rId7"/>
              <a:stretch>
                <a:fillRect/>
              </a:stretch>
            </p:blipFill>
            <p:spPr bwMode="auto">
              <a:xfrm>
                <a:off x="257425" y="905320"/>
                <a:ext cx="2418055" cy="1544138"/>
              </a:xfrm>
              <a:prstGeom prst="rect">
                <a:avLst/>
              </a:prstGeom>
              <a:noFill/>
              <a:ln>
                <a:noFill/>
              </a:ln>
            </p:spPr>
          </p:pic>
          <p:sp>
            <p:nvSpPr>
              <p:cNvPr id="32" name="Freeform 9"/>
              <p:cNvSpPr>
                <a:spLocks/>
              </p:cNvSpPr>
              <p:nvPr/>
            </p:nvSpPr>
            <p:spPr bwMode="auto">
              <a:xfrm>
                <a:off x="2304668" y="609600"/>
                <a:ext cx="7388352" cy="1216152"/>
              </a:xfrm>
              <a:custGeom>
                <a:avLst/>
                <a:gdLst/>
                <a:ahLst/>
                <a:cxnLst>
                  <a:cxn ang="0">
                    <a:pos x="2765" y="530"/>
                  </a:cxn>
                  <a:cxn ang="0">
                    <a:pos x="3291" y="441"/>
                  </a:cxn>
                  <a:cxn ang="0">
                    <a:pos x="2942" y="27"/>
                  </a:cxn>
                  <a:cxn ang="0">
                    <a:pos x="2964" y="182"/>
                  </a:cxn>
                  <a:cxn ang="0">
                    <a:pos x="2964" y="184"/>
                  </a:cxn>
                  <a:cxn ang="0">
                    <a:pos x="1638" y="0"/>
                  </a:cxn>
                  <a:cxn ang="0">
                    <a:pos x="328" y="189"/>
                  </a:cxn>
                  <a:cxn ang="0">
                    <a:pos x="326" y="186"/>
                  </a:cxn>
                  <a:cxn ang="0">
                    <a:pos x="348" y="31"/>
                  </a:cxn>
                  <a:cxn ang="0">
                    <a:pos x="0" y="444"/>
                  </a:cxn>
                  <a:cxn ang="0">
                    <a:pos x="525" y="534"/>
                  </a:cxn>
                  <a:cxn ang="0">
                    <a:pos x="424" y="433"/>
                  </a:cxn>
                  <a:cxn ang="0">
                    <a:pos x="1649" y="291"/>
                  </a:cxn>
                  <a:cxn ang="0">
                    <a:pos x="2869" y="426"/>
                  </a:cxn>
                  <a:cxn ang="0">
                    <a:pos x="2869" y="427"/>
                  </a:cxn>
                  <a:cxn ang="0">
                    <a:pos x="2765" y="530"/>
                  </a:cxn>
                </a:cxnLst>
                <a:rect l="0" t="0" r="r" b="b"/>
                <a:pathLst>
                  <a:path w="3291" h="534">
                    <a:moveTo>
                      <a:pt x="2765" y="530"/>
                    </a:moveTo>
                    <a:cubicBezTo>
                      <a:pt x="3291" y="441"/>
                      <a:pt x="3291" y="441"/>
                      <a:pt x="3291" y="441"/>
                    </a:cubicBezTo>
                    <a:cubicBezTo>
                      <a:pt x="2942" y="27"/>
                      <a:pt x="2942" y="27"/>
                      <a:pt x="2942" y="27"/>
                    </a:cubicBezTo>
                    <a:cubicBezTo>
                      <a:pt x="2964" y="182"/>
                      <a:pt x="2964" y="182"/>
                      <a:pt x="2964" y="182"/>
                    </a:cubicBezTo>
                    <a:cubicBezTo>
                      <a:pt x="2964" y="184"/>
                      <a:pt x="2964" y="184"/>
                      <a:pt x="2964" y="184"/>
                    </a:cubicBezTo>
                    <a:cubicBezTo>
                      <a:pt x="2885" y="163"/>
                      <a:pt x="2493" y="0"/>
                      <a:pt x="1638" y="0"/>
                    </a:cubicBezTo>
                    <a:cubicBezTo>
                      <a:pt x="818" y="0"/>
                      <a:pt x="404" y="169"/>
                      <a:pt x="328" y="189"/>
                    </a:cubicBezTo>
                    <a:cubicBezTo>
                      <a:pt x="326" y="186"/>
                      <a:pt x="326" y="186"/>
                      <a:pt x="326" y="186"/>
                    </a:cubicBezTo>
                    <a:cubicBezTo>
                      <a:pt x="348" y="31"/>
                      <a:pt x="348" y="31"/>
                      <a:pt x="348" y="31"/>
                    </a:cubicBezTo>
                    <a:cubicBezTo>
                      <a:pt x="0" y="444"/>
                      <a:pt x="0" y="444"/>
                      <a:pt x="0" y="444"/>
                    </a:cubicBezTo>
                    <a:cubicBezTo>
                      <a:pt x="525" y="534"/>
                      <a:pt x="525" y="534"/>
                      <a:pt x="525" y="534"/>
                    </a:cubicBezTo>
                    <a:cubicBezTo>
                      <a:pt x="424" y="433"/>
                      <a:pt x="424" y="433"/>
                      <a:pt x="424" y="433"/>
                    </a:cubicBezTo>
                    <a:cubicBezTo>
                      <a:pt x="491" y="407"/>
                      <a:pt x="840" y="291"/>
                      <a:pt x="1649" y="291"/>
                    </a:cubicBezTo>
                    <a:cubicBezTo>
                      <a:pt x="2495" y="291"/>
                      <a:pt x="2803" y="399"/>
                      <a:pt x="2869" y="426"/>
                    </a:cubicBezTo>
                    <a:cubicBezTo>
                      <a:pt x="2869" y="427"/>
                      <a:pt x="2869" y="427"/>
                      <a:pt x="2869" y="427"/>
                    </a:cubicBezTo>
                    <a:lnTo>
                      <a:pt x="2765" y="530"/>
                    </a:lnTo>
                    <a:close/>
                  </a:path>
                </a:pathLst>
              </a:custGeom>
              <a:gradFill flip="none" rotWithShape="1">
                <a:gsLst>
                  <a:gs pos="0">
                    <a:schemeClr val="tx1"/>
                  </a:gs>
                  <a:gs pos="2000">
                    <a:schemeClr val="tx1">
                      <a:lumMod val="85000"/>
                    </a:schemeClr>
                  </a:gs>
                  <a:gs pos="54000">
                    <a:schemeClr val="tx1">
                      <a:lumMod val="95000"/>
                    </a:schemeClr>
                  </a:gs>
                  <a:gs pos="97000">
                    <a:schemeClr val="tx1">
                      <a:lumMod val="75000"/>
                    </a:schemeClr>
                  </a:gs>
                  <a:gs pos="100000">
                    <a:schemeClr val="tx1">
                      <a:lumMod val="75000"/>
                    </a:schemeClr>
                  </a:gs>
                </a:gsLst>
                <a:lin ang="0" scaled="1"/>
                <a:tileRect/>
              </a:gradFill>
              <a:ln w="22225">
                <a:gradFill>
                  <a:gsLst>
                    <a:gs pos="0">
                      <a:schemeClr val="tx1"/>
                    </a:gs>
                    <a:gs pos="50000">
                      <a:schemeClr val="tx1">
                        <a:lumMod val="95000"/>
                      </a:schemeClr>
                    </a:gs>
                    <a:gs pos="100000">
                      <a:schemeClr val="tx1">
                        <a:lumMod val="95000"/>
                      </a:schemeClr>
                    </a:gs>
                  </a:gsLst>
                  <a:lin ang="5400000" scaled="0"/>
                </a:gradFill>
                <a:round/>
                <a:headEnd/>
                <a:tailEnd/>
              </a:ln>
              <a:effectLst>
                <a:outerShdw blurRad="292100" sx="105000" sy="105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defTabSz="914363" rtl="0"/>
                <a:endParaRPr lang="en-US" sz="1600" kern="1200" dirty="0">
                  <a:solidFill>
                    <a:srgbClr val="FFFFFF"/>
                  </a:solidFill>
                  <a:latin typeface="Calibri"/>
                  <a:ea typeface="+mn-ea"/>
                  <a:cs typeface="+mn-cs"/>
                </a:endParaRPr>
              </a:p>
            </p:txBody>
          </p:sp>
        </p:grpSp>
        <p:grpSp>
          <p:nvGrpSpPr>
            <p:cNvPr id="6" name="Group 67"/>
            <p:cNvGrpSpPr/>
            <p:nvPr/>
          </p:nvGrpSpPr>
          <p:grpSpPr>
            <a:xfrm>
              <a:off x="2337573" y="1095446"/>
              <a:ext cx="7946169" cy="646657"/>
              <a:chOff x="2337573" y="946913"/>
              <a:chExt cx="7946169" cy="646657"/>
            </a:xfrm>
          </p:grpSpPr>
          <p:sp>
            <p:nvSpPr>
              <p:cNvPr id="64" name="TextBox 63"/>
              <p:cNvSpPr txBox="1"/>
              <p:nvPr/>
            </p:nvSpPr>
            <p:spPr>
              <a:xfrm rot="360000">
                <a:off x="4552773" y="946913"/>
                <a:ext cx="5730969" cy="646657"/>
              </a:xfrm>
              <a:prstGeom prst="rect">
                <a:avLst/>
              </a:prstGeom>
              <a:noFill/>
            </p:spPr>
            <p:txBody>
              <a:bodyPr wrap="none" rtlCol="0">
                <a:prstTxWarp prst="textArchUp">
                  <a:avLst>
                    <a:gd name="adj" fmla="val 11439975"/>
                  </a:avLst>
                </a:prstTxWarp>
                <a:spAutoFit/>
              </a:bodyPr>
              <a:lstStyle/>
              <a:p>
                <a:pPr algn="ctr" defTabSz="914363" rtl="0"/>
                <a:r>
                  <a:rPr lang="en-US" sz="2400" b="1" i="1" kern="1200" dirty="0">
                    <a:gradFill>
                      <a:gsLst>
                        <a:gs pos="50000">
                          <a:srgbClr val="000000"/>
                        </a:gs>
                        <a:gs pos="100000">
                          <a:srgbClr val="000000"/>
                        </a:gs>
                      </a:gsLst>
                      <a:lin ang="5400000" scaled="0"/>
                    </a:gradFill>
                    <a:latin typeface="Segoe" pitchFamily="34" charset="0"/>
                    <a:ea typeface="+mn-ea"/>
                    <a:cs typeface="+mn-cs"/>
                  </a:rPr>
                  <a:t>Cloud Services</a:t>
                </a:r>
              </a:p>
            </p:txBody>
          </p:sp>
          <p:sp>
            <p:nvSpPr>
              <p:cNvPr id="65" name="TextBox 64"/>
              <p:cNvSpPr txBox="1"/>
              <p:nvPr/>
            </p:nvSpPr>
            <p:spPr>
              <a:xfrm rot="21059098">
                <a:off x="2337573" y="955604"/>
                <a:ext cx="4022131" cy="461666"/>
              </a:xfrm>
              <a:prstGeom prst="rect">
                <a:avLst/>
              </a:prstGeom>
              <a:noFill/>
            </p:spPr>
            <p:txBody>
              <a:bodyPr wrap="none" rtlCol="0">
                <a:prstTxWarp prst="textArchUp">
                  <a:avLst>
                    <a:gd name="adj" fmla="val 11439975"/>
                  </a:avLst>
                </a:prstTxWarp>
                <a:spAutoFit/>
              </a:bodyPr>
              <a:lstStyle/>
              <a:p>
                <a:pPr algn="l" defTabSz="914363" rtl="0"/>
                <a:r>
                  <a:rPr lang="en-US" sz="2400" b="1" i="1" kern="1200" dirty="0">
                    <a:gradFill>
                      <a:gsLst>
                        <a:gs pos="50000">
                          <a:srgbClr val="000000"/>
                        </a:gs>
                        <a:gs pos="100000">
                          <a:srgbClr val="000000"/>
                        </a:gs>
                      </a:gsLst>
                      <a:lin ang="5400000" scaled="0"/>
                    </a:gradFill>
                    <a:latin typeface="Segoe" pitchFamily="34" charset="0"/>
                    <a:ea typeface="+mn-ea"/>
                    <a:cs typeface="+mn-cs"/>
                  </a:rPr>
                  <a:t>On-Premises</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63" presetClass="path" presetSubtype="0" accel="50000" decel="50000" fill="hold" nodeType="withEffect">
                                  <p:stCondLst>
                                    <p:cond delay="0"/>
                                  </p:stCondLst>
                                  <p:childTnLst>
                                    <p:animMotion origin="layout" path="M -0.10547 1.11111E-6 L 1.45833E-6 1.11111E-6 " pathEditMode="relative" rAng="0" ptsTypes="AA">
                                      <p:cBhvr>
                                        <p:cTn id="9" dur="1000" fill="hold"/>
                                        <p:tgtEl>
                                          <p:spTgt spid="98"/>
                                        </p:tgtEl>
                                        <p:attrNameLst>
                                          <p:attrName>ppt_x</p:attrName>
                                          <p:attrName>ppt_y</p:attrName>
                                        </p:attrNameLst>
                                      </p:cBhvr>
                                      <p:rCtr x="53"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childTnLst>
                                </p:cTn>
                              </p:par>
                              <p:par>
                                <p:cTn id="14" presetID="35" presetClass="path" presetSubtype="0" accel="50000" decel="50000" fill="hold" nodeType="withEffect">
                                  <p:stCondLst>
                                    <p:cond delay="0"/>
                                  </p:stCondLst>
                                  <p:childTnLst>
                                    <p:animMotion origin="layout" path="M 0.10286 2.96296E-6 L 3.75E-6 2.96296E-6 " pathEditMode="relative" rAng="0" ptsTypes="AA">
                                      <p:cBhvr>
                                        <p:cTn id="15" dur="1000" fill="hold"/>
                                        <p:tgtEl>
                                          <p:spTgt spid="79"/>
                                        </p:tgtEl>
                                        <p:attrNameLst>
                                          <p:attrName>ppt_x</p:attrName>
                                          <p:attrName>ppt_y</p:attrName>
                                        </p:attrNameLst>
                                      </p:cBhvr>
                                      <p:rCtr x="-51" y="0"/>
                                    </p:animMotion>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cs typeface="Segoe UI" pitchFamily="34" charset="0"/>
              </a:rPr>
              <a:t>Windows Azure Skill Transfer</a:t>
            </a:r>
            <a:endParaRPr lang="en-US" dirty="0">
              <a:latin typeface="Segoe UI" pitchFamily="34" charset="0"/>
              <a:cs typeface="Segoe UI" pitchFamily="34" charset="0"/>
            </a:endParaRPr>
          </a:p>
        </p:txBody>
      </p:sp>
      <p:pic>
        <p:nvPicPr>
          <p:cNvPr id="2051" name="Picture 3" descr="C:\Documents and Settings\davidg\My Documents\My Pictures\DVD_ART34\Logos\Windows Server 2008\_Windows Server 2008 brand\Windows Server 2008 logo v r.png"/>
          <p:cNvPicPr>
            <a:picLocks noChangeAspect="1" noChangeArrowheads="1"/>
          </p:cNvPicPr>
          <p:nvPr/>
        </p:nvPicPr>
        <p:blipFill>
          <a:blip r:embed="rId3"/>
          <a:srcRect/>
          <a:stretch>
            <a:fillRect/>
          </a:stretch>
        </p:blipFill>
        <p:spPr bwMode="auto">
          <a:xfrm>
            <a:off x="4405529" y="1433227"/>
            <a:ext cx="3377767" cy="1148441"/>
          </a:xfrm>
          <a:prstGeom prst="rect">
            <a:avLst/>
          </a:prstGeom>
          <a:noFill/>
        </p:spPr>
      </p:pic>
      <p:pic>
        <p:nvPicPr>
          <p:cNvPr id="2055" name="Picture 7" descr="C:\Documents and Settings\davidg\My Documents\My Pictures\DVD_ART34\Logos\Visual Studio\Visual C# 2008 Express Edition\Visual C# 2008 V Logo Rev.png"/>
          <p:cNvPicPr>
            <a:picLocks noChangeAspect="1" noChangeArrowheads="1"/>
          </p:cNvPicPr>
          <p:nvPr/>
        </p:nvPicPr>
        <p:blipFill>
          <a:blip r:embed="rId4" cstate="print"/>
          <a:srcRect/>
          <a:stretch>
            <a:fillRect/>
          </a:stretch>
        </p:blipFill>
        <p:spPr bwMode="auto">
          <a:xfrm>
            <a:off x="8676058" y="2884266"/>
            <a:ext cx="2142789" cy="861889"/>
          </a:xfrm>
          <a:prstGeom prst="rect">
            <a:avLst/>
          </a:prstGeom>
          <a:noFill/>
        </p:spPr>
      </p:pic>
      <p:pic>
        <p:nvPicPr>
          <p:cNvPr id="2056" name="Picture 8" descr="C:\Documents and Settings\davidg\My Documents\My Pictures\DVD_ART34\Logos\Visual Studio\Visual C++ 2008 Express\Visual C++ 2008 Logo V CL R.png"/>
          <p:cNvPicPr>
            <a:picLocks noChangeAspect="1" noChangeArrowheads="1"/>
          </p:cNvPicPr>
          <p:nvPr/>
        </p:nvPicPr>
        <p:blipFill>
          <a:blip r:embed="rId5" cstate="print"/>
          <a:srcRect/>
          <a:stretch>
            <a:fillRect/>
          </a:stretch>
        </p:blipFill>
        <p:spPr bwMode="auto">
          <a:xfrm>
            <a:off x="5057958" y="2884266"/>
            <a:ext cx="2369840" cy="833461"/>
          </a:xfrm>
          <a:prstGeom prst="rect">
            <a:avLst/>
          </a:prstGeom>
          <a:noFill/>
        </p:spPr>
      </p:pic>
      <p:sp>
        <p:nvSpPr>
          <p:cNvPr id="21" name="Rectangle 20"/>
          <p:cNvSpPr/>
          <p:nvPr/>
        </p:nvSpPr>
        <p:spPr bwMode="auto">
          <a:xfrm>
            <a:off x="514350" y="2660073"/>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sp>
        <p:nvSpPr>
          <p:cNvPr id="22" name="Rectangle 21"/>
          <p:cNvSpPr/>
          <p:nvPr/>
        </p:nvSpPr>
        <p:spPr bwMode="auto">
          <a:xfrm>
            <a:off x="514350" y="3895107"/>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sp>
        <p:nvSpPr>
          <p:cNvPr id="23" name="Rectangle 22"/>
          <p:cNvSpPr/>
          <p:nvPr/>
        </p:nvSpPr>
        <p:spPr bwMode="auto">
          <a:xfrm>
            <a:off x="514350" y="5130141"/>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pic>
        <p:nvPicPr>
          <p:cNvPr id="14" name="Picture 3" descr="Visual Studio 2005 logo h white"/>
          <p:cNvPicPr>
            <a:picLocks noChangeAspect="1" noChangeArrowheads="1"/>
          </p:cNvPicPr>
          <p:nvPr/>
        </p:nvPicPr>
        <p:blipFill>
          <a:blip r:embed="rId6"/>
          <a:stretch>
            <a:fillRect/>
          </a:stretch>
        </p:blipFill>
        <p:spPr bwMode="auto">
          <a:xfrm>
            <a:off x="6628301" y="4095768"/>
            <a:ext cx="2932557" cy="897573"/>
          </a:xfrm>
          <a:prstGeom prst="rect">
            <a:avLst/>
          </a:prstGeom>
          <a:noFill/>
          <a:ln w="9525">
            <a:noFill/>
            <a:miter lim="800000"/>
            <a:headEnd/>
            <a:tailEnd/>
          </a:ln>
        </p:spPr>
      </p:pic>
      <p:pic>
        <p:nvPicPr>
          <p:cNvPr id="15" name="Picture 14" descr="NET-ASP_rgb_r.png"/>
          <p:cNvPicPr>
            <a:picLocks noChangeAspect="1"/>
          </p:cNvPicPr>
          <p:nvPr/>
        </p:nvPicPr>
        <p:blipFill>
          <a:blip r:embed="rId7"/>
          <a:stretch>
            <a:fillRect/>
          </a:stretch>
        </p:blipFill>
        <p:spPr>
          <a:xfrm>
            <a:off x="2380051" y="4238815"/>
            <a:ext cx="3095222" cy="630749"/>
          </a:xfrm>
          <a:prstGeom prst="rect">
            <a:avLst/>
          </a:prstGeom>
        </p:spPr>
      </p:pic>
      <p:pic>
        <p:nvPicPr>
          <p:cNvPr id="3" name="Picture 2" descr="C:\Documents and Settings\davidg\My Documents\My Pictures\DVD_ART34\Logos\Visual Studio\Visual Basic 2008 Express Edition\Visual Basic 2008 Generic V Logo Rev.png"/>
          <p:cNvPicPr>
            <a:picLocks noChangeAspect="1" noChangeArrowheads="1"/>
          </p:cNvPicPr>
          <p:nvPr/>
        </p:nvPicPr>
        <p:blipFill>
          <a:blip r:embed="rId8" cstate="print"/>
          <a:srcRect/>
          <a:stretch>
            <a:fillRect/>
          </a:stretch>
        </p:blipFill>
        <p:spPr bwMode="auto">
          <a:xfrm>
            <a:off x="1328738" y="2884266"/>
            <a:ext cx="2480959" cy="832104"/>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OUT CONTENT">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Segoe UI">
      <a:majorFont>
        <a:latin typeface="Segoe UI"/>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isplay_x0020_on_x0020_Home xmlns="a1722a1b-869f-4a01-bc42-9a9ee5768a80">Yes</Display_x0020_on_x0020_Ho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741871E8E28841A97E5F1D146ED4B3" ma:contentTypeVersion="2" ma:contentTypeDescription="Create a new document." ma:contentTypeScope="" ma:versionID="1ac16c69ffd52cb6bfe05c8b45498ab7">
  <xsd:schema xmlns:xsd="http://www.w3.org/2001/XMLSchema" xmlns:p="http://schemas.microsoft.com/office/2006/metadata/properties" xmlns:ns2="a1722a1b-869f-4a01-bc42-9a9ee5768a80" targetNamespace="http://schemas.microsoft.com/office/2006/metadata/properties" ma:root="true" ma:fieldsID="d25445f68e35f4ec5525341eab6b47ba" ns2:_="">
    <xsd:import namespace="a1722a1b-869f-4a01-bc42-9a9ee5768a80"/>
    <xsd:element name="properties">
      <xsd:complexType>
        <xsd:sequence>
          <xsd:element name="documentManagement">
            <xsd:complexType>
              <xsd:all>
                <xsd:element ref="ns2:Display_x0020_on_x0020_Home" minOccurs="0"/>
              </xsd:all>
            </xsd:complexType>
          </xsd:element>
        </xsd:sequence>
      </xsd:complexType>
    </xsd:element>
  </xsd:schema>
  <xsd:schema xmlns:xsd="http://www.w3.org/2001/XMLSchema" xmlns:dms="http://schemas.microsoft.com/office/2006/documentManagement/types" targetNamespace="a1722a1b-869f-4a01-bc42-9a9ee5768a80" elementFormDefault="qualified">
    <xsd:import namespace="http://schemas.microsoft.com/office/2006/documentManagement/types"/>
    <xsd:element name="Display_x0020_on_x0020_Home" ma:index="8" nillable="true" ma:displayName="Display on Home" ma:default="No" ma:format="RadioButtons" ma:internalName="Display_x0020_on_x0020_Hom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6B29C-5038-4161-A55E-B90D0C908AC0}">
  <ds:schemaRefs>
    <ds:schemaRef ds:uri="http://schemas.microsoft.com/office/2006/metadata/properties"/>
    <ds:schemaRef ds:uri="a1722a1b-869f-4a01-bc42-9a9ee5768a80"/>
  </ds:schemaRefs>
</ds:datastoreItem>
</file>

<file path=customXml/itemProps2.xml><?xml version="1.0" encoding="utf-8"?>
<ds:datastoreItem xmlns:ds="http://schemas.openxmlformats.org/officeDocument/2006/customXml" ds:itemID="{8C57E8D7-A78D-42EF-B0DE-FFD564EED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722a1b-869f-4a01-bc42-9a9ee5768a8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D65A491-9F10-4C15-AD93-C4D26739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PDC08-16x9-Ray v1</Template>
  <TotalTime>6481</TotalTime>
  <Words>3052</Words>
  <Application>Microsoft Office PowerPoint</Application>
  <PresentationFormat>Custom</PresentationFormat>
  <Paragraphs>149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STANDOUT CONTENT</vt:lpstr>
      <vt:lpstr>Slide 1</vt:lpstr>
      <vt:lpstr>Slide 2</vt:lpstr>
      <vt:lpstr>Platform Evolution</vt:lpstr>
      <vt:lpstr>Why a Cloud Platform?</vt:lpstr>
      <vt:lpstr>Slide 5</vt:lpstr>
      <vt:lpstr>Slide 6</vt:lpstr>
      <vt:lpstr>Slide 7</vt:lpstr>
      <vt:lpstr>Slide 8</vt:lpstr>
      <vt:lpstr>Windows Azure Skill Transfer</vt:lpstr>
      <vt:lpstr>Slide 10</vt:lpstr>
      <vt:lpstr>Slide 11</vt:lpstr>
      <vt:lpstr>Slide 12</vt:lpstr>
      <vt:lpstr>Develop For Windows 7</vt:lpstr>
      <vt:lpstr>Slide 14</vt:lpstr>
      <vt:lpstr>Live Services</vt:lpstr>
      <vt:lpstr>What Can You Do?</vt:lpstr>
      <vt:lpstr>Slide 17</vt:lpstr>
      <vt:lpstr>Slide 18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 08 S+S Platform Deck Customer Ready</dc:title>
  <dc:subject>PDC 2008</dc:subject>
  <dc:creator>pandurang nayak</dc:creator>
  <cp:keywords>PDC, Windows Azure, back-end server and cloud services, developer, IT pro, technical professional developers conference</cp:keywords>
  <dc:description>panayak</dc:description>
  <cp:lastModifiedBy>Pandurang Nayak</cp:lastModifiedBy>
  <cp:revision>559</cp:revision>
  <dcterms:created xsi:type="dcterms:W3CDTF">2008-10-02T00:48:41Z</dcterms:created>
  <dcterms:modified xsi:type="dcterms:W3CDTF">2008-12-11T11:45:15Z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0x01010055741871E8E28841A97E5F1D146ED4B3</vt:lpwstr>
  </property>
  <property fmtid="{D5CDD505-2E9C-101B-9397-08002B2CF9AE}" pid="3" name="Owner">
    <vt:lpwstr>DPE</vt:lpwstr>
  </property>
</Properties>
</file>