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5"/>
  </p:notesMasterIdLst>
  <p:handoutMasterIdLst>
    <p:handoutMasterId r:id="rId36"/>
  </p:handoutMasterIdLst>
  <p:sldIdLst>
    <p:sldId id="256" r:id="rId6"/>
    <p:sldId id="272" r:id="rId7"/>
    <p:sldId id="316" r:id="rId8"/>
    <p:sldId id="294" r:id="rId9"/>
    <p:sldId id="317" r:id="rId10"/>
    <p:sldId id="285" r:id="rId11"/>
    <p:sldId id="308" r:id="rId12"/>
    <p:sldId id="289" r:id="rId13"/>
    <p:sldId id="295" r:id="rId14"/>
    <p:sldId id="301" r:id="rId15"/>
    <p:sldId id="310" r:id="rId16"/>
    <p:sldId id="311" r:id="rId17"/>
    <p:sldId id="312" r:id="rId18"/>
    <p:sldId id="313" r:id="rId19"/>
    <p:sldId id="296" r:id="rId20"/>
    <p:sldId id="299" r:id="rId21"/>
    <p:sldId id="300" r:id="rId22"/>
    <p:sldId id="291" r:id="rId23"/>
    <p:sldId id="315" r:id="rId24"/>
    <p:sldId id="297" r:id="rId25"/>
    <p:sldId id="298" r:id="rId26"/>
    <p:sldId id="302" r:id="rId27"/>
    <p:sldId id="304" r:id="rId28"/>
    <p:sldId id="309" r:id="rId29"/>
    <p:sldId id="314" r:id="rId30"/>
    <p:sldId id="306" r:id="rId31"/>
    <p:sldId id="280" r:id="rId32"/>
    <p:sldId id="307" r:id="rId33"/>
    <p:sldId id="271" r:id="rId34"/>
  </p:sldIdLst>
  <p:sldSz cx="9144000" cy="6858000" type="screen4x3"/>
  <p:notesSz cx="6858000" cy="9144000"/>
  <p:defaultTextStyle>
    <a:defPPr>
      <a:defRPr lang="en-US"/>
    </a:defPPr>
    <a:lvl1pPr algn="l" defTabSz="912813"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1pPr>
    <a:lvl2pPr marL="455613" indent="1588" algn="l" defTabSz="912813"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2pPr>
    <a:lvl3pPr marL="912813" indent="1588" algn="l" defTabSz="912813"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3pPr>
    <a:lvl4pPr marL="1370013" indent="1588" algn="l" defTabSz="912813"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4pPr>
    <a:lvl5pPr marL="1827213" indent="1588" algn="l" defTabSz="912813" rtl="0" fontAlgn="base">
      <a:spcBef>
        <a:spcPct val="0"/>
      </a:spcBef>
      <a:spcAft>
        <a:spcPct val="0"/>
      </a:spcAft>
      <a:defRPr kumimoji="1" kern="1200">
        <a:solidFill>
          <a:schemeClr val="tx1"/>
        </a:solidFill>
        <a:latin typeface="Arial" charset="0"/>
        <a:ea typeface="メイリオ" pitchFamily="50" charset="-128"/>
        <a:cs typeface="メイリオ" pitchFamily="50" charset="-128"/>
      </a:defRPr>
    </a:lvl5pPr>
    <a:lvl6pPr marL="2286000" algn="l" defTabSz="914400" rtl="0" eaLnBrk="1" latinLnBrk="0" hangingPunct="1">
      <a:defRPr kumimoji="1" kern="1200">
        <a:solidFill>
          <a:schemeClr val="tx1"/>
        </a:solidFill>
        <a:latin typeface="Arial" charset="0"/>
        <a:ea typeface="メイリオ" pitchFamily="50" charset="-128"/>
        <a:cs typeface="メイリオ" pitchFamily="50" charset="-128"/>
      </a:defRPr>
    </a:lvl6pPr>
    <a:lvl7pPr marL="2743200" algn="l" defTabSz="914400" rtl="0" eaLnBrk="1" latinLnBrk="0" hangingPunct="1">
      <a:defRPr kumimoji="1" kern="1200">
        <a:solidFill>
          <a:schemeClr val="tx1"/>
        </a:solidFill>
        <a:latin typeface="Arial" charset="0"/>
        <a:ea typeface="メイリオ" pitchFamily="50" charset="-128"/>
        <a:cs typeface="メイリオ" pitchFamily="50" charset="-128"/>
      </a:defRPr>
    </a:lvl7pPr>
    <a:lvl8pPr marL="3200400" algn="l" defTabSz="914400" rtl="0" eaLnBrk="1" latinLnBrk="0" hangingPunct="1">
      <a:defRPr kumimoji="1" kern="1200">
        <a:solidFill>
          <a:schemeClr val="tx1"/>
        </a:solidFill>
        <a:latin typeface="Arial" charset="0"/>
        <a:ea typeface="メイリオ" pitchFamily="50" charset="-128"/>
        <a:cs typeface="メイリオ" pitchFamily="50" charset="-128"/>
      </a:defRPr>
    </a:lvl8pPr>
    <a:lvl9pPr marL="3657600" algn="l" defTabSz="914400" rtl="0" eaLnBrk="1" latinLnBrk="0" hangingPunct="1">
      <a:defRPr kumimoji="1" kern="1200">
        <a:solidFill>
          <a:schemeClr val="tx1"/>
        </a:solidFill>
        <a:latin typeface="Arial" charset="0"/>
        <a:ea typeface="メイリオ" pitchFamily="50" charset="-128"/>
        <a:cs typeface="メイリオ" pitchFamily="5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7" autoAdjust="0"/>
    <p:restoredTop sz="96043" autoAdjust="0"/>
  </p:normalViewPr>
  <p:slideViewPr>
    <p:cSldViewPr>
      <p:cViewPr>
        <p:scale>
          <a:sx n="70" d="100"/>
          <a:sy n="70" d="100"/>
        </p:scale>
        <p:origin x="-612" y="-222"/>
      </p:cViewPr>
      <p:guideLst>
        <p:guide orient="horz" pos="164"/>
        <p:guide orient="horz" pos="890"/>
        <p:guide orient="horz" pos="1484"/>
        <p:guide orient="horz" pos="1200"/>
        <p:guide orient="horz" pos="2736"/>
        <p:guide orient="horz" pos="4319"/>
        <p:guide pos="2880"/>
        <p:guide pos="240"/>
        <p:guide pos="476"/>
        <p:guide pos="5520"/>
        <p:guide pos="884"/>
        <p:guide pos="5299"/>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9" d="100"/>
          <a:sy n="99" d="100"/>
        </p:scale>
        <p:origin x="-253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kumimoji="0" sz="1200">
                <a:latin typeface="+mn-lt"/>
                <a:ea typeface="+mn-ea"/>
                <a:cs typeface="+mn-cs"/>
              </a:defRPr>
            </a:lvl1pPr>
          </a:lstStyle>
          <a:p>
            <a:pPr>
              <a:defRPr/>
            </a:pPr>
            <a:r>
              <a:rPr lang="en-US"/>
              <a:t>MIX 09 </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kumimoji="0" sz="1200">
                <a:latin typeface="+mn-lt"/>
                <a:ea typeface="+mn-ea"/>
                <a:cs typeface="+mn-cs"/>
              </a:defRPr>
            </a:lvl1pPr>
          </a:lstStyle>
          <a:p>
            <a:pPr>
              <a:defRPr/>
            </a:pPr>
            <a:fld id="{D5621E3F-BD1F-4BBC-9F7F-2D568FB1169D}" type="datetimeFigureOut">
              <a:rPr lang="en-US"/>
              <a:pPr>
                <a:defRPr/>
              </a:pPr>
              <a:t>7/13/2009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kumimoji="0" sz="500">
                <a:solidFill>
                  <a:srgbClr val="000000"/>
                </a:solidFill>
                <a:latin typeface="+mn-lt"/>
                <a:ea typeface="+mn-ea"/>
                <a:cs typeface="+mn-cs"/>
              </a:defRPr>
            </a:lvl1pPr>
          </a:lstStyle>
          <a:p>
            <a:pPr>
              <a:defRPr/>
            </a:pPr>
            <a:r>
              <a:rPr lang="en-US"/>
              <a:t>© 2009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kumimoji="0" sz="1200">
                <a:latin typeface="+mn-lt"/>
                <a:ea typeface="+mn-ea"/>
                <a:cs typeface="+mn-cs"/>
              </a:defRPr>
            </a:lvl1pPr>
          </a:lstStyle>
          <a:p>
            <a:pPr>
              <a:defRPr/>
            </a:pPr>
            <a:fld id="{BB0297A0-D4B2-41AF-AE05-963E018FDD16}" type="slidenum">
              <a:rPr lang="en-US"/>
              <a:pPr>
                <a:defRPr/>
              </a:pPr>
              <a:t>&lt;#&gt;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kumimoji="0" sz="1200">
                <a:latin typeface="+mn-lt"/>
                <a:ea typeface="+mn-ea"/>
                <a:cs typeface="+mn-cs"/>
              </a:defRPr>
            </a:lvl1pPr>
          </a:lstStyle>
          <a:p>
            <a:pPr>
              <a:defRPr/>
            </a:pPr>
            <a:r>
              <a:rPr lang="en-US"/>
              <a:t>MIX 09</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kumimoji="0" sz="1200">
                <a:latin typeface="+mn-lt"/>
                <a:ea typeface="+mn-ea"/>
                <a:cs typeface="+mn-cs"/>
              </a:defRPr>
            </a:lvl1pPr>
          </a:lstStyle>
          <a:p>
            <a:pPr>
              <a:defRPr/>
            </a:pPr>
            <a:fld id="{AB0038CD-0913-43CE-9903-717ECBB881A3}" type="datetimeFigureOut">
              <a:rPr lang="en-US"/>
              <a:pPr>
                <a:defRPr/>
              </a:pPr>
              <a:t>7/13/2009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kumimoji="0" sz="500">
                <a:solidFill>
                  <a:srgbClr val="000000"/>
                </a:solidFill>
                <a:latin typeface="Segoe" pitchFamily="34" charset="0"/>
                <a:ea typeface="+mn-ea"/>
                <a:cs typeface="+mn-cs"/>
              </a:defRPr>
            </a:lvl1pPr>
          </a:lstStyle>
          <a:p>
            <a:pPr>
              <a:defRPr/>
            </a:pPr>
            <a:r>
              <a:rPr lang="en-US"/>
              <a:t>© 2009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kumimoji="0" sz="1200">
                <a:latin typeface="+mn-lt"/>
                <a:ea typeface="+mn-ea"/>
                <a:cs typeface="+mn-cs"/>
              </a:defRPr>
            </a:lvl1pPr>
          </a:lstStyle>
          <a:p>
            <a:pPr>
              <a:defRPr/>
            </a:pPr>
            <a:fld id="{E6FC6F11-BDB0-494C-B60C-66C6E061AFFE}" type="slidenum">
              <a:rPr lang="en-US"/>
              <a:pPr>
                <a:defRPr/>
              </a:pPr>
              <a:t>&lt;#&gt;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245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r>
              <a:rPr lang="en-US" altLang="ja-JP" dirty="0" smtClean="0">
                <a:ea typeface="メイリオ" pitchFamily="50" charset="-128"/>
                <a:cs typeface="メイリオ" pitchFamily="50" charset="-128"/>
              </a:rPr>
              <a:t>MIX 09</a:t>
            </a:r>
          </a:p>
        </p:txBody>
      </p:sp>
      <p:sp>
        <p:nvSpPr>
          <p:cNvPr id="245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EEAEEDFE-571E-4487-AA05-6608CB462F5A}" type="datetime8">
              <a:rPr lang="en-US" altLang="ja-JP" smtClean="0">
                <a:ea typeface="メイリオ" pitchFamily="50" charset="-128"/>
                <a:cs typeface="メイリオ" pitchFamily="50" charset="-128"/>
              </a:rPr>
              <a:pPr defTabSz="912813" fontAlgn="base">
                <a:spcBef>
                  <a:spcPct val="0"/>
                </a:spcBef>
                <a:spcAft>
                  <a:spcPct val="0"/>
                </a:spcAft>
                <a:defRPr/>
              </a:pPr>
              <a:t>7/13/2009 12:31 PM</a:t>
            </a:fld>
            <a:endParaRPr lang="en-US" altLang="ja-JP" smtClean="0">
              <a:ea typeface="メイリオ" pitchFamily="50" charset="-128"/>
              <a:cs typeface="メイリオ" pitchFamily="50" charset="-128"/>
            </a:endParaRPr>
          </a:p>
        </p:txBody>
      </p:sp>
      <p:sp>
        <p:nvSpPr>
          <p:cNvPr id="3789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tLang="ja-JP" smtClean="0">
                <a:ea typeface="メイリオ" pitchFamily="50" charset="-128"/>
                <a:cs typeface="メイリオ" pitchFamily="50" charset="-128"/>
              </a:rPr>
              <a:t>© 2009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tLang="ja-JP" smtClean="0">
                <a:ea typeface="メイリオ" pitchFamily="50" charset="-128"/>
                <a:cs typeface="メイリオ" pitchFamily="50"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smtClean="0">
                <a:ea typeface="メイリオ" pitchFamily="50" charset="-128"/>
                <a:cs typeface="メイリオ" pitchFamily="50" charset="-128"/>
              </a:rPr>
            </a:br>
            <a:r>
              <a:rPr lang="en-US" altLang="ja-JP" smtClean="0">
                <a:ea typeface="メイリオ" pitchFamily="50" charset="-128"/>
                <a:cs typeface="メイリオ" pitchFamily="50" charset="-128"/>
              </a:rPr>
              <a:t>MICROSOFT MAKES NO WARRANTIES, EXPRESS, IMPLIED OR STATUTORY, AS TO THE INFORMATION IN THIS PRESENTATION.</a:t>
            </a:r>
          </a:p>
          <a:p>
            <a:pPr defTabSz="912813" fontAlgn="base">
              <a:spcBef>
                <a:spcPct val="0"/>
              </a:spcBef>
              <a:spcAft>
                <a:spcPct val="0"/>
              </a:spcAft>
            </a:pPr>
            <a:endParaRPr lang="en-US" altLang="ja-JP" smtClean="0">
              <a:solidFill>
                <a:schemeClr val="tx1"/>
              </a:solidFill>
              <a:ea typeface="メイリオ" pitchFamily="50" charset="-128"/>
              <a:cs typeface="メイリオ" pitchFamily="50" charset="-128"/>
            </a:endParaRPr>
          </a:p>
        </p:txBody>
      </p:sp>
      <p:sp>
        <p:nvSpPr>
          <p:cNvPr id="2458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4DFB9F7-D33F-406A-8CC5-8E106162AFBA}" type="slidenum">
              <a:rPr lang="en-US" altLang="ja-JP" smtClean="0">
                <a:ea typeface="メイリオ" pitchFamily="50" charset="-128"/>
                <a:cs typeface="メイリオ" pitchFamily="50" charset="-128"/>
              </a:rPr>
              <a:pPr defTabSz="912813" fontAlgn="base">
                <a:spcBef>
                  <a:spcPct val="0"/>
                </a:spcBef>
                <a:spcAft>
                  <a:spcPct val="0"/>
                </a:spcAft>
                <a:defRPr/>
              </a:pPr>
              <a:t>1</a:t>
            </a:fld>
            <a:endParaRPr lang="en-US" altLang="ja-JP" smtClean="0">
              <a:ea typeface="メイリオ" pitchFamily="50" charset="-128"/>
              <a:cs typeface="メイリオ"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256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dirty="0" smtClean="0">
              <a:ea typeface="メイリオ" pitchFamily="50" charset="-128"/>
              <a:cs typeface="メイリオ" pitchFamily="50" charset="-128"/>
            </a:endParaRPr>
          </a:p>
        </p:txBody>
      </p:sp>
      <p:sp>
        <p:nvSpPr>
          <p:cNvPr id="256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B2BCFAD4-E355-4FC4-9747-A32156F62E2D}" type="datetime8">
              <a:rPr lang="en-US" altLang="ja-JP" smtClean="0">
                <a:ea typeface="メイリオ" pitchFamily="50" charset="-128"/>
                <a:cs typeface="メイリオ" pitchFamily="50" charset="-128"/>
              </a:rPr>
              <a:pPr defTabSz="912813" fontAlgn="base">
                <a:spcBef>
                  <a:spcPct val="0"/>
                </a:spcBef>
                <a:spcAft>
                  <a:spcPct val="0"/>
                </a:spcAft>
                <a:defRPr/>
              </a:pPr>
              <a:t>7/13/2009 12:31 PM</a:t>
            </a:fld>
            <a:endParaRPr lang="en-US" altLang="ja-JP" smtClean="0">
              <a:ea typeface="メイリオ" pitchFamily="50" charset="-128"/>
              <a:cs typeface="メイリオ" pitchFamily="50" charset="-128"/>
            </a:endParaRPr>
          </a:p>
        </p:txBody>
      </p:sp>
      <p:sp>
        <p:nvSpPr>
          <p:cNvPr id="3891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tLang="ja-JP" smtClean="0">
                <a:ea typeface="メイリオ" pitchFamily="50" charset="-128"/>
                <a:cs typeface="メイリオ" pitchFamily="50" charset="-128"/>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tLang="ja-JP" smtClean="0">
                <a:ea typeface="メイリオ" pitchFamily="50" charset="-128"/>
                <a:cs typeface="メイリオ" pitchFamily="50"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smtClean="0">
                <a:ea typeface="メイリオ" pitchFamily="50" charset="-128"/>
                <a:cs typeface="メイリオ" pitchFamily="50" charset="-128"/>
              </a:rPr>
            </a:br>
            <a:r>
              <a:rPr lang="en-US" altLang="ja-JP" smtClean="0">
                <a:ea typeface="メイリオ" pitchFamily="50" charset="-128"/>
                <a:cs typeface="メイリオ" pitchFamily="50" charset="-128"/>
              </a:rPr>
              <a:t>MICROSOFT MAKES NO WARRANTIES, EXPRESS, IMPLIED OR STATUTORY, AS TO THE INFORMATION IN THIS PRESENTATION.</a:t>
            </a:r>
          </a:p>
          <a:p>
            <a:pPr defTabSz="912813" fontAlgn="base">
              <a:spcBef>
                <a:spcPct val="0"/>
              </a:spcBef>
              <a:spcAft>
                <a:spcPct val="0"/>
              </a:spcAft>
            </a:pPr>
            <a:endParaRPr lang="en-US" altLang="ja-JP" smtClean="0">
              <a:solidFill>
                <a:schemeClr val="tx1"/>
              </a:solidFill>
              <a:ea typeface="メイリオ" pitchFamily="50" charset="-128"/>
              <a:cs typeface="メイリオ" pitchFamily="50" charset="-128"/>
            </a:endParaRPr>
          </a:p>
        </p:txBody>
      </p:sp>
      <p:sp>
        <p:nvSpPr>
          <p:cNvPr id="256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077D89F5-CD59-40FD-8B93-050810BD410B}" type="slidenum">
              <a:rPr lang="en-US" altLang="ja-JP" smtClean="0">
                <a:ea typeface="メイリオ" pitchFamily="50" charset="-128"/>
                <a:cs typeface="メイリオ" pitchFamily="50" charset="-128"/>
              </a:rPr>
              <a:pPr defTabSz="912813" fontAlgn="base">
                <a:spcBef>
                  <a:spcPct val="0"/>
                </a:spcBef>
                <a:spcAft>
                  <a:spcPct val="0"/>
                </a:spcAft>
                <a:defRPr/>
              </a:pPr>
              <a:t>2</a:t>
            </a:fld>
            <a:endParaRPr lang="en-US" altLang="ja-JP" smtClean="0">
              <a:ea typeface="メイリオ" pitchFamily="50" charset="-128"/>
              <a:cs typeface="メイリオ"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337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dirty="0" smtClean="0">
              <a:ea typeface="メイリオ" pitchFamily="50" charset="-128"/>
              <a:cs typeface="メイリオ" pitchFamily="50" charset="-128"/>
            </a:endParaRPr>
          </a:p>
        </p:txBody>
      </p:sp>
      <p:sp>
        <p:nvSpPr>
          <p:cNvPr id="3379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470A1E8-D6F4-4F0F-9AA6-BB38577191A1}" type="datetime8">
              <a:rPr lang="en-US" altLang="ja-JP" smtClean="0">
                <a:ea typeface="メイリオ" pitchFamily="50" charset="-128"/>
                <a:cs typeface="メイリオ" pitchFamily="50" charset="-128"/>
              </a:rPr>
              <a:pPr defTabSz="912813" fontAlgn="base">
                <a:spcBef>
                  <a:spcPct val="0"/>
                </a:spcBef>
                <a:spcAft>
                  <a:spcPct val="0"/>
                </a:spcAft>
                <a:defRPr/>
              </a:pPr>
              <a:t>7/13/2009 12:31 PM</a:t>
            </a:fld>
            <a:endParaRPr lang="en-US" altLang="ja-JP" smtClean="0">
              <a:ea typeface="メイリオ" pitchFamily="50" charset="-128"/>
              <a:cs typeface="メイリオ" pitchFamily="50" charset="-128"/>
            </a:endParaRPr>
          </a:p>
        </p:txBody>
      </p:sp>
      <p:sp>
        <p:nvSpPr>
          <p:cNvPr id="399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tLang="ja-JP" smtClean="0">
                <a:ea typeface="メイリオ" pitchFamily="50" charset="-128"/>
                <a:cs typeface="メイリオ" pitchFamily="50" charset="-128"/>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tLang="ja-JP" smtClean="0">
                <a:ea typeface="メイリオ" pitchFamily="50" charset="-128"/>
                <a:cs typeface="メイリオ" pitchFamily="50"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smtClean="0">
                <a:ea typeface="メイリオ" pitchFamily="50" charset="-128"/>
                <a:cs typeface="メイリオ" pitchFamily="50" charset="-128"/>
              </a:rPr>
            </a:br>
            <a:r>
              <a:rPr lang="en-US" altLang="ja-JP" smtClean="0">
                <a:ea typeface="メイリオ" pitchFamily="50" charset="-128"/>
                <a:cs typeface="メイリオ" pitchFamily="50" charset="-128"/>
              </a:rPr>
              <a:t>MICROSOFT MAKES NO WARRANTIES, EXPRESS, IMPLIED OR STATUTORY, AS TO THE INFORMATION IN THIS PRESENTATION.</a:t>
            </a:r>
          </a:p>
          <a:p>
            <a:pPr defTabSz="912813" fontAlgn="base">
              <a:spcBef>
                <a:spcPct val="0"/>
              </a:spcBef>
              <a:spcAft>
                <a:spcPct val="0"/>
              </a:spcAft>
            </a:pPr>
            <a:endParaRPr lang="en-US" altLang="ja-JP" smtClean="0">
              <a:solidFill>
                <a:schemeClr val="tx1"/>
              </a:solidFill>
              <a:ea typeface="メイリオ" pitchFamily="50" charset="-128"/>
              <a:cs typeface="メイリオ" pitchFamily="50" charset="-128"/>
            </a:endParaRPr>
          </a:p>
        </p:txBody>
      </p:sp>
      <p:sp>
        <p:nvSpPr>
          <p:cNvPr id="3379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0C396FF7-CAC5-4CFC-ADA2-AE926C9FD5C2}" type="slidenum">
              <a:rPr lang="en-US" altLang="ja-JP" smtClean="0">
                <a:ea typeface="メイリオ" pitchFamily="50" charset="-128"/>
                <a:cs typeface="メイリオ" pitchFamily="50" charset="-128"/>
              </a:rPr>
              <a:pPr defTabSz="912813" fontAlgn="base">
                <a:spcBef>
                  <a:spcPct val="0"/>
                </a:spcBef>
                <a:spcAft>
                  <a:spcPct val="0"/>
                </a:spcAft>
                <a:defRPr/>
              </a:pPr>
              <a:t>27</a:t>
            </a:fld>
            <a:endParaRPr lang="en-US" altLang="ja-JP" smtClean="0">
              <a:ea typeface="メイリオ" pitchFamily="50" charset="-128"/>
              <a:cs typeface="メイリオ"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ja-JP" smtClean="0"/>
          </a:p>
        </p:txBody>
      </p:sp>
      <p:sp>
        <p:nvSpPr>
          <p:cNvPr id="389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ltLang="ja-JP" dirty="0" smtClean="0">
              <a:ea typeface="メイリオ" pitchFamily="50" charset="-128"/>
              <a:cs typeface="メイリオ" pitchFamily="50" charset="-128"/>
            </a:endParaRPr>
          </a:p>
        </p:txBody>
      </p:sp>
      <p:sp>
        <p:nvSpPr>
          <p:cNvPr id="389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C5A43C2-CE74-48A0-8B42-4E63318F6360}" type="datetime8">
              <a:rPr lang="en-US" altLang="ja-JP" smtClean="0">
                <a:ea typeface="メイリオ" pitchFamily="50" charset="-128"/>
                <a:cs typeface="メイリオ" pitchFamily="50" charset="-128"/>
              </a:rPr>
              <a:pPr defTabSz="912813" fontAlgn="base">
                <a:spcBef>
                  <a:spcPct val="0"/>
                </a:spcBef>
                <a:spcAft>
                  <a:spcPct val="0"/>
                </a:spcAft>
                <a:defRPr/>
              </a:pPr>
              <a:t>7/13/2009 12:31 PM</a:t>
            </a:fld>
            <a:endParaRPr lang="en-US" altLang="ja-JP" smtClean="0">
              <a:ea typeface="メイリオ" pitchFamily="50" charset="-128"/>
              <a:cs typeface="メイリオ" pitchFamily="50" charset="-128"/>
            </a:endParaRPr>
          </a:p>
        </p:txBody>
      </p:sp>
      <p:sp>
        <p:nvSpPr>
          <p:cNvPr id="409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tLang="ja-JP" smtClean="0">
                <a:ea typeface="メイリオ" pitchFamily="50" charset="-128"/>
                <a:cs typeface="メイリオ" pitchFamily="50" charset="-128"/>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tLang="ja-JP" smtClean="0">
                <a:ea typeface="メイリオ" pitchFamily="50" charset="-128"/>
                <a:cs typeface="メイリオ" pitchFamily="50" charset="-128"/>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smtClean="0">
                <a:ea typeface="メイリオ" pitchFamily="50" charset="-128"/>
                <a:cs typeface="メイリオ" pitchFamily="50" charset="-128"/>
              </a:rPr>
            </a:br>
            <a:r>
              <a:rPr lang="en-US" altLang="ja-JP" smtClean="0">
                <a:ea typeface="メイリオ" pitchFamily="50" charset="-128"/>
                <a:cs typeface="メイリオ" pitchFamily="50" charset="-128"/>
              </a:rPr>
              <a:t>MICROSOFT MAKES NO WARRANTIES, EXPRESS, IMPLIED OR STATUTORY, AS TO THE INFORMATION IN THIS PRESENTATION.</a:t>
            </a:r>
          </a:p>
          <a:p>
            <a:pPr defTabSz="912813" fontAlgn="base">
              <a:spcBef>
                <a:spcPct val="0"/>
              </a:spcBef>
              <a:spcAft>
                <a:spcPct val="0"/>
              </a:spcAft>
            </a:pPr>
            <a:endParaRPr lang="en-US" altLang="ja-JP" smtClean="0">
              <a:solidFill>
                <a:schemeClr val="tx1"/>
              </a:solidFill>
              <a:ea typeface="メイリオ" pitchFamily="50" charset="-128"/>
              <a:cs typeface="メイリオ" pitchFamily="50" charset="-128"/>
            </a:endParaRPr>
          </a:p>
        </p:txBody>
      </p:sp>
      <p:sp>
        <p:nvSpPr>
          <p:cNvPr id="389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B7C33ECB-AF6C-4191-871D-A341DFD5E921}" type="slidenum">
              <a:rPr lang="en-US" altLang="ja-JP" smtClean="0">
                <a:ea typeface="メイリオ" pitchFamily="50" charset="-128"/>
                <a:cs typeface="メイリオ" pitchFamily="50" charset="-128"/>
              </a:rPr>
              <a:pPr defTabSz="912813" fontAlgn="base">
                <a:spcBef>
                  <a:spcPct val="0"/>
                </a:spcBef>
                <a:spcAft>
                  <a:spcPct val="0"/>
                </a:spcAft>
                <a:defRPr/>
              </a:pPr>
              <a:t>29</a:t>
            </a:fld>
            <a:endParaRPr lang="en-US" altLang="ja-JP" smtClean="0">
              <a:ea typeface="メイリオ" pitchFamily="50" charset="-128"/>
              <a:cs typeface="メイリオ"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431705"/>
            <a:ext cx="8199468"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heartYourWeb_white.png"/>
          <p:cNvPicPr>
            <a:picLocks noChangeAspect="1"/>
          </p:cNvPicPr>
          <p:nvPr userDrawn="1"/>
        </p:nvPicPr>
        <p:blipFill>
          <a:blip r:embed="rId3"/>
          <a:srcRect/>
          <a:stretch>
            <a:fillRect/>
          </a:stretch>
        </p:blipFill>
        <p:spPr bwMode="auto">
          <a:xfrm>
            <a:off x="7467600" y="5681663"/>
            <a:ext cx="944563" cy="839787"/>
          </a:xfrm>
          <a:prstGeom prst="rect">
            <a:avLst/>
          </a:prstGeom>
          <a:noFill/>
          <a:ln w="9525">
            <a:noFill/>
            <a:miter lim="800000"/>
            <a:headEnd/>
            <a:tailEnd/>
          </a:ln>
        </p:spPr>
      </p:pic>
      <p:pic>
        <p:nvPicPr>
          <p:cNvPr id="3" name="Picture 4" descr="http://sharepointasia/sites/remixtokyo09/Shared%20Documents/Assets/logo/remixtokyo_logo_color.png"/>
          <p:cNvPicPr>
            <a:picLocks noChangeAspect="1" noChangeArrowheads="1"/>
          </p:cNvPicPr>
          <p:nvPr userDrawn="1"/>
        </p:nvPicPr>
        <p:blipFill>
          <a:blip r:embed="rId4"/>
          <a:srcRect/>
          <a:stretch>
            <a:fillRect/>
          </a:stretch>
        </p:blipFill>
        <p:spPr bwMode="auto">
          <a:xfrm>
            <a:off x="1928813" y="1262063"/>
            <a:ext cx="6096000" cy="2952750"/>
          </a:xfrm>
          <a:prstGeom prst="rect">
            <a:avLst/>
          </a:prstGeom>
          <a:noFill/>
          <a:ln w="9525">
            <a:noFill/>
            <a:miter lim="800000"/>
            <a:headEnd/>
            <a:tailEnd/>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メイリオ" pitchFamily="50" charset="-128"/>
                <a:ea typeface="メイリオ" pitchFamily="50" charset="-128"/>
                <a:cs typeface="Arial" charset="0"/>
              </a:defRPr>
            </a:lvl1pPr>
          </a:lstStyle>
          <a:p>
            <a:pPr lvl="0"/>
            <a:r>
              <a:rPr lang="ja-JP" altLang="en-US" dirty="0"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lvl="0"/>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ja-JP" altLang="en-US" smtClean="0"/>
              <a:t>マスタ テキストの書式設定</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descr="heartYourWeb_white.png"/>
          <p:cNvPicPr>
            <a:picLocks noChangeAspect="1"/>
          </p:cNvPicPr>
          <p:nvPr userDrawn="1"/>
        </p:nvPicPr>
        <p:blipFill>
          <a:blip r:embed="rId3"/>
          <a:srcRect/>
          <a:stretch>
            <a:fillRect/>
          </a:stretch>
        </p:blipFill>
        <p:spPr bwMode="auto">
          <a:xfrm>
            <a:off x="7467600" y="5681663"/>
            <a:ext cx="944563" cy="839787"/>
          </a:xfrm>
          <a:prstGeom prst="rect">
            <a:avLst/>
          </a:prstGeom>
          <a:noFill/>
          <a:ln w="9525">
            <a:noFill/>
            <a:miter lim="800000"/>
            <a:headEnd/>
            <a:tailEnd/>
          </a:ln>
        </p:spPr>
      </p:pic>
      <p:pic>
        <p:nvPicPr>
          <p:cNvPr id="3" name="Picture 2" descr="http://sharepointasia/sites/remixtokyo09/Shared%20Documents/Assets/logo/remixtokyo_logo_white.png"/>
          <p:cNvPicPr>
            <a:picLocks noChangeAspect="1" noChangeArrowheads="1"/>
          </p:cNvPicPr>
          <p:nvPr userDrawn="1"/>
        </p:nvPicPr>
        <p:blipFill>
          <a:blip r:embed="rId4"/>
          <a:srcRect/>
          <a:stretch>
            <a:fillRect/>
          </a:stretch>
        </p:blipFill>
        <p:spPr bwMode="auto">
          <a:xfrm>
            <a:off x="1928813" y="1357313"/>
            <a:ext cx="6096000" cy="2952750"/>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2875"/>
            <a:ext cx="8382000" cy="2000250"/>
          </a:xfrm>
          <a:prstGeom prst="rect">
            <a:avLst/>
          </a:prstGeom>
        </p:spPr>
        <p:txBody>
          <a:bodyPr vert="horz" lIns="0" tIns="0" rIns="0" bIns="0" rtlCol="0">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 bg1="dk1" tx1="lt1" bg2="dk2" tx2="lt2" accent1="accent1" accent2="accent2" accent3="accent3" accent4="accent4" accent5="accent5" accent6="accent6" hlink="hlink" folHlink="folHlink"/>
  <p:sldLayoutIdLst>
    <p:sldLayoutId id="2147484056" r:id="rId1"/>
    <p:sldLayoutId id="2147484057" r:id="rId2"/>
    <p:sldLayoutId id="2147484049" r:id="rId3"/>
    <p:sldLayoutId id="2147484050" r:id="rId4"/>
    <p:sldLayoutId id="2147484051" r:id="rId5"/>
    <p:sldLayoutId id="2147484052" r:id="rId6"/>
    <p:sldLayoutId id="2147484053" r:id="rId7"/>
    <p:sldLayoutId id="2147484054" r:id="rId8"/>
    <p:sldLayoutId id="2147484058" r:id="rId9"/>
    <p:sldLayoutId id="2147484059" r:id="rId10"/>
    <p:sldLayoutId id="2147484060" r:id="rId11"/>
    <p:sldLayoutId id="2147484061" r:id="rId12"/>
  </p:sldLayoutIdLst>
  <p:transition>
    <p:fade/>
  </p:transition>
  <p:txStyles>
    <p:titleStyle>
      <a:lvl1pPr algn="l" defTabSz="912813" rtl="0" eaLnBrk="0" fontAlgn="base" hangingPunct="0">
        <a:lnSpc>
          <a:spcPct val="90000"/>
        </a:lnSpc>
        <a:spcBef>
          <a:spcPct val="0"/>
        </a:spcBef>
        <a:spcAft>
          <a:spcPct val="0"/>
        </a:spcAft>
        <a:defRPr kumimoji="1" lang="en-US" sz="4800" kern="1200"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2pPr>
      <a:lvl3pPr algn="l" defTabSz="912813" rtl="0" eaLnBrk="0" fontAlgn="base" hangingPunct="0">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3pPr>
      <a:lvl4pPr algn="l" defTabSz="912813" rtl="0" eaLnBrk="0" fontAlgn="base" hangingPunct="0">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4pPr>
      <a:lvl5pPr algn="l" defTabSz="912813" rtl="0" eaLnBrk="0" fontAlgn="base" hangingPunct="0">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5pPr>
      <a:lvl6pPr marL="457200" algn="l" defTabSz="912813" rtl="0" fontAlgn="base">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6pPr>
      <a:lvl7pPr marL="914400" algn="l" defTabSz="912813" rtl="0" fontAlgn="base">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7pPr>
      <a:lvl8pPr marL="1371600" algn="l" defTabSz="912813" rtl="0" fontAlgn="base">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8pPr>
      <a:lvl9pPr marL="1828800" algn="l" defTabSz="912813" rtl="0" fontAlgn="base">
        <a:lnSpc>
          <a:spcPct val="90000"/>
        </a:lnSpc>
        <a:spcBef>
          <a:spcPct val="0"/>
        </a:spcBef>
        <a:spcAft>
          <a:spcPct val="0"/>
        </a:spcAft>
        <a:defRPr kumimoji="1" sz="4800">
          <a:solidFill>
            <a:schemeClr val="tx1"/>
          </a:solidFill>
          <a:latin typeface="Segoe" pitchFamily="34" charset="0"/>
          <a:ea typeface="メイリオ" pitchFamily="50" charset="-128"/>
          <a:cs typeface="Arial" charset="0"/>
        </a:defRPr>
      </a:lvl9pPr>
    </p:titleStyle>
    <p:bodyStyle>
      <a:lvl1pPr marL="460375" indent="-460375" algn="l" defTabSz="912813" rtl="0" eaLnBrk="0" fontAlgn="base" hangingPunct="0">
        <a:lnSpc>
          <a:spcPct val="90000"/>
        </a:lnSpc>
        <a:spcBef>
          <a:spcPct val="20000"/>
        </a:spcBef>
        <a:spcAft>
          <a:spcPct val="0"/>
        </a:spcAft>
        <a:buBlip>
          <a:blip r:embed="rId15"/>
        </a:buBlip>
        <a:defRPr kumimoji="1" sz="3200" kern="1200">
          <a:gradFill>
            <a:gsLst>
              <a:gs pos="36000">
                <a:schemeClr val="tx1"/>
              </a:gs>
              <a:gs pos="86000">
                <a:schemeClr val="tx1"/>
              </a:gs>
            </a:gsLst>
            <a:lin ang="5400000" scaled="0"/>
          </a:gradFill>
          <a:latin typeface="+mn-lt"/>
          <a:ea typeface="+mn-ea"/>
          <a:cs typeface="メイリオ" pitchFamily="50" charset="-128"/>
        </a:defRPr>
      </a:lvl1pPr>
      <a:lvl2pPr marL="855663" indent="-395288" algn="l" defTabSz="912813" rtl="0" eaLnBrk="0" fontAlgn="base" hangingPunct="0">
        <a:lnSpc>
          <a:spcPct val="90000"/>
        </a:lnSpc>
        <a:spcBef>
          <a:spcPct val="20000"/>
        </a:spcBef>
        <a:spcAft>
          <a:spcPct val="0"/>
        </a:spcAft>
        <a:buBlip>
          <a:blip r:embed="rId16"/>
        </a:buBlip>
        <a:defRPr kumimoji="1" sz="2800" kern="1200">
          <a:gradFill>
            <a:gsLst>
              <a:gs pos="36000">
                <a:schemeClr val="tx1"/>
              </a:gs>
              <a:gs pos="86000">
                <a:schemeClr val="tx1"/>
              </a:gs>
            </a:gsLst>
            <a:lin ang="5400000" scaled="0"/>
          </a:gradFill>
          <a:latin typeface="+mn-lt"/>
          <a:ea typeface="+mn-ea"/>
          <a:cs typeface="メイリオ" pitchFamily="50" charset="-128"/>
        </a:defRPr>
      </a:lvl2pPr>
      <a:lvl3pPr marL="1258888" indent="-403225" algn="l" defTabSz="912813" rtl="0" eaLnBrk="0" fontAlgn="base" hangingPunct="0">
        <a:lnSpc>
          <a:spcPct val="90000"/>
        </a:lnSpc>
        <a:spcBef>
          <a:spcPct val="20000"/>
        </a:spcBef>
        <a:spcAft>
          <a:spcPct val="0"/>
        </a:spcAft>
        <a:buBlip>
          <a:blip r:embed="rId16"/>
        </a:buBlip>
        <a:defRPr kumimoji="1" sz="2400" kern="1200">
          <a:gradFill>
            <a:gsLst>
              <a:gs pos="36000">
                <a:schemeClr val="tx1"/>
              </a:gs>
              <a:gs pos="86000">
                <a:schemeClr val="tx1"/>
              </a:gs>
            </a:gsLst>
            <a:lin ang="5400000" scaled="0"/>
          </a:gradFill>
          <a:latin typeface="+mn-lt"/>
          <a:ea typeface="+mn-ea"/>
          <a:cs typeface="メイリオ" pitchFamily="50" charset="-128"/>
        </a:defRPr>
      </a:lvl3pPr>
      <a:lvl4pPr marL="1604963" indent="-346075" algn="l" defTabSz="912813" rtl="0" eaLnBrk="0" fontAlgn="base" hangingPunct="0">
        <a:lnSpc>
          <a:spcPct val="90000"/>
        </a:lnSpc>
        <a:spcBef>
          <a:spcPct val="20000"/>
        </a:spcBef>
        <a:spcAft>
          <a:spcPct val="0"/>
        </a:spcAft>
        <a:buBlip>
          <a:blip r:embed="rId16"/>
        </a:buBlip>
        <a:defRPr kumimoji="1" sz="2000" kern="1200">
          <a:gradFill>
            <a:gsLst>
              <a:gs pos="36000">
                <a:schemeClr val="tx1"/>
              </a:gs>
              <a:gs pos="86000">
                <a:schemeClr val="tx1"/>
              </a:gs>
            </a:gsLst>
            <a:lin ang="5400000" scaled="0"/>
          </a:gradFill>
          <a:latin typeface="+mn-lt"/>
          <a:ea typeface="+mn-ea"/>
          <a:cs typeface="メイリオ" pitchFamily="50" charset="-128"/>
        </a:defRPr>
      </a:lvl4pPr>
      <a:lvl5pPr marL="1941513" indent="-336550" algn="l" defTabSz="912813" rtl="0" eaLnBrk="0" fontAlgn="base" hangingPunct="0">
        <a:lnSpc>
          <a:spcPct val="90000"/>
        </a:lnSpc>
        <a:spcBef>
          <a:spcPct val="20000"/>
        </a:spcBef>
        <a:spcAft>
          <a:spcPct val="0"/>
        </a:spcAft>
        <a:buBlip>
          <a:blip r:embed="rId16"/>
        </a:buBlip>
        <a:defRPr kumimoji="1" sz="2000" kern="1200">
          <a:gradFill>
            <a:gsLst>
              <a:gs pos="36000">
                <a:schemeClr val="tx1"/>
              </a:gs>
              <a:gs pos="86000">
                <a:schemeClr val="tx1"/>
              </a:gs>
            </a:gsLst>
            <a:lin ang="5400000" scaled="0"/>
          </a:gradFill>
          <a:latin typeface="+mn-lt"/>
          <a:ea typeface="+mn-ea"/>
          <a:cs typeface="メイリオ" pitchFamily="50" charset="-128"/>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1000" y="1752600"/>
            <a:ext cx="8763000" cy="5103812"/>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kumimoji="0" lang="en-US" sz="2800" dirty="0">
              <a:solidFill>
                <a:schemeClr val="tx1"/>
              </a:solidFill>
              <a:effectLst>
                <a:outerShdw blurRad="38100" dist="38100" dir="2700000" algn="tl">
                  <a:srgbClr val="000000">
                    <a:alpha val="43137"/>
                  </a:srgbClr>
                </a:outerShdw>
              </a:effectLst>
            </a:endParaRPr>
          </a:p>
        </p:txBody>
      </p:sp>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4"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84055"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pPr>
              <a:defRPr/>
            </a:pPr>
            <a:r>
              <a:rPr lang="ja-JP" altLang="en-US" smtClean="0"/>
              <a:t>強力な</a:t>
            </a:r>
            <a:r>
              <a:rPr altLang="ja-JP" smtClean="0"/>
              <a:t>CSS</a:t>
            </a:r>
            <a:r>
              <a:rPr lang="ja-JP" altLang="en-US" smtClean="0"/>
              <a:t>作成環境</a:t>
            </a:r>
            <a:endParaRPr lang="ja-JP" altLang="en-US"/>
          </a:p>
        </p:txBody>
      </p:sp>
      <p:pic>
        <p:nvPicPr>
          <p:cNvPr id="16387" name="コンテンツ プレースホルダ 7" descr="001.png"/>
          <p:cNvPicPr>
            <a:picLocks noGrp="1" noChangeAspect="1"/>
          </p:cNvPicPr>
          <p:nvPr>
            <p:ph sz="half" idx="1"/>
          </p:nvPr>
        </p:nvPicPr>
        <p:blipFill>
          <a:blip r:embed="rId2"/>
          <a:srcRect b="11111"/>
          <a:stretch>
            <a:fillRect/>
          </a:stretch>
        </p:blipFill>
        <p:spPr bwMode="auto">
          <a:xfrm>
            <a:off x="346075" y="1411288"/>
            <a:ext cx="4154488" cy="3446462"/>
          </a:xfrm>
        </p:spPr>
      </p:pic>
      <p:pic>
        <p:nvPicPr>
          <p:cNvPr id="16388" name="コンテンツ プレースホルダ 8" descr="002.BMP"/>
          <p:cNvPicPr>
            <a:picLocks noGrp="1" noChangeAspect="1"/>
          </p:cNvPicPr>
          <p:nvPr>
            <p:ph sz="half" idx="2"/>
          </p:nvPr>
        </p:nvPicPr>
        <p:blipFill>
          <a:blip r:embed="rId3"/>
          <a:srcRect/>
          <a:stretch>
            <a:fillRect/>
          </a:stretch>
        </p:blipFill>
        <p:spPr bwMode="auto">
          <a:xfrm>
            <a:off x="4560888" y="1411288"/>
            <a:ext cx="4251325" cy="3446462"/>
          </a:xfrm>
        </p:spPr>
      </p:pic>
      <p:sp>
        <p:nvSpPr>
          <p:cNvPr id="11" name="テキスト プレースホルダ 9"/>
          <p:cNvSpPr txBox="1">
            <a:spLocks/>
          </p:cNvSpPr>
          <p:nvPr/>
        </p:nvSpPr>
        <p:spPr>
          <a:xfrm>
            <a:off x="381000" y="5000636"/>
            <a:ext cx="8382000" cy="1428760"/>
          </a:xfrm>
          <a:prstGeom prst="rect">
            <a:avLst/>
          </a:prstGeom>
        </p:spPr>
        <p:txBody>
          <a:bodyPr/>
          <a:lstStyle/>
          <a:p>
            <a:pPr marL="460375" indent="-460375">
              <a:lnSpc>
                <a:spcPct val="90000"/>
              </a:lnSpc>
              <a:spcBef>
                <a:spcPct val="20000"/>
              </a:spcBef>
              <a:buFontTx/>
              <a:buBlip>
                <a:blip r:embed="rId4"/>
              </a:buBlip>
              <a:defRPr/>
            </a:pPr>
            <a:r>
              <a:rPr lang="ja-JP" altLang="en-US" sz="2800" dirty="0">
                <a:gradFill>
                  <a:gsLst>
                    <a:gs pos="36000">
                      <a:schemeClr val="tx1"/>
                    </a:gs>
                    <a:gs pos="86000">
                      <a:schemeClr val="tx1"/>
                    </a:gs>
                  </a:gsLst>
                  <a:lin ang="5400000" scaled="0"/>
                </a:gradFill>
                <a:latin typeface="+mn-lt"/>
                <a:ea typeface="+mn-ea"/>
              </a:rPr>
              <a:t>使用しているスタイルの一部が視覚的にわかる</a:t>
            </a:r>
            <a:endParaRPr lang="en-US" altLang="ja-JP" sz="2800" dirty="0">
              <a:gradFill>
                <a:gsLst>
                  <a:gs pos="36000">
                    <a:schemeClr val="tx1"/>
                  </a:gs>
                  <a:gs pos="86000">
                    <a:schemeClr val="tx1"/>
                  </a:gs>
                </a:gsLst>
                <a:lin ang="5400000" scaled="0"/>
              </a:gradFill>
              <a:latin typeface="+mn-lt"/>
              <a:ea typeface="+mn-ea"/>
            </a:endParaRPr>
          </a:p>
          <a:p>
            <a:pPr marL="460375" indent="-460375">
              <a:lnSpc>
                <a:spcPct val="90000"/>
              </a:lnSpc>
              <a:spcBef>
                <a:spcPct val="20000"/>
              </a:spcBef>
              <a:buFontTx/>
              <a:buBlip>
                <a:blip r:embed="rId4"/>
              </a:buBlip>
              <a:defRPr/>
            </a:pPr>
            <a:r>
              <a:rPr lang="ja-JP" altLang="en-US" sz="2800" dirty="0">
                <a:gradFill>
                  <a:gsLst>
                    <a:gs pos="36000">
                      <a:schemeClr val="tx1"/>
                    </a:gs>
                    <a:gs pos="86000">
                      <a:schemeClr val="tx1"/>
                    </a:gs>
                  </a:gsLst>
                  <a:lin ang="5400000" scaled="0"/>
                </a:gradFill>
                <a:latin typeface="+mn-lt"/>
                <a:ea typeface="+mn-ea"/>
              </a:rPr>
              <a:t>ページ内で利用しているスタイルが視覚的にわかる</a:t>
            </a:r>
            <a:endParaRPr lang="en-US" altLang="ja-JP" sz="2800" dirty="0">
              <a:gradFill>
                <a:gsLst>
                  <a:gs pos="36000">
                    <a:schemeClr val="tx1"/>
                  </a:gs>
                  <a:gs pos="86000">
                    <a:schemeClr val="tx1"/>
                  </a:gs>
                </a:gsLst>
                <a:lin ang="5400000" scaled="0"/>
              </a:gradFill>
              <a:latin typeface="+mn-lt"/>
              <a:ea typeface="+mn-ea"/>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また、ある日のこと</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Expression Web</a:t>
            </a:r>
            <a:r>
              <a:rPr lang="ja-JP" altLang="en-US" smtClean="0"/>
              <a:t>ここがおススメ</a:t>
            </a:r>
            <a:endParaRPr lang="ja-JP" altLang="en-US"/>
          </a:p>
        </p:txBody>
      </p:sp>
      <p:grpSp>
        <p:nvGrpSpPr>
          <p:cNvPr id="18435" name="グループ化 10"/>
          <p:cNvGrpSpPr>
            <a:grpSpLocks/>
          </p:cNvGrpSpPr>
          <p:nvPr/>
        </p:nvGrpSpPr>
        <p:grpSpPr bwMode="auto">
          <a:xfrm>
            <a:off x="7715250" y="3857625"/>
            <a:ext cx="1000125" cy="1500188"/>
            <a:chOff x="6643688" y="3143250"/>
            <a:chExt cx="1000125" cy="1500188"/>
          </a:xfrm>
        </p:grpSpPr>
        <p:sp>
          <p:nvSpPr>
            <p:cNvPr id="6" name="二等辺三角形 5"/>
            <p:cNvSpPr/>
            <p:nvPr/>
          </p:nvSpPr>
          <p:spPr bwMode="auto">
            <a:xfrm>
              <a:off x="6643688" y="3286125"/>
              <a:ext cx="1000125" cy="1357313"/>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5" name="円/楕円 4"/>
            <p:cNvSpPr/>
            <p:nvPr/>
          </p:nvSpPr>
          <p:spPr bwMode="auto">
            <a:xfrm>
              <a:off x="6786563" y="3143250"/>
              <a:ext cx="714375" cy="714375"/>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grpSp>
        <p:nvGrpSpPr>
          <p:cNvPr id="18436" name="グループ化 21"/>
          <p:cNvGrpSpPr>
            <a:grpSpLocks/>
          </p:cNvGrpSpPr>
          <p:nvPr/>
        </p:nvGrpSpPr>
        <p:grpSpPr bwMode="auto">
          <a:xfrm>
            <a:off x="214313" y="2214563"/>
            <a:ext cx="1000125" cy="1500187"/>
            <a:chOff x="214282" y="2214554"/>
            <a:chExt cx="1000125" cy="1500187"/>
          </a:xfrm>
        </p:grpSpPr>
        <p:sp>
          <p:nvSpPr>
            <p:cNvPr id="9" name="二等辺三角形 8"/>
            <p:cNvSpPr/>
            <p:nvPr/>
          </p:nvSpPr>
          <p:spPr bwMode="auto">
            <a:xfrm>
              <a:off x="214282" y="2357429"/>
              <a:ext cx="1000125" cy="1357312"/>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0" name="円/楕円 9"/>
            <p:cNvSpPr/>
            <p:nvPr/>
          </p:nvSpPr>
          <p:spPr bwMode="auto">
            <a:xfrm>
              <a:off x="357157" y="2214554"/>
              <a:ext cx="714375" cy="7143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sp>
        <p:nvSpPr>
          <p:cNvPr id="11" name="円形吹き出し 10"/>
          <p:cNvSpPr/>
          <p:nvPr/>
        </p:nvSpPr>
        <p:spPr bwMode="auto">
          <a:xfrm>
            <a:off x="1571604" y="1000108"/>
            <a:ext cx="3786214" cy="1643074"/>
          </a:xfrm>
          <a:prstGeom prst="wedgeEllipseCallout">
            <a:avLst>
              <a:gd name="adj1" fmla="val -60966"/>
              <a:gd name="adj2" fmla="val 2990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サイトのアクセシビリティチェックは大丈夫？</a:t>
            </a:r>
          </a:p>
        </p:txBody>
      </p:sp>
      <p:sp>
        <p:nvSpPr>
          <p:cNvPr id="13" name="雲形吹き出し 12"/>
          <p:cNvSpPr/>
          <p:nvPr/>
        </p:nvSpPr>
        <p:spPr bwMode="auto">
          <a:xfrm>
            <a:off x="1785918" y="3000372"/>
            <a:ext cx="5429288" cy="1428760"/>
          </a:xfrm>
          <a:prstGeom prst="cloudCallout">
            <a:avLst>
              <a:gd name="adj1" fmla="val 60161"/>
              <a:gd name="adj2" fmla="val 61387"/>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このサイトって・・・</a:t>
            </a:r>
          </a:p>
        </p:txBody>
      </p:sp>
      <p:sp>
        <p:nvSpPr>
          <p:cNvPr id="17" name="雲形吹き出し 16"/>
          <p:cNvSpPr/>
          <p:nvPr/>
        </p:nvSpPr>
        <p:spPr bwMode="auto">
          <a:xfrm>
            <a:off x="1428728" y="4714884"/>
            <a:ext cx="4929222" cy="1357322"/>
          </a:xfrm>
          <a:prstGeom prst="cloudCallout">
            <a:avLst>
              <a:gd name="adj1" fmla="val 78304"/>
              <a:gd name="adj2" fmla="val -44885"/>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うげ、</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300</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ページもあるのか・・・</a:t>
            </a:r>
          </a:p>
        </p:txBody>
      </p:sp>
      <p:sp>
        <p:nvSpPr>
          <p:cNvPr id="18" name="テキスト ボックス 17"/>
          <p:cNvSpPr txBox="1"/>
          <p:nvPr/>
        </p:nvSpPr>
        <p:spPr>
          <a:xfrm>
            <a:off x="285720" y="3071810"/>
            <a:ext cx="2031325" cy="461665"/>
          </a:xfrm>
          <a:prstGeom prst="rect">
            <a:avLst/>
          </a:prstGeom>
          <a:noFill/>
        </p:spPr>
        <p:txBody>
          <a:bodyPr wrap="none">
            <a:spAutoFit/>
          </a:bodyPr>
          <a:lstStyle/>
          <a:p>
            <a:pPr>
              <a:defRPr/>
            </a:pPr>
            <a:r>
              <a:rPr lang="ja-JP" altLang="en-US" sz="24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先輩スタッフ</a:t>
            </a:r>
          </a:p>
        </p:txBody>
      </p:sp>
      <p:sp>
        <p:nvSpPr>
          <p:cNvPr id="19" name="テキスト ボックス 18"/>
          <p:cNvSpPr txBox="1"/>
          <p:nvPr/>
        </p:nvSpPr>
        <p:spPr>
          <a:xfrm>
            <a:off x="6786578" y="5072074"/>
            <a:ext cx="2236510" cy="707886"/>
          </a:xfrm>
          <a:prstGeom prst="rect">
            <a:avLst/>
          </a:prstGeom>
          <a:noFill/>
        </p:spPr>
        <p:txBody>
          <a:bodyPr wrap="none">
            <a:spAutoFit/>
          </a:bodyPr>
          <a:lstStyle/>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入社して間もない</a:t>
            </a:r>
            <a:endPar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endParaRPr>
          </a:p>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バリバリの</a:t>
            </a:r>
            <a:r>
              <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ME</a:t>
            </a: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君</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こんなことありませんか？</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pPr>
              <a:defRPr/>
            </a:pPr>
            <a:r>
              <a:rPr lang="ja-JP" altLang="en-US" smtClean="0"/>
              <a:t>コードチェックとリポート</a:t>
            </a:r>
            <a:endParaRPr lang="ja-JP" altLang="en-US"/>
          </a:p>
        </p:txBody>
      </p:sp>
      <p:sp>
        <p:nvSpPr>
          <p:cNvPr id="11" name="テキスト プレースホルダ 9"/>
          <p:cNvSpPr txBox="1">
            <a:spLocks/>
          </p:cNvSpPr>
          <p:nvPr/>
        </p:nvSpPr>
        <p:spPr>
          <a:xfrm>
            <a:off x="381000" y="5000636"/>
            <a:ext cx="8382000" cy="1428760"/>
          </a:xfrm>
          <a:prstGeom prst="rect">
            <a:avLst/>
          </a:prstGeom>
        </p:spPr>
        <p:txBody>
          <a:bodyPr/>
          <a:lstStyle/>
          <a:p>
            <a:pPr marL="460375" indent="-460375">
              <a:lnSpc>
                <a:spcPct val="90000"/>
              </a:lnSpc>
              <a:spcBef>
                <a:spcPct val="20000"/>
              </a:spcBef>
              <a:buFontTx/>
              <a:buBlip>
                <a:blip r:embed="rId2"/>
              </a:buBlip>
              <a:defRPr/>
            </a:pPr>
            <a:r>
              <a:rPr lang="ja-JP" altLang="en-US" sz="2800" dirty="0">
                <a:gradFill>
                  <a:gsLst>
                    <a:gs pos="36000">
                      <a:schemeClr val="tx1"/>
                    </a:gs>
                    <a:gs pos="86000">
                      <a:schemeClr val="tx1"/>
                    </a:gs>
                  </a:gsLst>
                  <a:lin ang="5400000" scaled="0"/>
                </a:gradFill>
                <a:latin typeface="+mn-lt"/>
                <a:ea typeface="+mn-ea"/>
              </a:rPr>
              <a:t>アクセシビリティやコードの互換性チェックとリポート作成機能</a:t>
            </a:r>
            <a:endParaRPr lang="en-US" altLang="ja-JP" sz="2800" dirty="0">
              <a:gradFill>
                <a:gsLst>
                  <a:gs pos="36000">
                    <a:schemeClr val="tx1"/>
                  </a:gs>
                  <a:gs pos="86000">
                    <a:schemeClr val="tx1"/>
                  </a:gs>
                </a:gsLst>
                <a:lin ang="5400000" scaled="0"/>
              </a:gradFill>
              <a:latin typeface="+mn-lt"/>
              <a:ea typeface="+mn-ea"/>
            </a:endParaRPr>
          </a:p>
          <a:p>
            <a:pPr marL="460375" indent="-460375">
              <a:lnSpc>
                <a:spcPct val="90000"/>
              </a:lnSpc>
              <a:spcBef>
                <a:spcPct val="20000"/>
              </a:spcBef>
              <a:buFontTx/>
              <a:buBlip>
                <a:blip r:embed="rId2"/>
              </a:buBlip>
              <a:defRPr/>
            </a:pPr>
            <a:r>
              <a:rPr lang="en-US" altLang="ja-JP" sz="2800" dirty="0">
                <a:gradFill>
                  <a:gsLst>
                    <a:gs pos="36000">
                      <a:schemeClr val="tx1"/>
                    </a:gs>
                    <a:gs pos="86000">
                      <a:schemeClr val="tx1"/>
                    </a:gs>
                  </a:gsLst>
                  <a:lin ang="5400000" scaled="0"/>
                </a:gradFill>
                <a:latin typeface="+mn-lt"/>
                <a:ea typeface="+mn-ea"/>
              </a:rPr>
              <a:t>CSS</a:t>
            </a:r>
            <a:r>
              <a:rPr lang="ja-JP" altLang="en-US" sz="2800" dirty="0">
                <a:gradFill>
                  <a:gsLst>
                    <a:gs pos="36000">
                      <a:schemeClr val="tx1"/>
                    </a:gs>
                    <a:gs pos="86000">
                      <a:schemeClr val="tx1"/>
                    </a:gs>
                  </a:gsLst>
                  <a:lin ang="5400000" scaled="0"/>
                </a:gradFill>
                <a:latin typeface="+mn-lt"/>
                <a:ea typeface="+mn-ea"/>
              </a:rPr>
              <a:t>チェック機能</a:t>
            </a:r>
            <a:endParaRPr lang="en-US" altLang="ja-JP" sz="2800" dirty="0">
              <a:gradFill>
                <a:gsLst>
                  <a:gs pos="36000">
                    <a:schemeClr val="tx1"/>
                  </a:gs>
                  <a:gs pos="86000">
                    <a:schemeClr val="tx1"/>
                  </a:gs>
                </a:gsLst>
                <a:lin ang="5400000" scaled="0"/>
              </a:gradFill>
              <a:latin typeface="+mn-lt"/>
              <a:ea typeface="+mn-ea"/>
            </a:endParaRPr>
          </a:p>
        </p:txBody>
      </p:sp>
      <p:pic>
        <p:nvPicPr>
          <p:cNvPr id="20484" name="コンテンツ プレースホルダ 7" descr="WS000002.BMP"/>
          <p:cNvPicPr>
            <a:picLocks noGrp="1" noChangeAspect="1"/>
          </p:cNvPicPr>
          <p:nvPr>
            <p:ph sz="half" idx="1"/>
          </p:nvPr>
        </p:nvPicPr>
        <p:blipFill>
          <a:blip r:embed="rId3"/>
          <a:srcRect/>
          <a:stretch>
            <a:fillRect/>
          </a:stretch>
        </p:blipFill>
        <p:spPr bwMode="auto">
          <a:xfrm>
            <a:off x="258763" y="1411288"/>
            <a:ext cx="4241800" cy="3382962"/>
          </a:xfrm>
        </p:spPr>
      </p:pic>
      <p:pic>
        <p:nvPicPr>
          <p:cNvPr id="20485" name="コンテンツ プレースホルダ 8" descr="WS000003.BMP"/>
          <p:cNvPicPr>
            <a:picLocks noGrp="1" noChangeAspect="1"/>
          </p:cNvPicPr>
          <p:nvPr>
            <p:ph sz="half" idx="2"/>
          </p:nvPr>
        </p:nvPicPr>
        <p:blipFill>
          <a:blip r:embed="rId4"/>
          <a:srcRect/>
          <a:stretch>
            <a:fillRect/>
          </a:stretch>
        </p:blipFill>
        <p:spPr bwMode="auto">
          <a:xfrm>
            <a:off x="4572000" y="1411288"/>
            <a:ext cx="4186238" cy="3338512"/>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とあるデザイン会社にて</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Expression Web</a:t>
            </a:r>
            <a:r>
              <a:rPr lang="ja-JP" altLang="en-US" smtClean="0"/>
              <a:t>ここがおススメ</a:t>
            </a:r>
            <a:endParaRPr lang="ja-JP" altLang="en-US"/>
          </a:p>
        </p:txBody>
      </p:sp>
      <p:grpSp>
        <p:nvGrpSpPr>
          <p:cNvPr id="22531" name="グループ化 10"/>
          <p:cNvGrpSpPr>
            <a:grpSpLocks/>
          </p:cNvGrpSpPr>
          <p:nvPr/>
        </p:nvGrpSpPr>
        <p:grpSpPr bwMode="auto">
          <a:xfrm>
            <a:off x="7715250" y="3857625"/>
            <a:ext cx="1000125" cy="1500188"/>
            <a:chOff x="6643688" y="3143250"/>
            <a:chExt cx="1000125" cy="1500188"/>
          </a:xfrm>
        </p:grpSpPr>
        <p:sp>
          <p:nvSpPr>
            <p:cNvPr id="6" name="二等辺三角形 5"/>
            <p:cNvSpPr/>
            <p:nvPr/>
          </p:nvSpPr>
          <p:spPr bwMode="auto">
            <a:xfrm>
              <a:off x="6643688" y="3286125"/>
              <a:ext cx="1000125" cy="1357313"/>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5" name="円/楕円 4"/>
            <p:cNvSpPr/>
            <p:nvPr/>
          </p:nvSpPr>
          <p:spPr bwMode="auto">
            <a:xfrm>
              <a:off x="6786563" y="3143250"/>
              <a:ext cx="714375" cy="7143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grpSp>
        <p:nvGrpSpPr>
          <p:cNvPr id="22532" name="グループ化 21"/>
          <p:cNvGrpSpPr>
            <a:grpSpLocks/>
          </p:cNvGrpSpPr>
          <p:nvPr/>
        </p:nvGrpSpPr>
        <p:grpSpPr bwMode="auto">
          <a:xfrm>
            <a:off x="214313" y="2214563"/>
            <a:ext cx="1000125" cy="1500187"/>
            <a:chOff x="214282" y="2214554"/>
            <a:chExt cx="1000125" cy="1500187"/>
          </a:xfrm>
        </p:grpSpPr>
        <p:sp>
          <p:nvSpPr>
            <p:cNvPr id="9" name="二等辺三角形 8"/>
            <p:cNvSpPr/>
            <p:nvPr/>
          </p:nvSpPr>
          <p:spPr bwMode="auto">
            <a:xfrm>
              <a:off x="214282" y="2357429"/>
              <a:ext cx="1000125" cy="1357312"/>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0" name="円/楕円 9"/>
            <p:cNvSpPr/>
            <p:nvPr/>
          </p:nvSpPr>
          <p:spPr bwMode="auto">
            <a:xfrm>
              <a:off x="357157" y="2214554"/>
              <a:ext cx="714375" cy="714375"/>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sp>
        <p:nvSpPr>
          <p:cNvPr id="13" name="雲形吹き出し 12"/>
          <p:cNvSpPr/>
          <p:nvPr/>
        </p:nvSpPr>
        <p:spPr bwMode="auto">
          <a:xfrm>
            <a:off x="1785918" y="1071546"/>
            <a:ext cx="6429420" cy="1428760"/>
          </a:xfrm>
          <a:prstGeom prst="cloudCallout">
            <a:avLst>
              <a:gd name="adj1" fmla="val -58597"/>
              <a:gd name="adj2" fmla="val 5285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セレクタ作るたびにブラウザごとにチェック、チェック</a:t>
            </a:r>
          </a:p>
        </p:txBody>
      </p:sp>
      <p:sp>
        <p:nvSpPr>
          <p:cNvPr id="17" name="雲形吹き出し 16"/>
          <p:cNvSpPr/>
          <p:nvPr/>
        </p:nvSpPr>
        <p:spPr bwMode="auto">
          <a:xfrm>
            <a:off x="2214546" y="2357430"/>
            <a:ext cx="5929354" cy="1643074"/>
          </a:xfrm>
          <a:prstGeom prst="cloudCallout">
            <a:avLst>
              <a:gd name="adj1" fmla="val -66224"/>
              <a:gd name="adj2" fmla="val -3029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せめて制作中にメインのブラウザ表示だけでも確認しながら作れないかなぁ</a:t>
            </a:r>
          </a:p>
        </p:txBody>
      </p:sp>
      <p:sp>
        <p:nvSpPr>
          <p:cNvPr id="18" name="テキスト ボックス 17"/>
          <p:cNvSpPr txBox="1"/>
          <p:nvPr/>
        </p:nvSpPr>
        <p:spPr>
          <a:xfrm>
            <a:off x="6715140" y="4714884"/>
            <a:ext cx="2031325" cy="461665"/>
          </a:xfrm>
          <a:prstGeom prst="rect">
            <a:avLst/>
          </a:prstGeom>
          <a:noFill/>
        </p:spPr>
        <p:txBody>
          <a:bodyPr wrap="none">
            <a:spAutoFit/>
          </a:bodyPr>
          <a:lstStyle/>
          <a:p>
            <a:pPr>
              <a:defRPr/>
            </a:pPr>
            <a:r>
              <a:rPr lang="ja-JP" altLang="en-US" sz="24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ディレクター</a:t>
            </a:r>
          </a:p>
        </p:txBody>
      </p:sp>
      <p:sp>
        <p:nvSpPr>
          <p:cNvPr id="19" name="テキスト ボックス 18"/>
          <p:cNvSpPr txBox="1"/>
          <p:nvPr/>
        </p:nvSpPr>
        <p:spPr>
          <a:xfrm>
            <a:off x="285720" y="3714752"/>
            <a:ext cx="2108269" cy="400110"/>
          </a:xfrm>
          <a:prstGeom prst="rect">
            <a:avLst/>
          </a:prstGeom>
          <a:noFill/>
        </p:spPr>
        <p:txBody>
          <a:bodyPr wrap="none">
            <a:spAutoFit/>
          </a:bodyPr>
          <a:lstStyle/>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バリバリの</a:t>
            </a:r>
            <a:r>
              <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ME</a:t>
            </a: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君</a:t>
            </a:r>
          </a:p>
        </p:txBody>
      </p:sp>
      <p:sp>
        <p:nvSpPr>
          <p:cNvPr id="16" name="円形吹き出し 15"/>
          <p:cNvSpPr/>
          <p:nvPr/>
        </p:nvSpPr>
        <p:spPr bwMode="auto">
          <a:xfrm>
            <a:off x="2285984" y="4429132"/>
            <a:ext cx="3786214" cy="1643074"/>
          </a:xfrm>
          <a:prstGeom prst="wedgeEllipseCallout">
            <a:avLst>
              <a:gd name="adj1" fmla="val 89695"/>
              <a:gd name="adj2" fmla="val -66538"/>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急遽数ページを明日までに用意してほしいんだけど。</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こんなことありませんか？</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Snapshot</a:t>
            </a:r>
            <a:r>
              <a:rPr lang="ja-JP" altLang="en-US" smtClean="0"/>
              <a:t>で</a:t>
            </a:r>
            <a:r>
              <a:rPr altLang="ja-JP" smtClean="0"/>
              <a:t>Real Time Preview</a:t>
            </a:r>
            <a:endParaRPr lang="ja-JP" altLang="en-US" sz="3600"/>
          </a:p>
        </p:txBody>
      </p:sp>
      <p:pic>
        <p:nvPicPr>
          <p:cNvPr id="24579" name="Picture 12" descr="C:\Program Files\ws153a\WS000000.BMP"/>
          <p:cNvPicPr>
            <a:picLocks noGrp="1" noChangeAspect="1" noChangeArrowheads="1"/>
          </p:cNvPicPr>
          <p:nvPr>
            <p:ph sz="half" idx="1"/>
          </p:nvPr>
        </p:nvPicPr>
        <p:blipFill>
          <a:blip r:embed="rId2"/>
          <a:srcRect/>
          <a:stretch>
            <a:fillRect/>
          </a:stretch>
        </p:blipFill>
        <p:spPr bwMode="auto">
          <a:xfrm>
            <a:off x="425450" y="1411288"/>
            <a:ext cx="4889500" cy="3875087"/>
          </a:xfrm>
          <a:noFill/>
        </p:spPr>
      </p:pic>
      <p:sp>
        <p:nvSpPr>
          <p:cNvPr id="13" name="コンテンツ プレースホルダ 12"/>
          <p:cNvSpPr>
            <a:spLocks noGrp="1"/>
          </p:cNvSpPr>
          <p:nvPr>
            <p:ph sz="half" idx="2"/>
          </p:nvPr>
        </p:nvSpPr>
        <p:spPr>
          <a:xfrm>
            <a:off x="5357818" y="1411553"/>
            <a:ext cx="3405182" cy="3200876"/>
          </a:xfrm>
        </p:spPr>
        <p:txBody>
          <a:bodyPr/>
          <a:lstStyle/>
          <a:p>
            <a:pPr>
              <a:defRPr/>
            </a:pPr>
            <a:r>
              <a:rPr lang="en-US" altLang="ja-JP" sz="2600" dirty="0" smtClean="0"/>
              <a:t>IE6</a:t>
            </a:r>
            <a:r>
              <a:rPr lang="ja-JP" altLang="en-US" sz="2600" dirty="0" smtClean="0"/>
              <a:t>以上、</a:t>
            </a:r>
            <a:r>
              <a:rPr lang="en-US" altLang="ja-JP" sz="2600" dirty="0" smtClean="0"/>
              <a:t>Firefox</a:t>
            </a:r>
            <a:r>
              <a:rPr lang="ja-JP" altLang="en-US" sz="2600" dirty="0" smtClean="0"/>
              <a:t>の表示チェック</a:t>
            </a:r>
            <a:endParaRPr lang="en-US" altLang="ja-JP" sz="2600" dirty="0" smtClean="0"/>
          </a:p>
          <a:p>
            <a:pPr>
              <a:defRPr/>
            </a:pPr>
            <a:endParaRPr lang="en-US" altLang="ja-JP" sz="2600" dirty="0" smtClean="0"/>
          </a:p>
          <a:p>
            <a:pPr>
              <a:defRPr/>
            </a:pPr>
            <a:r>
              <a:rPr lang="ja-JP" altLang="en-US" sz="2600" dirty="0" smtClean="0"/>
              <a:t>ブラウザサイズの指定が可能</a:t>
            </a:r>
            <a:endParaRPr lang="en-US" altLang="ja-JP" sz="2600" dirty="0" smtClean="0"/>
          </a:p>
          <a:p>
            <a:pPr>
              <a:defRPr/>
            </a:pPr>
            <a:endParaRPr lang="en-US" altLang="ja-JP" sz="2600" dirty="0" smtClean="0"/>
          </a:p>
          <a:p>
            <a:pPr>
              <a:defRPr/>
            </a:pPr>
            <a:r>
              <a:rPr lang="ja-JP" altLang="en-US" sz="2600" dirty="0" smtClean="0"/>
              <a:t>コード修正・保存で再描画</a:t>
            </a:r>
            <a:endParaRPr lang="en-US" altLang="ja-JP" sz="26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またある日のこと</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altLang="ja-JP" dirty="0" smtClean="0"/>
              <a:t>Expression Web 3 </a:t>
            </a:r>
            <a:r>
              <a:rPr lang="ja-JP" altLang="en-US" dirty="0" smtClean="0"/>
              <a:t>と注目の </a:t>
            </a:r>
            <a:r>
              <a:rPr altLang="ja-JP" dirty="0" smtClean="0"/>
              <a:t>"SuperPreview"</a:t>
            </a:r>
            <a:endParaRPr dirty="0"/>
          </a:p>
        </p:txBody>
      </p:sp>
      <p:sp>
        <p:nvSpPr>
          <p:cNvPr id="3" name="Subtitle 2"/>
          <p:cNvSpPr>
            <a:spLocks noGrp="1"/>
          </p:cNvSpPr>
          <p:nvPr>
            <p:ph type="subTitle" idx="1"/>
          </p:nvPr>
        </p:nvSpPr>
        <p:spPr/>
        <p:txBody>
          <a:bodyPr/>
          <a:lstStyle/>
          <a:p>
            <a:pPr defTabSz="914363" eaLnBrk="1" fontAlgn="auto" hangingPunct="1">
              <a:spcAft>
                <a:spcPts val="0"/>
              </a:spcAft>
              <a:defRPr/>
            </a:pPr>
            <a:r>
              <a:rPr lang="ja-JP" altLang="en-US" dirty="0" smtClean="0">
                <a:cs typeface="+mn-cs"/>
              </a:rPr>
              <a:t>神森　勉</a:t>
            </a:r>
            <a:endParaRPr lang="en-US" dirty="0" smtClean="0">
              <a:cs typeface="+mn-cs"/>
            </a:endParaRPr>
          </a:p>
          <a:p>
            <a:pPr defTabSz="914363" eaLnBrk="1" fontAlgn="auto" hangingPunct="1">
              <a:spcAft>
                <a:spcPts val="0"/>
              </a:spcAft>
              <a:defRPr/>
            </a:pPr>
            <a:r>
              <a:rPr lang="ja-JP" altLang="en-US" dirty="0" smtClean="0">
                <a:cs typeface="+mn-cs"/>
              </a:rPr>
              <a:t>制作部</a:t>
            </a:r>
            <a:endParaRPr lang="en-US" altLang="ja-JP" dirty="0" smtClean="0">
              <a:cs typeface="+mn-cs"/>
            </a:endParaRPr>
          </a:p>
          <a:p>
            <a:pPr defTabSz="914363" eaLnBrk="1" fontAlgn="auto" hangingPunct="1">
              <a:spcAft>
                <a:spcPts val="0"/>
              </a:spcAft>
              <a:defRPr/>
            </a:pPr>
            <a:r>
              <a:rPr lang="ja-JP" altLang="en-US" dirty="0" smtClean="0">
                <a:cs typeface="+mn-cs"/>
              </a:rPr>
              <a:t>アンカーテクノロジー株式会社</a:t>
            </a:r>
            <a:endParaRPr lang="en-US" dirty="0">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Expression Web</a:t>
            </a:r>
            <a:r>
              <a:rPr lang="ja-JP" altLang="en-US" smtClean="0"/>
              <a:t>ここがおススメ</a:t>
            </a:r>
            <a:endParaRPr lang="ja-JP" altLang="en-US"/>
          </a:p>
        </p:txBody>
      </p:sp>
      <p:grpSp>
        <p:nvGrpSpPr>
          <p:cNvPr id="26627" name="グループ化 10"/>
          <p:cNvGrpSpPr>
            <a:grpSpLocks/>
          </p:cNvGrpSpPr>
          <p:nvPr/>
        </p:nvGrpSpPr>
        <p:grpSpPr bwMode="auto">
          <a:xfrm>
            <a:off x="7715250" y="3857625"/>
            <a:ext cx="1000125" cy="1500188"/>
            <a:chOff x="6643688" y="3143250"/>
            <a:chExt cx="1000125" cy="1500188"/>
          </a:xfrm>
        </p:grpSpPr>
        <p:sp>
          <p:nvSpPr>
            <p:cNvPr id="6" name="二等辺三角形 5"/>
            <p:cNvSpPr/>
            <p:nvPr/>
          </p:nvSpPr>
          <p:spPr bwMode="auto">
            <a:xfrm>
              <a:off x="6643688" y="3286125"/>
              <a:ext cx="1000125" cy="1357313"/>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5" name="円/楕円 4"/>
            <p:cNvSpPr/>
            <p:nvPr/>
          </p:nvSpPr>
          <p:spPr bwMode="auto">
            <a:xfrm>
              <a:off x="6786563" y="3143250"/>
              <a:ext cx="714375" cy="714375"/>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grpSp>
        <p:nvGrpSpPr>
          <p:cNvPr id="26628" name="グループ化 21"/>
          <p:cNvGrpSpPr>
            <a:grpSpLocks/>
          </p:cNvGrpSpPr>
          <p:nvPr/>
        </p:nvGrpSpPr>
        <p:grpSpPr bwMode="auto">
          <a:xfrm>
            <a:off x="214313" y="2214563"/>
            <a:ext cx="1000125" cy="1500187"/>
            <a:chOff x="214282" y="2214554"/>
            <a:chExt cx="1000125" cy="1500187"/>
          </a:xfrm>
        </p:grpSpPr>
        <p:sp>
          <p:nvSpPr>
            <p:cNvPr id="9" name="二等辺三角形 8"/>
            <p:cNvSpPr/>
            <p:nvPr/>
          </p:nvSpPr>
          <p:spPr bwMode="auto">
            <a:xfrm>
              <a:off x="214282" y="2357429"/>
              <a:ext cx="1000125" cy="1357312"/>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0" name="円/楕円 9"/>
            <p:cNvSpPr/>
            <p:nvPr/>
          </p:nvSpPr>
          <p:spPr bwMode="auto">
            <a:xfrm>
              <a:off x="357157" y="2214554"/>
              <a:ext cx="714375" cy="7143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sp>
        <p:nvSpPr>
          <p:cNvPr id="11" name="円形吹き出し 10"/>
          <p:cNvSpPr/>
          <p:nvPr/>
        </p:nvSpPr>
        <p:spPr bwMode="auto">
          <a:xfrm>
            <a:off x="1571604" y="1000108"/>
            <a:ext cx="4857784" cy="1643074"/>
          </a:xfrm>
          <a:prstGeom prst="wedgeEllipseCallout">
            <a:avLst>
              <a:gd name="adj1" fmla="val -60966"/>
              <a:gd name="adj2" fmla="val 2990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このサイト</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PHP</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で作ってるんだけれど、修正対応大丈夫だよね？</a:t>
            </a:r>
          </a:p>
        </p:txBody>
      </p:sp>
      <p:sp>
        <p:nvSpPr>
          <p:cNvPr id="17" name="雲形吹き出し 16"/>
          <p:cNvSpPr/>
          <p:nvPr/>
        </p:nvSpPr>
        <p:spPr bwMode="auto">
          <a:xfrm>
            <a:off x="1357290" y="3214686"/>
            <a:ext cx="5929354" cy="1357322"/>
          </a:xfrm>
          <a:prstGeom prst="cloudCallout">
            <a:avLst>
              <a:gd name="adj1" fmla="val 57126"/>
              <a:gd name="adj2" fmla="val 5248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うげっ。このマシン開発環境整ってないじゃ</a:t>
            </a:r>
            <a:r>
              <a:rPr lang="ja-JP" altLang="en-US" sz="2400" dirty="0" err="1">
                <a:gradFill>
                  <a:gsLst>
                    <a:gs pos="62000">
                      <a:schemeClr val="tx1"/>
                    </a:gs>
                    <a:gs pos="88000">
                      <a:schemeClr val="tx1"/>
                    </a:gs>
                  </a:gsLst>
                  <a:lin ang="5400000" scaled="0"/>
                </a:gradFill>
                <a:effectLst>
                  <a:outerShdw blurRad="38100" dist="38100" dir="2700000" algn="tl">
                    <a:srgbClr val="000000">
                      <a:alpha val="43137"/>
                    </a:srgbClr>
                  </a:outerShdw>
                </a:effectLst>
              </a:rPr>
              <a:t>ん</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 </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(TT)</a:t>
            </a: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8" name="テキスト ボックス 17"/>
          <p:cNvSpPr txBox="1"/>
          <p:nvPr/>
        </p:nvSpPr>
        <p:spPr>
          <a:xfrm>
            <a:off x="285720" y="3071810"/>
            <a:ext cx="2031325" cy="461665"/>
          </a:xfrm>
          <a:prstGeom prst="rect">
            <a:avLst/>
          </a:prstGeom>
          <a:noFill/>
        </p:spPr>
        <p:txBody>
          <a:bodyPr wrap="none">
            <a:spAutoFit/>
          </a:bodyPr>
          <a:lstStyle/>
          <a:p>
            <a:pPr>
              <a:defRPr/>
            </a:pPr>
            <a:r>
              <a:rPr lang="ja-JP" altLang="en-US" sz="24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先輩スタッフ</a:t>
            </a:r>
          </a:p>
        </p:txBody>
      </p:sp>
      <p:sp>
        <p:nvSpPr>
          <p:cNvPr id="19" name="テキスト ボックス 18"/>
          <p:cNvSpPr txBox="1"/>
          <p:nvPr/>
        </p:nvSpPr>
        <p:spPr>
          <a:xfrm>
            <a:off x="6786578" y="5072074"/>
            <a:ext cx="2236510" cy="707886"/>
          </a:xfrm>
          <a:prstGeom prst="rect">
            <a:avLst/>
          </a:prstGeom>
          <a:noFill/>
        </p:spPr>
        <p:txBody>
          <a:bodyPr wrap="none">
            <a:spAutoFit/>
          </a:bodyPr>
          <a:lstStyle/>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入社して間もない</a:t>
            </a:r>
            <a:endPar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endParaRPr>
          </a:p>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バリバリの</a:t>
            </a:r>
            <a:r>
              <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E</a:t>
            </a: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君</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こんなことありません？</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pPr>
              <a:defRPr/>
            </a:pPr>
            <a:r>
              <a:rPr lang="ja-JP" altLang="en-US" smtClean="0"/>
              <a:t>開発環境内蔵でスピーディーに</a:t>
            </a:r>
            <a:endParaRPr lang="ja-JP" altLang="en-US"/>
          </a:p>
        </p:txBody>
      </p:sp>
      <p:sp>
        <p:nvSpPr>
          <p:cNvPr id="11" name="テキスト プレースホルダ 9"/>
          <p:cNvSpPr txBox="1">
            <a:spLocks/>
          </p:cNvSpPr>
          <p:nvPr/>
        </p:nvSpPr>
        <p:spPr>
          <a:xfrm>
            <a:off x="5715008" y="1381111"/>
            <a:ext cx="3214710" cy="1428760"/>
          </a:xfrm>
          <a:prstGeom prst="rect">
            <a:avLst/>
          </a:prstGeom>
        </p:spPr>
        <p:txBody>
          <a:bodyPr/>
          <a:lstStyle/>
          <a:p>
            <a:pPr marL="460375" indent="-460375">
              <a:lnSpc>
                <a:spcPct val="90000"/>
              </a:lnSpc>
              <a:spcBef>
                <a:spcPct val="20000"/>
              </a:spcBef>
              <a:buFontTx/>
              <a:buBlip>
                <a:blip r:embed="rId2"/>
              </a:buBlip>
              <a:defRPr/>
            </a:pPr>
            <a:r>
              <a:rPr lang="ja-JP" altLang="en-US" sz="2600" dirty="0">
                <a:gradFill>
                  <a:gsLst>
                    <a:gs pos="36000">
                      <a:schemeClr val="tx1"/>
                    </a:gs>
                    <a:gs pos="86000">
                      <a:schemeClr val="tx1"/>
                    </a:gs>
                  </a:gsLst>
                  <a:lin ang="5400000" scaled="0"/>
                </a:gradFill>
                <a:latin typeface="+mn-lt"/>
                <a:ea typeface="+mn-ea"/>
              </a:rPr>
              <a:t>開発サーバー内蔵</a:t>
            </a:r>
            <a:endParaRPr lang="en-US" altLang="ja-JP" sz="2600" dirty="0">
              <a:gradFill>
                <a:gsLst>
                  <a:gs pos="36000">
                    <a:schemeClr val="tx1"/>
                  </a:gs>
                  <a:gs pos="86000">
                    <a:schemeClr val="tx1"/>
                  </a:gs>
                </a:gsLst>
                <a:lin ang="5400000" scaled="0"/>
              </a:gradFill>
              <a:latin typeface="+mn-lt"/>
              <a:ea typeface="+mn-ea"/>
            </a:endParaRPr>
          </a:p>
          <a:p>
            <a:pPr marL="460375" indent="-460375">
              <a:lnSpc>
                <a:spcPct val="90000"/>
              </a:lnSpc>
              <a:spcBef>
                <a:spcPct val="20000"/>
              </a:spcBef>
              <a:buFontTx/>
              <a:buBlip>
                <a:blip r:embed="rId2"/>
              </a:buBlip>
              <a:defRPr/>
            </a:pPr>
            <a:r>
              <a:rPr lang="en-US" altLang="ja-JP" sz="2600" dirty="0">
                <a:gradFill>
                  <a:gsLst>
                    <a:gs pos="36000">
                      <a:schemeClr val="tx1"/>
                    </a:gs>
                    <a:gs pos="86000">
                      <a:schemeClr val="tx1"/>
                    </a:gs>
                  </a:gsLst>
                  <a:lin ang="5400000" scaled="0"/>
                </a:gradFill>
                <a:latin typeface="+mn-lt"/>
                <a:ea typeface="+mn-ea"/>
              </a:rPr>
              <a:t>Snapshot</a:t>
            </a:r>
            <a:r>
              <a:rPr lang="ja-JP" altLang="en-US" sz="2600" dirty="0">
                <a:gradFill>
                  <a:gsLst>
                    <a:gs pos="36000">
                      <a:schemeClr val="tx1"/>
                    </a:gs>
                    <a:gs pos="86000">
                      <a:schemeClr val="tx1"/>
                    </a:gs>
                  </a:gsLst>
                  <a:lin ang="5400000" scaled="0"/>
                </a:gradFill>
                <a:latin typeface="+mn-lt"/>
                <a:ea typeface="+mn-ea"/>
              </a:rPr>
              <a:t>を使ってプレビュー確認</a:t>
            </a:r>
            <a:endParaRPr lang="en-US" altLang="ja-JP" sz="2600" dirty="0">
              <a:gradFill>
                <a:gsLst>
                  <a:gs pos="36000">
                    <a:schemeClr val="tx1"/>
                  </a:gs>
                  <a:gs pos="86000">
                    <a:schemeClr val="tx1"/>
                  </a:gs>
                </a:gsLst>
                <a:lin ang="5400000" scaled="0"/>
              </a:gradFill>
              <a:latin typeface="+mn-lt"/>
              <a:ea typeface="+mn-ea"/>
            </a:endParaRPr>
          </a:p>
        </p:txBody>
      </p:sp>
      <p:pic>
        <p:nvPicPr>
          <p:cNvPr id="28676" name="コンテンツ プレースホルダ 12" descr="004.BMP"/>
          <p:cNvPicPr>
            <a:picLocks noGrp="1" noChangeAspect="1"/>
          </p:cNvPicPr>
          <p:nvPr>
            <p:ph idx="1"/>
          </p:nvPr>
        </p:nvPicPr>
        <p:blipFill>
          <a:blip r:embed="rId3"/>
          <a:srcRect/>
          <a:stretch>
            <a:fillRect/>
          </a:stretch>
        </p:blipFill>
        <p:spPr bwMode="auto">
          <a:xfrm>
            <a:off x="357188" y="1412875"/>
            <a:ext cx="5357812" cy="4292600"/>
          </a:xfr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またとあるデザイン会社</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Expression Web</a:t>
            </a:r>
            <a:r>
              <a:rPr lang="ja-JP" altLang="en-US" smtClean="0"/>
              <a:t>ここがおススメ</a:t>
            </a:r>
            <a:endParaRPr lang="ja-JP" altLang="en-US"/>
          </a:p>
        </p:txBody>
      </p:sp>
      <p:grpSp>
        <p:nvGrpSpPr>
          <p:cNvPr id="30723" name="グループ化 10"/>
          <p:cNvGrpSpPr>
            <a:grpSpLocks/>
          </p:cNvGrpSpPr>
          <p:nvPr/>
        </p:nvGrpSpPr>
        <p:grpSpPr bwMode="auto">
          <a:xfrm>
            <a:off x="7715250" y="3857625"/>
            <a:ext cx="1000125" cy="1500188"/>
            <a:chOff x="6643688" y="3143250"/>
            <a:chExt cx="1000125" cy="1500188"/>
          </a:xfrm>
        </p:grpSpPr>
        <p:sp>
          <p:nvSpPr>
            <p:cNvPr id="6" name="二等辺三角形 5"/>
            <p:cNvSpPr/>
            <p:nvPr/>
          </p:nvSpPr>
          <p:spPr bwMode="auto">
            <a:xfrm>
              <a:off x="6643688" y="3286125"/>
              <a:ext cx="1000125" cy="1357313"/>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5" name="円/楕円 4"/>
            <p:cNvSpPr/>
            <p:nvPr/>
          </p:nvSpPr>
          <p:spPr bwMode="auto">
            <a:xfrm>
              <a:off x="6786563" y="3143250"/>
              <a:ext cx="714375" cy="7143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grpSp>
        <p:nvGrpSpPr>
          <p:cNvPr id="30724" name="グループ化 21"/>
          <p:cNvGrpSpPr>
            <a:grpSpLocks/>
          </p:cNvGrpSpPr>
          <p:nvPr/>
        </p:nvGrpSpPr>
        <p:grpSpPr bwMode="auto">
          <a:xfrm>
            <a:off x="214313" y="2214563"/>
            <a:ext cx="1000125" cy="1500187"/>
            <a:chOff x="214282" y="2214554"/>
            <a:chExt cx="1000125" cy="1500187"/>
          </a:xfrm>
        </p:grpSpPr>
        <p:sp>
          <p:nvSpPr>
            <p:cNvPr id="9" name="二等辺三角形 8"/>
            <p:cNvSpPr/>
            <p:nvPr/>
          </p:nvSpPr>
          <p:spPr bwMode="auto">
            <a:xfrm>
              <a:off x="214282" y="2357429"/>
              <a:ext cx="1000125" cy="1357312"/>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0" name="円/楕円 9"/>
            <p:cNvSpPr/>
            <p:nvPr/>
          </p:nvSpPr>
          <p:spPr bwMode="auto">
            <a:xfrm>
              <a:off x="357157" y="2214554"/>
              <a:ext cx="714375" cy="714375"/>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sp>
        <p:nvSpPr>
          <p:cNvPr id="13" name="雲形吹き出し 12"/>
          <p:cNvSpPr/>
          <p:nvPr/>
        </p:nvSpPr>
        <p:spPr bwMode="auto">
          <a:xfrm>
            <a:off x="1857356" y="928670"/>
            <a:ext cx="6000792" cy="1571636"/>
          </a:xfrm>
          <a:prstGeom prst="cloudCallout">
            <a:avLst>
              <a:gd name="adj1" fmla="val -58597"/>
              <a:gd name="adj2" fmla="val 5285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defTabSz="914099">
              <a:defRPr/>
            </a:pP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IE</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と</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Firefox</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のチェックに加えて、</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IE</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は</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3</a:t>
            </a:r>
            <a:r>
              <a:rPr lang="ja-JP" altLang="en-US" sz="2400" dirty="0" err="1">
                <a:gradFill>
                  <a:gsLst>
                    <a:gs pos="62000">
                      <a:schemeClr val="tx1"/>
                    </a:gs>
                    <a:gs pos="88000">
                      <a:schemeClr val="tx1"/>
                    </a:gs>
                  </a:gsLst>
                  <a:lin ang="5400000" scaled="0"/>
                </a:gradFill>
                <a:effectLst>
                  <a:outerShdw blurRad="38100" dist="38100" dir="2700000" algn="tl">
                    <a:srgbClr val="000000">
                      <a:alpha val="43137"/>
                    </a:srgbClr>
                  </a:outerShdw>
                </a:effectLst>
              </a:rPr>
              <a:t>つも</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バージョンあるし・・・</a:t>
            </a:r>
          </a:p>
        </p:txBody>
      </p:sp>
      <p:sp>
        <p:nvSpPr>
          <p:cNvPr id="17" name="雲形吹き出し 16"/>
          <p:cNvSpPr/>
          <p:nvPr/>
        </p:nvSpPr>
        <p:spPr bwMode="auto">
          <a:xfrm>
            <a:off x="3071802" y="2071678"/>
            <a:ext cx="5357850" cy="1643074"/>
          </a:xfrm>
          <a:prstGeom prst="cloudCallout">
            <a:avLst>
              <a:gd name="adj1" fmla="val -81879"/>
              <a:gd name="adj2" fmla="val -14508"/>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ちょっｗ、</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IE6</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と</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8</a:t>
            </a:r>
            <a:r>
              <a:rPr lang="ja-JP" altLang="en-US" sz="2400" dirty="0" err="1">
                <a:gradFill>
                  <a:gsLst>
                    <a:gs pos="62000">
                      <a:schemeClr val="tx1"/>
                    </a:gs>
                    <a:gs pos="88000">
                      <a:schemeClr val="tx1"/>
                    </a:gs>
                  </a:gsLst>
                  <a:lin ang="5400000" scaled="0"/>
                </a:gradFill>
                <a:effectLst>
                  <a:outerShdw blurRad="38100" dist="38100" dir="2700000" algn="tl">
                    <a:srgbClr val="000000">
                      <a:alpha val="43137"/>
                    </a:srgbClr>
                  </a:outerShdw>
                </a:effectLst>
              </a:rPr>
              <a:t>で微</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妙にずれてね？どん</a:t>
            </a:r>
            <a:r>
              <a:rPr lang="ja-JP" altLang="en-US" sz="2400" dirty="0" err="1">
                <a:gradFill>
                  <a:gsLst>
                    <a:gs pos="62000">
                      <a:schemeClr val="tx1"/>
                    </a:gs>
                    <a:gs pos="88000">
                      <a:schemeClr val="tx1"/>
                    </a:gs>
                  </a:gsLst>
                  <a:lin ang="5400000" scaled="0"/>
                </a:gradFill>
                <a:effectLst>
                  <a:outerShdw blurRad="38100" dist="38100" dir="2700000" algn="tl">
                    <a:srgbClr val="000000">
                      <a:alpha val="43137"/>
                    </a:srgbClr>
                  </a:outerShdw>
                </a:effectLst>
              </a:rPr>
              <a:t>だ</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けずれてんの？</a:t>
            </a:r>
          </a:p>
        </p:txBody>
      </p:sp>
      <p:sp>
        <p:nvSpPr>
          <p:cNvPr id="18" name="テキスト ボックス 17"/>
          <p:cNvSpPr txBox="1"/>
          <p:nvPr/>
        </p:nvSpPr>
        <p:spPr>
          <a:xfrm>
            <a:off x="6715140" y="4714884"/>
            <a:ext cx="2031325" cy="461665"/>
          </a:xfrm>
          <a:prstGeom prst="rect">
            <a:avLst/>
          </a:prstGeom>
          <a:noFill/>
        </p:spPr>
        <p:txBody>
          <a:bodyPr wrap="none">
            <a:spAutoFit/>
          </a:bodyPr>
          <a:lstStyle/>
          <a:p>
            <a:pPr>
              <a:defRPr/>
            </a:pPr>
            <a:r>
              <a:rPr lang="ja-JP" altLang="en-US" sz="24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ディレクター</a:t>
            </a:r>
          </a:p>
        </p:txBody>
      </p:sp>
      <p:sp>
        <p:nvSpPr>
          <p:cNvPr id="19" name="テキスト ボックス 18"/>
          <p:cNvSpPr txBox="1"/>
          <p:nvPr/>
        </p:nvSpPr>
        <p:spPr>
          <a:xfrm>
            <a:off x="285720" y="3714752"/>
            <a:ext cx="2108269" cy="400110"/>
          </a:xfrm>
          <a:prstGeom prst="rect">
            <a:avLst/>
          </a:prstGeom>
          <a:noFill/>
        </p:spPr>
        <p:txBody>
          <a:bodyPr wrap="none">
            <a:spAutoFit/>
          </a:bodyPr>
          <a:lstStyle/>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バリバリの</a:t>
            </a:r>
            <a:r>
              <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ME</a:t>
            </a: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君</a:t>
            </a:r>
          </a:p>
        </p:txBody>
      </p:sp>
      <p:sp>
        <p:nvSpPr>
          <p:cNvPr id="16" name="円形吹き出し 15"/>
          <p:cNvSpPr/>
          <p:nvPr/>
        </p:nvSpPr>
        <p:spPr bwMode="auto">
          <a:xfrm>
            <a:off x="1071538" y="4071942"/>
            <a:ext cx="5786478" cy="1643074"/>
          </a:xfrm>
          <a:prstGeom prst="wedgeEllipseCallout">
            <a:avLst>
              <a:gd name="adj1" fmla="val 65638"/>
              <a:gd name="adj2" fmla="val -37466"/>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Firefox</a:t>
            </a:r>
            <a:r>
              <a:rPr lang="ja-JP" altLang="en-US" sz="2400" dirty="0" err="1">
                <a:gradFill>
                  <a:gsLst>
                    <a:gs pos="62000">
                      <a:schemeClr val="tx1"/>
                    </a:gs>
                    <a:gs pos="88000">
                      <a:schemeClr val="tx1"/>
                    </a:gs>
                  </a:gsLst>
                  <a:lin ang="5400000" scaled="0"/>
                </a:gradFill>
                <a:effectLst>
                  <a:outerShdw blurRad="38100" dist="38100" dir="2700000" algn="tl">
                    <a:srgbClr val="000000">
                      <a:alpha val="43137"/>
                    </a:srgbClr>
                  </a:outerShdw>
                </a:effectLst>
              </a:rPr>
              <a:t>で微</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妙にずれてるっていわれたんだけれど、確認して修正お願いしますね。</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こんなことありませんか？</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SuperPreview</a:t>
            </a:r>
            <a:r>
              <a:rPr lang="ja-JP" altLang="en-US" smtClean="0"/>
              <a:t>で より正確に</a:t>
            </a:r>
            <a:endParaRPr lang="ja-JP" altLang="en-US" sz="3600"/>
          </a:p>
        </p:txBody>
      </p:sp>
      <p:pic>
        <p:nvPicPr>
          <p:cNvPr id="32771" name="コンテンツ プレースホルダ 7" descr="005.BMP"/>
          <p:cNvPicPr>
            <a:picLocks noGrp="1" noChangeAspect="1"/>
          </p:cNvPicPr>
          <p:nvPr>
            <p:ph idx="1"/>
          </p:nvPr>
        </p:nvPicPr>
        <p:blipFill>
          <a:blip r:embed="rId2"/>
          <a:srcRect/>
          <a:stretch>
            <a:fillRect/>
          </a:stretch>
        </p:blipFill>
        <p:spPr bwMode="auto">
          <a:xfrm>
            <a:off x="500063" y="1412875"/>
            <a:ext cx="8143875" cy="4987925"/>
          </a:xfr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altLang="ja-JP" dirty="0" smtClean="0"/>
              <a:t>Expression</a:t>
            </a:r>
            <a:r>
              <a:rPr lang="ja-JP" altLang="en-US" dirty="0" smtClean="0"/>
              <a:t> </a:t>
            </a:r>
            <a:r>
              <a:rPr altLang="ja-JP" dirty="0" smtClean="0"/>
              <a:t>Web / </a:t>
            </a:r>
            <a:br>
              <a:rPr altLang="ja-JP" dirty="0" smtClean="0"/>
            </a:br>
            <a:r>
              <a:rPr altLang="ja-JP" dirty="0" smtClean="0"/>
              <a:t>SuperPreview</a:t>
            </a:r>
            <a:r>
              <a:rPr lang="ja-JP" altLang="en-US" dirty="0" smtClean="0"/>
              <a:t> </a:t>
            </a:r>
            <a:r>
              <a:rPr altLang="ja-JP" dirty="0" smtClean="0"/>
              <a:t>Demo</a:t>
            </a:r>
            <a:endParaRPr dirty="0"/>
          </a:p>
        </p:txBody>
      </p:sp>
      <p:sp>
        <p:nvSpPr>
          <p:cNvPr id="3" name="Subtitle 2"/>
          <p:cNvSpPr>
            <a:spLocks noGrp="1"/>
          </p:cNvSpPr>
          <p:nvPr>
            <p:ph type="subTitle" idx="1"/>
          </p:nvPr>
        </p:nvSpPr>
        <p:spPr/>
        <p:txBody>
          <a:bodyPr/>
          <a:lstStyle/>
          <a:p>
            <a:pPr defTabSz="914363" eaLnBrk="1" fontAlgn="auto" hangingPunct="1">
              <a:spcAft>
                <a:spcPts val="0"/>
              </a:spcAft>
              <a:defRPr/>
            </a:pPr>
            <a:r>
              <a:rPr lang="ja-JP" altLang="en-US" dirty="0" smtClean="0">
                <a:cs typeface="+mn-cs"/>
              </a:rPr>
              <a:t>神森　勉</a:t>
            </a:r>
            <a:endParaRPr lang="en-US" altLang="ja-JP" dirty="0" smtClean="0">
              <a:cs typeface="+mn-cs"/>
            </a:endParaRPr>
          </a:p>
          <a:p>
            <a:pPr defTabSz="914363" eaLnBrk="1" fontAlgn="auto" hangingPunct="1">
              <a:spcAft>
                <a:spcPts val="0"/>
              </a:spcAft>
              <a:defRPr/>
            </a:pPr>
            <a:r>
              <a:rPr lang="ja-JP" altLang="en-US" dirty="0" smtClean="0">
                <a:cs typeface="+mn-cs"/>
              </a:rPr>
              <a:t>制作部</a:t>
            </a:r>
            <a:endParaRPr lang="en-US" altLang="ja-JP" dirty="0" smtClean="0">
              <a:cs typeface="+mn-cs"/>
            </a:endParaRPr>
          </a:p>
          <a:p>
            <a:pPr defTabSz="914363" eaLnBrk="1" fontAlgn="auto" hangingPunct="1">
              <a:spcAft>
                <a:spcPts val="0"/>
              </a:spcAft>
              <a:defRPr/>
            </a:pPr>
            <a:r>
              <a:rPr lang="ja-JP" altLang="en-US" dirty="0" smtClean="0">
                <a:cs typeface="+mn-cs"/>
              </a:rPr>
              <a:t>アンカーテクノロジー株式会社</a:t>
            </a:r>
            <a:endParaRPr lang="en-US" dirty="0">
              <a:cs typeface="+mn-cs"/>
            </a:endParaRPr>
          </a:p>
        </p:txBody>
      </p:sp>
      <p:sp>
        <p:nvSpPr>
          <p:cNvPr id="4" name="Text Placeholder 3"/>
          <p:cNvSpPr>
            <a:spLocks noGrp="1"/>
          </p:cNvSpPr>
          <p:nvPr>
            <p:ph type="body" sz="quarter" idx="10"/>
          </p:nvPr>
        </p:nvSpPr>
        <p:spPr/>
        <p:txBody>
          <a:bodyPr/>
          <a:lstStyle/>
          <a:p>
            <a:pPr defTabSz="914363" eaLnBrk="1" fontAlgn="auto" hangingPunct="1">
              <a:spcAft>
                <a:spcPts val="0"/>
              </a:spcAft>
              <a:defRPr/>
            </a:pPr>
            <a:r>
              <a:rPr/>
              <a:t>demo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pPr>
              <a:defRPr/>
            </a:pPr>
            <a:r>
              <a:rPr altLang="ja-JP" smtClean="0"/>
              <a:t>Expression Web 3 </a:t>
            </a:r>
            <a:r>
              <a:rPr lang="ja-JP" altLang="en-US" smtClean="0"/>
              <a:t>他の新機能</a:t>
            </a:r>
            <a:endParaRPr lang="ja-JP" altLang="en-US"/>
          </a:p>
        </p:txBody>
      </p:sp>
      <p:sp>
        <p:nvSpPr>
          <p:cNvPr id="6" name="テキスト プレースホルダ 5"/>
          <p:cNvSpPr>
            <a:spLocks noGrp="1"/>
          </p:cNvSpPr>
          <p:nvPr>
            <p:ph type="body" sz="quarter" idx="10"/>
          </p:nvPr>
        </p:nvSpPr>
        <p:spPr>
          <a:xfrm>
            <a:off x="381000" y="1411552"/>
            <a:ext cx="8382000" cy="1526572"/>
          </a:xfrm>
        </p:spPr>
        <p:txBody>
          <a:bodyPr/>
          <a:lstStyle/>
          <a:p>
            <a:pPr>
              <a:defRPr/>
            </a:pPr>
            <a:r>
              <a:rPr lang="ja-JP" altLang="en-US" dirty="0" smtClean="0"/>
              <a:t>サーバーへのダイレクト更新</a:t>
            </a:r>
            <a:endParaRPr lang="en-US" altLang="ja-JP" dirty="0" smtClean="0"/>
          </a:p>
          <a:p>
            <a:pPr>
              <a:defRPr/>
            </a:pPr>
            <a:r>
              <a:rPr lang="en-US" altLang="ja-JP" dirty="0" smtClean="0"/>
              <a:t>Expression Design 3</a:t>
            </a:r>
            <a:r>
              <a:rPr lang="ja-JP" altLang="en-US" dirty="0" smtClean="0"/>
              <a:t>同梱</a:t>
            </a:r>
            <a:endParaRPr lang="en-US" altLang="ja-JP" dirty="0" smtClean="0"/>
          </a:p>
          <a:p>
            <a:pPr>
              <a:defRPr/>
            </a:pPr>
            <a:r>
              <a:rPr lang="en-US" altLang="ja-JP" dirty="0" smtClean="0"/>
              <a:t>Expression Encoder 3</a:t>
            </a:r>
            <a:r>
              <a:rPr lang="ja-JP" altLang="en-US" dirty="0" smtClean="0"/>
              <a:t>同梱</a:t>
            </a:r>
            <a:endParaRPr lang="ja-JP" alt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p:cNvSpPr txBox="1">
            <a:spLocks noChangeArrowheads="1"/>
          </p:cNvSpPr>
          <p:nvPr/>
        </p:nvSpPr>
        <p:spPr bwMode="blackWhite">
          <a:xfrm>
            <a:off x="381000" y="57912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kumimoji="0" lang="en-US" altLang="ja-JP" sz="700">
                <a:latin typeface="Segoe" pitchFamily="34" charset="0"/>
                <a:cs typeface="Arial" charset="0"/>
              </a:rPr>
              <a:t>© 2009 Microsoft Corporation. All rights reserved. Microsoft, Windows, Windows Vista and other product names are or may be registered trademarks and/or trademarks in the U.S. and/or other countries.</a:t>
            </a:r>
          </a:p>
          <a:p>
            <a:pPr algn="ctr" eaLnBrk="0" hangingPunct="0"/>
            <a:r>
              <a:rPr kumimoji="0" lang="en-US" altLang="ja-JP" sz="70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altLang="ja-JP" sz="700">
                <a:latin typeface="Segoe" pitchFamily="34" charset="0"/>
                <a:cs typeface="Arial" charset="0"/>
              </a:rPr>
            </a:br>
            <a:r>
              <a:rPr kumimoji="0" lang="en-US" altLang="ja-JP" sz="700">
                <a:latin typeface="Segoe" pitchFamily="34" charset="0"/>
                <a:cs typeface="Arial" charset="0"/>
              </a:rPr>
              <a:t>MICROSOFT MAKES NO WARRANTIES, EXPRESS, IMPLIED OR STATUTORY, AS TO THE INFORMATION IN THIS PRESENTATION.</a:t>
            </a:r>
          </a:p>
        </p:txBody>
      </p:sp>
      <p:pic>
        <p:nvPicPr>
          <p:cNvPr id="6" name="Picture 2" descr="MicrosoftLogo wht shadow"/>
          <p:cNvPicPr>
            <a:picLocks noChangeAspect="1" noChangeArrowheads="1"/>
          </p:cNvPicPr>
          <p:nvPr/>
        </p:nvPicPr>
        <p:blipFill>
          <a:blip r:embed="rId3"/>
          <a:srcRect t="35449" b="36508"/>
          <a:stretch>
            <a:fillRect/>
          </a:stretch>
        </p:blipFill>
        <p:spPr bwMode="invGray">
          <a:xfrm>
            <a:off x="1744663" y="2568575"/>
            <a:ext cx="5619750" cy="11826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smtClean="0"/>
              <a:t>会社概要</a:t>
            </a:r>
            <a:endParaRPr lang="ja-JP" altLang="en-US"/>
          </a:p>
        </p:txBody>
      </p:sp>
      <p:graphicFrame>
        <p:nvGraphicFramePr>
          <p:cNvPr id="8" name="コンテンツ プレースホルダ 7"/>
          <p:cNvGraphicFramePr>
            <a:graphicFrameLocks noGrp="1"/>
          </p:cNvGraphicFramePr>
          <p:nvPr>
            <p:ph idx="1"/>
          </p:nvPr>
        </p:nvGraphicFramePr>
        <p:xfrm>
          <a:off x="381000" y="1412874"/>
          <a:ext cx="8382000" cy="3730637"/>
        </p:xfrm>
        <a:graphic>
          <a:graphicData uri="http://schemas.openxmlformats.org/drawingml/2006/table">
            <a:tbl>
              <a:tblPr firstCol="1" bandRow="1">
                <a:effectLst/>
                <a:tableStyleId>{D7AC3CCA-C797-4891-BE02-D94E43425B78}</a:tableStyleId>
              </a:tblPr>
              <a:tblGrid>
                <a:gridCol w="1190604"/>
                <a:gridCol w="7191396"/>
              </a:tblGrid>
              <a:tr h="4997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b="1" dirty="0" smtClean="0"/>
                        <a:t>会社名</a:t>
                      </a:r>
                      <a:endParaRPr kumimoji="1" lang="ja-JP" altLang="en-US" b="1" dirty="0"/>
                    </a:p>
                  </a:txBody>
                  <a:tcPr anchor="ctr"/>
                </a:tc>
                <a:tc>
                  <a:txBody>
                    <a:bodyPr/>
                    <a:lstStyle/>
                    <a:p>
                      <a:r>
                        <a:rPr kumimoji="1" lang="ja-JP" altLang="en-US" b="0" dirty="0" smtClean="0"/>
                        <a:t>アンカーテクノロジー株式会社</a:t>
                      </a:r>
                      <a:endParaRPr kumimoji="1" lang="ja-JP" altLang="en-US" b="0" dirty="0"/>
                    </a:p>
                  </a:txBody>
                  <a:tcPr anchor="ctr"/>
                </a:tc>
              </a:tr>
              <a:tr h="499700">
                <a:tc>
                  <a:txBody>
                    <a:bodyPr/>
                    <a:lstStyle/>
                    <a:p>
                      <a:r>
                        <a:rPr kumimoji="1" lang="ja-JP" altLang="en-US" dirty="0" smtClean="0"/>
                        <a:t>設立</a:t>
                      </a:r>
                      <a:endParaRPr kumimoji="1" lang="ja-JP" altLang="en-US" dirty="0"/>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dirty="0" smtClean="0"/>
                        <a:t>1995</a:t>
                      </a:r>
                      <a:r>
                        <a:rPr kumimoji="1" lang="ja-JP" altLang="en-US" dirty="0" smtClean="0"/>
                        <a:t>年</a:t>
                      </a:r>
                      <a:r>
                        <a:rPr kumimoji="1" lang="en-US" altLang="ja-JP" dirty="0" smtClean="0"/>
                        <a:t>8</a:t>
                      </a:r>
                      <a:r>
                        <a:rPr kumimoji="1" lang="ja-JP" altLang="en-US" dirty="0" smtClean="0"/>
                        <a:t>月</a:t>
                      </a:r>
                      <a:r>
                        <a:rPr kumimoji="1" lang="en-US" altLang="ja-JP" dirty="0" smtClean="0"/>
                        <a:t>1</a:t>
                      </a:r>
                      <a:r>
                        <a:rPr kumimoji="1" lang="ja-JP" altLang="en-US" dirty="0" smtClean="0"/>
                        <a:t>日</a:t>
                      </a:r>
                      <a:endParaRPr kumimoji="1" lang="ja-JP" altLang="en-US" dirty="0"/>
                    </a:p>
                  </a:txBody>
                  <a:tcPr anchor="ctr"/>
                </a:tc>
              </a:tr>
              <a:tr h="499700">
                <a:tc>
                  <a:txBody>
                    <a:bodyPr/>
                    <a:lstStyle/>
                    <a:p>
                      <a:r>
                        <a:rPr kumimoji="1" lang="ja-JP" altLang="en-US" dirty="0" smtClean="0"/>
                        <a:t>資本金</a:t>
                      </a:r>
                      <a:endParaRPr kumimoji="1" lang="ja-JP" altLang="en-US" dirty="0"/>
                    </a:p>
                  </a:txBody>
                  <a:tcPr anchor="ctr"/>
                </a:tc>
                <a:tc>
                  <a:txBody>
                    <a:bodyPr/>
                    <a:lstStyle/>
                    <a:p>
                      <a:r>
                        <a:rPr kumimoji="1" lang="en-US" altLang="ja-JP" dirty="0" smtClean="0"/>
                        <a:t>1</a:t>
                      </a:r>
                      <a:r>
                        <a:rPr kumimoji="1" lang="ja-JP" altLang="en-US" dirty="0" smtClean="0"/>
                        <a:t>億円</a:t>
                      </a:r>
                      <a:endParaRPr kumimoji="1" lang="ja-JP" altLang="en-US" dirty="0"/>
                    </a:p>
                  </a:txBody>
                  <a:tcPr anchor="ctr"/>
                </a:tc>
              </a:tr>
              <a:tr h="499700">
                <a:tc>
                  <a:txBody>
                    <a:bodyPr/>
                    <a:lstStyle/>
                    <a:p>
                      <a:r>
                        <a:rPr kumimoji="1" lang="ja-JP" altLang="en-US" dirty="0" smtClean="0"/>
                        <a:t>従業員数</a:t>
                      </a:r>
                      <a:endParaRPr kumimoji="1" lang="ja-JP" altLang="en-US" dirty="0"/>
                    </a:p>
                  </a:txBody>
                  <a:tcPr anchor="ctr"/>
                </a:tc>
                <a:tc>
                  <a:txBody>
                    <a:bodyPr/>
                    <a:lstStyle/>
                    <a:p>
                      <a:r>
                        <a:rPr lang="en-US" altLang="zh-TW" dirty="0" smtClean="0"/>
                        <a:t>52</a:t>
                      </a:r>
                      <a:r>
                        <a:rPr lang="zh-TW" altLang="en-US" dirty="0" smtClean="0"/>
                        <a:t>名（</a:t>
                      </a:r>
                      <a:r>
                        <a:rPr lang="en-US" altLang="zh-TW" dirty="0" smtClean="0"/>
                        <a:t>2009</a:t>
                      </a:r>
                      <a:r>
                        <a:rPr lang="zh-TW" altLang="en-US" dirty="0" smtClean="0"/>
                        <a:t>年</a:t>
                      </a:r>
                      <a:r>
                        <a:rPr lang="en-US" altLang="zh-TW" dirty="0" smtClean="0"/>
                        <a:t>3</a:t>
                      </a:r>
                      <a:r>
                        <a:rPr lang="zh-TW" altLang="en-US" dirty="0" smtClean="0"/>
                        <a:t>月末現在）</a:t>
                      </a:r>
                      <a:endParaRPr kumimoji="1" lang="ja-JP" altLang="en-US" dirty="0"/>
                    </a:p>
                  </a:txBody>
                  <a:tcPr anchor="ctr"/>
                </a:tc>
              </a:tr>
              <a:tr h="1232137">
                <a:tc>
                  <a:txBody>
                    <a:bodyPr/>
                    <a:lstStyle/>
                    <a:p>
                      <a:r>
                        <a:rPr kumimoji="1" lang="ja-JP" altLang="en-US" dirty="0" smtClean="0"/>
                        <a:t>事業内容</a:t>
                      </a:r>
                      <a:endParaRPr kumimoji="1" lang="ja-JP" altLang="en-US" dirty="0"/>
                    </a:p>
                  </a:txBody>
                  <a:tcPr anchor="ctr"/>
                </a:tc>
                <a:tc>
                  <a:txBody>
                    <a:bodyPr/>
                    <a:lstStyle/>
                    <a:p>
                      <a:r>
                        <a:rPr lang="ja-JP" altLang="en-US" dirty="0" smtClean="0"/>
                        <a:t>ビジネス</a:t>
                      </a:r>
                      <a:r>
                        <a:rPr lang="en-US" altLang="ja-JP" dirty="0" smtClean="0"/>
                        <a:t>/IT</a:t>
                      </a:r>
                      <a:r>
                        <a:rPr lang="ja-JP" altLang="en-US" dirty="0" smtClean="0"/>
                        <a:t>コンサルティングサービス</a:t>
                      </a:r>
                    </a:p>
                    <a:p>
                      <a:r>
                        <a:rPr lang="en-US" altLang="ja-JP" dirty="0" smtClean="0"/>
                        <a:t>Web</a:t>
                      </a:r>
                      <a:r>
                        <a:rPr lang="ja-JP" altLang="en-US" dirty="0" smtClean="0"/>
                        <a:t>インテグレーションサービス</a:t>
                      </a:r>
                    </a:p>
                    <a:p>
                      <a:r>
                        <a:rPr lang="ja-JP" altLang="en-US" dirty="0" smtClean="0"/>
                        <a:t>システム開発サービス</a:t>
                      </a:r>
                    </a:p>
                  </a:txBody>
                  <a:tcPr anchor="ctr"/>
                </a:tc>
              </a:tr>
              <a:tr h="499700">
                <a:tc>
                  <a:txBody>
                    <a:bodyPr/>
                    <a:lstStyle/>
                    <a:p>
                      <a:r>
                        <a:rPr kumimoji="1" lang="en-US" altLang="ja-JP" dirty="0" smtClean="0"/>
                        <a:t>URL</a:t>
                      </a:r>
                      <a:endParaRPr kumimoji="1" lang="ja-JP" altLang="en-US" dirty="0"/>
                    </a:p>
                  </a:txBody>
                  <a:tcPr anchor="ctr"/>
                </a:tc>
                <a:tc>
                  <a:txBody>
                    <a:bodyPr/>
                    <a:lstStyle/>
                    <a:p>
                      <a:r>
                        <a:rPr kumimoji="1" lang="en-US" altLang="ja-JP" dirty="0" smtClean="0"/>
                        <a:t>http://www.anchor.jp/</a:t>
                      </a:r>
                      <a:endParaRPr kumimoji="1" lang="ja-JP" altLang="en-US"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1000" y="230188"/>
            <a:ext cx="8382000" cy="683264"/>
          </a:xfrm>
        </p:spPr>
        <p:txBody>
          <a:bodyPr/>
          <a:lstStyle/>
          <a:p>
            <a:pPr>
              <a:defRPr/>
            </a:pPr>
            <a:r>
              <a:rPr lang="ja-JP" altLang="en-US" smtClean="0"/>
              <a:t>自己紹介</a:t>
            </a:r>
            <a:endParaRPr lang="ja-JP" altLang="en-US"/>
          </a:p>
        </p:txBody>
      </p:sp>
      <p:sp>
        <p:nvSpPr>
          <p:cNvPr id="6" name="テキスト プレースホルダ 5"/>
          <p:cNvSpPr>
            <a:spLocks noGrp="1"/>
          </p:cNvSpPr>
          <p:nvPr>
            <p:ph type="body" sz="quarter" idx="10"/>
          </p:nvPr>
        </p:nvSpPr>
        <p:spPr>
          <a:xfrm>
            <a:off x="381000" y="1411552"/>
            <a:ext cx="8382000" cy="5010602"/>
          </a:xfrm>
        </p:spPr>
        <p:txBody>
          <a:bodyPr/>
          <a:lstStyle/>
          <a:p>
            <a:pPr>
              <a:defRPr/>
            </a:pPr>
            <a:r>
              <a:rPr lang="ja-JP" altLang="en-US" dirty="0" smtClean="0"/>
              <a:t>アンカーテクノロジー株式会社所属</a:t>
            </a:r>
            <a:endParaRPr lang="en-US" altLang="ja-JP" dirty="0" smtClean="0"/>
          </a:p>
          <a:p>
            <a:pPr lvl="1">
              <a:defRPr/>
            </a:pPr>
            <a:r>
              <a:rPr lang="ja-JP" altLang="en-US" dirty="0" smtClean="0"/>
              <a:t>制作部統括マネージャー</a:t>
            </a:r>
            <a:endParaRPr lang="en-US" altLang="ja-JP" dirty="0" smtClean="0"/>
          </a:p>
          <a:p>
            <a:pPr lvl="1">
              <a:defRPr/>
            </a:pPr>
            <a:r>
              <a:rPr lang="ja-JP" altLang="en-US" dirty="0" smtClean="0"/>
              <a:t>エキスパート</a:t>
            </a:r>
            <a:endParaRPr lang="en-US" altLang="ja-JP" dirty="0" smtClean="0"/>
          </a:p>
          <a:p>
            <a:pPr lvl="1">
              <a:defRPr/>
            </a:pPr>
            <a:r>
              <a:rPr lang="en-US" altLang="ja-JP" dirty="0" smtClean="0"/>
              <a:t>QA</a:t>
            </a:r>
            <a:r>
              <a:rPr lang="ja-JP" altLang="en-US" dirty="0" smtClean="0"/>
              <a:t>エンジニア</a:t>
            </a:r>
            <a:endParaRPr lang="en-US" altLang="ja-JP" dirty="0" smtClean="0"/>
          </a:p>
          <a:p>
            <a:pPr>
              <a:defRPr/>
            </a:pPr>
            <a:r>
              <a:rPr lang="en-US" altLang="ja-JP" dirty="0" smtClean="0"/>
              <a:t>T-STUDIO</a:t>
            </a:r>
            <a:r>
              <a:rPr lang="ja-JP" altLang="en-US" dirty="0" smtClean="0"/>
              <a:t>（個人サイト）運営</a:t>
            </a:r>
            <a:endParaRPr lang="en-US" altLang="ja-JP" dirty="0" smtClean="0"/>
          </a:p>
          <a:p>
            <a:pPr lvl="1">
              <a:defRPr/>
            </a:pPr>
            <a:r>
              <a:rPr lang="en-US" altLang="ja-JP" dirty="0" smtClean="0"/>
              <a:t>http://www.t-tsudio.com/</a:t>
            </a:r>
          </a:p>
          <a:p>
            <a:pPr lvl="1">
              <a:defRPr/>
            </a:pPr>
            <a:r>
              <a:rPr lang="en-US" altLang="ja-JP" dirty="0" smtClean="0"/>
              <a:t>1997</a:t>
            </a:r>
            <a:r>
              <a:rPr lang="ja-JP" altLang="en-US" dirty="0" smtClean="0"/>
              <a:t>年頃、個人サイトで新技術を追いかける</a:t>
            </a:r>
            <a:endParaRPr lang="en-US" altLang="ja-JP" dirty="0" smtClean="0"/>
          </a:p>
          <a:p>
            <a:pPr lvl="1">
              <a:defRPr/>
            </a:pPr>
            <a:r>
              <a:rPr lang="en-US" altLang="ja-JP" dirty="0" smtClean="0"/>
              <a:t>2002</a:t>
            </a:r>
            <a:r>
              <a:rPr lang="ja-JP" altLang="en-US" dirty="0" smtClean="0"/>
              <a:t>年</a:t>
            </a:r>
            <a:r>
              <a:rPr lang="en-US" altLang="ja-JP" dirty="0" smtClean="0"/>
              <a:t>8</a:t>
            </a:r>
            <a:r>
              <a:rPr lang="ja-JP" altLang="en-US" dirty="0" smtClean="0"/>
              <a:t>月に「</a:t>
            </a:r>
            <a:r>
              <a:rPr lang="en-US" altLang="ja-JP" dirty="0" smtClean="0"/>
              <a:t>CSS+HTML RECYCLE BOOK</a:t>
            </a:r>
            <a:r>
              <a:rPr lang="ja-JP" altLang="en-US" dirty="0" smtClean="0"/>
              <a:t>」の出版を機に、</a:t>
            </a:r>
            <a:r>
              <a:rPr lang="en-US" altLang="ja-JP" dirty="0" smtClean="0"/>
              <a:t>ASP</a:t>
            </a:r>
            <a:r>
              <a:rPr lang="ja-JP" altLang="en-US" dirty="0" smtClean="0"/>
              <a:t>（</a:t>
            </a:r>
            <a:r>
              <a:rPr lang="en-US" altLang="ja-JP" dirty="0" smtClean="0"/>
              <a:t>VBScript</a:t>
            </a:r>
            <a:r>
              <a:rPr lang="ja-JP" altLang="en-US" dirty="0" smtClean="0"/>
              <a:t>ベース）でサイトをリニューアル</a:t>
            </a:r>
            <a:endParaRPr lang="en-US" altLang="ja-JP" dirty="0" smtClean="0"/>
          </a:p>
          <a:p>
            <a:pPr lvl="2">
              <a:defRPr/>
            </a:pPr>
            <a:r>
              <a:rPr lang="ja-JP" altLang="en-US" dirty="0" smtClean="0"/>
              <a:t>ちなみに、</a:t>
            </a:r>
            <a:r>
              <a:rPr lang="en-US" altLang="ja-JP" dirty="0" smtClean="0"/>
              <a:t>ASP</a:t>
            </a:r>
            <a:r>
              <a:rPr lang="ja-JP" altLang="en-US" dirty="0" smtClean="0"/>
              <a:t>サイト構築ツールは、</a:t>
            </a:r>
            <a:r>
              <a:rPr lang="en-US" altLang="ja-JP" dirty="0" smtClean="0"/>
              <a:t>Dreamweaver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r>
              <a:rPr kumimoji="1" lang="ja-JP" altLang="en-US" dirty="0" smtClean="0"/>
              <a:t>ちなみに追いかけていた技術</a:t>
            </a:r>
            <a:endParaRPr kumimoji="1" lang="ja-JP" altLang="en-US" dirty="0"/>
          </a:p>
        </p:txBody>
      </p:sp>
      <p:pic>
        <p:nvPicPr>
          <p:cNvPr id="7" name="コンテンツ プレースホルダ 6" descr="WS000004.BMP"/>
          <p:cNvPicPr>
            <a:picLocks noGrp="1" noChangeAspect="1"/>
          </p:cNvPicPr>
          <p:nvPr>
            <p:ph sz="half" idx="1"/>
          </p:nvPr>
        </p:nvPicPr>
        <p:blipFill>
          <a:blip r:embed="rId2"/>
          <a:stretch>
            <a:fillRect/>
          </a:stretch>
        </p:blipFill>
        <p:spPr>
          <a:xfrm>
            <a:off x="428597" y="1411288"/>
            <a:ext cx="3929089" cy="3693742"/>
          </a:xfrm>
        </p:spPr>
      </p:pic>
      <p:pic>
        <p:nvPicPr>
          <p:cNvPr id="8" name="コンテンツ プレースホルダ 7" descr="WS000005.BMP"/>
          <p:cNvPicPr>
            <a:picLocks noGrp="1" noChangeAspect="1"/>
          </p:cNvPicPr>
          <p:nvPr>
            <p:ph sz="half" idx="2"/>
          </p:nvPr>
        </p:nvPicPr>
        <p:blipFill>
          <a:blip r:embed="rId3"/>
          <a:stretch>
            <a:fillRect/>
          </a:stretch>
        </p:blipFill>
        <p:spPr>
          <a:xfrm>
            <a:off x="4579541" y="1411288"/>
            <a:ext cx="4137292" cy="3660786"/>
          </a:xfrm>
        </p:spPr>
      </p:pic>
      <p:sp>
        <p:nvSpPr>
          <p:cNvPr id="9" name="テキスト プレースホルダ 5"/>
          <p:cNvSpPr txBox="1">
            <a:spLocks/>
          </p:cNvSpPr>
          <p:nvPr/>
        </p:nvSpPr>
        <p:spPr>
          <a:xfrm>
            <a:off x="381000" y="5214950"/>
            <a:ext cx="8382000" cy="1143008"/>
          </a:xfrm>
          <a:prstGeom prst="rect">
            <a:avLst/>
          </a:prstGeom>
        </p:spPr>
        <p:txBody>
          <a:bodyPr/>
          <a:lstStyle/>
          <a:p>
            <a:pPr marL="460375" marR="0" lvl="0" indent="-460375" algn="l" defTabSz="912813" rtl="0" eaLnBrk="0" fontAlgn="base" latinLnBrk="0" hangingPunct="0">
              <a:lnSpc>
                <a:spcPct val="90000"/>
              </a:lnSpc>
              <a:spcBef>
                <a:spcPct val="20000"/>
              </a:spcBef>
              <a:spcAft>
                <a:spcPct val="0"/>
              </a:spcAft>
              <a:buClrTx/>
              <a:buSzTx/>
              <a:buFontTx/>
              <a:buBlip>
                <a:blip r:embed="rId4"/>
              </a:buBlip>
              <a:tabLst/>
              <a:defRPr/>
            </a:pPr>
            <a:r>
              <a:rPr kumimoji="1" lang="en-US" altLang="ja-JP" sz="28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メイリオ" pitchFamily="50" charset="-128"/>
              </a:rPr>
              <a:t>WEFT</a:t>
            </a:r>
            <a:r>
              <a:rPr kumimoji="1" lang="ja-JP" altLang="en-US" sz="28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メイリオ" pitchFamily="50" charset="-128"/>
              </a:rPr>
              <a:t>を使ってフォント埋め込み技術をたのしんでいたこともありました。</a:t>
            </a:r>
            <a:endParaRPr kumimoji="1" lang="en-US" altLang="ja-JP" sz="28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381000" y="230188"/>
            <a:ext cx="8382000" cy="683264"/>
          </a:xfrm>
        </p:spPr>
        <p:txBody>
          <a:bodyPr/>
          <a:lstStyle/>
          <a:p>
            <a:pPr eaLnBrk="1" hangingPunct="1">
              <a:defRPr/>
            </a:pPr>
            <a:r>
              <a:rPr lang="ja-JP" altLang="en-US" smtClean="0"/>
              <a:t>アジェンダ</a:t>
            </a:r>
          </a:p>
        </p:txBody>
      </p:sp>
      <p:sp>
        <p:nvSpPr>
          <p:cNvPr id="10" name="テキスト プレースホルダ 9"/>
          <p:cNvSpPr>
            <a:spLocks noGrp="1"/>
          </p:cNvSpPr>
          <p:nvPr>
            <p:ph type="body" sz="quarter" idx="10"/>
          </p:nvPr>
        </p:nvSpPr>
        <p:spPr>
          <a:xfrm>
            <a:off x="381000" y="1411552"/>
            <a:ext cx="8382000" cy="3896451"/>
          </a:xfrm>
        </p:spPr>
        <p:txBody>
          <a:bodyPr/>
          <a:lstStyle/>
          <a:p>
            <a:pPr eaLnBrk="1" hangingPunct="1">
              <a:defRPr/>
            </a:pPr>
            <a:r>
              <a:rPr lang="en-US" altLang="ja-JP" dirty="0" smtClean="0"/>
              <a:t>Expression Web</a:t>
            </a:r>
            <a:r>
              <a:rPr lang="ja-JP" altLang="en-US" dirty="0" smtClean="0"/>
              <a:t>ここがおススメ！</a:t>
            </a:r>
            <a:endParaRPr lang="en-US" altLang="ja-JP" dirty="0" smtClean="0"/>
          </a:p>
          <a:p>
            <a:pPr lvl="1" eaLnBrk="1" hangingPunct="1">
              <a:defRPr/>
            </a:pPr>
            <a:r>
              <a:rPr lang="en-US" altLang="ja-JP" dirty="0" smtClean="0"/>
              <a:t>CSS</a:t>
            </a:r>
            <a:r>
              <a:rPr lang="ja-JP" altLang="en-US" dirty="0" smtClean="0"/>
              <a:t>パネルで不要なコードのチェック</a:t>
            </a:r>
            <a:endParaRPr lang="en-US" altLang="ja-JP" dirty="0" smtClean="0"/>
          </a:p>
          <a:p>
            <a:pPr lvl="1" eaLnBrk="1" hangingPunct="1">
              <a:defRPr/>
            </a:pPr>
            <a:r>
              <a:rPr lang="ja-JP" altLang="en-US" dirty="0" smtClean="0"/>
              <a:t>コードチェックとリポート作成機能</a:t>
            </a:r>
            <a:endParaRPr lang="en-US" altLang="ja-JP" dirty="0" smtClean="0"/>
          </a:p>
          <a:p>
            <a:pPr lvl="1" eaLnBrk="1" hangingPunct="1">
              <a:defRPr/>
            </a:pPr>
            <a:r>
              <a:rPr lang="en-US" altLang="ja-JP" dirty="0" smtClean="0"/>
              <a:t>Snapshot</a:t>
            </a:r>
            <a:r>
              <a:rPr lang="ja-JP" altLang="en-US" dirty="0" smtClean="0"/>
              <a:t>でリアルタイムプレビュー</a:t>
            </a:r>
            <a:endParaRPr lang="en-US" altLang="ja-JP" dirty="0" smtClean="0"/>
          </a:p>
          <a:p>
            <a:pPr lvl="1" eaLnBrk="1" hangingPunct="1">
              <a:defRPr/>
            </a:pPr>
            <a:r>
              <a:rPr lang="ja-JP" altLang="en-US" dirty="0" smtClean="0"/>
              <a:t>開発環境の簡単設置でローカル作業が楽</a:t>
            </a:r>
            <a:endParaRPr lang="en-US" altLang="ja-JP" dirty="0" smtClean="0"/>
          </a:p>
          <a:p>
            <a:pPr lvl="1" eaLnBrk="1" hangingPunct="1">
              <a:defRPr/>
            </a:pPr>
            <a:r>
              <a:rPr lang="en-US" altLang="ja-JP" dirty="0" smtClean="0"/>
              <a:t>SuperPreview</a:t>
            </a:r>
            <a:r>
              <a:rPr lang="ja-JP" altLang="en-US" dirty="0" smtClean="0"/>
              <a:t>でブラウザの検証も楽々</a:t>
            </a:r>
            <a:endParaRPr lang="en-US" altLang="ja-JP" dirty="0" smtClean="0"/>
          </a:p>
          <a:p>
            <a:pPr eaLnBrk="1" hangingPunct="1">
              <a:defRPr/>
            </a:pPr>
            <a:endParaRPr lang="en-US" altLang="ja-JP" dirty="0" smtClean="0"/>
          </a:p>
          <a:p>
            <a:pPr eaLnBrk="1" hangingPunct="1">
              <a:defRPr/>
            </a:pPr>
            <a:r>
              <a:rPr lang="ja-JP" altLang="en-US" dirty="0" smtClean="0"/>
              <a:t>アプリケーションデモ</a:t>
            </a:r>
            <a:endParaRPr lang="en-US" altLang="ja-JP"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ある日のこと</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defRPr/>
            </a:pPr>
            <a:r>
              <a:rPr altLang="ja-JP" smtClean="0"/>
              <a:t>Expression Web</a:t>
            </a:r>
            <a:r>
              <a:rPr lang="ja-JP" altLang="en-US" smtClean="0"/>
              <a:t>ここがおススメ</a:t>
            </a:r>
            <a:endParaRPr lang="ja-JP" altLang="en-US"/>
          </a:p>
        </p:txBody>
      </p:sp>
      <p:grpSp>
        <p:nvGrpSpPr>
          <p:cNvPr id="14339" name="グループ化 10"/>
          <p:cNvGrpSpPr>
            <a:grpSpLocks/>
          </p:cNvGrpSpPr>
          <p:nvPr/>
        </p:nvGrpSpPr>
        <p:grpSpPr bwMode="auto">
          <a:xfrm>
            <a:off x="7715250" y="3857625"/>
            <a:ext cx="1000125" cy="1500188"/>
            <a:chOff x="6643688" y="3143250"/>
            <a:chExt cx="1000125" cy="1500188"/>
          </a:xfrm>
        </p:grpSpPr>
        <p:sp>
          <p:nvSpPr>
            <p:cNvPr id="6" name="二等辺三角形 5"/>
            <p:cNvSpPr/>
            <p:nvPr/>
          </p:nvSpPr>
          <p:spPr bwMode="auto">
            <a:xfrm>
              <a:off x="6643688" y="3286125"/>
              <a:ext cx="1000125" cy="1357313"/>
            </a:xfrm>
            <a:prstGeom prst="triangl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5" name="円/楕円 4"/>
            <p:cNvSpPr/>
            <p:nvPr/>
          </p:nvSpPr>
          <p:spPr bwMode="auto">
            <a:xfrm>
              <a:off x="6786563" y="3143250"/>
              <a:ext cx="714375" cy="714375"/>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grpSp>
        <p:nvGrpSpPr>
          <p:cNvPr id="14340" name="グループ化 21"/>
          <p:cNvGrpSpPr>
            <a:grpSpLocks/>
          </p:cNvGrpSpPr>
          <p:nvPr/>
        </p:nvGrpSpPr>
        <p:grpSpPr bwMode="auto">
          <a:xfrm>
            <a:off x="214313" y="2214563"/>
            <a:ext cx="1000125" cy="1500187"/>
            <a:chOff x="214282" y="2214554"/>
            <a:chExt cx="1000125" cy="1500187"/>
          </a:xfrm>
        </p:grpSpPr>
        <p:sp>
          <p:nvSpPr>
            <p:cNvPr id="9" name="二等辺三角形 8"/>
            <p:cNvSpPr/>
            <p:nvPr/>
          </p:nvSpPr>
          <p:spPr bwMode="auto">
            <a:xfrm>
              <a:off x="214282" y="2357429"/>
              <a:ext cx="1000125" cy="1357312"/>
            </a:xfrm>
            <a:prstGeom prst="triangl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0" name="円/楕円 9"/>
            <p:cNvSpPr/>
            <p:nvPr/>
          </p:nvSpPr>
          <p:spPr bwMode="auto">
            <a:xfrm>
              <a:off x="357157" y="2214554"/>
              <a:ext cx="714375" cy="714375"/>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grpSp>
      <p:sp>
        <p:nvSpPr>
          <p:cNvPr id="11" name="円形吹き出し 10"/>
          <p:cNvSpPr/>
          <p:nvPr/>
        </p:nvSpPr>
        <p:spPr bwMode="auto">
          <a:xfrm>
            <a:off x="1571604" y="1000108"/>
            <a:ext cx="3786214" cy="1643074"/>
          </a:xfrm>
          <a:prstGeom prst="wedgeEllipseCallout">
            <a:avLst>
              <a:gd name="adj1" fmla="val -60966"/>
              <a:gd name="adj2" fmla="val 29909"/>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今日、このサイトの</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CSS</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をいじって修正対応できる？</a:t>
            </a:r>
          </a:p>
        </p:txBody>
      </p:sp>
      <p:sp>
        <p:nvSpPr>
          <p:cNvPr id="13" name="雲形吹き出し 12"/>
          <p:cNvSpPr/>
          <p:nvPr/>
        </p:nvSpPr>
        <p:spPr bwMode="auto">
          <a:xfrm>
            <a:off x="1857356" y="3000372"/>
            <a:ext cx="5429288" cy="1428760"/>
          </a:xfrm>
          <a:prstGeom prst="cloudCallout">
            <a:avLst>
              <a:gd name="adj1" fmla="val 58653"/>
              <a:gd name="adj2" fmla="val 6043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うわー、このサイト</a:t>
            </a:r>
            <a:endPar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俺やってないし・・・</a:t>
            </a:r>
          </a:p>
        </p:txBody>
      </p:sp>
      <p:sp>
        <p:nvSpPr>
          <p:cNvPr id="17" name="雲形吹き出し 16"/>
          <p:cNvSpPr/>
          <p:nvPr/>
        </p:nvSpPr>
        <p:spPr bwMode="auto">
          <a:xfrm>
            <a:off x="1428728" y="4714884"/>
            <a:ext cx="4929222" cy="1357322"/>
          </a:xfrm>
          <a:prstGeom prst="cloudCallout">
            <a:avLst>
              <a:gd name="adj1" fmla="val 78304"/>
              <a:gd name="adj2" fmla="val -44885"/>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人が作った</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CSS</a:t>
            </a:r>
            <a:r>
              <a:rPr lang="ja-JP" altLang="en-US" sz="2400" dirty="0" err="1">
                <a:gradFill>
                  <a:gsLst>
                    <a:gs pos="62000">
                      <a:schemeClr val="tx1"/>
                    </a:gs>
                    <a:gs pos="88000">
                      <a:schemeClr val="tx1"/>
                    </a:gs>
                  </a:gsLst>
                  <a:lin ang="5400000" scaled="0"/>
                </a:gradFill>
                <a:effectLst>
                  <a:outerShdw blurRad="38100" dist="38100" dir="2700000" algn="tl">
                    <a:srgbClr val="000000">
                      <a:alpha val="43137"/>
                    </a:srgbClr>
                  </a:outerShdw>
                </a:effectLst>
              </a:rPr>
              <a:t>いじるの</a:t>
            </a:r>
            <a:r>
              <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rPr>
              <a:t>面倒だよね</a:t>
            </a:r>
            <a:r>
              <a:rPr lang="en-US" altLang="ja-JP" sz="2400" dirty="0">
                <a:gradFill>
                  <a:gsLst>
                    <a:gs pos="62000">
                      <a:schemeClr val="tx1"/>
                    </a:gs>
                    <a:gs pos="88000">
                      <a:schemeClr val="tx1"/>
                    </a:gs>
                  </a:gsLst>
                  <a:lin ang="5400000" scaled="0"/>
                </a:gradFill>
                <a:effectLst>
                  <a:outerShdw blurRad="38100" dist="38100" dir="2700000" algn="tl">
                    <a:srgbClr val="000000">
                      <a:alpha val="43137"/>
                    </a:srgbClr>
                  </a:outerShdw>
                </a:effectLst>
              </a:rPr>
              <a:t>(&gt;&lt;)</a:t>
            </a:r>
            <a:endParaRPr lang="ja-JP" altLang="en-US" sz="2400" dirty="0">
              <a:gradFill>
                <a:gsLst>
                  <a:gs pos="62000">
                    <a:schemeClr val="tx1"/>
                  </a:gs>
                  <a:gs pos="88000">
                    <a:schemeClr val="tx1"/>
                  </a:gs>
                </a:gsLst>
                <a:lin ang="5400000" scaled="0"/>
              </a:gradFill>
              <a:effectLst>
                <a:outerShdw blurRad="38100" dist="38100" dir="2700000" algn="tl">
                  <a:srgbClr val="000000">
                    <a:alpha val="43137"/>
                  </a:srgbClr>
                </a:outerShdw>
              </a:effectLst>
            </a:endParaRPr>
          </a:p>
        </p:txBody>
      </p:sp>
      <p:sp>
        <p:nvSpPr>
          <p:cNvPr id="18" name="テキスト ボックス 17"/>
          <p:cNvSpPr txBox="1"/>
          <p:nvPr/>
        </p:nvSpPr>
        <p:spPr>
          <a:xfrm>
            <a:off x="285720" y="3071810"/>
            <a:ext cx="2031325" cy="461665"/>
          </a:xfrm>
          <a:prstGeom prst="rect">
            <a:avLst/>
          </a:prstGeom>
          <a:noFill/>
        </p:spPr>
        <p:txBody>
          <a:bodyPr wrap="none">
            <a:spAutoFit/>
          </a:bodyPr>
          <a:lstStyle/>
          <a:p>
            <a:pPr>
              <a:defRPr/>
            </a:pPr>
            <a:r>
              <a:rPr lang="ja-JP" altLang="en-US" sz="24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先輩スタッフ</a:t>
            </a:r>
          </a:p>
        </p:txBody>
      </p:sp>
      <p:sp>
        <p:nvSpPr>
          <p:cNvPr id="19" name="テキスト ボックス 18"/>
          <p:cNvSpPr txBox="1"/>
          <p:nvPr/>
        </p:nvSpPr>
        <p:spPr>
          <a:xfrm>
            <a:off x="6786578" y="5072074"/>
            <a:ext cx="2236510" cy="707886"/>
          </a:xfrm>
          <a:prstGeom prst="rect">
            <a:avLst/>
          </a:prstGeom>
          <a:noFill/>
        </p:spPr>
        <p:txBody>
          <a:bodyPr wrap="none">
            <a:spAutoFit/>
          </a:bodyPr>
          <a:lstStyle/>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入社して間もない</a:t>
            </a:r>
            <a:endPar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endParaRPr>
          </a:p>
          <a:p>
            <a:pPr>
              <a:defRPr/>
            </a:pP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バリバリの</a:t>
            </a:r>
            <a:r>
              <a:rPr lang="en-US" altLang="ja-JP"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ME</a:t>
            </a:r>
            <a:r>
              <a:rPr lang="ja-JP" altLang="en-US" sz="2000" dirty="0">
                <a:gradFill>
                  <a:gsLst>
                    <a:gs pos="70000">
                      <a:schemeClr val="tx1"/>
                    </a:gs>
                    <a:gs pos="100000">
                      <a:schemeClr val="tx1"/>
                    </a:gs>
                  </a:gsLst>
                  <a:lin ang="16200000" scaled="0"/>
                </a:gradFill>
                <a:effectLst>
                  <a:outerShdw blurRad="50800" dist="38100" dir="5400000" algn="t" rotWithShape="0">
                    <a:prstClr val="black">
                      <a:alpha val="40000"/>
                    </a:prstClr>
                  </a:outerShdw>
                </a:effectLst>
              </a:rPr>
              <a:t>君</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pPr algn="ctr">
              <a:defRPr/>
            </a:pPr>
            <a:r>
              <a:rPr lang="ja-JP" altLang="en-US" dirty="0" smtClean="0"/>
              <a:t>こんなことありませんか？</a:t>
            </a:r>
            <a:endParaRPr lang="ja-JP" altLang="en-US" dirty="0"/>
          </a:p>
        </p:txBody>
      </p:sp>
      <p:sp>
        <p:nvSpPr>
          <p:cNvPr id="4" name="テキスト プレースホルダ 3"/>
          <p:cNvSpPr>
            <a:spLocks noGrp="1"/>
          </p:cNvSpPr>
          <p:nvPr>
            <p:ph type="subTitle" idx="1"/>
          </p:nvPr>
        </p:nvSpPr>
        <p:spPr>
          <a:xfrm>
            <a:off x="730250" y="4546600"/>
            <a:ext cx="7681913" cy="460375"/>
          </a:xfrm>
        </p:spPr>
        <p:txBody>
          <a:bodyPr/>
          <a:lstStyle/>
          <a:p>
            <a:pPr>
              <a:defRPr/>
            </a:pPr>
            <a:endParaRPr lang="ja-JP"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X09_Template_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ユーザー定義 1">
      <a:majorFont>
        <a:latin typeface="Segoe Semibold"/>
        <a:ea typeface="メイリオ"/>
        <a:cs typeface=""/>
      </a:majorFont>
      <a:minorFont>
        <a:latin typeface="Segoe"/>
        <a:ea typeface="メイリオ"/>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White with Courier font for code slides">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5C24479B0E6C24DB41141F27D1DDFB4" ma:contentTypeVersion="0" ma:contentTypeDescription="新しいドキュメントを作成します。" ma:contentTypeScope="" ma:versionID="c24e8e8f10f3f6db81dc0566e7b8501c">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B8E49-7CDC-424E-B3C1-509285384BBF}">
  <ds:schemaRefs>
    <ds:schemaRef ds:uri="http://schemas.microsoft.com/office/2006/metadata/properties"/>
  </ds:schemaRefs>
</ds:datastoreItem>
</file>

<file path=customXml/itemProps2.xml><?xml version="1.0" encoding="utf-8"?>
<ds:datastoreItem xmlns:ds="http://schemas.openxmlformats.org/officeDocument/2006/customXml" ds:itemID="{A6E3F994-D227-4E39-9207-ADE2C915E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6D3513C-AB08-40CC-96E0-D16859C27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MIX09_Template_4x3</Template>
  <TotalTime>1596</TotalTime>
  <Words>1088</Words>
  <Application>Microsoft Office PowerPoint</Application>
  <PresentationFormat>画面に合わせる (4:3)</PresentationFormat>
  <Paragraphs>127</Paragraphs>
  <Slides>29</Slides>
  <Notes>4</Notes>
  <HiddenSlides>0</HiddenSlides>
  <MMClips>0</MMClips>
  <ScaleCrop>false</ScaleCrop>
  <HeadingPairs>
    <vt:vector size="4" baseType="variant">
      <vt:variant>
        <vt:lpstr>テーマ</vt:lpstr>
      </vt:variant>
      <vt:variant>
        <vt:i4>2</vt:i4>
      </vt:variant>
      <vt:variant>
        <vt:lpstr>スライド タイトル</vt:lpstr>
      </vt:variant>
      <vt:variant>
        <vt:i4>29</vt:i4>
      </vt:variant>
    </vt:vector>
  </HeadingPairs>
  <TitlesOfParts>
    <vt:vector size="31" baseType="lpstr">
      <vt:lpstr>MIX09_Template_4x3</vt:lpstr>
      <vt:lpstr>White with Courier font for code slides</vt:lpstr>
      <vt:lpstr>スライド 1</vt:lpstr>
      <vt:lpstr>Expression Web 3 と注目の "SuperPreview"</vt:lpstr>
      <vt:lpstr>会社概要</vt:lpstr>
      <vt:lpstr>自己紹介</vt:lpstr>
      <vt:lpstr>ちなみに追いかけていた技術</vt:lpstr>
      <vt:lpstr>アジェンダ</vt:lpstr>
      <vt:lpstr>ある日のこと</vt:lpstr>
      <vt:lpstr>Expression Webここがおススメ</vt:lpstr>
      <vt:lpstr>こんなことありませんか？</vt:lpstr>
      <vt:lpstr>強力なCSS作成環境</vt:lpstr>
      <vt:lpstr>また、ある日のこと</vt:lpstr>
      <vt:lpstr>Expression Webここがおススメ</vt:lpstr>
      <vt:lpstr>こんなことありませんか？</vt:lpstr>
      <vt:lpstr>コードチェックとリポート</vt:lpstr>
      <vt:lpstr>とあるデザイン会社にて</vt:lpstr>
      <vt:lpstr>Expression Webここがおススメ</vt:lpstr>
      <vt:lpstr>こんなことありませんか？</vt:lpstr>
      <vt:lpstr>SnapshotでReal Time Preview</vt:lpstr>
      <vt:lpstr>またある日のこと</vt:lpstr>
      <vt:lpstr>Expression Webここがおススメ</vt:lpstr>
      <vt:lpstr>こんなことありません？</vt:lpstr>
      <vt:lpstr>開発環境内蔵でスピーディーに</vt:lpstr>
      <vt:lpstr>またとあるデザイン会社</vt:lpstr>
      <vt:lpstr>Expression Webここがおススメ</vt:lpstr>
      <vt:lpstr>こんなことありませんか？</vt:lpstr>
      <vt:lpstr>SuperPreviewで より正確に</vt:lpstr>
      <vt:lpstr>Expression Web /  SuperPreview Demo</vt:lpstr>
      <vt:lpstr>Expression Web 3 他の新機能</vt:lpstr>
      <vt:lpstr>スライド 29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MIX 09</dc:subject>
  <dc:creator>fumikat</dc:creator>
  <dc:description>Template: Mitchell Derrey, Silver Fox Productions
Formatting:
Event Date: March 18-20, 2009
Event Location: The Venetian Resort Casino, Las Vegas, NV
Audience: External</dc:description>
  <cp:lastModifiedBy>kamimorit</cp:lastModifiedBy>
  <cp:revision>106</cp:revision>
  <dcterms:created xsi:type="dcterms:W3CDTF">2009-04-08T01:46:12Z</dcterms:created>
  <dcterms:modified xsi:type="dcterms:W3CDTF">2009-07-13T03:46:02Z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0x01010035C24479B0E6C24DB41141F27D1DDFB4</vt:lpwstr>
  </property>
</Properties>
</file>