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Lst>
  <p:notesMasterIdLst>
    <p:notesMasterId r:id="rId44"/>
  </p:notesMasterIdLst>
  <p:handoutMasterIdLst>
    <p:handoutMasterId r:id="rId45"/>
  </p:handoutMasterIdLst>
  <p:sldIdLst>
    <p:sldId id="257" r:id="rId2"/>
    <p:sldId id="710" r:id="rId3"/>
    <p:sldId id="711" r:id="rId4"/>
    <p:sldId id="712" r:id="rId5"/>
    <p:sldId id="713" r:id="rId6"/>
    <p:sldId id="714" r:id="rId7"/>
    <p:sldId id="715" r:id="rId8"/>
    <p:sldId id="716" r:id="rId9"/>
    <p:sldId id="717" r:id="rId10"/>
    <p:sldId id="718" r:id="rId11"/>
    <p:sldId id="719" r:id="rId12"/>
    <p:sldId id="720" r:id="rId13"/>
    <p:sldId id="721" r:id="rId14"/>
    <p:sldId id="722" r:id="rId15"/>
    <p:sldId id="723" r:id="rId16"/>
    <p:sldId id="724" r:id="rId17"/>
    <p:sldId id="725" r:id="rId18"/>
    <p:sldId id="726" r:id="rId19"/>
    <p:sldId id="727" r:id="rId20"/>
    <p:sldId id="728" r:id="rId21"/>
    <p:sldId id="729" r:id="rId22"/>
    <p:sldId id="730" r:id="rId23"/>
    <p:sldId id="731" r:id="rId24"/>
    <p:sldId id="732" r:id="rId25"/>
    <p:sldId id="733" r:id="rId26"/>
    <p:sldId id="734" r:id="rId27"/>
    <p:sldId id="735" r:id="rId28"/>
    <p:sldId id="736" r:id="rId29"/>
    <p:sldId id="737" r:id="rId30"/>
    <p:sldId id="738" r:id="rId31"/>
    <p:sldId id="739" r:id="rId32"/>
    <p:sldId id="740" r:id="rId33"/>
    <p:sldId id="741" r:id="rId34"/>
    <p:sldId id="742" r:id="rId35"/>
    <p:sldId id="743" r:id="rId36"/>
    <p:sldId id="744" r:id="rId37"/>
    <p:sldId id="745" r:id="rId38"/>
    <p:sldId id="746" r:id="rId39"/>
    <p:sldId id="749" r:id="rId40"/>
    <p:sldId id="750" r:id="rId41"/>
    <p:sldId id="708" r:id="rId42"/>
    <p:sldId id="689" r:id="rId43"/>
  </p:sldIdLst>
  <p:sldSz cx="9144000" cy="6858000" type="screen4x3"/>
  <p:notesSz cx="6858000" cy="9180513"/>
  <p:defaultTextStyle>
    <a:defPPr>
      <a:defRPr lang="en-US"/>
    </a:defPPr>
    <a:lvl1pPr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fontAlgn="base">
      <a:spcBef>
        <a:spcPct val="20000"/>
      </a:spcBef>
      <a:spcAft>
        <a:spcPct val="0"/>
      </a:spcAft>
      <a:buClr>
        <a:srgbClr val="FFCC00"/>
      </a:buClr>
      <a:buChar char="•"/>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EBF7FF"/>
    <a:srgbClr val="CCECFF"/>
    <a:srgbClr val="0000FF"/>
    <a:srgbClr val="FF3300"/>
    <a:srgbClr val="0099FF"/>
    <a:srgbClr val="3A3A5C"/>
    <a:srgbClr val="3D3D61"/>
    <a:srgbClr val="3D3D5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268" autoAdjust="0"/>
    <p:restoredTop sz="97183" autoAdjust="0"/>
  </p:normalViewPr>
  <p:slideViewPr>
    <p:cSldViewPr snapToGrid="0" snapToObjects="1" showGuides="1">
      <p:cViewPr>
        <p:scale>
          <a:sx n="75" d="100"/>
          <a:sy n="75" d="100"/>
        </p:scale>
        <p:origin x="-906" y="-7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image" Target="../media/image37.emf"/><Relationship Id="rId3" Type="http://schemas.openxmlformats.org/officeDocument/2006/relationships/image" Target="../media/image27.emf"/><Relationship Id="rId7" Type="http://schemas.openxmlformats.org/officeDocument/2006/relationships/image" Target="../media/image31.emf"/><Relationship Id="rId12" Type="http://schemas.openxmlformats.org/officeDocument/2006/relationships/image" Target="../media/image36.emf"/><Relationship Id="rId17" Type="http://schemas.openxmlformats.org/officeDocument/2006/relationships/image" Target="../media/image41.emf"/><Relationship Id="rId2" Type="http://schemas.openxmlformats.org/officeDocument/2006/relationships/image" Target="../media/image26.emf"/><Relationship Id="rId16" Type="http://schemas.openxmlformats.org/officeDocument/2006/relationships/image" Target="../media/image40.emf"/><Relationship Id="rId1" Type="http://schemas.openxmlformats.org/officeDocument/2006/relationships/image" Target="../media/image25.emf"/><Relationship Id="rId6" Type="http://schemas.openxmlformats.org/officeDocument/2006/relationships/image" Target="../media/image30.emf"/><Relationship Id="rId11" Type="http://schemas.openxmlformats.org/officeDocument/2006/relationships/image" Target="../media/image35.emf"/><Relationship Id="rId5" Type="http://schemas.openxmlformats.org/officeDocument/2006/relationships/image" Target="../media/image29.emf"/><Relationship Id="rId15" Type="http://schemas.openxmlformats.org/officeDocument/2006/relationships/image" Target="../media/image39.emf"/><Relationship Id="rId10" Type="http://schemas.openxmlformats.org/officeDocument/2006/relationships/image" Target="../media/image34.emf"/><Relationship Id="rId4" Type="http://schemas.openxmlformats.org/officeDocument/2006/relationships/image" Target="../media/image28.emf"/><Relationship Id="rId9" Type="http://schemas.openxmlformats.org/officeDocument/2006/relationships/image" Target="../media/image33.emf"/><Relationship Id="rId14"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image" Target="../media/image60.emf"/><Relationship Id="rId3" Type="http://schemas.openxmlformats.org/officeDocument/2006/relationships/image" Target="../media/image28.emf"/><Relationship Id="rId7" Type="http://schemas.openxmlformats.org/officeDocument/2006/relationships/image" Target="../media/image55.emf"/><Relationship Id="rId12" Type="http://schemas.openxmlformats.org/officeDocument/2006/relationships/image" Target="../media/image59.emf"/><Relationship Id="rId17" Type="http://schemas.openxmlformats.org/officeDocument/2006/relationships/image" Target="../media/image64.emf"/><Relationship Id="rId2" Type="http://schemas.openxmlformats.org/officeDocument/2006/relationships/image" Target="../media/image27.emf"/><Relationship Id="rId16" Type="http://schemas.openxmlformats.org/officeDocument/2006/relationships/image" Target="../media/image63.emf"/><Relationship Id="rId1" Type="http://schemas.openxmlformats.org/officeDocument/2006/relationships/image" Target="../media/image52.emf"/><Relationship Id="rId6" Type="http://schemas.openxmlformats.org/officeDocument/2006/relationships/image" Target="../media/image54.emf"/><Relationship Id="rId11" Type="http://schemas.openxmlformats.org/officeDocument/2006/relationships/image" Target="../media/image29.emf"/><Relationship Id="rId5" Type="http://schemas.openxmlformats.org/officeDocument/2006/relationships/image" Target="../media/image53.emf"/><Relationship Id="rId15" Type="http://schemas.openxmlformats.org/officeDocument/2006/relationships/image" Target="../media/image62.emf"/><Relationship Id="rId10" Type="http://schemas.openxmlformats.org/officeDocument/2006/relationships/image" Target="../media/image58.emf"/><Relationship Id="rId4" Type="http://schemas.openxmlformats.org/officeDocument/2006/relationships/image" Target="../media/image26.emf"/><Relationship Id="rId9" Type="http://schemas.openxmlformats.org/officeDocument/2006/relationships/image" Target="../media/image57.emf"/><Relationship Id="rId14" Type="http://schemas.openxmlformats.org/officeDocument/2006/relationships/image" Target="../media/image61.e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50" name="Rectangle 6"/>
          <p:cNvSpPr>
            <a:spLocks noChangeArrowheads="1"/>
          </p:cNvSpPr>
          <p:nvPr/>
        </p:nvSpPr>
        <p:spPr bwMode="auto">
          <a:xfrm>
            <a:off x="5715000" y="8610600"/>
            <a:ext cx="1085850" cy="461963"/>
          </a:xfrm>
          <a:prstGeom prst="rect">
            <a:avLst/>
          </a:prstGeom>
          <a:noFill/>
          <a:ln w="12700">
            <a:noFill/>
            <a:miter lim="800000"/>
            <a:headEnd type="none" w="sm" len="sm"/>
            <a:tailEnd type="none" w="sm" len="sm"/>
          </a:ln>
          <a:effectLst/>
        </p:spPr>
        <p:txBody>
          <a:bodyPr wrap="none" lIns="92684" tIns="46342" rIns="92684" bIns="46342" anchor="b"/>
          <a:lstStyle/>
          <a:p>
            <a:pPr algn="r" defTabSz="927100" eaLnBrk="0" hangingPunct="0">
              <a:spcBef>
                <a:spcPct val="0"/>
              </a:spcBef>
              <a:buClrTx/>
              <a:buFontTx/>
              <a:buNone/>
              <a:defRPr/>
            </a:pPr>
            <a:fld id="{498B1187-860D-473B-8520-8457AE473F7D}" type="slidenum">
              <a:rPr lang="en-US" sz="1200" b="1">
                <a:effectLst/>
              </a:rPr>
              <a:pPr algn="r" defTabSz="927100" eaLnBrk="0" hangingPunct="0">
                <a:spcBef>
                  <a:spcPct val="0"/>
                </a:spcBef>
                <a:buClrTx/>
                <a:buFontTx/>
                <a:buNone/>
                <a:defRPr/>
              </a:pPr>
              <a:t>‹#›</a:t>
            </a:fld>
            <a:endParaRPr lang="en-US" sz="1200" b="1">
              <a:effectLst/>
            </a:endParaRPr>
          </a:p>
        </p:txBody>
      </p:sp>
      <p:sp>
        <p:nvSpPr>
          <p:cNvPr id="82951" name="Text Box 7"/>
          <p:cNvSpPr txBox="1">
            <a:spLocks noChangeArrowheads="1"/>
          </p:cNvSpPr>
          <p:nvPr/>
        </p:nvSpPr>
        <p:spPr bwMode="auto">
          <a:xfrm>
            <a:off x="0" y="219075"/>
            <a:ext cx="6985000" cy="306388"/>
          </a:xfrm>
          <a:prstGeom prst="rect">
            <a:avLst/>
          </a:prstGeom>
          <a:noFill/>
          <a:ln w="12700">
            <a:noFill/>
            <a:miter lim="800000"/>
            <a:headEnd type="none" w="sm" len="sm"/>
            <a:tailEnd type="none" w="sm" len="sm"/>
          </a:ln>
          <a:effectLst/>
        </p:spPr>
        <p:txBody>
          <a:bodyPr lIns="92684" tIns="46342" rIns="92684" bIns="46342" anchor="ctr">
            <a:spAutoFit/>
          </a:bodyPr>
          <a:lstStyle/>
          <a:p>
            <a:pPr algn="ctr" defTabSz="927100" eaLnBrk="0" hangingPunct="0">
              <a:spcBef>
                <a:spcPct val="50000"/>
              </a:spcBef>
              <a:buClrTx/>
              <a:buFontTx/>
              <a:buNone/>
              <a:defRPr/>
            </a:pPr>
            <a:r>
              <a:rPr lang="en-US" sz="1400" b="1">
                <a:solidFill>
                  <a:schemeClr val="tx2"/>
                </a:solidFill>
                <a:effectLst/>
              </a:rPr>
              <a:t>http://www.microsoft.com/technet</a:t>
            </a:r>
            <a:endParaRPr lang="en-US" sz="4500" b="1">
              <a:effectLst/>
            </a:endParaRPr>
          </a:p>
        </p:txBody>
      </p:sp>
      <p:sp>
        <p:nvSpPr>
          <p:cNvPr id="82955" name="Text Box 11"/>
          <p:cNvSpPr txBox="1">
            <a:spLocks noChangeArrowheads="1"/>
          </p:cNvSpPr>
          <p:nvPr/>
        </p:nvSpPr>
        <p:spPr bwMode="auto">
          <a:xfrm>
            <a:off x="5461000" y="225425"/>
            <a:ext cx="1397000" cy="333375"/>
          </a:xfrm>
          <a:prstGeom prst="rect">
            <a:avLst/>
          </a:prstGeom>
          <a:noFill/>
          <a:ln w="9525">
            <a:noFill/>
            <a:miter lim="800000"/>
            <a:headEnd/>
            <a:tailEnd/>
          </a:ln>
          <a:effectLst/>
        </p:spPr>
        <p:txBody>
          <a:bodyPr lIns="90151" tIns="45075" rIns="90151" bIns="45075">
            <a:spAutoFit/>
          </a:bodyPr>
          <a:lstStyle/>
          <a:p>
            <a:pPr algn="ctr" eaLnBrk="0" hangingPunct="0">
              <a:spcBef>
                <a:spcPct val="0"/>
              </a:spcBef>
              <a:buClrTx/>
              <a:buFontTx/>
              <a:buNone/>
              <a:defRPr/>
            </a:pPr>
            <a:r>
              <a:rPr lang="en-US" sz="1600" b="1">
                <a:effectLst/>
              </a:rPr>
              <a:t>TNTx-xx</a:t>
            </a:r>
            <a:endParaRPr lang="en-US" sz="3200" b="1">
              <a:solidFill>
                <a:schemeClr val="accent1"/>
              </a:solidFill>
              <a:effectLst/>
            </a:endParaRPr>
          </a:p>
        </p:txBody>
      </p:sp>
      <p:pic>
        <p:nvPicPr>
          <p:cNvPr id="51205" name="Picture 13" descr="g_ms"/>
          <p:cNvPicPr>
            <a:picLocks noChangeAspect="1" noChangeArrowheads="1"/>
          </p:cNvPicPr>
          <p:nvPr/>
        </p:nvPicPr>
        <p:blipFill>
          <a:blip r:embed="rId2"/>
          <a:srcRect/>
          <a:stretch>
            <a:fillRect/>
          </a:stretch>
        </p:blipFill>
        <p:spPr bwMode="auto">
          <a:xfrm>
            <a:off x="177800" y="8721725"/>
            <a:ext cx="1727200" cy="280988"/>
          </a:xfrm>
          <a:prstGeom prst="rect">
            <a:avLst/>
          </a:prstGeom>
          <a:noFill/>
          <a:ln w="9525">
            <a:noFill/>
            <a:miter lim="800000"/>
            <a:headEnd/>
            <a:tailEnd/>
          </a:ln>
        </p:spPr>
      </p:pic>
      <p:pic>
        <p:nvPicPr>
          <p:cNvPr id="51206" name="Picture 15" descr="TechNet_rgb"/>
          <p:cNvPicPr>
            <a:picLocks noChangeAspect="1" noChangeArrowheads="1"/>
          </p:cNvPicPr>
          <p:nvPr/>
        </p:nvPicPr>
        <p:blipFill>
          <a:blip r:embed="rId3"/>
          <a:srcRect/>
          <a:stretch>
            <a:fillRect/>
          </a:stretch>
        </p:blipFill>
        <p:spPr bwMode="auto">
          <a:xfrm>
            <a:off x="0" y="6350"/>
            <a:ext cx="1905000" cy="387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4"/>
          <p:cNvSpPr>
            <a:spLocks noGrp="1" noRot="1" noChangeAspect="1" noChangeArrowheads="1" noTextEdit="1"/>
          </p:cNvSpPr>
          <p:nvPr>
            <p:ph type="sldImg" idx="2"/>
          </p:nvPr>
        </p:nvSpPr>
        <p:spPr bwMode="auto">
          <a:xfrm>
            <a:off x="4184650" y="457200"/>
            <a:ext cx="2552700" cy="19145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457200" y="2536825"/>
            <a:ext cx="5981700" cy="6010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1" name="Rectangle 7"/>
          <p:cNvSpPr>
            <a:spLocks noGrp="1" noChangeArrowheads="1"/>
          </p:cNvSpPr>
          <p:nvPr>
            <p:ph type="sldNum" sz="quarter" idx="5"/>
          </p:nvPr>
        </p:nvSpPr>
        <p:spPr bwMode="auto">
          <a:xfrm>
            <a:off x="2971800" y="8721725"/>
            <a:ext cx="5207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200">
                <a:effectLst/>
                <a:latin typeface="Times New Roman" pitchFamily="18" charset="0"/>
              </a:defRPr>
            </a:lvl1pPr>
          </a:lstStyle>
          <a:p>
            <a:pPr>
              <a:defRPr/>
            </a:pPr>
            <a:fld id="{69E17A0F-971F-435F-B6C9-F0E9360FE5EE}" type="slidenum">
              <a:rPr lang="en-US"/>
              <a:pPr>
                <a:defRPr/>
              </a:pPr>
              <a:t>‹#›</a:t>
            </a:fld>
            <a:endParaRPr lang="en-US"/>
          </a:p>
        </p:txBody>
      </p:sp>
      <p:sp>
        <p:nvSpPr>
          <p:cNvPr id="6154" name="Text Box 10"/>
          <p:cNvSpPr txBox="1">
            <a:spLocks noChangeArrowheads="1"/>
          </p:cNvSpPr>
          <p:nvPr/>
        </p:nvSpPr>
        <p:spPr bwMode="auto">
          <a:xfrm>
            <a:off x="0" y="152400"/>
            <a:ext cx="6858000" cy="304800"/>
          </a:xfrm>
          <a:prstGeom prst="rect">
            <a:avLst/>
          </a:prstGeom>
          <a:noFill/>
          <a:ln w="12700">
            <a:noFill/>
            <a:miter lim="800000"/>
            <a:headEnd type="none" w="sm" len="sm"/>
            <a:tailEnd type="none" w="sm" len="sm"/>
          </a:ln>
          <a:effectLst/>
        </p:spPr>
        <p:txBody>
          <a:bodyPr lIns="91377" tIns="45689" rIns="91377" bIns="45689" anchor="ctr">
            <a:spAutoFit/>
          </a:bodyPr>
          <a:lstStyle/>
          <a:p>
            <a:pPr algn="ctr" eaLnBrk="0" hangingPunct="0">
              <a:spcBef>
                <a:spcPct val="50000"/>
              </a:spcBef>
              <a:buClrTx/>
              <a:buFontTx/>
              <a:buNone/>
              <a:defRPr/>
            </a:pPr>
            <a:r>
              <a:rPr lang="en-US" sz="1400" b="1">
                <a:solidFill>
                  <a:schemeClr val="tx2"/>
                </a:solidFill>
                <a:effectLst/>
              </a:rPr>
              <a:t>http://www.microsoft.com/technet</a:t>
            </a:r>
            <a:endParaRPr lang="en-US" sz="4400" b="1">
              <a:effectLst/>
            </a:endParaRPr>
          </a:p>
        </p:txBody>
      </p:sp>
      <p:sp>
        <p:nvSpPr>
          <p:cNvPr id="6155" name="Text Box 11"/>
          <p:cNvSpPr txBox="1">
            <a:spLocks noChangeArrowheads="1"/>
          </p:cNvSpPr>
          <p:nvPr/>
        </p:nvSpPr>
        <p:spPr bwMode="auto">
          <a:xfrm>
            <a:off x="5461000" y="136525"/>
            <a:ext cx="1397000" cy="333375"/>
          </a:xfrm>
          <a:prstGeom prst="rect">
            <a:avLst/>
          </a:prstGeom>
          <a:noFill/>
          <a:ln w="9525">
            <a:noFill/>
            <a:miter lim="800000"/>
            <a:headEnd/>
            <a:tailEnd/>
          </a:ln>
          <a:effectLst/>
        </p:spPr>
        <p:txBody>
          <a:bodyPr lIns="90151" tIns="45075" rIns="90151" bIns="45075">
            <a:spAutoFit/>
          </a:bodyPr>
          <a:lstStyle/>
          <a:p>
            <a:pPr defTabSz="901700" eaLnBrk="0" hangingPunct="0">
              <a:spcBef>
                <a:spcPct val="50000"/>
              </a:spcBef>
              <a:buClrTx/>
              <a:buFontTx/>
              <a:buNone/>
              <a:defRPr/>
            </a:pPr>
            <a:r>
              <a:rPr lang="en-US" sz="1600" b="1">
                <a:effectLst/>
              </a:rPr>
              <a:t>TNTx-xx</a:t>
            </a:r>
            <a:endParaRPr lang="en-US" sz="3200" b="1">
              <a:effectLst/>
              <a:latin typeface="Times New Roman" pitchFamily="18" charset="0"/>
            </a:endParaRPr>
          </a:p>
        </p:txBody>
      </p:sp>
      <p:pic>
        <p:nvPicPr>
          <p:cNvPr id="27655" name="Picture 1030" descr="g_ms"/>
          <p:cNvPicPr>
            <a:picLocks noChangeAspect="1" noChangeArrowheads="1"/>
          </p:cNvPicPr>
          <p:nvPr/>
        </p:nvPicPr>
        <p:blipFill>
          <a:blip r:embed="rId2"/>
          <a:srcRect/>
          <a:stretch>
            <a:fillRect/>
          </a:stretch>
        </p:blipFill>
        <p:spPr bwMode="auto">
          <a:xfrm>
            <a:off x="177800" y="8721725"/>
            <a:ext cx="1727200" cy="280988"/>
          </a:xfrm>
          <a:prstGeom prst="rect">
            <a:avLst/>
          </a:prstGeom>
          <a:noFill/>
          <a:ln w="9525">
            <a:noFill/>
            <a:miter lim="800000"/>
            <a:headEnd/>
            <a:tailEnd/>
          </a:ln>
        </p:spPr>
      </p:pic>
      <p:pic>
        <p:nvPicPr>
          <p:cNvPr id="27656" name="Picture 1032" descr="TechNet_rgb"/>
          <p:cNvPicPr>
            <a:picLocks noChangeAspect="1" noChangeArrowheads="1"/>
          </p:cNvPicPr>
          <p:nvPr/>
        </p:nvPicPr>
        <p:blipFill>
          <a:blip r:embed="rId3"/>
          <a:srcRect/>
          <a:stretch>
            <a:fillRect/>
          </a:stretch>
        </p:blipFill>
        <p:spPr bwMode="auto">
          <a:xfrm>
            <a:off x="0" y="6350"/>
            <a:ext cx="1905000" cy="387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F3B1701-2DD9-46DE-888D-9CBB238BF8B1}" type="slidenum">
              <a:rPr lang="en-US" smtClean="0"/>
              <a:pPr/>
              <a:t>1</a:t>
            </a:fld>
            <a:endParaRPr lang="en-US" smtClean="0"/>
          </a:p>
        </p:txBody>
      </p:sp>
      <p:sp>
        <p:nvSpPr>
          <p:cNvPr id="31747" name="Rectangle 4"/>
          <p:cNvSpPr>
            <a:spLocks noGrp="1" noRot="1" noChangeAspect="1" noChangeArrowheads="1" noTextEdit="1"/>
          </p:cNvSpPr>
          <p:nvPr>
            <p:ph type="sldImg"/>
          </p:nvPr>
        </p:nvSpPr>
        <p:spPr>
          <a:xfrm>
            <a:off x="4186238" y="457200"/>
            <a:ext cx="2552700" cy="1914525"/>
          </a:xfrm>
          <a:ln/>
        </p:spPr>
      </p:sp>
      <p:sp>
        <p:nvSpPr>
          <p:cNvPr id="31748"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dt" idx="1"/>
          </p:nvPr>
        </p:nvSpPr>
        <p:spPr>
          <a:xfrm>
            <a:off x="3884613" y="0"/>
            <a:ext cx="2971800" cy="459026"/>
          </a:xfrm>
          <a:prstGeom prst="rect">
            <a:avLst/>
          </a:prstGeom>
          <a:ln/>
        </p:spPr>
        <p:txBody>
          <a:bodyPr/>
          <a:lstStyle/>
          <a:p>
            <a:fld id="{3D610087-11DF-46DF-B004-CAC5FFDE7B1C}" type="datetime8">
              <a:rPr lang="en-US"/>
              <a:pPr/>
              <a:t>7/31/2008 9:15 AM</a:t>
            </a:fld>
            <a:endParaRPr lang="en-US"/>
          </a:p>
        </p:txBody>
      </p:sp>
      <p:sp>
        <p:nvSpPr>
          <p:cNvPr id="9" name="Rectangle 6"/>
          <p:cNvSpPr>
            <a:spLocks noGrp="1" noChangeArrowheads="1"/>
          </p:cNvSpPr>
          <p:nvPr>
            <p:ph type="ftr" sz="quarter" idx="4"/>
          </p:nvPr>
        </p:nvSpPr>
        <p:spPr>
          <a:xfrm>
            <a:off x="0" y="8719894"/>
            <a:ext cx="2971800" cy="459026"/>
          </a:xfrm>
          <a:prstGeom prst="rect">
            <a:avLst/>
          </a:prstGeom>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10" name="Rectangle 7"/>
          <p:cNvSpPr>
            <a:spLocks noGrp="1" noChangeArrowheads="1"/>
          </p:cNvSpPr>
          <p:nvPr>
            <p:ph type="sldNum" sz="quarter" idx="5"/>
          </p:nvPr>
        </p:nvSpPr>
        <p:spPr>
          <a:ln/>
        </p:spPr>
        <p:txBody>
          <a:bodyPr/>
          <a:lstStyle/>
          <a:p>
            <a:fld id="{38E5A6DF-CAFD-4AFE-A667-FB46A68DB0CB}" type="slidenum">
              <a:rPr lang="en-US"/>
              <a:pPr/>
              <a:t>15</a:t>
            </a:fld>
            <a:endParaRPr lang="en-US"/>
          </a:p>
        </p:txBody>
      </p:sp>
      <p:sp>
        <p:nvSpPr>
          <p:cNvPr id="507906" name="Rectangle 2"/>
          <p:cNvSpPr>
            <a:spLocks noGrp="1" noRot="1" noChangeAspect="1" noChangeArrowheads="1" noTextEdit="1"/>
          </p:cNvSpPr>
          <p:nvPr>
            <p:ph type="sldImg"/>
          </p:nvPr>
        </p:nvSpPr>
        <p:spPr>
          <a:noFill/>
          <a:ln cap="flat" algn="ctr">
            <a:headEnd type="none" w="med" len="med"/>
            <a:tailEnd type="none" w="med" len="med"/>
          </a:ln>
        </p:spPr>
      </p:sp>
      <p:sp>
        <p:nvSpPr>
          <p:cNvPr id="507907" name="Rectangle 3"/>
          <p:cNvSpPr>
            <a:spLocks noGrp="1" noChangeArrowheads="1"/>
          </p:cNvSpPr>
          <p:nvPr>
            <p:ph type="body" idx="1"/>
          </p:nvPr>
        </p:nvSpPr>
        <p:spPr>
          <a:xfrm>
            <a:off x="414341" y="3814058"/>
            <a:ext cx="6021387" cy="231754"/>
          </a:xfrm>
          <a:noFill/>
          <a:ln/>
        </p:spPr>
        <p:txBody>
          <a:bodyPr/>
          <a:lstStyle/>
          <a:p>
            <a:endParaRPr lang="en-US" dirty="0"/>
          </a:p>
        </p:txBody>
      </p:sp>
      <p:sp>
        <p:nvSpPr>
          <p:cNvPr id="507908" name="Rectangle 3"/>
          <p:cNvSpPr>
            <a:spLocks noGrp="1" noChangeArrowheads="1"/>
          </p:cNvSpPr>
          <p:nvPr/>
        </p:nvSpPr>
        <p:spPr bwMode="auto">
          <a:xfrm>
            <a:off x="3884613" y="1"/>
            <a:ext cx="2971800" cy="459340"/>
          </a:xfrm>
          <a:prstGeom prst="rect">
            <a:avLst/>
          </a:prstGeom>
          <a:noFill/>
          <a:ln w="9525">
            <a:noFill/>
            <a:miter lim="800000"/>
            <a:headEnd/>
            <a:tailEnd/>
          </a:ln>
        </p:spPr>
        <p:txBody>
          <a:bodyPr/>
          <a:lstStyle/>
          <a:p>
            <a:pPr algn="r" eaLnBrk="0">
              <a:lnSpc>
                <a:spcPct val="100000"/>
              </a:lnSpc>
              <a:spcBef>
                <a:spcPct val="0"/>
              </a:spcBef>
            </a:pPr>
            <a:fld id="{D7901F8A-7178-468B-80E7-EAB9057164DE}" type="datetime8">
              <a:rPr lang="en-US" sz="1200">
                <a:effectLst/>
                <a:latin typeface="Times New Roman" pitchFamily="18" charset="0"/>
              </a:rPr>
              <a:pPr algn="r" eaLnBrk="0">
                <a:lnSpc>
                  <a:spcPct val="100000"/>
                </a:lnSpc>
                <a:spcBef>
                  <a:spcPct val="0"/>
                </a:spcBef>
              </a:pPr>
              <a:t>7/31/2008 9:15 AM</a:t>
            </a:fld>
            <a:endParaRPr lang="en-US" sz="1200">
              <a:effectLst/>
              <a:latin typeface="Times New Roman" pitchFamily="18" charset="0"/>
            </a:endParaRPr>
          </a:p>
        </p:txBody>
      </p:sp>
      <p:sp>
        <p:nvSpPr>
          <p:cNvPr id="507909" name="Rectangle 7"/>
          <p:cNvSpPr>
            <a:spLocks noGrp="1" noChangeArrowheads="1"/>
          </p:cNvSpPr>
          <p:nvPr/>
        </p:nvSpPr>
        <p:spPr bwMode="auto">
          <a:xfrm>
            <a:off x="5583242" y="8719606"/>
            <a:ext cx="1273175" cy="459340"/>
          </a:xfrm>
          <a:prstGeom prst="rect">
            <a:avLst/>
          </a:prstGeom>
          <a:noFill/>
          <a:ln w="9525">
            <a:noFill/>
            <a:miter lim="800000"/>
            <a:headEnd/>
            <a:tailEnd/>
          </a:ln>
        </p:spPr>
        <p:txBody>
          <a:bodyPr anchor="b"/>
          <a:lstStyle/>
          <a:p>
            <a:pPr algn="r" eaLnBrk="0">
              <a:lnSpc>
                <a:spcPct val="100000"/>
              </a:lnSpc>
              <a:spcBef>
                <a:spcPct val="0"/>
              </a:spcBef>
            </a:pPr>
            <a:fld id="{B01AE2F8-D93F-41EA-A4B3-2A3155ECF02C}" type="slidenum">
              <a:rPr lang="en-US" sz="1200">
                <a:effectLst/>
                <a:latin typeface="Times New Roman" pitchFamily="18" charset="0"/>
              </a:rPr>
              <a:pPr algn="r" eaLnBrk="0">
                <a:lnSpc>
                  <a:spcPct val="100000"/>
                </a:lnSpc>
                <a:spcBef>
                  <a:spcPct val="0"/>
                </a:spcBef>
              </a:pPr>
              <a:t>15</a:t>
            </a:fld>
            <a:endParaRPr lang="en-US" sz="1200">
              <a:effectLst/>
              <a:latin typeface="Times New Roman" pitchFamily="18" charset="0"/>
            </a:endParaRPr>
          </a:p>
        </p:txBody>
      </p:sp>
      <p:sp>
        <p:nvSpPr>
          <p:cNvPr id="507910" name="Rectangle 6"/>
          <p:cNvSpPr>
            <a:spLocks noGrp="1" noChangeArrowheads="1"/>
          </p:cNvSpPr>
          <p:nvPr/>
        </p:nvSpPr>
        <p:spPr bwMode="auto">
          <a:xfrm>
            <a:off x="4" y="8826211"/>
            <a:ext cx="5667375" cy="352735"/>
          </a:xfrm>
          <a:prstGeom prst="rect">
            <a:avLst/>
          </a:prstGeom>
          <a:noFill/>
          <a:ln w="9525">
            <a:noFill/>
            <a:miter lim="800000"/>
            <a:headEnd/>
            <a:tailEnd/>
          </a:ln>
        </p:spPr>
        <p:txBody>
          <a:bodyPr anchor="b"/>
          <a:lstStyle/>
          <a:p>
            <a:pPr algn="l" eaLnBrk="0"/>
            <a:r>
              <a:rPr lang="en-US" sz="700">
                <a:effectLst/>
                <a:latin typeface="Segoe Semibold" pitchFamily="34" charset="0"/>
              </a:rPr>
              <a:t>© 2006 Microsoft Corporation. All rights reserved. Microsoft, Windows, Windows Vista and other product names are or may be registered trademarks and/or trademarks in the U.S. and/or other countries.</a:t>
            </a:r>
          </a:p>
          <a:p>
            <a:pPr algn="l" eaLnBrk="0"/>
            <a:r>
              <a:rPr lang="en-US" sz="700">
                <a:effectLst/>
                <a:latin typeface="Segoe Semibold"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effectLst/>
                <a:latin typeface="Segoe Semibold" pitchFamily="34" charset="0"/>
              </a:rPr>
            </a:br>
            <a:r>
              <a:rPr lang="en-US" sz="700">
                <a:effectLst/>
                <a:latin typeface="Segoe Semibold" pitchFamily="34" charset="0"/>
              </a:rPr>
              <a:t>MICROSOFT MAKES NO WARRANTIES, EXPRESS, IMPLIED OR STATUTORY, AS TO THE INFORMATION IN THIS PRESENTATION.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xfrm>
            <a:off x="3884613" y="0"/>
            <a:ext cx="2971800" cy="459026"/>
          </a:xfrm>
          <a:prstGeom prst="rect">
            <a:avLst/>
          </a:prstGeom>
          <a:noFill/>
        </p:spPr>
        <p:txBody>
          <a:bodyPr/>
          <a:lstStyle/>
          <a:p>
            <a:fld id="{952BA1B9-2C15-4CD0-BA97-0C3A5B79163E}" type="datetime8">
              <a:rPr lang="en-US" smtClean="0"/>
              <a:pPr/>
              <a:t>7/31/2008 9:15 AM</a:t>
            </a:fld>
            <a:endParaRPr lang="en-US" smtClean="0"/>
          </a:p>
        </p:txBody>
      </p:sp>
      <p:sp>
        <p:nvSpPr>
          <p:cNvPr id="51203" name="Rectangle 6"/>
          <p:cNvSpPr>
            <a:spLocks noGrp="1" noChangeArrowheads="1"/>
          </p:cNvSpPr>
          <p:nvPr>
            <p:ph type="ftr" sz="quarter" idx="4"/>
          </p:nvPr>
        </p:nvSpPr>
        <p:spPr>
          <a:xfrm>
            <a:off x="0" y="8719894"/>
            <a:ext cx="2971800" cy="459026"/>
          </a:xfrm>
          <a:prstGeom prst="rect">
            <a:avLst/>
          </a:prstGeom>
          <a:noFill/>
        </p:spPr>
        <p:txBody>
          <a:bodyPr/>
          <a:lstStyle/>
          <a:p>
            <a:pPr eaLnBrk="1" hangingPunct="1"/>
            <a:r>
              <a:rPr lang="en-US" sz="500"/>
              <a:t>© 2005 Microsoft Corporation. All rights reserved.</a:t>
            </a:r>
          </a:p>
          <a:p>
            <a:r>
              <a:rPr lang="en-US" sz="50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2</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41" y="3814058"/>
            <a:ext cx="6021387" cy="392082"/>
          </a:xfrm>
          <a:noFill/>
          <a:ln/>
        </p:spPr>
        <p:txBody>
          <a:bodyPr/>
          <a:lstStyle/>
          <a:p>
            <a:endParaRPr lang="en-US" sz="2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9026"/>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9026"/>
          </a:xfrm>
          <a:prstGeom prst="rect">
            <a:avLst/>
          </a:prstGeom>
        </p:spPr>
        <p:txBody>
          <a:bodyPr/>
          <a:lstStyle/>
          <a:p>
            <a:fld id="{81331B57-0BE5-4F82-AA58-76F53EFF3ADA}" type="datetime8">
              <a:rPr lang="en-US" smtClean="0"/>
              <a:pPr/>
              <a:t>7/31/2008 9:15 AM</a:t>
            </a:fld>
            <a:endParaRPr lang="en-US"/>
          </a:p>
        </p:txBody>
      </p:sp>
      <p:sp>
        <p:nvSpPr>
          <p:cNvPr id="6" name="Footer Placeholder 5"/>
          <p:cNvSpPr>
            <a:spLocks noGrp="1"/>
          </p:cNvSpPr>
          <p:nvPr>
            <p:ph type="ftr" sz="quarter" idx="12"/>
          </p:nvPr>
        </p:nvSpPr>
        <p:spPr>
          <a:xfrm>
            <a:off x="0" y="8719894"/>
            <a:ext cx="2971800" cy="459026"/>
          </a:xfrm>
          <a:prstGeom prst="rect">
            <a:avLst/>
          </a:prstGeom>
        </p:spPr>
        <p:txBody>
          <a:bodyPr/>
          <a:lstStyle/>
          <a:p>
            <a:r>
              <a:rPr lang="en-US" sz="800" smtClean="0"/>
              <a:t>MICROSOFT CONFIDENTIAL</a:t>
            </a:r>
          </a:p>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2971800" cy="459026"/>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9026"/>
          </a:xfrm>
          <a:prstGeom prst="rect">
            <a:avLst/>
          </a:prstGeom>
        </p:spPr>
        <p:txBody>
          <a:bodyPr/>
          <a:lstStyle/>
          <a:p>
            <a:fld id="{81331B57-0BE5-4F82-AA58-76F53EFF3ADA}" type="datetime8">
              <a:rPr lang="en-US" smtClean="0"/>
              <a:pPr/>
              <a:t>7/31/2008 9:15 AM</a:t>
            </a:fld>
            <a:endParaRPr lang="en-US"/>
          </a:p>
        </p:txBody>
      </p:sp>
      <p:sp>
        <p:nvSpPr>
          <p:cNvPr id="6" name="Footer Placeholder 5"/>
          <p:cNvSpPr>
            <a:spLocks noGrp="1"/>
          </p:cNvSpPr>
          <p:nvPr>
            <p:ph type="ftr" sz="quarter" idx="12"/>
          </p:nvPr>
        </p:nvSpPr>
        <p:spPr>
          <a:xfrm>
            <a:off x="0" y="8719894"/>
            <a:ext cx="2971800" cy="459026"/>
          </a:xfrm>
          <a:prstGeom prst="rect">
            <a:avLst/>
          </a:prstGeom>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2971800" cy="459026"/>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9026"/>
          </a:xfrm>
          <a:prstGeom prst="rect">
            <a:avLst/>
          </a:prstGeom>
        </p:spPr>
        <p:txBody>
          <a:bodyPr/>
          <a:lstStyle/>
          <a:p>
            <a:fld id="{81331B57-0BE5-4F82-AA58-76F53EFF3ADA}" type="datetime8">
              <a:rPr lang="en-US" smtClean="0"/>
              <a:pPr/>
              <a:t>7/30/2008 2:09 PM</a:t>
            </a:fld>
            <a:endParaRPr lang="en-US" dirty="0"/>
          </a:p>
        </p:txBody>
      </p:sp>
      <p:sp>
        <p:nvSpPr>
          <p:cNvPr id="6" name="Footer Placeholder 5"/>
          <p:cNvSpPr>
            <a:spLocks noGrp="1"/>
          </p:cNvSpPr>
          <p:nvPr>
            <p:ph type="ftr" sz="quarter" idx="12"/>
          </p:nvPr>
        </p:nvSpPr>
        <p:spPr>
          <a:xfrm>
            <a:off x="0" y="8719894"/>
            <a:ext cx="2971800" cy="459026"/>
          </a:xfrm>
          <a:prstGeom prst="rect">
            <a:avLst/>
          </a:prstGeom>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
        <p:nvSpPr>
          <p:cNvPr id="12" name="Slide Image Placeholder 11"/>
          <p:cNvSpPr>
            <a:spLocks noGrp="1" noRot="1" noChangeAspect="1"/>
          </p:cNvSpPr>
          <p:nvPr>
            <p:ph type="sldImg"/>
          </p:nvPr>
        </p:nvSpPr>
        <p:spPr>
          <a:xfrm>
            <a:off x="1535114" y="459026"/>
            <a:ext cx="3736975" cy="2813126"/>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Line 4"/>
          <p:cNvSpPr>
            <a:spLocks noChangeShapeType="1"/>
          </p:cNvSpPr>
          <p:nvPr/>
        </p:nvSpPr>
        <p:spPr bwMode="auto">
          <a:xfrm>
            <a:off x="1588" y="6480175"/>
            <a:ext cx="9142412" cy="0"/>
          </a:xfrm>
          <a:prstGeom prst="line">
            <a:avLst/>
          </a:prstGeom>
          <a:noFill/>
          <a:ln w="6350">
            <a:solidFill>
              <a:schemeClr val="bg1"/>
            </a:solidFill>
            <a:round/>
            <a:headEnd/>
            <a:tailEnd/>
          </a:ln>
          <a:effectLst/>
        </p:spPr>
        <p:txBody>
          <a:bodyPr/>
          <a:lstStyle/>
          <a:p>
            <a:pPr>
              <a:defRPr/>
            </a:pPr>
            <a:endParaRPr lang="en-US"/>
          </a:p>
        </p:txBody>
      </p:sp>
      <p:sp>
        <p:nvSpPr>
          <p:cNvPr id="5" name="Line 5"/>
          <p:cNvSpPr>
            <a:spLocks noChangeShapeType="1"/>
          </p:cNvSpPr>
          <p:nvPr/>
        </p:nvSpPr>
        <p:spPr bwMode="auto">
          <a:xfrm>
            <a:off x="0" y="6854825"/>
            <a:ext cx="9144000" cy="0"/>
          </a:xfrm>
          <a:prstGeom prst="line">
            <a:avLst/>
          </a:prstGeom>
          <a:noFill/>
          <a:ln w="6350">
            <a:solidFill>
              <a:schemeClr val="bg1"/>
            </a:solidFill>
            <a:round/>
            <a:headEnd/>
            <a:tailEnd/>
          </a:ln>
          <a:effectLst/>
        </p:spPr>
        <p:txBody>
          <a:bodyPr/>
          <a:lstStyle/>
          <a:p>
            <a:pPr>
              <a:defRPr/>
            </a:pPr>
            <a:endParaRPr lang="en-US"/>
          </a:p>
        </p:txBody>
      </p:sp>
      <p:sp>
        <p:nvSpPr>
          <p:cNvPr id="6" name="Line 6"/>
          <p:cNvSpPr>
            <a:spLocks noChangeShapeType="1"/>
          </p:cNvSpPr>
          <p:nvPr/>
        </p:nvSpPr>
        <p:spPr bwMode="auto">
          <a:xfrm>
            <a:off x="-4763" y="6391275"/>
            <a:ext cx="9148763" cy="0"/>
          </a:xfrm>
          <a:prstGeom prst="line">
            <a:avLst/>
          </a:prstGeom>
          <a:noFill/>
          <a:ln w="12700">
            <a:solidFill>
              <a:srgbClr val="FFCC00"/>
            </a:solidFill>
            <a:round/>
            <a:headEnd/>
            <a:tailEnd/>
          </a:ln>
          <a:effectLst/>
        </p:spPr>
        <p:txBody>
          <a:bodyPr/>
          <a:lstStyle/>
          <a:p>
            <a:pPr>
              <a:defRPr/>
            </a:pPr>
            <a:endParaRPr lang="en-US"/>
          </a:p>
        </p:txBody>
      </p:sp>
      <p:pic>
        <p:nvPicPr>
          <p:cNvPr id="7" name="Picture 7" descr="TechNet_rgb"/>
          <p:cNvPicPr>
            <a:picLocks noChangeAspect="1" noChangeArrowheads="1"/>
          </p:cNvPicPr>
          <p:nvPr/>
        </p:nvPicPr>
        <p:blipFill>
          <a:blip r:embed="rId3"/>
          <a:srcRect/>
          <a:stretch>
            <a:fillRect/>
          </a:stretch>
        </p:blipFill>
        <p:spPr bwMode="auto">
          <a:xfrm>
            <a:off x="7312025" y="6616700"/>
            <a:ext cx="1554163" cy="155575"/>
          </a:xfrm>
          <a:prstGeom prst="rect">
            <a:avLst/>
          </a:prstGeom>
          <a:noFill/>
          <a:ln w="9525">
            <a:noFill/>
            <a:miter lim="800000"/>
            <a:headEnd/>
            <a:tailEnd/>
          </a:ln>
        </p:spPr>
      </p:pic>
      <p:sp>
        <p:nvSpPr>
          <p:cNvPr id="867330" name="Rectangle 2"/>
          <p:cNvSpPr>
            <a:spLocks noGrp="1" noChangeArrowheads="1"/>
          </p:cNvSpPr>
          <p:nvPr>
            <p:ph type="ctrTitle"/>
          </p:nvPr>
        </p:nvSpPr>
        <p:spPr>
          <a:xfrm>
            <a:off x="381000" y="1884363"/>
            <a:ext cx="8180388" cy="1336675"/>
          </a:xfrm>
        </p:spPr>
        <p:txBody>
          <a:bodyPr anchor="ctr"/>
          <a:lstStyle>
            <a:lvl1pPr>
              <a:defRPr sz="4800">
                <a:solidFill>
                  <a:schemeClr val="hlink"/>
                </a:solidFill>
              </a:defRPr>
            </a:lvl1pPr>
          </a:lstStyle>
          <a:p>
            <a:r>
              <a:rPr lang="en-US" dirty="0"/>
              <a:t>Click to edit Master title style</a:t>
            </a:r>
          </a:p>
        </p:txBody>
      </p:sp>
      <p:sp>
        <p:nvSpPr>
          <p:cNvPr id="867331" name="Rectangle 3"/>
          <p:cNvSpPr>
            <a:spLocks noGrp="1" noChangeArrowheads="1"/>
          </p:cNvSpPr>
          <p:nvPr>
            <p:ph type="subTitle" idx="1"/>
          </p:nvPr>
        </p:nvSpPr>
        <p:spPr>
          <a:xfrm>
            <a:off x="514350" y="3962400"/>
            <a:ext cx="6400800" cy="1752600"/>
          </a:xfrm>
        </p:spPr>
        <p:txBody>
          <a:bodyPr/>
          <a:lstStyle>
            <a:lvl1pPr marL="0" indent="0">
              <a:buFontTx/>
              <a:buNone/>
              <a:defRPr/>
            </a:lvl1pPr>
          </a:lstStyle>
          <a:p>
            <a:r>
              <a:rPr lang="en-US" dirty="0"/>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9538" y="1581150"/>
            <a:ext cx="8756650" cy="38417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6575" y="127000"/>
            <a:ext cx="2257425" cy="3714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538" y="127000"/>
            <a:ext cx="6624637" cy="3714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txBox="1">
            <a:spLocks/>
          </p:cNvSpPr>
          <p:nvPr userDrawn="1"/>
        </p:nvSpPr>
        <p:spPr bwMode="auto">
          <a:xfrm>
            <a:off x="127000" y="127000"/>
            <a:ext cx="9017000" cy="661988"/>
          </a:xfrm>
          <a:prstGeom prst="rect">
            <a:avLst/>
          </a:prstGeom>
          <a:noFill/>
          <a:ln w="9525">
            <a:noFill/>
            <a:miter lim="800000"/>
            <a:headEnd/>
            <a:tailEnd/>
          </a:ln>
          <a:effectLst/>
        </p:spPr>
        <p:txBody>
          <a:bodyPr>
            <a:spAutoFit/>
          </a:bodyPr>
          <a:lstStyle/>
          <a:p>
            <a:pPr>
              <a:lnSpc>
                <a:spcPct val="85000"/>
              </a:lnSpc>
              <a:spcBef>
                <a:spcPct val="0"/>
              </a:spcBef>
              <a:buClrTx/>
              <a:buFontTx/>
              <a:buNone/>
              <a:defRPr/>
            </a:pPr>
            <a:r>
              <a:rPr lang="en-US" sz="4400" b="1" kern="0">
                <a:solidFill>
                  <a:schemeClr val="tx2"/>
                </a:solidFill>
                <a:effectLst>
                  <a:outerShdw blurRad="38100" dist="38100" dir="2700000" algn="tl">
                    <a:srgbClr val="000000"/>
                  </a:outerShdw>
                </a:effectLst>
                <a:latin typeface="+mj-lt"/>
                <a:ea typeface="+mj-ea"/>
                <a:cs typeface="+mj-cs"/>
              </a:rPr>
              <a:t>Click to edit Master title style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538" y="1581150"/>
            <a:ext cx="430212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4063" y="1581150"/>
            <a:ext cx="430212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 y="1581912"/>
            <a:ext cx="42717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9728" y="2339975"/>
            <a:ext cx="42717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81912"/>
            <a:ext cx="43084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39975"/>
            <a:ext cx="43084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127000" y="127000"/>
            <a:ext cx="9017000" cy="661988"/>
          </a:xfrm>
        </p:spPr>
        <p:txBody>
          <a:bodyPr/>
          <a:lstStyle/>
          <a:p>
            <a:r>
              <a:rPr lang="en-US" smtClean="0"/>
              <a:t>Click to edit Master title style</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581912"/>
            <a:ext cx="5111750" cy="45442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728" y="158191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127000" y="127000"/>
            <a:ext cx="9017000" cy="661988"/>
          </a:xfrm>
        </p:spPr>
        <p:txBody>
          <a:bodyPr/>
          <a:lstStyle/>
          <a:p>
            <a:r>
              <a:rPr lang="en-US" smtClean="0"/>
              <a:t>Click to edit Master 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581913"/>
            <a:ext cx="5486400" cy="3625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127000" y="127000"/>
            <a:ext cx="9017000" cy="661988"/>
          </a:xfrm>
        </p:spPr>
        <p:txBody>
          <a:bodyPr/>
          <a:lstStyle/>
          <a:p>
            <a:r>
              <a:rPr lang="en-US" smtClean="0"/>
              <a:t>Click to edit Master title style</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66306" name="Rectangle 2"/>
          <p:cNvSpPr>
            <a:spLocks noGrp="1" noChangeArrowheads="1"/>
          </p:cNvSpPr>
          <p:nvPr>
            <p:ph type="body" idx="1"/>
          </p:nvPr>
        </p:nvSpPr>
        <p:spPr bwMode="auto">
          <a:xfrm>
            <a:off x="109538" y="1581150"/>
            <a:ext cx="8756650" cy="226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6307" name="Line 3"/>
          <p:cNvSpPr>
            <a:spLocks noChangeShapeType="1"/>
          </p:cNvSpPr>
          <p:nvPr/>
        </p:nvSpPr>
        <p:spPr bwMode="auto">
          <a:xfrm>
            <a:off x="0" y="6854825"/>
            <a:ext cx="9144000" cy="0"/>
          </a:xfrm>
          <a:prstGeom prst="line">
            <a:avLst/>
          </a:prstGeom>
          <a:noFill/>
          <a:ln w="6350">
            <a:solidFill>
              <a:schemeClr val="bg1"/>
            </a:solidFill>
            <a:round/>
            <a:headEnd/>
            <a:tailEnd/>
          </a:ln>
          <a:effectLst/>
        </p:spPr>
        <p:txBody>
          <a:bodyPr/>
          <a:lstStyle/>
          <a:p>
            <a:pPr>
              <a:defRPr/>
            </a:pPr>
            <a:endParaRPr lang="en-US"/>
          </a:p>
        </p:txBody>
      </p:sp>
      <p:grpSp>
        <p:nvGrpSpPr>
          <p:cNvPr id="2052" name="Group 4"/>
          <p:cNvGrpSpPr>
            <a:grpSpLocks/>
          </p:cNvGrpSpPr>
          <p:nvPr/>
        </p:nvGrpSpPr>
        <p:grpSpPr bwMode="auto">
          <a:xfrm>
            <a:off x="-4763" y="6372225"/>
            <a:ext cx="9148763" cy="400050"/>
            <a:chOff x="-3" y="4014"/>
            <a:chExt cx="5763" cy="252"/>
          </a:xfrm>
        </p:grpSpPr>
        <p:sp>
          <p:nvSpPr>
            <p:cNvPr id="866309" name="Line 5"/>
            <p:cNvSpPr>
              <a:spLocks noChangeShapeType="1"/>
            </p:cNvSpPr>
            <p:nvPr userDrawn="1"/>
          </p:nvSpPr>
          <p:spPr bwMode="auto">
            <a:xfrm>
              <a:off x="1" y="4082"/>
              <a:ext cx="5759" cy="0"/>
            </a:xfrm>
            <a:prstGeom prst="line">
              <a:avLst/>
            </a:prstGeom>
            <a:noFill/>
            <a:ln w="6350">
              <a:solidFill>
                <a:schemeClr val="bg1"/>
              </a:solidFill>
              <a:round/>
              <a:headEnd/>
              <a:tailEnd/>
            </a:ln>
            <a:effectLst/>
          </p:spPr>
          <p:txBody>
            <a:bodyPr/>
            <a:lstStyle/>
            <a:p>
              <a:pPr>
                <a:defRPr/>
              </a:pPr>
              <a:endParaRPr lang="en-US"/>
            </a:p>
          </p:txBody>
        </p:sp>
        <p:sp>
          <p:nvSpPr>
            <p:cNvPr id="866310" name="Line 6"/>
            <p:cNvSpPr>
              <a:spLocks noChangeShapeType="1"/>
            </p:cNvSpPr>
            <p:nvPr userDrawn="1"/>
          </p:nvSpPr>
          <p:spPr bwMode="auto">
            <a:xfrm>
              <a:off x="-3" y="4014"/>
              <a:ext cx="5763" cy="0"/>
            </a:xfrm>
            <a:prstGeom prst="line">
              <a:avLst/>
            </a:prstGeom>
            <a:noFill/>
            <a:ln w="12700">
              <a:solidFill>
                <a:srgbClr val="FFCC00"/>
              </a:solidFill>
              <a:round/>
              <a:headEnd/>
              <a:tailEnd/>
            </a:ln>
            <a:effectLst/>
          </p:spPr>
          <p:txBody>
            <a:bodyPr/>
            <a:lstStyle/>
            <a:p>
              <a:pPr>
                <a:defRPr/>
              </a:pPr>
              <a:endParaRPr lang="en-US"/>
            </a:p>
          </p:txBody>
        </p:sp>
        <p:pic>
          <p:nvPicPr>
            <p:cNvPr id="2056" name="Picture 7" descr="TechNet_rgb"/>
            <p:cNvPicPr>
              <a:picLocks noChangeAspect="1" noChangeArrowheads="1"/>
            </p:cNvPicPr>
            <p:nvPr userDrawn="1"/>
          </p:nvPicPr>
          <p:blipFill>
            <a:blip r:embed="rId14"/>
            <a:srcRect/>
            <a:stretch>
              <a:fillRect/>
            </a:stretch>
          </p:blipFill>
          <p:spPr bwMode="auto">
            <a:xfrm>
              <a:off x="4606" y="4168"/>
              <a:ext cx="979" cy="98"/>
            </a:xfrm>
            <a:prstGeom prst="rect">
              <a:avLst/>
            </a:prstGeom>
            <a:noFill/>
            <a:ln w="9525">
              <a:noFill/>
              <a:miter lim="800000"/>
              <a:headEnd/>
              <a:tailEnd/>
            </a:ln>
          </p:spPr>
        </p:pic>
      </p:grpSp>
      <p:sp>
        <p:nvSpPr>
          <p:cNvPr id="866312" name="Rectangle 8"/>
          <p:cNvSpPr>
            <a:spLocks noGrp="1" noChangeArrowheads="1"/>
          </p:cNvSpPr>
          <p:nvPr>
            <p:ph type="title"/>
          </p:nvPr>
        </p:nvSpPr>
        <p:spPr bwMode="auto">
          <a:xfrm>
            <a:off x="127000" y="127000"/>
            <a:ext cx="9017000" cy="66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title style</a:t>
            </a:r>
          </a:p>
        </p:txBody>
      </p:sp>
    </p:spTree>
  </p:cSld>
  <p:clrMap bg1="dk2" tx1="lt1" bg2="dk1" tx2="lt2" accent1="accent1" accent2="accent2" accent3="accent3" accent4="accent4" accent5="accent5" accent6="accent6" hlink="hlink" folHlink="folHlink"/>
  <p:sldLayoutIdLst>
    <p:sldLayoutId id="2147483769" r:id="rId1"/>
    <p:sldLayoutId id="2147483760" r:id="rId2"/>
    <p:sldLayoutId id="214748377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FFCC00"/>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CC00"/>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CC00"/>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5.xml"/><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notesSlide" Target="../notesSlides/notesSlide30.xml"/><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oleObject" Target="???" TargetMode="External"/><Relationship Id="rId9" Type="http://schemas.openxmlformats.org/officeDocument/2006/relationships/image" Target="../media/image46.png"/><Relationship Id="rId1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www.microsoft.com/technet/itshowcase/content/exchange2007.mspx"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technet.microsoft.com/en-us/library/bb735142.aspx"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hyperlink" Target="http://technet.microsoft.com/en-us/library/bb735195.aspx" TargetMode="External"/><Relationship Id="rId4" Type="http://schemas.openxmlformats.org/officeDocument/2006/relationships/hyperlink" Target="http://technet.microsoft.com/en-us/library/bb735153.asp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microsoft.com/communities/default.mspx" TargetMode="External"/><Relationship Id="rId7" Type="http://schemas.openxmlformats.org/officeDocument/2006/relationships/hyperlink" Target="http://www.microsoft.com/learning/default.mspx"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hyperlink" Target="http://www.microsoft.com/technet/downloads/trials/default.mspx"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technet.microsoft.com/office/ocs/"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67.png"/><Relationship Id="rId4" Type="http://schemas.openxmlformats.org/officeDocument/2006/relationships/hyperlink" Target="http://technet.microsoft.com/exchange/"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81000" y="2193925"/>
            <a:ext cx="8180388" cy="714375"/>
          </a:xfrm>
        </p:spPr>
        <p:txBody>
          <a:bodyPr>
            <a:normAutofit fontScale="90000"/>
          </a:bodyPr>
          <a:lstStyle/>
          <a:p>
            <a:r>
              <a:rPr lang="en-US" sz="2800" dirty="0" smtClean="0"/>
              <a:t>How Microsoft IT Designed And Deployed The Edge Transport Servers To Protect The Messaging Environment </a:t>
            </a:r>
            <a:endParaRPr lang="en-US" sz="4400" dirty="0"/>
          </a:p>
        </p:txBody>
      </p:sp>
      <p:sp>
        <p:nvSpPr>
          <p:cNvPr id="8" name="Subtitle 2"/>
          <p:cNvSpPr>
            <a:spLocks noGrp="1"/>
          </p:cNvSpPr>
          <p:nvPr>
            <p:ph type="subTitle" idx="1"/>
          </p:nvPr>
        </p:nvSpPr>
        <p:spPr>
          <a:xfrm>
            <a:off x="514350" y="3784600"/>
            <a:ext cx="8324850" cy="2148280"/>
          </a:xfrm>
        </p:spPr>
        <p:txBody>
          <a:bodyPr/>
          <a:lstStyle/>
          <a:p>
            <a:r>
              <a:rPr lang="en-US" sz="2800" dirty="0" smtClean="0"/>
              <a:t>Omesh Desai</a:t>
            </a:r>
          </a:p>
          <a:p>
            <a:r>
              <a:rPr lang="en-US" sz="2800" dirty="0" smtClean="0"/>
              <a:t>Systems Engineer</a:t>
            </a:r>
          </a:p>
          <a:p>
            <a:r>
              <a:rPr lang="en-US" sz="2800" dirty="0" smtClean="0"/>
              <a:t>Microsoft Corporation</a:t>
            </a:r>
          </a:p>
          <a:p>
            <a:endParaRPr lang="en-US" sz="2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Exchange Server 2007 Edge Server</a:t>
            </a:r>
            <a:endParaRPr lang="en-US" dirty="0"/>
          </a:p>
        </p:txBody>
      </p:sp>
      <p:sp>
        <p:nvSpPr>
          <p:cNvPr id="3" name="Text Placeholder 2"/>
          <p:cNvSpPr>
            <a:spLocks noGrp="1"/>
          </p:cNvSpPr>
          <p:nvPr>
            <p:ph idx="1"/>
          </p:nvPr>
        </p:nvSpPr>
        <p:spPr/>
        <p:txBody>
          <a:bodyPr/>
          <a:lstStyle/>
          <a:p>
            <a:r>
              <a:rPr lang="en-US" dirty="0" smtClean="0"/>
              <a:t>Platform for Anti-Spam and Antivirus</a:t>
            </a:r>
          </a:p>
          <a:p>
            <a:r>
              <a:rPr lang="en-US" dirty="0" smtClean="0"/>
              <a:t>Platform for secure e-mail</a:t>
            </a:r>
          </a:p>
          <a:p>
            <a:r>
              <a:rPr lang="en-US" dirty="0" smtClean="0"/>
              <a:t>Not required to be part of the Active Directory</a:t>
            </a:r>
          </a:p>
          <a:p>
            <a:r>
              <a:rPr lang="en-US" dirty="0" smtClean="0"/>
              <a:t>Key new messaging hygiene features</a:t>
            </a:r>
          </a:p>
          <a:p>
            <a:pPr lvl="1"/>
            <a:r>
              <a:rPr lang="en-US" dirty="0" smtClean="0"/>
              <a:t>Protocol Analysis and Sender Reputation</a:t>
            </a:r>
          </a:p>
          <a:p>
            <a:pPr lvl="1"/>
            <a:r>
              <a:rPr lang="en-US" dirty="0" smtClean="0"/>
              <a:t>Respect Outlook Safe Senders at Edge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smtClean="0"/>
              <a:t>Protocol Analysis</a:t>
            </a:r>
            <a:br>
              <a:rPr smtClean="0"/>
            </a:br>
            <a:r>
              <a:rPr sz="3600" smtClean="0">
                <a:solidFill>
                  <a:schemeClr val="tx2"/>
                </a:solidFill>
              </a:rPr>
              <a:t>Components</a:t>
            </a:r>
            <a:endParaRPr lang="en-US" dirty="0" smtClean="0">
              <a:solidFill>
                <a:schemeClr val="tx2"/>
              </a:solidFill>
            </a:endParaRPr>
          </a:p>
        </p:txBody>
      </p:sp>
      <p:sp>
        <p:nvSpPr>
          <p:cNvPr id="4" name="Content Placeholder 3"/>
          <p:cNvSpPr>
            <a:spLocks noGrp="1"/>
          </p:cNvSpPr>
          <p:nvPr>
            <p:ph idx="1"/>
          </p:nvPr>
        </p:nvSpPr>
        <p:spPr>
          <a:xfrm>
            <a:off x="381000" y="1612900"/>
            <a:ext cx="8382000" cy="4284250"/>
          </a:xfrm>
        </p:spPr>
        <p:txBody>
          <a:bodyPr>
            <a:normAutofit fontScale="92500" lnSpcReduction="10000"/>
          </a:bodyPr>
          <a:lstStyle/>
          <a:p>
            <a:pPr marL="338138" indent="-338138"/>
            <a:r>
              <a:rPr lang="en-US" sz="2400" dirty="0" smtClean="0"/>
              <a:t>Protocol Analysis Agent</a:t>
            </a:r>
          </a:p>
          <a:p>
            <a:pPr marL="688975" lvl="1" indent="-350838"/>
            <a:r>
              <a:rPr lang="en-US" sz="2000" dirty="0" smtClean="0"/>
              <a:t>Analyzes and gathers information about sender </a:t>
            </a:r>
            <a:br>
              <a:rPr lang="en-US" sz="2000" dirty="0" smtClean="0"/>
            </a:br>
            <a:r>
              <a:rPr lang="en-US" sz="2000" dirty="0" smtClean="0"/>
              <a:t>(IP address) at the SMTP protocol layer</a:t>
            </a:r>
          </a:p>
          <a:p>
            <a:pPr marL="338138" indent="-338138"/>
            <a:r>
              <a:rPr lang="en-US" sz="2400" dirty="0" smtClean="0"/>
              <a:t>Sender Reputation Level (SRL)</a:t>
            </a:r>
          </a:p>
          <a:p>
            <a:pPr marL="688975" lvl="1" indent="-350838"/>
            <a:r>
              <a:rPr lang="en-US" sz="2000" dirty="0" smtClean="0"/>
              <a:t>Data collected by the protocol analysis agent is </a:t>
            </a:r>
            <a:br>
              <a:rPr lang="en-US" sz="2000" dirty="0" smtClean="0"/>
            </a:br>
            <a:r>
              <a:rPr lang="en-US" sz="2000" dirty="0" smtClean="0"/>
              <a:t>aggregated and a reputation level is computed  </a:t>
            </a:r>
          </a:p>
          <a:p>
            <a:pPr marL="688975" lvl="1" indent="-350838"/>
            <a:r>
              <a:rPr lang="en-US" sz="2000" dirty="0" smtClean="0"/>
              <a:t>SRL Threshold</a:t>
            </a:r>
          </a:p>
          <a:p>
            <a:pPr marL="338138" indent="-338138"/>
            <a:r>
              <a:rPr lang="en-US" sz="2400" dirty="0" smtClean="0"/>
              <a:t>IP Reputation Service (IRS)</a:t>
            </a:r>
          </a:p>
          <a:p>
            <a:pPr marL="688975" lvl="1" indent="-350838"/>
            <a:r>
              <a:rPr lang="en-US" sz="2000" dirty="0" smtClean="0"/>
              <a:t>A service that provides IP addresses with </a:t>
            </a:r>
            <a:br>
              <a:rPr lang="en-US" sz="2000" dirty="0" smtClean="0"/>
            </a:br>
            <a:r>
              <a:rPr lang="en-US" sz="2000" dirty="0" smtClean="0"/>
              <a:t>associated Sender Reputation Levels</a:t>
            </a:r>
          </a:p>
          <a:p>
            <a:pPr marL="688975" lvl="1" indent="-350838"/>
            <a:r>
              <a:rPr lang="en-US" sz="2000" dirty="0" smtClean="0"/>
              <a:t>Supplements locally generated sender reputation</a:t>
            </a:r>
          </a:p>
          <a:p>
            <a:pPr marL="688975" lvl="1" indent="-350838"/>
            <a:r>
              <a:rPr lang="en-US" sz="2000" dirty="0" smtClean="0"/>
              <a:t>Edge server will utilize this data to generate list of </a:t>
            </a:r>
            <a:br>
              <a:rPr lang="en-US" sz="2000" dirty="0" smtClean="0"/>
            </a:br>
            <a:r>
              <a:rPr lang="en-US" sz="2000" dirty="0" smtClean="0"/>
              <a:t>IP addresses to block</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Rectangle 2"/>
          <p:cNvSpPr>
            <a:spLocks noGrp="1" noChangeArrowheads="1"/>
          </p:cNvSpPr>
          <p:nvPr>
            <p:ph type="title"/>
          </p:nvPr>
        </p:nvSpPr>
        <p:spPr/>
        <p:txBody>
          <a:bodyPr/>
          <a:lstStyle/>
          <a:p>
            <a:r>
              <a:rPr lang="en-US" dirty="0" smtClean="0"/>
              <a:t>Protocol Analysis:  Explained</a:t>
            </a:r>
          </a:p>
        </p:txBody>
      </p:sp>
      <p:grpSp>
        <p:nvGrpSpPr>
          <p:cNvPr id="2" name="Group1"/>
          <p:cNvGrpSpPr/>
          <p:nvPr/>
        </p:nvGrpSpPr>
        <p:grpSpPr>
          <a:xfrm>
            <a:off x="333375" y="914400"/>
            <a:ext cx="4200525" cy="5552281"/>
            <a:chOff x="333375" y="914400"/>
            <a:chExt cx="4200525" cy="5552281"/>
          </a:xfrm>
        </p:grpSpPr>
        <p:sp>
          <p:nvSpPr>
            <p:cNvPr id="56" name="Rounded Rectangle 55"/>
            <p:cNvSpPr/>
            <p:nvPr/>
          </p:nvSpPr>
          <p:spPr bwMode="auto">
            <a:xfrm>
              <a:off x="333375" y="1447800"/>
              <a:ext cx="4200525" cy="5018881"/>
            </a:xfrm>
            <a:prstGeom prst="roundRect">
              <a:avLst>
                <a:gd name="adj" fmla="val 3515"/>
              </a:avLst>
            </a:prstGeom>
            <a:gradFill flip="none" rotWithShape="1">
              <a:gsLst>
                <a:gs pos="0">
                  <a:schemeClr val="tx1">
                    <a:alpha val="7000"/>
                  </a:schemeClr>
                </a:gs>
                <a:gs pos="35000">
                  <a:schemeClr val="bg1">
                    <a:alpha val="30000"/>
                  </a:schemeClr>
                </a:gs>
                <a:gs pos="70000">
                  <a:schemeClr val="bg1">
                    <a:alpha val="16000"/>
                  </a:schemeClr>
                </a:gs>
                <a:gs pos="100000">
                  <a:schemeClr val="accent4">
                    <a:lumMod val="50000"/>
                    <a:alpha val="30000"/>
                  </a:schemeClr>
                </a:gs>
              </a:gsLst>
              <a:lin ang="6600000" scaled="0"/>
              <a:tileRect/>
            </a:gradFill>
            <a:ln w="12700" cap="flat" cmpd="sng" algn="ctr">
              <a:gradFill>
                <a:gsLst>
                  <a:gs pos="0">
                    <a:schemeClr val="tx2"/>
                  </a:gs>
                  <a:gs pos="50000">
                    <a:srgbClr val="FFFFFF">
                      <a:alpha val="0"/>
                    </a:srgbClr>
                  </a:gs>
                  <a:gs pos="100000">
                    <a:schemeClr val="accent4">
                      <a:lumMod val="40000"/>
                      <a:lumOff val="60000"/>
                    </a:schemeClr>
                  </a:gs>
                </a:gsLst>
                <a:lin ang="17400000" scaled="0"/>
              </a:gradFill>
              <a:prstDash val="solid"/>
              <a:headEnd type="none" w="med" len="med"/>
              <a:tailEnd type="none" w="med" len="med"/>
            </a:ln>
            <a:effectLst/>
          </p:spPr>
          <p:txBody>
            <a:bodyPr vert="horz" wrap="none" lIns="146278" tIns="0" rIns="146278" bIns="73139" numCol="1" rtlCol="0" anchor="t" anchorCtr="0" compatLnSpc="1">
              <a:prstTxWarp prst="textNoShape">
                <a:avLst/>
              </a:prstTxWarp>
            </a:bodyPr>
            <a:lstStyle/>
            <a:p>
              <a:pPr algn="ctr" defTabSz="914099" fontAlgn="base">
                <a:spcBef>
                  <a:spcPct val="0"/>
                </a:spcBef>
                <a:spcAft>
                  <a:spcPct val="0"/>
                </a:spcAft>
                <a:defRPr/>
              </a:pPr>
              <a:endParaRPr lang="en-US" sz="1600" kern="0" dirty="0" smtClean="0">
                <a:solidFill>
                  <a:srgbClr val="FFFFFF"/>
                </a:solidFill>
                <a:effectLst>
                  <a:outerShdw blurRad="38100" dist="38100" dir="2700000" algn="tl">
                    <a:srgbClr val="000000">
                      <a:alpha val="43137"/>
                    </a:srgbClr>
                  </a:outerShdw>
                </a:effectLst>
                <a:latin typeface="+mj-lt"/>
                <a:ea typeface="MS Mincho" pitchFamily="49" charset="-128"/>
              </a:endParaRPr>
            </a:p>
          </p:txBody>
        </p:sp>
        <p:sp>
          <p:nvSpPr>
            <p:cNvPr id="54" name="TextBox 53"/>
            <p:cNvSpPr txBox="1">
              <a:spLocks noChangeArrowheads="1"/>
            </p:cNvSpPr>
            <p:nvPr/>
          </p:nvSpPr>
          <p:spPr bwMode="auto">
            <a:xfrm>
              <a:off x="2857501" y="1533525"/>
              <a:ext cx="1590674" cy="295275"/>
            </a:xfrm>
            <a:prstGeom prst="rect">
              <a:avLst/>
            </a:prstGeom>
            <a:noFill/>
            <a:ln w="9525" cap="flat" cmpd="sng" algn="ctr">
              <a:noFill/>
              <a:prstDash val="solid"/>
              <a:miter lim="800000"/>
              <a:headEnd type="none" w="med" len="med"/>
              <a:tailEnd type="none" w="med" len="med"/>
            </a:ln>
            <a:effectLst/>
          </p:spPr>
          <p:txBody>
            <a:bodyPr wrap="none" lIns="0" tIns="0" rIns="0" bIns="0" anchor="ctr" anchorCtr="0">
              <a:noAutofit/>
            </a:bodyPr>
            <a:lstStyle/>
            <a:p>
              <a:pPr algn="r" eaLnBrk="0">
                <a:lnSpc>
                  <a:spcPct val="85000"/>
                </a:lnSpc>
                <a:buClr>
                  <a:schemeClr val="tx2"/>
                </a:buClr>
                <a:buSzPct val="85000"/>
                <a:buFont typeface="Wingdings 2" pitchFamily="18" charset="2"/>
                <a:buNone/>
              </a:pPr>
              <a:r>
                <a:rPr lang="en-US" sz="2400" dirty="0" smtClean="0">
                  <a:solidFill>
                    <a:schemeClr val="accent5"/>
                  </a:solidFill>
                  <a:latin typeface="+mj-lt"/>
                </a:rPr>
                <a:t>Edge Server</a:t>
              </a:r>
              <a:endParaRPr lang="ru-RU" sz="2400" dirty="0">
                <a:solidFill>
                  <a:schemeClr val="accent5"/>
                </a:solidFill>
                <a:latin typeface="+mj-lt"/>
              </a:endParaRPr>
            </a:p>
          </p:txBody>
        </p:sp>
        <p:cxnSp>
          <p:nvCxnSpPr>
            <p:cNvPr id="74" name="Straight Arrow Connector 73"/>
            <p:cNvCxnSpPr/>
            <p:nvPr/>
          </p:nvCxnSpPr>
          <p:spPr>
            <a:xfrm rot="5400000">
              <a:off x="1561305" y="1637506"/>
              <a:ext cx="533400" cy="1588"/>
            </a:xfrm>
            <a:prstGeom prst="straightConnector1">
              <a:avLst/>
            </a:prstGeom>
            <a:ln w="50800" cap="rnd">
              <a:solidFill>
                <a:srgbClr val="37FF01"/>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bwMode="auto">
            <a:xfrm>
              <a:off x="636324" y="1907078"/>
              <a:ext cx="2373576" cy="1063928"/>
            </a:xfrm>
            <a:prstGeom prst="roundRect">
              <a:avLst>
                <a:gd name="adj" fmla="val 9033"/>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45720" tIns="0" rIns="45720" bIns="45720" numCol="1" rtlCol="0" anchor="t" anchorCtr="0" compatLnSpc="1">
              <a:prstTxWarp prst="textNoShape">
                <a:avLst/>
              </a:prstTxWarp>
            </a:bodyPr>
            <a:lstStyle/>
            <a:p>
              <a:pPr algn="ctr" defTabSz="914099" fontAlgn="base">
                <a:lnSpc>
                  <a:spcPct val="85000"/>
                </a:lnSpc>
                <a:spcBef>
                  <a:spcPct val="0"/>
                </a:spcBef>
                <a:spcAft>
                  <a:spcPct val="0"/>
                </a:spcAft>
              </a:pPr>
              <a:r>
                <a:rPr lang="en-US" sz="1600" b="1" dirty="0" err="1" smtClean="0">
                  <a:solidFill>
                    <a:srgbClr val="FFFFFF"/>
                  </a:solidFill>
                  <a:effectLst>
                    <a:outerShdw blurRad="38100" dist="38100" dir="2700000" algn="tl">
                      <a:srgbClr val="000000">
                        <a:alpha val="43137"/>
                      </a:srgbClr>
                    </a:outerShdw>
                  </a:effectLst>
                  <a:latin typeface="+mj-lt"/>
                </a:rPr>
                <a:t>SmartScreen</a:t>
              </a:r>
              <a:r>
                <a:rPr lang="en-US" sz="1600" b="1" dirty="0" smtClean="0">
                  <a:solidFill>
                    <a:srgbClr val="FFFFFF"/>
                  </a:solidFill>
                  <a:effectLst>
                    <a:outerShdw blurRad="38100" dist="38100" dir="2700000" algn="tl">
                      <a:srgbClr val="000000">
                        <a:alpha val="43137"/>
                      </a:srgbClr>
                    </a:outerShdw>
                  </a:effectLst>
                  <a:latin typeface="+mj-lt"/>
                </a:rPr>
                <a:t> </a:t>
              </a:r>
              <a:br>
                <a:rPr lang="en-US" sz="1600" b="1" dirty="0" smtClean="0">
                  <a:solidFill>
                    <a:srgbClr val="FFFFFF"/>
                  </a:solidFill>
                  <a:effectLst>
                    <a:outerShdw blurRad="38100" dist="38100" dir="2700000" algn="tl">
                      <a:srgbClr val="000000">
                        <a:alpha val="43137"/>
                      </a:srgbClr>
                    </a:outerShdw>
                  </a:effectLst>
                  <a:latin typeface="+mj-lt"/>
                </a:rPr>
              </a:br>
              <a:r>
                <a:rPr lang="en-US" sz="1600" b="1" dirty="0" smtClean="0">
                  <a:solidFill>
                    <a:srgbClr val="FFFFFF"/>
                  </a:solidFill>
                  <a:effectLst>
                    <a:outerShdw blurRad="38100" dist="38100" dir="2700000" algn="tl">
                      <a:srgbClr val="000000">
                        <a:alpha val="43137"/>
                      </a:srgbClr>
                    </a:outerShdw>
                  </a:effectLst>
                  <a:latin typeface="+mj-lt"/>
                </a:rPr>
                <a:t>(Content Filter)</a:t>
              </a:r>
            </a:p>
          </p:txBody>
        </p:sp>
        <p:sp>
          <p:nvSpPr>
            <p:cNvPr id="24" name="TextBox 23"/>
            <p:cNvSpPr txBox="1">
              <a:spLocks noChangeArrowheads="1"/>
            </p:cNvSpPr>
            <p:nvPr/>
          </p:nvSpPr>
          <p:spPr bwMode="auto">
            <a:xfrm>
              <a:off x="757329" y="2418939"/>
              <a:ext cx="995271" cy="180592"/>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wrap="none" lIns="91391" tIns="0" rIns="91391" bIns="0" anchor="ctr" anchorCtr="0">
              <a:noAutofit/>
            </a:bodyPr>
            <a:lstStyle/>
            <a:p>
              <a:pPr algn="ctr" eaLnBrk="0">
                <a:lnSpc>
                  <a:spcPct val="85000"/>
                </a:lnSpc>
                <a:buClr>
                  <a:schemeClr val="tx2"/>
                </a:buClr>
                <a:buSzPct val="85000"/>
                <a:buFont typeface="Wingdings 2" pitchFamily="18" charset="2"/>
                <a:buNone/>
              </a:pPr>
              <a:r>
                <a:rPr lang="en-US" sz="1300" dirty="0" smtClean="0">
                  <a:solidFill>
                    <a:schemeClr val="bg1"/>
                  </a:solidFill>
                  <a:latin typeface="+mj-lt"/>
                </a:rPr>
                <a:t>Signatures</a:t>
              </a:r>
              <a:endParaRPr lang="ru-RU" sz="1300" dirty="0">
                <a:solidFill>
                  <a:schemeClr val="bg1"/>
                </a:solidFill>
                <a:latin typeface="+mj-lt"/>
              </a:endParaRPr>
            </a:p>
          </p:txBody>
        </p:sp>
        <p:sp>
          <p:nvSpPr>
            <p:cNvPr id="25" name="TextBox 24"/>
            <p:cNvSpPr txBox="1">
              <a:spLocks noChangeArrowheads="1"/>
            </p:cNvSpPr>
            <p:nvPr/>
          </p:nvSpPr>
          <p:spPr bwMode="auto">
            <a:xfrm>
              <a:off x="1843179" y="2418939"/>
              <a:ext cx="995271" cy="180592"/>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wrap="none" lIns="91391" tIns="0" rIns="91391" bIns="0" anchor="ctr" anchorCtr="0">
              <a:noAutofit/>
            </a:bodyPr>
            <a:lstStyle/>
            <a:p>
              <a:pPr algn="ctr" eaLnBrk="0">
                <a:lnSpc>
                  <a:spcPct val="85000"/>
                </a:lnSpc>
                <a:buClr>
                  <a:schemeClr val="tx2"/>
                </a:buClr>
                <a:buSzPct val="85000"/>
                <a:buFont typeface="Wingdings 2" pitchFamily="18" charset="2"/>
                <a:buNone/>
              </a:pPr>
              <a:r>
                <a:rPr lang="en-US" sz="1300" dirty="0" smtClean="0">
                  <a:solidFill>
                    <a:schemeClr val="bg1"/>
                  </a:solidFill>
                  <a:latin typeface="+mj-lt"/>
                </a:rPr>
                <a:t>Content</a:t>
              </a:r>
              <a:endParaRPr lang="ru-RU" sz="1300" dirty="0">
                <a:solidFill>
                  <a:schemeClr val="bg1"/>
                </a:solidFill>
                <a:latin typeface="+mj-lt"/>
              </a:endParaRPr>
            </a:p>
          </p:txBody>
        </p:sp>
        <p:sp>
          <p:nvSpPr>
            <p:cNvPr id="26" name="TextBox 25"/>
            <p:cNvSpPr txBox="1">
              <a:spLocks noChangeArrowheads="1"/>
            </p:cNvSpPr>
            <p:nvPr/>
          </p:nvSpPr>
          <p:spPr bwMode="auto">
            <a:xfrm>
              <a:off x="1300254" y="2676114"/>
              <a:ext cx="995271" cy="180592"/>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wrap="none" lIns="91391" tIns="0" rIns="91391" bIns="0" anchor="ctr" anchorCtr="0">
              <a:noAutofit/>
            </a:bodyPr>
            <a:lstStyle/>
            <a:p>
              <a:pPr algn="ctr" eaLnBrk="0">
                <a:lnSpc>
                  <a:spcPct val="85000"/>
                </a:lnSpc>
                <a:buClr>
                  <a:schemeClr val="tx2"/>
                </a:buClr>
                <a:buSzPct val="85000"/>
                <a:buFont typeface="Wingdings 2" pitchFamily="18" charset="2"/>
                <a:buNone/>
              </a:pPr>
              <a:r>
                <a:rPr lang="en-US" sz="1300" dirty="0" smtClean="0">
                  <a:solidFill>
                    <a:schemeClr val="bg1"/>
                  </a:solidFill>
                  <a:latin typeface="+mj-lt"/>
                </a:rPr>
                <a:t>Phishing</a:t>
              </a:r>
              <a:endParaRPr lang="ru-RU" sz="1300" dirty="0">
                <a:solidFill>
                  <a:schemeClr val="bg1"/>
                </a:solidFill>
                <a:latin typeface="+mj-lt"/>
              </a:endParaRPr>
            </a:p>
          </p:txBody>
        </p:sp>
        <p:sp>
          <p:nvSpPr>
            <p:cNvPr id="95" name="Rounded Rectangle 94"/>
            <p:cNvSpPr/>
            <p:nvPr/>
          </p:nvSpPr>
          <p:spPr bwMode="auto">
            <a:xfrm>
              <a:off x="1143000" y="914400"/>
              <a:ext cx="1371600" cy="457200"/>
            </a:xfrm>
            <a:prstGeom prst="roundRect">
              <a:avLst>
                <a:gd name="adj" fmla="val 9033"/>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45720" tIns="45720" rIns="45720" bIns="45720" numCol="1" rtlCol="0" anchor="ctr" anchorCtr="0" compatLnSpc="1">
              <a:prstTxWarp prst="textNoShape">
                <a:avLst/>
              </a:prstTxWarp>
            </a:bodyPr>
            <a:lstStyle/>
            <a:p>
              <a:pPr algn="ctr" defTabSz="914099">
                <a:lnSpc>
                  <a:spcPct val="85000"/>
                </a:lnSpc>
              </a:pPr>
              <a:r>
                <a:rPr lang="en-US" sz="1600" dirty="0" smtClean="0">
                  <a:solidFill>
                    <a:srgbClr val="FFFFFF"/>
                  </a:solidFill>
                  <a:effectLst>
                    <a:outerShdw blurRad="38100" dist="38100" dir="2700000" algn="tl">
                      <a:srgbClr val="000000">
                        <a:alpha val="43137"/>
                      </a:srgbClr>
                    </a:outerShdw>
                  </a:effectLst>
                  <a:latin typeface="+mj-lt"/>
                </a:rPr>
                <a:t>External </a:t>
              </a:r>
              <a:br>
                <a:rPr lang="en-US" sz="1600" dirty="0" smtClean="0">
                  <a:solidFill>
                    <a:srgbClr val="FFFFFF"/>
                  </a:solidFill>
                  <a:effectLst>
                    <a:outerShdw blurRad="38100" dist="38100" dir="2700000" algn="tl">
                      <a:srgbClr val="000000">
                        <a:alpha val="43137"/>
                      </a:srgbClr>
                    </a:outerShdw>
                  </a:effectLst>
                  <a:latin typeface="+mj-lt"/>
                </a:rPr>
              </a:br>
              <a:r>
                <a:rPr lang="en-US" sz="1600" dirty="0" smtClean="0">
                  <a:solidFill>
                    <a:srgbClr val="FFFFFF"/>
                  </a:solidFill>
                  <a:effectLst>
                    <a:outerShdw blurRad="38100" dist="38100" dir="2700000" algn="tl">
                      <a:srgbClr val="000000">
                        <a:alpha val="43137"/>
                      </a:srgbClr>
                    </a:outerShdw>
                  </a:effectLst>
                  <a:latin typeface="+mj-lt"/>
                </a:rPr>
                <a:t>SMTP Servers</a:t>
              </a:r>
            </a:p>
          </p:txBody>
        </p:sp>
        <p:sp>
          <p:nvSpPr>
            <p:cNvPr id="98" name="TextBox 97"/>
            <p:cNvSpPr txBox="1">
              <a:spLocks noChangeArrowheads="1"/>
            </p:cNvSpPr>
            <p:nvPr/>
          </p:nvSpPr>
          <p:spPr bwMode="auto">
            <a:xfrm rot="16200000">
              <a:off x="1914394" y="1676531"/>
              <a:ext cx="228600" cy="209288"/>
            </a:xfrm>
            <a:prstGeom prst="rect">
              <a:avLst/>
            </a:prstGeom>
            <a:noFill/>
            <a:ln w="9525" cap="flat" cmpd="sng" algn="ctr">
              <a:noFill/>
              <a:prstDash val="solid"/>
              <a:miter lim="800000"/>
              <a:headEnd type="none" w="med" len="med"/>
              <a:tailEnd type="none" w="med" len="med"/>
            </a:ln>
            <a:effectLst/>
          </p:spPr>
          <p:txBody>
            <a:bodyPr wrap="square" lIns="0" tIns="0" rIns="0" bIns="0" anchor="ctr" anchorCtr="0">
              <a:spAutoFit/>
            </a:bodyPr>
            <a:lstStyle/>
            <a:p>
              <a:pPr algn="ctr" eaLnBrk="0">
                <a:lnSpc>
                  <a:spcPct val="85000"/>
                </a:lnSpc>
                <a:buClr>
                  <a:schemeClr val="tx2"/>
                </a:buClr>
                <a:buSzPct val="85000"/>
                <a:buFont typeface="Wingdings 2" pitchFamily="18" charset="2"/>
                <a:buNone/>
              </a:pPr>
              <a:r>
                <a:rPr lang="en-US" sz="1600" dirty="0" smtClean="0">
                  <a:effectLst>
                    <a:glow rad="101600">
                      <a:schemeClr val="bg1">
                        <a:alpha val="60000"/>
                      </a:schemeClr>
                    </a:glow>
                  </a:effectLst>
                  <a:latin typeface="+mj-lt"/>
                </a:rPr>
                <a:t>1</a:t>
              </a:r>
              <a:endParaRPr lang="ru-RU" sz="1600" dirty="0">
                <a:effectLst>
                  <a:glow rad="101600">
                    <a:schemeClr val="bg1">
                      <a:alpha val="60000"/>
                    </a:schemeClr>
                  </a:glow>
                </a:effectLst>
                <a:latin typeface="+mj-lt"/>
              </a:endParaRPr>
            </a:p>
          </p:txBody>
        </p:sp>
      </p:grpSp>
      <p:grpSp>
        <p:nvGrpSpPr>
          <p:cNvPr id="3" name="Group2"/>
          <p:cNvGrpSpPr/>
          <p:nvPr/>
        </p:nvGrpSpPr>
        <p:grpSpPr>
          <a:xfrm>
            <a:off x="704850" y="2971803"/>
            <a:ext cx="2236524" cy="1218403"/>
            <a:chOff x="704850" y="2971803"/>
            <a:chExt cx="2236524" cy="1218403"/>
          </a:xfrm>
        </p:grpSpPr>
        <p:cxnSp>
          <p:nvCxnSpPr>
            <p:cNvPr id="88" name="Straight Arrow Connector 87"/>
            <p:cNvCxnSpPr/>
            <p:nvPr/>
          </p:nvCxnSpPr>
          <p:spPr>
            <a:xfrm rot="5400000">
              <a:off x="1676006" y="3123010"/>
              <a:ext cx="304002" cy="1587"/>
            </a:xfrm>
            <a:prstGeom prst="straightConnector1">
              <a:avLst/>
            </a:prstGeom>
            <a:ln w="50800" cap="rnd">
              <a:solidFill>
                <a:srgbClr val="37FF01"/>
              </a:solidFill>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bwMode="auto">
            <a:xfrm>
              <a:off x="704850" y="3316778"/>
              <a:ext cx="2236524" cy="873428"/>
            </a:xfrm>
            <a:prstGeom prst="roundRect">
              <a:avLst>
                <a:gd name="adj" fmla="val 9033"/>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45720" tIns="0" rIns="45720" bIns="45720" numCol="1" rtlCol="0" anchor="t" anchorCtr="0" compatLnSpc="1">
              <a:prstTxWarp prst="textNoShape">
                <a:avLst/>
              </a:prstTxWarp>
            </a:bodyPr>
            <a:lstStyle/>
            <a:p>
              <a:pPr algn="ctr" defTabSz="914099" fontAlgn="base">
                <a:lnSpc>
                  <a:spcPct val="8500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rPr>
                <a:t>Protocol Analysis</a:t>
              </a:r>
            </a:p>
          </p:txBody>
        </p:sp>
        <p:sp>
          <p:nvSpPr>
            <p:cNvPr id="28" name="TextBox 27"/>
            <p:cNvSpPr txBox="1">
              <a:spLocks noChangeArrowheads="1"/>
            </p:cNvSpPr>
            <p:nvPr/>
          </p:nvSpPr>
          <p:spPr bwMode="auto">
            <a:xfrm>
              <a:off x="1833654" y="3666714"/>
              <a:ext cx="995271" cy="180592"/>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wrap="none" lIns="91391" tIns="0" rIns="91391" bIns="0" anchor="ctr" anchorCtr="0">
              <a:noAutofit/>
            </a:bodyPr>
            <a:lstStyle/>
            <a:p>
              <a:pPr algn="ctr" eaLnBrk="0">
                <a:lnSpc>
                  <a:spcPct val="85000"/>
                </a:lnSpc>
                <a:buClr>
                  <a:schemeClr val="tx2"/>
                </a:buClr>
                <a:buSzPct val="85000"/>
                <a:buFont typeface="Wingdings 2" pitchFamily="18" charset="2"/>
                <a:buNone/>
              </a:pPr>
              <a:r>
                <a:rPr lang="en-US" sz="1300" dirty="0" smtClean="0">
                  <a:solidFill>
                    <a:schemeClr val="bg1"/>
                  </a:solidFill>
                  <a:latin typeface="+mj-lt"/>
                </a:rPr>
                <a:t>Content</a:t>
              </a:r>
              <a:endParaRPr lang="ru-RU" sz="1300" dirty="0">
                <a:solidFill>
                  <a:schemeClr val="bg1"/>
                </a:solidFill>
                <a:latin typeface="+mj-lt"/>
              </a:endParaRPr>
            </a:p>
          </p:txBody>
        </p:sp>
        <p:sp>
          <p:nvSpPr>
            <p:cNvPr id="29" name="TextBox 28"/>
            <p:cNvSpPr txBox="1">
              <a:spLocks noChangeArrowheads="1"/>
            </p:cNvSpPr>
            <p:nvPr/>
          </p:nvSpPr>
          <p:spPr bwMode="auto">
            <a:xfrm>
              <a:off x="795429" y="3666714"/>
              <a:ext cx="995271" cy="180592"/>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wrap="none" lIns="91391" tIns="0" rIns="91391" bIns="0" anchor="ctr" anchorCtr="0">
              <a:noAutofit/>
            </a:bodyPr>
            <a:lstStyle/>
            <a:p>
              <a:pPr algn="ctr" eaLnBrk="0">
                <a:lnSpc>
                  <a:spcPct val="85000"/>
                </a:lnSpc>
                <a:buClr>
                  <a:schemeClr val="tx2"/>
                </a:buClr>
                <a:buSzPct val="85000"/>
                <a:buFont typeface="Wingdings 2" pitchFamily="18" charset="2"/>
                <a:buNone/>
              </a:pPr>
              <a:r>
                <a:rPr lang="en-US" sz="1300" dirty="0" smtClean="0">
                  <a:solidFill>
                    <a:schemeClr val="bg1"/>
                  </a:solidFill>
                  <a:latin typeface="+mj-lt"/>
                </a:rPr>
                <a:t>Verbs</a:t>
              </a:r>
              <a:endParaRPr lang="ru-RU" sz="1300" dirty="0">
                <a:solidFill>
                  <a:schemeClr val="bg1"/>
                </a:solidFill>
                <a:latin typeface="+mj-lt"/>
              </a:endParaRPr>
            </a:p>
          </p:txBody>
        </p:sp>
        <p:sp>
          <p:nvSpPr>
            <p:cNvPr id="30" name="TextBox 29"/>
            <p:cNvSpPr txBox="1">
              <a:spLocks noChangeArrowheads="1"/>
            </p:cNvSpPr>
            <p:nvPr/>
          </p:nvSpPr>
          <p:spPr bwMode="auto">
            <a:xfrm>
              <a:off x="1833654" y="3904839"/>
              <a:ext cx="995271" cy="180592"/>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wrap="none" lIns="91391" tIns="0" rIns="91391" bIns="0" anchor="ctr" anchorCtr="0">
              <a:noAutofit/>
            </a:bodyPr>
            <a:lstStyle/>
            <a:p>
              <a:pPr algn="ctr" eaLnBrk="0">
                <a:lnSpc>
                  <a:spcPct val="85000"/>
                </a:lnSpc>
                <a:buClr>
                  <a:schemeClr val="tx2"/>
                </a:buClr>
                <a:buSzPct val="85000"/>
                <a:buFont typeface="Wingdings 2" pitchFamily="18" charset="2"/>
                <a:buNone/>
              </a:pPr>
              <a:r>
                <a:rPr lang="en-US" sz="1300" dirty="0" smtClean="0">
                  <a:solidFill>
                    <a:schemeClr val="bg1"/>
                  </a:solidFill>
                  <a:latin typeface="+mj-lt"/>
                </a:rPr>
                <a:t>Open Proxy</a:t>
              </a:r>
              <a:endParaRPr lang="ru-RU" sz="1300" dirty="0">
                <a:solidFill>
                  <a:schemeClr val="bg1"/>
                </a:solidFill>
                <a:latin typeface="+mj-lt"/>
              </a:endParaRPr>
            </a:p>
          </p:txBody>
        </p:sp>
        <p:sp>
          <p:nvSpPr>
            <p:cNvPr id="31" name="TextBox 30"/>
            <p:cNvSpPr txBox="1">
              <a:spLocks noChangeArrowheads="1"/>
            </p:cNvSpPr>
            <p:nvPr/>
          </p:nvSpPr>
          <p:spPr bwMode="auto">
            <a:xfrm>
              <a:off x="795429" y="3904839"/>
              <a:ext cx="995271" cy="180592"/>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wrap="none" lIns="91391" tIns="0" rIns="91391" bIns="0" anchor="ctr" anchorCtr="0">
              <a:noAutofit/>
            </a:bodyPr>
            <a:lstStyle/>
            <a:p>
              <a:pPr algn="ctr" eaLnBrk="0">
                <a:lnSpc>
                  <a:spcPct val="85000"/>
                </a:lnSpc>
                <a:buClr>
                  <a:schemeClr val="tx2"/>
                </a:buClr>
                <a:buSzPct val="85000"/>
                <a:buFont typeface="Wingdings 2" pitchFamily="18" charset="2"/>
                <a:buNone/>
              </a:pPr>
              <a:r>
                <a:rPr lang="en-US" sz="1300" dirty="0" smtClean="0">
                  <a:solidFill>
                    <a:schemeClr val="bg1"/>
                  </a:solidFill>
                  <a:latin typeface="+mj-lt"/>
                </a:rPr>
                <a:t>Reputation</a:t>
              </a:r>
              <a:endParaRPr lang="ru-RU" sz="1300" dirty="0">
                <a:solidFill>
                  <a:schemeClr val="bg1"/>
                </a:solidFill>
                <a:latin typeface="+mj-lt"/>
              </a:endParaRPr>
            </a:p>
          </p:txBody>
        </p:sp>
        <p:sp>
          <p:nvSpPr>
            <p:cNvPr id="99" name="TextBox 98"/>
            <p:cNvSpPr txBox="1">
              <a:spLocks noChangeArrowheads="1"/>
            </p:cNvSpPr>
            <p:nvPr/>
          </p:nvSpPr>
          <p:spPr bwMode="auto">
            <a:xfrm rot="16200000">
              <a:off x="1914394" y="3067181"/>
              <a:ext cx="228600" cy="209288"/>
            </a:xfrm>
            <a:prstGeom prst="rect">
              <a:avLst/>
            </a:prstGeom>
            <a:noFill/>
            <a:ln w="9525" cap="flat" cmpd="sng" algn="ctr">
              <a:noFill/>
              <a:prstDash val="solid"/>
              <a:miter lim="800000"/>
              <a:headEnd type="none" w="med" len="med"/>
              <a:tailEnd type="none" w="med" len="med"/>
            </a:ln>
            <a:effectLst/>
          </p:spPr>
          <p:txBody>
            <a:bodyPr wrap="square" lIns="0" tIns="0" rIns="0" bIns="0" anchor="ctr" anchorCtr="0">
              <a:spAutoFit/>
            </a:bodyPr>
            <a:lstStyle/>
            <a:p>
              <a:pPr algn="ctr" eaLnBrk="0">
                <a:lnSpc>
                  <a:spcPct val="85000"/>
                </a:lnSpc>
                <a:buClr>
                  <a:schemeClr val="tx2"/>
                </a:buClr>
                <a:buSzPct val="85000"/>
              </a:pPr>
              <a:r>
                <a:rPr lang="en-US" sz="1600" dirty="0" smtClean="0">
                  <a:effectLst>
                    <a:glow rad="101600">
                      <a:schemeClr val="bg1">
                        <a:alpha val="60000"/>
                      </a:schemeClr>
                    </a:glow>
                  </a:effectLst>
                  <a:latin typeface="+mj-lt"/>
                </a:rPr>
                <a:t>2</a:t>
              </a:r>
              <a:endParaRPr lang="ru-RU" sz="1600" dirty="0">
                <a:effectLst>
                  <a:glow rad="101600">
                    <a:schemeClr val="bg1">
                      <a:alpha val="60000"/>
                    </a:schemeClr>
                  </a:glow>
                </a:effectLst>
                <a:latin typeface="+mj-lt"/>
              </a:endParaRPr>
            </a:p>
          </p:txBody>
        </p:sp>
      </p:grpSp>
      <p:grpSp>
        <p:nvGrpSpPr>
          <p:cNvPr id="4" name="Group3"/>
          <p:cNvGrpSpPr/>
          <p:nvPr/>
        </p:nvGrpSpPr>
        <p:grpSpPr>
          <a:xfrm>
            <a:off x="630246" y="4191003"/>
            <a:ext cx="2268801" cy="2119832"/>
            <a:chOff x="630246" y="4191003"/>
            <a:chExt cx="2268801" cy="2119832"/>
          </a:xfrm>
        </p:grpSpPr>
        <p:cxnSp>
          <p:nvCxnSpPr>
            <p:cNvPr id="90" name="Straight Arrow Connector 89"/>
            <p:cNvCxnSpPr/>
            <p:nvPr/>
          </p:nvCxnSpPr>
          <p:spPr>
            <a:xfrm rot="5400000">
              <a:off x="1637906" y="4380312"/>
              <a:ext cx="380204" cy="1585"/>
            </a:xfrm>
            <a:prstGeom prst="straightConnector1">
              <a:avLst/>
            </a:prstGeom>
            <a:ln w="50800" cap="rnd">
              <a:solidFill>
                <a:srgbClr val="37FF01"/>
              </a:solidFill>
              <a:tailEnd type="triangle"/>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bwMode="auto">
            <a:xfrm>
              <a:off x="630246" y="4588061"/>
              <a:ext cx="2268801" cy="1722774"/>
            </a:xfrm>
            <a:prstGeom prst="roundRect">
              <a:avLst>
                <a:gd name="adj" fmla="val 7345"/>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45720" tIns="0" rIns="45720" bIns="45720" numCol="1" rtlCol="0" anchor="t" anchorCtr="0" compatLnSpc="1">
              <a:prstTxWarp prst="textNoShape">
                <a:avLst/>
              </a:prstTxWarp>
            </a:bodyPr>
            <a:lstStyle/>
            <a:p>
              <a:pPr defTabSz="914099" fontAlgn="base">
                <a:lnSpc>
                  <a:spcPct val="8500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rPr>
                <a:t>Sender Reputation</a:t>
              </a:r>
            </a:p>
            <a:p>
              <a:pPr defTabSz="914099" fontAlgn="base">
                <a:lnSpc>
                  <a:spcPct val="8500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rPr>
                <a:t>Database</a:t>
              </a:r>
            </a:p>
          </p:txBody>
        </p:sp>
        <p:sp>
          <p:nvSpPr>
            <p:cNvPr id="36" name="TextBox 35"/>
            <p:cNvSpPr txBox="1">
              <a:spLocks noChangeArrowheads="1"/>
            </p:cNvSpPr>
            <p:nvPr/>
          </p:nvSpPr>
          <p:spPr bwMode="auto">
            <a:xfrm>
              <a:off x="715583" y="5221335"/>
              <a:ext cx="880971" cy="180975"/>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wrap="none" lIns="0" tIns="0" rIns="0" bIns="0" anchor="ctr" anchorCtr="0">
              <a:noAutofit/>
            </a:bodyPr>
            <a:lstStyle/>
            <a:p>
              <a:pPr algn="ctr" eaLnBrk="0">
                <a:lnSpc>
                  <a:spcPct val="85000"/>
                </a:lnSpc>
                <a:buClr>
                  <a:schemeClr val="tx2"/>
                </a:buClr>
                <a:buSzPct val="85000"/>
                <a:buFont typeface="Wingdings 2" pitchFamily="18" charset="2"/>
                <a:buNone/>
              </a:pPr>
              <a:r>
                <a:rPr lang="en-US" sz="1200" dirty="0" smtClean="0">
                  <a:solidFill>
                    <a:schemeClr val="bg1"/>
                  </a:solidFill>
                  <a:latin typeface="+mj-lt"/>
                </a:rPr>
                <a:t>IP</a:t>
              </a:r>
              <a:endParaRPr lang="ru-RU" sz="1200" dirty="0">
                <a:solidFill>
                  <a:schemeClr val="bg1"/>
                </a:solidFill>
                <a:latin typeface="+mj-lt"/>
              </a:endParaRPr>
            </a:p>
          </p:txBody>
        </p:sp>
        <p:sp>
          <p:nvSpPr>
            <p:cNvPr id="37" name="TextBox 36"/>
            <p:cNvSpPr txBox="1">
              <a:spLocks noChangeArrowheads="1"/>
            </p:cNvSpPr>
            <p:nvPr/>
          </p:nvSpPr>
          <p:spPr bwMode="auto">
            <a:xfrm>
              <a:off x="1582359" y="5221335"/>
              <a:ext cx="470788" cy="180975"/>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wrap="none" lIns="0" tIns="0" rIns="0" bIns="0" anchor="ctr" anchorCtr="0">
              <a:noAutofit/>
            </a:bodyPr>
            <a:lstStyle/>
            <a:p>
              <a:pPr algn="ctr" eaLnBrk="0">
                <a:lnSpc>
                  <a:spcPct val="85000"/>
                </a:lnSpc>
                <a:buClr>
                  <a:schemeClr val="tx2"/>
                </a:buClr>
                <a:buSzPct val="85000"/>
                <a:buFont typeface="Wingdings 2" pitchFamily="18" charset="2"/>
                <a:buNone/>
              </a:pPr>
              <a:r>
                <a:rPr lang="en-US" sz="1200" dirty="0" smtClean="0">
                  <a:solidFill>
                    <a:schemeClr val="bg1"/>
                  </a:solidFill>
                  <a:latin typeface="+mj-lt"/>
                </a:rPr>
                <a:t>SRL</a:t>
              </a:r>
              <a:endParaRPr lang="ru-RU" sz="1200" dirty="0">
                <a:solidFill>
                  <a:schemeClr val="bg1"/>
                </a:solidFill>
                <a:latin typeface="+mj-lt"/>
              </a:endParaRPr>
            </a:p>
          </p:txBody>
        </p:sp>
        <p:sp>
          <p:nvSpPr>
            <p:cNvPr id="38" name="TextBox 37"/>
            <p:cNvSpPr txBox="1">
              <a:spLocks noChangeArrowheads="1"/>
            </p:cNvSpPr>
            <p:nvPr/>
          </p:nvSpPr>
          <p:spPr bwMode="auto">
            <a:xfrm>
              <a:off x="2054150" y="5221335"/>
              <a:ext cx="738298" cy="180975"/>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wrap="none" lIns="0" tIns="0" rIns="0" bIns="0" anchor="ctr" anchorCtr="0">
              <a:noAutofit/>
            </a:bodyPr>
            <a:lstStyle/>
            <a:p>
              <a:pPr algn="ctr" eaLnBrk="0">
                <a:lnSpc>
                  <a:spcPct val="85000"/>
                </a:lnSpc>
                <a:buClr>
                  <a:schemeClr val="tx2"/>
                </a:buClr>
                <a:buSzPct val="85000"/>
                <a:buFont typeface="Wingdings 2" pitchFamily="18" charset="2"/>
                <a:buNone/>
              </a:pPr>
              <a:r>
                <a:rPr lang="en-US" sz="1200" dirty="0" smtClean="0">
                  <a:solidFill>
                    <a:schemeClr val="bg1"/>
                  </a:solidFill>
                  <a:latin typeface="+mj-lt"/>
                </a:rPr>
                <a:t>Heuristics</a:t>
              </a:r>
              <a:endParaRPr lang="ru-RU" sz="1200" dirty="0">
                <a:solidFill>
                  <a:schemeClr val="bg1"/>
                </a:solidFill>
                <a:latin typeface="+mj-lt"/>
              </a:endParaRPr>
            </a:p>
          </p:txBody>
        </p:sp>
        <p:sp>
          <p:nvSpPr>
            <p:cNvPr id="39" name="TextBox 38"/>
            <p:cNvSpPr txBox="1">
              <a:spLocks noChangeArrowheads="1"/>
            </p:cNvSpPr>
            <p:nvPr/>
          </p:nvSpPr>
          <p:spPr bwMode="auto">
            <a:xfrm>
              <a:off x="715583" y="5401297"/>
              <a:ext cx="880971" cy="180975"/>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wrap="none" lIns="0" tIns="0" rIns="0" bIns="0" anchor="ctr" anchorCtr="0">
              <a:noAutofit/>
            </a:bodyPr>
            <a:lstStyle/>
            <a:p>
              <a:pPr algn="ctr" eaLnBrk="0">
                <a:lnSpc>
                  <a:spcPct val="85000"/>
                </a:lnSpc>
                <a:buClr>
                  <a:schemeClr val="tx2"/>
                </a:buClr>
                <a:buSzPct val="85000"/>
                <a:buFont typeface="Wingdings 2" pitchFamily="18" charset="2"/>
                <a:buNone/>
              </a:pPr>
              <a:r>
                <a:rPr lang="en-US" sz="1200" dirty="0" smtClean="0">
                  <a:solidFill>
                    <a:schemeClr val="bg1"/>
                  </a:solidFill>
                  <a:latin typeface="+mj-lt"/>
                </a:rPr>
                <a:t>207.46.181.2</a:t>
              </a:r>
              <a:endParaRPr lang="ru-RU" sz="1200" dirty="0">
                <a:solidFill>
                  <a:schemeClr val="bg1"/>
                </a:solidFill>
                <a:latin typeface="+mj-lt"/>
              </a:endParaRPr>
            </a:p>
          </p:txBody>
        </p:sp>
        <p:sp>
          <p:nvSpPr>
            <p:cNvPr id="40" name="TextBox 39"/>
            <p:cNvSpPr txBox="1">
              <a:spLocks noChangeArrowheads="1"/>
            </p:cNvSpPr>
            <p:nvPr/>
          </p:nvSpPr>
          <p:spPr bwMode="auto">
            <a:xfrm>
              <a:off x="1582359" y="5401297"/>
              <a:ext cx="470788" cy="180975"/>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wrap="none" lIns="0" tIns="0" rIns="0" bIns="0" anchor="ctr" anchorCtr="0">
              <a:noAutofit/>
            </a:bodyPr>
            <a:lstStyle/>
            <a:p>
              <a:pPr algn="ctr" eaLnBrk="0">
                <a:lnSpc>
                  <a:spcPct val="85000"/>
                </a:lnSpc>
                <a:buClr>
                  <a:schemeClr val="tx2"/>
                </a:buClr>
                <a:buSzPct val="85000"/>
                <a:buFont typeface="Wingdings 2" pitchFamily="18" charset="2"/>
                <a:buNone/>
              </a:pPr>
              <a:r>
                <a:rPr lang="en-US" sz="1200" dirty="0" smtClean="0">
                  <a:solidFill>
                    <a:schemeClr val="bg1"/>
                  </a:solidFill>
                  <a:latin typeface="+mj-lt"/>
                </a:rPr>
                <a:t>7</a:t>
              </a:r>
              <a:endParaRPr lang="ru-RU" sz="1200" dirty="0">
                <a:solidFill>
                  <a:schemeClr val="bg1"/>
                </a:solidFill>
                <a:latin typeface="+mj-lt"/>
              </a:endParaRPr>
            </a:p>
          </p:txBody>
        </p:sp>
        <p:sp>
          <p:nvSpPr>
            <p:cNvPr id="41" name="TextBox 40"/>
            <p:cNvSpPr txBox="1">
              <a:spLocks noChangeArrowheads="1"/>
            </p:cNvSpPr>
            <p:nvPr/>
          </p:nvSpPr>
          <p:spPr bwMode="auto">
            <a:xfrm>
              <a:off x="2054150" y="5401297"/>
              <a:ext cx="738298" cy="180975"/>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wrap="none" lIns="0" tIns="0" rIns="0" bIns="0" anchor="ctr" anchorCtr="0">
              <a:noAutofit/>
            </a:bodyPr>
            <a:lstStyle/>
            <a:p>
              <a:pPr algn="ctr" eaLnBrk="0">
                <a:lnSpc>
                  <a:spcPct val="85000"/>
                </a:lnSpc>
                <a:buClr>
                  <a:schemeClr val="tx2"/>
                </a:buClr>
                <a:buSzPct val="85000"/>
                <a:buFont typeface="Wingdings 2" pitchFamily="18" charset="2"/>
                <a:buNone/>
              </a:pPr>
              <a:endParaRPr lang="ru-RU" sz="1200" dirty="0">
                <a:solidFill>
                  <a:schemeClr val="bg1"/>
                </a:solidFill>
                <a:latin typeface="+mj-lt"/>
              </a:endParaRPr>
            </a:p>
          </p:txBody>
        </p:sp>
        <p:sp>
          <p:nvSpPr>
            <p:cNvPr id="44" name="TextBox 43"/>
            <p:cNvSpPr txBox="1">
              <a:spLocks noChangeArrowheads="1"/>
            </p:cNvSpPr>
            <p:nvPr/>
          </p:nvSpPr>
          <p:spPr bwMode="auto">
            <a:xfrm>
              <a:off x="715583" y="5848770"/>
              <a:ext cx="880971" cy="180975"/>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wrap="none" lIns="0" tIns="0" rIns="0" bIns="0" anchor="ctr" anchorCtr="0">
              <a:noAutofit/>
            </a:bodyPr>
            <a:lstStyle/>
            <a:p>
              <a:pPr algn="ctr" eaLnBrk="0">
                <a:lnSpc>
                  <a:spcPct val="85000"/>
                </a:lnSpc>
                <a:buClr>
                  <a:schemeClr val="tx2"/>
                </a:buClr>
                <a:buSzPct val="85000"/>
                <a:buFont typeface="Wingdings 2" pitchFamily="18" charset="2"/>
                <a:buNone/>
              </a:pPr>
              <a:r>
                <a:rPr lang="en-US" sz="1200" dirty="0" smtClean="0">
                  <a:solidFill>
                    <a:schemeClr val="bg1"/>
                  </a:solidFill>
                  <a:latin typeface="+mj-lt"/>
                </a:rPr>
                <a:t>IP</a:t>
              </a:r>
              <a:endParaRPr lang="ru-RU" sz="1200" dirty="0">
                <a:solidFill>
                  <a:schemeClr val="bg1"/>
                </a:solidFill>
                <a:latin typeface="+mj-lt"/>
              </a:endParaRPr>
            </a:p>
          </p:txBody>
        </p:sp>
        <p:sp>
          <p:nvSpPr>
            <p:cNvPr id="45" name="TextBox 44"/>
            <p:cNvSpPr txBox="1">
              <a:spLocks noChangeArrowheads="1"/>
            </p:cNvSpPr>
            <p:nvPr/>
          </p:nvSpPr>
          <p:spPr bwMode="auto">
            <a:xfrm>
              <a:off x="1582359" y="5848770"/>
              <a:ext cx="470788" cy="180975"/>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wrap="none" lIns="0" tIns="0" rIns="0" bIns="0" anchor="ctr" anchorCtr="0">
              <a:noAutofit/>
            </a:bodyPr>
            <a:lstStyle/>
            <a:p>
              <a:pPr algn="ctr" eaLnBrk="0">
                <a:lnSpc>
                  <a:spcPct val="85000"/>
                </a:lnSpc>
                <a:buClr>
                  <a:schemeClr val="tx2"/>
                </a:buClr>
                <a:buSzPct val="85000"/>
                <a:buFont typeface="Wingdings 2" pitchFamily="18" charset="2"/>
                <a:buNone/>
              </a:pPr>
              <a:r>
                <a:rPr lang="en-US" sz="1200" dirty="0" smtClean="0">
                  <a:solidFill>
                    <a:schemeClr val="bg1"/>
                  </a:solidFill>
                  <a:latin typeface="+mj-lt"/>
                </a:rPr>
                <a:t>SRL</a:t>
              </a:r>
              <a:endParaRPr lang="ru-RU" sz="1200" dirty="0">
                <a:solidFill>
                  <a:schemeClr val="bg1"/>
                </a:solidFill>
                <a:latin typeface="+mj-lt"/>
              </a:endParaRPr>
            </a:p>
          </p:txBody>
        </p:sp>
        <p:sp>
          <p:nvSpPr>
            <p:cNvPr id="46" name="TextBox 45"/>
            <p:cNvSpPr txBox="1">
              <a:spLocks noChangeArrowheads="1"/>
            </p:cNvSpPr>
            <p:nvPr/>
          </p:nvSpPr>
          <p:spPr bwMode="auto">
            <a:xfrm>
              <a:off x="715583" y="6028732"/>
              <a:ext cx="880971" cy="180975"/>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wrap="none" lIns="0" tIns="0" rIns="0" bIns="0" anchor="ctr" anchorCtr="0">
              <a:noAutofit/>
            </a:bodyPr>
            <a:lstStyle/>
            <a:p>
              <a:pPr algn="ctr" eaLnBrk="0">
                <a:lnSpc>
                  <a:spcPct val="85000"/>
                </a:lnSpc>
                <a:buClr>
                  <a:schemeClr val="tx2"/>
                </a:buClr>
                <a:buSzPct val="85000"/>
                <a:buFont typeface="Wingdings 2" pitchFamily="18" charset="2"/>
                <a:buNone/>
              </a:pPr>
              <a:r>
                <a:rPr lang="en-US" sz="1200" dirty="0" smtClean="0">
                  <a:solidFill>
                    <a:schemeClr val="bg1"/>
                  </a:solidFill>
                  <a:latin typeface="+mj-lt"/>
                </a:rPr>
                <a:t>207.46.181.2</a:t>
              </a:r>
              <a:endParaRPr lang="ru-RU" sz="1200" dirty="0">
                <a:solidFill>
                  <a:schemeClr val="bg1"/>
                </a:solidFill>
                <a:latin typeface="+mj-lt"/>
              </a:endParaRPr>
            </a:p>
          </p:txBody>
        </p:sp>
        <p:sp>
          <p:nvSpPr>
            <p:cNvPr id="47" name="TextBox 46"/>
            <p:cNvSpPr txBox="1">
              <a:spLocks noChangeArrowheads="1"/>
            </p:cNvSpPr>
            <p:nvPr/>
          </p:nvSpPr>
          <p:spPr bwMode="auto">
            <a:xfrm>
              <a:off x="1582359" y="6028732"/>
              <a:ext cx="470788" cy="180975"/>
            </a:xfrm>
            <a:prstGeom prst="rect">
              <a:avLst/>
            </a:prstGeom>
            <a:solidFill>
              <a:schemeClr val="tx1"/>
            </a:solidFill>
            <a:ln w="9525" cap="flat" cmpd="sng" algn="ctr">
              <a:solidFill>
                <a:schemeClr val="bg1"/>
              </a:solidFill>
              <a:prstDash val="solid"/>
              <a:miter lim="800000"/>
              <a:headEnd type="none" w="med" len="med"/>
              <a:tailEnd type="none" w="med" len="med"/>
            </a:ln>
            <a:effectLst/>
          </p:spPr>
          <p:txBody>
            <a:bodyPr wrap="none" lIns="0" tIns="0" rIns="0" bIns="0" anchor="ctr" anchorCtr="0">
              <a:noAutofit/>
            </a:bodyPr>
            <a:lstStyle/>
            <a:p>
              <a:pPr algn="ctr" eaLnBrk="0">
                <a:lnSpc>
                  <a:spcPct val="85000"/>
                </a:lnSpc>
                <a:buClr>
                  <a:schemeClr val="tx2"/>
                </a:buClr>
                <a:buSzPct val="85000"/>
                <a:buFont typeface="Wingdings 2" pitchFamily="18" charset="2"/>
                <a:buNone/>
              </a:pPr>
              <a:r>
                <a:rPr lang="en-US" sz="1200" dirty="0" smtClean="0">
                  <a:solidFill>
                    <a:schemeClr val="bg1"/>
                  </a:solidFill>
                  <a:latin typeface="+mj-lt"/>
                </a:rPr>
                <a:t>7</a:t>
              </a:r>
              <a:endParaRPr lang="ru-RU" sz="1200" dirty="0">
                <a:solidFill>
                  <a:schemeClr val="bg1"/>
                </a:solidFill>
                <a:latin typeface="+mj-lt"/>
              </a:endParaRPr>
            </a:p>
          </p:txBody>
        </p:sp>
        <p:sp>
          <p:nvSpPr>
            <p:cNvPr id="48" name="TextBox 47"/>
            <p:cNvSpPr txBox="1">
              <a:spLocks noChangeArrowheads="1"/>
            </p:cNvSpPr>
            <p:nvPr/>
          </p:nvSpPr>
          <p:spPr bwMode="auto">
            <a:xfrm>
              <a:off x="715583" y="5649352"/>
              <a:ext cx="1337563" cy="180975"/>
            </a:xfrm>
            <a:prstGeom prst="rect">
              <a:avLst/>
            </a:prstGeom>
            <a:noFill/>
            <a:ln w="9525" cap="flat" cmpd="sng" algn="ctr">
              <a:noFill/>
              <a:prstDash val="solid"/>
              <a:miter lim="800000"/>
              <a:headEnd type="none" w="med" len="med"/>
              <a:tailEnd type="none" w="med" len="med"/>
            </a:ln>
            <a:effectLst/>
          </p:spPr>
          <p:txBody>
            <a:bodyPr wrap="none" lIns="0" tIns="0" rIns="0" bIns="0" anchor="ctr" anchorCtr="0">
              <a:noAutofit/>
            </a:bodyPr>
            <a:lstStyle/>
            <a:p>
              <a:pPr eaLnBrk="0">
                <a:lnSpc>
                  <a:spcPct val="85000"/>
                </a:lnSpc>
                <a:buClr>
                  <a:schemeClr val="tx2"/>
                </a:buClr>
                <a:buSzPct val="85000"/>
                <a:buFont typeface="Wingdings 2" pitchFamily="18" charset="2"/>
                <a:buNone/>
              </a:pPr>
              <a:r>
                <a:rPr lang="en-US" sz="1200" b="1" dirty="0" smtClean="0">
                  <a:solidFill>
                    <a:schemeClr val="bg1"/>
                  </a:solidFill>
                  <a:latin typeface="+mj-lt"/>
                </a:rPr>
                <a:t>IRS Fed Table</a:t>
              </a:r>
              <a:endParaRPr lang="ru-RU" sz="1200" b="1" dirty="0">
                <a:solidFill>
                  <a:schemeClr val="bg1"/>
                </a:solidFill>
                <a:latin typeface="+mj-lt"/>
              </a:endParaRPr>
            </a:p>
          </p:txBody>
        </p:sp>
        <p:sp>
          <p:nvSpPr>
            <p:cNvPr id="49" name="TextBox 48"/>
            <p:cNvSpPr txBox="1">
              <a:spLocks noChangeArrowheads="1"/>
            </p:cNvSpPr>
            <p:nvPr/>
          </p:nvSpPr>
          <p:spPr bwMode="auto">
            <a:xfrm>
              <a:off x="715583" y="5036509"/>
              <a:ext cx="1337563" cy="180975"/>
            </a:xfrm>
            <a:prstGeom prst="rect">
              <a:avLst/>
            </a:prstGeom>
            <a:noFill/>
            <a:ln w="9525" cap="flat" cmpd="sng" algn="ctr">
              <a:noFill/>
              <a:prstDash val="solid"/>
              <a:miter lim="800000"/>
              <a:headEnd type="none" w="med" len="med"/>
              <a:tailEnd type="none" w="med" len="med"/>
            </a:ln>
            <a:effectLst/>
          </p:spPr>
          <p:txBody>
            <a:bodyPr wrap="none" lIns="0" tIns="0" rIns="0" bIns="0" anchor="ctr" anchorCtr="0">
              <a:noAutofit/>
            </a:bodyPr>
            <a:lstStyle/>
            <a:p>
              <a:pPr eaLnBrk="0">
                <a:lnSpc>
                  <a:spcPct val="85000"/>
                </a:lnSpc>
                <a:buClr>
                  <a:schemeClr val="tx2"/>
                </a:buClr>
                <a:buSzPct val="85000"/>
                <a:buFont typeface="Wingdings 2" pitchFamily="18" charset="2"/>
                <a:buNone/>
              </a:pPr>
              <a:r>
                <a:rPr lang="en-US" sz="1200" b="1" dirty="0" smtClean="0">
                  <a:solidFill>
                    <a:schemeClr val="bg1"/>
                  </a:solidFill>
                  <a:latin typeface="+mj-lt"/>
                </a:rPr>
                <a:t>Local SRL Table</a:t>
              </a:r>
              <a:endParaRPr lang="ru-RU" sz="1200" b="1" dirty="0">
                <a:solidFill>
                  <a:schemeClr val="bg1"/>
                </a:solidFill>
                <a:latin typeface="+mj-lt"/>
              </a:endParaRPr>
            </a:p>
          </p:txBody>
        </p:sp>
        <p:sp>
          <p:nvSpPr>
            <p:cNvPr id="50" name="Can 49"/>
            <p:cNvSpPr/>
            <p:nvPr/>
          </p:nvSpPr>
          <p:spPr bwMode="auto">
            <a:xfrm>
              <a:off x="2333625" y="4657133"/>
              <a:ext cx="504825" cy="475487"/>
            </a:xfrm>
            <a:prstGeom prst="can">
              <a:avLst/>
            </a:prstGeom>
            <a:gradFill flip="none" rotWithShape="1">
              <a:gsLst>
                <a:gs pos="0">
                  <a:schemeClr val="accent2">
                    <a:lumMod val="60000"/>
                    <a:lumOff val="40000"/>
                  </a:schemeClr>
                </a:gs>
                <a:gs pos="100000">
                  <a:schemeClr val="accent2">
                    <a:lumMod val="50000"/>
                  </a:schemeClr>
                </a:gs>
              </a:gsLst>
              <a:lin ang="0" scaled="1"/>
              <a:tileRect/>
            </a:gradFill>
            <a:ln>
              <a:solidFill>
                <a:schemeClr val="accent2">
                  <a:lumMod val="50000"/>
                </a:schemeClr>
              </a:solidFill>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a:r>
                <a:rPr lang="en-US" sz="800" dirty="0" smtClean="0">
                  <a:solidFill>
                    <a:schemeClr val="bg1"/>
                  </a:solidFill>
                  <a:latin typeface="+mj-lt"/>
                </a:rPr>
                <a:t>Database</a:t>
              </a:r>
            </a:p>
          </p:txBody>
        </p:sp>
        <p:sp>
          <p:nvSpPr>
            <p:cNvPr id="100" name="TextBox 99"/>
            <p:cNvSpPr txBox="1">
              <a:spLocks noChangeArrowheads="1"/>
            </p:cNvSpPr>
            <p:nvPr/>
          </p:nvSpPr>
          <p:spPr bwMode="auto">
            <a:xfrm rot="16200000">
              <a:off x="1914394" y="4353056"/>
              <a:ext cx="228600" cy="209288"/>
            </a:xfrm>
            <a:prstGeom prst="rect">
              <a:avLst/>
            </a:prstGeom>
            <a:noFill/>
            <a:ln w="9525" cap="flat" cmpd="sng" algn="ctr">
              <a:noFill/>
              <a:prstDash val="solid"/>
              <a:miter lim="800000"/>
              <a:headEnd type="none" w="med" len="med"/>
              <a:tailEnd type="none" w="med" len="med"/>
            </a:ln>
            <a:effectLst/>
          </p:spPr>
          <p:txBody>
            <a:bodyPr wrap="square" lIns="0" tIns="0" rIns="0" bIns="0" anchor="ctr" anchorCtr="0">
              <a:spAutoFit/>
            </a:bodyPr>
            <a:lstStyle/>
            <a:p>
              <a:pPr algn="ctr" eaLnBrk="0">
                <a:lnSpc>
                  <a:spcPct val="85000"/>
                </a:lnSpc>
                <a:buClr>
                  <a:schemeClr val="tx2"/>
                </a:buClr>
                <a:buSzPct val="85000"/>
              </a:pPr>
              <a:r>
                <a:rPr lang="en-US" sz="1600" dirty="0" smtClean="0">
                  <a:effectLst>
                    <a:glow rad="101600">
                      <a:schemeClr val="bg1">
                        <a:alpha val="60000"/>
                      </a:schemeClr>
                    </a:glow>
                  </a:effectLst>
                  <a:latin typeface="+mj-lt"/>
                </a:rPr>
                <a:t>3</a:t>
              </a:r>
              <a:endParaRPr lang="ru-RU" sz="1600" dirty="0">
                <a:effectLst>
                  <a:glow rad="101600">
                    <a:schemeClr val="bg1">
                      <a:alpha val="60000"/>
                    </a:schemeClr>
                  </a:glow>
                </a:effectLst>
                <a:latin typeface="+mj-lt"/>
              </a:endParaRPr>
            </a:p>
          </p:txBody>
        </p:sp>
      </p:grpSp>
      <p:grpSp>
        <p:nvGrpSpPr>
          <p:cNvPr id="5" name="Group4"/>
          <p:cNvGrpSpPr/>
          <p:nvPr/>
        </p:nvGrpSpPr>
        <p:grpSpPr>
          <a:xfrm>
            <a:off x="2895600" y="4895056"/>
            <a:ext cx="1552575" cy="974422"/>
            <a:chOff x="2895600" y="4895056"/>
            <a:chExt cx="1552575" cy="974422"/>
          </a:xfrm>
        </p:grpSpPr>
        <p:cxnSp>
          <p:nvCxnSpPr>
            <p:cNvPr id="92" name="Straight Arrow Connector 91"/>
            <p:cNvCxnSpPr/>
            <p:nvPr/>
          </p:nvCxnSpPr>
          <p:spPr>
            <a:xfrm>
              <a:off x="2895600" y="5104606"/>
              <a:ext cx="304800" cy="1588"/>
            </a:xfrm>
            <a:prstGeom prst="straightConnector1">
              <a:avLst/>
            </a:prstGeom>
            <a:ln w="50800" cap="rnd">
              <a:solidFill>
                <a:srgbClr val="37FF0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2895600" y="5485606"/>
              <a:ext cx="304800" cy="1588"/>
            </a:xfrm>
            <a:prstGeom prst="straightConnector1">
              <a:avLst/>
            </a:prstGeom>
            <a:ln w="50800"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bwMode="auto">
            <a:xfrm>
              <a:off x="3219449" y="4895056"/>
              <a:ext cx="1228726" cy="974422"/>
            </a:xfrm>
            <a:prstGeom prst="roundRect">
              <a:avLst>
                <a:gd name="adj" fmla="val 9033"/>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85000"/>
                </a:lnSpc>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mj-lt"/>
                </a:rPr>
                <a:t>Protocol</a:t>
              </a:r>
              <a:br>
                <a:rPr lang="en-US" sz="1600" dirty="0" smtClean="0">
                  <a:solidFill>
                    <a:srgbClr val="FFFFFF"/>
                  </a:solidFill>
                  <a:effectLst>
                    <a:outerShdw blurRad="38100" dist="38100" dir="2700000" algn="tl">
                      <a:srgbClr val="000000">
                        <a:alpha val="43137"/>
                      </a:srgbClr>
                    </a:outerShdw>
                  </a:effectLst>
                  <a:latin typeface="+mj-lt"/>
                </a:rPr>
              </a:br>
              <a:r>
                <a:rPr lang="en-US" sz="1600" dirty="0" smtClean="0">
                  <a:solidFill>
                    <a:srgbClr val="FFFFFF"/>
                  </a:solidFill>
                  <a:effectLst>
                    <a:outerShdw blurRad="38100" dist="38100" dir="2700000" algn="tl">
                      <a:srgbClr val="000000">
                        <a:alpha val="43137"/>
                      </a:srgbClr>
                    </a:outerShdw>
                  </a:effectLst>
                  <a:latin typeface="+mj-lt"/>
                </a:rPr>
                <a:t>Analysis</a:t>
              </a:r>
            </a:p>
            <a:p>
              <a:pPr algn="ctr" defTabSz="914099" fontAlgn="base">
                <a:lnSpc>
                  <a:spcPct val="85000"/>
                </a:lnSpc>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mj-lt"/>
                </a:rPr>
                <a:t>Background</a:t>
              </a:r>
            </a:p>
            <a:p>
              <a:pPr algn="ctr" defTabSz="914099" fontAlgn="base">
                <a:lnSpc>
                  <a:spcPct val="85000"/>
                </a:lnSpc>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mj-lt"/>
                </a:rPr>
                <a:t>Agent</a:t>
              </a:r>
            </a:p>
          </p:txBody>
        </p:sp>
        <p:sp>
          <p:nvSpPr>
            <p:cNvPr id="101" name="TextBox 100"/>
            <p:cNvSpPr txBox="1">
              <a:spLocks noChangeArrowheads="1"/>
            </p:cNvSpPr>
            <p:nvPr/>
          </p:nvSpPr>
          <p:spPr bwMode="auto">
            <a:xfrm>
              <a:off x="2895600" y="5029200"/>
              <a:ext cx="228600" cy="209288"/>
            </a:xfrm>
            <a:prstGeom prst="rect">
              <a:avLst/>
            </a:prstGeom>
            <a:noFill/>
            <a:ln w="9525" cap="flat" cmpd="sng" algn="ctr">
              <a:noFill/>
              <a:prstDash val="solid"/>
              <a:miter lim="800000"/>
              <a:headEnd type="none" w="med" len="med"/>
              <a:tailEnd type="none" w="med" len="med"/>
            </a:ln>
            <a:effectLst/>
          </p:spPr>
          <p:txBody>
            <a:bodyPr wrap="square" lIns="0" tIns="0" rIns="0" bIns="0" anchor="ctr" anchorCtr="0">
              <a:spAutoFit/>
            </a:bodyPr>
            <a:lstStyle/>
            <a:p>
              <a:pPr algn="ctr" eaLnBrk="0">
                <a:lnSpc>
                  <a:spcPct val="85000"/>
                </a:lnSpc>
                <a:buClr>
                  <a:schemeClr val="tx2"/>
                </a:buClr>
                <a:buSzPct val="85000"/>
              </a:pPr>
              <a:r>
                <a:rPr lang="en-US" sz="1600" dirty="0" smtClean="0">
                  <a:effectLst>
                    <a:glow rad="101600">
                      <a:schemeClr val="bg1">
                        <a:alpha val="60000"/>
                      </a:schemeClr>
                    </a:glow>
                  </a:effectLst>
                  <a:latin typeface="+mj-lt"/>
                </a:rPr>
                <a:t>4</a:t>
              </a:r>
              <a:endParaRPr lang="ru-RU" sz="1600" dirty="0">
                <a:effectLst>
                  <a:glow rad="101600">
                    <a:schemeClr val="bg1">
                      <a:alpha val="60000"/>
                    </a:schemeClr>
                  </a:glow>
                </a:effectLst>
                <a:latin typeface="+mj-lt"/>
              </a:endParaRPr>
            </a:p>
          </p:txBody>
        </p:sp>
      </p:grpSp>
      <p:grpSp>
        <p:nvGrpSpPr>
          <p:cNvPr id="6" name="Group5"/>
          <p:cNvGrpSpPr/>
          <p:nvPr/>
        </p:nvGrpSpPr>
        <p:grpSpPr>
          <a:xfrm>
            <a:off x="2628899" y="4231178"/>
            <a:ext cx="1143001" cy="644828"/>
            <a:chOff x="2628899" y="4231178"/>
            <a:chExt cx="1143001" cy="644828"/>
          </a:xfrm>
        </p:grpSpPr>
        <p:cxnSp>
          <p:nvCxnSpPr>
            <p:cNvPr id="91" name="Straight Arrow Connector 90"/>
            <p:cNvCxnSpPr/>
            <p:nvPr/>
          </p:nvCxnSpPr>
          <p:spPr>
            <a:xfrm rot="5400000" flipH="1" flipV="1">
              <a:off x="3239294" y="4684712"/>
              <a:ext cx="381000" cy="1588"/>
            </a:xfrm>
            <a:prstGeom prst="straightConnector1">
              <a:avLst/>
            </a:prstGeom>
            <a:ln w="50800" cap="rnd">
              <a:solidFill>
                <a:srgbClr val="37FF01"/>
              </a:solidFill>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bwMode="auto">
            <a:xfrm>
              <a:off x="2628899" y="4231178"/>
              <a:ext cx="1143001" cy="263828"/>
            </a:xfrm>
            <a:prstGeom prst="roundRect">
              <a:avLst>
                <a:gd name="adj" fmla="val 23474"/>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85000"/>
                </a:lnSpc>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mj-lt"/>
                </a:rPr>
                <a:t>SRL Logic</a:t>
              </a:r>
            </a:p>
          </p:txBody>
        </p:sp>
        <p:sp>
          <p:nvSpPr>
            <p:cNvPr id="102" name="TextBox 101"/>
            <p:cNvSpPr txBox="1">
              <a:spLocks noChangeArrowheads="1"/>
            </p:cNvSpPr>
            <p:nvPr/>
          </p:nvSpPr>
          <p:spPr bwMode="auto">
            <a:xfrm>
              <a:off x="3324225" y="4638675"/>
              <a:ext cx="228600" cy="209288"/>
            </a:xfrm>
            <a:prstGeom prst="rect">
              <a:avLst/>
            </a:prstGeom>
            <a:noFill/>
            <a:ln w="9525" cap="flat" cmpd="sng" algn="ctr">
              <a:noFill/>
              <a:prstDash val="solid"/>
              <a:miter lim="800000"/>
              <a:headEnd type="none" w="med" len="med"/>
              <a:tailEnd type="none" w="med" len="med"/>
            </a:ln>
            <a:effectLst/>
          </p:spPr>
          <p:txBody>
            <a:bodyPr wrap="square" lIns="0" tIns="0" rIns="0" bIns="0" anchor="ctr" anchorCtr="0">
              <a:spAutoFit/>
            </a:bodyPr>
            <a:lstStyle/>
            <a:p>
              <a:pPr algn="ctr" eaLnBrk="0">
                <a:lnSpc>
                  <a:spcPct val="85000"/>
                </a:lnSpc>
                <a:buClr>
                  <a:schemeClr val="tx2"/>
                </a:buClr>
                <a:buSzPct val="85000"/>
              </a:pPr>
              <a:r>
                <a:rPr lang="en-US" sz="1600" dirty="0" smtClean="0">
                  <a:effectLst>
                    <a:glow rad="101600">
                      <a:schemeClr val="bg1">
                        <a:alpha val="60000"/>
                      </a:schemeClr>
                    </a:glow>
                  </a:effectLst>
                  <a:latin typeface="+mj-lt"/>
                </a:rPr>
                <a:t>5</a:t>
              </a:r>
              <a:endParaRPr lang="ru-RU" sz="1600" dirty="0">
                <a:effectLst>
                  <a:glow rad="101600">
                    <a:schemeClr val="bg1">
                      <a:alpha val="60000"/>
                    </a:schemeClr>
                  </a:glow>
                </a:effectLst>
                <a:latin typeface="+mj-lt"/>
              </a:endParaRPr>
            </a:p>
          </p:txBody>
        </p:sp>
      </p:grpSp>
      <p:grpSp>
        <p:nvGrpSpPr>
          <p:cNvPr id="7" name="Group6"/>
          <p:cNvGrpSpPr/>
          <p:nvPr/>
        </p:nvGrpSpPr>
        <p:grpSpPr>
          <a:xfrm>
            <a:off x="361950" y="1551781"/>
            <a:ext cx="2228850" cy="2792413"/>
            <a:chOff x="361950" y="1551781"/>
            <a:chExt cx="2228850" cy="2792413"/>
          </a:xfrm>
        </p:grpSpPr>
        <p:cxnSp>
          <p:nvCxnSpPr>
            <p:cNvPr id="77" name="Straight Arrow Connector 76"/>
            <p:cNvCxnSpPr/>
            <p:nvPr/>
          </p:nvCxnSpPr>
          <p:spPr>
            <a:xfrm>
              <a:off x="457200" y="1751806"/>
              <a:ext cx="1295400" cy="1588"/>
            </a:xfrm>
            <a:prstGeom prst="straightConnector1">
              <a:avLst/>
            </a:prstGeom>
            <a:ln w="50800" cap="rnd">
              <a:solidFill>
                <a:srgbClr val="37FF0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837406" y="3046412"/>
              <a:ext cx="2590800" cy="1588"/>
            </a:xfrm>
            <a:prstGeom prst="line">
              <a:avLst/>
            </a:prstGeom>
            <a:ln w="50800" cap="rnd">
              <a:solidFill>
                <a:srgbClr val="37FF01"/>
              </a:solidFill>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0800000">
              <a:off x="457200" y="4342606"/>
              <a:ext cx="2133600" cy="1588"/>
            </a:xfrm>
            <a:prstGeom prst="line">
              <a:avLst/>
            </a:prstGeom>
            <a:ln w="50800" cap="rnd">
              <a:solidFill>
                <a:srgbClr val="37FF01"/>
              </a:solidFill>
              <a:tailEnd type="none"/>
            </a:ln>
          </p:spPr>
          <p:style>
            <a:lnRef idx="1">
              <a:schemeClr val="accent1"/>
            </a:lnRef>
            <a:fillRef idx="0">
              <a:schemeClr val="accent1"/>
            </a:fillRef>
            <a:effectRef idx="0">
              <a:schemeClr val="accent1"/>
            </a:effectRef>
            <a:fontRef idx="minor">
              <a:schemeClr val="tx1"/>
            </a:fontRef>
          </p:style>
        </p:cxnSp>
        <p:sp>
          <p:nvSpPr>
            <p:cNvPr id="51" name="TextBox 50"/>
            <p:cNvSpPr txBox="1">
              <a:spLocks noChangeArrowheads="1"/>
            </p:cNvSpPr>
            <p:nvPr/>
          </p:nvSpPr>
          <p:spPr bwMode="auto">
            <a:xfrm>
              <a:off x="639383" y="1551781"/>
              <a:ext cx="960817" cy="198603"/>
            </a:xfrm>
            <a:prstGeom prst="rect">
              <a:avLst/>
            </a:prstGeom>
            <a:noFill/>
            <a:ln w="9525" cap="flat" cmpd="sng" algn="ctr">
              <a:noFill/>
              <a:prstDash val="solid"/>
              <a:miter lim="800000"/>
              <a:headEnd type="none" w="med" len="med"/>
              <a:tailEnd type="none" w="med" len="med"/>
            </a:ln>
            <a:effectLst/>
          </p:spPr>
          <p:txBody>
            <a:bodyPr wrap="none" lIns="0" tIns="0" rIns="0" bIns="0" anchor="ctr" anchorCtr="0">
              <a:noAutofit/>
            </a:bodyPr>
            <a:lstStyle/>
            <a:p>
              <a:pPr eaLnBrk="0">
                <a:lnSpc>
                  <a:spcPct val="85000"/>
                </a:lnSpc>
                <a:buClr>
                  <a:schemeClr val="tx2"/>
                </a:buClr>
                <a:buSzPct val="85000"/>
                <a:buFont typeface="Wingdings 2" pitchFamily="18" charset="2"/>
                <a:buNone/>
              </a:pPr>
              <a:r>
                <a:rPr lang="en-US" sz="1600" dirty="0" smtClean="0">
                  <a:latin typeface="+mj-lt"/>
                </a:rPr>
                <a:t>Blocked IPs</a:t>
              </a:r>
              <a:endParaRPr lang="ru-RU" sz="1600" dirty="0">
                <a:latin typeface="+mj-lt"/>
              </a:endParaRPr>
            </a:p>
          </p:txBody>
        </p:sp>
        <p:sp>
          <p:nvSpPr>
            <p:cNvPr id="103" name="TextBox 102"/>
            <p:cNvSpPr txBox="1">
              <a:spLocks noChangeArrowheads="1"/>
            </p:cNvSpPr>
            <p:nvPr/>
          </p:nvSpPr>
          <p:spPr bwMode="auto">
            <a:xfrm>
              <a:off x="361950" y="3048000"/>
              <a:ext cx="228600" cy="209288"/>
            </a:xfrm>
            <a:prstGeom prst="rect">
              <a:avLst/>
            </a:prstGeom>
            <a:noFill/>
            <a:ln w="9525" cap="flat" cmpd="sng" algn="ctr">
              <a:noFill/>
              <a:prstDash val="solid"/>
              <a:miter lim="800000"/>
              <a:headEnd type="none" w="med" len="med"/>
              <a:tailEnd type="none" w="med" len="med"/>
            </a:ln>
            <a:effectLst/>
          </p:spPr>
          <p:txBody>
            <a:bodyPr wrap="square" lIns="0" tIns="0" rIns="0" bIns="0" anchor="ctr" anchorCtr="0">
              <a:spAutoFit/>
            </a:bodyPr>
            <a:lstStyle/>
            <a:p>
              <a:pPr algn="ctr" eaLnBrk="0">
                <a:lnSpc>
                  <a:spcPct val="85000"/>
                </a:lnSpc>
                <a:buClr>
                  <a:schemeClr val="tx2"/>
                </a:buClr>
                <a:buSzPct val="85000"/>
              </a:pPr>
              <a:r>
                <a:rPr lang="en-US" sz="1600" dirty="0" smtClean="0">
                  <a:effectLst>
                    <a:glow rad="101600">
                      <a:schemeClr val="bg1">
                        <a:alpha val="60000"/>
                      </a:schemeClr>
                    </a:glow>
                  </a:effectLst>
                  <a:latin typeface="+mj-lt"/>
                </a:rPr>
                <a:t>6</a:t>
              </a:r>
              <a:endParaRPr lang="ru-RU" sz="1600" dirty="0">
                <a:effectLst>
                  <a:glow rad="101600">
                    <a:schemeClr val="bg1">
                      <a:alpha val="60000"/>
                    </a:schemeClr>
                  </a:glow>
                </a:effectLst>
                <a:latin typeface="+mj-lt"/>
              </a:endParaRPr>
            </a:p>
          </p:txBody>
        </p:sp>
      </p:grpSp>
      <p:grpSp>
        <p:nvGrpSpPr>
          <p:cNvPr id="8" name="Group7"/>
          <p:cNvGrpSpPr/>
          <p:nvPr/>
        </p:nvGrpSpPr>
        <p:grpSpPr>
          <a:xfrm>
            <a:off x="4419600" y="2142331"/>
            <a:ext cx="4371975" cy="3371850"/>
            <a:chOff x="4419600" y="2142331"/>
            <a:chExt cx="4371975" cy="3371850"/>
          </a:xfrm>
        </p:grpSpPr>
        <p:sp>
          <p:nvSpPr>
            <p:cNvPr id="57" name="Rounded Rectangle 56"/>
            <p:cNvSpPr/>
            <p:nvPr/>
          </p:nvSpPr>
          <p:spPr bwMode="auto">
            <a:xfrm>
              <a:off x="4781550" y="2142331"/>
              <a:ext cx="4010025" cy="3371850"/>
            </a:xfrm>
            <a:prstGeom prst="roundRect">
              <a:avLst>
                <a:gd name="adj" fmla="val 3515"/>
              </a:avLst>
            </a:prstGeom>
            <a:gradFill flip="none" rotWithShape="1">
              <a:gsLst>
                <a:gs pos="0">
                  <a:schemeClr val="tx1">
                    <a:alpha val="7000"/>
                  </a:schemeClr>
                </a:gs>
                <a:gs pos="35000">
                  <a:schemeClr val="bg1">
                    <a:alpha val="30000"/>
                  </a:schemeClr>
                </a:gs>
                <a:gs pos="70000">
                  <a:schemeClr val="bg1">
                    <a:alpha val="16000"/>
                  </a:schemeClr>
                </a:gs>
                <a:gs pos="100000">
                  <a:schemeClr val="accent4">
                    <a:lumMod val="50000"/>
                    <a:alpha val="30000"/>
                  </a:schemeClr>
                </a:gs>
              </a:gsLst>
              <a:lin ang="6600000" scaled="0"/>
              <a:tileRect/>
            </a:gradFill>
            <a:ln w="12700" cap="flat" cmpd="sng" algn="ctr">
              <a:gradFill>
                <a:gsLst>
                  <a:gs pos="0">
                    <a:schemeClr val="tx2"/>
                  </a:gs>
                  <a:gs pos="50000">
                    <a:srgbClr val="FFFFFF">
                      <a:alpha val="0"/>
                    </a:srgbClr>
                  </a:gs>
                  <a:gs pos="100000">
                    <a:schemeClr val="accent4">
                      <a:lumMod val="40000"/>
                      <a:lumOff val="60000"/>
                    </a:schemeClr>
                  </a:gs>
                </a:gsLst>
                <a:lin ang="17400000" scaled="0"/>
              </a:gradFill>
              <a:prstDash val="solid"/>
              <a:headEnd type="none" w="med" len="med"/>
              <a:tailEnd type="none" w="med" len="med"/>
            </a:ln>
            <a:effectLst/>
          </p:spPr>
          <p:txBody>
            <a:bodyPr vert="horz" wrap="none" lIns="146278" tIns="0" rIns="146278" bIns="73139" numCol="1" rtlCol="0" anchor="t" anchorCtr="0" compatLnSpc="1">
              <a:prstTxWarp prst="textNoShape">
                <a:avLst/>
              </a:prstTxWarp>
            </a:bodyPr>
            <a:lstStyle/>
            <a:p>
              <a:pPr algn="ctr" defTabSz="914099" fontAlgn="base">
                <a:spcBef>
                  <a:spcPct val="0"/>
                </a:spcBef>
                <a:spcAft>
                  <a:spcPct val="0"/>
                </a:spcAft>
                <a:defRPr/>
              </a:pPr>
              <a:endParaRPr lang="en-US" sz="1600" kern="0" dirty="0" smtClean="0">
                <a:solidFill>
                  <a:srgbClr val="FFFFFF"/>
                </a:solidFill>
                <a:effectLst>
                  <a:outerShdw blurRad="38100" dist="38100" dir="2700000" algn="tl">
                    <a:srgbClr val="000000">
                      <a:alpha val="43137"/>
                    </a:srgbClr>
                  </a:outerShdw>
                </a:effectLst>
                <a:latin typeface="+mj-lt"/>
                <a:ea typeface="MS Mincho" pitchFamily="49" charset="-128"/>
              </a:endParaRPr>
            </a:p>
          </p:txBody>
        </p:sp>
        <p:sp>
          <p:nvSpPr>
            <p:cNvPr id="21" name="Rounded Rectangle 20"/>
            <p:cNvSpPr/>
            <p:nvPr/>
          </p:nvSpPr>
          <p:spPr bwMode="auto">
            <a:xfrm>
              <a:off x="6898657" y="2716704"/>
              <a:ext cx="1550017" cy="549578"/>
            </a:xfrm>
            <a:prstGeom prst="roundRect">
              <a:avLst>
                <a:gd name="adj" fmla="val 14232"/>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20" tIns="45720" rIns="45720" bIns="45720" numCol="1" rtlCol="0" anchor="ctr" anchorCtr="0" compatLnSpc="1">
              <a:prstTxWarp prst="textNoShape">
                <a:avLst/>
              </a:prstTxWarp>
            </a:bodyPr>
            <a:lstStyle/>
            <a:p>
              <a:pPr algn="ctr" defTabSz="914099" fontAlgn="base">
                <a:lnSpc>
                  <a:spcPct val="85000"/>
                </a:lnSpc>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mj-lt"/>
                </a:rPr>
                <a:t>Content Filter</a:t>
              </a:r>
              <a:br>
                <a:rPr lang="en-US" sz="1600" dirty="0" smtClean="0">
                  <a:solidFill>
                    <a:srgbClr val="FFFFFF"/>
                  </a:solidFill>
                  <a:effectLst>
                    <a:outerShdw blurRad="38100" dist="38100" dir="2700000" algn="tl">
                      <a:srgbClr val="000000">
                        <a:alpha val="43137"/>
                      </a:srgbClr>
                    </a:outerShdw>
                  </a:effectLst>
                  <a:latin typeface="+mj-lt"/>
                </a:rPr>
              </a:br>
              <a:r>
                <a:rPr lang="en-US" sz="1600" dirty="0" smtClean="0">
                  <a:solidFill>
                    <a:srgbClr val="FFFFFF"/>
                  </a:solidFill>
                  <a:effectLst>
                    <a:outerShdw blurRad="38100" dist="38100" dir="2700000" algn="tl">
                      <a:srgbClr val="000000">
                        <a:alpha val="43137"/>
                      </a:srgbClr>
                    </a:outerShdw>
                  </a:effectLst>
                  <a:latin typeface="+mj-lt"/>
                </a:rPr>
                <a:t>DAT</a:t>
              </a:r>
            </a:p>
          </p:txBody>
        </p:sp>
        <p:sp>
          <p:nvSpPr>
            <p:cNvPr id="22" name="Rounded Rectangle 21"/>
            <p:cNvSpPr/>
            <p:nvPr/>
          </p:nvSpPr>
          <p:spPr bwMode="auto">
            <a:xfrm>
              <a:off x="6898657" y="3402504"/>
              <a:ext cx="1550017" cy="549578"/>
            </a:xfrm>
            <a:prstGeom prst="roundRect">
              <a:avLst>
                <a:gd name="adj" fmla="val 15966"/>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20" tIns="45720" rIns="45720" bIns="45720" numCol="1" rtlCol="0" anchor="ctr" anchorCtr="0" compatLnSpc="1">
              <a:prstTxWarp prst="textNoShape">
                <a:avLst/>
              </a:prstTxWarp>
            </a:bodyPr>
            <a:lstStyle/>
            <a:p>
              <a:pPr algn="ctr" defTabSz="914099" fontAlgn="base">
                <a:lnSpc>
                  <a:spcPct val="85000"/>
                </a:lnSpc>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mj-lt"/>
                </a:rPr>
                <a:t>IRS Reputation</a:t>
              </a:r>
              <a:br>
                <a:rPr lang="en-US" sz="1600" dirty="0" smtClean="0">
                  <a:solidFill>
                    <a:srgbClr val="FFFFFF"/>
                  </a:solidFill>
                  <a:effectLst>
                    <a:outerShdw blurRad="38100" dist="38100" dir="2700000" algn="tl">
                      <a:srgbClr val="000000">
                        <a:alpha val="43137"/>
                      </a:srgbClr>
                    </a:outerShdw>
                  </a:effectLst>
                  <a:latin typeface="+mj-lt"/>
                </a:rPr>
              </a:br>
              <a:r>
                <a:rPr lang="en-US" sz="1600" dirty="0" smtClean="0">
                  <a:solidFill>
                    <a:srgbClr val="FFFFFF"/>
                  </a:solidFill>
                  <a:effectLst>
                    <a:outerShdw blurRad="38100" dist="38100" dir="2700000" algn="tl">
                      <a:srgbClr val="000000">
                        <a:alpha val="43137"/>
                      </a:srgbClr>
                    </a:outerShdw>
                  </a:effectLst>
                  <a:latin typeface="+mj-lt"/>
                </a:rPr>
                <a:t>DAT</a:t>
              </a:r>
            </a:p>
          </p:txBody>
        </p:sp>
        <p:sp>
          <p:nvSpPr>
            <p:cNvPr id="55" name="TextBox 54"/>
            <p:cNvSpPr txBox="1">
              <a:spLocks noChangeArrowheads="1"/>
            </p:cNvSpPr>
            <p:nvPr/>
          </p:nvSpPr>
          <p:spPr bwMode="auto">
            <a:xfrm>
              <a:off x="7429500" y="2180430"/>
              <a:ext cx="1295400" cy="295275"/>
            </a:xfrm>
            <a:prstGeom prst="rect">
              <a:avLst/>
            </a:prstGeom>
            <a:noFill/>
            <a:ln w="9525" cap="flat" cmpd="sng" algn="ctr">
              <a:noFill/>
              <a:prstDash val="solid"/>
              <a:miter lim="800000"/>
              <a:headEnd type="none" w="med" len="med"/>
              <a:tailEnd type="none" w="med" len="med"/>
            </a:ln>
            <a:effectLst/>
          </p:spPr>
          <p:txBody>
            <a:bodyPr wrap="none" lIns="0" tIns="0" rIns="0" bIns="0" anchor="ctr" anchorCtr="0">
              <a:noAutofit/>
            </a:bodyPr>
            <a:lstStyle/>
            <a:p>
              <a:pPr algn="r" eaLnBrk="0">
                <a:lnSpc>
                  <a:spcPct val="85000"/>
                </a:lnSpc>
                <a:buClr>
                  <a:schemeClr val="tx2"/>
                </a:buClr>
                <a:buSzPct val="85000"/>
                <a:buFont typeface="Wingdings 2" pitchFamily="18" charset="2"/>
                <a:buNone/>
              </a:pPr>
              <a:r>
                <a:rPr lang="en-US" sz="2400" dirty="0" smtClean="0">
                  <a:solidFill>
                    <a:schemeClr val="accent5"/>
                  </a:solidFill>
                  <a:latin typeface="+mj-lt"/>
                </a:rPr>
                <a:t>Updates</a:t>
              </a:r>
              <a:endParaRPr lang="ru-RU" sz="2400" dirty="0">
                <a:solidFill>
                  <a:schemeClr val="accent5"/>
                </a:solidFill>
                <a:latin typeface="+mj-lt"/>
              </a:endParaRPr>
            </a:p>
          </p:txBody>
        </p:sp>
        <p:cxnSp>
          <p:nvCxnSpPr>
            <p:cNvPr id="59" name="Straight Arrow Connector 58"/>
            <p:cNvCxnSpPr/>
            <p:nvPr/>
          </p:nvCxnSpPr>
          <p:spPr>
            <a:xfrm rot="10800000">
              <a:off x="6400800" y="3352006"/>
              <a:ext cx="381000" cy="1588"/>
            </a:xfrm>
            <a:prstGeom prst="straightConnector1">
              <a:avLst/>
            </a:prstGeom>
            <a:ln w="50800"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0800000">
              <a:off x="4419600" y="3352006"/>
              <a:ext cx="685800" cy="794"/>
            </a:xfrm>
            <a:prstGeom prst="straightConnector1">
              <a:avLst/>
            </a:prstGeom>
            <a:ln w="50800"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flipH="1" flipV="1">
              <a:off x="7504905" y="4304506"/>
              <a:ext cx="381000" cy="1588"/>
            </a:xfrm>
            <a:prstGeom prst="straightConnector1">
              <a:avLst/>
            </a:prstGeom>
            <a:ln w="50800"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bwMode="auto">
            <a:xfrm>
              <a:off x="4974608" y="2802428"/>
              <a:ext cx="1426192" cy="1149653"/>
            </a:xfrm>
            <a:prstGeom prst="roundRect">
              <a:avLst>
                <a:gd name="adj" fmla="val 9033"/>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20" tIns="45720" rIns="45720" bIns="45720" numCol="1" rtlCol="0" anchor="ctr" anchorCtr="0" compatLnSpc="1">
              <a:prstTxWarp prst="textNoShape">
                <a:avLst/>
              </a:prstTxWarp>
            </a:bodyPr>
            <a:lstStyle/>
            <a:p>
              <a:pPr algn="ctr" defTabSz="914099" fontAlgn="base">
                <a:lnSpc>
                  <a:spcPct val="85000"/>
                </a:lnSpc>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mj-lt"/>
                </a:rPr>
                <a:t>Microsoft</a:t>
              </a:r>
              <a:br>
                <a:rPr lang="en-US" dirty="0" smtClean="0">
                  <a:solidFill>
                    <a:srgbClr val="FFFFFF"/>
                  </a:solidFill>
                  <a:effectLst>
                    <a:outerShdw blurRad="38100" dist="38100" dir="2700000" algn="tl">
                      <a:srgbClr val="000000">
                        <a:alpha val="43137"/>
                      </a:srgbClr>
                    </a:outerShdw>
                  </a:effectLst>
                  <a:latin typeface="+mj-lt"/>
                </a:rPr>
              </a:br>
              <a:r>
                <a:rPr lang="en-US" dirty="0" smtClean="0">
                  <a:solidFill>
                    <a:srgbClr val="FFFFFF"/>
                  </a:solidFill>
                  <a:effectLst>
                    <a:outerShdw blurRad="38100" dist="38100" dir="2700000" algn="tl">
                      <a:srgbClr val="000000">
                        <a:alpha val="43137"/>
                      </a:srgbClr>
                    </a:outerShdw>
                  </a:effectLst>
                  <a:latin typeface="+mj-lt"/>
                </a:rPr>
                <a:t>Update</a:t>
              </a:r>
              <a:br>
                <a:rPr lang="en-US" dirty="0" smtClean="0">
                  <a:solidFill>
                    <a:srgbClr val="FFFFFF"/>
                  </a:solidFill>
                  <a:effectLst>
                    <a:outerShdw blurRad="38100" dist="38100" dir="2700000" algn="tl">
                      <a:srgbClr val="000000">
                        <a:alpha val="43137"/>
                      </a:srgbClr>
                    </a:outerShdw>
                  </a:effectLst>
                  <a:latin typeface="+mj-lt"/>
                </a:rPr>
              </a:br>
              <a:r>
                <a:rPr lang="en-US" dirty="0" smtClean="0">
                  <a:solidFill>
                    <a:srgbClr val="FFFFFF"/>
                  </a:solidFill>
                  <a:effectLst>
                    <a:outerShdw blurRad="38100" dist="38100" dir="2700000" algn="tl">
                      <a:srgbClr val="000000">
                        <a:alpha val="43137"/>
                      </a:srgbClr>
                    </a:outerShdw>
                  </a:effectLst>
                  <a:latin typeface="+mj-lt"/>
                </a:rPr>
                <a:t>Publishing</a:t>
              </a:r>
            </a:p>
          </p:txBody>
        </p:sp>
        <p:sp>
          <p:nvSpPr>
            <p:cNvPr id="23" name="Rounded Rectangle 22"/>
            <p:cNvSpPr/>
            <p:nvPr/>
          </p:nvSpPr>
          <p:spPr bwMode="auto">
            <a:xfrm>
              <a:off x="7032006" y="4526454"/>
              <a:ext cx="1349993" cy="825802"/>
            </a:xfrm>
            <a:prstGeom prst="roundRect">
              <a:avLst>
                <a:gd name="adj" fmla="val 9033"/>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45720" tIns="45720" rIns="45720" bIns="45720" numCol="1" rtlCol="0" anchor="ctr" anchorCtr="0" compatLnSpc="1">
              <a:prstTxWarp prst="textNoShape">
                <a:avLst/>
              </a:prstTxWarp>
            </a:bodyPr>
            <a:lstStyle/>
            <a:p>
              <a:pPr algn="ctr" defTabSz="914099" fontAlgn="base">
                <a:lnSpc>
                  <a:spcPct val="85000"/>
                </a:lnSpc>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mj-lt"/>
                </a:rPr>
                <a:t>TCS Training</a:t>
              </a:r>
              <a:br>
                <a:rPr lang="en-US" sz="1600" dirty="0" smtClean="0">
                  <a:solidFill>
                    <a:srgbClr val="FFFFFF"/>
                  </a:solidFill>
                  <a:effectLst>
                    <a:outerShdw blurRad="38100" dist="38100" dir="2700000" algn="tl">
                      <a:srgbClr val="000000">
                        <a:alpha val="43137"/>
                      </a:srgbClr>
                    </a:outerShdw>
                  </a:effectLst>
                  <a:latin typeface="+mj-lt"/>
                </a:rPr>
              </a:br>
              <a:r>
                <a:rPr lang="en-US" sz="1600" dirty="0" smtClean="0">
                  <a:solidFill>
                    <a:srgbClr val="FFFFFF"/>
                  </a:solidFill>
                  <a:effectLst>
                    <a:outerShdw blurRad="38100" dist="38100" dir="2700000" algn="tl">
                      <a:srgbClr val="000000">
                        <a:alpha val="43137"/>
                      </a:srgbClr>
                    </a:outerShdw>
                  </a:effectLst>
                  <a:latin typeface="+mj-lt"/>
                </a:rPr>
                <a:t>Systems</a:t>
              </a:r>
            </a:p>
          </p:txBody>
        </p:sp>
        <p:sp>
          <p:nvSpPr>
            <p:cNvPr id="68" name="Rounded Rectangle 67"/>
            <p:cNvSpPr/>
            <p:nvPr/>
          </p:nvSpPr>
          <p:spPr bwMode="auto">
            <a:xfrm>
              <a:off x="6781801" y="2590005"/>
              <a:ext cx="1752600" cy="1524001"/>
            </a:xfrm>
            <a:prstGeom prst="roundRect">
              <a:avLst>
                <a:gd name="adj" fmla="val 8515"/>
              </a:avLst>
            </a:prstGeom>
            <a:noFill/>
            <a:ln w="28575">
              <a:solidFill>
                <a:schemeClr val="accent2">
                  <a:lumMod val="20000"/>
                  <a:lumOff val="80000"/>
                </a:schemeClr>
              </a:solidFill>
              <a:prstDash val="sysDot"/>
              <a:headEnd type="none" w="med" len="med"/>
              <a:tailEnd type="none" w="med" len="med"/>
            </a:ln>
            <a:effectLst/>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mj-lt"/>
              </a:endParaRPr>
            </a:p>
          </p:txBody>
        </p:sp>
      </p:grpSp>
      <p:grpSp>
        <p:nvGrpSpPr>
          <p:cNvPr id="9" name="Group8"/>
          <p:cNvGrpSpPr/>
          <p:nvPr/>
        </p:nvGrpSpPr>
        <p:grpSpPr>
          <a:xfrm>
            <a:off x="3048000" y="2437606"/>
            <a:ext cx="1331648" cy="2439194"/>
            <a:chOff x="3048000" y="2437606"/>
            <a:chExt cx="1331648" cy="2439194"/>
          </a:xfrm>
        </p:grpSpPr>
        <p:cxnSp>
          <p:nvCxnSpPr>
            <p:cNvPr id="69" name="Straight Arrow Connector 68"/>
            <p:cNvCxnSpPr/>
            <p:nvPr/>
          </p:nvCxnSpPr>
          <p:spPr>
            <a:xfrm rot="10800000">
              <a:off x="3048000" y="2437606"/>
              <a:ext cx="838200" cy="1588"/>
            </a:xfrm>
            <a:prstGeom prst="straightConnector1">
              <a:avLst/>
            </a:prstGeom>
            <a:ln w="50800"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5400000">
              <a:off x="2667000" y="3656806"/>
              <a:ext cx="2438400" cy="1588"/>
            </a:xfrm>
            <a:prstGeom prst="straightConnector1">
              <a:avLst/>
            </a:prstGeom>
            <a:ln w="50800" cap="rnd">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bwMode="auto">
            <a:xfrm>
              <a:off x="3390899" y="3050078"/>
              <a:ext cx="988749" cy="873428"/>
            </a:xfrm>
            <a:prstGeom prst="roundRect">
              <a:avLst>
                <a:gd name="adj" fmla="val 9033"/>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85000"/>
                </a:lnSpc>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mj-lt"/>
                </a:rPr>
                <a:t>Microsoft</a:t>
              </a:r>
              <a:br>
                <a:rPr lang="en-US" sz="1600" dirty="0" smtClean="0">
                  <a:solidFill>
                    <a:srgbClr val="FFFFFF"/>
                  </a:solidFill>
                  <a:effectLst>
                    <a:outerShdw blurRad="38100" dist="38100" dir="2700000" algn="tl">
                      <a:srgbClr val="000000">
                        <a:alpha val="43137"/>
                      </a:srgbClr>
                    </a:outerShdw>
                  </a:effectLst>
                  <a:latin typeface="+mj-lt"/>
                </a:rPr>
              </a:br>
              <a:r>
                <a:rPr lang="en-US" sz="1600" dirty="0" smtClean="0">
                  <a:solidFill>
                    <a:srgbClr val="FFFFFF"/>
                  </a:solidFill>
                  <a:effectLst>
                    <a:outerShdw blurRad="38100" dist="38100" dir="2700000" algn="tl">
                      <a:srgbClr val="000000">
                        <a:alpha val="43137"/>
                      </a:srgbClr>
                    </a:outerShdw>
                  </a:effectLst>
                  <a:latin typeface="+mj-lt"/>
                </a:rPr>
                <a:t>Update</a:t>
              </a:r>
              <a:br>
                <a:rPr lang="en-US" sz="1600" dirty="0" smtClean="0">
                  <a:solidFill>
                    <a:srgbClr val="FFFFFF"/>
                  </a:solidFill>
                  <a:effectLst>
                    <a:outerShdw blurRad="38100" dist="38100" dir="2700000" algn="tl">
                      <a:srgbClr val="000000">
                        <a:alpha val="43137"/>
                      </a:srgbClr>
                    </a:outerShdw>
                  </a:effectLst>
                  <a:latin typeface="+mj-lt"/>
                </a:rPr>
              </a:br>
              <a:r>
                <a:rPr lang="en-US" sz="1600" dirty="0" smtClean="0">
                  <a:solidFill>
                    <a:srgbClr val="FFFFFF"/>
                  </a:solidFill>
                  <a:effectLst>
                    <a:outerShdw blurRad="38100" dist="38100" dir="2700000" algn="tl">
                      <a:srgbClr val="000000">
                        <a:alpha val="43137"/>
                      </a:srgbClr>
                    </a:outerShdw>
                  </a:effectLst>
                  <a:latin typeface="+mj-lt"/>
                </a:rPr>
                <a:t>Client</a:t>
              </a:r>
            </a:p>
          </p:txBody>
        </p:sp>
      </p:grpSp>
      <p:sp>
        <p:nvSpPr>
          <p:cNvPr id="52" name="Text9"/>
          <p:cNvSpPr txBox="1">
            <a:spLocks noChangeArrowheads="1"/>
          </p:cNvSpPr>
          <p:nvPr/>
        </p:nvSpPr>
        <p:spPr bwMode="auto">
          <a:xfrm>
            <a:off x="3276601" y="1905001"/>
            <a:ext cx="1152524" cy="579436"/>
          </a:xfrm>
          <a:prstGeom prst="rect">
            <a:avLst/>
          </a:prstGeom>
          <a:noFill/>
          <a:ln w="9525" cap="flat" cmpd="sng" algn="ctr">
            <a:noFill/>
            <a:prstDash val="solid"/>
            <a:miter lim="800000"/>
            <a:headEnd type="none" w="med" len="med"/>
            <a:tailEnd type="none" w="med" len="med"/>
          </a:ln>
          <a:effectLst/>
        </p:spPr>
        <p:txBody>
          <a:bodyPr wrap="none" lIns="0" tIns="0" rIns="0" bIns="0" anchor="ctr" anchorCtr="0">
            <a:noAutofit/>
          </a:bodyPr>
          <a:lstStyle/>
          <a:p>
            <a:pPr algn="ctr" eaLnBrk="0">
              <a:lnSpc>
                <a:spcPct val="85000"/>
              </a:lnSpc>
              <a:buClr>
                <a:schemeClr val="tx2"/>
              </a:buClr>
              <a:buSzPct val="85000"/>
              <a:buFont typeface="Wingdings 2" pitchFamily="18" charset="2"/>
              <a:buNone/>
            </a:pPr>
            <a:r>
              <a:rPr lang="en-US" sz="1600" dirty="0" smtClean="0">
                <a:latin typeface="+mj-lt"/>
              </a:rPr>
              <a:t>Content Filter</a:t>
            </a:r>
            <a:br>
              <a:rPr lang="en-US" sz="1600" dirty="0" smtClean="0">
                <a:latin typeface="+mj-lt"/>
              </a:rPr>
            </a:br>
            <a:r>
              <a:rPr lang="en-US" sz="1600" dirty="0" smtClean="0">
                <a:latin typeface="+mj-lt"/>
              </a:rPr>
              <a:t>Updates</a:t>
            </a:r>
            <a:endParaRPr lang="ru-RU" sz="1600" dirty="0">
              <a:latin typeface="+mj-lt"/>
            </a:endParaRPr>
          </a:p>
        </p:txBody>
      </p:sp>
      <p:sp>
        <p:nvSpPr>
          <p:cNvPr id="53" name="Text10"/>
          <p:cNvSpPr txBox="1">
            <a:spLocks noChangeArrowheads="1"/>
          </p:cNvSpPr>
          <p:nvPr/>
        </p:nvSpPr>
        <p:spPr bwMode="auto">
          <a:xfrm>
            <a:off x="3305176" y="3961606"/>
            <a:ext cx="1152524" cy="247650"/>
          </a:xfrm>
          <a:prstGeom prst="rect">
            <a:avLst/>
          </a:prstGeom>
          <a:noFill/>
          <a:ln w="9525" cap="flat" cmpd="sng" algn="ctr">
            <a:noFill/>
            <a:prstDash val="solid"/>
            <a:miter lim="800000"/>
            <a:headEnd type="none" w="med" len="med"/>
            <a:tailEnd type="none" w="med" len="med"/>
          </a:ln>
          <a:effectLst/>
        </p:spPr>
        <p:txBody>
          <a:bodyPr wrap="none" lIns="0" tIns="0" rIns="0" bIns="0" anchor="ctr" anchorCtr="0">
            <a:noAutofit/>
          </a:bodyPr>
          <a:lstStyle/>
          <a:p>
            <a:pPr algn="ctr" eaLnBrk="0">
              <a:lnSpc>
                <a:spcPct val="85000"/>
              </a:lnSpc>
              <a:buClr>
                <a:schemeClr val="tx2"/>
              </a:buClr>
              <a:buSzPct val="85000"/>
              <a:buFont typeface="Wingdings 2" pitchFamily="18" charset="2"/>
              <a:buNone/>
            </a:pPr>
            <a:r>
              <a:rPr lang="en-US" sz="1600" dirty="0" smtClean="0">
                <a:effectLst>
                  <a:glow rad="101600">
                    <a:schemeClr val="bg1">
                      <a:alpha val="60000"/>
                    </a:schemeClr>
                  </a:glow>
                </a:effectLst>
                <a:latin typeface="+mj-lt"/>
              </a:rPr>
              <a:t>IRS Updates</a:t>
            </a:r>
            <a:endParaRPr lang="ru-RU" sz="1600" dirty="0">
              <a:effectLst>
                <a:glow rad="101600">
                  <a:schemeClr val="bg1">
                    <a:alpha val="60000"/>
                  </a:schemeClr>
                </a:glow>
              </a:effectLst>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smtClean="0"/>
              <a:t>Exchange 2007</a:t>
            </a:r>
            <a:br>
              <a:rPr smtClean="0"/>
            </a:br>
            <a:r>
              <a:rPr sz="3600" smtClean="0">
                <a:solidFill>
                  <a:schemeClr val="tx2"/>
                </a:solidFill>
              </a:rPr>
              <a:t>Concepts</a:t>
            </a:r>
            <a:endParaRPr lang="en-US" dirty="0">
              <a:solidFill>
                <a:schemeClr val="tx2"/>
              </a:solidFill>
            </a:endParaRPr>
          </a:p>
        </p:txBody>
      </p:sp>
      <p:sp>
        <p:nvSpPr>
          <p:cNvPr id="3" name="Content Placeholder 2"/>
          <p:cNvSpPr>
            <a:spLocks noGrp="1"/>
          </p:cNvSpPr>
          <p:nvPr>
            <p:ph idx="1"/>
          </p:nvPr>
        </p:nvSpPr>
        <p:spPr>
          <a:xfrm>
            <a:off x="381000" y="1903413"/>
            <a:ext cx="8382000" cy="3890296"/>
          </a:xfrm>
        </p:spPr>
        <p:txBody>
          <a:bodyPr>
            <a:normAutofit fontScale="92500" lnSpcReduction="20000"/>
          </a:bodyPr>
          <a:lstStyle/>
          <a:p>
            <a:r>
              <a:rPr lang="en-US" sz="2800" dirty="0" smtClean="0"/>
              <a:t>Accepted Domains</a:t>
            </a:r>
          </a:p>
          <a:p>
            <a:pPr lvl="1"/>
            <a:r>
              <a:rPr lang="en-US" sz="2400" dirty="0" smtClean="0"/>
              <a:t>Simple Mail Transfer Protocol (SMTP) namespace for which </a:t>
            </a:r>
            <a:br>
              <a:rPr lang="en-US" sz="2400" dirty="0" smtClean="0"/>
            </a:br>
            <a:r>
              <a:rPr lang="en-US" sz="2400" dirty="0" smtClean="0"/>
              <a:t>a Microsoft Exchange organization sends or receives e-mail</a:t>
            </a:r>
          </a:p>
          <a:p>
            <a:pPr lvl="1"/>
            <a:r>
              <a:rPr lang="en-US" sz="2400" dirty="0" smtClean="0"/>
              <a:t>Types: Authoritative, Internal Relay, External Relay</a:t>
            </a:r>
          </a:p>
          <a:p>
            <a:r>
              <a:rPr lang="en-US" sz="2800" dirty="0" smtClean="0"/>
              <a:t>Edge Subscription</a:t>
            </a:r>
          </a:p>
          <a:p>
            <a:pPr lvl="1"/>
            <a:r>
              <a:rPr lang="en-US" sz="2400" dirty="0" smtClean="0"/>
              <a:t>Used to populate Active Directory Application Mode (ADAM) on Edge server with Active Directory (AD) data</a:t>
            </a:r>
          </a:p>
          <a:p>
            <a:pPr lvl="1"/>
            <a:r>
              <a:rPr lang="en-US" sz="2400" dirty="0" smtClean="0"/>
              <a:t>One time task of subscribing Edge to an Active Directory site</a:t>
            </a:r>
          </a:p>
          <a:p>
            <a:pPr lvl="1"/>
            <a:r>
              <a:rPr lang="en-US" sz="2400" dirty="0" err="1" smtClean="0"/>
              <a:t>Edgesync</a:t>
            </a:r>
            <a:r>
              <a:rPr lang="en-US" sz="2400" dirty="0" smtClean="0"/>
              <a:t> service on Exchange 2007 Hub Transport server performs periodic one-way synchronization</a:t>
            </a:r>
            <a:endParaRPr lang="en-US" sz="24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smtClean="0"/>
              <a:t>Microsoft IT:  Edge Server Design </a:t>
            </a:r>
            <a:r>
              <a:rPr sz="3600" smtClean="0">
                <a:solidFill>
                  <a:schemeClr val="tx2"/>
                </a:solidFill>
              </a:rPr>
              <a:t>Approach</a:t>
            </a:r>
            <a:endParaRPr lang="en-US" dirty="0" smtClean="0">
              <a:solidFill>
                <a:schemeClr val="tx2"/>
              </a:solidFill>
            </a:endParaRPr>
          </a:p>
        </p:txBody>
      </p:sp>
      <p:sp>
        <p:nvSpPr>
          <p:cNvPr id="5" name="Content Placeholder 4"/>
          <p:cNvSpPr>
            <a:spLocks noGrp="1"/>
          </p:cNvSpPr>
          <p:nvPr>
            <p:ph idx="1"/>
          </p:nvPr>
        </p:nvSpPr>
        <p:spPr>
          <a:xfrm>
            <a:off x="381000" y="1903413"/>
            <a:ext cx="8382000" cy="4111895"/>
          </a:xfrm>
        </p:spPr>
        <p:txBody>
          <a:bodyPr>
            <a:normAutofit lnSpcReduction="10000"/>
          </a:bodyPr>
          <a:lstStyle/>
          <a:p>
            <a:r>
              <a:rPr lang="en-US" sz="2800" dirty="0" smtClean="0"/>
              <a:t>Identify the risks and define the requirements</a:t>
            </a:r>
          </a:p>
          <a:p>
            <a:r>
              <a:rPr lang="en-US" sz="2800" dirty="0" smtClean="0"/>
              <a:t>Identify possible attack layers</a:t>
            </a:r>
          </a:p>
          <a:p>
            <a:pPr lvl="1"/>
            <a:r>
              <a:rPr lang="en-US" sz="2400" dirty="0" smtClean="0"/>
              <a:t>Exchange application layer</a:t>
            </a:r>
          </a:p>
          <a:p>
            <a:pPr lvl="1"/>
            <a:r>
              <a:rPr lang="en-US" sz="2400" dirty="0" smtClean="0"/>
              <a:t>Windows layer</a:t>
            </a:r>
          </a:p>
          <a:p>
            <a:pPr lvl="1"/>
            <a:r>
              <a:rPr lang="en-US" sz="2400" dirty="0" smtClean="0"/>
              <a:t>Network layer</a:t>
            </a:r>
          </a:p>
          <a:p>
            <a:r>
              <a:rPr lang="en-US" sz="2800" dirty="0" smtClean="0"/>
              <a:t>Understand operational dependencies</a:t>
            </a:r>
          </a:p>
          <a:p>
            <a:r>
              <a:rPr lang="en-US" sz="2800" dirty="0" smtClean="0"/>
              <a:t>Create a conceptual design</a:t>
            </a:r>
          </a:p>
          <a:p>
            <a:r>
              <a:rPr lang="en-US" sz="2800" dirty="0" smtClean="0"/>
              <a:t>Security design review</a:t>
            </a:r>
          </a:p>
          <a:p>
            <a:r>
              <a:rPr lang="en-US" sz="2800" dirty="0" smtClean="0"/>
              <a:t>Create a functional design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2"/>
          <p:cNvGrpSpPr/>
          <p:nvPr/>
        </p:nvGrpSpPr>
        <p:grpSpPr>
          <a:xfrm>
            <a:off x="-68094" y="3416776"/>
            <a:ext cx="1114020" cy="870285"/>
            <a:chOff x="0" y="3863195"/>
            <a:chExt cx="1114020" cy="870285"/>
          </a:xfrm>
        </p:grpSpPr>
        <p:pic>
          <p:nvPicPr>
            <p:cNvPr id="29" name="Picture 28" descr="Internet cloud web.png"/>
            <p:cNvPicPr>
              <a:picLocks noChangeAspect="1"/>
            </p:cNvPicPr>
            <p:nvPr/>
          </p:nvPicPr>
          <p:blipFill>
            <a:blip r:embed="rId4" cstate="print"/>
            <a:stretch>
              <a:fillRect/>
            </a:stretch>
          </p:blipFill>
          <p:spPr>
            <a:xfrm>
              <a:off x="0" y="3863195"/>
              <a:ext cx="1114020" cy="566597"/>
            </a:xfrm>
            <a:prstGeom prst="rect">
              <a:avLst/>
            </a:prstGeom>
          </p:spPr>
        </p:pic>
        <p:sp>
          <p:nvSpPr>
            <p:cNvPr id="132" name="TextBox 131"/>
            <p:cNvSpPr txBox="1">
              <a:spLocks noChangeArrowheads="1"/>
            </p:cNvSpPr>
            <p:nvPr/>
          </p:nvSpPr>
          <p:spPr bwMode="auto">
            <a:xfrm>
              <a:off x="170020" y="4484225"/>
              <a:ext cx="763430" cy="249255"/>
            </a:xfrm>
            <a:prstGeom prst="rect">
              <a:avLst/>
            </a:prstGeom>
            <a:noFill/>
            <a:ln w="9525" cap="flat" cmpd="sng" algn="ctr">
              <a:noFill/>
              <a:prstDash val="solid"/>
              <a:miter lim="800000"/>
              <a:headEnd type="none" w="med" len="med"/>
              <a:tailEnd type="none" w="med" len="med"/>
            </a:ln>
            <a:effectLst/>
          </p:spPr>
          <p:txBody>
            <a:bodyPr wrap="square" lIns="91391" tIns="45698" rIns="91391" bIns="45698">
              <a:spAutoFit/>
            </a:bodyPr>
            <a:lstStyle/>
            <a:p>
              <a:pPr algn="ctr" eaLnBrk="0">
                <a:lnSpc>
                  <a:spcPct val="85000"/>
                </a:lnSpc>
                <a:buClr>
                  <a:schemeClr val="tx2"/>
                </a:buClr>
                <a:buSzPct val="85000"/>
                <a:buFont typeface="Wingdings 2" pitchFamily="18" charset="2"/>
                <a:buNone/>
              </a:pPr>
              <a:r>
                <a:rPr lang="en-US" sz="1200" dirty="0" smtClean="0">
                  <a:latin typeface="+mj-lt"/>
                </a:rPr>
                <a:t>Internet</a:t>
              </a:r>
              <a:endParaRPr lang="ru-RU" sz="1100" dirty="0">
                <a:latin typeface="+mj-lt"/>
              </a:endParaRPr>
            </a:p>
          </p:txBody>
        </p:sp>
      </p:grpSp>
      <p:grpSp>
        <p:nvGrpSpPr>
          <p:cNvPr id="3" name="Group 85"/>
          <p:cNvGrpSpPr/>
          <p:nvPr/>
        </p:nvGrpSpPr>
        <p:grpSpPr>
          <a:xfrm>
            <a:off x="1869330" y="616936"/>
            <a:ext cx="3986720" cy="4325565"/>
            <a:chOff x="7326548" y="1673158"/>
            <a:chExt cx="3986720" cy="4325565"/>
          </a:xfrm>
        </p:grpSpPr>
        <p:sp>
          <p:nvSpPr>
            <p:cNvPr id="50" name="Isosceles Triangle 49"/>
            <p:cNvSpPr/>
            <p:nvPr/>
          </p:nvSpPr>
          <p:spPr bwMode="auto">
            <a:xfrm>
              <a:off x="7326548" y="1673158"/>
              <a:ext cx="3986720" cy="3946186"/>
            </a:xfrm>
            <a:prstGeom prst="triangle">
              <a:avLst/>
            </a:prstGeom>
            <a:gradFill flip="none" rotWithShape="1">
              <a:gsLst>
                <a:gs pos="0">
                  <a:schemeClr val="tx1">
                    <a:alpha val="7000"/>
                  </a:schemeClr>
                </a:gs>
                <a:gs pos="35000">
                  <a:schemeClr val="bg1">
                    <a:alpha val="30000"/>
                  </a:schemeClr>
                </a:gs>
                <a:gs pos="70000">
                  <a:schemeClr val="bg1">
                    <a:alpha val="16000"/>
                  </a:schemeClr>
                </a:gs>
                <a:gs pos="100000">
                  <a:schemeClr val="accent4">
                    <a:lumMod val="50000"/>
                    <a:alpha val="30000"/>
                  </a:schemeClr>
                </a:gs>
              </a:gsLst>
              <a:lin ang="6600000" scaled="0"/>
              <a:tileRect/>
            </a:gradFill>
            <a:ln w="25400" cap="flat" cmpd="sng" algn="ctr">
              <a:gradFill>
                <a:gsLst>
                  <a:gs pos="0">
                    <a:schemeClr val="tx2"/>
                  </a:gs>
                  <a:gs pos="50000">
                    <a:srgbClr val="FFFFFF">
                      <a:alpha val="0"/>
                    </a:srgbClr>
                  </a:gs>
                  <a:gs pos="100000">
                    <a:schemeClr val="accent4">
                      <a:lumMod val="40000"/>
                      <a:lumOff val="60000"/>
                    </a:schemeClr>
                  </a:gs>
                </a:gsLst>
                <a:lin ang="17400000" scaled="0"/>
              </a:gradFill>
              <a:prstDash val="solid"/>
              <a:headEnd type="none" w="med" len="med"/>
              <a:tailEnd type="none" w="med" len="med"/>
            </a:ln>
            <a:effectLst/>
          </p:spPr>
          <p:txBody>
            <a:bodyPr vert="horz" wrap="none" lIns="146278" tIns="0" rIns="146278" bIns="73139" numCol="1" rtlCol="0" anchor="t" anchorCtr="0" compatLnSpc="1">
              <a:prstTxWarp prst="textNoShape">
                <a:avLst/>
              </a:prstTxWarp>
            </a:bodyPr>
            <a:lstStyle/>
            <a:p>
              <a:pPr algn="ctr" defTabSz="914099" fontAlgn="base">
                <a:spcBef>
                  <a:spcPct val="0"/>
                </a:spcBef>
                <a:spcAft>
                  <a:spcPct val="0"/>
                </a:spcAft>
                <a:defRPr/>
              </a:pPr>
              <a:endParaRPr lang="en-US" sz="1600" kern="0" dirty="0" smtClean="0">
                <a:solidFill>
                  <a:srgbClr val="FFFFFF"/>
                </a:solidFill>
                <a:effectLst>
                  <a:outerShdw blurRad="38100" dist="38100" dir="2700000" algn="tl">
                    <a:srgbClr val="000000">
                      <a:alpha val="43137"/>
                    </a:srgbClr>
                  </a:outerShdw>
                </a:effectLst>
                <a:latin typeface="+mj-lt"/>
                <a:ea typeface="MS Mincho" pitchFamily="49" charset="-128"/>
              </a:endParaRPr>
            </a:p>
          </p:txBody>
        </p:sp>
        <p:sp>
          <p:nvSpPr>
            <p:cNvPr id="51" name="TextBox 50"/>
            <p:cNvSpPr txBox="1">
              <a:spLocks noChangeArrowheads="1"/>
            </p:cNvSpPr>
            <p:nvPr/>
          </p:nvSpPr>
          <p:spPr bwMode="auto">
            <a:xfrm>
              <a:off x="7331413" y="5618713"/>
              <a:ext cx="3972127" cy="380010"/>
            </a:xfrm>
            <a:prstGeom prst="rect">
              <a:avLst/>
            </a:prstGeom>
            <a:noFill/>
            <a:ln w="9525" cap="flat" cmpd="sng" algn="ctr">
              <a:noFill/>
              <a:prstDash val="solid"/>
              <a:miter lim="800000"/>
              <a:headEnd type="none" w="med" len="med"/>
              <a:tailEnd type="none" w="med" len="med"/>
            </a:ln>
            <a:effectLst/>
          </p:spPr>
          <p:txBody>
            <a:bodyPr wrap="none" lIns="91391" tIns="45698" rIns="91391" bIns="45698">
              <a:noAutofit/>
            </a:bodyPr>
            <a:lstStyle/>
            <a:p>
              <a:pPr algn="ctr" eaLnBrk="0">
                <a:lnSpc>
                  <a:spcPct val="85000"/>
                </a:lnSpc>
                <a:buClr>
                  <a:schemeClr val="tx2"/>
                </a:buClr>
                <a:buSzPct val="85000"/>
                <a:buFont typeface="Wingdings 2" pitchFamily="18" charset="2"/>
                <a:buNone/>
              </a:pPr>
              <a:r>
                <a:rPr lang="en-US" sz="2000" dirty="0" smtClean="0">
                  <a:latin typeface="+mj-lt"/>
                </a:rPr>
                <a:t>Perimeter Forest</a:t>
              </a:r>
              <a:endParaRPr lang="ru-RU" dirty="0">
                <a:latin typeface="+mj-lt"/>
              </a:endParaRPr>
            </a:p>
          </p:txBody>
        </p:sp>
      </p:grpSp>
      <p:grpSp>
        <p:nvGrpSpPr>
          <p:cNvPr id="4" name="Group 76"/>
          <p:cNvGrpSpPr/>
          <p:nvPr/>
        </p:nvGrpSpPr>
        <p:grpSpPr>
          <a:xfrm>
            <a:off x="3053971" y="1931791"/>
            <a:ext cx="1617439" cy="990600"/>
            <a:chOff x="9627735" y="838200"/>
            <a:chExt cx="1617439" cy="990600"/>
          </a:xfrm>
        </p:grpSpPr>
        <p:sp>
          <p:nvSpPr>
            <p:cNvPr id="76" name="Rectangle 75"/>
            <p:cNvSpPr/>
            <p:nvPr/>
          </p:nvSpPr>
          <p:spPr bwMode="auto">
            <a:xfrm>
              <a:off x="9753600" y="838200"/>
              <a:ext cx="1447800" cy="990600"/>
            </a:xfrm>
            <a:prstGeom prst="rect">
              <a:avLst/>
            </a:prstGeom>
            <a:gradFill>
              <a:gsLst>
                <a:gs pos="0">
                  <a:schemeClr val="bg1">
                    <a:alpha val="0"/>
                  </a:schemeClr>
                </a:gs>
                <a:gs pos="100000">
                  <a:schemeClr val="accent4">
                    <a:tint val="95500"/>
                    <a:shade val="100000"/>
                    <a:satMod val="155000"/>
                    <a:alpha val="60000"/>
                  </a:schemeClr>
                </a:gs>
              </a:gsLst>
            </a:gradFill>
            <a:ln w="12700">
              <a:solidFill>
                <a:schemeClr val="tx1"/>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mj-lt"/>
              </a:endParaRPr>
            </a:p>
          </p:txBody>
        </p:sp>
        <p:grpSp>
          <p:nvGrpSpPr>
            <p:cNvPr id="5" name="Group 55"/>
            <p:cNvGrpSpPr/>
            <p:nvPr/>
          </p:nvGrpSpPr>
          <p:grpSpPr>
            <a:xfrm>
              <a:off x="10263612" y="1135557"/>
              <a:ext cx="480016" cy="515862"/>
              <a:chOff x="7363839" y="-1058694"/>
              <a:chExt cx="865760" cy="930411"/>
            </a:xfrm>
          </p:grpSpPr>
          <p:pic>
            <p:nvPicPr>
              <p:cNvPr id="65" name="Picture 4" descr="D:\Microsoft_Art_Brand_1\WindowsVistaBrand\Shortcut_to_Vista_icons\Windows_Vista_Icons_ for_Marketing_use\Server.png"/>
              <p:cNvPicPr>
                <a:picLocks noChangeAspect="1" noChangeArrowheads="1"/>
              </p:cNvPicPr>
              <p:nvPr/>
            </p:nvPicPr>
            <p:blipFill>
              <a:blip r:embed="rId5" cstate="print"/>
              <a:srcRect/>
              <a:stretch>
                <a:fillRect/>
              </a:stretch>
            </p:blipFill>
            <p:spPr bwMode="auto">
              <a:xfrm>
                <a:off x="7363839" y="-1058694"/>
                <a:ext cx="625475" cy="855913"/>
              </a:xfrm>
              <a:prstGeom prst="rect">
                <a:avLst/>
              </a:prstGeom>
              <a:noFill/>
            </p:spPr>
          </p:pic>
          <p:pic>
            <p:nvPicPr>
              <p:cNvPr id="66" name="Picture 21" descr="D:\Microsoft_Art_Brand_1\WindowsVistaBrand\Shortcut_to_Vista_icons\Windows_Server_Icons\pngs\book---directory2.png"/>
              <p:cNvPicPr>
                <a:picLocks noChangeAspect="1" noChangeArrowheads="1"/>
              </p:cNvPicPr>
              <p:nvPr/>
            </p:nvPicPr>
            <p:blipFill>
              <a:blip r:embed="rId6" cstate="print"/>
              <a:srcRect/>
              <a:stretch>
                <a:fillRect/>
              </a:stretch>
            </p:blipFill>
            <p:spPr bwMode="auto">
              <a:xfrm>
                <a:off x="7706062" y="-738253"/>
                <a:ext cx="523537" cy="609970"/>
              </a:xfrm>
              <a:prstGeom prst="rect">
                <a:avLst/>
              </a:prstGeom>
              <a:noFill/>
            </p:spPr>
          </p:pic>
        </p:grpSp>
        <p:sp>
          <p:nvSpPr>
            <p:cNvPr id="58" name="TextBox 57"/>
            <p:cNvSpPr txBox="1">
              <a:spLocks noChangeArrowheads="1"/>
            </p:cNvSpPr>
            <p:nvPr/>
          </p:nvSpPr>
          <p:spPr bwMode="auto">
            <a:xfrm>
              <a:off x="10104393" y="886207"/>
              <a:ext cx="644672" cy="223094"/>
            </a:xfrm>
            <a:prstGeom prst="rect">
              <a:avLst/>
            </a:prstGeom>
            <a:noFill/>
            <a:ln w="9525" cap="flat" cmpd="sng" algn="ctr">
              <a:noFill/>
              <a:prstDash val="solid"/>
              <a:miter lim="800000"/>
              <a:headEnd type="none" w="med" len="med"/>
              <a:tailEnd type="none" w="med" len="med"/>
            </a:ln>
            <a:effectLst/>
          </p:spPr>
          <p:txBody>
            <a:bodyPr wrap="square" lIns="91391" tIns="45698" rIns="91391" bIns="45698">
              <a:spAutoFit/>
            </a:bodyPr>
            <a:lstStyle/>
            <a:p>
              <a:pPr algn="ctr" eaLnBrk="0">
                <a:lnSpc>
                  <a:spcPct val="85000"/>
                </a:lnSpc>
                <a:buClr>
                  <a:schemeClr val="tx2"/>
                </a:buClr>
                <a:buSzPct val="85000"/>
                <a:buFont typeface="Wingdings 2" pitchFamily="18" charset="2"/>
                <a:buNone/>
              </a:pPr>
              <a:r>
                <a:rPr lang="en-US" sz="1000" dirty="0" smtClean="0">
                  <a:latin typeface="+mj-lt"/>
                </a:rPr>
                <a:t>DC  / GC</a:t>
              </a:r>
              <a:endParaRPr lang="ru-RU" sz="900" dirty="0">
                <a:latin typeface="+mj-lt"/>
              </a:endParaRPr>
            </a:p>
          </p:txBody>
        </p:sp>
        <p:sp>
          <p:nvSpPr>
            <p:cNvPr id="61" name="TextBox 60"/>
            <p:cNvSpPr txBox="1">
              <a:spLocks noChangeArrowheads="1"/>
            </p:cNvSpPr>
            <p:nvPr/>
          </p:nvSpPr>
          <p:spPr bwMode="auto">
            <a:xfrm>
              <a:off x="10600502" y="1022397"/>
              <a:ext cx="644672" cy="223094"/>
            </a:xfrm>
            <a:prstGeom prst="rect">
              <a:avLst/>
            </a:prstGeom>
            <a:noFill/>
            <a:ln w="9525" cap="flat" cmpd="sng" algn="ctr">
              <a:noFill/>
              <a:prstDash val="solid"/>
              <a:miter lim="800000"/>
              <a:headEnd type="none" w="med" len="med"/>
              <a:tailEnd type="none" w="med" len="med"/>
            </a:ln>
            <a:effectLst/>
          </p:spPr>
          <p:txBody>
            <a:bodyPr wrap="square" lIns="91391" tIns="45698" rIns="91391" bIns="45698">
              <a:spAutoFit/>
            </a:bodyPr>
            <a:lstStyle/>
            <a:p>
              <a:pPr algn="ctr" eaLnBrk="0">
                <a:lnSpc>
                  <a:spcPct val="85000"/>
                </a:lnSpc>
                <a:buClr>
                  <a:schemeClr val="tx2"/>
                </a:buClr>
                <a:buSzPct val="85000"/>
                <a:buFont typeface="Wingdings 2" pitchFamily="18" charset="2"/>
                <a:buNone/>
              </a:pPr>
              <a:r>
                <a:rPr lang="en-US" sz="1000" dirty="0" smtClean="0">
                  <a:latin typeface="+mj-lt"/>
                </a:rPr>
                <a:t>MOM</a:t>
              </a:r>
              <a:endParaRPr lang="ru-RU" sz="900" dirty="0">
                <a:latin typeface="+mj-lt"/>
              </a:endParaRPr>
            </a:p>
          </p:txBody>
        </p:sp>
        <p:grpSp>
          <p:nvGrpSpPr>
            <p:cNvPr id="6" name="Group 70"/>
            <p:cNvGrpSpPr/>
            <p:nvPr/>
          </p:nvGrpSpPr>
          <p:grpSpPr>
            <a:xfrm>
              <a:off x="9825866" y="1223106"/>
              <a:ext cx="480016" cy="515862"/>
              <a:chOff x="7363839" y="-1058694"/>
              <a:chExt cx="865760" cy="930411"/>
            </a:xfrm>
          </p:grpSpPr>
          <p:pic>
            <p:nvPicPr>
              <p:cNvPr id="72" name="Picture 4" descr="D:\Microsoft_Art_Brand_1\WindowsVistaBrand\Shortcut_to_Vista_icons\Windows_Vista_Icons_ for_Marketing_use\Server.png"/>
              <p:cNvPicPr>
                <a:picLocks noChangeAspect="1" noChangeArrowheads="1"/>
              </p:cNvPicPr>
              <p:nvPr/>
            </p:nvPicPr>
            <p:blipFill>
              <a:blip r:embed="rId5" cstate="print"/>
              <a:srcRect/>
              <a:stretch>
                <a:fillRect/>
              </a:stretch>
            </p:blipFill>
            <p:spPr bwMode="auto">
              <a:xfrm>
                <a:off x="7363839" y="-1058694"/>
                <a:ext cx="625475" cy="855913"/>
              </a:xfrm>
              <a:prstGeom prst="rect">
                <a:avLst/>
              </a:prstGeom>
              <a:noFill/>
            </p:spPr>
          </p:pic>
          <p:pic>
            <p:nvPicPr>
              <p:cNvPr id="73" name="Picture 21" descr="D:\Microsoft_Art_Brand_1\WindowsVistaBrand\Shortcut_to_Vista_icons\Windows_Server_Icons\pngs\book---directory2.png"/>
              <p:cNvPicPr>
                <a:picLocks noChangeAspect="1" noChangeArrowheads="1"/>
              </p:cNvPicPr>
              <p:nvPr/>
            </p:nvPicPr>
            <p:blipFill>
              <a:blip r:embed="rId6" cstate="print"/>
              <a:srcRect/>
              <a:stretch>
                <a:fillRect/>
              </a:stretch>
            </p:blipFill>
            <p:spPr bwMode="auto">
              <a:xfrm>
                <a:off x="7706062" y="-738253"/>
                <a:ext cx="523537" cy="609970"/>
              </a:xfrm>
              <a:prstGeom prst="rect">
                <a:avLst/>
              </a:prstGeom>
              <a:noFill/>
            </p:spPr>
          </p:pic>
        </p:grpSp>
        <p:grpSp>
          <p:nvGrpSpPr>
            <p:cNvPr id="7" name="Group 54"/>
            <p:cNvGrpSpPr/>
            <p:nvPr/>
          </p:nvGrpSpPr>
          <p:grpSpPr>
            <a:xfrm>
              <a:off x="10637064" y="1279931"/>
              <a:ext cx="554740" cy="497209"/>
              <a:chOff x="6172200" y="-990600"/>
              <a:chExt cx="1000531" cy="896771"/>
            </a:xfrm>
          </p:grpSpPr>
          <p:pic>
            <p:nvPicPr>
              <p:cNvPr id="67" name="Picture 4" descr="D:\Microsoft_Art_Brand_1\WindowsVistaBrand\Shortcut_to_Vista_icons\Windows_Vista_Icons_ for_Marketing_use\Server.png"/>
              <p:cNvPicPr>
                <a:picLocks noChangeAspect="1" noChangeArrowheads="1"/>
              </p:cNvPicPr>
              <p:nvPr/>
            </p:nvPicPr>
            <p:blipFill>
              <a:blip r:embed="rId5" cstate="print"/>
              <a:srcRect/>
              <a:stretch>
                <a:fillRect/>
              </a:stretch>
            </p:blipFill>
            <p:spPr bwMode="auto">
              <a:xfrm>
                <a:off x="6172200" y="-990600"/>
                <a:ext cx="625475" cy="855913"/>
              </a:xfrm>
              <a:prstGeom prst="rect">
                <a:avLst/>
              </a:prstGeom>
              <a:noFill/>
            </p:spPr>
          </p:pic>
          <p:pic>
            <p:nvPicPr>
              <p:cNvPr id="68" name="Picture 5" descr="D:\Microsoft_Art_Brand_1\WindowsVistaBrand\Shortcut_to_Vista_icons\Windows_Vista_Icons_ for_Marketing_use\Computer.png"/>
              <p:cNvPicPr>
                <a:picLocks noChangeAspect="1" noChangeArrowheads="1"/>
              </p:cNvPicPr>
              <p:nvPr/>
            </p:nvPicPr>
            <p:blipFill>
              <a:blip r:embed="rId7" cstate="print"/>
              <a:srcRect/>
              <a:stretch>
                <a:fillRect/>
              </a:stretch>
            </p:blipFill>
            <p:spPr bwMode="auto">
              <a:xfrm>
                <a:off x="6496456" y="-770104"/>
                <a:ext cx="676275" cy="676275"/>
              </a:xfrm>
              <a:prstGeom prst="rect">
                <a:avLst/>
              </a:prstGeom>
              <a:noFill/>
            </p:spPr>
          </p:pic>
        </p:grpSp>
        <p:sp>
          <p:nvSpPr>
            <p:cNvPr id="74" name="TextBox 73"/>
            <p:cNvSpPr txBox="1">
              <a:spLocks noChangeArrowheads="1"/>
            </p:cNvSpPr>
            <p:nvPr/>
          </p:nvSpPr>
          <p:spPr bwMode="auto">
            <a:xfrm>
              <a:off x="9627735" y="1022397"/>
              <a:ext cx="644672" cy="223094"/>
            </a:xfrm>
            <a:prstGeom prst="rect">
              <a:avLst/>
            </a:prstGeom>
            <a:noFill/>
            <a:ln w="9525" cap="flat" cmpd="sng" algn="ctr">
              <a:noFill/>
              <a:prstDash val="solid"/>
              <a:miter lim="800000"/>
              <a:headEnd type="none" w="med" len="med"/>
              <a:tailEnd type="none" w="med" len="med"/>
            </a:ln>
            <a:effectLst/>
          </p:spPr>
          <p:txBody>
            <a:bodyPr wrap="square" lIns="91391" tIns="45698" rIns="91391" bIns="45698">
              <a:spAutoFit/>
            </a:bodyPr>
            <a:lstStyle/>
            <a:p>
              <a:pPr algn="ctr" eaLnBrk="0">
                <a:lnSpc>
                  <a:spcPct val="85000"/>
                </a:lnSpc>
                <a:buClr>
                  <a:schemeClr val="tx2"/>
                </a:buClr>
                <a:buSzPct val="85000"/>
                <a:buFont typeface="Wingdings 2" pitchFamily="18" charset="2"/>
                <a:buNone/>
              </a:pPr>
              <a:r>
                <a:rPr lang="en-US" sz="1000" dirty="0" smtClean="0">
                  <a:latin typeface="+mj-lt"/>
                </a:rPr>
                <a:t>SMS</a:t>
              </a:r>
              <a:endParaRPr lang="ru-RU" sz="900" dirty="0">
                <a:latin typeface="+mj-lt"/>
              </a:endParaRPr>
            </a:p>
          </p:txBody>
        </p:sp>
      </p:grpSp>
      <p:grpSp>
        <p:nvGrpSpPr>
          <p:cNvPr id="8" name="Group 84"/>
          <p:cNvGrpSpPr/>
          <p:nvPr/>
        </p:nvGrpSpPr>
        <p:grpSpPr>
          <a:xfrm>
            <a:off x="2986390" y="3227191"/>
            <a:ext cx="1752600" cy="1296743"/>
            <a:chOff x="8492247" y="4283413"/>
            <a:chExt cx="1752600" cy="1296743"/>
          </a:xfrm>
        </p:grpSpPr>
        <p:sp>
          <p:nvSpPr>
            <p:cNvPr id="78" name="Rectangle 77"/>
            <p:cNvSpPr/>
            <p:nvPr/>
          </p:nvSpPr>
          <p:spPr bwMode="auto">
            <a:xfrm>
              <a:off x="8492247" y="4283413"/>
              <a:ext cx="1752600" cy="1295400"/>
            </a:xfrm>
            <a:prstGeom prst="rect">
              <a:avLst/>
            </a:prstGeom>
            <a:gradFill>
              <a:gsLst>
                <a:gs pos="0">
                  <a:schemeClr val="bg1">
                    <a:alpha val="0"/>
                  </a:schemeClr>
                </a:gs>
                <a:gs pos="100000">
                  <a:schemeClr val="accent4">
                    <a:tint val="95500"/>
                    <a:shade val="100000"/>
                    <a:satMod val="155000"/>
                    <a:alpha val="60000"/>
                  </a:schemeClr>
                </a:gs>
              </a:gsLst>
            </a:gradFill>
            <a:ln w="12700">
              <a:solidFill>
                <a:schemeClr val="tx1"/>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mj-lt"/>
              </a:endParaRPr>
            </a:p>
          </p:txBody>
        </p:sp>
        <p:sp>
          <p:nvSpPr>
            <p:cNvPr id="79" name="Rounded Rectangle 78"/>
            <p:cNvSpPr/>
            <p:nvPr/>
          </p:nvSpPr>
          <p:spPr bwMode="auto">
            <a:xfrm>
              <a:off x="8568447" y="4359613"/>
              <a:ext cx="1600200" cy="761999"/>
            </a:xfrm>
            <a:prstGeom prst="roundRect">
              <a:avLst>
                <a:gd name="adj" fmla="val 8515"/>
              </a:avLst>
            </a:prstGeom>
            <a:noFill/>
            <a:ln w="19050">
              <a:solidFill>
                <a:schemeClr val="accent2">
                  <a:lumMod val="20000"/>
                  <a:lumOff val="80000"/>
                </a:schemeClr>
              </a:solidFill>
              <a:prstDash val="sysDot"/>
              <a:headEnd type="none" w="med" len="med"/>
              <a:tailEnd type="none" w="med" len="med"/>
            </a:ln>
            <a:effectLst/>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mj-lt"/>
              </a:endParaRPr>
            </a:p>
          </p:txBody>
        </p:sp>
        <p:sp>
          <p:nvSpPr>
            <p:cNvPr id="80" name="TextBox 79"/>
            <p:cNvSpPr txBox="1">
              <a:spLocks noChangeArrowheads="1"/>
            </p:cNvSpPr>
            <p:nvPr/>
          </p:nvSpPr>
          <p:spPr bwMode="auto">
            <a:xfrm>
              <a:off x="8531158" y="5121613"/>
              <a:ext cx="1633650" cy="458543"/>
            </a:xfrm>
            <a:prstGeom prst="rect">
              <a:avLst/>
            </a:prstGeom>
            <a:noFill/>
            <a:ln w="9525" cap="flat" cmpd="sng" algn="ctr">
              <a:noFill/>
              <a:prstDash val="solid"/>
              <a:miter lim="800000"/>
              <a:headEnd type="none" w="med" len="med"/>
              <a:tailEnd type="none" w="med" len="med"/>
            </a:ln>
            <a:effectLst/>
          </p:spPr>
          <p:txBody>
            <a:bodyPr wrap="square" lIns="91391" tIns="45698" rIns="91391" bIns="45698">
              <a:spAutoFit/>
            </a:bodyPr>
            <a:lstStyle/>
            <a:p>
              <a:pPr algn="ctr" eaLnBrk="0">
                <a:lnSpc>
                  <a:spcPct val="85000"/>
                </a:lnSpc>
                <a:buClr>
                  <a:schemeClr val="tx2"/>
                </a:buClr>
                <a:buSzPct val="85000"/>
                <a:buFont typeface="Wingdings 2" pitchFamily="18" charset="2"/>
                <a:buNone/>
              </a:pPr>
              <a:r>
                <a:rPr lang="en-US" sz="1400" b="1" dirty="0" smtClean="0">
                  <a:solidFill>
                    <a:srgbClr val="FFFF00"/>
                  </a:solidFill>
                  <a:latin typeface="+mj-lt"/>
                </a:rPr>
                <a:t>Exchange 2007</a:t>
              </a:r>
            </a:p>
            <a:p>
              <a:pPr algn="ctr" eaLnBrk="0">
                <a:lnSpc>
                  <a:spcPct val="85000"/>
                </a:lnSpc>
                <a:buClr>
                  <a:schemeClr val="tx2"/>
                </a:buClr>
                <a:buSzPct val="85000"/>
                <a:buFont typeface="Wingdings 2" pitchFamily="18" charset="2"/>
                <a:buNone/>
              </a:pPr>
              <a:r>
                <a:rPr lang="en-US" sz="1400" b="1" dirty="0" smtClean="0">
                  <a:solidFill>
                    <a:srgbClr val="FFFF00"/>
                  </a:solidFill>
                  <a:latin typeface="+mj-lt"/>
                </a:rPr>
                <a:t>Edge Servers</a:t>
              </a:r>
              <a:endParaRPr lang="ru-RU" sz="1200" b="1" dirty="0">
                <a:solidFill>
                  <a:srgbClr val="FFFF00"/>
                </a:solidFill>
                <a:latin typeface="+mj-lt"/>
              </a:endParaRPr>
            </a:p>
          </p:txBody>
        </p:sp>
        <p:grpSp>
          <p:nvGrpSpPr>
            <p:cNvPr id="9" name="Group 24"/>
            <p:cNvGrpSpPr/>
            <p:nvPr/>
          </p:nvGrpSpPr>
          <p:grpSpPr>
            <a:xfrm>
              <a:off x="8816502" y="4434193"/>
              <a:ext cx="441852" cy="474556"/>
              <a:chOff x="4718050" y="3757361"/>
              <a:chExt cx="796925" cy="855913"/>
            </a:xfrm>
          </p:grpSpPr>
          <p:pic>
            <p:nvPicPr>
              <p:cNvPr id="26" name="Picture 4" descr="D:\Microsoft_Art_Brand_1\WindowsVistaBrand\Shortcut_to_Vista_icons\Windows_Vista_Icons_ for_Marketing_use\Server.png"/>
              <p:cNvPicPr>
                <a:picLocks noChangeAspect="1" noChangeArrowheads="1"/>
              </p:cNvPicPr>
              <p:nvPr/>
            </p:nvPicPr>
            <p:blipFill>
              <a:blip r:embed="rId5" cstate="print"/>
              <a:srcRect/>
              <a:stretch>
                <a:fillRect/>
              </a:stretch>
            </p:blipFill>
            <p:spPr bwMode="auto">
              <a:xfrm>
                <a:off x="4718050" y="3757361"/>
                <a:ext cx="625475" cy="855913"/>
              </a:xfrm>
              <a:prstGeom prst="rect">
                <a:avLst/>
              </a:prstGeom>
              <a:noFill/>
            </p:spPr>
          </p:pic>
          <p:pic>
            <p:nvPicPr>
              <p:cNvPr id="27" name="Picture 6" descr="D:\Microsoft_Art_Brand_1\WindowsVistaBrand\Shortcut_to_Vista_icons\Windows_Vista_Icons_ for_Marketing_use\Internet.png"/>
              <p:cNvPicPr>
                <a:picLocks noChangeAspect="1" noChangeArrowheads="1"/>
              </p:cNvPicPr>
              <p:nvPr/>
            </p:nvPicPr>
            <p:blipFill>
              <a:blip r:embed="rId8" cstate="print"/>
              <a:srcRect/>
              <a:stretch>
                <a:fillRect/>
              </a:stretch>
            </p:blipFill>
            <p:spPr bwMode="auto">
              <a:xfrm>
                <a:off x="4981575" y="4057650"/>
                <a:ext cx="533400" cy="533400"/>
              </a:xfrm>
              <a:prstGeom prst="rect">
                <a:avLst/>
              </a:prstGeom>
              <a:noFill/>
            </p:spPr>
          </p:pic>
        </p:grpSp>
        <p:grpSp>
          <p:nvGrpSpPr>
            <p:cNvPr id="10" name="Group 80"/>
            <p:cNvGrpSpPr/>
            <p:nvPr/>
          </p:nvGrpSpPr>
          <p:grpSpPr>
            <a:xfrm>
              <a:off x="9555804" y="4434193"/>
              <a:ext cx="441852" cy="474556"/>
              <a:chOff x="4718050" y="3757361"/>
              <a:chExt cx="796925" cy="855913"/>
            </a:xfrm>
          </p:grpSpPr>
          <p:pic>
            <p:nvPicPr>
              <p:cNvPr id="82" name="Picture 4" descr="D:\Microsoft_Art_Brand_1\WindowsVistaBrand\Shortcut_to_Vista_icons\Windows_Vista_Icons_ for_Marketing_use\Server.png"/>
              <p:cNvPicPr>
                <a:picLocks noChangeAspect="1" noChangeArrowheads="1"/>
              </p:cNvPicPr>
              <p:nvPr/>
            </p:nvPicPr>
            <p:blipFill>
              <a:blip r:embed="rId5" cstate="print"/>
              <a:srcRect/>
              <a:stretch>
                <a:fillRect/>
              </a:stretch>
            </p:blipFill>
            <p:spPr bwMode="auto">
              <a:xfrm>
                <a:off x="4718050" y="3757361"/>
                <a:ext cx="625475" cy="855913"/>
              </a:xfrm>
              <a:prstGeom prst="rect">
                <a:avLst/>
              </a:prstGeom>
              <a:noFill/>
            </p:spPr>
          </p:pic>
          <p:pic>
            <p:nvPicPr>
              <p:cNvPr id="83" name="Picture 6" descr="D:\Microsoft_Art_Brand_1\WindowsVistaBrand\Shortcut_to_Vista_icons\Windows_Vista_Icons_ for_Marketing_use\Internet.png"/>
              <p:cNvPicPr>
                <a:picLocks noChangeAspect="1" noChangeArrowheads="1"/>
              </p:cNvPicPr>
              <p:nvPr/>
            </p:nvPicPr>
            <p:blipFill>
              <a:blip r:embed="rId8" cstate="print"/>
              <a:srcRect/>
              <a:stretch>
                <a:fillRect/>
              </a:stretch>
            </p:blipFill>
            <p:spPr bwMode="auto">
              <a:xfrm>
                <a:off x="4981575" y="4057650"/>
                <a:ext cx="533400" cy="533400"/>
              </a:xfrm>
              <a:prstGeom prst="rect">
                <a:avLst/>
              </a:prstGeom>
              <a:noFill/>
            </p:spPr>
          </p:pic>
        </p:grpSp>
        <p:sp>
          <p:nvSpPr>
            <p:cNvPr id="84" name="TextBox 83"/>
            <p:cNvSpPr txBox="1">
              <a:spLocks noChangeArrowheads="1"/>
            </p:cNvSpPr>
            <p:nvPr/>
          </p:nvSpPr>
          <p:spPr bwMode="auto">
            <a:xfrm>
              <a:off x="8550613" y="4854103"/>
              <a:ext cx="1614791" cy="250665"/>
            </a:xfrm>
            <a:prstGeom prst="rect">
              <a:avLst/>
            </a:prstGeom>
            <a:noFill/>
            <a:ln w="9525" cap="flat" cmpd="sng" algn="ctr">
              <a:noFill/>
              <a:prstDash val="solid"/>
              <a:miter lim="800000"/>
              <a:headEnd type="none" w="med" len="med"/>
              <a:tailEnd type="none" w="med" len="med"/>
            </a:ln>
            <a:effectLst/>
          </p:spPr>
          <p:txBody>
            <a:bodyPr wrap="square" lIns="91391" tIns="45698" rIns="91391" bIns="45698">
              <a:spAutoFit/>
            </a:bodyPr>
            <a:lstStyle/>
            <a:p>
              <a:pPr algn="ctr" eaLnBrk="0">
                <a:lnSpc>
                  <a:spcPct val="85000"/>
                </a:lnSpc>
                <a:buClr>
                  <a:schemeClr val="tx2"/>
                </a:buClr>
                <a:buSzPct val="85000"/>
                <a:buFont typeface="Wingdings 2" pitchFamily="18" charset="2"/>
                <a:buNone/>
              </a:pPr>
              <a:r>
                <a:rPr lang="en-US" sz="1200" dirty="0" smtClean="0">
                  <a:latin typeface="+mj-lt"/>
                </a:rPr>
                <a:t>Location 1    Location 2</a:t>
              </a:r>
              <a:endParaRPr lang="ru-RU" sz="1100" dirty="0">
                <a:latin typeface="+mj-lt"/>
              </a:endParaRPr>
            </a:p>
          </p:txBody>
        </p:sp>
      </p:grpSp>
      <p:graphicFrame>
        <p:nvGraphicFramePr>
          <p:cNvPr id="4131" name="Object 35"/>
          <p:cNvGraphicFramePr>
            <a:graphicFrameLocks noChangeAspect="1"/>
          </p:cNvGraphicFramePr>
          <p:nvPr/>
        </p:nvGraphicFramePr>
        <p:xfrm>
          <a:off x="3686782" y="2854297"/>
          <a:ext cx="376112" cy="457876"/>
        </p:xfrm>
        <a:graphic>
          <a:graphicData uri="http://schemas.openxmlformats.org/presentationml/2006/ole">
            <p:oleObj spid="_x0000_s35842" name="Visio" r:id="rId9" imgW="550469" imgH="670865" progId="Visio.Drawing.11">
              <p:embed/>
            </p:oleObj>
          </a:graphicData>
        </a:graphic>
      </p:graphicFrame>
      <p:sp>
        <p:nvSpPr>
          <p:cNvPr id="28" name="Rectangle 2"/>
          <p:cNvSpPr>
            <a:spLocks noGrp="1" noChangeArrowheads="1"/>
          </p:cNvSpPr>
          <p:nvPr>
            <p:ph type="title"/>
          </p:nvPr>
        </p:nvSpPr>
        <p:spPr/>
        <p:txBody>
          <a:bodyPr/>
          <a:lstStyle/>
          <a:p>
            <a:r>
              <a:rPr lang="en-US" smtClean="0"/>
              <a:t>Conceptual Design</a:t>
            </a:r>
            <a:endParaRPr lang="en-US" dirty="0"/>
          </a:p>
        </p:txBody>
      </p:sp>
      <p:pic>
        <p:nvPicPr>
          <p:cNvPr id="30" name="Picture 29" descr="Security firewall.png"/>
          <p:cNvPicPr>
            <a:picLocks noChangeAspect="1"/>
          </p:cNvPicPr>
          <p:nvPr/>
        </p:nvPicPr>
        <p:blipFill>
          <a:blip r:embed="rId10"/>
          <a:stretch>
            <a:fillRect/>
          </a:stretch>
        </p:blipFill>
        <p:spPr>
          <a:xfrm flipH="1">
            <a:off x="5637906" y="3348787"/>
            <a:ext cx="837878" cy="804862"/>
          </a:xfrm>
          <a:prstGeom prst="rect">
            <a:avLst/>
          </a:prstGeom>
        </p:spPr>
      </p:pic>
      <p:grpSp>
        <p:nvGrpSpPr>
          <p:cNvPr id="11" name="Group 134"/>
          <p:cNvGrpSpPr/>
          <p:nvPr/>
        </p:nvGrpSpPr>
        <p:grpSpPr>
          <a:xfrm>
            <a:off x="4577716" y="3586912"/>
            <a:ext cx="2304854" cy="428625"/>
            <a:chOff x="4645810" y="4033331"/>
            <a:chExt cx="2304854" cy="428625"/>
          </a:xfrm>
        </p:grpSpPr>
        <p:sp>
          <p:nvSpPr>
            <p:cNvPr id="31" name="Right Arrow 30"/>
            <p:cNvSpPr/>
            <p:nvPr/>
          </p:nvSpPr>
          <p:spPr bwMode="auto">
            <a:xfrm flipH="1">
              <a:off x="4788242" y="4033331"/>
              <a:ext cx="2162419" cy="228600"/>
            </a:xfrm>
            <a:prstGeom prst="rightArrow">
              <a:avLst/>
            </a:prstGeom>
            <a:gradFill flip="none" rotWithShape="1">
              <a:gsLst>
                <a:gs pos="0">
                  <a:schemeClr val="accent4">
                    <a:shade val="15000"/>
                    <a:satMod val="180000"/>
                    <a:alpha val="0"/>
                  </a:schemeClr>
                </a:gs>
                <a:gs pos="50000">
                  <a:srgbClr val="FF0000"/>
                </a:gs>
              </a:gsLst>
              <a:lin ang="0" scaled="1"/>
              <a:tileRect/>
            </a:gradFill>
            <a:ln>
              <a:gradFill flip="none" rotWithShape="1">
                <a:gsLst>
                  <a:gs pos="40000">
                    <a:schemeClr val="tx1"/>
                  </a:gs>
                  <a:gs pos="95000">
                    <a:schemeClr val="accent1">
                      <a:tint val="23500"/>
                      <a:satMod val="160000"/>
                      <a:alpha val="0"/>
                    </a:schemeClr>
                  </a:gs>
                </a:gsLst>
                <a:lin ang="10800000" scaled="1"/>
                <a:tileRect/>
              </a:gradFill>
              <a:headEnd type="none" w="med" len="med"/>
              <a:tailEnd type="none" w="med" len="med"/>
            </a:ln>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mj-lt"/>
              </a:endParaRPr>
            </a:p>
          </p:txBody>
        </p:sp>
        <p:sp>
          <p:nvSpPr>
            <p:cNvPr id="32" name="Right Arrow 31"/>
            <p:cNvSpPr/>
            <p:nvPr/>
          </p:nvSpPr>
          <p:spPr bwMode="auto">
            <a:xfrm>
              <a:off x="4645810" y="4233356"/>
              <a:ext cx="2304854" cy="228600"/>
            </a:xfrm>
            <a:prstGeom prst="rightArrow">
              <a:avLst/>
            </a:prstGeom>
            <a:gradFill flip="none" rotWithShape="1">
              <a:gsLst>
                <a:gs pos="0">
                  <a:schemeClr val="accent4">
                    <a:shade val="15000"/>
                    <a:satMod val="180000"/>
                    <a:alpha val="0"/>
                  </a:schemeClr>
                </a:gs>
                <a:gs pos="50000">
                  <a:srgbClr val="37FF01"/>
                </a:gs>
              </a:gsLst>
              <a:lin ang="0" scaled="1"/>
              <a:tileRect/>
            </a:gradFill>
            <a:ln>
              <a:gradFill flip="none" rotWithShape="1">
                <a:gsLst>
                  <a:gs pos="40000">
                    <a:schemeClr val="tx1"/>
                  </a:gs>
                  <a:gs pos="95000">
                    <a:schemeClr val="accent1">
                      <a:tint val="23500"/>
                      <a:satMod val="160000"/>
                      <a:alpha val="0"/>
                    </a:schemeClr>
                  </a:gs>
                </a:gsLst>
                <a:lin ang="10800000" scaled="1"/>
                <a:tileRect/>
              </a:gradFill>
              <a:headEnd type="none" w="med" len="med"/>
              <a:tailEnd type="none" w="med" len="med"/>
            </a:ln>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mj-lt"/>
              </a:endParaRPr>
            </a:p>
          </p:txBody>
        </p:sp>
      </p:grpSp>
      <p:grpSp>
        <p:nvGrpSpPr>
          <p:cNvPr id="12" name="Group 48"/>
          <p:cNvGrpSpPr/>
          <p:nvPr/>
        </p:nvGrpSpPr>
        <p:grpSpPr>
          <a:xfrm>
            <a:off x="6613592" y="2160593"/>
            <a:ext cx="2290864" cy="2607013"/>
            <a:chOff x="7509753" y="496110"/>
            <a:chExt cx="2290864" cy="2607013"/>
          </a:xfrm>
        </p:grpSpPr>
        <p:sp>
          <p:nvSpPr>
            <p:cNvPr id="40" name="Isosceles Triangle 39"/>
            <p:cNvSpPr/>
            <p:nvPr/>
          </p:nvSpPr>
          <p:spPr bwMode="auto">
            <a:xfrm>
              <a:off x="7534072" y="496110"/>
              <a:ext cx="2266545" cy="2188723"/>
            </a:xfrm>
            <a:prstGeom prst="triangle">
              <a:avLst/>
            </a:prstGeom>
            <a:gradFill flip="none" rotWithShape="1">
              <a:gsLst>
                <a:gs pos="0">
                  <a:schemeClr val="tx1">
                    <a:alpha val="7000"/>
                  </a:schemeClr>
                </a:gs>
                <a:gs pos="35000">
                  <a:schemeClr val="bg1">
                    <a:alpha val="30000"/>
                  </a:schemeClr>
                </a:gs>
                <a:gs pos="70000">
                  <a:schemeClr val="bg1">
                    <a:alpha val="16000"/>
                  </a:schemeClr>
                </a:gs>
                <a:gs pos="100000">
                  <a:schemeClr val="accent4">
                    <a:lumMod val="50000"/>
                    <a:alpha val="30000"/>
                  </a:schemeClr>
                </a:gs>
              </a:gsLst>
              <a:lin ang="6600000" scaled="0"/>
              <a:tileRect/>
            </a:gradFill>
            <a:ln w="25400" cap="flat" cmpd="sng" algn="ctr">
              <a:gradFill>
                <a:gsLst>
                  <a:gs pos="0">
                    <a:schemeClr val="tx2"/>
                  </a:gs>
                  <a:gs pos="50000">
                    <a:srgbClr val="FFFFFF">
                      <a:alpha val="0"/>
                    </a:srgbClr>
                  </a:gs>
                  <a:gs pos="100000">
                    <a:schemeClr val="accent4">
                      <a:lumMod val="40000"/>
                      <a:lumOff val="60000"/>
                    </a:schemeClr>
                  </a:gs>
                </a:gsLst>
                <a:lin ang="17400000" scaled="0"/>
              </a:gradFill>
              <a:prstDash val="solid"/>
              <a:headEnd type="none" w="med" len="med"/>
              <a:tailEnd type="none" w="med" len="med"/>
            </a:ln>
            <a:effectLst/>
          </p:spPr>
          <p:txBody>
            <a:bodyPr vert="horz" wrap="none" lIns="146278" tIns="0" rIns="146278" bIns="73139" numCol="1" rtlCol="0" anchor="t" anchorCtr="0" compatLnSpc="1">
              <a:prstTxWarp prst="textNoShape">
                <a:avLst/>
              </a:prstTxWarp>
            </a:bodyPr>
            <a:lstStyle/>
            <a:p>
              <a:pPr algn="ctr" defTabSz="914099" fontAlgn="base">
                <a:spcBef>
                  <a:spcPct val="0"/>
                </a:spcBef>
                <a:spcAft>
                  <a:spcPct val="0"/>
                </a:spcAft>
                <a:defRPr/>
              </a:pPr>
              <a:endParaRPr lang="en-US" sz="1600" kern="0" dirty="0" smtClean="0">
                <a:solidFill>
                  <a:srgbClr val="FFFFFF"/>
                </a:solidFill>
                <a:effectLst>
                  <a:outerShdw blurRad="38100" dist="38100" dir="2700000" algn="tl">
                    <a:srgbClr val="000000">
                      <a:alpha val="43137"/>
                    </a:srgbClr>
                  </a:outerShdw>
                </a:effectLst>
                <a:latin typeface="+mj-lt"/>
                <a:ea typeface="MS Mincho" pitchFamily="49" charset="-128"/>
              </a:endParaRPr>
            </a:p>
          </p:txBody>
        </p:sp>
        <p:grpSp>
          <p:nvGrpSpPr>
            <p:cNvPr id="13" name="Group 21"/>
            <p:cNvGrpSpPr/>
            <p:nvPr/>
          </p:nvGrpSpPr>
          <p:grpSpPr>
            <a:xfrm>
              <a:off x="8500921" y="1256967"/>
              <a:ext cx="436570" cy="474556"/>
              <a:chOff x="6194425" y="3652586"/>
              <a:chExt cx="787400" cy="855913"/>
            </a:xfrm>
          </p:grpSpPr>
          <p:pic>
            <p:nvPicPr>
              <p:cNvPr id="23" name="Picture 4" descr="D:\Microsoft_Art_Brand_1\WindowsVistaBrand\Shortcut_to_Vista_icons\Windows_Vista_Icons_ for_Marketing_use\Server.png"/>
              <p:cNvPicPr>
                <a:picLocks noChangeAspect="1" noChangeArrowheads="1"/>
              </p:cNvPicPr>
              <p:nvPr/>
            </p:nvPicPr>
            <p:blipFill>
              <a:blip r:embed="rId5" cstate="print"/>
              <a:srcRect/>
              <a:stretch>
                <a:fillRect/>
              </a:stretch>
            </p:blipFill>
            <p:spPr bwMode="auto">
              <a:xfrm>
                <a:off x="6194425" y="3652586"/>
                <a:ext cx="625475" cy="855913"/>
              </a:xfrm>
              <a:prstGeom prst="rect">
                <a:avLst/>
              </a:prstGeom>
              <a:noFill/>
            </p:spPr>
          </p:pic>
          <p:pic>
            <p:nvPicPr>
              <p:cNvPr id="24" name="Picture 7" descr="D:\Microsoft_Art_Brand_1\WindowsVistaBrand\Shortcut_to_Vista_icons\Windows_Vista_Icons_ for_Marketing_use\EmailMessage.png"/>
              <p:cNvPicPr>
                <a:picLocks noChangeAspect="1" noChangeArrowheads="1"/>
              </p:cNvPicPr>
              <p:nvPr/>
            </p:nvPicPr>
            <p:blipFill>
              <a:blip r:embed="rId11" cstate="print"/>
              <a:srcRect/>
              <a:stretch>
                <a:fillRect/>
              </a:stretch>
            </p:blipFill>
            <p:spPr bwMode="auto">
              <a:xfrm>
                <a:off x="6457950" y="3924300"/>
                <a:ext cx="523875" cy="523875"/>
              </a:xfrm>
              <a:prstGeom prst="rect">
                <a:avLst/>
              </a:prstGeom>
              <a:noFill/>
            </p:spPr>
          </p:pic>
        </p:grpSp>
        <p:grpSp>
          <p:nvGrpSpPr>
            <p:cNvPr id="14" name="Group 37"/>
            <p:cNvGrpSpPr/>
            <p:nvPr/>
          </p:nvGrpSpPr>
          <p:grpSpPr>
            <a:xfrm>
              <a:off x="9041734" y="2037067"/>
              <a:ext cx="554740" cy="497210"/>
              <a:chOff x="6172200" y="-990600"/>
              <a:chExt cx="1000531" cy="896771"/>
            </a:xfrm>
          </p:grpSpPr>
          <p:pic>
            <p:nvPicPr>
              <p:cNvPr id="34" name="Picture 4" descr="D:\Microsoft_Art_Brand_1\WindowsVistaBrand\Shortcut_to_Vista_icons\Windows_Vista_Icons_ for_Marketing_use\Server.png"/>
              <p:cNvPicPr>
                <a:picLocks noChangeAspect="1" noChangeArrowheads="1"/>
              </p:cNvPicPr>
              <p:nvPr/>
            </p:nvPicPr>
            <p:blipFill>
              <a:blip r:embed="rId5" cstate="print"/>
              <a:srcRect/>
              <a:stretch>
                <a:fillRect/>
              </a:stretch>
            </p:blipFill>
            <p:spPr bwMode="auto">
              <a:xfrm>
                <a:off x="6172200" y="-990600"/>
                <a:ext cx="625475" cy="855913"/>
              </a:xfrm>
              <a:prstGeom prst="rect">
                <a:avLst/>
              </a:prstGeom>
              <a:noFill/>
            </p:spPr>
          </p:pic>
          <p:pic>
            <p:nvPicPr>
              <p:cNvPr id="21" name="Picture 5" descr="D:\Microsoft_Art_Brand_1\WindowsVistaBrand\Shortcut_to_Vista_icons\Windows_Vista_Icons_ for_Marketing_use\Computer.png"/>
              <p:cNvPicPr>
                <a:picLocks noChangeAspect="1" noChangeArrowheads="1"/>
              </p:cNvPicPr>
              <p:nvPr/>
            </p:nvPicPr>
            <p:blipFill>
              <a:blip r:embed="rId7" cstate="print"/>
              <a:srcRect/>
              <a:stretch>
                <a:fillRect/>
              </a:stretch>
            </p:blipFill>
            <p:spPr bwMode="auto">
              <a:xfrm>
                <a:off x="6496456" y="-770104"/>
                <a:ext cx="676275" cy="676275"/>
              </a:xfrm>
              <a:prstGeom prst="rect">
                <a:avLst/>
              </a:prstGeom>
              <a:noFill/>
            </p:spPr>
          </p:pic>
        </p:grpSp>
        <p:grpSp>
          <p:nvGrpSpPr>
            <p:cNvPr id="15" name="Group 38"/>
            <p:cNvGrpSpPr/>
            <p:nvPr/>
          </p:nvGrpSpPr>
          <p:grpSpPr>
            <a:xfrm>
              <a:off x="8473722" y="530821"/>
              <a:ext cx="480016" cy="515862"/>
              <a:chOff x="7363839" y="-1058694"/>
              <a:chExt cx="865760" cy="930411"/>
            </a:xfrm>
          </p:grpSpPr>
          <p:pic>
            <p:nvPicPr>
              <p:cNvPr id="36" name="Picture 4" descr="D:\Microsoft_Art_Brand_1\WindowsVistaBrand\Shortcut_to_Vista_icons\Windows_Vista_Icons_ for_Marketing_use\Server.png"/>
              <p:cNvPicPr>
                <a:picLocks noChangeAspect="1" noChangeArrowheads="1"/>
              </p:cNvPicPr>
              <p:nvPr/>
            </p:nvPicPr>
            <p:blipFill>
              <a:blip r:embed="rId5" cstate="print"/>
              <a:srcRect/>
              <a:stretch>
                <a:fillRect/>
              </a:stretch>
            </p:blipFill>
            <p:spPr bwMode="auto">
              <a:xfrm>
                <a:off x="7363839" y="-1058694"/>
                <a:ext cx="625475" cy="855913"/>
              </a:xfrm>
              <a:prstGeom prst="rect">
                <a:avLst/>
              </a:prstGeom>
              <a:noFill/>
            </p:spPr>
          </p:pic>
          <p:pic>
            <p:nvPicPr>
              <p:cNvPr id="77845" name="Picture 21" descr="D:\Microsoft_Art_Brand_1\WindowsVistaBrand\Shortcut_to_Vista_icons\Windows_Server_Icons\pngs\book---directory2.png"/>
              <p:cNvPicPr>
                <a:picLocks noChangeAspect="1" noChangeArrowheads="1"/>
              </p:cNvPicPr>
              <p:nvPr/>
            </p:nvPicPr>
            <p:blipFill>
              <a:blip r:embed="rId6" cstate="print"/>
              <a:srcRect/>
              <a:stretch>
                <a:fillRect/>
              </a:stretch>
            </p:blipFill>
            <p:spPr bwMode="auto">
              <a:xfrm>
                <a:off x="7706062" y="-738253"/>
                <a:ext cx="523537" cy="609970"/>
              </a:xfrm>
              <a:prstGeom prst="rect">
                <a:avLst/>
              </a:prstGeom>
              <a:noFill/>
            </p:spPr>
          </p:pic>
        </p:grpSp>
        <p:grpSp>
          <p:nvGrpSpPr>
            <p:cNvPr id="16" name="Group 40"/>
            <p:cNvGrpSpPr/>
            <p:nvPr/>
          </p:nvGrpSpPr>
          <p:grpSpPr>
            <a:xfrm>
              <a:off x="7897806" y="1937906"/>
              <a:ext cx="436570" cy="474556"/>
              <a:chOff x="6194425" y="3652586"/>
              <a:chExt cx="787400" cy="855913"/>
            </a:xfrm>
          </p:grpSpPr>
          <p:pic>
            <p:nvPicPr>
              <p:cNvPr id="42" name="Picture 4" descr="D:\Microsoft_Art_Brand_1\WindowsVistaBrand\Shortcut_to_Vista_icons\Windows_Vista_Icons_ for_Marketing_use\Server.png"/>
              <p:cNvPicPr>
                <a:picLocks noChangeAspect="1" noChangeArrowheads="1"/>
              </p:cNvPicPr>
              <p:nvPr/>
            </p:nvPicPr>
            <p:blipFill>
              <a:blip r:embed="rId5" cstate="print"/>
              <a:srcRect/>
              <a:stretch>
                <a:fillRect/>
              </a:stretch>
            </p:blipFill>
            <p:spPr bwMode="auto">
              <a:xfrm>
                <a:off x="6194425" y="3652586"/>
                <a:ext cx="625475" cy="855913"/>
              </a:xfrm>
              <a:prstGeom prst="rect">
                <a:avLst/>
              </a:prstGeom>
              <a:noFill/>
            </p:spPr>
          </p:pic>
          <p:pic>
            <p:nvPicPr>
              <p:cNvPr id="43" name="Picture 7" descr="D:\Microsoft_Art_Brand_1\WindowsVistaBrand\Shortcut_to_Vista_icons\Windows_Vista_Icons_ for_Marketing_use\EmailMessage.png"/>
              <p:cNvPicPr>
                <a:picLocks noChangeAspect="1" noChangeArrowheads="1"/>
              </p:cNvPicPr>
              <p:nvPr/>
            </p:nvPicPr>
            <p:blipFill>
              <a:blip r:embed="rId11" cstate="print"/>
              <a:srcRect/>
              <a:stretch>
                <a:fillRect/>
              </a:stretch>
            </p:blipFill>
            <p:spPr bwMode="auto">
              <a:xfrm>
                <a:off x="6457950" y="3924300"/>
                <a:ext cx="523875" cy="523875"/>
              </a:xfrm>
              <a:prstGeom prst="rect">
                <a:avLst/>
              </a:prstGeom>
              <a:noFill/>
            </p:spPr>
          </p:pic>
        </p:grpSp>
        <p:sp>
          <p:nvSpPr>
            <p:cNvPr id="44" name="TextBox 43"/>
            <p:cNvSpPr txBox="1">
              <a:spLocks noChangeArrowheads="1"/>
            </p:cNvSpPr>
            <p:nvPr/>
          </p:nvSpPr>
          <p:spPr bwMode="auto">
            <a:xfrm>
              <a:off x="8363141" y="1020773"/>
              <a:ext cx="644672" cy="223094"/>
            </a:xfrm>
            <a:prstGeom prst="rect">
              <a:avLst/>
            </a:prstGeom>
            <a:noFill/>
            <a:ln w="9525" cap="flat" cmpd="sng" algn="ctr">
              <a:noFill/>
              <a:prstDash val="solid"/>
              <a:miter lim="800000"/>
              <a:headEnd type="none" w="med" len="med"/>
              <a:tailEnd type="none" w="med" len="med"/>
            </a:ln>
            <a:effectLst/>
          </p:spPr>
          <p:txBody>
            <a:bodyPr wrap="square" lIns="91391" tIns="45698" rIns="91391" bIns="45698">
              <a:spAutoFit/>
            </a:bodyPr>
            <a:lstStyle/>
            <a:p>
              <a:pPr algn="ctr" eaLnBrk="0">
                <a:lnSpc>
                  <a:spcPct val="85000"/>
                </a:lnSpc>
                <a:buClr>
                  <a:schemeClr val="tx2"/>
                </a:buClr>
                <a:buSzPct val="85000"/>
                <a:buFont typeface="Wingdings 2" pitchFamily="18" charset="2"/>
                <a:buNone/>
              </a:pPr>
              <a:r>
                <a:rPr lang="en-US" sz="1000" dirty="0" smtClean="0">
                  <a:latin typeface="+mj-lt"/>
                </a:rPr>
                <a:t>DC  / GC</a:t>
              </a:r>
              <a:endParaRPr lang="ru-RU" sz="900" dirty="0">
                <a:latin typeface="+mj-lt"/>
              </a:endParaRPr>
            </a:p>
          </p:txBody>
        </p:sp>
        <p:sp>
          <p:nvSpPr>
            <p:cNvPr id="45" name="TextBox 44"/>
            <p:cNvSpPr txBox="1">
              <a:spLocks noChangeArrowheads="1"/>
            </p:cNvSpPr>
            <p:nvPr/>
          </p:nvSpPr>
          <p:spPr bwMode="auto">
            <a:xfrm>
              <a:off x="8137092" y="1682254"/>
              <a:ext cx="1006908" cy="353899"/>
            </a:xfrm>
            <a:prstGeom prst="rect">
              <a:avLst/>
            </a:prstGeom>
            <a:noFill/>
            <a:ln w="9525" cap="flat" cmpd="sng" algn="ctr">
              <a:noFill/>
              <a:prstDash val="solid"/>
              <a:miter lim="800000"/>
              <a:headEnd type="none" w="med" len="med"/>
              <a:tailEnd type="none" w="med" len="med"/>
            </a:ln>
            <a:effectLst/>
          </p:spPr>
          <p:txBody>
            <a:bodyPr wrap="none" lIns="91391" tIns="45698" rIns="91391" bIns="45698">
              <a:spAutoFit/>
            </a:bodyPr>
            <a:lstStyle/>
            <a:p>
              <a:pPr algn="ctr" eaLnBrk="0">
                <a:lnSpc>
                  <a:spcPct val="85000"/>
                </a:lnSpc>
                <a:buClr>
                  <a:schemeClr val="tx2"/>
                </a:buClr>
                <a:buSzPct val="85000"/>
                <a:buFont typeface="Wingdings 2" pitchFamily="18" charset="2"/>
                <a:buNone/>
              </a:pPr>
              <a:r>
                <a:rPr lang="en-US" sz="1000" dirty="0" smtClean="0">
                  <a:latin typeface="+mj-lt"/>
                </a:rPr>
                <a:t>Exchange 2007</a:t>
              </a:r>
            </a:p>
            <a:p>
              <a:pPr algn="ctr" eaLnBrk="0">
                <a:lnSpc>
                  <a:spcPct val="85000"/>
                </a:lnSpc>
                <a:buClr>
                  <a:schemeClr val="tx2"/>
                </a:buClr>
                <a:buSzPct val="85000"/>
                <a:buFont typeface="Wingdings 2" pitchFamily="18" charset="2"/>
                <a:buNone/>
              </a:pPr>
              <a:r>
                <a:rPr lang="en-US" sz="1000" dirty="0" smtClean="0">
                  <a:latin typeface="+mj-lt"/>
                </a:rPr>
                <a:t>Mailbox servers</a:t>
              </a:r>
              <a:endParaRPr lang="ru-RU" sz="900" dirty="0">
                <a:latin typeface="+mj-lt"/>
              </a:endParaRPr>
            </a:p>
          </p:txBody>
        </p:sp>
        <p:sp>
          <p:nvSpPr>
            <p:cNvPr id="46" name="TextBox 45"/>
            <p:cNvSpPr txBox="1">
              <a:spLocks noChangeArrowheads="1"/>
            </p:cNvSpPr>
            <p:nvPr/>
          </p:nvSpPr>
          <p:spPr bwMode="auto">
            <a:xfrm>
              <a:off x="7621526" y="2343736"/>
              <a:ext cx="1006908" cy="353899"/>
            </a:xfrm>
            <a:prstGeom prst="rect">
              <a:avLst/>
            </a:prstGeom>
            <a:noFill/>
            <a:ln w="9525" cap="flat" cmpd="sng" algn="ctr">
              <a:noFill/>
              <a:prstDash val="solid"/>
              <a:miter lim="800000"/>
              <a:headEnd type="none" w="med" len="med"/>
              <a:tailEnd type="none" w="med" len="med"/>
            </a:ln>
            <a:effectLst/>
          </p:spPr>
          <p:txBody>
            <a:bodyPr wrap="none" lIns="91391" tIns="45698" rIns="91391" bIns="45698">
              <a:spAutoFit/>
            </a:bodyPr>
            <a:lstStyle/>
            <a:p>
              <a:pPr algn="ctr" eaLnBrk="0">
                <a:lnSpc>
                  <a:spcPct val="85000"/>
                </a:lnSpc>
                <a:buClr>
                  <a:schemeClr val="tx2"/>
                </a:buClr>
                <a:buSzPct val="85000"/>
                <a:buFont typeface="Wingdings 2" pitchFamily="18" charset="2"/>
                <a:buNone/>
              </a:pPr>
              <a:r>
                <a:rPr lang="en-US" sz="1000" dirty="0" smtClean="0">
                  <a:latin typeface="+mj-lt"/>
                </a:rPr>
                <a:t>Exchange 2007</a:t>
              </a:r>
            </a:p>
            <a:p>
              <a:pPr algn="ctr" eaLnBrk="0">
                <a:lnSpc>
                  <a:spcPct val="85000"/>
                </a:lnSpc>
                <a:buClr>
                  <a:schemeClr val="tx2"/>
                </a:buClr>
                <a:buSzPct val="85000"/>
                <a:buFont typeface="Wingdings 2" pitchFamily="18" charset="2"/>
                <a:buNone/>
              </a:pPr>
              <a:r>
                <a:rPr lang="en-US" sz="1000" dirty="0" smtClean="0">
                  <a:latin typeface="+mj-lt"/>
                </a:rPr>
                <a:t>HUB servers</a:t>
              </a:r>
              <a:endParaRPr lang="ru-RU" sz="900" dirty="0">
                <a:latin typeface="+mj-lt"/>
              </a:endParaRPr>
            </a:p>
          </p:txBody>
        </p:sp>
        <p:sp>
          <p:nvSpPr>
            <p:cNvPr id="47" name="TextBox 46"/>
            <p:cNvSpPr txBox="1">
              <a:spLocks noChangeArrowheads="1"/>
            </p:cNvSpPr>
            <p:nvPr/>
          </p:nvSpPr>
          <p:spPr bwMode="auto">
            <a:xfrm>
              <a:off x="8946799" y="2470197"/>
              <a:ext cx="644672" cy="223094"/>
            </a:xfrm>
            <a:prstGeom prst="rect">
              <a:avLst/>
            </a:prstGeom>
            <a:noFill/>
            <a:ln w="9525" cap="flat" cmpd="sng" algn="ctr">
              <a:noFill/>
              <a:prstDash val="solid"/>
              <a:miter lim="800000"/>
              <a:headEnd type="none" w="med" len="med"/>
              <a:tailEnd type="none" w="med" len="med"/>
            </a:ln>
            <a:effectLst/>
          </p:spPr>
          <p:txBody>
            <a:bodyPr wrap="square" lIns="91391" tIns="45698" rIns="91391" bIns="45698">
              <a:spAutoFit/>
            </a:bodyPr>
            <a:lstStyle/>
            <a:p>
              <a:pPr algn="ctr" eaLnBrk="0">
                <a:lnSpc>
                  <a:spcPct val="85000"/>
                </a:lnSpc>
                <a:buClr>
                  <a:schemeClr val="tx2"/>
                </a:buClr>
                <a:buSzPct val="85000"/>
                <a:buFont typeface="Wingdings 2" pitchFamily="18" charset="2"/>
                <a:buNone/>
              </a:pPr>
              <a:r>
                <a:rPr lang="en-US" sz="1000" dirty="0" smtClean="0">
                  <a:latin typeface="+mj-lt"/>
                </a:rPr>
                <a:t>MOM</a:t>
              </a:r>
              <a:endParaRPr lang="ru-RU" sz="900" dirty="0">
                <a:latin typeface="+mj-lt"/>
              </a:endParaRPr>
            </a:p>
          </p:txBody>
        </p:sp>
        <p:sp>
          <p:nvSpPr>
            <p:cNvPr id="48" name="TextBox 47"/>
            <p:cNvSpPr txBox="1">
              <a:spLocks noChangeArrowheads="1"/>
            </p:cNvSpPr>
            <p:nvPr/>
          </p:nvSpPr>
          <p:spPr bwMode="auto">
            <a:xfrm>
              <a:off x="7509753" y="2723113"/>
              <a:ext cx="2256817" cy="380010"/>
            </a:xfrm>
            <a:prstGeom prst="rect">
              <a:avLst/>
            </a:prstGeom>
            <a:noFill/>
            <a:ln w="9525" cap="flat" cmpd="sng" algn="ctr">
              <a:noFill/>
              <a:prstDash val="solid"/>
              <a:miter lim="800000"/>
              <a:headEnd type="none" w="med" len="med"/>
              <a:tailEnd type="none" w="med" len="med"/>
            </a:ln>
            <a:effectLst/>
          </p:spPr>
          <p:txBody>
            <a:bodyPr wrap="none" lIns="91391" tIns="45698" rIns="91391" bIns="45698">
              <a:noAutofit/>
            </a:bodyPr>
            <a:lstStyle/>
            <a:p>
              <a:pPr algn="ctr" eaLnBrk="0">
                <a:lnSpc>
                  <a:spcPct val="85000"/>
                </a:lnSpc>
                <a:buClr>
                  <a:schemeClr val="tx2"/>
                </a:buClr>
                <a:buSzPct val="85000"/>
                <a:buFont typeface="Wingdings 2" pitchFamily="18" charset="2"/>
                <a:buNone/>
              </a:pPr>
              <a:r>
                <a:rPr lang="en-US" sz="2000" dirty="0" smtClean="0">
                  <a:latin typeface="+mj-lt"/>
                </a:rPr>
                <a:t>Corp Forest</a:t>
              </a:r>
              <a:endParaRPr lang="ru-RU" dirty="0">
                <a:latin typeface="+mj-lt"/>
              </a:endParaRPr>
            </a:p>
          </p:txBody>
        </p:sp>
      </p:grpSp>
      <p:pic>
        <p:nvPicPr>
          <p:cNvPr id="87" name="Picture 86" descr="Security firewall.png"/>
          <p:cNvPicPr>
            <a:picLocks noChangeAspect="1"/>
          </p:cNvPicPr>
          <p:nvPr/>
        </p:nvPicPr>
        <p:blipFill>
          <a:blip r:embed="rId10"/>
          <a:stretch>
            <a:fillRect/>
          </a:stretch>
        </p:blipFill>
        <p:spPr>
          <a:xfrm flipH="1">
            <a:off x="1221449" y="3348787"/>
            <a:ext cx="837878" cy="804862"/>
          </a:xfrm>
          <a:prstGeom prst="rect">
            <a:avLst/>
          </a:prstGeom>
        </p:spPr>
      </p:pic>
      <p:grpSp>
        <p:nvGrpSpPr>
          <p:cNvPr id="17" name="Group 133"/>
          <p:cNvGrpSpPr/>
          <p:nvPr/>
        </p:nvGrpSpPr>
        <p:grpSpPr>
          <a:xfrm>
            <a:off x="679733" y="3586912"/>
            <a:ext cx="2304854" cy="428625"/>
            <a:chOff x="747827" y="4033331"/>
            <a:chExt cx="2304854" cy="428625"/>
          </a:xfrm>
        </p:grpSpPr>
        <p:sp>
          <p:nvSpPr>
            <p:cNvPr id="88" name="Right Arrow 87"/>
            <p:cNvSpPr/>
            <p:nvPr/>
          </p:nvSpPr>
          <p:spPr bwMode="auto">
            <a:xfrm flipH="1">
              <a:off x="890259" y="4033331"/>
              <a:ext cx="2162419" cy="228600"/>
            </a:xfrm>
            <a:prstGeom prst="rightArrow">
              <a:avLst/>
            </a:prstGeom>
            <a:gradFill flip="none" rotWithShape="1">
              <a:gsLst>
                <a:gs pos="0">
                  <a:schemeClr val="accent4">
                    <a:shade val="15000"/>
                    <a:satMod val="180000"/>
                    <a:alpha val="0"/>
                  </a:schemeClr>
                </a:gs>
                <a:gs pos="50000">
                  <a:srgbClr val="FF0000"/>
                </a:gs>
              </a:gsLst>
              <a:lin ang="0" scaled="1"/>
              <a:tileRect/>
            </a:gradFill>
            <a:ln>
              <a:gradFill flip="none" rotWithShape="1">
                <a:gsLst>
                  <a:gs pos="40000">
                    <a:schemeClr val="tx1"/>
                  </a:gs>
                  <a:gs pos="95000">
                    <a:schemeClr val="accent1">
                      <a:tint val="23500"/>
                      <a:satMod val="160000"/>
                      <a:alpha val="0"/>
                    </a:schemeClr>
                  </a:gs>
                </a:gsLst>
                <a:lin ang="10800000" scaled="1"/>
                <a:tileRect/>
              </a:gradFill>
              <a:headEnd type="none" w="med" len="med"/>
              <a:tailEnd type="none" w="med" len="med"/>
            </a:ln>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mj-lt"/>
              </a:endParaRPr>
            </a:p>
          </p:txBody>
        </p:sp>
        <p:sp>
          <p:nvSpPr>
            <p:cNvPr id="89" name="Right Arrow 88"/>
            <p:cNvSpPr/>
            <p:nvPr/>
          </p:nvSpPr>
          <p:spPr bwMode="auto">
            <a:xfrm>
              <a:off x="747827" y="4233356"/>
              <a:ext cx="2304854" cy="228600"/>
            </a:xfrm>
            <a:prstGeom prst="rightArrow">
              <a:avLst/>
            </a:prstGeom>
            <a:gradFill flip="none" rotWithShape="1">
              <a:gsLst>
                <a:gs pos="0">
                  <a:schemeClr val="accent4">
                    <a:shade val="15000"/>
                    <a:satMod val="180000"/>
                    <a:alpha val="0"/>
                  </a:schemeClr>
                </a:gs>
                <a:gs pos="50000">
                  <a:srgbClr val="37FF01"/>
                </a:gs>
              </a:gsLst>
              <a:lin ang="0" scaled="1"/>
              <a:tileRect/>
            </a:gradFill>
            <a:ln>
              <a:gradFill flip="none" rotWithShape="1">
                <a:gsLst>
                  <a:gs pos="40000">
                    <a:schemeClr val="tx1"/>
                  </a:gs>
                  <a:gs pos="95000">
                    <a:schemeClr val="accent1">
                      <a:tint val="23500"/>
                      <a:satMod val="160000"/>
                      <a:alpha val="0"/>
                    </a:schemeClr>
                  </a:gs>
                </a:gsLst>
                <a:lin ang="10800000" scaled="1"/>
                <a:tileRect/>
              </a:gradFill>
              <a:headEnd type="none" w="med" len="med"/>
              <a:tailEnd type="none" w="med" len="med"/>
            </a:ln>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mj-lt"/>
              </a:endParaRPr>
            </a:p>
          </p:txBody>
        </p:sp>
      </p:grpSp>
      <p:grpSp>
        <p:nvGrpSpPr>
          <p:cNvPr id="18" name="Group 117"/>
          <p:cNvGrpSpPr/>
          <p:nvPr/>
        </p:nvGrpSpPr>
        <p:grpSpPr>
          <a:xfrm>
            <a:off x="493881" y="1991981"/>
            <a:ext cx="2105025" cy="1390652"/>
            <a:chOff x="561975" y="2581275"/>
            <a:chExt cx="2105025" cy="1390652"/>
          </a:xfrm>
        </p:grpSpPr>
        <p:sp>
          <p:nvSpPr>
            <p:cNvPr id="105" name="Rounded Rectangle 104"/>
            <p:cNvSpPr/>
            <p:nvPr/>
          </p:nvSpPr>
          <p:spPr bwMode="auto">
            <a:xfrm>
              <a:off x="561975" y="2581275"/>
              <a:ext cx="2105025" cy="647700"/>
            </a:xfrm>
            <a:prstGeom prst="roundRect">
              <a:avLst/>
            </a:prstGeom>
            <a:gradFill>
              <a:gsLst>
                <a:gs pos="0">
                  <a:schemeClr val="bg1">
                    <a:lumMod val="50000"/>
                    <a:lumOff val="50000"/>
                  </a:schemeClr>
                </a:gs>
                <a:gs pos="61000">
                  <a:schemeClr val="tx1">
                    <a:lumMod val="75000"/>
                  </a:schemeClr>
                </a:gs>
                <a:gs pos="100000">
                  <a:schemeClr val="tx1">
                    <a:lumMod val="65000"/>
                  </a:schemeClr>
                </a:gs>
              </a:gsLst>
            </a:gradFill>
            <a:ln w="25400">
              <a:solidFill>
                <a:schemeClr val="tx2">
                  <a:lumMod val="20000"/>
                  <a:lumOff val="80000"/>
                </a:schemeClr>
              </a:solidFill>
              <a:headEnd type="none" w="med" len="med"/>
              <a:tailEnd type="none" w="med" len="med"/>
            </a:ln>
            <a:scene3d>
              <a:camera prst="orthographicFront" fov="0">
                <a:rot lat="0" lon="0" rev="0"/>
              </a:camera>
              <a:lightRig rig="glow" dir="t">
                <a:rot lat="0" lon="0" rev="6360000"/>
              </a:lightRig>
            </a:scene3d>
            <a:sp3d prstMaterial="flat">
              <a:bevelT w="10160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45720" tIns="45718" rIns="0" bIns="45718" numCol="1" rtlCol="0" anchor="ctr" anchorCtr="0" compatLnSpc="1">
              <a:prstTxWarp prst="textNoShape">
                <a:avLst/>
              </a:prstTxWarp>
            </a:bodyPr>
            <a:lstStyle/>
            <a:p>
              <a:pPr algn="ctr" defTabSz="914099"/>
              <a:r>
                <a:rPr lang="en-US" sz="1200" dirty="0" smtClean="0">
                  <a:solidFill>
                    <a:schemeClr val="bg1"/>
                  </a:solidFill>
                  <a:latin typeface="+mj-lt"/>
                </a:rPr>
                <a:t>Port 25 (SMTP)</a:t>
              </a:r>
            </a:p>
            <a:p>
              <a:pPr algn="ctr" defTabSz="914099"/>
              <a:r>
                <a:rPr lang="en-US" sz="1200" dirty="0" smtClean="0">
                  <a:solidFill>
                    <a:schemeClr val="bg1"/>
                  </a:solidFill>
                  <a:latin typeface="+mj-lt"/>
                </a:rPr>
                <a:t>Port 53 (DNS)</a:t>
              </a:r>
            </a:p>
            <a:p>
              <a:pPr algn="ctr" defTabSz="914099"/>
              <a:r>
                <a:rPr lang="en-US" sz="1200" dirty="0" smtClean="0">
                  <a:solidFill>
                    <a:schemeClr val="bg1"/>
                  </a:solidFill>
                  <a:latin typeface="+mj-lt"/>
                </a:rPr>
                <a:t>Port 80 (AV Signature Updates)</a:t>
              </a:r>
            </a:p>
          </p:txBody>
        </p:sp>
        <p:cxnSp>
          <p:nvCxnSpPr>
            <p:cNvPr id="108" name="Straight Arrow Connector 107"/>
            <p:cNvCxnSpPr>
              <a:stCxn id="105" idx="2"/>
            </p:cNvCxnSpPr>
            <p:nvPr/>
          </p:nvCxnSpPr>
          <p:spPr>
            <a:xfrm rot="16200000" flipH="1">
              <a:off x="1445419" y="3398043"/>
              <a:ext cx="742953" cy="404815"/>
            </a:xfrm>
            <a:prstGeom prst="straightConnector1">
              <a:avLst/>
            </a:prstGeom>
            <a:ln w="31750" cap="rnd">
              <a:solidFill>
                <a:schemeClr val="tx2">
                  <a:lumMod val="20000"/>
                  <a:lumOff val="80000"/>
                </a:schemeClr>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9" name="Group 116"/>
          <p:cNvGrpSpPr/>
          <p:nvPr/>
        </p:nvGrpSpPr>
        <p:grpSpPr>
          <a:xfrm>
            <a:off x="884406" y="4097006"/>
            <a:ext cx="1152525" cy="1095375"/>
            <a:chOff x="952500" y="4686300"/>
            <a:chExt cx="1152525" cy="1095375"/>
          </a:xfrm>
        </p:grpSpPr>
        <p:sp>
          <p:nvSpPr>
            <p:cNvPr id="109" name="Rounded Rectangle 108"/>
            <p:cNvSpPr/>
            <p:nvPr/>
          </p:nvSpPr>
          <p:spPr bwMode="auto">
            <a:xfrm>
              <a:off x="952500" y="5429250"/>
              <a:ext cx="1152525" cy="352425"/>
            </a:xfrm>
            <a:prstGeom prst="roundRect">
              <a:avLst/>
            </a:prstGeom>
            <a:gradFill>
              <a:gsLst>
                <a:gs pos="0">
                  <a:schemeClr val="bg1">
                    <a:lumMod val="50000"/>
                    <a:lumOff val="50000"/>
                  </a:schemeClr>
                </a:gs>
                <a:gs pos="61000">
                  <a:schemeClr val="tx1">
                    <a:lumMod val="75000"/>
                  </a:schemeClr>
                </a:gs>
                <a:gs pos="100000">
                  <a:schemeClr val="tx1">
                    <a:lumMod val="65000"/>
                  </a:schemeClr>
                </a:gs>
              </a:gsLst>
            </a:gradFill>
            <a:ln w="25400">
              <a:solidFill>
                <a:schemeClr val="tx2">
                  <a:lumMod val="20000"/>
                  <a:lumOff val="80000"/>
                </a:schemeClr>
              </a:solidFill>
              <a:headEnd type="none" w="med" len="med"/>
              <a:tailEnd type="none" w="med" len="med"/>
            </a:ln>
            <a:scene3d>
              <a:camera prst="orthographicFront" fov="0">
                <a:rot lat="0" lon="0" rev="0"/>
              </a:camera>
              <a:lightRig rig="glow" dir="t">
                <a:rot lat="0" lon="0" rev="6360000"/>
              </a:lightRig>
            </a:scene3d>
            <a:sp3d prstMaterial="flat">
              <a:bevelT w="10160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45720" tIns="45718" rIns="0" bIns="45718" numCol="1" rtlCol="0" anchor="ctr" anchorCtr="0" compatLnSpc="1">
              <a:prstTxWarp prst="textNoShape">
                <a:avLst/>
              </a:prstTxWarp>
            </a:bodyPr>
            <a:lstStyle/>
            <a:p>
              <a:pPr algn="ctr" defTabSz="914099"/>
              <a:r>
                <a:rPr lang="en-US" sz="1200" dirty="0" smtClean="0">
                  <a:solidFill>
                    <a:schemeClr val="bg1"/>
                  </a:solidFill>
                  <a:latin typeface="+mj-lt"/>
                </a:rPr>
                <a:t>Port 25 (SMTP)</a:t>
              </a:r>
            </a:p>
          </p:txBody>
        </p:sp>
        <p:cxnSp>
          <p:nvCxnSpPr>
            <p:cNvPr id="111" name="Straight Arrow Connector 110"/>
            <p:cNvCxnSpPr>
              <a:stCxn id="109" idx="0"/>
            </p:cNvCxnSpPr>
            <p:nvPr/>
          </p:nvCxnSpPr>
          <p:spPr>
            <a:xfrm rot="16200000" flipV="1">
              <a:off x="973932" y="4874418"/>
              <a:ext cx="742950" cy="366713"/>
            </a:xfrm>
            <a:prstGeom prst="straightConnector1">
              <a:avLst/>
            </a:prstGeom>
            <a:ln w="31750" cap="rnd">
              <a:solidFill>
                <a:schemeClr val="tx2">
                  <a:lumMod val="20000"/>
                  <a:lumOff val="80000"/>
                </a:schemeClr>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0" name="Group 115"/>
          <p:cNvGrpSpPr/>
          <p:nvPr/>
        </p:nvGrpSpPr>
        <p:grpSpPr>
          <a:xfrm>
            <a:off x="5742156" y="4097006"/>
            <a:ext cx="1152525" cy="1095375"/>
            <a:chOff x="5810250" y="4686300"/>
            <a:chExt cx="1152525" cy="1095375"/>
          </a:xfrm>
        </p:grpSpPr>
        <p:sp>
          <p:nvSpPr>
            <p:cNvPr id="114" name="Rounded Rectangle 113"/>
            <p:cNvSpPr/>
            <p:nvPr/>
          </p:nvSpPr>
          <p:spPr bwMode="auto">
            <a:xfrm>
              <a:off x="5810250" y="5429250"/>
              <a:ext cx="1152525" cy="352425"/>
            </a:xfrm>
            <a:prstGeom prst="roundRect">
              <a:avLst/>
            </a:prstGeom>
            <a:gradFill>
              <a:gsLst>
                <a:gs pos="0">
                  <a:schemeClr val="bg1">
                    <a:lumMod val="50000"/>
                    <a:lumOff val="50000"/>
                  </a:schemeClr>
                </a:gs>
                <a:gs pos="61000">
                  <a:schemeClr val="tx1">
                    <a:lumMod val="75000"/>
                  </a:schemeClr>
                </a:gs>
                <a:gs pos="100000">
                  <a:schemeClr val="tx1">
                    <a:lumMod val="65000"/>
                  </a:schemeClr>
                </a:gs>
              </a:gsLst>
            </a:gradFill>
            <a:ln w="25400">
              <a:solidFill>
                <a:schemeClr val="tx2">
                  <a:lumMod val="20000"/>
                  <a:lumOff val="80000"/>
                </a:schemeClr>
              </a:solidFill>
              <a:headEnd type="none" w="med" len="med"/>
              <a:tailEnd type="none" w="med" len="med"/>
            </a:ln>
            <a:scene3d>
              <a:camera prst="orthographicFront" fov="0">
                <a:rot lat="0" lon="0" rev="0"/>
              </a:camera>
              <a:lightRig rig="glow" dir="t">
                <a:rot lat="0" lon="0" rev="6360000"/>
              </a:lightRig>
            </a:scene3d>
            <a:sp3d prstMaterial="flat">
              <a:bevelT w="10160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45720" tIns="45718" rIns="0" bIns="45718" numCol="1" rtlCol="0" anchor="ctr" anchorCtr="0" compatLnSpc="1">
              <a:prstTxWarp prst="textNoShape">
                <a:avLst/>
              </a:prstTxWarp>
            </a:bodyPr>
            <a:lstStyle/>
            <a:p>
              <a:pPr algn="ctr" defTabSz="914099"/>
              <a:r>
                <a:rPr lang="en-US" sz="1200" dirty="0" smtClean="0">
                  <a:solidFill>
                    <a:schemeClr val="bg1"/>
                  </a:solidFill>
                  <a:latin typeface="+mj-lt"/>
                </a:rPr>
                <a:t>Port 25 (SMTP)</a:t>
              </a:r>
            </a:p>
          </p:txBody>
        </p:sp>
        <p:cxnSp>
          <p:nvCxnSpPr>
            <p:cNvPr id="115" name="Straight Arrow Connector 114"/>
            <p:cNvCxnSpPr>
              <a:stCxn id="114" idx="0"/>
            </p:cNvCxnSpPr>
            <p:nvPr/>
          </p:nvCxnSpPr>
          <p:spPr>
            <a:xfrm rot="16200000" flipV="1">
              <a:off x="5831682" y="4874418"/>
              <a:ext cx="742950" cy="366713"/>
            </a:xfrm>
            <a:prstGeom prst="straightConnector1">
              <a:avLst/>
            </a:prstGeom>
            <a:ln w="31750" cap="rnd">
              <a:solidFill>
                <a:schemeClr val="tx2">
                  <a:lumMod val="20000"/>
                  <a:lumOff val="80000"/>
                </a:schemeClr>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2" name="Group 118"/>
          <p:cNvGrpSpPr/>
          <p:nvPr/>
        </p:nvGrpSpPr>
        <p:grpSpPr>
          <a:xfrm>
            <a:off x="5056356" y="1991981"/>
            <a:ext cx="2105025" cy="1390652"/>
            <a:chOff x="561975" y="2581275"/>
            <a:chExt cx="2105025" cy="1390652"/>
          </a:xfrm>
        </p:grpSpPr>
        <p:sp>
          <p:nvSpPr>
            <p:cNvPr id="120" name="Rounded Rectangle 119"/>
            <p:cNvSpPr/>
            <p:nvPr/>
          </p:nvSpPr>
          <p:spPr bwMode="auto">
            <a:xfrm>
              <a:off x="561975" y="2581275"/>
              <a:ext cx="2105025" cy="647700"/>
            </a:xfrm>
            <a:prstGeom prst="roundRect">
              <a:avLst/>
            </a:prstGeom>
            <a:gradFill>
              <a:gsLst>
                <a:gs pos="0">
                  <a:schemeClr val="bg1">
                    <a:lumMod val="50000"/>
                    <a:lumOff val="50000"/>
                  </a:schemeClr>
                </a:gs>
                <a:gs pos="61000">
                  <a:schemeClr val="tx1">
                    <a:lumMod val="75000"/>
                  </a:schemeClr>
                </a:gs>
                <a:gs pos="100000">
                  <a:schemeClr val="tx1">
                    <a:lumMod val="65000"/>
                  </a:schemeClr>
                </a:gs>
              </a:gsLst>
            </a:gradFill>
            <a:ln w="25400">
              <a:solidFill>
                <a:schemeClr val="tx2">
                  <a:lumMod val="20000"/>
                  <a:lumOff val="80000"/>
                </a:schemeClr>
              </a:solidFill>
              <a:headEnd type="none" w="med" len="med"/>
              <a:tailEnd type="none" w="med" len="med"/>
            </a:ln>
            <a:scene3d>
              <a:camera prst="orthographicFront" fov="0">
                <a:rot lat="0" lon="0" rev="0"/>
              </a:camera>
              <a:lightRig rig="glow" dir="t">
                <a:rot lat="0" lon="0" rev="6360000"/>
              </a:lightRig>
            </a:scene3d>
            <a:sp3d prstMaterial="flat">
              <a:bevelT w="10160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45720" tIns="45718" rIns="0" bIns="45718" numCol="1" rtlCol="0" anchor="ctr" anchorCtr="0" compatLnSpc="1">
              <a:prstTxWarp prst="textNoShape">
                <a:avLst/>
              </a:prstTxWarp>
            </a:bodyPr>
            <a:lstStyle/>
            <a:p>
              <a:pPr algn="ctr" defTabSz="914099"/>
              <a:r>
                <a:rPr lang="en-US" sz="1200" dirty="0" smtClean="0">
                  <a:solidFill>
                    <a:schemeClr val="bg1"/>
                  </a:solidFill>
                  <a:latin typeface="+mj-lt"/>
                </a:rPr>
                <a:t>Port 25 (SMTP)</a:t>
              </a:r>
            </a:p>
            <a:p>
              <a:pPr algn="ctr" defTabSz="914099"/>
              <a:r>
                <a:rPr lang="en-US" sz="1200" dirty="0" smtClean="0">
                  <a:solidFill>
                    <a:schemeClr val="bg1"/>
                  </a:solidFill>
                  <a:latin typeface="+mj-lt"/>
                </a:rPr>
                <a:t>Port 3389 (Terminal Services)</a:t>
              </a:r>
            </a:p>
            <a:p>
              <a:pPr algn="ctr" defTabSz="914099"/>
              <a:r>
                <a:rPr lang="en-US" sz="1200" dirty="0" smtClean="0">
                  <a:solidFill>
                    <a:schemeClr val="bg1"/>
                  </a:solidFill>
                  <a:latin typeface="+mj-lt"/>
                </a:rPr>
                <a:t>Port 50636 (</a:t>
              </a:r>
              <a:r>
                <a:rPr lang="en-US" sz="1200" dirty="0" err="1" smtClean="0">
                  <a:solidFill>
                    <a:schemeClr val="bg1"/>
                  </a:solidFill>
                  <a:latin typeface="+mj-lt"/>
                </a:rPr>
                <a:t>EdgeSync</a:t>
              </a:r>
              <a:r>
                <a:rPr lang="en-US" sz="1200" dirty="0" smtClean="0">
                  <a:solidFill>
                    <a:schemeClr val="bg1"/>
                  </a:solidFill>
                  <a:latin typeface="+mj-lt"/>
                </a:rPr>
                <a:t>)</a:t>
              </a:r>
            </a:p>
          </p:txBody>
        </p:sp>
        <p:cxnSp>
          <p:nvCxnSpPr>
            <p:cNvPr id="121" name="Straight Arrow Connector 120"/>
            <p:cNvCxnSpPr>
              <a:stCxn id="120" idx="2"/>
            </p:cNvCxnSpPr>
            <p:nvPr/>
          </p:nvCxnSpPr>
          <p:spPr>
            <a:xfrm rot="16200000" flipH="1">
              <a:off x="1445419" y="3398043"/>
              <a:ext cx="742953" cy="404815"/>
            </a:xfrm>
            <a:prstGeom prst="straightConnector1">
              <a:avLst/>
            </a:prstGeom>
            <a:ln w="31750" cap="rnd">
              <a:solidFill>
                <a:schemeClr val="tx2">
                  <a:lumMod val="20000"/>
                  <a:lumOff val="80000"/>
                </a:schemeClr>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25" name="Group 123"/>
          <p:cNvGrpSpPr/>
          <p:nvPr/>
        </p:nvGrpSpPr>
        <p:grpSpPr>
          <a:xfrm>
            <a:off x="4389606" y="363206"/>
            <a:ext cx="2981325" cy="962025"/>
            <a:chOff x="4457700" y="952500"/>
            <a:chExt cx="2981325" cy="962025"/>
          </a:xfrm>
        </p:grpSpPr>
        <p:cxnSp>
          <p:nvCxnSpPr>
            <p:cNvPr id="123" name="Straight Arrow Connector 122"/>
            <p:cNvCxnSpPr>
              <a:stCxn id="106" idx="1"/>
            </p:cNvCxnSpPr>
            <p:nvPr/>
          </p:nvCxnSpPr>
          <p:spPr>
            <a:xfrm rot="10800000" flipV="1">
              <a:off x="4457700" y="1433513"/>
              <a:ext cx="895350" cy="366712"/>
            </a:xfrm>
            <a:prstGeom prst="straightConnector1">
              <a:avLst/>
            </a:prstGeom>
            <a:ln w="31750" cap="rnd">
              <a:solidFill>
                <a:srgbClr val="33CEFF"/>
              </a:solidFill>
              <a:tailEnd type="triangle" w="med" len="lg"/>
            </a:ln>
          </p:spPr>
          <p:style>
            <a:lnRef idx="1">
              <a:schemeClr val="accent1"/>
            </a:lnRef>
            <a:fillRef idx="0">
              <a:schemeClr val="accent1"/>
            </a:fillRef>
            <a:effectRef idx="0">
              <a:schemeClr val="accent1"/>
            </a:effectRef>
            <a:fontRef idx="minor">
              <a:schemeClr val="tx1"/>
            </a:fontRef>
          </p:style>
        </p:cxnSp>
        <p:sp>
          <p:nvSpPr>
            <p:cNvPr id="106" name="Rounded Rectangle 105"/>
            <p:cNvSpPr/>
            <p:nvPr/>
          </p:nvSpPr>
          <p:spPr bwMode="auto">
            <a:xfrm>
              <a:off x="5353050" y="952500"/>
              <a:ext cx="2085975" cy="962025"/>
            </a:xfrm>
            <a:prstGeom prst="roundRect">
              <a:avLst/>
            </a:prstGeom>
            <a:ln w="31750">
              <a:solidFill>
                <a:srgbClr val="33CEFF"/>
              </a:solidFill>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smtClean="0">
                  <a:solidFill>
                    <a:srgbClr val="FFFFFF"/>
                  </a:solidFill>
                  <a:effectLst>
                    <a:outerShdw blurRad="38100" dist="38100" dir="2700000" algn="tl">
                      <a:srgbClr val="000000">
                        <a:alpha val="43137"/>
                      </a:srgbClr>
                    </a:outerShdw>
                  </a:effectLst>
                  <a:latin typeface="+mj-lt"/>
                </a:rPr>
                <a:t>Active Directory Forest in Perimeter Network – </a:t>
              </a:r>
              <a:br>
                <a:rPr lang="en-US" sz="1400" b="1" dirty="0" smtClean="0">
                  <a:solidFill>
                    <a:srgbClr val="FFFFFF"/>
                  </a:solidFill>
                  <a:effectLst>
                    <a:outerShdw blurRad="38100" dist="38100" dir="2700000" algn="tl">
                      <a:srgbClr val="000000">
                        <a:alpha val="43137"/>
                      </a:srgbClr>
                    </a:outerShdw>
                  </a:effectLst>
                  <a:latin typeface="+mj-lt"/>
                </a:rPr>
              </a:br>
              <a:r>
                <a:rPr lang="en-US" sz="1400" b="1" dirty="0" smtClean="0">
                  <a:solidFill>
                    <a:srgbClr val="FFFFFF"/>
                  </a:solidFill>
                  <a:effectLst>
                    <a:outerShdw blurRad="38100" dist="38100" dir="2700000" algn="tl">
                      <a:srgbClr val="000000">
                        <a:alpha val="43137"/>
                      </a:srgbClr>
                    </a:outerShdw>
                  </a:effectLst>
                  <a:latin typeface="+mj-lt"/>
                </a:rPr>
                <a:t>Non-corporate AD </a:t>
              </a:r>
              <a:br>
                <a:rPr lang="en-US" sz="1400" b="1" dirty="0" smtClean="0">
                  <a:solidFill>
                    <a:srgbClr val="FFFFFF"/>
                  </a:solidFill>
                  <a:effectLst>
                    <a:outerShdw blurRad="38100" dist="38100" dir="2700000" algn="tl">
                      <a:srgbClr val="000000">
                        <a:alpha val="43137"/>
                      </a:srgbClr>
                    </a:outerShdw>
                  </a:effectLst>
                  <a:latin typeface="+mj-lt"/>
                </a:rPr>
              </a:br>
              <a:r>
                <a:rPr lang="en-US" sz="1400" b="1" dirty="0" smtClean="0">
                  <a:solidFill>
                    <a:srgbClr val="FFFFFF"/>
                  </a:solidFill>
                  <a:effectLst>
                    <a:outerShdw blurRad="38100" dist="38100" dir="2700000" algn="tl">
                      <a:srgbClr val="000000">
                        <a:alpha val="43137"/>
                      </a:srgbClr>
                    </a:outerShdw>
                  </a:effectLst>
                  <a:latin typeface="+mj-lt"/>
                </a:rPr>
                <a:t>joined OR trusted</a:t>
              </a:r>
            </a:p>
          </p:txBody>
        </p:sp>
      </p:grpSp>
      <p:grpSp>
        <p:nvGrpSpPr>
          <p:cNvPr id="33" name="Group 130"/>
          <p:cNvGrpSpPr/>
          <p:nvPr/>
        </p:nvGrpSpPr>
        <p:grpSpPr>
          <a:xfrm>
            <a:off x="2483687" y="4916337"/>
            <a:ext cx="1772569" cy="1191051"/>
            <a:chOff x="4256756" y="5438956"/>
            <a:chExt cx="1772569" cy="1191051"/>
          </a:xfrm>
        </p:grpSpPr>
        <p:sp>
          <p:nvSpPr>
            <p:cNvPr id="125" name="TextBox 124"/>
            <p:cNvSpPr txBox="1">
              <a:spLocks noChangeArrowheads="1"/>
            </p:cNvSpPr>
            <p:nvPr/>
          </p:nvSpPr>
          <p:spPr bwMode="auto">
            <a:xfrm>
              <a:off x="4256756" y="5438956"/>
              <a:ext cx="1772569" cy="1191051"/>
            </a:xfrm>
            <a:prstGeom prst="rect">
              <a:avLst/>
            </a:prstGeom>
            <a:noFill/>
            <a:ln w="28575" cap="flat" cmpd="sng" algn="ctr">
              <a:noFill/>
              <a:prstDash val="solid"/>
              <a:miter lim="800000"/>
              <a:headEnd type="none" w="med" len="med"/>
              <a:tailEnd type="none" w="med" len="med"/>
            </a:ln>
            <a:effectLst/>
          </p:spPr>
          <p:txBody>
            <a:bodyPr wrap="square" lIns="91391" tIns="45698" rIns="91391" bIns="45698">
              <a:spAutoFit/>
            </a:bodyPr>
            <a:lstStyle/>
            <a:p>
              <a:pPr eaLnBrk="0">
                <a:lnSpc>
                  <a:spcPct val="85000"/>
                </a:lnSpc>
                <a:buClr>
                  <a:schemeClr val="tx2"/>
                </a:buClr>
                <a:buSzPct val="85000"/>
                <a:buFont typeface="Wingdings 2" pitchFamily="18" charset="2"/>
                <a:buNone/>
              </a:pPr>
              <a:r>
                <a:rPr lang="en-US" sz="1400" dirty="0" smtClean="0">
                  <a:solidFill>
                    <a:schemeClr val="tx2">
                      <a:lumMod val="40000"/>
                      <a:lumOff val="60000"/>
                    </a:schemeClr>
                  </a:solidFill>
                  <a:latin typeface="+mj-lt"/>
                </a:rPr>
                <a:t>Connection Filtering</a:t>
              </a:r>
            </a:p>
            <a:p>
              <a:pPr eaLnBrk="0">
                <a:lnSpc>
                  <a:spcPct val="85000"/>
                </a:lnSpc>
                <a:buClr>
                  <a:schemeClr val="tx2"/>
                </a:buClr>
                <a:buSzPct val="85000"/>
                <a:buFont typeface="Wingdings 2" pitchFamily="18" charset="2"/>
                <a:buNone/>
              </a:pPr>
              <a:r>
                <a:rPr lang="en-US" sz="1400" dirty="0" smtClean="0">
                  <a:solidFill>
                    <a:schemeClr val="tx2">
                      <a:lumMod val="40000"/>
                      <a:lumOff val="60000"/>
                    </a:schemeClr>
                  </a:solidFill>
                  <a:latin typeface="+mj-lt"/>
                </a:rPr>
                <a:t>Sender Filtering</a:t>
              </a:r>
            </a:p>
            <a:p>
              <a:pPr eaLnBrk="0">
                <a:lnSpc>
                  <a:spcPct val="85000"/>
                </a:lnSpc>
                <a:buClr>
                  <a:schemeClr val="tx2"/>
                </a:buClr>
                <a:buSzPct val="85000"/>
                <a:buFont typeface="Wingdings 2" pitchFamily="18" charset="2"/>
                <a:buNone/>
              </a:pPr>
              <a:r>
                <a:rPr lang="en-US" sz="1400" dirty="0" smtClean="0">
                  <a:solidFill>
                    <a:schemeClr val="tx2">
                      <a:lumMod val="40000"/>
                      <a:lumOff val="60000"/>
                    </a:schemeClr>
                  </a:solidFill>
                  <a:latin typeface="+mj-lt"/>
                </a:rPr>
                <a:t>Recipient Filtering</a:t>
              </a:r>
            </a:p>
            <a:p>
              <a:pPr eaLnBrk="0">
                <a:lnSpc>
                  <a:spcPct val="85000"/>
                </a:lnSpc>
                <a:buClr>
                  <a:schemeClr val="tx2"/>
                </a:buClr>
                <a:buSzPct val="85000"/>
                <a:buFont typeface="Wingdings 2" pitchFamily="18" charset="2"/>
                <a:buNone/>
              </a:pPr>
              <a:r>
                <a:rPr lang="en-US" sz="1400" dirty="0" smtClean="0">
                  <a:solidFill>
                    <a:schemeClr val="tx2">
                      <a:lumMod val="40000"/>
                      <a:lumOff val="60000"/>
                    </a:schemeClr>
                  </a:solidFill>
                  <a:latin typeface="+mj-lt"/>
                </a:rPr>
                <a:t>Recipient Lookup</a:t>
              </a:r>
            </a:p>
            <a:p>
              <a:pPr eaLnBrk="0">
                <a:lnSpc>
                  <a:spcPct val="85000"/>
                </a:lnSpc>
                <a:buClr>
                  <a:schemeClr val="tx2"/>
                </a:buClr>
                <a:buSzPct val="85000"/>
                <a:buFont typeface="Wingdings 2" pitchFamily="18" charset="2"/>
                <a:buNone/>
              </a:pPr>
              <a:r>
                <a:rPr lang="en-US" sz="1400" dirty="0" smtClean="0">
                  <a:solidFill>
                    <a:schemeClr val="tx2">
                      <a:lumMod val="40000"/>
                      <a:lumOff val="60000"/>
                    </a:schemeClr>
                  </a:solidFill>
                  <a:latin typeface="+mj-lt"/>
                </a:rPr>
                <a:t>Anti-Spam</a:t>
              </a:r>
            </a:p>
            <a:p>
              <a:pPr eaLnBrk="0">
                <a:lnSpc>
                  <a:spcPct val="85000"/>
                </a:lnSpc>
                <a:buClr>
                  <a:schemeClr val="tx2"/>
                </a:buClr>
                <a:buSzPct val="85000"/>
                <a:buFont typeface="Wingdings 2" pitchFamily="18" charset="2"/>
                <a:buNone/>
              </a:pPr>
              <a:r>
                <a:rPr lang="en-US" sz="1400" dirty="0" smtClean="0">
                  <a:solidFill>
                    <a:schemeClr val="tx2">
                      <a:lumMod val="40000"/>
                      <a:lumOff val="60000"/>
                    </a:schemeClr>
                  </a:solidFill>
                  <a:latin typeface="+mj-lt"/>
                </a:rPr>
                <a:t>Antivirus</a:t>
              </a:r>
              <a:endParaRPr lang="ru-RU" sz="1200" dirty="0">
                <a:solidFill>
                  <a:schemeClr val="tx2">
                    <a:lumMod val="40000"/>
                    <a:lumOff val="60000"/>
                  </a:schemeClr>
                </a:solidFill>
                <a:latin typeface="+mj-lt"/>
              </a:endParaRPr>
            </a:p>
          </p:txBody>
        </p:sp>
        <p:cxnSp>
          <p:nvCxnSpPr>
            <p:cNvPr id="127" name="Straight Connector 126"/>
            <p:cNvCxnSpPr/>
            <p:nvPr/>
          </p:nvCxnSpPr>
          <p:spPr>
            <a:xfrm rot="5400000" flipH="1" flipV="1">
              <a:off x="3728554" y="6014729"/>
              <a:ext cx="1077121" cy="1415"/>
            </a:xfrm>
            <a:prstGeom prst="line">
              <a:avLst/>
            </a:prstGeom>
            <a:ln w="19050" cap="rnd">
              <a:solidFill>
                <a:schemeClr val="tx2">
                  <a:lumMod val="40000"/>
                  <a:lumOff val="60000"/>
                </a:schemeClr>
              </a:solidFill>
              <a:tailEnd type="none" w="med"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50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5000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decel="5000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1000" fill="hold"/>
                                        <p:tgtEl>
                                          <p:spTgt spid="30"/>
                                        </p:tgtEl>
                                        <p:attrNameLst>
                                          <p:attrName>ppt_x</p:attrName>
                                        </p:attrNameLst>
                                      </p:cBhvr>
                                      <p:tavLst>
                                        <p:tav tm="0">
                                          <p:val>
                                            <p:strVal val="#ppt_x"/>
                                          </p:val>
                                        </p:tav>
                                        <p:tav tm="100000">
                                          <p:val>
                                            <p:strVal val="#ppt_x"/>
                                          </p:val>
                                        </p:tav>
                                      </p:tavLst>
                                    </p:anim>
                                    <p:anim calcmode="lin" valueType="num">
                                      <p:cBhvr additive="base">
                                        <p:cTn id="18" dur="1000" fill="hold"/>
                                        <p:tgtEl>
                                          <p:spTgt spid="30"/>
                                        </p:tgtEl>
                                        <p:attrNameLst>
                                          <p:attrName>ppt_y</p:attrName>
                                        </p:attrNameLst>
                                      </p:cBhvr>
                                      <p:tavLst>
                                        <p:tav tm="0">
                                          <p:val>
                                            <p:strVal val="1+#ppt_h/2"/>
                                          </p:val>
                                        </p:tav>
                                        <p:tav tm="100000">
                                          <p:val>
                                            <p:strVal val="#ppt_y"/>
                                          </p:val>
                                        </p:tav>
                                      </p:tavLst>
                                    </p:anim>
                                  </p:childTnLst>
                                </p:cTn>
                              </p:par>
                              <p:par>
                                <p:cTn id="19" presetID="2" presetClass="entr" presetSubtype="4" decel="50000" fill="hold" nodeType="with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1000" fill="hold"/>
                                        <p:tgtEl>
                                          <p:spTgt spid="87"/>
                                        </p:tgtEl>
                                        <p:attrNameLst>
                                          <p:attrName>ppt_x</p:attrName>
                                        </p:attrNameLst>
                                      </p:cBhvr>
                                      <p:tavLst>
                                        <p:tav tm="0">
                                          <p:val>
                                            <p:strVal val="#ppt_x"/>
                                          </p:val>
                                        </p:tav>
                                        <p:tav tm="100000">
                                          <p:val>
                                            <p:strVal val="#ppt_x"/>
                                          </p:val>
                                        </p:tav>
                                      </p:tavLst>
                                    </p:anim>
                                    <p:anim calcmode="lin" valueType="num">
                                      <p:cBhvr additive="base">
                                        <p:cTn id="22" dur="1000" fill="hold"/>
                                        <p:tgtEl>
                                          <p:spTgt spid="87"/>
                                        </p:tgtEl>
                                        <p:attrNameLst>
                                          <p:attrName>ppt_y</p:attrName>
                                        </p:attrNameLst>
                                      </p:cBhvr>
                                      <p:tavLst>
                                        <p:tav tm="0">
                                          <p:val>
                                            <p:strVal val="1+#ppt_h/2"/>
                                          </p:val>
                                        </p:tav>
                                        <p:tav tm="100000">
                                          <p:val>
                                            <p:strVal val="#ppt_y"/>
                                          </p:val>
                                        </p:tav>
                                      </p:tavLst>
                                    </p:anim>
                                  </p:childTnLst>
                                </p:cTn>
                              </p:par>
                              <p:par>
                                <p:cTn id="23" presetID="2" presetClass="entr" presetSubtype="8" decel="5000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000" fill="hold"/>
                                        <p:tgtEl>
                                          <p:spTgt spid="2"/>
                                        </p:tgtEl>
                                        <p:attrNameLst>
                                          <p:attrName>ppt_x</p:attrName>
                                        </p:attrNameLst>
                                      </p:cBhvr>
                                      <p:tavLst>
                                        <p:tav tm="0">
                                          <p:val>
                                            <p:strVal val="0-#ppt_w/2"/>
                                          </p:val>
                                        </p:tav>
                                        <p:tav tm="100000">
                                          <p:val>
                                            <p:strVal val="#ppt_x"/>
                                          </p:val>
                                        </p:tav>
                                      </p:tavLst>
                                    </p:anim>
                                    <p:anim calcmode="lin" valueType="num">
                                      <p:cBhvr additive="base">
                                        <p:cTn id="26" dur="1000" fill="hold"/>
                                        <p:tgtEl>
                                          <p:spTgt spid="2"/>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16" presetClass="entr" presetSubtype="21"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decel="50000"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ppt_x"/>
                                          </p:val>
                                        </p:tav>
                                        <p:tav tm="100000">
                                          <p:val>
                                            <p:strVal val="#ppt_x"/>
                                          </p:val>
                                        </p:tav>
                                      </p:tavLst>
                                    </p:anim>
                                    <p:anim calcmode="lin" valueType="num">
                                      <p:cBhvr additive="base">
                                        <p:cTn id="3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decel="5000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1000" fill="hold"/>
                                        <p:tgtEl>
                                          <p:spTgt spid="19"/>
                                        </p:tgtEl>
                                        <p:attrNameLst>
                                          <p:attrName>ppt_x</p:attrName>
                                        </p:attrNameLst>
                                      </p:cBhvr>
                                      <p:tavLst>
                                        <p:tav tm="0">
                                          <p:val>
                                            <p:strVal val="#ppt_x"/>
                                          </p:val>
                                        </p:tav>
                                        <p:tav tm="100000">
                                          <p:val>
                                            <p:strVal val="#ppt_x"/>
                                          </p:val>
                                        </p:tav>
                                      </p:tavLst>
                                    </p:anim>
                                    <p:anim calcmode="lin" valueType="num">
                                      <p:cBhvr additive="base">
                                        <p:cTn id="45"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 decel="5000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1000" fill="hold"/>
                                        <p:tgtEl>
                                          <p:spTgt spid="18"/>
                                        </p:tgtEl>
                                        <p:attrNameLst>
                                          <p:attrName>ppt_x</p:attrName>
                                        </p:attrNameLst>
                                      </p:cBhvr>
                                      <p:tavLst>
                                        <p:tav tm="0">
                                          <p:val>
                                            <p:strVal val="#ppt_x"/>
                                          </p:val>
                                        </p:tav>
                                        <p:tav tm="100000">
                                          <p:val>
                                            <p:strVal val="#ppt_x"/>
                                          </p:val>
                                        </p:tav>
                                      </p:tavLst>
                                    </p:anim>
                                    <p:anim calcmode="lin" valueType="num">
                                      <p:cBhvr additive="base">
                                        <p:cTn id="51"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decel="5000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1000" fill="hold"/>
                                        <p:tgtEl>
                                          <p:spTgt spid="20"/>
                                        </p:tgtEl>
                                        <p:attrNameLst>
                                          <p:attrName>ppt_x</p:attrName>
                                        </p:attrNameLst>
                                      </p:cBhvr>
                                      <p:tavLst>
                                        <p:tav tm="0">
                                          <p:val>
                                            <p:strVal val="#ppt_x"/>
                                          </p:val>
                                        </p:tav>
                                        <p:tav tm="100000">
                                          <p:val>
                                            <p:strVal val="#ppt_x"/>
                                          </p:val>
                                        </p:tav>
                                      </p:tavLst>
                                    </p:anim>
                                    <p:anim calcmode="lin" valueType="num">
                                      <p:cBhvr additive="base">
                                        <p:cTn id="57"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1" decel="5000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1000" fill="hold"/>
                                        <p:tgtEl>
                                          <p:spTgt spid="22"/>
                                        </p:tgtEl>
                                        <p:attrNameLst>
                                          <p:attrName>ppt_x</p:attrName>
                                        </p:attrNameLst>
                                      </p:cBhvr>
                                      <p:tavLst>
                                        <p:tav tm="0">
                                          <p:val>
                                            <p:strVal val="#ppt_x"/>
                                          </p:val>
                                        </p:tav>
                                        <p:tav tm="100000">
                                          <p:val>
                                            <p:strVal val="#ppt_x"/>
                                          </p:val>
                                        </p:tav>
                                      </p:tavLst>
                                    </p:anim>
                                    <p:anim calcmode="lin" valueType="num">
                                      <p:cBhvr additive="base">
                                        <p:cTn id="63" dur="10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131"/>
                                        </p:tgtEl>
                                        <p:attrNameLst>
                                          <p:attrName>style.visibility</p:attrName>
                                        </p:attrNameLst>
                                      </p:cBhvr>
                                      <p:to>
                                        <p:strVal val="visible"/>
                                      </p:to>
                                    </p:set>
                                    <p:animEffect transition="in" filter="fade">
                                      <p:cBhvr>
                                        <p:cTn id="68" dur="500"/>
                                        <p:tgtEl>
                                          <p:spTgt spid="4131"/>
                                        </p:tgtEl>
                                      </p:cBhvr>
                                    </p:animEffect>
                                  </p:childTnLst>
                                </p:cTn>
                              </p:par>
                              <p:par>
                                <p:cTn id="69" presetID="10"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500"/>
                                        <p:tgtEl>
                                          <p:spTgt spid="4"/>
                                        </p:tgtEl>
                                      </p:cBhvr>
                                    </p:animEffect>
                                  </p:childTnLst>
                                </p:cTn>
                              </p:par>
                              <p:par>
                                <p:cTn id="72" presetID="10" presetClass="entr" presetSubtype="0" fill="hold" nodeType="with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500"/>
                                        <p:tgtEl>
                                          <p:spTgt spid="3"/>
                                        </p:tgtEl>
                                      </p:cBhvr>
                                    </p:animEffect>
                                  </p:childTnLst>
                                </p:cTn>
                              </p:par>
                              <p:par>
                                <p:cTn id="75" presetID="10" presetClass="entr" presetSubtype="0"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Microsoft IT Messaging Hygiene Architectural Principles</a:t>
            </a:r>
            <a:endParaRPr lang="en-US" dirty="0"/>
          </a:p>
        </p:txBody>
      </p:sp>
      <p:sp>
        <p:nvSpPr>
          <p:cNvPr id="3" name="Text Placeholder 2"/>
          <p:cNvSpPr>
            <a:spLocks noGrp="1"/>
          </p:cNvSpPr>
          <p:nvPr>
            <p:ph idx="1"/>
          </p:nvPr>
        </p:nvSpPr>
        <p:spPr>
          <a:xfrm>
            <a:off x="381000" y="1903413"/>
            <a:ext cx="8382000" cy="4007251"/>
          </a:xfrm>
        </p:spPr>
        <p:txBody>
          <a:bodyPr>
            <a:normAutofit fontScale="92500" lnSpcReduction="10000"/>
          </a:bodyPr>
          <a:lstStyle/>
          <a:p>
            <a:r>
              <a:rPr lang="en-US" sz="2800" dirty="0" smtClean="0"/>
              <a:t>Anti-spam MUST be done before anti-virus</a:t>
            </a:r>
          </a:p>
          <a:p>
            <a:r>
              <a:rPr lang="en-US" sz="2800" dirty="0" smtClean="0"/>
              <a:t>Anti-spam SHOULD be done for inbound mail only</a:t>
            </a:r>
          </a:p>
          <a:p>
            <a:r>
              <a:rPr lang="en-US" sz="2800" dirty="0" smtClean="0"/>
              <a:t>Anti-spam filtering SHOULD remove vs. quarantine</a:t>
            </a:r>
          </a:p>
          <a:p>
            <a:r>
              <a:rPr lang="en-US" sz="2800" dirty="0" smtClean="0"/>
              <a:t>Anti-virus MUST scan both inbound </a:t>
            </a:r>
            <a:br>
              <a:rPr lang="en-US" sz="2800" dirty="0" smtClean="0"/>
            </a:br>
            <a:r>
              <a:rPr lang="en-US" sz="2800" dirty="0" smtClean="0"/>
              <a:t>and outbound mail</a:t>
            </a:r>
          </a:p>
          <a:p>
            <a:r>
              <a:rPr lang="en-US" sz="2800" dirty="0" smtClean="0"/>
              <a:t>Anti-virus MUST be e-mail direction aware</a:t>
            </a:r>
          </a:p>
          <a:p>
            <a:r>
              <a:rPr lang="en-US" sz="2800" dirty="0" smtClean="0"/>
              <a:t>Anti-virus MUST follow “block on fail” rule</a:t>
            </a:r>
          </a:p>
          <a:p>
            <a:r>
              <a:rPr lang="en-US" sz="2800" dirty="0" smtClean="0"/>
              <a:t>Anti-virus and Anti-spam systems MUST </a:t>
            </a:r>
            <a:br>
              <a:rPr lang="en-US" sz="2800" dirty="0" smtClean="0"/>
            </a:br>
            <a:r>
              <a:rPr lang="en-US" sz="2800" dirty="0" smtClean="0"/>
              <a:t>integrate with Exchange</a:t>
            </a:r>
            <a:endParaRPr lang="ru-RU" sz="28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Functional Design</a:t>
            </a:r>
            <a:endParaRPr lang="en-US" dirty="0"/>
          </a:p>
        </p:txBody>
      </p:sp>
      <p:sp>
        <p:nvSpPr>
          <p:cNvPr id="3" name="Text Placeholder 2"/>
          <p:cNvSpPr>
            <a:spLocks noGrp="1"/>
          </p:cNvSpPr>
          <p:nvPr>
            <p:ph idx="1"/>
          </p:nvPr>
        </p:nvSpPr>
        <p:spPr/>
        <p:txBody>
          <a:bodyPr/>
          <a:lstStyle/>
          <a:p>
            <a:r>
              <a:rPr lang="en-US" dirty="0" smtClean="0"/>
              <a:t>Messaging topology design</a:t>
            </a:r>
          </a:p>
          <a:p>
            <a:r>
              <a:rPr lang="en-US" dirty="0" smtClean="0"/>
              <a:t>Authentication and authorization</a:t>
            </a:r>
          </a:p>
          <a:p>
            <a:r>
              <a:rPr lang="en-US" dirty="0" smtClean="0"/>
              <a:t>Windows Server security</a:t>
            </a:r>
          </a:p>
          <a:p>
            <a:r>
              <a:rPr lang="en-US" dirty="0" smtClean="0"/>
              <a:t>Exchange Server security</a:t>
            </a:r>
          </a:p>
          <a:p>
            <a:r>
              <a:rPr lang="en-US" dirty="0" smtClean="0"/>
              <a:t>Server management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Messaging Topology Design</a:t>
            </a:r>
            <a:endParaRPr lang="en-US" dirty="0"/>
          </a:p>
        </p:txBody>
      </p:sp>
      <p:sp>
        <p:nvSpPr>
          <p:cNvPr id="3" name="Text Placeholder 2"/>
          <p:cNvSpPr>
            <a:spLocks noGrp="1"/>
          </p:cNvSpPr>
          <p:nvPr>
            <p:ph idx="1"/>
          </p:nvPr>
        </p:nvSpPr>
        <p:spPr>
          <a:xfrm>
            <a:off x="381000" y="1412875"/>
            <a:ext cx="8382000" cy="3804118"/>
          </a:xfrm>
        </p:spPr>
        <p:txBody>
          <a:bodyPr/>
          <a:lstStyle/>
          <a:p>
            <a:r>
              <a:rPr lang="en-US" dirty="0" smtClean="0"/>
              <a:t>Edge Server location:  Perimeter Network</a:t>
            </a:r>
          </a:p>
          <a:p>
            <a:r>
              <a:rPr lang="en-US" dirty="0" smtClean="0"/>
              <a:t>Mail routing between internal network and perimeter network</a:t>
            </a:r>
          </a:p>
          <a:p>
            <a:pPr lvl="1"/>
            <a:r>
              <a:rPr lang="en-US" dirty="0" smtClean="0"/>
              <a:t>Router Access Control List</a:t>
            </a:r>
          </a:p>
          <a:p>
            <a:pPr lvl="1"/>
            <a:r>
              <a:rPr lang="en-US" dirty="0" smtClean="0"/>
              <a:t>Connection restrictions</a:t>
            </a:r>
          </a:p>
          <a:p>
            <a:r>
              <a:rPr lang="en-US" dirty="0" smtClean="0"/>
              <a:t>Establishing </a:t>
            </a:r>
            <a:r>
              <a:rPr lang="en-US" dirty="0" err="1" smtClean="0"/>
              <a:t>EdgeSync</a:t>
            </a:r>
            <a:r>
              <a:rPr lang="en-US" dirty="0" smtClean="0"/>
              <a:t> Process between Exchange Server 2007 Hub Transport </a:t>
            </a:r>
            <a:br>
              <a:rPr lang="en-US" dirty="0" smtClean="0"/>
            </a:br>
            <a:r>
              <a:rPr lang="en-US" dirty="0" smtClean="0"/>
              <a:t>servers and Edge Transport servers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Messaging Topology Design</a:t>
            </a:r>
            <a:endParaRPr lang="en-US" dirty="0"/>
          </a:p>
        </p:txBody>
      </p:sp>
      <p:sp>
        <p:nvSpPr>
          <p:cNvPr id="5" name="Content Placeholder 4"/>
          <p:cNvSpPr>
            <a:spLocks noGrp="1"/>
          </p:cNvSpPr>
          <p:nvPr>
            <p:ph idx="1"/>
          </p:nvPr>
        </p:nvSpPr>
        <p:spPr>
          <a:xfrm>
            <a:off x="109538" y="1231900"/>
            <a:ext cx="8756650" cy="2260600"/>
          </a:xfrm>
        </p:spPr>
        <p:txBody>
          <a:bodyPr/>
          <a:lstStyle/>
          <a:p>
            <a:r>
              <a:rPr lang="en-US" dirty="0" smtClean="0"/>
              <a:t>Inbound and outbound Internet e-mail</a:t>
            </a:r>
          </a:p>
          <a:p>
            <a:pPr lvl="1"/>
            <a:r>
              <a:rPr lang="en-US" dirty="0" smtClean="0"/>
              <a:t>6 Exchange Server 2007 Edge Transport machines</a:t>
            </a:r>
          </a:p>
          <a:p>
            <a:pPr lvl="2"/>
            <a:r>
              <a:rPr lang="en-US" dirty="0" smtClean="0"/>
              <a:t>Same number of servers as legacy Exchange Server </a:t>
            </a:r>
            <a:br>
              <a:rPr lang="en-US" dirty="0" smtClean="0"/>
            </a:br>
            <a:r>
              <a:rPr lang="en-US" dirty="0" smtClean="0"/>
              <a:t>2003-based design</a:t>
            </a:r>
          </a:p>
          <a:p>
            <a:pPr lvl="1"/>
            <a:r>
              <a:rPr lang="en-US" dirty="0" smtClean="0"/>
              <a:t>Servers located in 2 datacenters for site resiliency</a:t>
            </a:r>
          </a:p>
          <a:p>
            <a:r>
              <a:rPr lang="en-US" dirty="0" smtClean="0"/>
              <a:t>Outbound-only Internet e-mail</a:t>
            </a:r>
          </a:p>
          <a:p>
            <a:pPr lvl="1"/>
            <a:r>
              <a:rPr lang="en-US" dirty="0" smtClean="0"/>
              <a:t>4 regional Exchange Server 2007 Edge </a:t>
            </a:r>
            <a:br>
              <a:rPr lang="en-US" dirty="0" smtClean="0"/>
            </a:br>
            <a:r>
              <a:rPr lang="en-US" dirty="0" smtClean="0"/>
              <a:t>Transport machines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3"/>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661" tIns="54829" rIns="109661" bIns="54829" numCol="1" rtlCol="0" anchor="ctr" anchorCtr="0" compatLnSpc="1">
            <a:prstTxWarp prst="textNoShape">
              <a:avLst/>
            </a:prstTxWarp>
          </a:bodyPr>
          <a:lstStyle/>
          <a:p>
            <a:pPr algn="ctr" defTabSz="1096347"/>
            <a:endParaRPr lang="en-US" sz="28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bwMode="blackWhite">
          <a:xfrm>
            <a:off x="443753" y="1371603"/>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661" tIns="54829" rIns="109661" bIns="54829" numCol="1" rtlCol="0" anchor="ctr" anchorCtr="0" compatLnSpc="1">
            <a:prstTxWarp prst="textNoShape">
              <a:avLst/>
            </a:prstTxWarp>
          </a:bodyPr>
          <a:lstStyle/>
          <a:p>
            <a:pPr marL="0" lvl="1"/>
            <a:r>
              <a:rPr lang="en-US" dirty="0" smtClean="0"/>
              <a:t>Understand messaging infrastructure security challenges</a:t>
            </a:r>
          </a:p>
        </p:txBody>
      </p:sp>
      <p:sp>
        <p:nvSpPr>
          <p:cNvPr id="12" name="Rounded Rectangle 11"/>
          <p:cNvSpPr/>
          <p:nvPr/>
        </p:nvSpPr>
        <p:spPr bwMode="blackWhite">
          <a:xfrm>
            <a:off x="443753" y="2225043"/>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661" tIns="54829" rIns="109661" bIns="54829" numCol="1" rtlCol="0" anchor="ctr" anchorCtr="0" compatLnSpc="1">
            <a:prstTxWarp prst="textNoShape">
              <a:avLst/>
            </a:prstTxWarp>
          </a:bodyPr>
          <a:lstStyle/>
          <a:p>
            <a:pPr marL="0" lvl="1"/>
            <a:r>
              <a:rPr lang="en-US" dirty="0" smtClean="0"/>
              <a:t>Understand Microsoft IT’s approach and design to deploy Exchange </a:t>
            </a:r>
            <a:br>
              <a:rPr lang="en-US" dirty="0" smtClean="0"/>
            </a:br>
            <a:r>
              <a:rPr lang="en-US" dirty="0" smtClean="0"/>
              <a:t>2007 Edge Transport servers</a:t>
            </a:r>
          </a:p>
        </p:txBody>
      </p:sp>
      <p:sp>
        <p:nvSpPr>
          <p:cNvPr id="18" name="Rounded Rectangle 17"/>
          <p:cNvSpPr/>
          <p:nvPr/>
        </p:nvSpPr>
        <p:spPr bwMode="blackWhite">
          <a:xfrm>
            <a:off x="443753" y="3078483"/>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661" tIns="54829" rIns="109661" bIns="54829" numCol="1" rtlCol="0" anchor="ctr" anchorCtr="0" compatLnSpc="1">
            <a:prstTxWarp prst="textNoShape">
              <a:avLst/>
            </a:prstTxWarp>
          </a:bodyPr>
          <a:lstStyle/>
          <a:p>
            <a:r>
              <a:rPr lang="en-US" dirty="0" smtClean="0"/>
              <a:t>How Edge Transport servers can improve messaging security</a:t>
            </a:r>
          </a:p>
        </p:txBody>
      </p:sp>
      <p:sp>
        <p:nvSpPr>
          <p:cNvPr id="20" name="Rounded Rectangle 19"/>
          <p:cNvSpPr/>
          <p:nvPr/>
        </p:nvSpPr>
        <p:spPr bwMode="blackWhite">
          <a:xfrm>
            <a:off x="443753" y="3931923"/>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661" tIns="54829" rIns="109661" bIns="54829" numCol="1" rtlCol="0" anchor="ctr" anchorCtr="0" compatLnSpc="1">
            <a:prstTxWarp prst="textNoShape">
              <a:avLst/>
            </a:prstTxWarp>
          </a:bodyPr>
          <a:lstStyle/>
          <a:p>
            <a:r>
              <a:rPr lang="en-US" dirty="0" smtClean="0"/>
              <a:t>How to successfully migrate from Exchange Server 2003-based Internet mail infrastructure to Exchange 2007 Edge Transport server</a:t>
            </a:r>
          </a:p>
        </p:txBody>
      </p:sp>
      <p:sp>
        <p:nvSpPr>
          <p:cNvPr id="11" name="Title 10"/>
          <p:cNvSpPr>
            <a:spLocks noGrp="1"/>
          </p:cNvSpPr>
          <p:nvPr>
            <p:ph type="title"/>
          </p:nvPr>
        </p:nvSpPr>
        <p:spPr/>
        <p:txBody>
          <a:bodyPr/>
          <a:lstStyle/>
          <a:p>
            <a:r>
              <a:rPr lang="en-US" smtClean="0"/>
              <a:t>Session Objectives</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Server Security</a:t>
            </a:r>
            <a:endParaRPr lang="en-US" dirty="0"/>
          </a:p>
        </p:txBody>
      </p:sp>
      <p:sp>
        <p:nvSpPr>
          <p:cNvPr id="3" name="Text Placeholder 2"/>
          <p:cNvSpPr>
            <a:spLocks noGrp="1"/>
          </p:cNvSpPr>
          <p:nvPr>
            <p:ph idx="1"/>
          </p:nvPr>
        </p:nvSpPr>
        <p:spPr>
          <a:xfrm>
            <a:off x="109538" y="1028700"/>
            <a:ext cx="8756650" cy="4955203"/>
          </a:xfrm>
        </p:spPr>
        <p:txBody>
          <a:bodyPr/>
          <a:lstStyle/>
          <a:p>
            <a:r>
              <a:rPr lang="en-US" sz="2800" dirty="0" smtClean="0"/>
              <a:t>Reduced attack surface</a:t>
            </a:r>
          </a:p>
          <a:p>
            <a:pPr lvl="1"/>
            <a:r>
              <a:rPr lang="en-US" sz="2400" dirty="0" smtClean="0"/>
              <a:t>Lightweight server build</a:t>
            </a:r>
          </a:p>
          <a:p>
            <a:pPr lvl="1"/>
            <a:r>
              <a:rPr lang="en-US" sz="2400" dirty="0" smtClean="0"/>
              <a:t>Not required to be Active Directory joined </a:t>
            </a:r>
          </a:p>
          <a:p>
            <a:r>
              <a:rPr lang="en-US" sz="2800" dirty="0" smtClean="0"/>
              <a:t>Lock down file system and shares</a:t>
            </a:r>
          </a:p>
          <a:p>
            <a:r>
              <a:rPr lang="en-US" sz="2800" dirty="0" smtClean="0"/>
              <a:t>Restricted local administrative permissions</a:t>
            </a:r>
          </a:p>
          <a:p>
            <a:r>
              <a:rPr lang="en-US" sz="2800" dirty="0" smtClean="0"/>
              <a:t>Security Configuration Wizard (SCW)</a:t>
            </a:r>
          </a:p>
          <a:p>
            <a:r>
              <a:rPr lang="en-US" sz="2800" dirty="0" smtClean="0"/>
              <a:t>Only required Windows services are enabled</a:t>
            </a:r>
          </a:p>
          <a:p>
            <a:pPr lvl="1"/>
            <a:r>
              <a:rPr lang="en-US" sz="2400" dirty="0" smtClean="0"/>
              <a:t>WWW, SMTP, NNTP IIS services are not required</a:t>
            </a:r>
          </a:p>
          <a:p>
            <a:r>
              <a:rPr lang="en-US" sz="2800" dirty="0" smtClean="0"/>
              <a:t>Server patch </a:t>
            </a:r>
            <a:r>
              <a:rPr lang="en-US" dirty="0" smtClean="0"/>
              <a:t>management</a:t>
            </a:r>
          </a:p>
          <a:p>
            <a:pPr lvl="1"/>
            <a:r>
              <a:rPr lang="en-US" sz="2400" dirty="0" smtClean="0"/>
              <a:t>Using Microsoft Systems Management Server (SMS)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Exchange Server Security</a:t>
            </a:r>
            <a:endParaRPr lang="en-US" dirty="0"/>
          </a:p>
        </p:txBody>
      </p:sp>
      <p:sp>
        <p:nvSpPr>
          <p:cNvPr id="3" name="Text Placeholder 2"/>
          <p:cNvSpPr>
            <a:spLocks noGrp="1"/>
          </p:cNvSpPr>
          <p:nvPr>
            <p:ph idx="1"/>
          </p:nvPr>
        </p:nvSpPr>
        <p:spPr>
          <a:xfrm>
            <a:off x="381000" y="1412875"/>
            <a:ext cx="8382000" cy="4635115"/>
          </a:xfrm>
        </p:spPr>
        <p:txBody>
          <a:bodyPr>
            <a:normAutofit fontScale="92500" lnSpcReduction="10000"/>
          </a:bodyPr>
          <a:lstStyle/>
          <a:p>
            <a:r>
              <a:rPr lang="en-US" sz="2800" dirty="0" smtClean="0"/>
              <a:t>Encrypted connections</a:t>
            </a:r>
          </a:p>
          <a:p>
            <a:pPr lvl="1"/>
            <a:r>
              <a:rPr lang="en-US" sz="2400" dirty="0" smtClean="0"/>
              <a:t>Support for encryption for external communications</a:t>
            </a:r>
          </a:p>
          <a:p>
            <a:pPr lvl="1"/>
            <a:r>
              <a:rPr lang="en-US" sz="2400" dirty="0" smtClean="0"/>
              <a:t>Enabled by default for internal communication</a:t>
            </a:r>
          </a:p>
          <a:p>
            <a:r>
              <a:rPr lang="en-US" sz="2800" dirty="0" smtClean="0"/>
              <a:t>Anti-Spam</a:t>
            </a:r>
          </a:p>
          <a:p>
            <a:pPr lvl="1"/>
            <a:r>
              <a:rPr lang="en-US" sz="2400" dirty="0" smtClean="0"/>
              <a:t>Layered defense</a:t>
            </a:r>
          </a:p>
          <a:p>
            <a:pPr lvl="1"/>
            <a:r>
              <a:rPr lang="en-US" sz="2400" dirty="0" smtClean="0"/>
              <a:t>Reject messages at protocol level</a:t>
            </a:r>
          </a:p>
          <a:p>
            <a:r>
              <a:rPr lang="en-US" sz="2800" dirty="0" smtClean="0"/>
              <a:t>Antivirus</a:t>
            </a:r>
          </a:p>
          <a:p>
            <a:pPr lvl="1"/>
            <a:r>
              <a:rPr lang="en-US" sz="2400" dirty="0" smtClean="0"/>
              <a:t>Microsoft Forefront Security for Exchange Server</a:t>
            </a:r>
          </a:p>
          <a:p>
            <a:pPr lvl="1"/>
            <a:r>
              <a:rPr lang="en-US" sz="2400" dirty="0" smtClean="0"/>
              <a:t>File filtering</a:t>
            </a:r>
          </a:p>
          <a:p>
            <a:r>
              <a:rPr lang="en-US" sz="2800" dirty="0" smtClean="0"/>
              <a:t>Configuration monitoring using DCM </a:t>
            </a:r>
            <a:br>
              <a:rPr lang="en-US" sz="2800" dirty="0" smtClean="0"/>
            </a:br>
            <a:r>
              <a:rPr lang="en-US" sz="2800" dirty="0" smtClean="0"/>
              <a:t>(Desired Configuration Monitoring)</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Anti-Spam Configuration</a:t>
            </a:r>
            <a:endParaRPr lang="en-US" dirty="0"/>
          </a:p>
        </p:txBody>
      </p:sp>
      <p:sp>
        <p:nvSpPr>
          <p:cNvPr id="3" name="Text Placeholder 2"/>
          <p:cNvSpPr>
            <a:spLocks noGrp="1"/>
          </p:cNvSpPr>
          <p:nvPr>
            <p:ph idx="1"/>
          </p:nvPr>
        </p:nvSpPr>
        <p:spPr>
          <a:xfrm>
            <a:off x="381000" y="1181100"/>
            <a:ext cx="8382000" cy="4869025"/>
          </a:xfrm>
        </p:spPr>
        <p:txBody>
          <a:bodyPr>
            <a:normAutofit lnSpcReduction="10000"/>
          </a:bodyPr>
          <a:lstStyle/>
          <a:p>
            <a:r>
              <a:rPr lang="en-US" sz="2400" dirty="0" smtClean="0"/>
              <a:t>Global IP Allow &amp; Deny List</a:t>
            </a:r>
          </a:p>
          <a:p>
            <a:pPr lvl="1"/>
            <a:r>
              <a:rPr lang="en-US" sz="2000" dirty="0" smtClean="0"/>
              <a:t>Static list</a:t>
            </a:r>
          </a:p>
          <a:p>
            <a:pPr lvl="1"/>
            <a:r>
              <a:rPr lang="en-US" sz="2000" dirty="0" smtClean="0"/>
              <a:t>Dynamic IP Block generated by Sender Reputation Agent</a:t>
            </a:r>
          </a:p>
          <a:p>
            <a:r>
              <a:rPr lang="en-US" sz="2400" dirty="0" smtClean="0"/>
              <a:t>Connection filtering </a:t>
            </a:r>
            <a:r>
              <a:rPr lang="en-US" sz="2400" dirty="0" smtClean="0">
                <a:sym typeface="Wingdings" pitchFamily="2" charset="2"/>
              </a:rPr>
              <a:t> </a:t>
            </a:r>
            <a:r>
              <a:rPr lang="en-US" sz="2400" dirty="0" smtClean="0"/>
              <a:t>2 block list provider entries</a:t>
            </a:r>
          </a:p>
          <a:p>
            <a:r>
              <a:rPr lang="en-US" sz="2400" dirty="0" smtClean="0"/>
              <a:t>Sender filtering </a:t>
            </a:r>
            <a:r>
              <a:rPr lang="en-US" sz="2400" dirty="0" smtClean="0">
                <a:sym typeface="Wingdings" pitchFamily="2" charset="2"/>
              </a:rPr>
              <a:t> static list</a:t>
            </a:r>
            <a:endParaRPr lang="en-US" sz="2400" dirty="0" smtClean="0"/>
          </a:p>
          <a:p>
            <a:r>
              <a:rPr lang="en-US" sz="2400" dirty="0" smtClean="0"/>
              <a:t>Recipient filtering</a:t>
            </a:r>
          </a:p>
          <a:p>
            <a:pPr lvl="1"/>
            <a:r>
              <a:rPr lang="en-US" sz="2000" dirty="0" smtClean="0"/>
              <a:t>Static list</a:t>
            </a:r>
          </a:p>
          <a:p>
            <a:pPr lvl="1"/>
            <a:r>
              <a:rPr lang="en-US" sz="2000" dirty="0" smtClean="0"/>
              <a:t>Directory lookup </a:t>
            </a:r>
            <a:r>
              <a:rPr lang="en-US" sz="2000" dirty="0" smtClean="0">
                <a:sym typeface="Wingdings" pitchFamily="2" charset="2"/>
              </a:rPr>
              <a:t> recipient data pushed using </a:t>
            </a:r>
            <a:r>
              <a:rPr lang="en-US" sz="2000" dirty="0" err="1" smtClean="0">
                <a:sym typeface="Wingdings" pitchFamily="2" charset="2"/>
              </a:rPr>
              <a:t>EdgeSync</a:t>
            </a:r>
            <a:endParaRPr lang="en-US" sz="2000" dirty="0" smtClean="0"/>
          </a:p>
          <a:p>
            <a:r>
              <a:rPr lang="en-US" sz="2400" dirty="0" smtClean="0"/>
              <a:t>Sender ID filtering</a:t>
            </a:r>
          </a:p>
          <a:p>
            <a:pPr lvl="1"/>
            <a:r>
              <a:rPr lang="en-US" sz="2000" dirty="0" smtClean="0"/>
              <a:t>Current action = </a:t>
            </a:r>
            <a:r>
              <a:rPr lang="en-US" sz="2000" dirty="0" err="1" smtClean="0"/>
              <a:t>StampStatus</a:t>
            </a:r>
            <a:endParaRPr lang="en-US" sz="2000" dirty="0" smtClean="0"/>
          </a:p>
          <a:p>
            <a:r>
              <a:rPr lang="en-US" sz="2400" dirty="0" smtClean="0"/>
              <a:t>Content Filter agent</a:t>
            </a:r>
          </a:p>
          <a:p>
            <a:pPr lvl="1"/>
            <a:r>
              <a:rPr lang="en-US" sz="2000" dirty="0" smtClean="0"/>
              <a:t>SCL Reject threshold &gt;= 7</a:t>
            </a:r>
          </a:p>
          <a:p>
            <a:pPr lvl="1"/>
            <a:r>
              <a:rPr lang="en-US" sz="2000" dirty="0" smtClean="0"/>
              <a:t>SCL Junk e-mail threshold = 5-6</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Safelist Aggregation</a:t>
            </a:r>
            <a:endParaRPr lang="en-US" dirty="0"/>
          </a:p>
        </p:txBody>
      </p:sp>
      <p:sp>
        <p:nvSpPr>
          <p:cNvPr id="3" name="Content Placeholder 2"/>
          <p:cNvSpPr>
            <a:spLocks noGrp="1"/>
          </p:cNvSpPr>
          <p:nvPr>
            <p:ph idx="1"/>
          </p:nvPr>
        </p:nvSpPr>
        <p:spPr>
          <a:xfrm>
            <a:off x="381000" y="1412875"/>
            <a:ext cx="8382000" cy="4924425"/>
          </a:xfrm>
        </p:spPr>
        <p:txBody>
          <a:bodyPr>
            <a:normAutofit fontScale="92500" lnSpcReduction="10000"/>
          </a:bodyPr>
          <a:lstStyle/>
          <a:p>
            <a:r>
              <a:rPr lang="en-US" dirty="0" smtClean="0"/>
              <a:t>Reducing the instances of false-positives </a:t>
            </a:r>
            <a:br>
              <a:rPr lang="en-US" dirty="0" smtClean="0"/>
            </a:br>
            <a:r>
              <a:rPr lang="en-US" dirty="0" smtClean="0"/>
              <a:t>in anti-spam filtering</a:t>
            </a:r>
          </a:p>
          <a:p>
            <a:r>
              <a:rPr lang="en-US" dirty="0" smtClean="0"/>
              <a:t>Exchange 2007 anti-spam functionality</a:t>
            </a:r>
          </a:p>
          <a:p>
            <a:r>
              <a:rPr lang="en-US" dirty="0" smtClean="0"/>
              <a:t>Shared across Microsoft office Outlook </a:t>
            </a:r>
            <a:br>
              <a:rPr lang="en-US" dirty="0" smtClean="0"/>
            </a:br>
            <a:r>
              <a:rPr lang="en-US" dirty="0" smtClean="0"/>
              <a:t>and Exchange</a:t>
            </a:r>
          </a:p>
          <a:p>
            <a:r>
              <a:rPr lang="en-US" dirty="0" smtClean="0"/>
              <a:t>Enabled using Exchange Management Shell </a:t>
            </a:r>
            <a:r>
              <a:rPr lang="en-US" dirty="0" smtClean="0">
                <a:solidFill>
                  <a:schemeClr val="accent1"/>
                </a:solidFill>
              </a:rPr>
              <a:t>Update-</a:t>
            </a:r>
            <a:r>
              <a:rPr lang="en-US" dirty="0" err="1" smtClean="0">
                <a:solidFill>
                  <a:schemeClr val="accent1"/>
                </a:solidFill>
              </a:rPr>
              <a:t>safelist</a:t>
            </a:r>
            <a:r>
              <a:rPr lang="en-US" dirty="0" smtClean="0"/>
              <a:t> </a:t>
            </a:r>
            <a:r>
              <a:rPr lang="en-US" dirty="0" err="1" smtClean="0"/>
              <a:t>cmdlet</a:t>
            </a:r>
            <a:endParaRPr lang="en-US" dirty="0" smtClean="0"/>
          </a:p>
          <a:p>
            <a:r>
              <a:rPr lang="en-US" dirty="0" smtClean="0"/>
              <a:t>Hashed and stored in Active Directory</a:t>
            </a:r>
          </a:p>
          <a:p>
            <a:r>
              <a:rPr lang="en-US" dirty="0" smtClean="0"/>
              <a:t>Exchange </a:t>
            </a:r>
            <a:r>
              <a:rPr lang="en-US" dirty="0" err="1" smtClean="0"/>
              <a:t>EdgeSync</a:t>
            </a:r>
            <a:r>
              <a:rPr lang="en-US" dirty="0" smtClean="0"/>
              <a:t> replicates the </a:t>
            </a:r>
            <a:br>
              <a:rPr lang="en-US" dirty="0" smtClean="0"/>
            </a:br>
            <a:r>
              <a:rPr lang="en-US" dirty="0" err="1" smtClean="0"/>
              <a:t>safelist</a:t>
            </a:r>
            <a:r>
              <a:rPr lang="en-US" dirty="0" smtClean="0"/>
              <a:t> data to the Edge Server ADAM</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blackWhite">
          <a:xfrm>
            <a:off x="368300" y="4146332"/>
            <a:ext cx="8407400" cy="2033752"/>
          </a:xfrm>
          <a:prstGeom prst="roundRect">
            <a:avLst>
              <a:gd name="adj" fmla="val 8237"/>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109696" tIns="54847" rIns="109696" bIns="54847" numCol="1" rtlCol="0" anchor="ctr" anchorCtr="0" compatLnSpc="1">
            <a:prstTxWarp prst="textNoShape">
              <a:avLst/>
            </a:prstTxWarp>
          </a:bodyPr>
          <a:lstStyle/>
          <a:p>
            <a:pPr algn="ctr" defTabSz="1096655" fontAlgn="base">
              <a:spcBef>
                <a:spcPct val="0"/>
              </a:spcBef>
              <a:spcAft>
                <a:spcPct val="0"/>
              </a:spcAft>
            </a:pPr>
            <a:endParaRPr lang="en-US" sz="2800" b="1"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a:xfrm>
            <a:off x="387054" y="228600"/>
            <a:ext cx="8375946" cy="609398"/>
          </a:xfrm>
        </p:spPr>
        <p:txBody>
          <a:bodyPr/>
          <a:lstStyle/>
          <a:p>
            <a:r>
              <a:rPr lang="en-US" sz="4400" dirty="0" err="1" smtClean="0"/>
              <a:t>Safelist</a:t>
            </a:r>
            <a:r>
              <a:rPr lang="en-US" sz="4400" dirty="0" smtClean="0"/>
              <a:t> Aggregation – Implementation</a:t>
            </a:r>
            <a:endParaRPr lang="en-US" sz="4400" dirty="0"/>
          </a:p>
        </p:txBody>
      </p:sp>
      <p:sp>
        <p:nvSpPr>
          <p:cNvPr id="3" name="Text Placeholder 2"/>
          <p:cNvSpPr>
            <a:spLocks noGrp="1"/>
          </p:cNvSpPr>
          <p:nvPr>
            <p:ph idx="1"/>
          </p:nvPr>
        </p:nvSpPr>
        <p:spPr>
          <a:xfrm>
            <a:off x="381000" y="1420813"/>
            <a:ext cx="8382000" cy="2554545"/>
          </a:xfrm>
        </p:spPr>
        <p:txBody>
          <a:bodyPr>
            <a:normAutofit lnSpcReduction="10000"/>
          </a:bodyPr>
          <a:lstStyle/>
          <a:p>
            <a:r>
              <a:rPr lang="en-US" sz="2800" dirty="0" smtClean="0"/>
              <a:t>Currently deployed in Corp</a:t>
            </a:r>
          </a:p>
          <a:p>
            <a:r>
              <a:rPr lang="en-US" sz="2800" dirty="0" smtClean="0"/>
              <a:t>4 scheduled jobs</a:t>
            </a:r>
          </a:p>
          <a:p>
            <a:pPr lvl="1"/>
            <a:r>
              <a:rPr lang="en-US" sz="2400" dirty="0" smtClean="0"/>
              <a:t>North America</a:t>
            </a:r>
          </a:p>
          <a:p>
            <a:pPr lvl="1"/>
            <a:r>
              <a:rPr lang="en-US" sz="2400" dirty="0" smtClean="0"/>
              <a:t>Europe</a:t>
            </a:r>
          </a:p>
          <a:p>
            <a:pPr lvl="1"/>
            <a:r>
              <a:rPr lang="en-US" sz="2400" dirty="0" smtClean="0"/>
              <a:t>Asia</a:t>
            </a:r>
          </a:p>
          <a:p>
            <a:pPr lvl="1"/>
            <a:r>
              <a:rPr lang="en-US" sz="2400" dirty="0" smtClean="0"/>
              <a:t>Sao Paulo</a:t>
            </a:r>
          </a:p>
        </p:txBody>
      </p:sp>
      <p:sp>
        <p:nvSpPr>
          <p:cNvPr id="6" name="TextBox 5"/>
          <p:cNvSpPr txBox="1"/>
          <p:nvPr/>
        </p:nvSpPr>
        <p:spPr>
          <a:xfrm>
            <a:off x="722313" y="4288224"/>
            <a:ext cx="7689850" cy="1908205"/>
          </a:xfrm>
          <a:prstGeom prst="rect">
            <a:avLst/>
          </a:prstGeom>
          <a:noFill/>
        </p:spPr>
        <p:txBody>
          <a:bodyPr wrap="square" lIns="91428" tIns="45715" rIns="91428" bIns="45715" rtlCol="0">
            <a:spAutoFit/>
          </a:bodyPr>
          <a:lstStyle/>
          <a:p>
            <a:pPr>
              <a:buNone/>
            </a:pPr>
            <a:r>
              <a:rPr lang="en-US" sz="2000" dirty="0" smtClean="0">
                <a:latin typeface="Courier New" pitchFamily="49" charset="0"/>
                <a:cs typeface="Courier New" pitchFamily="49" charset="0"/>
              </a:rPr>
              <a:t>get-</a:t>
            </a:r>
            <a:r>
              <a:rPr lang="en-US" sz="2000" dirty="0" err="1" smtClean="0">
                <a:latin typeface="Courier New" pitchFamily="49" charset="0"/>
                <a:cs typeface="Courier New" pitchFamily="49" charset="0"/>
              </a:rPr>
              <a:t>mailboxserver</a:t>
            </a:r>
            <a:r>
              <a:rPr lang="en-US" sz="2000" dirty="0" smtClean="0">
                <a:latin typeface="Courier New" pitchFamily="49" charset="0"/>
                <a:cs typeface="Courier New" pitchFamily="49" charset="0"/>
              </a:rPr>
              <a:t> -id </a:t>
            </a:r>
            <a:r>
              <a:rPr lang="en-US" sz="2000" dirty="0" err="1" smtClean="0">
                <a:solidFill>
                  <a:srgbClr val="FFC000"/>
                </a:solidFill>
                <a:latin typeface="Courier New" pitchFamily="49" charset="0"/>
                <a:cs typeface="Courier New" pitchFamily="49" charset="0"/>
              </a:rPr>
              <a:t>na-exmsg</a:t>
            </a:r>
            <a:r>
              <a:rPr lang="en-US" sz="2000" dirty="0" smtClean="0">
                <a:solidFill>
                  <a:srgbClr val="FFC000"/>
                </a:solidFill>
                <a:latin typeface="Courier New" pitchFamily="49" charset="0"/>
                <a:cs typeface="Courier New" pitchFamily="49" charset="0"/>
              </a:rPr>
              <a:t>*</a:t>
            </a:r>
            <a:r>
              <a:rPr lang="en-US" sz="2000" dirty="0" smtClean="0">
                <a:latin typeface="Courier New" pitchFamily="49" charset="0"/>
                <a:cs typeface="Courier New" pitchFamily="49" charset="0"/>
              </a:rPr>
              <a:t> | % { get-mailbox –</a:t>
            </a:r>
            <a:r>
              <a:rPr lang="en-US" sz="2000" dirty="0" err="1" smtClean="0">
                <a:latin typeface="Courier New" pitchFamily="49" charset="0"/>
                <a:cs typeface="Courier New" pitchFamily="49" charset="0"/>
              </a:rPr>
              <a:t>resultsize</a:t>
            </a:r>
            <a:r>
              <a:rPr lang="en-US" sz="2000" dirty="0" smtClean="0">
                <a:latin typeface="Courier New" pitchFamily="49" charset="0"/>
                <a:cs typeface="Courier New" pitchFamily="49" charset="0"/>
              </a:rPr>
              <a:t> unlimited -server $_ } | where {($_.</a:t>
            </a:r>
            <a:r>
              <a:rPr lang="en-US" sz="2000" dirty="0" err="1" smtClean="0">
                <a:latin typeface="Courier New" pitchFamily="49" charset="0"/>
                <a:cs typeface="Courier New" pitchFamily="49" charset="0"/>
              </a:rPr>
              <a:t>RecipientType</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eq</a:t>
            </a:r>
            <a:r>
              <a:rPr lang="en-US" sz="2000" dirty="0" smtClean="0">
                <a:latin typeface="Courier New" pitchFamily="49" charset="0"/>
                <a:cs typeface="Courier New" pitchFamily="49" charset="0"/>
              </a:rPr>
              <a:t> "</a:t>
            </a:r>
            <a:r>
              <a:rPr lang="en-US" sz="2000" dirty="0" err="1" smtClean="0">
                <a:solidFill>
                  <a:srgbClr val="FFC000"/>
                </a:solidFill>
                <a:latin typeface="Courier New" pitchFamily="49" charset="0"/>
                <a:cs typeface="Courier New" pitchFamily="49" charset="0"/>
              </a:rPr>
              <a:t>UserMailbox</a:t>
            </a:r>
            <a:r>
              <a:rPr lang="en-US" sz="2000" dirty="0" smtClean="0">
                <a:latin typeface="Courier New" pitchFamily="49" charset="0"/>
                <a:cs typeface="Courier New" pitchFamily="49" charset="0"/>
              </a:rPr>
              <a:t>") | </a:t>
            </a:r>
            <a:r>
              <a:rPr lang="en-US" sz="2000" dirty="0" err="1" smtClean="0">
                <a:latin typeface="Courier New" pitchFamily="49" charset="0"/>
                <a:cs typeface="Courier New" pitchFamily="49" charset="0"/>
              </a:rPr>
              <a:t>foreach</a:t>
            </a:r>
            <a:r>
              <a:rPr lang="en-US" sz="2000" dirty="0" smtClean="0">
                <a:latin typeface="Courier New" pitchFamily="49" charset="0"/>
                <a:cs typeface="Courier New" pitchFamily="49" charset="0"/>
              </a:rPr>
              <a:t> { $</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 update-</a:t>
            </a:r>
            <a:r>
              <a:rPr lang="en-US" sz="2000" dirty="0" err="1" smtClean="0">
                <a:latin typeface="Courier New" pitchFamily="49" charset="0"/>
                <a:cs typeface="Courier New" pitchFamily="49" charset="0"/>
              </a:rPr>
              <a:t>safelist</a:t>
            </a:r>
            <a:r>
              <a:rPr lang="en-US" sz="2000" dirty="0" smtClean="0">
                <a:latin typeface="Courier New" pitchFamily="49" charset="0"/>
                <a:cs typeface="Courier New" pitchFamily="49" charset="0"/>
              </a:rPr>
              <a:t> $_; if ($</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 % 2000 -</a:t>
            </a:r>
            <a:r>
              <a:rPr lang="en-US" sz="2000" dirty="0" err="1" smtClean="0">
                <a:latin typeface="Courier New" pitchFamily="49" charset="0"/>
                <a:cs typeface="Courier New" pitchFamily="49" charset="0"/>
              </a:rPr>
              <a:t>eq</a:t>
            </a:r>
            <a:r>
              <a:rPr lang="en-US" sz="2000" dirty="0" smtClean="0">
                <a:latin typeface="Courier New" pitchFamily="49" charset="0"/>
                <a:cs typeface="Courier New" pitchFamily="49" charset="0"/>
              </a:rPr>
              <a:t> 0) { (date).</a:t>
            </a:r>
            <a:r>
              <a:rPr lang="en-US" sz="2000" dirty="0" err="1" smtClean="0">
                <a:latin typeface="Courier New" pitchFamily="49" charset="0"/>
                <a:cs typeface="Courier New" pitchFamily="49" charset="0"/>
              </a:rPr>
              <a:t>ToString</a:t>
            </a:r>
            <a:r>
              <a:rPr lang="en-US" sz="2000" dirty="0" smtClean="0">
                <a:latin typeface="Courier New" pitchFamily="49" charset="0"/>
                <a:cs typeface="Courier New" pitchFamily="49" charset="0"/>
              </a:rPr>
              <a:t>() + ": processed $</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 entries" }  }</a:t>
            </a:r>
          </a:p>
          <a:p>
            <a:endParaRPr lang="en-US" b="1"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Antivirus Configuration</a:t>
            </a:r>
            <a:endParaRPr lang="en-US" dirty="0"/>
          </a:p>
        </p:txBody>
      </p:sp>
      <p:sp>
        <p:nvSpPr>
          <p:cNvPr id="3" name="Text Placeholder 2"/>
          <p:cNvSpPr>
            <a:spLocks noGrp="1"/>
          </p:cNvSpPr>
          <p:nvPr>
            <p:ph idx="1"/>
          </p:nvPr>
        </p:nvSpPr>
        <p:spPr>
          <a:xfrm>
            <a:off x="109538" y="1028700"/>
            <a:ext cx="8756650" cy="4918269"/>
          </a:xfrm>
        </p:spPr>
        <p:txBody>
          <a:bodyPr/>
          <a:lstStyle/>
          <a:p>
            <a:r>
              <a:rPr lang="en-US" dirty="0" smtClean="0"/>
              <a:t>Installed on Edge Transport and Hub </a:t>
            </a:r>
            <a:br>
              <a:rPr lang="en-US" dirty="0" smtClean="0"/>
            </a:br>
            <a:r>
              <a:rPr lang="en-US" dirty="0" smtClean="0"/>
              <a:t>Transport servers</a:t>
            </a:r>
          </a:p>
          <a:p>
            <a:r>
              <a:rPr lang="en-US" dirty="0" smtClean="0"/>
              <a:t>Forefront Security for Exchange Server</a:t>
            </a:r>
          </a:p>
          <a:p>
            <a:pPr lvl="1"/>
            <a:r>
              <a:rPr lang="en-US" sz="2400" dirty="0" smtClean="0"/>
              <a:t>Number of scan engines = 5</a:t>
            </a:r>
          </a:p>
          <a:p>
            <a:pPr lvl="1"/>
            <a:r>
              <a:rPr lang="en-US" sz="2400" dirty="0" smtClean="0"/>
              <a:t>Bias = Max certainty</a:t>
            </a:r>
          </a:p>
          <a:p>
            <a:pPr lvl="1"/>
            <a:r>
              <a:rPr lang="en-US" sz="2400" dirty="0" smtClean="0"/>
              <a:t>Action = Delete: Remove infection</a:t>
            </a:r>
          </a:p>
          <a:p>
            <a:pPr lvl="1"/>
            <a:r>
              <a:rPr lang="en-US" sz="2400" dirty="0" smtClean="0"/>
              <a:t>Notifications = </a:t>
            </a:r>
            <a:r>
              <a:rPr lang="en-US" sz="2400" dirty="0" smtClean="0">
                <a:solidFill>
                  <a:schemeClr val="accent2"/>
                </a:solidFill>
              </a:rPr>
              <a:t>Internal</a:t>
            </a:r>
            <a:r>
              <a:rPr lang="en-US" sz="2400" dirty="0" smtClean="0"/>
              <a:t> only</a:t>
            </a:r>
          </a:p>
          <a:p>
            <a:r>
              <a:rPr lang="en-US" dirty="0" smtClean="0"/>
              <a:t>File filtering</a:t>
            </a:r>
          </a:p>
          <a:p>
            <a:pPr lvl="1"/>
            <a:r>
              <a:rPr lang="en-US" sz="2400" dirty="0" smtClean="0">
                <a:solidFill>
                  <a:schemeClr val="accent2"/>
                </a:solidFill>
              </a:rPr>
              <a:t>Inbound</a:t>
            </a:r>
            <a:r>
              <a:rPr lang="en-US" sz="2400" dirty="0" smtClean="0"/>
              <a:t> only</a:t>
            </a:r>
          </a:p>
          <a:p>
            <a:pPr lvl="1"/>
            <a:r>
              <a:rPr lang="en-US" sz="2400" dirty="0" smtClean="0"/>
              <a:t>Action = Delete: Remove contents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0" name="Rectangle 2"/>
          <p:cNvSpPr>
            <a:spLocks noGrp="1" noChangeArrowheads="1"/>
          </p:cNvSpPr>
          <p:nvPr>
            <p:ph type="title"/>
          </p:nvPr>
        </p:nvSpPr>
        <p:spPr>
          <a:xfrm>
            <a:off x="387054" y="228600"/>
            <a:ext cx="8375946" cy="553998"/>
          </a:xfrm>
        </p:spPr>
        <p:txBody>
          <a:bodyPr/>
          <a:lstStyle/>
          <a:p>
            <a:r>
              <a:rPr lang="en-US" sz="4000" smtClean="0"/>
              <a:t>Using Multiple Antivirus Scanning Engines</a:t>
            </a:r>
            <a:endParaRPr lang="ru-RU" sz="4000"/>
          </a:p>
        </p:txBody>
      </p:sp>
      <p:sp>
        <p:nvSpPr>
          <p:cNvPr id="1456131" name="Rectangle 3"/>
          <p:cNvSpPr>
            <a:spLocks noGrp="1" noChangeArrowheads="1"/>
          </p:cNvSpPr>
          <p:nvPr>
            <p:ph idx="1"/>
          </p:nvPr>
        </p:nvSpPr>
        <p:spPr>
          <a:xfrm>
            <a:off x="381000" y="1420813"/>
            <a:ext cx="8382000" cy="1637371"/>
          </a:xfrm>
        </p:spPr>
        <p:txBody>
          <a:bodyPr>
            <a:normAutofit fontScale="92500" lnSpcReduction="10000"/>
          </a:bodyPr>
          <a:lstStyle/>
          <a:p>
            <a:r>
              <a:rPr lang="en-US" sz="2800" dirty="0" smtClean="0"/>
              <a:t>All engines are engaged for each message </a:t>
            </a:r>
            <a:br>
              <a:rPr lang="en-US" sz="2800" dirty="0" smtClean="0"/>
            </a:br>
            <a:r>
              <a:rPr lang="en-US" sz="2800" dirty="0" smtClean="0"/>
              <a:t>(Maximum Certainty)</a:t>
            </a:r>
          </a:p>
          <a:p>
            <a:r>
              <a:rPr lang="en-US" sz="2800" dirty="0" smtClean="0"/>
              <a:t>Not all engines demonstrated the same efficiency </a:t>
            </a:r>
            <a:br>
              <a:rPr lang="en-US" sz="2800" dirty="0" smtClean="0"/>
            </a:br>
            <a:r>
              <a:rPr lang="en-US" sz="2800" dirty="0" smtClean="0"/>
              <a:t>for different virus types</a:t>
            </a:r>
            <a:endParaRPr lang="ru-RU" sz="2800" dirty="0"/>
          </a:p>
        </p:txBody>
      </p:sp>
      <p:grpSp>
        <p:nvGrpSpPr>
          <p:cNvPr id="2" name="Group 4"/>
          <p:cNvGrpSpPr>
            <a:grpSpLocks/>
          </p:cNvGrpSpPr>
          <p:nvPr/>
        </p:nvGrpSpPr>
        <p:grpSpPr bwMode="auto">
          <a:xfrm>
            <a:off x="-391633" y="3149121"/>
            <a:ext cx="9829800" cy="3490912"/>
            <a:chOff x="-240" y="1689"/>
            <a:chExt cx="6192" cy="2199"/>
          </a:xfrm>
        </p:grpSpPr>
        <p:sp>
          <p:nvSpPr>
            <p:cNvPr id="1456133" name="AutoShape 5"/>
            <p:cNvSpPr>
              <a:spLocks noChangeArrowheads="1"/>
            </p:cNvSpPr>
            <p:nvPr/>
          </p:nvSpPr>
          <p:spPr bwMode="auto">
            <a:xfrm>
              <a:off x="-240" y="1689"/>
              <a:ext cx="6192" cy="2199"/>
            </a:xfrm>
            <a:prstGeom prst="roundRect">
              <a:avLst>
                <a:gd name="adj" fmla="val 16667"/>
              </a:avLst>
            </a:prstGeom>
            <a:gradFill rotWithShape="0">
              <a:gsLst>
                <a:gs pos="0">
                  <a:schemeClr val="folHlink">
                    <a:alpha val="20000"/>
                  </a:schemeClr>
                </a:gs>
                <a:gs pos="100000">
                  <a:schemeClr val="folHlink">
                    <a:gamma/>
                    <a:shade val="56078"/>
                    <a:invGamma/>
                    <a:alpha val="10001"/>
                  </a:schemeClr>
                </a:gs>
              </a:gsLst>
              <a:lin ang="2700000" scaled="1"/>
            </a:gradFill>
            <a:ln w="12700" algn="ctr">
              <a:noFill/>
              <a:round/>
              <a:headEnd/>
              <a:tailEnd/>
            </a:ln>
            <a:effectLst/>
          </p:spPr>
          <p:txBody>
            <a:bodyPr wrap="none" lIns="137160" tIns="137160" rIns="137160" bIns="137160"/>
            <a:lstStyle/>
            <a:p>
              <a:endParaRPr lang="en-US"/>
            </a:p>
          </p:txBody>
        </p:sp>
        <p:pic>
          <p:nvPicPr>
            <p:cNvPr id="1456134" name="Picture 6"/>
            <p:cNvPicPr>
              <a:picLocks noChangeAspect="1" noChangeArrowheads="1"/>
            </p:cNvPicPr>
            <p:nvPr/>
          </p:nvPicPr>
          <p:blipFill>
            <a:blip r:embed="rId3"/>
            <a:srcRect/>
            <a:stretch>
              <a:fillRect/>
            </a:stretch>
          </p:blipFill>
          <p:spPr bwMode="auto">
            <a:xfrm>
              <a:off x="137" y="1774"/>
              <a:ext cx="5575" cy="2018"/>
            </a:xfrm>
            <a:prstGeom prst="rect">
              <a:avLst/>
            </a:prstGeom>
            <a:noFill/>
            <a:ln w="9525">
              <a:noFill/>
              <a:miter lim="800000"/>
              <a:headEnd/>
              <a:tailEnd/>
            </a:ln>
            <a:effectLst/>
          </p:spPr>
        </p:pic>
      </p:grpSp>
      <p:grpSp>
        <p:nvGrpSpPr>
          <p:cNvPr id="3" name="Group 7"/>
          <p:cNvGrpSpPr>
            <a:grpSpLocks/>
          </p:cNvGrpSpPr>
          <p:nvPr/>
        </p:nvGrpSpPr>
        <p:grpSpPr bwMode="auto">
          <a:xfrm>
            <a:off x="5326542" y="5246676"/>
            <a:ext cx="911225" cy="161925"/>
            <a:chOff x="3362" y="3306"/>
            <a:chExt cx="574" cy="102"/>
          </a:xfrm>
        </p:grpSpPr>
        <p:sp>
          <p:nvSpPr>
            <p:cNvPr id="1456136" name="Rectangle 8"/>
            <p:cNvSpPr>
              <a:spLocks noChangeArrowheads="1"/>
            </p:cNvSpPr>
            <p:nvPr/>
          </p:nvSpPr>
          <p:spPr bwMode="auto">
            <a:xfrm>
              <a:off x="3362" y="3306"/>
              <a:ext cx="288" cy="96"/>
            </a:xfrm>
            <a:prstGeom prst="rect">
              <a:avLst/>
            </a:prstGeom>
            <a:solidFill>
              <a:srgbClr val="FF0000">
                <a:alpha val="39999"/>
              </a:srgbClr>
            </a:solidFill>
            <a:ln w="0" algn="ctr">
              <a:noFill/>
              <a:miter lim="800000"/>
              <a:headEnd/>
              <a:tailEnd/>
            </a:ln>
            <a:effectLst/>
          </p:spPr>
          <p:txBody>
            <a:bodyPr wrap="none" anchor="ctr"/>
            <a:lstStyle/>
            <a:p>
              <a:endParaRPr lang="en-US"/>
            </a:p>
          </p:txBody>
        </p:sp>
        <p:sp>
          <p:nvSpPr>
            <p:cNvPr id="1456137" name="Rectangle 9"/>
            <p:cNvSpPr>
              <a:spLocks noChangeArrowheads="1"/>
            </p:cNvSpPr>
            <p:nvPr/>
          </p:nvSpPr>
          <p:spPr bwMode="auto">
            <a:xfrm>
              <a:off x="3648" y="3312"/>
              <a:ext cx="288" cy="96"/>
            </a:xfrm>
            <a:prstGeom prst="rect">
              <a:avLst/>
            </a:prstGeom>
            <a:solidFill>
              <a:srgbClr val="00CC00">
                <a:alpha val="39999"/>
              </a:srgbClr>
            </a:solidFill>
            <a:ln w="0">
              <a:noFill/>
              <a:miter lim="800000"/>
              <a:headEnd/>
              <a:tailEnd/>
            </a:ln>
            <a:effectLst/>
          </p:spPr>
          <p:txBody>
            <a:bodyPr wrap="none" anchor="ctr"/>
            <a:lstStyle/>
            <a:p>
              <a:endParaRPr lang="en-US"/>
            </a:p>
          </p:txBody>
        </p:sp>
      </p:grpSp>
      <p:sp>
        <p:nvSpPr>
          <p:cNvPr id="1456138" name="Rectangle 10"/>
          <p:cNvSpPr>
            <a:spLocks noChangeArrowheads="1"/>
          </p:cNvSpPr>
          <p:nvPr/>
        </p:nvSpPr>
        <p:spPr bwMode="auto">
          <a:xfrm>
            <a:off x="5856767" y="5695940"/>
            <a:ext cx="457200" cy="152400"/>
          </a:xfrm>
          <a:prstGeom prst="rect">
            <a:avLst/>
          </a:prstGeom>
          <a:solidFill>
            <a:srgbClr val="6600CC">
              <a:alpha val="39999"/>
            </a:srgbClr>
          </a:solidFill>
          <a:ln w="38100">
            <a:noFill/>
            <a:miter lim="800000"/>
            <a:headEnd/>
            <a:tailEnd/>
          </a:ln>
          <a:effectLst/>
        </p:spPr>
        <p:txBody>
          <a:bodyPr wrap="none" anchor="ctr"/>
          <a:lstStyle/>
          <a:p>
            <a:endParaRPr lang="en-US"/>
          </a:p>
        </p:txBody>
      </p:sp>
      <p:grpSp>
        <p:nvGrpSpPr>
          <p:cNvPr id="4" name="Group 11"/>
          <p:cNvGrpSpPr>
            <a:grpSpLocks/>
          </p:cNvGrpSpPr>
          <p:nvPr/>
        </p:nvGrpSpPr>
        <p:grpSpPr bwMode="auto">
          <a:xfrm>
            <a:off x="5076676" y="4296404"/>
            <a:ext cx="2359025" cy="152400"/>
            <a:chOff x="3218" y="2694"/>
            <a:chExt cx="1486" cy="96"/>
          </a:xfrm>
        </p:grpSpPr>
        <p:sp>
          <p:nvSpPr>
            <p:cNvPr id="1456140" name="Rectangle 12"/>
            <p:cNvSpPr>
              <a:spLocks noChangeArrowheads="1"/>
            </p:cNvSpPr>
            <p:nvPr/>
          </p:nvSpPr>
          <p:spPr bwMode="auto">
            <a:xfrm>
              <a:off x="3218" y="2694"/>
              <a:ext cx="288" cy="96"/>
            </a:xfrm>
            <a:prstGeom prst="rect">
              <a:avLst/>
            </a:prstGeom>
            <a:solidFill>
              <a:srgbClr val="FF0000">
                <a:alpha val="39999"/>
              </a:srgbClr>
            </a:solidFill>
            <a:ln w="0">
              <a:noFill/>
              <a:miter lim="800000"/>
              <a:headEnd/>
              <a:tailEnd/>
            </a:ln>
            <a:effectLst/>
          </p:spPr>
          <p:txBody>
            <a:bodyPr wrap="none" anchor="ctr"/>
            <a:lstStyle/>
            <a:p>
              <a:endParaRPr lang="en-US"/>
            </a:p>
          </p:txBody>
        </p:sp>
        <p:sp>
          <p:nvSpPr>
            <p:cNvPr id="1456141" name="Rectangle 13"/>
            <p:cNvSpPr>
              <a:spLocks noChangeArrowheads="1"/>
            </p:cNvSpPr>
            <p:nvPr/>
          </p:nvSpPr>
          <p:spPr bwMode="auto">
            <a:xfrm>
              <a:off x="3517" y="2694"/>
              <a:ext cx="288" cy="96"/>
            </a:xfrm>
            <a:prstGeom prst="rect">
              <a:avLst/>
            </a:prstGeom>
            <a:solidFill>
              <a:srgbClr val="00CC00">
                <a:alpha val="39999"/>
              </a:srgbClr>
            </a:solidFill>
            <a:ln w="0">
              <a:noFill/>
              <a:miter lim="800000"/>
              <a:headEnd/>
              <a:tailEnd/>
            </a:ln>
            <a:effectLst/>
          </p:spPr>
          <p:txBody>
            <a:bodyPr wrap="none" anchor="ctr"/>
            <a:lstStyle/>
            <a:p>
              <a:endParaRPr lang="en-US"/>
            </a:p>
          </p:txBody>
        </p:sp>
        <p:sp>
          <p:nvSpPr>
            <p:cNvPr id="1456142" name="Rectangle 14"/>
            <p:cNvSpPr>
              <a:spLocks noChangeArrowheads="1"/>
            </p:cNvSpPr>
            <p:nvPr/>
          </p:nvSpPr>
          <p:spPr bwMode="auto">
            <a:xfrm>
              <a:off x="3817" y="2694"/>
              <a:ext cx="288" cy="96"/>
            </a:xfrm>
            <a:prstGeom prst="rect">
              <a:avLst/>
            </a:prstGeom>
            <a:solidFill>
              <a:srgbClr val="EBFD03">
                <a:alpha val="39999"/>
              </a:srgbClr>
            </a:solidFill>
            <a:ln w="0">
              <a:noFill/>
              <a:miter lim="800000"/>
              <a:headEnd/>
              <a:tailEnd/>
            </a:ln>
            <a:effectLst/>
          </p:spPr>
          <p:txBody>
            <a:bodyPr wrap="none" anchor="ctr"/>
            <a:lstStyle/>
            <a:p>
              <a:endParaRPr lang="en-US"/>
            </a:p>
          </p:txBody>
        </p:sp>
        <p:sp>
          <p:nvSpPr>
            <p:cNvPr id="1456143" name="Rectangle 15"/>
            <p:cNvSpPr>
              <a:spLocks noChangeArrowheads="1"/>
            </p:cNvSpPr>
            <p:nvPr/>
          </p:nvSpPr>
          <p:spPr bwMode="auto">
            <a:xfrm>
              <a:off x="4116" y="2694"/>
              <a:ext cx="288" cy="96"/>
            </a:xfrm>
            <a:prstGeom prst="rect">
              <a:avLst/>
            </a:prstGeom>
            <a:solidFill>
              <a:srgbClr val="6600CC">
                <a:alpha val="39999"/>
              </a:srgbClr>
            </a:solidFill>
            <a:ln w="0">
              <a:noFill/>
              <a:miter lim="800000"/>
              <a:headEnd/>
              <a:tailEnd/>
            </a:ln>
            <a:effectLst/>
          </p:spPr>
          <p:txBody>
            <a:bodyPr wrap="none" anchor="ctr"/>
            <a:lstStyle/>
            <a:p>
              <a:endParaRPr lang="en-US"/>
            </a:p>
          </p:txBody>
        </p:sp>
        <p:sp>
          <p:nvSpPr>
            <p:cNvPr id="1456144" name="Rectangle 16"/>
            <p:cNvSpPr>
              <a:spLocks noChangeArrowheads="1"/>
            </p:cNvSpPr>
            <p:nvPr/>
          </p:nvSpPr>
          <p:spPr bwMode="auto">
            <a:xfrm>
              <a:off x="4416" y="2694"/>
              <a:ext cx="288" cy="96"/>
            </a:xfrm>
            <a:prstGeom prst="rect">
              <a:avLst/>
            </a:prstGeom>
            <a:solidFill>
              <a:srgbClr val="00CCFF">
                <a:alpha val="39999"/>
              </a:srgbClr>
            </a:solidFill>
            <a:ln w="0">
              <a:noFill/>
              <a:miter lim="800000"/>
              <a:headEnd/>
              <a:tailEnd/>
            </a:ln>
            <a:effectLst/>
          </p:spPr>
          <p:txBody>
            <a:bodyPr wrap="none" anchor="ctr"/>
            <a:lstStyle/>
            <a:p>
              <a:endParaRPr lang="en-US"/>
            </a:p>
          </p:txBody>
        </p:sp>
      </p:grpSp>
      <p:grpSp>
        <p:nvGrpSpPr>
          <p:cNvPr id="5" name="Group 17"/>
          <p:cNvGrpSpPr>
            <a:grpSpLocks/>
          </p:cNvGrpSpPr>
          <p:nvPr/>
        </p:nvGrpSpPr>
        <p:grpSpPr bwMode="auto">
          <a:xfrm>
            <a:off x="5998534" y="4567717"/>
            <a:ext cx="1444625" cy="152400"/>
            <a:chOff x="3792" y="2879"/>
            <a:chExt cx="910" cy="96"/>
          </a:xfrm>
        </p:grpSpPr>
        <p:sp>
          <p:nvSpPr>
            <p:cNvPr id="1456146" name="Rectangle 18"/>
            <p:cNvSpPr>
              <a:spLocks noChangeArrowheads="1"/>
            </p:cNvSpPr>
            <p:nvPr/>
          </p:nvSpPr>
          <p:spPr bwMode="auto">
            <a:xfrm>
              <a:off x="4103" y="2879"/>
              <a:ext cx="288" cy="96"/>
            </a:xfrm>
            <a:prstGeom prst="rect">
              <a:avLst/>
            </a:prstGeom>
            <a:solidFill>
              <a:srgbClr val="00CC00">
                <a:alpha val="39999"/>
              </a:srgbClr>
            </a:solidFill>
            <a:ln w="0">
              <a:noFill/>
              <a:miter lim="800000"/>
              <a:headEnd/>
              <a:tailEnd/>
            </a:ln>
            <a:effectLst/>
          </p:spPr>
          <p:txBody>
            <a:bodyPr wrap="none" anchor="ctr"/>
            <a:lstStyle/>
            <a:p>
              <a:endParaRPr lang="en-US"/>
            </a:p>
          </p:txBody>
        </p:sp>
        <p:sp>
          <p:nvSpPr>
            <p:cNvPr id="1456147" name="Rectangle 19"/>
            <p:cNvSpPr>
              <a:spLocks noChangeArrowheads="1"/>
            </p:cNvSpPr>
            <p:nvPr/>
          </p:nvSpPr>
          <p:spPr bwMode="auto">
            <a:xfrm>
              <a:off x="3792" y="2879"/>
              <a:ext cx="288" cy="96"/>
            </a:xfrm>
            <a:prstGeom prst="rect">
              <a:avLst/>
            </a:prstGeom>
            <a:solidFill>
              <a:srgbClr val="6600CC">
                <a:alpha val="39999"/>
              </a:srgbClr>
            </a:solidFill>
            <a:ln w="0">
              <a:noFill/>
              <a:miter lim="800000"/>
              <a:headEnd/>
              <a:tailEnd/>
            </a:ln>
            <a:effectLst/>
          </p:spPr>
          <p:txBody>
            <a:bodyPr wrap="none" anchor="ctr"/>
            <a:lstStyle/>
            <a:p>
              <a:endParaRPr lang="en-US"/>
            </a:p>
          </p:txBody>
        </p:sp>
        <p:sp>
          <p:nvSpPr>
            <p:cNvPr id="1456148" name="Rectangle 20"/>
            <p:cNvSpPr>
              <a:spLocks noChangeArrowheads="1"/>
            </p:cNvSpPr>
            <p:nvPr/>
          </p:nvSpPr>
          <p:spPr bwMode="auto">
            <a:xfrm>
              <a:off x="4414" y="2879"/>
              <a:ext cx="288" cy="96"/>
            </a:xfrm>
            <a:prstGeom prst="rect">
              <a:avLst/>
            </a:prstGeom>
            <a:solidFill>
              <a:srgbClr val="00CCFF">
                <a:alpha val="39999"/>
              </a:srgbClr>
            </a:solidFill>
            <a:ln w="0">
              <a:noFill/>
              <a:miter lim="800000"/>
              <a:headEnd/>
              <a:tailEnd/>
            </a:ln>
            <a:effectLst/>
          </p:spPr>
          <p:txBody>
            <a:bodyPr wrap="none" anchor="ctr"/>
            <a:lstStyle/>
            <a:p>
              <a:endParaRPr lang="en-US"/>
            </a:p>
          </p:txBody>
        </p:sp>
      </p:grpSp>
      <p:sp>
        <p:nvSpPr>
          <p:cNvPr id="1456149" name="AutoShape 21"/>
          <p:cNvSpPr>
            <a:spLocks noChangeArrowheads="1"/>
          </p:cNvSpPr>
          <p:nvPr/>
        </p:nvSpPr>
        <p:spPr bwMode="auto">
          <a:xfrm flipH="1">
            <a:off x="7543800" y="4215921"/>
            <a:ext cx="325438" cy="290512"/>
          </a:xfrm>
          <a:prstGeom prst="rightArrow">
            <a:avLst>
              <a:gd name="adj1" fmla="val 50000"/>
              <a:gd name="adj2" fmla="val 28006"/>
            </a:avLst>
          </a:prstGeom>
          <a:solidFill>
            <a:srgbClr val="FF0000"/>
          </a:solidFill>
          <a:ln w="9525">
            <a:noFill/>
            <a:miter lim="800000"/>
            <a:headEnd/>
            <a:tailEnd/>
          </a:ln>
          <a:effectLst/>
        </p:spPr>
        <p:txBody>
          <a:bodyPr wrap="none" anchor="ctr"/>
          <a:lstStyle/>
          <a:p>
            <a:endParaRPr lang="en-US"/>
          </a:p>
        </p:txBody>
      </p:sp>
      <p:sp>
        <p:nvSpPr>
          <p:cNvPr id="1456150" name="AutoShape 22"/>
          <p:cNvSpPr>
            <a:spLocks noChangeArrowheads="1"/>
          </p:cNvSpPr>
          <p:nvPr/>
        </p:nvSpPr>
        <p:spPr bwMode="auto">
          <a:xfrm flipH="1">
            <a:off x="7543800" y="4520721"/>
            <a:ext cx="325438" cy="290512"/>
          </a:xfrm>
          <a:prstGeom prst="rightArrow">
            <a:avLst>
              <a:gd name="adj1" fmla="val 50000"/>
              <a:gd name="adj2" fmla="val 28006"/>
            </a:avLst>
          </a:prstGeom>
          <a:solidFill>
            <a:srgbClr val="FF0000"/>
          </a:solidFill>
          <a:ln w="9525">
            <a:noFill/>
            <a:miter lim="800000"/>
            <a:headEnd/>
            <a:tailEnd/>
          </a:ln>
          <a:effectLst/>
        </p:spPr>
        <p:txBody>
          <a:bodyPr wrap="none" anchor="ctr"/>
          <a:lstStyle/>
          <a:p>
            <a:endParaRPr lang="en-US"/>
          </a:p>
        </p:txBody>
      </p:sp>
      <p:sp>
        <p:nvSpPr>
          <p:cNvPr id="1456151" name="AutoShape 23"/>
          <p:cNvSpPr>
            <a:spLocks noChangeArrowheads="1"/>
          </p:cNvSpPr>
          <p:nvPr/>
        </p:nvSpPr>
        <p:spPr bwMode="auto">
          <a:xfrm flipH="1">
            <a:off x="7554433" y="5192233"/>
            <a:ext cx="325438" cy="290513"/>
          </a:xfrm>
          <a:prstGeom prst="rightArrow">
            <a:avLst>
              <a:gd name="adj1" fmla="val 50000"/>
              <a:gd name="adj2" fmla="val 28005"/>
            </a:avLst>
          </a:prstGeom>
          <a:solidFill>
            <a:srgbClr val="FF0000"/>
          </a:solidFill>
          <a:ln w="9525">
            <a:noFill/>
            <a:miter lim="800000"/>
            <a:headEnd/>
            <a:tailEnd/>
          </a:ln>
          <a:effectLst/>
        </p:spPr>
        <p:txBody>
          <a:bodyPr wrap="none" anchor="ctr"/>
          <a:lstStyle/>
          <a:p>
            <a:endParaRPr lang="en-US"/>
          </a:p>
        </p:txBody>
      </p:sp>
      <p:sp>
        <p:nvSpPr>
          <p:cNvPr id="1456152" name="AutoShape 24"/>
          <p:cNvSpPr>
            <a:spLocks noChangeArrowheads="1"/>
          </p:cNvSpPr>
          <p:nvPr/>
        </p:nvSpPr>
        <p:spPr bwMode="auto">
          <a:xfrm flipH="1">
            <a:off x="7543800" y="5608787"/>
            <a:ext cx="325438" cy="290512"/>
          </a:xfrm>
          <a:prstGeom prst="rightArrow">
            <a:avLst>
              <a:gd name="adj1" fmla="val 50000"/>
              <a:gd name="adj2" fmla="val 28006"/>
            </a:avLst>
          </a:prstGeom>
          <a:solidFill>
            <a:srgbClr val="FF0000"/>
          </a:solidFill>
          <a:ln w="9525">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56149"/>
                                        </p:tgtEl>
                                        <p:attrNameLst>
                                          <p:attrName>style.visibility</p:attrName>
                                        </p:attrNameLst>
                                      </p:cBhvr>
                                      <p:to>
                                        <p:strVal val="visible"/>
                                      </p:to>
                                    </p:set>
                                    <p:animEffect transition="in" filter="fade">
                                      <p:cBhvr>
                                        <p:cTn id="10" dur="2000"/>
                                        <p:tgtEl>
                                          <p:spTgt spid="14561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56150"/>
                                        </p:tgtEl>
                                        <p:attrNameLst>
                                          <p:attrName>style.visibility</p:attrName>
                                        </p:attrNameLst>
                                      </p:cBhvr>
                                      <p:to>
                                        <p:strVal val="visible"/>
                                      </p:to>
                                    </p:set>
                                    <p:animEffect transition="in" filter="fade">
                                      <p:cBhvr>
                                        <p:cTn id="18" dur="2000"/>
                                        <p:tgtEl>
                                          <p:spTgt spid="14561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56151"/>
                                        </p:tgtEl>
                                        <p:attrNameLst>
                                          <p:attrName>style.visibility</p:attrName>
                                        </p:attrNameLst>
                                      </p:cBhvr>
                                      <p:to>
                                        <p:strVal val="visible"/>
                                      </p:to>
                                    </p:set>
                                    <p:animEffect transition="in" filter="fade">
                                      <p:cBhvr>
                                        <p:cTn id="26" dur="2000"/>
                                        <p:tgtEl>
                                          <p:spTgt spid="145615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56138"/>
                                        </p:tgtEl>
                                        <p:attrNameLst>
                                          <p:attrName>style.visibility</p:attrName>
                                        </p:attrNameLst>
                                      </p:cBhvr>
                                      <p:to>
                                        <p:strVal val="visible"/>
                                      </p:to>
                                    </p:set>
                                    <p:animEffect transition="in" filter="fade">
                                      <p:cBhvr>
                                        <p:cTn id="31" dur="2000"/>
                                        <p:tgtEl>
                                          <p:spTgt spid="14561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56152"/>
                                        </p:tgtEl>
                                        <p:attrNameLst>
                                          <p:attrName>style.visibility</p:attrName>
                                        </p:attrNameLst>
                                      </p:cBhvr>
                                      <p:to>
                                        <p:strVal val="visible"/>
                                      </p:to>
                                    </p:set>
                                    <p:animEffect transition="in" filter="fade">
                                      <p:cBhvr>
                                        <p:cTn id="34" dur="2000"/>
                                        <p:tgtEl>
                                          <p:spTgt spid="145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6138" grpId="0" animBg="1"/>
      <p:bldP spid="1456149" grpId="0" animBg="1"/>
      <p:bldP spid="1456150" grpId="0" animBg="1"/>
      <p:bldP spid="1456151" grpId="0" animBg="1"/>
      <p:bldP spid="14561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Microsoft IT Deployment Approach</a:t>
            </a:r>
            <a:endParaRPr lang="en-US" dirty="0"/>
          </a:p>
        </p:txBody>
      </p:sp>
      <p:sp>
        <p:nvSpPr>
          <p:cNvPr id="3" name="Text Placeholder 2"/>
          <p:cNvSpPr>
            <a:spLocks noGrp="1"/>
          </p:cNvSpPr>
          <p:nvPr>
            <p:ph idx="1"/>
          </p:nvPr>
        </p:nvSpPr>
        <p:spPr>
          <a:xfrm>
            <a:off x="381000" y="1003300"/>
            <a:ext cx="8382000" cy="5367623"/>
          </a:xfrm>
        </p:spPr>
        <p:txBody>
          <a:bodyPr>
            <a:normAutofit lnSpcReduction="10000"/>
          </a:bodyPr>
          <a:lstStyle/>
          <a:p>
            <a:r>
              <a:rPr lang="en-US" sz="2800" dirty="0" smtClean="0"/>
              <a:t>Design the Perimeter network </a:t>
            </a:r>
          </a:p>
          <a:p>
            <a:r>
              <a:rPr lang="en-US" sz="2800" dirty="0" smtClean="0"/>
              <a:t>Network readiness</a:t>
            </a:r>
          </a:p>
          <a:p>
            <a:pPr lvl="1"/>
            <a:r>
              <a:rPr lang="en-US" sz="2400" dirty="0" smtClean="0"/>
              <a:t>Router ACLs/Lockdown</a:t>
            </a:r>
          </a:p>
          <a:p>
            <a:pPr lvl="1"/>
            <a:r>
              <a:rPr lang="en-US" sz="2400" dirty="0" smtClean="0"/>
              <a:t>TCP/UDP Ports</a:t>
            </a:r>
          </a:p>
          <a:p>
            <a:r>
              <a:rPr lang="en-US" sz="2800" dirty="0" smtClean="0"/>
              <a:t>Server lockdown </a:t>
            </a:r>
            <a:r>
              <a:rPr lang="en-US" sz="2800" dirty="0" smtClean="0">
                <a:sym typeface="Wingdings" pitchFamily="2" charset="2"/>
              </a:rPr>
              <a:t>as per Extranet requirements</a:t>
            </a:r>
          </a:p>
          <a:p>
            <a:pPr lvl="1"/>
            <a:r>
              <a:rPr lang="en-US" sz="2400" dirty="0" smtClean="0">
                <a:sym typeface="Wingdings" pitchFamily="2" charset="2"/>
              </a:rPr>
              <a:t>TCP/IP Filtering</a:t>
            </a:r>
          </a:p>
          <a:p>
            <a:pPr lvl="1"/>
            <a:r>
              <a:rPr lang="en-US" sz="2400" dirty="0" smtClean="0">
                <a:sym typeface="Wingdings" pitchFamily="2" charset="2"/>
              </a:rPr>
              <a:t>Disable NetBIOS over TCP/IP</a:t>
            </a:r>
            <a:endParaRPr lang="en-US" sz="2400" dirty="0" smtClean="0"/>
          </a:p>
          <a:p>
            <a:r>
              <a:rPr lang="en-US" sz="2800" dirty="0" smtClean="0"/>
              <a:t>Microsoft IT standard configuration</a:t>
            </a:r>
          </a:p>
          <a:p>
            <a:r>
              <a:rPr lang="en-US" sz="2800" dirty="0" smtClean="0"/>
              <a:t>Management infrastructure</a:t>
            </a:r>
          </a:p>
          <a:p>
            <a:pPr lvl="1"/>
            <a:r>
              <a:rPr lang="en-US" sz="2400" dirty="0" smtClean="0"/>
              <a:t>MOM and SMS</a:t>
            </a:r>
          </a:p>
          <a:p>
            <a:r>
              <a:rPr lang="en-US" sz="2800" dirty="0" smtClean="0"/>
              <a:t>Deploy at par with Exchange 2003 hygiene features first and then enable new features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Mail Routing: Implementation</a:t>
            </a:r>
            <a:endParaRPr lang="en-US"/>
          </a:p>
        </p:txBody>
      </p:sp>
      <p:sp>
        <p:nvSpPr>
          <p:cNvPr id="3" name="Text Placeholder 2"/>
          <p:cNvSpPr>
            <a:spLocks noGrp="1"/>
          </p:cNvSpPr>
          <p:nvPr>
            <p:ph idx="1"/>
          </p:nvPr>
        </p:nvSpPr>
        <p:spPr>
          <a:xfrm>
            <a:off x="381000" y="1412875"/>
            <a:ext cx="8382000" cy="4696670"/>
          </a:xfrm>
        </p:spPr>
        <p:txBody>
          <a:bodyPr>
            <a:normAutofit fontScale="92500" lnSpcReduction="10000"/>
          </a:bodyPr>
          <a:lstStyle/>
          <a:p>
            <a:r>
              <a:rPr lang="en-US" dirty="0" smtClean="0"/>
              <a:t>Introduce Hub Transport Server role in Corp</a:t>
            </a:r>
          </a:p>
          <a:p>
            <a:r>
              <a:rPr lang="en-US" dirty="0" smtClean="0"/>
              <a:t>Establish mail routing between the Exchange 2007 and Exchange 2003 routing groups</a:t>
            </a:r>
          </a:p>
          <a:p>
            <a:r>
              <a:rPr lang="en-US" dirty="0" smtClean="0"/>
              <a:t>Install and configure Edge servers </a:t>
            </a:r>
            <a:br>
              <a:rPr lang="en-US" dirty="0" smtClean="0"/>
            </a:br>
            <a:r>
              <a:rPr lang="en-US" dirty="0" smtClean="0"/>
              <a:t>in the Extranet</a:t>
            </a:r>
          </a:p>
          <a:p>
            <a:pPr lvl="1"/>
            <a:r>
              <a:rPr lang="en-US" dirty="0" smtClean="0"/>
              <a:t>9 servers (6 Exchange 2003 + 3 </a:t>
            </a:r>
            <a:br>
              <a:rPr lang="en-US" dirty="0" smtClean="0"/>
            </a:br>
            <a:r>
              <a:rPr lang="en-US" dirty="0" smtClean="0"/>
              <a:t>Exchange 2007 Edge)</a:t>
            </a:r>
          </a:p>
          <a:p>
            <a:pPr lvl="1"/>
            <a:r>
              <a:rPr lang="en-US" dirty="0" smtClean="0"/>
              <a:t>Subscribe Edge to Redmond AD site</a:t>
            </a:r>
          </a:p>
          <a:p>
            <a:pPr lvl="1"/>
            <a:r>
              <a:rPr lang="en-US" dirty="0" smtClean="0"/>
              <a:t>Configure all spam filtering agents</a:t>
            </a:r>
          </a:p>
          <a:p>
            <a:pPr lvl="1"/>
            <a:r>
              <a:rPr lang="en-US" dirty="0" smtClean="0">
                <a:solidFill>
                  <a:schemeClr val="accent2"/>
                </a:solidFill>
              </a:rPr>
              <a:t>No antivirus installed at this stage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smtClean="0"/>
              <a:t>Mail Routing: Implemenation</a:t>
            </a:r>
            <a:br>
              <a:rPr smtClean="0"/>
            </a:br>
            <a:r>
              <a:rPr sz="3600" smtClean="0">
                <a:solidFill>
                  <a:schemeClr val="tx2"/>
                </a:solidFill>
              </a:rPr>
              <a:t>Continued</a:t>
            </a:r>
            <a:endParaRPr lang="en-US" dirty="0">
              <a:solidFill>
                <a:schemeClr val="tx2"/>
              </a:solidFill>
            </a:endParaRPr>
          </a:p>
        </p:txBody>
      </p:sp>
      <p:sp>
        <p:nvSpPr>
          <p:cNvPr id="3" name="Text Placeholder 2"/>
          <p:cNvSpPr>
            <a:spLocks noGrp="1"/>
          </p:cNvSpPr>
          <p:nvPr>
            <p:ph idx="1"/>
          </p:nvPr>
        </p:nvSpPr>
        <p:spPr>
          <a:xfrm>
            <a:off x="381000" y="1612900"/>
            <a:ext cx="8382000" cy="4259628"/>
          </a:xfrm>
        </p:spPr>
        <p:txBody>
          <a:bodyPr>
            <a:normAutofit fontScale="92500" lnSpcReduction="10000"/>
          </a:bodyPr>
          <a:lstStyle/>
          <a:p>
            <a:r>
              <a:rPr lang="en-US" dirty="0" smtClean="0"/>
              <a:t>Internet mail (inbound &amp; outbound) scanned </a:t>
            </a:r>
            <a:br>
              <a:rPr lang="en-US" dirty="0" smtClean="0"/>
            </a:br>
            <a:r>
              <a:rPr lang="en-US" dirty="0" smtClean="0"/>
              <a:t>by Exchange 2003 Hub servers</a:t>
            </a:r>
          </a:p>
          <a:p>
            <a:pPr lvl="1"/>
            <a:r>
              <a:rPr lang="en-US" dirty="0" smtClean="0"/>
              <a:t>Required additional steps to route mail from Exchange 2007 Hub servers </a:t>
            </a:r>
            <a:r>
              <a:rPr lang="en-US" dirty="0" smtClean="0">
                <a:sym typeface="Wingdings" pitchFamily="2" charset="2"/>
              </a:rPr>
              <a:t> Internet</a:t>
            </a:r>
            <a:endParaRPr lang="en-US" dirty="0" smtClean="0"/>
          </a:p>
          <a:p>
            <a:r>
              <a:rPr lang="en-US" dirty="0" smtClean="0"/>
              <a:t>Install and configure antivirus on Edge servers</a:t>
            </a:r>
          </a:p>
          <a:p>
            <a:r>
              <a:rPr lang="en-US" dirty="0" smtClean="0"/>
              <a:t>Re-configure mail routing to send and receive Internet mail directly through Edge servers</a:t>
            </a:r>
          </a:p>
          <a:p>
            <a:r>
              <a:rPr lang="en-US" dirty="0" smtClean="0"/>
              <a:t>Remove Exchange 2003 Internet </a:t>
            </a:r>
            <a:br>
              <a:rPr lang="en-US" dirty="0" smtClean="0"/>
            </a:br>
            <a:r>
              <a:rPr lang="en-US" dirty="0" smtClean="0"/>
              <a:t>gateway servers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idx="1"/>
          </p:nvPr>
        </p:nvSpPr>
        <p:spPr>
          <a:xfrm>
            <a:off x="127000" y="1231900"/>
            <a:ext cx="8756650" cy="2260600"/>
          </a:xfrm>
        </p:spPr>
        <p:txBody>
          <a:bodyPr/>
          <a:lstStyle/>
          <a:p>
            <a:r>
              <a:rPr lang="en-US" dirty="0" smtClean="0"/>
              <a:t>E-mail messaging hygiene and security </a:t>
            </a:r>
          </a:p>
          <a:p>
            <a:pPr lvl="1"/>
            <a:r>
              <a:rPr lang="en-US" dirty="0" smtClean="0"/>
              <a:t>Overview</a:t>
            </a:r>
          </a:p>
          <a:p>
            <a:pPr lvl="1"/>
            <a:r>
              <a:rPr lang="en-US" dirty="0" smtClean="0"/>
              <a:t>Challenges</a:t>
            </a:r>
          </a:p>
          <a:p>
            <a:pPr lvl="1"/>
            <a:r>
              <a:rPr lang="en-US" dirty="0" smtClean="0"/>
              <a:t>How can it be better?</a:t>
            </a:r>
          </a:p>
          <a:p>
            <a:r>
              <a:rPr lang="en-US" dirty="0" smtClean="0"/>
              <a:t>Introducing Microsoft Exchange Server 2007 </a:t>
            </a:r>
            <a:br>
              <a:rPr lang="en-US" dirty="0" smtClean="0"/>
            </a:br>
            <a:r>
              <a:rPr lang="en-US" dirty="0" smtClean="0"/>
              <a:t>Edge Transport server</a:t>
            </a:r>
          </a:p>
          <a:p>
            <a:r>
              <a:rPr lang="en-US" dirty="0" smtClean="0"/>
              <a:t>Microsoft IT Edge server design</a:t>
            </a:r>
          </a:p>
          <a:p>
            <a:r>
              <a:rPr lang="en-US" dirty="0" smtClean="0"/>
              <a:t>Deployment experience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5" name="Object 3"/>
          <p:cNvGraphicFramePr>
            <a:graphicFrameLocks noChangeAspect="1"/>
          </p:cNvGraphicFramePr>
          <p:nvPr/>
        </p:nvGraphicFramePr>
        <p:xfrm>
          <a:off x="531221" y="3590442"/>
          <a:ext cx="5022839" cy="3077690"/>
        </p:xfrm>
        <a:graphic>
          <a:graphicData uri="http://schemas.openxmlformats.org/presentationml/2006/ole">
            <p:oleObj spid="_x0000_s36866" name="Visio" r:id="rId4" imgW="5885216" imgH="3777229" progId="Visio.Drawing.11">
              <p:link updateAutomatic="1"/>
            </p:oleObj>
          </a:graphicData>
        </a:graphic>
      </p:graphicFrame>
      <p:graphicFrame>
        <p:nvGraphicFramePr>
          <p:cNvPr id="69639" name="Object 7"/>
          <p:cNvGraphicFramePr>
            <a:graphicFrameLocks noChangeAspect="1"/>
          </p:cNvGraphicFramePr>
          <p:nvPr/>
        </p:nvGraphicFramePr>
        <p:xfrm>
          <a:off x="929874" y="4475859"/>
          <a:ext cx="715698" cy="874448"/>
        </p:xfrm>
        <a:graphic>
          <a:graphicData uri="http://schemas.openxmlformats.org/presentationml/2006/ole">
            <p:oleObj spid="_x0000_s36868" name="Visio" r:id="rId4" imgW="858407" imgH="1049050" progId="Visio.Drawing.11">
              <p:link updateAutomatic="1"/>
            </p:oleObj>
          </a:graphicData>
        </a:graphic>
      </p:graphicFrame>
      <p:graphicFrame>
        <p:nvGraphicFramePr>
          <p:cNvPr id="69641" name="Object 9"/>
          <p:cNvGraphicFramePr>
            <a:graphicFrameLocks noChangeAspect="1"/>
          </p:cNvGraphicFramePr>
          <p:nvPr/>
        </p:nvGraphicFramePr>
        <p:xfrm>
          <a:off x="980153" y="5457464"/>
          <a:ext cx="575469" cy="693208"/>
        </p:xfrm>
        <a:graphic>
          <a:graphicData uri="http://schemas.openxmlformats.org/presentationml/2006/ole">
            <p:oleObj spid="_x0000_s36869" name="Visio" r:id="rId4" imgW="690505" imgH="831726" progId="Visio.Drawing.11">
              <p:link updateAutomatic="1"/>
            </p:oleObj>
          </a:graphicData>
        </a:graphic>
      </p:graphicFrame>
      <p:graphicFrame>
        <p:nvGraphicFramePr>
          <p:cNvPr id="69672" name="Object 40"/>
          <p:cNvGraphicFramePr>
            <a:graphicFrameLocks noChangeAspect="1"/>
          </p:cNvGraphicFramePr>
          <p:nvPr/>
        </p:nvGraphicFramePr>
        <p:xfrm>
          <a:off x="3921663" y="1488282"/>
          <a:ext cx="4131469" cy="751417"/>
        </p:xfrm>
        <a:graphic>
          <a:graphicData uri="http://schemas.openxmlformats.org/presentationml/2006/ole">
            <p:oleObj spid="_x0000_s36879" name="Visio" r:id="rId4" imgW="4957165" imgH="901734" progId="Visio.Drawing.11">
              <p:link updateAutomatic="1"/>
            </p:oleObj>
          </a:graphicData>
        </a:graphic>
      </p:graphicFrame>
      <p:graphicFrame>
        <p:nvGraphicFramePr>
          <p:cNvPr id="69658" name="Object 26"/>
          <p:cNvGraphicFramePr>
            <a:graphicFrameLocks noChangeAspect="1"/>
          </p:cNvGraphicFramePr>
          <p:nvPr/>
        </p:nvGraphicFramePr>
        <p:xfrm>
          <a:off x="5279704" y="3263208"/>
          <a:ext cx="2702719" cy="2465917"/>
        </p:xfrm>
        <a:graphic>
          <a:graphicData uri="http://schemas.openxmlformats.org/presentationml/2006/ole">
            <p:oleObj spid="_x0000_s36872" name="Visio" r:id="rId4" imgW="3242780" imgH="2959289" progId="Visio.Drawing.11">
              <p:link updateAutomatic="1"/>
            </p:oleObj>
          </a:graphicData>
        </a:graphic>
      </p:graphicFrame>
      <p:sp>
        <p:nvSpPr>
          <p:cNvPr id="2" name="Title 1"/>
          <p:cNvSpPr>
            <a:spLocks noGrp="1"/>
          </p:cNvSpPr>
          <p:nvPr>
            <p:ph type="title"/>
          </p:nvPr>
        </p:nvSpPr>
        <p:spPr/>
        <p:txBody>
          <a:bodyPr/>
          <a:lstStyle/>
          <a:p>
            <a:r>
              <a:rPr lang="en-US" smtClean="0"/>
              <a:t>Mail Routing: Intermediate Stage</a:t>
            </a:r>
            <a:endParaRPr lang="en-US"/>
          </a:p>
        </p:txBody>
      </p:sp>
      <p:graphicFrame>
        <p:nvGraphicFramePr>
          <p:cNvPr id="69637" name="Object 5"/>
          <p:cNvGraphicFramePr>
            <a:graphicFrameLocks noChangeAspect="1"/>
          </p:cNvGraphicFramePr>
          <p:nvPr/>
        </p:nvGraphicFramePr>
        <p:xfrm>
          <a:off x="3140851" y="1538370"/>
          <a:ext cx="567532" cy="971021"/>
        </p:xfrm>
        <a:graphic>
          <a:graphicData uri="http://schemas.openxmlformats.org/presentationml/2006/ole">
            <p:oleObj spid="_x0000_s36867" name="Visio" r:id="rId4" imgW="681057" imgH="1164740" progId="Visio.Drawing.11">
              <p:link updateAutomatic="1"/>
            </p:oleObj>
          </a:graphicData>
        </a:graphic>
      </p:graphicFrame>
      <p:pic>
        <p:nvPicPr>
          <p:cNvPr id="69652" name="Picture 20"/>
          <p:cNvPicPr>
            <a:picLocks noChangeAspect="1" noChangeArrowheads="1"/>
          </p:cNvPicPr>
          <p:nvPr/>
        </p:nvPicPr>
        <p:blipFill>
          <a:blip r:embed="rId5"/>
          <a:srcRect/>
          <a:stretch>
            <a:fillRect/>
          </a:stretch>
        </p:blipFill>
        <p:spPr bwMode="auto">
          <a:xfrm>
            <a:off x="3147864" y="4732195"/>
            <a:ext cx="635000" cy="857250"/>
          </a:xfrm>
          <a:prstGeom prst="rect">
            <a:avLst/>
          </a:prstGeom>
          <a:noFill/>
          <a:ln w="9525">
            <a:noFill/>
            <a:miter lim="800000"/>
            <a:headEnd/>
            <a:tailEnd/>
          </a:ln>
          <a:effectLst/>
        </p:spPr>
      </p:pic>
      <p:pic>
        <p:nvPicPr>
          <p:cNvPr id="69653" name="Picture 21"/>
          <p:cNvPicPr>
            <a:picLocks noChangeAspect="1" noChangeArrowheads="1"/>
          </p:cNvPicPr>
          <p:nvPr/>
        </p:nvPicPr>
        <p:blipFill>
          <a:blip r:embed="rId6"/>
          <a:srcRect/>
          <a:stretch>
            <a:fillRect/>
          </a:stretch>
        </p:blipFill>
        <p:spPr bwMode="auto">
          <a:xfrm>
            <a:off x="4325450" y="4720444"/>
            <a:ext cx="650938" cy="873023"/>
          </a:xfrm>
          <a:prstGeom prst="rect">
            <a:avLst/>
          </a:prstGeom>
          <a:noFill/>
          <a:ln w="9525">
            <a:noFill/>
            <a:miter lim="800000"/>
            <a:headEnd/>
            <a:tailEnd/>
          </a:ln>
          <a:effectLst/>
        </p:spPr>
      </p:pic>
      <p:graphicFrame>
        <p:nvGraphicFramePr>
          <p:cNvPr id="69654" name="Object 22"/>
          <p:cNvGraphicFramePr>
            <a:graphicFrameLocks noChangeAspect="1"/>
          </p:cNvGraphicFramePr>
          <p:nvPr/>
        </p:nvGraphicFramePr>
        <p:xfrm>
          <a:off x="6736508" y="2178897"/>
          <a:ext cx="1709395" cy="1165988"/>
        </p:xfrm>
        <a:graphic>
          <a:graphicData uri="http://schemas.openxmlformats.org/presentationml/2006/ole">
            <p:oleObj spid="_x0000_s36870" name="Visio" r:id="rId4" imgW="1507611" imgH="1029048" progId="Visio.Drawing.11">
              <p:link updateAutomatic="1"/>
            </p:oleObj>
          </a:graphicData>
        </a:graphic>
      </p:graphicFrame>
      <p:graphicFrame>
        <p:nvGraphicFramePr>
          <p:cNvPr id="69656" name="Object 24"/>
          <p:cNvGraphicFramePr>
            <a:graphicFrameLocks noChangeAspect="1"/>
          </p:cNvGraphicFramePr>
          <p:nvPr/>
        </p:nvGraphicFramePr>
        <p:xfrm>
          <a:off x="5285173" y="3266175"/>
          <a:ext cx="2180167" cy="1750219"/>
        </p:xfrm>
        <a:graphic>
          <a:graphicData uri="http://schemas.openxmlformats.org/presentationml/2006/ole">
            <p:oleObj spid="_x0000_s36871" name="Visio" r:id="rId4" imgW="2616251" imgH="2099722" progId="Visio.Drawing.11">
              <p:link updateAutomatic="1"/>
            </p:oleObj>
          </a:graphicData>
        </a:graphic>
      </p:graphicFrame>
      <p:graphicFrame>
        <p:nvGraphicFramePr>
          <p:cNvPr id="69662" name="Object 30"/>
          <p:cNvGraphicFramePr>
            <a:graphicFrameLocks noChangeAspect="1"/>
          </p:cNvGraphicFramePr>
          <p:nvPr/>
        </p:nvGraphicFramePr>
        <p:xfrm>
          <a:off x="2007403" y="4643646"/>
          <a:ext cx="916781" cy="123032"/>
        </p:xfrm>
        <a:graphic>
          <a:graphicData uri="http://schemas.openxmlformats.org/presentationml/2006/ole">
            <p:oleObj spid="_x0000_s36873" name="Visio" r:id="rId4" imgW="1099733" imgH="147316" progId="Visio.Drawing.11">
              <p:link updateAutomatic="1"/>
            </p:oleObj>
          </a:graphicData>
        </a:graphic>
      </p:graphicFrame>
      <p:graphicFrame>
        <p:nvGraphicFramePr>
          <p:cNvPr id="69663" name="Object 31"/>
          <p:cNvGraphicFramePr>
            <a:graphicFrameLocks noChangeAspect="1"/>
          </p:cNvGraphicFramePr>
          <p:nvPr/>
        </p:nvGraphicFramePr>
        <p:xfrm>
          <a:off x="2023269" y="4880457"/>
          <a:ext cx="903552" cy="123031"/>
        </p:xfrm>
        <a:graphic>
          <a:graphicData uri="http://schemas.openxmlformats.org/presentationml/2006/ole">
            <p:oleObj spid="_x0000_s36874" name="Visio" r:id="rId4" imgW="1083806" imgH="147316" progId="Visio.Drawing.11">
              <p:link updateAutomatic="1"/>
            </p:oleObj>
          </a:graphicData>
        </a:graphic>
      </p:graphicFrame>
      <p:sp>
        <p:nvSpPr>
          <p:cNvPr id="35" name="TextBox 34"/>
          <p:cNvSpPr txBox="1"/>
          <p:nvPr/>
        </p:nvSpPr>
        <p:spPr>
          <a:xfrm>
            <a:off x="2159088" y="4601694"/>
            <a:ext cx="756563" cy="446246"/>
          </a:xfrm>
          <a:prstGeom prst="rect">
            <a:avLst/>
          </a:prstGeom>
          <a:noFill/>
        </p:spPr>
        <p:txBody>
          <a:bodyPr wrap="none" lIns="76173" tIns="38085" rIns="76173" bIns="38085" rtlCol="0">
            <a:spAutoFit/>
          </a:bodyPr>
          <a:lstStyle/>
          <a:p>
            <a:r>
              <a:rPr lang="en-US" sz="1200" b="1" dirty="0" smtClean="0">
                <a:solidFill>
                  <a:srgbClr val="FFFFFF"/>
                </a:solidFill>
                <a:latin typeface="Arial" pitchFamily="34" charset="0"/>
                <a:cs typeface="Arial" pitchFamily="34" charset="0"/>
              </a:rPr>
              <a:t>RGC</a:t>
            </a:r>
          </a:p>
          <a:p>
            <a:r>
              <a:rPr lang="en-US" sz="1200" b="1" dirty="0" smtClean="0">
                <a:solidFill>
                  <a:srgbClr val="FFFFFF"/>
                </a:solidFill>
                <a:latin typeface="Arial" pitchFamily="34" charset="0"/>
                <a:cs typeface="Arial" pitchFamily="34" charset="0"/>
              </a:rPr>
              <a:t>Cost = 1</a:t>
            </a:r>
            <a:endParaRPr lang="en-US" sz="1200" b="1" dirty="0">
              <a:solidFill>
                <a:srgbClr val="FFFFFF"/>
              </a:solidFill>
              <a:latin typeface="Arial" pitchFamily="34" charset="0"/>
              <a:cs typeface="Arial" pitchFamily="34" charset="0"/>
            </a:endParaRPr>
          </a:p>
        </p:txBody>
      </p:sp>
      <p:graphicFrame>
        <p:nvGraphicFramePr>
          <p:cNvPr id="69665" name="Object 33"/>
          <p:cNvGraphicFramePr>
            <a:graphicFrameLocks noChangeAspect="1"/>
          </p:cNvGraphicFramePr>
          <p:nvPr/>
        </p:nvGraphicFramePr>
        <p:xfrm>
          <a:off x="3640048" y="2595771"/>
          <a:ext cx="123031" cy="2178844"/>
        </p:xfrm>
        <a:graphic>
          <a:graphicData uri="http://schemas.openxmlformats.org/presentationml/2006/ole">
            <p:oleObj spid="_x0000_s36875" name="Visio" r:id="rId4" imgW="147387" imgH="2614111" progId="Visio.Drawing.11">
              <p:link updateAutomatic="1"/>
            </p:oleObj>
          </a:graphicData>
        </a:graphic>
      </p:graphicFrame>
      <p:sp>
        <p:nvSpPr>
          <p:cNvPr id="37" name="TextBox 36"/>
          <p:cNvSpPr txBox="1"/>
          <p:nvPr/>
        </p:nvSpPr>
        <p:spPr>
          <a:xfrm>
            <a:off x="3691338" y="2878141"/>
            <a:ext cx="1072355" cy="353913"/>
          </a:xfrm>
          <a:prstGeom prst="rect">
            <a:avLst/>
          </a:prstGeom>
          <a:noFill/>
        </p:spPr>
        <p:txBody>
          <a:bodyPr wrap="none" lIns="76173" tIns="38085" rIns="76173" bIns="38085" rtlCol="0">
            <a:spAutoFit/>
          </a:bodyPr>
          <a:lstStyle/>
          <a:p>
            <a:r>
              <a:rPr lang="en-US" b="1" dirty="0" smtClean="0">
                <a:solidFill>
                  <a:srgbClr val="FFFFFF"/>
                </a:solidFill>
                <a:latin typeface="Arial" pitchFamily="34" charset="0"/>
                <a:cs typeface="Arial" pitchFamily="34" charset="0"/>
              </a:rPr>
              <a:t>*, </a:t>
            </a:r>
            <a:r>
              <a:rPr lang="en-US" sz="1400" b="1" dirty="0" smtClean="0">
                <a:solidFill>
                  <a:srgbClr val="FFFFFF"/>
                </a:solidFill>
                <a:latin typeface="Arial" pitchFamily="34" charset="0"/>
                <a:cs typeface="Arial" pitchFamily="34" charset="0"/>
              </a:rPr>
              <a:t>Cost = 5</a:t>
            </a:r>
            <a:endParaRPr lang="en-US" sz="1400" b="1" dirty="0">
              <a:solidFill>
                <a:srgbClr val="FFFFFF"/>
              </a:solidFill>
              <a:latin typeface="Arial" pitchFamily="34" charset="0"/>
              <a:cs typeface="Arial" pitchFamily="34" charset="0"/>
            </a:endParaRPr>
          </a:p>
        </p:txBody>
      </p:sp>
      <p:sp>
        <p:nvSpPr>
          <p:cNvPr id="38" name="TextBox 37"/>
          <p:cNvSpPr txBox="1"/>
          <p:nvPr/>
        </p:nvSpPr>
        <p:spPr>
          <a:xfrm>
            <a:off x="6064747" y="4608311"/>
            <a:ext cx="1171741" cy="353913"/>
          </a:xfrm>
          <a:prstGeom prst="rect">
            <a:avLst/>
          </a:prstGeom>
          <a:noFill/>
        </p:spPr>
        <p:txBody>
          <a:bodyPr wrap="none" lIns="76173" tIns="38085" rIns="76173" bIns="38085" rtlCol="0">
            <a:spAutoFit/>
          </a:bodyPr>
          <a:lstStyle/>
          <a:p>
            <a:r>
              <a:rPr lang="en-US" b="1" dirty="0" smtClean="0">
                <a:solidFill>
                  <a:srgbClr val="FFFFFF"/>
                </a:solidFill>
                <a:latin typeface="Arial" pitchFamily="34" charset="0"/>
                <a:cs typeface="Arial" pitchFamily="34" charset="0"/>
              </a:rPr>
              <a:t>*, </a:t>
            </a:r>
            <a:r>
              <a:rPr lang="en-US" sz="1400" b="1" dirty="0" smtClean="0">
                <a:solidFill>
                  <a:srgbClr val="FFFFFF"/>
                </a:solidFill>
                <a:latin typeface="Arial" pitchFamily="34" charset="0"/>
                <a:cs typeface="Arial" pitchFamily="34" charset="0"/>
              </a:rPr>
              <a:t>Cost = 10</a:t>
            </a:r>
            <a:endParaRPr lang="en-US" sz="1400" b="1" dirty="0">
              <a:solidFill>
                <a:srgbClr val="FFFFFF"/>
              </a:solidFill>
              <a:latin typeface="Arial" pitchFamily="34" charset="0"/>
              <a:cs typeface="Arial" pitchFamily="34" charset="0"/>
            </a:endParaRPr>
          </a:p>
        </p:txBody>
      </p:sp>
      <p:sp>
        <p:nvSpPr>
          <p:cNvPr id="39" name="TextBox 38"/>
          <p:cNvSpPr txBox="1"/>
          <p:nvPr/>
        </p:nvSpPr>
        <p:spPr>
          <a:xfrm>
            <a:off x="6550000" y="5360411"/>
            <a:ext cx="1562874" cy="292357"/>
          </a:xfrm>
          <a:prstGeom prst="rect">
            <a:avLst/>
          </a:prstGeom>
          <a:noFill/>
        </p:spPr>
        <p:txBody>
          <a:bodyPr wrap="none" lIns="76173" tIns="38085" rIns="76173" bIns="38085" rtlCol="0">
            <a:spAutoFit/>
          </a:bodyPr>
          <a:lstStyle/>
          <a:p>
            <a:r>
              <a:rPr lang="en-US" sz="1400" b="1" dirty="0" smtClean="0">
                <a:solidFill>
                  <a:srgbClr val="FFFFFF"/>
                </a:solidFill>
                <a:latin typeface="Arial" pitchFamily="34" charset="0"/>
                <a:cs typeface="Arial" pitchFamily="34" charset="0"/>
              </a:rPr>
              <a:t>@</a:t>
            </a:r>
            <a:r>
              <a:rPr lang="en-US" sz="1400" b="1" dirty="0" err="1" smtClean="0">
                <a:solidFill>
                  <a:srgbClr val="FFFFFF"/>
                </a:solidFill>
                <a:latin typeface="Arial" pitchFamily="34" charset="0"/>
                <a:cs typeface="Arial" pitchFamily="34" charset="0"/>
              </a:rPr>
              <a:t>microsoft.com</a:t>
            </a:r>
            <a:endParaRPr lang="en-US" sz="1400" b="1" dirty="0">
              <a:solidFill>
                <a:srgbClr val="FFFFFF"/>
              </a:solidFill>
              <a:latin typeface="Arial" pitchFamily="34" charset="0"/>
              <a:cs typeface="Arial" pitchFamily="34" charset="0"/>
            </a:endParaRPr>
          </a:p>
        </p:txBody>
      </p:sp>
      <p:graphicFrame>
        <p:nvGraphicFramePr>
          <p:cNvPr id="69667" name="Object 35"/>
          <p:cNvGraphicFramePr>
            <a:graphicFrameLocks noChangeAspect="1"/>
          </p:cNvGraphicFramePr>
          <p:nvPr/>
        </p:nvGraphicFramePr>
        <p:xfrm>
          <a:off x="3235069" y="2596460"/>
          <a:ext cx="123031" cy="2178844"/>
        </p:xfrm>
        <a:graphic>
          <a:graphicData uri="http://schemas.openxmlformats.org/presentationml/2006/ole">
            <p:oleObj spid="_x0000_s36876" name="Visio" r:id="rId4" imgW="147387" imgH="2614111" progId="Visio.Drawing.11">
              <p:link updateAutomatic="1"/>
            </p:oleObj>
          </a:graphicData>
        </a:graphic>
      </p:graphicFrame>
      <p:sp>
        <p:nvSpPr>
          <p:cNvPr id="42" name="TextBox 41"/>
          <p:cNvSpPr txBox="1"/>
          <p:nvPr/>
        </p:nvSpPr>
        <p:spPr>
          <a:xfrm>
            <a:off x="2228043" y="3034291"/>
            <a:ext cx="1136475" cy="353913"/>
          </a:xfrm>
          <a:prstGeom prst="rect">
            <a:avLst/>
          </a:prstGeom>
          <a:noFill/>
        </p:spPr>
        <p:txBody>
          <a:bodyPr wrap="none" lIns="76173" tIns="38085" rIns="76173" bIns="38085" rtlCol="0">
            <a:spAutoFit/>
          </a:bodyPr>
          <a:lstStyle/>
          <a:p>
            <a:r>
              <a:rPr lang="en-US" b="1" dirty="0" smtClean="0">
                <a:latin typeface="Arial" pitchFamily="34" charset="0"/>
                <a:cs typeface="Arial" pitchFamily="34" charset="0"/>
              </a:rPr>
              <a:t>--, </a:t>
            </a:r>
            <a:r>
              <a:rPr lang="en-US" sz="1400" b="1" dirty="0" smtClean="0">
                <a:latin typeface="Arial" pitchFamily="34" charset="0"/>
                <a:cs typeface="Arial" pitchFamily="34" charset="0"/>
              </a:rPr>
              <a:t>Cost = 1</a:t>
            </a:r>
            <a:endParaRPr lang="en-US" sz="1400" b="1" dirty="0">
              <a:latin typeface="Arial" pitchFamily="34" charset="0"/>
              <a:cs typeface="Arial" pitchFamily="34" charset="0"/>
            </a:endParaRPr>
          </a:p>
        </p:txBody>
      </p:sp>
      <p:graphicFrame>
        <p:nvGraphicFramePr>
          <p:cNvPr id="69669" name="Object 37"/>
          <p:cNvGraphicFramePr>
            <a:graphicFrameLocks noChangeAspect="1"/>
          </p:cNvGraphicFramePr>
          <p:nvPr/>
        </p:nvGraphicFramePr>
        <p:xfrm>
          <a:off x="1265382" y="1767262"/>
          <a:ext cx="1654729" cy="2275417"/>
        </p:xfrm>
        <a:graphic>
          <a:graphicData uri="http://schemas.openxmlformats.org/presentationml/2006/ole">
            <p:oleObj spid="_x0000_s36877" name="Visio" r:id="rId4" imgW="1756765" imgH="2730612" progId="Visio.Drawing.11">
              <p:link updateAutomatic="1"/>
            </p:oleObj>
          </a:graphicData>
        </a:graphic>
      </p:graphicFrame>
      <p:sp>
        <p:nvSpPr>
          <p:cNvPr id="45" name="TextBox 44"/>
          <p:cNvSpPr txBox="1"/>
          <p:nvPr/>
        </p:nvSpPr>
        <p:spPr>
          <a:xfrm>
            <a:off x="1278272" y="1864721"/>
            <a:ext cx="1599742" cy="353913"/>
          </a:xfrm>
          <a:prstGeom prst="rect">
            <a:avLst/>
          </a:prstGeom>
          <a:noFill/>
        </p:spPr>
        <p:txBody>
          <a:bodyPr wrap="none" lIns="76173" tIns="38085" rIns="76173" bIns="38085" rtlCol="0">
            <a:spAutoFit/>
          </a:bodyPr>
          <a:lstStyle/>
          <a:p>
            <a:r>
              <a:rPr lang="en-US" b="1" dirty="0" smtClean="0">
                <a:solidFill>
                  <a:srgbClr val="FFFFFF"/>
                </a:solidFill>
                <a:latin typeface="Arial" pitchFamily="34" charset="0"/>
                <a:cs typeface="Arial" pitchFamily="34" charset="0"/>
              </a:rPr>
              <a:t>*, </a:t>
            </a:r>
            <a:r>
              <a:rPr lang="en-US" sz="1400" b="1" dirty="0" smtClean="0">
                <a:solidFill>
                  <a:srgbClr val="FFFFFF"/>
                </a:solidFill>
                <a:latin typeface="Arial" pitchFamily="34" charset="0"/>
                <a:cs typeface="Arial" pitchFamily="34" charset="0"/>
              </a:rPr>
              <a:t>Cost = Implicit</a:t>
            </a:r>
            <a:endParaRPr lang="en-US" sz="1400" b="1" dirty="0">
              <a:solidFill>
                <a:srgbClr val="FFFFFF"/>
              </a:solidFill>
              <a:latin typeface="Arial" pitchFamily="34" charset="0"/>
              <a:cs typeface="Arial" pitchFamily="34" charset="0"/>
            </a:endParaRPr>
          </a:p>
        </p:txBody>
      </p:sp>
      <p:graphicFrame>
        <p:nvGraphicFramePr>
          <p:cNvPr id="69671" name="Object 39"/>
          <p:cNvGraphicFramePr>
            <a:graphicFrameLocks noChangeAspect="1"/>
          </p:cNvGraphicFramePr>
          <p:nvPr/>
        </p:nvGraphicFramePr>
        <p:xfrm>
          <a:off x="3917687" y="1942425"/>
          <a:ext cx="3608917" cy="321469"/>
        </p:xfrm>
        <a:graphic>
          <a:graphicData uri="http://schemas.openxmlformats.org/presentationml/2006/ole">
            <p:oleObj spid="_x0000_s36878" name="Visio" r:id="rId4" imgW="4330906" imgH="385183" progId="Visio.Drawing.11">
              <p:link updateAutomatic="1"/>
            </p:oleObj>
          </a:graphicData>
        </a:graphic>
      </p:graphicFrame>
      <p:sp>
        <p:nvSpPr>
          <p:cNvPr id="48" name="TextBox 47"/>
          <p:cNvSpPr txBox="1"/>
          <p:nvPr/>
        </p:nvSpPr>
        <p:spPr>
          <a:xfrm>
            <a:off x="4125112" y="1639486"/>
            <a:ext cx="1171741" cy="353913"/>
          </a:xfrm>
          <a:prstGeom prst="rect">
            <a:avLst/>
          </a:prstGeom>
          <a:noFill/>
        </p:spPr>
        <p:txBody>
          <a:bodyPr wrap="none" lIns="76173" tIns="38085" rIns="76173" bIns="38085" rtlCol="0">
            <a:spAutoFit/>
          </a:bodyPr>
          <a:lstStyle/>
          <a:p>
            <a:r>
              <a:rPr lang="en-US" b="1" dirty="0" smtClean="0">
                <a:solidFill>
                  <a:srgbClr val="FFFFFF"/>
                </a:solidFill>
                <a:latin typeface="Arial" pitchFamily="34" charset="0"/>
                <a:cs typeface="Arial" pitchFamily="34" charset="0"/>
              </a:rPr>
              <a:t>*, </a:t>
            </a:r>
            <a:r>
              <a:rPr lang="en-US" sz="1400" b="1" dirty="0" smtClean="0">
                <a:solidFill>
                  <a:srgbClr val="FFFFFF"/>
                </a:solidFill>
                <a:latin typeface="Arial" pitchFamily="34" charset="0"/>
                <a:cs typeface="Arial" pitchFamily="34" charset="0"/>
              </a:rPr>
              <a:t>Cost = 75</a:t>
            </a:r>
            <a:endParaRPr lang="en-US" sz="1400" b="1" dirty="0">
              <a:solidFill>
                <a:srgbClr val="FFFFFF"/>
              </a:solidFill>
              <a:latin typeface="Arial" pitchFamily="34" charset="0"/>
              <a:cs typeface="Arial" pitchFamily="34" charset="0"/>
            </a:endParaRPr>
          </a:p>
        </p:txBody>
      </p:sp>
      <p:sp>
        <p:nvSpPr>
          <p:cNvPr id="50" name="TextBox 49"/>
          <p:cNvSpPr txBox="1"/>
          <p:nvPr/>
        </p:nvSpPr>
        <p:spPr>
          <a:xfrm>
            <a:off x="4539101" y="1271670"/>
            <a:ext cx="1562874" cy="292357"/>
          </a:xfrm>
          <a:prstGeom prst="rect">
            <a:avLst/>
          </a:prstGeom>
          <a:noFill/>
        </p:spPr>
        <p:txBody>
          <a:bodyPr wrap="none" lIns="76173" tIns="38085" rIns="76173" bIns="38085" rtlCol="0">
            <a:spAutoFit/>
          </a:bodyPr>
          <a:lstStyle/>
          <a:p>
            <a:r>
              <a:rPr lang="en-US" sz="1400" b="1" dirty="0" smtClean="0">
                <a:solidFill>
                  <a:srgbClr val="FFFFFF"/>
                </a:solidFill>
                <a:latin typeface="Arial" pitchFamily="34" charset="0"/>
                <a:cs typeface="Arial" pitchFamily="34" charset="0"/>
              </a:rPr>
              <a:t>@</a:t>
            </a:r>
            <a:r>
              <a:rPr lang="en-US" sz="1400" b="1" dirty="0" err="1" smtClean="0">
                <a:solidFill>
                  <a:srgbClr val="FFFFFF"/>
                </a:solidFill>
                <a:latin typeface="Arial" pitchFamily="34" charset="0"/>
                <a:cs typeface="Arial" pitchFamily="34" charset="0"/>
              </a:rPr>
              <a:t>microsoft.com</a:t>
            </a:r>
            <a:endParaRPr lang="en-US" sz="1400" b="1" dirty="0">
              <a:solidFill>
                <a:srgbClr val="FFFFFF"/>
              </a:solidFill>
              <a:latin typeface="Arial" pitchFamily="34" charset="0"/>
              <a:cs typeface="Arial" pitchFamily="34" charset="0"/>
            </a:endParaRPr>
          </a:p>
        </p:txBody>
      </p:sp>
      <p:graphicFrame>
        <p:nvGraphicFramePr>
          <p:cNvPr id="69673" name="Object 41"/>
          <p:cNvGraphicFramePr>
            <a:graphicFrameLocks noChangeAspect="1"/>
          </p:cNvGraphicFramePr>
          <p:nvPr/>
        </p:nvGraphicFramePr>
        <p:xfrm>
          <a:off x="2011725" y="5363508"/>
          <a:ext cx="1146866" cy="123031"/>
        </p:xfrm>
        <a:graphic>
          <a:graphicData uri="http://schemas.openxmlformats.org/presentationml/2006/ole">
            <p:oleObj spid="_x0000_s36880" name="Visio" r:id="rId4" imgW="1083806" imgH="147316" progId="Visio.Drawing.11">
              <p:link updateAutomatic="1"/>
            </p:oleObj>
          </a:graphicData>
        </a:graphic>
      </p:graphicFrame>
      <p:sp>
        <p:nvSpPr>
          <p:cNvPr id="52" name="TextBox 51"/>
          <p:cNvSpPr txBox="1"/>
          <p:nvPr/>
        </p:nvSpPr>
        <p:spPr>
          <a:xfrm>
            <a:off x="2027137" y="5380211"/>
            <a:ext cx="1048309" cy="338524"/>
          </a:xfrm>
          <a:prstGeom prst="rect">
            <a:avLst/>
          </a:prstGeom>
          <a:noFill/>
        </p:spPr>
        <p:txBody>
          <a:bodyPr wrap="none" lIns="76173" tIns="38085" rIns="76173" bIns="38085" rtlCol="0">
            <a:spAutoFit/>
          </a:bodyPr>
          <a:lstStyle/>
          <a:p>
            <a:r>
              <a:rPr lang="en-US" sz="1700" b="1" dirty="0" smtClean="0">
                <a:solidFill>
                  <a:srgbClr val="FFFFFF"/>
                </a:solidFill>
                <a:latin typeface="Arial" pitchFamily="34" charset="0"/>
                <a:cs typeface="Arial" pitchFamily="34" charset="0"/>
              </a:rPr>
              <a:t>*, </a:t>
            </a:r>
            <a:r>
              <a:rPr lang="en-US" sz="1200" b="1" dirty="0" smtClean="0">
                <a:solidFill>
                  <a:srgbClr val="FFFFFF"/>
                </a:solidFill>
                <a:latin typeface="Arial" pitchFamily="34" charset="0"/>
                <a:cs typeface="Arial" pitchFamily="34" charset="0"/>
              </a:rPr>
              <a:t>Cost = 25</a:t>
            </a:r>
            <a:endParaRPr lang="en-US" sz="1200" b="1" dirty="0">
              <a:solidFill>
                <a:srgbClr val="FFFFFF"/>
              </a:solidFill>
              <a:latin typeface="Arial" pitchFamily="34" charset="0"/>
              <a:cs typeface="Arial" pitchFamily="34" charset="0"/>
            </a:endParaRPr>
          </a:p>
        </p:txBody>
      </p:sp>
      <p:pic>
        <p:nvPicPr>
          <p:cNvPr id="69674" name="Picture 42"/>
          <p:cNvPicPr>
            <a:picLocks noChangeAspect="1" noChangeArrowheads="1"/>
          </p:cNvPicPr>
          <p:nvPr/>
        </p:nvPicPr>
        <p:blipFill>
          <a:blip r:embed="rId7"/>
          <a:srcRect/>
          <a:stretch>
            <a:fillRect/>
          </a:stretch>
        </p:blipFill>
        <p:spPr bwMode="auto">
          <a:xfrm>
            <a:off x="2324948" y="5138658"/>
            <a:ext cx="301625" cy="301625"/>
          </a:xfrm>
          <a:prstGeom prst="rect">
            <a:avLst/>
          </a:prstGeom>
          <a:noFill/>
          <a:ln w="9525">
            <a:noFill/>
            <a:miter lim="800000"/>
            <a:headEnd/>
            <a:tailEnd/>
          </a:ln>
          <a:effectLst/>
        </p:spPr>
      </p:pic>
      <p:pic>
        <p:nvPicPr>
          <p:cNvPr id="69675" name="Picture 43"/>
          <p:cNvPicPr>
            <a:picLocks noChangeAspect="1" noChangeArrowheads="1"/>
          </p:cNvPicPr>
          <p:nvPr/>
        </p:nvPicPr>
        <p:blipFill>
          <a:blip r:embed="rId8"/>
          <a:srcRect/>
          <a:stretch>
            <a:fillRect/>
          </a:stretch>
        </p:blipFill>
        <p:spPr bwMode="auto">
          <a:xfrm>
            <a:off x="2683629" y="972398"/>
            <a:ext cx="1484313" cy="301625"/>
          </a:xfrm>
          <a:prstGeom prst="rect">
            <a:avLst/>
          </a:prstGeom>
          <a:noFill/>
          <a:ln w="9525">
            <a:noFill/>
            <a:miter lim="800000"/>
            <a:headEnd/>
            <a:tailEnd/>
          </a:ln>
          <a:effectLst/>
        </p:spPr>
      </p:pic>
      <p:pic>
        <p:nvPicPr>
          <p:cNvPr id="69676" name="Picture 44"/>
          <p:cNvPicPr>
            <a:picLocks noChangeAspect="1" noChangeArrowheads="1"/>
          </p:cNvPicPr>
          <p:nvPr/>
        </p:nvPicPr>
        <p:blipFill>
          <a:blip r:embed="rId9"/>
          <a:srcRect/>
          <a:stretch>
            <a:fillRect/>
          </a:stretch>
        </p:blipFill>
        <p:spPr bwMode="auto">
          <a:xfrm>
            <a:off x="815480" y="1477098"/>
            <a:ext cx="1301750" cy="301625"/>
          </a:xfrm>
          <a:prstGeom prst="rect">
            <a:avLst/>
          </a:prstGeom>
          <a:noFill/>
          <a:ln w="9525">
            <a:noFill/>
            <a:miter lim="800000"/>
            <a:headEnd/>
            <a:tailEnd/>
          </a:ln>
          <a:effectLst/>
        </p:spPr>
      </p:pic>
      <p:pic>
        <p:nvPicPr>
          <p:cNvPr id="69677" name="Picture 45"/>
          <p:cNvPicPr>
            <a:picLocks noChangeAspect="1" noChangeArrowheads="1"/>
          </p:cNvPicPr>
          <p:nvPr/>
        </p:nvPicPr>
        <p:blipFill>
          <a:blip r:embed="rId10"/>
          <a:srcRect/>
          <a:stretch>
            <a:fillRect/>
          </a:stretch>
        </p:blipFill>
        <p:spPr bwMode="auto">
          <a:xfrm>
            <a:off x="1985076" y="2724008"/>
            <a:ext cx="1397000" cy="301625"/>
          </a:xfrm>
          <a:prstGeom prst="rect">
            <a:avLst/>
          </a:prstGeom>
          <a:noFill/>
          <a:ln w="9525">
            <a:noFill/>
            <a:miter lim="800000"/>
            <a:headEnd/>
            <a:tailEnd/>
          </a:ln>
          <a:effectLst/>
        </p:spPr>
      </p:pic>
      <p:pic>
        <p:nvPicPr>
          <p:cNvPr id="69678" name="Picture 46"/>
          <p:cNvPicPr>
            <a:picLocks noChangeAspect="1" noChangeArrowheads="1"/>
          </p:cNvPicPr>
          <p:nvPr/>
        </p:nvPicPr>
        <p:blipFill>
          <a:blip r:embed="rId11"/>
          <a:srcRect/>
          <a:stretch>
            <a:fillRect/>
          </a:stretch>
        </p:blipFill>
        <p:spPr bwMode="auto">
          <a:xfrm>
            <a:off x="3925848" y="2256671"/>
            <a:ext cx="2047875" cy="484188"/>
          </a:xfrm>
          <a:prstGeom prst="rect">
            <a:avLst/>
          </a:prstGeom>
          <a:noFill/>
          <a:ln w="9525">
            <a:noFill/>
            <a:miter lim="800000"/>
            <a:headEnd/>
            <a:tailEnd/>
          </a:ln>
          <a:effectLst/>
        </p:spPr>
      </p:pic>
      <p:pic>
        <p:nvPicPr>
          <p:cNvPr id="69679" name="Picture 47"/>
          <p:cNvPicPr>
            <a:picLocks noChangeAspect="1" noChangeArrowheads="1"/>
          </p:cNvPicPr>
          <p:nvPr/>
        </p:nvPicPr>
        <p:blipFill>
          <a:blip r:embed="rId12"/>
          <a:srcRect/>
          <a:stretch>
            <a:fillRect/>
          </a:stretch>
        </p:blipFill>
        <p:spPr bwMode="auto">
          <a:xfrm>
            <a:off x="3541641" y="3239718"/>
            <a:ext cx="1944688" cy="301625"/>
          </a:xfrm>
          <a:prstGeom prst="rect">
            <a:avLst/>
          </a:prstGeom>
          <a:noFill/>
          <a:ln w="9525">
            <a:noFill/>
            <a:miter lim="800000"/>
            <a:headEnd/>
            <a:tailEnd/>
          </a:ln>
          <a:effectLst/>
        </p:spPr>
      </p:pic>
      <p:pic>
        <p:nvPicPr>
          <p:cNvPr id="69680" name="Picture 48"/>
          <p:cNvPicPr>
            <a:picLocks noChangeAspect="1" noChangeArrowheads="1"/>
          </p:cNvPicPr>
          <p:nvPr/>
        </p:nvPicPr>
        <p:blipFill>
          <a:blip r:embed="rId13"/>
          <a:srcRect/>
          <a:stretch>
            <a:fillRect/>
          </a:stretch>
        </p:blipFill>
        <p:spPr bwMode="auto">
          <a:xfrm>
            <a:off x="5485684" y="1615648"/>
            <a:ext cx="1897063" cy="301625"/>
          </a:xfrm>
          <a:prstGeom prst="rect">
            <a:avLst/>
          </a:prstGeom>
          <a:noFill/>
          <a:ln w="9525">
            <a:noFill/>
            <a:miter lim="800000"/>
            <a:headEnd/>
            <a:tailEnd/>
          </a:ln>
          <a:effectLst/>
        </p:spPr>
      </p:pic>
      <p:pic>
        <p:nvPicPr>
          <p:cNvPr id="69682" name="Picture 50"/>
          <p:cNvPicPr>
            <a:picLocks noChangeAspect="1" noChangeArrowheads="1"/>
          </p:cNvPicPr>
          <p:nvPr/>
        </p:nvPicPr>
        <p:blipFill>
          <a:blip r:embed="rId14"/>
          <a:srcRect/>
          <a:stretch>
            <a:fillRect/>
          </a:stretch>
        </p:blipFill>
        <p:spPr bwMode="auto">
          <a:xfrm>
            <a:off x="6794068" y="1219798"/>
            <a:ext cx="1793875" cy="301625"/>
          </a:xfrm>
          <a:prstGeom prst="rect">
            <a:avLst/>
          </a:prstGeom>
          <a:noFill/>
          <a:ln w="9525">
            <a:noFill/>
            <a:miter lim="800000"/>
            <a:headEnd/>
            <a:tailEnd/>
          </a:ln>
          <a:effectLst/>
        </p:spPr>
      </p:pic>
      <p:graphicFrame>
        <p:nvGraphicFramePr>
          <p:cNvPr id="5143" name="Object 23"/>
          <p:cNvGraphicFramePr>
            <a:graphicFrameLocks noChangeAspect="1"/>
          </p:cNvGraphicFramePr>
          <p:nvPr/>
        </p:nvGraphicFramePr>
        <p:xfrm>
          <a:off x="703211" y="4046137"/>
          <a:ext cx="1325563" cy="2346325"/>
        </p:xfrm>
        <a:graphic>
          <a:graphicData uri="http://schemas.openxmlformats.org/presentationml/2006/ole">
            <p:oleObj spid="_x0000_s36881" name="Visio" r:id="rId4" imgW="1325402" imgH="2346509" progId="Visio.Drawing.11">
              <p:link updateAutomatic="1"/>
            </p:oleObj>
          </a:graphicData>
        </a:graphic>
      </p:graphicFrame>
      <p:graphicFrame>
        <p:nvGraphicFramePr>
          <p:cNvPr id="5145" name="Object 25"/>
          <p:cNvGraphicFramePr>
            <a:graphicFrameLocks noChangeAspect="1"/>
          </p:cNvGraphicFramePr>
          <p:nvPr/>
        </p:nvGraphicFramePr>
        <p:xfrm>
          <a:off x="2912211" y="4017257"/>
          <a:ext cx="2400935" cy="2346325"/>
        </p:xfrm>
        <a:graphic>
          <a:graphicData uri="http://schemas.openxmlformats.org/presentationml/2006/ole">
            <p:oleObj spid="_x0000_s36882" name="Visio" r:id="rId4" imgW="2239956" imgH="2346509" progId="Visio.Drawing.11">
              <p:link updateAutomatic="1"/>
            </p:oleObj>
          </a:graphicData>
        </a:graphic>
      </p:graphicFrame>
      <p:graphicFrame>
        <p:nvGraphicFramePr>
          <p:cNvPr id="5148" name="Object 28"/>
          <p:cNvGraphicFramePr>
            <a:graphicFrameLocks noChangeAspect="1"/>
          </p:cNvGraphicFramePr>
          <p:nvPr/>
        </p:nvGraphicFramePr>
        <p:xfrm>
          <a:off x="2848745" y="1283129"/>
          <a:ext cx="1154113" cy="1325563"/>
        </p:xfrm>
        <a:graphic>
          <a:graphicData uri="http://schemas.openxmlformats.org/presentationml/2006/ole">
            <p:oleObj spid="_x0000_s36883" name="Visio" r:id="rId4" imgW="1153990" imgH="1325571" progId="Visio.Drawing.11">
              <p:link updateAutomatic="1"/>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9"/>
                                        </p:tgtEl>
                                        <p:attrNameLst>
                                          <p:attrName>style.visibility</p:attrName>
                                        </p:attrNameLst>
                                      </p:cBhvr>
                                      <p:to>
                                        <p:strVal val="visible"/>
                                      </p:to>
                                    </p:set>
                                    <p:animEffect transition="in" filter="fade">
                                      <p:cBhvr>
                                        <p:cTn id="7" dur="1000"/>
                                        <p:tgtEl>
                                          <p:spTgt spid="69639"/>
                                        </p:tgtEl>
                                      </p:cBhvr>
                                    </p:animEffect>
                                  </p:childTnLst>
                                </p:cTn>
                              </p:par>
                              <p:par>
                                <p:cTn id="8" presetID="10" presetClass="entr" presetSubtype="0" fill="hold" nodeType="withEffect">
                                  <p:stCondLst>
                                    <p:cond delay="0"/>
                                  </p:stCondLst>
                                  <p:childTnLst>
                                    <p:set>
                                      <p:cBhvr>
                                        <p:cTn id="9" dur="1" fill="hold">
                                          <p:stCondLst>
                                            <p:cond delay="0"/>
                                          </p:stCondLst>
                                        </p:cTn>
                                        <p:tgtEl>
                                          <p:spTgt spid="69641"/>
                                        </p:tgtEl>
                                        <p:attrNameLst>
                                          <p:attrName>style.visibility</p:attrName>
                                        </p:attrNameLst>
                                      </p:cBhvr>
                                      <p:to>
                                        <p:strVal val="visible"/>
                                      </p:to>
                                    </p:set>
                                    <p:animEffect transition="in" filter="fade">
                                      <p:cBhvr>
                                        <p:cTn id="10" dur="1000"/>
                                        <p:tgtEl>
                                          <p:spTgt spid="69641"/>
                                        </p:tgtEl>
                                      </p:cBhvr>
                                    </p:animEffect>
                                  </p:childTnLst>
                                </p:cTn>
                              </p:par>
                              <p:par>
                                <p:cTn id="11" presetID="10" presetClass="entr" presetSubtype="0" fill="hold" nodeType="withEffect">
                                  <p:stCondLst>
                                    <p:cond delay="0"/>
                                  </p:stCondLst>
                                  <p:childTnLst>
                                    <p:set>
                                      <p:cBhvr>
                                        <p:cTn id="12" dur="1" fill="hold">
                                          <p:stCondLst>
                                            <p:cond delay="0"/>
                                          </p:stCondLst>
                                        </p:cTn>
                                        <p:tgtEl>
                                          <p:spTgt spid="69635"/>
                                        </p:tgtEl>
                                        <p:attrNameLst>
                                          <p:attrName>style.visibility</p:attrName>
                                        </p:attrNameLst>
                                      </p:cBhvr>
                                      <p:to>
                                        <p:strVal val="visible"/>
                                      </p:to>
                                    </p:set>
                                    <p:animEffect transition="in" filter="fade">
                                      <p:cBhvr>
                                        <p:cTn id="13" dur="1000"/>
                                        <p:tgtEl>
                                          <p:spTgt spid="69635"/>
                                        </p:tgtEl>
                                      </p:cBhvr>
                                    </p:animEffect>
                                  </p:childTnLst>
                                </p:cTn>
                              </p:par>
                              <p:par>
                                <p:cTn id="14" presetID="10" presetClass="entr" presetSubtype="0" fill="hold" nodeType="withEffect">
                                  <p:stCondLst>
                                    <p:cond delay="0"/>
                                  </p:stCondLst>
                                  <p:childTnLst>
                                    <p:set>
                                      <p:cBhvr>
                                        <p:cTn id="15" dur="1" fill="hold">
                                          <p:stCondLst>
                                            <p:cond delay="0"/>
                                          </p:stCondLst>
                                        </p:cTn>
                                        <p:tgtEl>
                                          <p:spTgt spid="5145"/>
                                        </p:tgtEl>
                                        <p:attrNameLst>
                                          <p:attrName>style.visibility</p:attrName>
                                        </p:attrNameLst>
                                      </p:cBhvr>
                                      <p:to>
                                        <p:strVal val="visible"/>
                                      </p:to>
                                    </p:set>
                                    <p:animEffect transition="in" filter="fade">
                                      <p:cBhvr>
                                        <p:cTn id="16" dur="1000"/>
                                        <p:tgtEl>
                                          <p:spTgt spid="5145"/>
                                        </p:tgtEl>
                                      </p:cBhvr>
                                    </p:animEffect>
                                  </p:childTnLst>
                                </p:cTn>
                              </p:par>
                              <p:par>
                                <p:cTn id="17" presetID="10" presetClass="entr" presetSubtype="0" fill="hold" nodeType="withEffect">
                                  <p:stCondLst>
                                    <p:cond delay="0"/>
                                  </p:stCondLst>
                                  <p:childTnLst>
                                    <p:set>
                                      <p:cBhvr>
                                        <p:cTn id="18" dur="1" fill="hold">
                                          <p:stCondLst>
                                            <p:cond delay="0"/>
                                          </p:stCondLst>
                                        </p:cTn>
                                        <p:tgtEl>
                                          <p:spTgt spid="69652"/>
                                        </p:tgtEl>
                                        <p:attrNameLst>
                                          <p:attrName>style.visibility</p:attrName>
                                        </p:attrNameLst>
                                      </p:cBhvr>
                                      <p:to>
                                        <p:strVal val="visible"/>
                                      </p:to>
                                    </p:set>
                                    <p:animEffect transition="in" filter="fade">
                                      <p:cBhvr>
                                        <p:cTn id="19" dur="1000"/>
                                        <p:tgtEl>
                                          <p:spTgt spid="69652"/>
                                        </p:tgtEl>
                                      </p:cBhvr>
                                    </p:animEffect>
                                  </p:childTnLst>
                                </p:cTn>
                              </p:par>
                              <p:par>
                                <p:cTn id="20" presetID="10" presetClass="entr" presetSubtype="0" fill="hold" nodeType="withEffect">
                                  <p:stCondLst>
                                    <p:cond delay="0"/>
                                  </p:stCondLst>
                                  <p:childTnLst>
                                    <p:set>
                                      <p:cBhvr>
                                        <p:cTn id="21" dur="1" fill="hold">
                                          <p:stCondLst>
                                            <p:cond delay="0"/>
                                          </p:stCondLst>
                                        </p:cTn>
                                        <p:tgtEl>
                                          <p:spTgt spid="69653"/>
                                        </p:tgtEl>
                                        <p:attrNameLst>
                                          <p:attrName>style.visibility</p:attrName>
                                        </p:attrNameLst>
                                      </p:cBhvr>
                                      <p:to>
                                        <p:strVal val="visible"/>
                                      </p:to>
                                    </p:set>
                                    <p:animEffect transition="in" filter="fade">
                                      <p:cBhvr>
                                        <p:cTn id="22" dur="1000"/>
                                        <p:tgtEl>
                                          <p:spTgt spid="696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childTnLst>
                                </p:cTn>
                              </p:par>
                              <p:par>
                                <p:cTn id="26" presetID="10" presetClass="entr" presetSubtype="0" fill="hold" nodeType="withEffect">
                                  <p:stCondLst>
                                    <p:cond delay="0"/>
                                  </p:stCondLst>
                                  <p:childTnLst>
                                    <p:set>
                                      <p:cBhvr>
                                        <p:cTn id="27" dur="1" fill="hold">
                                          <p:stCondLst>
                                            <p:cond delay="0"/>
                                          </p:stCondLst>
                                        </p:cTn>
                                        <p:tgtEl>
                                          <p:spTgt spid="5143"/>
                                        </p:tgtEl>
                                        <p:attrNameLst>
                                          <p:attrName>style.visibility</p:attrName>
                                        </p:attrNameLst>
                                      </p:cBhvr>
                                      <p:to>
                                        <p:strVal val="visible"/>
                                      </p:to>
                                    </p:set>
                                    <p:animEffect transition="in" filter="fade">
                                      <p:cBhvr>
                                        <p:cTn id="28" dur="1000"/>
                                        <p:tgtEl>
                                          <p:spTgt spid="5143"/>
                                        </p:tgtEl>
                                      </p:cBhvr>
                                    </p:animEffect>
                                  </p:childTnLst>
                                </p:cTn>
                              </p:par>
                              <p:par>
                                <p:cTn id="29" presetID="10" presetClass="entr" presetSubtype="0" fill="hold" nodeType="withEffect">
                                  <p:stCondLst>
                                    <p:cond delay="0"/>
                                  </p:stCondLst>
                                  <p:childTnLst>
                                    <p:set>
                                      <p:cBhvr>
                                        <p:cTn id="30" dur="1" fill="hold">
                                          <p:stCondLst>
                                            <p:cond delay="0"/>
                                          </p:stCondLst>
                                        </p:cTn>
                                        <p:tgtEl>
                                          <p:spTgt spid="69663"/>
                                        </p:tgtEl>
                                        <p:attrNameLst>
                                          <p:attrName>style.visibility</p:attrName>
                                        </p:attrNameLst>
                                      </p:cBhvr>
                                      <p:to>
                                        <p:strVal val="visible"/>
                                      </p:to>
                                    </p:set>
                                    <p:animEffect transition="in" filter="fade">
                                      <p:cBhvr>
                                        <p:cTn id="31" dur="1000"/>
                                        <p:tgtEl>
                                          <p:spTgt spid="69663"/>
                                        </p:tgtEl>
                                      </p:cBhvr>
                                    </p:animEffect>
                                  </p:childTnLst>
                                </p:cTn>
                              </p:par>
                              <p:par>
                                <p:cTn id="32" presetID="10" presetClass="entr" presetSubtype="0" fill="hold" nodeType="withEffect">
                                  <p:stCondLst>
                                    <p:cond delay="0"/>
                                  </p:stCondLst>
                                  <p:childTnLst>
                                    <p:set>
                                      <p:cBhvr>
                                        <p:cTn id="33" dur="1" fill="hold">
                                          <p:stCondLst>
                                            <p:cond delay="0"/>
                                          </p:stCondLst>
                                        </p:cTn>
                                        <p:tgtEl>
                                          <p:spTgt spid="69662"/>
                                        </p:tgtEl>
                                        <p:attrNameLst>
                                          <p:attrName>style.visibility</p:attrName>
                                        </p:attrNameLst>
                                      </p:cBhvr>
                                      <p:to>
                                        <p:strVal val="visible"/>
                                      </p:to>
                                    </p:set>
                                    <p:animEffect transition="in" filter="fade">
                                      <p:cBhvr>
                                        <p:cTn id="34" dur="1000"/>
                                        <p:tgtEl>
                                          <p:spTgt spid="6966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9654"/>
                                        </p:tgtEl>
                                        <p:attrNameLst>
                                          <p:attrName>style.visibility</p:attrName>
                                        </p:attrNameLst>
                                      </p:cBhvr>
                                      <p:to>
                                        <p:strVal val="visible"/>
                                      </p:to>
                                    </p:set>
                                    <p:animEffect transition="in" filter="fade">
                                      <p:cBhvr>
                                        <p:cTn id="39" dur="1000"/>
                                        <p:tgtEl>
                                          <p:spTgt spid="69654"/>
                                        </p:tgtEl>
                                      </p:cBhvr>
                                    </p:animEffect>
                                  </p:childTnLst>
                                </p:cTn>
                              </p:par>
                              <p:par>
                                <p:cTn id="40" presetID="10" presetClass="entr" presetSubtype="0" fill="hold" nodeType="withEffect">
                                  <p:stCondLst>
                                    <p:cond delay="0"/>
                                  </p:stCondLst>
                                  <p:childTnLst>
                                    <p:set>
                                      <p:cBhvr>
                                        <p:cTn id="41" dur="1" fill="hold">
                                          <p:stCondLst>
                                            <p:cond delay="0"/>
                                          </p:stCondLst>
                                        </p:cTn>
                                        <p:tgtEl>
                                          <p:spTgt spid="69656"/>
                                        </p:tgtEl>
                                        <p:attrNameLst>
                                          <p:attrName>style.visibility</p:attrName>
                                        </p:attrNameLst>
                                      </p:cBhvr>
                                      <p:to>
                                        <p:strVal val="visible"/>
                                      </p:to>
                                    </p:set>
                                    <p:animEffect transition="in" filter="fade">
                                      <p:cBhvr>
                                        <p:cTn id="42" dur="1000"/>
                                        <p:tgtEl>
                                          <p:spTgt spid="69656"/>
                                        </p:tgtEl>
                                      </p:cBhvr>
                                    </p:animEffect>
                                  </p:childTnLst>
                                </p:cTn>
                              </p:par>
                              <p:par>
                                <p:cTn id="43" presetID="10" presetClass="entr" presetSubtype="0" fill="hold" nodeType="withEffect">
                                  <p:stCondLst>
                                    <p:cond delay="0"/>
                                  </p:stCondLst>
                                  <p:childTnLst>
                                    <p:set>
                                      <p:cBhvr>
                                        <p:cTn id="44" dur="1" fill="hold">
                                          <p:stCondLst>
                                            <p:cond delay="0"/>
                                          </p:stCondLst>
                                        </p:cTn>
                                        <p:tgtEl>
                                          <p:spTgt spid="69658"/>
                                        </p:tgtEl>
                                        <p:attrNameLst>
                                          <p:attrName>style.visibility</p:attrName>
                                        </p:attrNameLst>
                                      </p:cBhvr>
                                      <p:to>
                                        <p:strVal val="visible"/>
                                      </p:to>
                                    </p:set>
                                    <p:animEffect transition="in" filter="fade">
                                      <p:cBhvr>
                                        <p:cTn id="45" dur="1000"/>
                                        <p:tgtEl>
                                          <p:spTgt spid="6965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9673"/>
                                        </p:tgtEl>
                                        <p:attrNameLst>
                                          <p:attrName>style.visibility</p:attrName>
                                        </p:attrNameLst>
                                      </p:cBhvr>
                                      <p:to>
                                        <p:strVal val="visible"/>
                                      </p:to>
                                    </p:set>
                                    <p:animEffect transition="in" filter="fade">
                                      <p:cBhvr>
                                        <p:cTn id="56" dur="1000"/>
                                        <p:tgtEl>
                                          <p:spTgt spid="6967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1000"/>
                                        <p:tgtEl>
                                          <p:spTgt spid="52"/>
                                        </p:tgtEl>
                                      </p:cBhvr>
                                    </p:animEffect>
                                  </p:childTnLst>
                                </p:cTn>
                              </p:par>
                              <p:par>
                                <p:cTn id="60" presetID="10" presetClass="entr" presetSubtype="0" fill="hold" nodeType="withEffect">
                                  <p:stCondLst>
                                    <p:cond delay="0"/>
                                  </p:stCondLst>
                                  <p:childTnLst>
                                    <p:set>
                                      <p:cBhvr>
                                        <p:cTn id="61" dur="1" fill="hold">
                                          <p:stCondLst>
                                            <p:cond delay="0"/>
                                          </p:stCondLst>
                                        </p:cTn>
                                        <p:tgtEl>
                                          <p:spTgt spid="69674"/>
                                        </p:tgtEl>
                                        <p:attrNameLst>
                                          <p:attrName>style.visibility</p:attrName>
                                        </p:attrNameLst>
                                      </p:cBhvr>
                                      <p:to>
                                        <p:strVal val="visible"/>
                                      </p:to>
                                    </p:set>
                                    <p:animEffect transition="in" filter="fade">
                                      <p:cBhvr>
                                        <p:cTn id="62" dur="1000"/>
                                        <p:tgtEl>
                                          <p:spTgt spid="6967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9637"/>
                                        </p:tgtEl>
                                        <p:attrNameLst>
                                          <p:attrName>style.visibility</p:attrName>
                                        </p:attrNameLst>
                                      </p:cBhvr>
                                      <p:to>
                                        <p:strVal val="visible"/>
                                      </p:to>
                                    </p:set>
                                    <p:animEffect transition="in" filter="fade">
                                      <p:cBhvr>
                                        <p:cTn id="67" dur="1000"/>
                                        <p:tgtEl>
                                          <p:spTgt spid="69637"/>
                                        </p:tgtEl>
                                      </p:cBhvr>
                                    </p:animEffect>
                                  </p:childTnLst>
                                </p:cTn>
                              </p:par>
                              <p:par>
                                <p:cTn id="68" presetID="10" presetClass="entr" presetSubtype="0" fill="hold" nodeType="withEffect">
                                  <p:stCondLst>
                                    <p:cond delay="0"/>
                                  </p:stCondLst>
                                  <p:childTnLst>
                                    <p:set>
                                      <p:cBhvr>
                                        <p:cTn id="69" dur="1" fill="hold">
                                          <p:stCondLst>
                                            <p:cond delay="0"/>
                                          </p:stCondLst>
                                        </p:cTn>
                                        <p:tgtEl>
                                          <p:spTgt spid="5148"/>
                                        </p:tgtEl>
                                        <p:attrNameLst>
                                          <p:attrName>style.visibility</p:attrName>
                                        </p:attrNameLst>
                                      </p:cBhvr>
                                      <p:to>
                                        <p:strVal val="visible"/>
                                      </p:to>
                                    </p:set>
                                    <p:animEffect transition="in" filter="fade">
                                      <p:cBhvr>
                                        <p:cTn id="70" dur="2000"/>
                                        <p:tgtEl>
                                          <p:spTgt spid="5148"/>
                                        </p:tgtEl>
                                      </p:cBhvr>
                                    </p:animEffect>
                                  </p:childTnLst>
                                </p:cTn>
                              </p:par>
                              <p:par>
                                <p:cTn id="71" presetID="10" presetClass="entr" presetSubtype="0" fill="hold" nodeType="withEffect">
                                  <p:stCondLst>
                                    <p:cond delay="0"/>
                                  </p:stCondLst>
                                  <p:childTnLst>
                                    <p:set>
                                      <p:cBhvr>
                                        <p:cTn id="72" dur="1" fill="hold">
                                          <p:stCondLst>
                                            <p:cond delay="0"/>
                                          </p:stCondLst>
                                        </p:cTn>
                                        <p:tgtEl>
                                          <p:spTgt spid="69675"/>
                                        </p:tgtEl>
                                        <p:attrNameLst>
                                          <p:attrName>style.visibility</p:attrName>
                                        </p:attrNameLst>
                                      </p:cBhvr>
                                      <p:to>
                                        <p:strVal val="visible"/>
                                      </p:to>
                                    </p:set>
                                    <p:animEffect transition="in" filter="fade">
                                      <p:cBhvr>
                                        <p:cTn id="73" dur="1000"/>
                                        <p:tgtEl>
                                          <p:spTgt spid="6967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1000"/>
                                        <p:tgtEl>
                                          <p:spTgt spid="45"/>
                                        </p:tgtEl>
                                      </p:cBhvr>
                                    </p:animEffect>
                                  </p:childTnLst>
                                </p:cTn>
                              </p:par>
                              <p:par>
                                <p:cTn id="79" presetID="10" presetClass="entr" presetSubtype="0" fill="hold" nodeType="withEffect">
                                  <p:stCondLst>
                                    <p:cond delay="0"/>
                                  </p:stCondLst>
                                  <p:childTnLst>
                                    <p:set>
                                      <p:cBhvr>
                                        <p:cTn id="80" dur="1" fill="hold">
                                          <p:stCondLst>
                                            <p:cond delay="0"/>
                                          </p:stCondLst>
                                        </p:cTn>
                                        <p:tgtEl>
                                          <p:spTgt spid="69669"/>
                                        </p:tgtEl>
                                        <p:attrNameLst>
                                          <p:attrName>style.visibility</p:attrName>
                                        </p:attrNameLst>
                                      </p:cBhvr>
                                      <p:to>
                                        <p:strVal val="visible"/>
                                      </p:to>
                                    </p:set>
                                    <p:animEffect transition="in" filter="fade">
                                      <p:cBhvr>
                                        <p:cTn id="81" dur="1000"/>
                                        <p:tgtEl>
                                          <p:spTgt spid="69669"/>
                                        </p:tgtEl>
                                      </p:cBhvr>
                                    </p:animEffect>
                                  </p:childTnLst>
                                </p:cTn>
                              </p:par>
                              <p:par>
                                <p:cTn id="82" presetID="10" presetClass="entr" presetSubtype="0" fill="hold" nodeType="withEffect">
                                  <p:stCondLst>
                                    <p:cond delay="0"/>
                                  </p:stCondLst>
                                  <p:childTnLst>
                                    <p:set>
                                      <p:cBhvr>
                                        <p:cTn id="83" dur="1" fill="hold">
                                          <p:stCondLst>
                                            <p:cond delay="0"/>
                                          </p:stCondLst>
                                        </p:cTn>
                                        <p:tgtEl>
                                          <p:spTgt spid="69676"/>
                                        </p:tgtEl>
                                        <p:attrNameLst>
                                          <p:attrName>style.visibility</p:attrName>
                                        </p:attrNameLst>
                                      </p:cBhvr>
                                      <p:to>
                                        <p:strVal val="visible"/>
                                      </p:to>
                                    </p:set>
                                    <p:animEffect transition="in" filter="fade">
                                      <p:cBhvr>
                                        <p:cTn id="84" dur="1000"/>
                                        <p:tgtEl>
                                          <p:spTgt spid="6967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69677"/>
                                        </p:tgtEl>
                                        <p:attrNameLst>
                                          <p:attrName>style.visibility</p:attrName>
                                        </p:attrNameLst>
                                      </p:cBhvr>
                                      <p:to>
                                        <p:strVal val="visible"/>
                                      </p:to>
                                    </p:set>
                                    <p:animEffect transition="in" filter="fade">
                                      <p:cBhvr>
                                        <p:cTn id="89" dur="1000"/>
                                        <p:tgtEl>
                                          <p:spTgt spid="6967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1000"/>
                                        <p:tgtEl>
                                          <p:spTgt spid="42"/>
                                        </p:tgtEl>
                                      </p:cBhvr>
                                    </p:animEffect>
                                  </p:childTnLst>
                                </p:cTn>
                              </p:par>
                              <p:par>
                                <p:cTn id="93" presetID="10" presetClass="entr" presetSubtype="0" fill="hold" nodeType="withEffect">
                                  <p:stCondLst>
                                    <p:cond delay="0"/>
                                  </p:stCondLst>
                                  <p:childTnLst>
                                    <p:set>
                                      <p:cBhvr>
                                        <p:cTn id="94" dur="1" fill="hold">
                                          <p:stCondLst>
                                            <p:cond delay="0"/>
                                          </p:stCondLst>
                                        </p:cTn>
                                        <p:tgtEl>
                                          <p:spTgt spid="69667"/>
                                        </p:tgtEl>
                                        <p:attrNameLst>
                                          <p:attrName>style.visibility</p:attrName>
                                        </p:attrNameLst>
                                      </p:cBhvr>
                                      <p:to>
                                        <p:strVal val="visible"/>
                                      </p:to>
                                    </p:set>
                                    <p:animEffect transition="in" filter="fade">
                                      <p:cBhvr>
                                        <p:cTn id="95" dur="1000"/>
                                        <p:tgtEl>
                                          <p:spTgt spid="69667"/>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69678"/>
                                        </p:tgtEl>
                                        <p:attrNameLst>
                                          <p:attrName>style.visibility</p:attrName>
                                        </p:attrNameLst>
                                      </p:cBhvr>
                                      <p:to>
                                        <p:strVal val="visible"/>
                                      </p:to>
                                    </p:set>
                                    <p:animEffect transition="in" filter="fade">
                                      <p:cBhvr>
                                        <p:cTn id="100" dur="1000"/>
                                        <p:tgtEl>
                                          <p:spTgt spid="69678"/>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69679"/>
                                        </p:tgtEl>
                                        <p:attrNameLst>
                                          <p:attrName>style.visibility</p:attrName>
                                        </p:attrNameLst>
                                      </p:cBhvr>
                                      <p:to>
                                        <p:strVal val="visible"/>
                                      </p:to>
                                    </p:set>
                                    <p:animEffect transition="in" filter="fade">
                                      <p:cBhvr>
                                        <p:cTn id="105" dur="1000"/>
                                        <p:tgtEl>
                                          <p:spTgt spid="6967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fade">
                                      <p:cBhvr>
                                        <p:cTn id="108" dur="1000"/>
                                        <p:tgtEl>
                                          <p:spTgt spid="37"/>
                                        </p:tgtEl>
                                      </p:cBhvr>
                                    </p:animEffect>
                                  </p:childTnLst>
                                </p:cTn>
                              </p:par>
                              <p:par>
                                <p:cTn id="109" presetID="10" presetClass="entr" presetSubtype="0" fill="hold" nodeType="withEffect">
                                  <p:stCondLst>
                                    <p:cond delay="0"/>
                                  </p:stCondLst>
                                  <p:childTnLst>
                                    <p:set>
                                      <p:cBhvr>
                                        <p:cTn id="110" dur="1" fill="hold">
                                          <p:stCondLst>
                                            <p:cond delay="0"/>
                                          </p:stCondLst>
                                        </p:cTn>
                                        <p:tgtEl>
                                          <p:spTgt spid="69665"/>
                                        </p:tgtEl>
                                        <p:attrNameLst>
                                          <p:attrName>style.visibility</p:attrName>
                                        </p:attrNameLst>
                                      </p:cBhvr>
                                      <p:to>
                                        <p:strVal val="visible"/>
                                      </p:to>
                                    </p:set>
                                    <p:animEffect transition="in" filter="fade">
                                      <p:cBhvr>
                                        <p:cTn id="111" dur="1000"/>
                                        <p:tgtEl>
                                          <p:spTgt spid="69665"/>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69671"/>
                                        </p:tgtEl>
                                        <p:attrNameLst>
                                          <p:attrName>style.visibility</p:attrName>
                                        </p:attrNameLst>
                                      </p:cBhvr>
                                      <p:to>
                                        <p:strVal val="visible"/>
                                      </p:to>
                                    </p:set>
                                    <p:animEffect transition="in" filter="fade">
                                      <p:cBhvr>
                                        <p:cTn id="116" dur="1000"/>
                                        <p:tgtEl>
                                          <p:spTgt spid="69671"/>
                                        </p:tgtEl>
                                      </p:cBhvr>
                                    </p:animEffect>
                                  </p:childTnLst>
                                </p:cTn>
                              </p:par>
                              <p:par>
                                <p:cTn id="117" presetID="10" presetClass="entr" presetSubtype="0" fill="hold" nodeType="withEffect">
                                  <p:stCondLst>
                                    <p:cond delay="0"/>
                                  </p:stCondLst>
                                  <p:childTnLst>
                                    <p:set>
                                      <p:cBhvr>
                                        <p:cTn id="118" dur="1" fill="hold">
                                          <p:stCondLst>
                                            <p:cond delay="0"/>
                                          </p:stCondLst>
                                        </p:cTn>
                                        <p:tgtEl>
                                          <p:spTgt spid="69680"/>
                                        </p:tgtEl>
                                        <p:attrNameLst>
                                          <p:attrName>style.visibility</p:attrName>
                                        </p:attrNameLst>
                                      </p:cBhvr>
                                      <p:to>
                                        <p:strVal val="visible"/>
                                      </p:to>
                                    </p:set>
                                    <p:animEffect transition="in" filter="fade">
                                      <p:cBhvr>
                                        <p:cTn id="119" dur="1000"/>
                                        <p:tgtEl>
                                          <p:spTgt spid="6968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fade">
                                      <p:cBhvr>
                                        <p:cTn id="122" dur="1000"/>
                                        <p:tgtEl>
                                          <p:spTgt spid="48"/>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69682"/>
                                        </p:tgtEl>
                                        <p:attrNameLst>
                                          <p:attrName>style.visibility</p:attrName>
                                        </p:attrNameLst>
                                      </p:cBhvr>
                                      <p:to>
                                        <p:strVal val="visible"/>
                                      </p:to>
                                    </p:set>
                                    <p:animEffect transition="in" filter="fade">
                                      <p:cBhvr>
                                        <p:cTn id="127" dur="1000"/>
                                        <p:tgtEl>
                                          <p:spTgt spid="6968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fade">
                                      <p:cBhvr>
                                        <p:cTn id="130" dur="1000"/>
                                        <p:tgtEl>
                                          <p:spTgt spid="50"/>
                                        </p:tgtEl>
                                      </p:cBhvr>
                                    </p:animEffect>
                                  </p:childTnLst>
                                </p:cTn>
                              </p:par>
                              <p:par>
                                <p:cTn id="131" presetID="10" presetClass="entr" presetSubtype="0" fill="hold" nodeType="withEffect">
                                  <p:stCondLst>
                                    <p:cond delay="0"/>
                                  </p:stCondLst>
                                  <p:childTnLst>
                                    <p:set>
                                      <p:cBhvr>
                                        <p:cTn id="132" dur="1" fill="hold">
                                          <p:stCondLst>
                                            <p:cond delay="0"/>
                                          </p:stCondLst>
                                        </p:cTn>
                                        <p:tgtEl>
                                          <p:spTgt spid="69672"/>
                                        </p:tgtEl>
                                        <p:attrNameLst>
                                          <p:attrName>style.visibility</p:attrName>
                                        </p:attrNameLst>
                                      </p:cBhvr>
                                      <p:to>
                                        <p:strVal val="visible"/>
                                      </p:to>
                                    </p:set>
                                    <p:animEffect transition="in" filter="fade">
                                      <p:cBhvr>
                                        <p:cTn id="133" dur="1000"/>
                                        <p:tgtEl>
                                          <p:spTgt spid="69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P spid="39" grpId="0"/>
      <p:bldP spid="42" grpId="0"/>
      <p:bldP spid="45" grpId="0"/>
      <p:bldP spid="48" grpId="0"/>
      <p:bldP spid="50" grpId="0"/>
      <p:bldP spid="5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87" name="Object 43"/>
          <p:cNvGraphicFramePr>
            <a:graphicFrameLocks noChangeAspect="1"/>
          </p:cNvGraphicFramePr>
          <p:nvPr/>
        </p:nvGraphicFramePr>
        <p:xfrm>
          <a:off x="4768001" y="2051106"/>
          <a:ext cx="1482989" cy="2813844"/>
        </p:xfrm>
        <a:graphic>
          <a:graphicData uri="http://schemas.openxmlformats.org/presentationml/2006/ole">
            <p:oleObj spid="_x0000_s37890" name="Visio" r:id="rId4" imgW="1779980" imgH="3377179" progId="Visio.Drawing.11">
              <p:link updateAutomatic="1"/>
            </p:oleObj>
          </a:graphicData>
        </a:graphic>
      </p:graphicFrame>
      <p:graphicFrame>
        <p:nvGraphicFramePr>
          <p:cNvPr id="31790" name="Object 46"/>
          <p:cNvGraphicFramePr>
            <a:graphicFrameLocks noChangeAspect="1"/>
          </p:cNvGraphicFramePr>
          <p:nvPr/>
        </p:nvGraphicFramePr>
        <p:xfrm>
          <a:off x="5141742" y="2862466"/>
          <a:ext cx="715698" cy="874448"/>
        </p:xfrm>
        <a:graphic>
          <a:graphicData uri="http://schemas.openxmlformats.org/presentationml/2006/ole">
            <p:oleObj spid="_x0000_s37891" name="Visio" r:id="rId4" imgW="858407" imgH="1049050" progId="Visio.Drawing.11">
              <p:link updateAutomatic="1"/>
            </p:oleObj>
          </a:graphicData>
        </a:graphic>
      </p:graphicFrame>
      <p:graphicFrame>
        <p:nvGraphicFramePr>
          <p:cNvPr id="31794" name="Object 50"/>
          <p:cNvGraphicFramePr>
            <a:graphicFrameLocks noChangeAspect="1"/>
          </p:cNvGraphicFramePr>
          <p:nvPr/>
        </p:nvGraphicFramePr>
        <p:xfrm>
          <a:off x="5192072" y="3844396"/>
          <a:ext cx="575469" cy="693208"/>
        </p:xfrm>
        <a:graphic>
          <a:graphicData uri="http://schemas.openxmlformats.org/presentationml/2006/ole">
            <p:oleObj spid="_x0000_s37892" name="Visio" r:id="rId4" imgW="690505" imgH="831726" progId="Visio.Drawing.11">
              <p:link updateAutomatic="1"/>
            </p:oleObj>
          </a:graphicData>
        </a:graphic>
      </p:graphicFrame>
      <p:graphicFrame>
        <p:nvGraphicFramePr>
          <p:cNvPr id="31837" name="Object 93"/>
          <p:cNvGraphicFramePr>
            <a:graphicFrameLocks noChangeAspect="1"/>
          </p:cNvGraphicFramePr>
          <p:nvPr/>
        </p:nvGraphicFramePr>
        <p:xfrm>
          <a:off x="6076699" y="3723752"/>
          <a:ext cx="2665678" cy="2656417"/>
        </p:xfrm>
        <a:graphic>
          <a:graphicData uri="http://schemas.openxmlformats.org/presentationml/2006/ole">
            <p:oleObj spid="_x0000_s37903" name="Visio" r:id="rId4" imgW="3199050" imgH="3187696" progId="Visio.Drawing.11">
              <p:link updateAutomatic="1"/>
            </p:oleObj>
          </a:graphicData>
        </a:graphic>
      </p:graphicFrame>
      <p:graphicFrame>
        <p:nvGraphicFramePr>
          <p:cNvPr id="31832" name="Object 88"/>
          <p:cNvGraphicFramePr>
            <a:graphicFrameLocks noChangeAspect="1"/>
          </p:cNvGraphicFramePr>
          <p:nvPr/>
        </p:nvGraphicFramePr>
        <p:xfrm>
          <a:off x="5993509" y="456187"/>
          <a:ext cx="2713303" cy="2561167"/>
        </p:xfrm>
        <a:graphic>
          <a:graphicData uri="http://schemas.openxmlformats.org/presentationml/2006/ole">
            <p:oleObj spid="_x0000_s37901" name="Visio" r:id="rId4" imgW="3256277" imgH="3073627" progId="Visio.Drawing.11">
              <p:link updateAutomatic="1"/>
            </p:oleObj>
          </a:graphicData>
        </a:graphic>
      </p:graphicFrame>
      <p:sp>
        <p:nvSpPr>
          <p:cNvPr id="2" name="Title 1"/>
          <p:cNvSpPr>
            <a:spLocks noGrp="1"/>
          </p:cNvSpPr>
          <p:nvPr>
            <p:ph type="title"/>
          </p:nvPr>
        </p:nvSpPr>
        <p:spPr>
          <a:xfrm>
            <a:off x="368300" y="220662"/>
            <a:ext cx="4689475" cy="1722437"/>
          </a:xfrm>
        </p:spPr>
        <p:txBody>
          <a:bodyPr/>
          <a:lstStyle/>
          <a:p>
            <a:r>
              <a:rPr lang="en-US" dirty="0" smtClean="0"/>
              <a:t>Internet Mail Routing:</a:t>
            </a:r>
            <a:br>
              <a:rPr lang="en-US" dirty="0" smtClean="0"/>
            </a:br>
            <a:r>
              <a:rPr lang="en-US" dirty="0" smtClean="0"/>
              <a:t>Final stage</a:t>
            </a:r>
            <a:endParaRPr lang="en-US" dirty="0"/>
          </a:p>
        </p:txBody>
      </p:sp>
      <p:graphicFrame>
        <p:nvGraphicFramePr>
          <p:cNvPr id="31799" name="Object 55"/>
          <p:cNvGraphicFramePr>
            <a:graphicFrameLocks noChangeAspect="1"/>
          </p:cNvGraphicFramePr>
          <p:nvPr/>
        </p:nvGraphicFramePr>
        <p:xfrm>
          <a:off x="5178841" y="442324"/>
          <a:ext cx="567531" cy="971021"/>
        </p:xfrm>
        <a:graphic>
          <a:graphicData uri="http://schemas.openxmlformats.org/presentationml/2006/ole">
            <p:oleObj spid="_x0000_s37893" name="Visio" r:id="rId4" imgW="681057" imgH="1164740" progId="Visio.Drawing.11">
              <p:link updateAutomatic="1"/>
            </p:oleObj>
          </a:graphicData>
        </a:graphic>
      </p:graphicFrame>
      <p:graphicFrame>
        <p:nvGraphicFramePr>
          <p:cNvPr id="31801" name="Object 57"/>
          <p:cNvGraphicFramePr>
            <a:graphicFrameLocks noChangeAspect="1"/>
          </p:cNvGraphicFramePr>
          <p:nvPr/>
        </p:nvGraphicFramePr>
        <p:xfrm>
          <a:off x="5275210" y="5605551"/>
          <a:ext cx="567531" cy="971021"/>
        </p:xfrm>
        <a:graphic>
          <a:graphicData uri="http://schemas.openxmlformats.org/presentationml/2006/ole">
            <p:oleObj spid="_x0000_s37894" name="Visio" r:id="rId4" imgW="681057" imgH="1164740" progId="Visio.Drawing.11">
              <p:link updateAutomatic="1"/>
            </p:oleObj>
          </a:graphicData>
        </a:graphic>
      </p:graphicFrame>
      <p:graphicFrame>
        <p:nvGraphicFramePr>
          <p:cNvPr id="31813" name="Object 69"/>
          <p:cNvGraphicFramePr>
            <a:graphicFrameLocks noChangeAspect="1"/>
          </p:cNvGraphicFramePr>
          <p:nvPr/>
        </p:nvGraphicFramePr>
        <p:xfrm>
          <a:off x="5455592" y="1479338"/>
          <a:ext cx="1374511" cy="612511"/>
        </p:xfrm>
        <a:graphic>
          <a:graphicData uri="http://schemas.openxmlformats.org/presentationml/2006/ole">
            <p:oleObj spid="_x0000_s37895" name="Visio" r:id="rId4" imgW="1648789" imgH="734686" progId="Visio.Drawing.11">
              <p:link updateAutomatic="1"/>
            </p:oleObj>
          </a:graphicData>
        </a:graphic>
      </p:graphicFrame>
      <p:graphicFrame>
        <p:nvGraphicFramePr>
          <p:cNvPr id="31814" name="Object 70"/>
          <p:cNvGraphicFramePr>
            <a:graphicFrameLocks noChangeAspect="1"/>
          </p:cNvGraphicFramePr>
          <p:nvPr/>
        </p:nvGraphicFramePr>
        <p:xfrm>
          <a:off x="4293598" y="1489233"/>
          <a:ext cx="1008063" cy="612511"/>
        </p:xfrm>
        <a:graphic>
          <a:graphicData uri="http://schemas.openxmlformats.org/presentationml/2006/ole">
            <p:oleObj spid="_x0000_s37896" name="Visio" r:id="rId4" imgW="1210138" imgH="734686" progId="Visio.Drawing.11">
              <p:link updateAutomatic="1"/>
            </p:oleObj>
          </a:graphicData>
        </a:graphic>
      </p:graphicFrame>
      <p:graphicFrame>
        <p:nvGraphicFramePr>
          <p:cNvPr id="31815" name="Object 71"/>
          <p:cNvGraphicFramePr>
            <a:graphicFrameLocks noChangeAspect="1"/>
          </p:cNvGraphicFramePr>
          <p:nvPr/>
        </p:nvGraphicFramePr>
        <p:xfrm>
          <a:off x="4292915" y="4830881"/>
          <a:ext cx="1027906" cy="559594"/>
        </p:xfrm>
        <a:graphic>
          <a:graphicData uri="http://schemas.openxmlformats.org/presentationml/2006/ole">
            <p:oleObj spid="_x0000_s37897" name="Visio" r:id="rId4" imgW="1233353" imgH="670895" progId="Visio.Drawing.11">
              <p:link updateAutomatic="1"/>
            </p:oleObj>
          </a:graphicData>
        </a:graphic>
      </p:graphicFrame>
      <p:graphicFrame>
        <p:nvGraphicFramePr>
          <p:cNvPr id="31820" name="Object 76"/>
          <p:cNvGraphicFramePr>
            <a:graphicFrameLocks noChangeAspect="1"/>
          </p:cNvGraphicFramePr>
          <p:nvPr/>
        </p:nvGraphicFramePr>
        <p:xfrm>
          <a:off x="6004062" y="991930"/>
          <a:ext cx="1703917" cy="2024063"/>
        </p:xfrm>
        <a:graphic>
          <a:graphicData uri="http://schemas.openxmlformats.org/presentationml/2006/ole">
            <p:oleObj spid="_x0000_s37898" name="Visio" r:id="rId4" imgW="2044790" imgH="2428412" progId="Visio.Drawing.11">
              <p:link updateAutomatic="1"/>
            </p:oleObj>
          </a:graphicData>
        </a:graphic>
      </p:graphicFrame>
      <p:graphicFrame>
        <p:nvGraphicFramePr>
          <p:cNvPr id="31821" name="Object 77"/>
          <p:cNvGraphicFramePr>
            <a:graphicFrameLocks noChangeAspect="1"/>
          </p:cNvGraphicFramePr>
          <p:nvPr/>
        </p:nvGraphicFramePr>
        <p:xfrm>
          <a:off x="5643609" y="4850671"/>
          <a:ext cx="1374511" cy="559594"/>
        </p:xfrm>
        <a:graphic>
          <a:graphicData uri="http://schemas.openxmlformats.org/presentationml/2006/ole">
            <p:oleObj spid="_x0000_s37899" name="Visio" r:id="rId4" imgW="1648789" imgH="670895" progId="Visio.Drawing.11">
              <p:link updateAutomatic="1"/>
            </p:oleObj>
          </a:graphicData>
        </a:graphic>
      </p:graphicFrame>
      <p:graphicFrame>
        <p:nvGraphicFramePr>
          <p:cNvPr id="31823" name="Object 79"/>
          <p:cNvGraphicFramePr>
            <a:graphicFrameLocks noChangeAspect="1"/>
          </p:cNvGraphicFramePr>
          <p:nvPr/>
        </p:nvGraphicFramePr>
        <p:xfrm>
          <a:off x="7276628" y="2960792"/>
          <a:ext cx="1256771" cy="857250"/>
        </p:xfrm>
        <a:graphic>
          <a:graphicData uri="http://schemas.openxmlformats.org/presentationml/2006/ole">
            <p:oleObj spid="_x0000_s37900" name="Visio" r:id="rId4" imgW="1507611" imgH="1029048" progId="Visio.Drawing.11">
              <p:link updateAutomatic="1"/>
            </p:oleObj>
          </a:graphicData>
        </a:graphic>
      </p:graphicFrame>
      <p:graphicFrame>
        <p:nvGraphicFramePr>
          <p:cNvPr id="31834" name="Object 90"/>
          <p:cNvGraphicFramePr>
            <a:graphicFrameLocks noChangeAspect="1"/>
          </p:cNvGraphicFramePr>
          <p:nvPr/>
        </p:nvGraphicFramePr>
        <p:xfrm>
          <a:off x="6052906" y="3723790"/>
          <a:ext cx="1685396" cy="2120636"/>
        </p:xfrm>
        <a:graphic>
          <a:graphicData uri="http://schemas.openxmlformats.org/presentationml/2006/ole">
            <p:oleObj spid="_x0000_s37902" name="Visio" r:id="rId4" imgW="2021845" imgH="2544102" progId="Visio.Drawing.11">
              <p:link updateAutomatic="1"/>
            </p:oleObj>
          </a:graphicData>
        </a:graphic>
      </p:graphicFrame>
      <p:graphicFrame>
        <p:nvGraphicFramePr>
          <p:cNvPr id="6165" name="Object 21"/>
          <p:cNvGraphicFramePr>
            <a:graphicFrameLocks noChangeAspect="1"/>
          </p:cNvGraphicFramePr>
          <p:nvPr/>
        </p:nvGraphicFramePr>
        <p:xfrm>
          <a:off x="4888520" y="195480"/>
          <a:ext cx="1154113" cy="1325563"/>
        </p:xfrm>
        <a:graphic>
          <a:graphicData uri="http://schemas.openxmlformats.org/presentationml/2006/ole">
            <p:oleObj spid="_x0000_s37904" name="Visio" r:id="rId4" imgW="1153990" imgH="1325571" progId="Visio.Drawing.11">
              <p:link updateAutomatic="1"/>
            </p:oleObj>
          </a:graphicData>
        </a:graphic>
      </p:graphicFrame>
      <p:graphicFrame>
        <p:nvGraphicFramePr>
          <p:cNvPr id="6166" name="Object 22"/>
          <p:cNvGraphicFramePr>
            <a:graphicFrameLocks noChangeAspect="1"/>
          </p:cNvGraphicFramePr>
          <p:nvPr/>
        </p:nvGraphicFramePr>
        <p:xfrm>
          <a:off x="4947051" y="5393122"/>
          <a:ext cx="1154113" cy="1325563"/>
        </p:xfrm>
        <a:graphic>
          <a:graphicData uri="http://schemas.openxmlformats.org/presentationml/2006/ole">
            <p:oleObj spid="_x0000_s37905" name="Visio" r:id="rId4" imgW="1153990" imgH="1325571" progId="Visio.Drawing.11">
              <p:link updateAutomatic="1"/>
            </p:oleObj>
          </a:graphicData>
        </a:graphic>
      </p:graphicFrame>
      <p:graphicFrame>
        <p:nvGraphicFramePr>
          <p:cNvPr id="6168" name="Object 24"/>
          <p:cNvGraphicFramePr>
            <a:graphicFrameLocks noChangeAspect="1"/>
          </p:cNvGraphicFramePr>
          <p:nvPr/>
        </p:nvGraphicFramePr>
        <p:xfrm>
          <a:off x="4842073" y="2390588"/>
          <a:ext cx="1325563" cy="2346325"/>
        </p:xfrm>
        <a:graphic>
          <a:graphicData uri="http://schemas.openxmlformats.org/presentationml/2006/ole">
            <p:oleObj spid="_x0000_s37906" name="Visio" r:id="rId4" imgW="1325402" imgH="2346509" progId="Visio.Drawing.11">
              <p:link updateAutomatic="1"/>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1790"/>
                                        </p:tgtEl>
                                        <p:attrNameLst>
                                          <p:attrName>style.visibility</p:attrName>
                                        </p:attrNameLst>
                                      </p:cBhvr>
                                      <p:to>
                                        <p:strVal val="visible"/>
                                      </p:to>
                                    </p:set>
                                    <p:anim calcmode="lin" valueType="num">
                                      <p:cBhvr additive="base">
                                        <p:cTn id="7" dur="1000" fill="hold"/>
                                        <p:tgtEl>
                                          <p:spTgt spid="31790"/>
                                        </p:tgtEl>
                                        <p:attrNameLst>
                                          <p:attrName>ppt_x</p:attrName>
                                        </p:attrNameLst>
                                      </p:cBhvr>
                                      <p:tavLst>
                                        <p:tav tm="0">
                                          <p:val>
                                            <p:strVal val="1+#ppt_w/2"/>
                                          </p:val>
                                        </p:tav>
                                        <p:tav tm="100000">
                                          <p:val>
                                            <p:strVal val="#ppt_x"/>
                                          </p:val>
                                        </p:tav>
                                      </p:tavLst>
                                    </p:anim>
                                    <p:anim calcmode="lin" valueType="num">
                                      <p:cBhvr additive="base">
                                        <p:cTn id="8" dur="1000" fill="hold"/>
                                        <p:tgtEl>
                                          <p:spTgt spid="3179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1794"/>
                                        </p:tgtEl>
                                        <p:attrNameLst>
                                          <p:attrName>style.visibility</p:attrName>
                                        </p:attrNameLst>
                                      </p:cBhvr>
                                      <p:to>
                                        <p:strVal val="visible"/>
                                      </p:to>
                                    </p:set>
                                    <p:anim calcmode="lin" valueType="num">
                                      <p:cBhvr additive="base">
                                        <p:cTn id="11" dur="1000" fill="hold"/>
                                        <p:tgtEl>
                                          <p:spTgt spid="31794"/>
                                        </p:tgtEl>
                                        <p:attrNameLst>
                                          <p:attrName>ppt_x</p:attrName>
                                        </p:attrNameLst>
                                      </p:cBhvr>
                                      <p:tavLst>
                                        <p:tav tm="0">
                                          <p:val>
                                            <p:strVal val="1+#ppt_w/2"/>
                                          </p:val>
                                        </p:tav>
                                        <p:tav tm="100000">
                                          <p:val>
                                            <p:strVal val="#ppt_x"/>
                                          </p:val>
                                        </p:tav>
                                      </p:tavLst>
                                    </p:anim>
                                    <p:anim calcmode="lin" valueType="num">
                                      <p:cBhvr additive="base">
                                        <p:cTn id="12" dur="1000" fill="hold"/>
                                        <p:tgtEl>
                                          <p:spTgt spid="3179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1787"/>
                                        </p:tgtEl>
                                        <p:attrNameLst>
                                          <p:attrName>style.visibility</p:attrName>
                                        </p:attrNameLst>
                                      </p:cBhvr>
                                      <p:to>
                                        <p:strVal val="visible"/>
                                      </p:to>
                                    </p:set>
                                    <p:anim calcmode="lin" valueType="num">
                                      <p:cBhvr additive="base">
                                        <p:cTn id="15" dur="1000" fill="hold"/>
                                        <p:tgtEl>
                                          <p:spTgt spid="31787"/>
                                        </p:tgtEl>
                                        <p:attrNameLst>
                                          <p:attrName>ppt_x</p:attrName>
                                        </p:attrNameLst>
                                      </p:cBhvr>
                                      <p:tavLst>
                                        <p:tav tm="0">
                                          <p:val>
                                            <p:strVal val="1+#ppt_w/2"/>
                                          </p:val>
                                        </p:tav>
                                        <p:tav tm="100000">
                                          <p:val>
                                            <p:strVal val="#ppt_x"/>
                                          </p:val>
                                        </p:tav>
                                      </p:tavLst>
                                    </p:anim>
                                    <p:anim calcmode="lin" valueType="num">
                                      <p:cBhvr additive="base">
                                        <p:cTn id="16" dur="1000" fill="hold"/>
                                        <p:tgtEl>
                                          <p:spTgt spid="3178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168"/>
                                        </p:tgtEl>
                                        <p:attrNameLst>
                                          <p:attrName>style.visibility</p:attrName>
                                        </p:attrNameLst>
                                      </p:cBhvr>
                                      <p:to>
                                        <p:strVal val="visible"/>
                                      </p:to>
                                    </p:set>
                                    <p:anim calcmode="lin" valueType="num">
                                      <p:cBhvr additive="base">
                                        <p:cTn id="19" dur="1000" fill="hold"/>
                                        <p:tgtEl>
                                          <p:spTgt spid="6168"/>
                                        </p:tgtEl>
                                        <p:attrNameLst>
                                          <p:attrName>ppt_x</p:attrName>
                                        </p:attrNameLst>
                                      </p:cBhvr>
                                      <p:tavLst>
                                        <p:tav tm="0">
                                          <p:val>
                                            <p:strVal val="1+#ppt_w/2"/>
                                          </p:val>
                                        </p:tav>
                                        <p:tav tm="100000">
                                          <p:val>
                                            <p:strVal val="#ppt_x"/>
                                          </p:val>
                                        </p:tav>
                                      </p:tavLst>
                                    </p:anim>
                                    <p:anim calcmode="lin" valueType="num">
                                      <p:cBhvr additive="base">
                                        <p:cTn id="20" dur="1000" fill="hold"/>
                                        <p:tgtEl>
                                          <p:spTgt spid="616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165"/>
                                        </p:tgtEl>
                                        <p:attrNameLst>
                                          <p:attrName>style.visibility</p:attrName>
                                        </p:attrNameLst>
                                      </p:cBhvr>
                                      <p:to>
                                        <p:strVal val="visible"/>
                                      </p:to>
                                    </p:set>
                                    <p:animEffect transition="in" filter="fade">
                                      <p:cBhvr>
                                        <p:cTn id="25" dur="1000"/>
                                        <p:tgtEl>
                                          <p:spTgt spid="6165"/>
                                        </p:tgtEl>
                                      </p:cBhvr>
                                    </p:animEffect>
                                  </p:childTnLst>
                                </p:cTn>
                              </p:par>
                              <p:par>
                                <p:cTn id="26" presetID="2" presetClass="entr" presetSubtype="2" fill="hold" nodeType="withEffect">
                                  <p:stCondLst>
                                    <p:cond delay="0"/>
                                  </p:stCondLst>
                                  <p:childTnLst>
                                    <p:set>
                                      <p:cBhvr>
                                        <p:cTn id="27" dur="1" fill="hold">
                                          <p:stCondLst>
                                            <p:cond delay="0"/>
                                          </p:stCondLst>
                                        </p:cTn>
                                        <p:tgtEl>
                                          <p:spTgt spid="31799"/>
                                        </p:tgtEl>
                                        <p:attrNameLst>
                                          <p:attrName>style.visibility</p:attrName>
                                        </p:attrNameLst>
                                      </p:cBhvr>
                                      <p:to>
                                        <p:strVal val="visible"/>
                                      </p:to>
                                    </p:set>
                                    <p:anim calcmode="lin" valueType="num">
                                      <p:cBhvr additive="base">
                                        <p:cTn id="28" dur="1000" fill="hold"/>
                                        <p:tgtEl>
                                          <p:spTgt spid="31799"/>
                                        </p:tgtEl>
                                        <p:attrNameLst>
                                          <p:attrName>ppt_x</p:attrName>
                                        </p:attrNameLst>
                                      </p:cBhvr>
                                      <p:tavLst>
                                        <p:tav tm="0">
                                          <p:val>
                                            <p:strVal val="1+#ppt_w/2"/>
                                          </p:val>
                                        </p:tav>
                                        <p:tav tm="100000">
                                          <p:val>
                                            <p:strVal val="#ppt_x"/>
                                          </p:val>
                                        </p:tav>
                                      </p:tavLst>
                                    </p:anim>
                                    <p:anim calcmode="lin" valueType="num">
                                      <p:cBhvr additive="base">
                                        <p:cTn id="29" dur="1000" fill="hold"/>
                                        <p:tgtEl>
                                          <p:spTgt spid="31799"/>
                                        </p:tgtEl>
                                        <p:attrNameLst>
                                          <p:attrName>ppt_y</p:attrName>
                                        </p:attrNameLst>
                                      </p:cBhvr>
                                      <p:tavLst>
                                        <p:tav tm="0">
                                          <p:val>
                                            <p:strVal val="#ppt_y"/>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6166"/>
                                        </p:tgtEl>
                                        <p:attrNameLst>
                                          <p:attrName>style.visibility</p:attrName>
                                        </p:attrNameLst>
                                      </p:cBhvr>
                                      <p:to>
                                        <p:strVal val="visible"/>
                                      </p:to>
                                    </p:set>
                                    <p:animEffect transition="in" filter="fade">
                                      <p:cBhvr>
                                        <p:cTn id="32" dur="1000"/>
                                        <p:tgtEl>
                                          <p:spTgt spid="6166"/>
                                        </p:tgtEl>
                                      </p:cBhvr>
                                    </p:animEffect>
                                  </p:childTnLst>
                                </p:cTn>
                              </p:par>
                              <p:par>
                                <p:cTn id="33" presetID="2" presetClass="entr" presetSubtype="2" fill="hold" nodeType="withEffect">
                                  <p:stCondLst>
                                    <p:cond delay="0"/>
                                  </p:stCondLst>
                                  <p:childTnLst>
                                    <p:set>
                                      <p:cBhvr>
                                        <p:cTn id="34" dur="1" fill="hold">
                                          <p:stCondLst>
                                            <p:cond delay="0"/>
                                          </p:stCondLst>
                                        </p:cTn>
                                        <p:tgtEl>
                                          <p:spTgt spid="31801"/>
                                        </p:tgtEl>
                                        <p:attrNameLst>
                                          <p:attrName>style.visibility</p:attrName>
                                        </p:attrNameLst>
                                      </p:cBhvr>
                                      <p:to>
                                        <p:strVal val="visible"/>
                                      </p:to>
                                    </p:set>
                                    <p:anim calcmode="lin" valueType="num">
                                      <p:cBhvr additive="base">
                                        <p:cTn id="35" dur="1000" fill="hold"/>
                                        <p:tgtEl>
                                          <p:spTgt spid="31801"/>
                                        </p:tgtEl>
                                        <p:attrNameLst>
                                          <p:attrName>ppt_x</p:attrName>
                                        </p:attrNameLst>
                                      </p:cBhvr>
                                      <p:tavLst>
                                        <p:tav tm="0">
                                          <p:val>
                                            <p:strVal val="1+#ppt_w/2"/>
                                          </p:val>
                                        </p:tav>
                                        <p:tav tm="100000">
                                          <p:val>
                                            <p:strVal val="#ppt_x"/>
                                          </p:val>
                                        </p:tav>
                                      </p:tavLst>
                                    </p:anim>
                                    <p:anim calcmode="lin" valueType="num">
                                      <p:cBhvr additive="base">
                                        <p:cTn id="36" dur="1000" fill="hold"/>
                                        <p:tgtEl>
                                          <p:spTgt spid="31801"/>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31814"/>
                                        </p:tgtEl>
                                        <p:attrNameLst>
                                          <p:attrName>style.visibility</p:attrName>
                                        </p:attrNameLst>
                                      </p:cBhvr>
                                      <p:to>
                                        <p:strVal val="visible"/>
                                      </p:to>
                                    </p:set>
                                    <p:animEffect transition="in" filter="fade">
                                      <p:cBhvr>
                                        <p:cTn id="41" dur="1000"/>
                                        <p:tgtEl>
                                          <p:spTgt spid="31814"/>
                                        </p:tgtEl>
                                      </p:cBhvr>
                                    </p:animEffect>
                                    <p:anim calcmode="lin" valueType="num">
                                      <p:cBhvr>
                                        <p:cTn id="42" dur="1000" fill="hold"/>
                                        <p:tgtEl>
                                          <p:spTgt spid="31814"/>
                                        </p:tgtEl>
                                        <p:attrNameLst>
                                          <p:attrName>ppt_x</p:attrName>
                                        </p:attrNameLst>
                                      </p:cBhvr>
                                      <p:tavLst>
                                        <p:tav tm="0">
                                          <p:val>
                                            <p:strVal val="#ppt_x"/>
                                          </p:val>
                                        </p:tav>
                                        <p:tav tm="100000">
                                          <p:val>
                                            <p:strVal val="#ppt_x"/>
                                          </p:val>
                                        </p:tav>
                                      </p:tavLst>
                                    </p:anim>
                                    <p:anim calcmode="lin" valueType="num">
                                      <p:cBhvr>
                                        <p:cTn id="43" dur="1000" fill="hold"/>
                                        <p:tgtEl>
                                          <p:spTgt spid="318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1813"/>
                                        </p:tgtEl>
                                        <p:attrNameLst>
                                          <p:attrName>style.visibility</p:attrName>
                                        </p:attrNameLst>
                                      </p:cBhvr>
                                      <p:to>
                                        <p:strVal val="visible"/>
                                      </p:to>
                                    </p:set>
                                    <p:animEffect transition="in" filter="fade">
                                      <p:cBhvr>
                                        <p:cTn id="48" dur="1000"/>
                                        <p:tgtEl>
                                          <p:spTgt spid="31813"/>
                                        </p:tgtEl>
                                      </p:cBhvr>
                                    </p:animEffect>
                                    <p:anim calcmode="lin" valueType="num">
                                      <p:cBhvr>
                                        <p:cTn id="49" dur="1000" fill="hold"/>
                                        <p:tgtEl>
                                          <p:spTgt spid="31813"/>
                                        </p:tgtEl>
                                        <p:attrNameLst>
                                          <p:attrName>ppt_x</p:attrName>
                                        </p:attrNameLst>
                                      </p:cBhvr>
                                      <p:tavLst>
                                        <p:tav tm="0">
                                          <p:val>
                                            <p:strVal val="#ppt_x"/>
                                          </p:val>
                                        </p:tav>
                                        <p:tav tm="100000">
                                          <p:val>
                                            <p:strVal val="#ppt_x"/>
                                          </p:val>
                                        </p:tav>
                                      </p:tavLst>
                                    </p:anim>
                                    <p:anim calcmode="lin" valueType="num">
                                      <p:cBhvr>
                                        <p:cTn id="50" dur="1000" fill="hold"/>
                                        <p:tgtEl>
                                          <p:spTgt spid="3181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1815"/>
                                        </p:tgtEl>
                                        <p:attrNameLst>
                                          <p:attrName>style.visibility</p:attrName>
                                        </p:attrNameLst>
                                      </p:cBhvr>
                                      <p:to>
                                        <p:strVal val="visible"/>
                                      </p:to>
                                    </p:set>
                                    <p:animEffect transition="in" filter="fade">
                                      <p:cBhvr>
                                        <p:cTn id="55" dur="1000"/>
                                        <p:tgtEl>
                                          <p:spTgt spid="31815"/>
                                        </p:tgtEl>
                                      </p:cBhvr>
                                    </p:animEffect>
                                    <p:anim calcmode="lin" valueType="num">
                                      <p:cBhvr>
                                        <p:cTn id="56" dur="1000" fill="hold"/>
                                        <p:tgtEl>
                                          <p:spTgt spid="31815"/>
                                        </p:tgtEl>
                                        <p:attrNameLst>
                                          <p:attrName>ppt_x</p:attrName>
                                        </p:attrNameLst>
                                      </p:cBhvr>
                                      <p:tavLst>
                                        <p:tav tm="0">
                                          <p:val>
                                            <p:strVal val="#ppt_x"/>
                                          </p:val>
                                        </p:tav>
                                        <p:tav tm="100000">
                                          <p:val>
                                            <p:strVal val="#ppt_x"/>
                                          </p:val>
                                        </p:tav>
                                      </p:tavLst>
                                    </p:anim>
                                    <p:anim calcmode="lin" valueType="num">
                                      <p:cBhvr>
                                        <p:cTn id="57" dur="1000" fill="hold"/>
                                        <p:tgtEl>
                                          <p:spTgt spid="3181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31821"/>
                                        </p:tgtEl>
                                        <p:attrNameLst>
                                          <p:attrName>style.visibility</p:attrName>
                                        </p:attrNameLst>
                                      </p:cBhvr>
                                      <p:to>
                                        <p:strVal val="visible"/>
                                      </p:to>
                                    </p:set>
                                    <p:animEffect transition="in" filter="fade">
                                      <p:cBhvr>
                                        <p:cTn id="62" dur="1000"/>
                                        <p:tgtEl>
                                          <p:spTgt spid="31821"/>
                                        </p:tgtEl>
                                      </p:cBhvr>
                                    </p:animEffect>
                                    <p:anim calcmode="lin" valueType="num">
                                      <p:cBhvr>
                                        <p:cTn id="63" dur="1000" fill="hold"/>
                                        <p:tgtEl>
                                          <p:spTgt spid="31821"/>
                                        </p:tgtEl>
                                        <p:attrNameLst>
                                          <p:attrName>ppt_x</p:attrName>
                                        </p:attrNameLst>
                                      </p:cBhvr>
                                      <p:tavLst>
                                        <p:tav tm="0">
                                          <p:val>
                                            <p:strVal val="#ppt_x"/>
                                          </p:val>
                                        </p:tav>
                                        <p:tav tm="100000">
                                          <p:val>
                                            <p:strVal val="#ppt_x"/>
                                          </p:val>
                                        </p:tav>
                                      </p:tavLst>
                                    </p:anim>
                                    <p:anim calcmode="lin" valueType="num">
                                      <p:cBhvr>
                                        <p:cTn id="64" dur="1000" fill="hold"/>
                                        <p:tgtEl>
                                          <p:spTgt spid="3182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nodeType="clickEffect">
                                  <p:stCondLst>
                                    <p:cond delay="0"/>
                                  </p:stCondLst>
                                  <p:childTnLst>
                                    <p:set>
                                      <p:cBhvr>
                                        <p:cTn id="68" dur="1" fill="hold">
                                          <p:stCondLst>
                                            <p:cond delay="0"/>
                                          </p:stCondLst>
                                        </p:cTn>
                                        <p:tgtEl>
                                          <p:spTgt spid="31823"/>
                                        </p:tgtEl>
                                        <p:attrNameLst>
                                          <p:attrName>style.visibility</p:attrName>
                                        </p:attrNameLst>
                                      </p:cBhvr>
                                      <p:to>
                                        <p:strVal val="visible"/>
                                      </p:to>
                                    </p:set>
                                    <p:anim calcmode="lin" valueType="num">
                                      <p:cBhvr additive="base">
                                        <p:cTn id="69" dur="1000" fill="hold"/>
                                        <p:tgtEl>
                                          <p:spTgt spid="31823"/>
                                        </p:tgtEl>
                                        <p:attrNameLst>
                                          <p:attrName>ppt_x</p:attrName>
                                        </p:attrNameLst>
                                      </p:cBhvr>
                                      <p:tavLst>
                                        <p:tav tm="0">
                                          <p:val>
                                            <p:strVal val="1+#ppt_w/2"/>
                                          </p:val>
                                        </p:tav>
                                        <p:tav tm="100000">
                                          <p:val>
                                            <p:strVal val="#ppt_x"/>
                                          </p:val>
                                        </p:tav>
                                      </p:tavLst>
                                    </p:anim>
                                    <p:anim calcmode="lin" valueType="num">
                                      <p:cBhvr additive="base">
                                        <p:cTn id="70" dur="1000" fill="hold"/>
                                        <p:tgtEl>
                                          <p:spTgt spid="31823"/>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nodeType="clickEffect">
                                  <p:stCondLst>
                                    <p:cond delay="0"/>
                                  </p:stCondLst>
                                  <p:childTnLst>
                                    <p:set>
                                      <p:cBhvr>
                                        <p:cTn id="74" dur="1" fill="hold">
                                          <p:stCondLst>
                                            <p:cond delay="0"/>
                                          </p:stCondLst>
                                        </p:cTn>
                                        <p:tgtEl>
                                          <p:spTgt spid="31832"/>
                                        </p:tgtEl>
                                        <p:attrNameLst>
                                          <p:attrName>style.visibility</p:attrName>
                                        </p:attrNameLst>
                                      </p:cBhvr>
                                      <p:to>
                                        <p:strVal val="visible"/>
                                      </p:to>
                                    </p:set>
                                    <p:animEffect transition="in" filter="box(in)">
                                      <p:cBhvr>
                                        <p:cTn id="75" dur="1000"/>
                                        <p:tgtEl>
                                          <p:spTgt spid="31832"/>
                                        </p:tgtEl>
                                      </p:cBhvr>
                                    </p:animEffect>
                                  </p:childTnLst>
                                </p:cTn>
                              </p:par>
                              <p:par>
                                <p:cTn id="76" presetID="4" presetClass="entr" presetSubtype="16" fill="hold" nodeType="withEffect">
                                  <p:stCondLst>
                                    <p:cond delay="0"/>
                                  </p:stCondLst>
                                  <p:childTnLst>
                                    <p:set>
                                      <p:cBhvr>
                                        <p:cTn id="77" dur="1" fill="hold">
                                          <p:stCondLst>
                                            <p:cond delay="0"/>
                                          </p:stCondLst>
                                        </p:cTn>
                                        <p:tgtEl>
                                          <p:spTgt spid="31837"/>
                                        </p:tgtEl>
                                        <p:attrNameLst>
                                          <p:attrName>style.visibility</p:attrName>
                                        </p:attrNameLst>
                                      </p:cBhvr>
                                      <p:to>
                                        <p:strVal val="visible"/>
                                      </p:to>
                                    </p:set>
                                    <p:animEffect transition="in" filter="box(in)">
                                      <p:cBhvr>
                                        <p:cTn id="78" dur="1000"/>
                                        <p:tgtEl>
                                          <p:spTgt spid="31837"/>
                                        </p:tgtEl>
                                      </p:cBhvr>
                                    </p:animEffect>
                                  </p:childTnLst>
                                </p:cTn>
                              </p:par>
                            </p:childTnLst>
                          </p:cTn>
                        </p:par>
                      </p:childTnLst>
                    </p:cTn>
                  </p:par>
                  <p:par>
                    <p:cTn id="79" fill="hold">
                      <p:stCondLst>
                        <p:cond delay="indefinite"/>
                      </p:stCondLst>
                      <p:childTnLst>
                        <p:par>
                          <p:cTn id="80" fill="hold">
                            <p:stCondLst>
                              <p:cond delay="0"/>
                            </p:stCondLst>
                            <p:childTnLst>
                              <p:par>
                                <p:cTn id="81" presetID="4" presetClass="entr" presetSubtype="16" fill="hold" nodeType="clickEffect">
                                  <p:stCondLst>
                                    <p:cond delay="0"/>
                                  </p:stCondLst>
                                  <p:childTnLst>
                                    <p:set>
                                      <p:cBhvr>
                                        <p:cTn id="82" dur="1" fill="hold">
                                          <p:stCondLst>
                                            <p:cond delay="0"/>
                                          </p:stCondLst>
                                        </p:cTn>
                                        <p:tgtEl>
                                          <p:spTgt spid="31820"/>
                                        </p:tgtEl>
                                        <p:attrNameLst>
                                          <p:attrName>style.visibility</p:attrName>
                                        </p:attrNameLst>
                                      </p:cBhvr>
                                      <p:to>
                                        <p:strVal val="visible"/>
                                      </p:to>
                                    </p:set>
                                    <p:animEffect transition="in" filter="box(in)">
                                      <p:cBhvr>
                                        <p:cTn id="83" dur="1000"/>
                                        <p:tgtEl>
                                          <p:spTgt spid="31820"/>
                                        </p:tgtEl>
                                      </p:cBhvr>
                                    </p:animEffect>
                                  </p:childTnLst>
                                </p:cTn>
                              </p:par>
                              <p:par>
                                <p:cTn id="84" presetID="4" presetClass="entr" presetSubtype="16" fill="hold" nodeType="withEffect">
                                  <p:stCondLst>
                                    <p:cond delay="0"/>
                                  </p:stCondLst>
                                  <p:childTnLst>
                                    <p:set>
                                      <p:cBhvr>
                                        <p:cTn id="85" dur="1" fill="hold">
                                          <p:stCondLst>
                                            <p:cond delay="0"/>
                                          </p:stCondLst>
                                        </p:cTn>
                                        <p:tgtEl>
                                          <p:spTgt spid="31834"/>
                                        </p:tgtEl>
                                        <p:attrNameLst>
                                          <p:attrName>style.visibility</p:attrName>
                                        </p:attrNameLst>
                                      </p:cBhvr>
                                      <p:to>
                                        <p:strVal val="visible"/>
                                      </p:to>
                                    </p:set>
                                    <p:animEffect transition="in" filter="box(in)">
                                      <p:cBhvr>
                                        <p:cTn id="86" dur="1000"/>
                                        <p:tgtEl>
                                          <p:spTgt spid="31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579146" cy="1052596"/>
          </a:xfrm>
        </p:spPr>
        <p:txBody>
          <a:bodyPr>
            <a:normAutofit fontScale="90000"/>
          </a:bodyPr>
          <a:lstStyle/>
          <a:p>
            <a:r>
              <a:rPr lang="en-US" sz="4000" dirty="0" smtClean="0"/>
              <a:t>Edge Server Connector </a:t>
            </a:r>
            <a:r>
              <a:rPr lang="en-US" sz="4000" dirty="0" smtClean="0"/>
              <a:t>Configuration </a:t>
            </a:r>
            <a:r>
              <a:rPr lang="en-US" sz="4400" dirty="0" smtClean="0"/>
              <a:t/>
            </a:r>
            <a:br>
              <a:rPr lang="en-US" sz="4400" dirty="0" smtClean="0"/>
            </a:br>
            <a:r>
              <a:rPr lang="en-US" sz="3200" dirty="0" smtClean="0">
                <a:solidFill>
                  <a:schemeClr val="tx2"/>
                </a:solidFill>
              </a:rPr>
              <a:t>Intermediate stage</a:t>
            </a:r>
            <a:endParaRPr lang="en-US" sz="4400" dirty="0">
              <a:solidFill>
                <a:schemeClr val="tx2"/>
              </a:solidFill>
            </a:endParaRPr>
          </a:p>
        </p:txBody>
      </p:sp>
      <p:pic>
        <p:nvPicPr>
          <p:cNvPr id="4" name="Picture 2"/>
          <p:cNvPicPr>
            <a:picLocks noChangeAspect="1" noChangeArrowheads="1"/>
          </p:cNvPicPr>
          <p:nvPr/>
        </p:nvPicPr>
        <p:blipFill>
          <a:blip r:embed="rId3"/>
          <a:srcRect/>
          <a:stretch>
            <a:fillRect/>
          </a:stretch>
        </p:blipFill>
        <p:spPr bwMode="auto">
          <a:xfrm>
            <a:off x="490539" y="1543050"/>
            <a:ext cx="8178696" cy="489110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566446" cy="1052596"/>
          </a:xfrm>
        </p:spPr>
        <p:txBody>
          <a:bodyPr>
            <a:normAutofit fontScale="90000"/>
          </a:bodyPr>
          <a:lstStyle/>
          <a:p>
            <a:r>
              <a:rPr lang="en-US" sz="4000" dirty="0" smtClean="0"/>
              <a:t>Edge Server Connector Configuration </a:t>
            </a:r>
            <a:r>
              <a:rPr lang="en-US" sz="3200" dirty="0" smtClean="0">
                <a:solidFill>
                  <a:schemeClr val="tx2"/>
                </a:solidFill>
              </a:rPr>
              <a:t>Final Stage</a:t>
            </a:r>
            <a:endParaRPr lang="en-US" sz="4400" dirty="0">
              <a:solidFill>
                <a:schemeClr val="tx2"/>
              </a:solidFill>
            </a:endParaRPr>
          </a:p>
        </p:txBody>
      </p:sp>
      <p:pic>
        <p:nvPicPr>
          <p:cNvPr id="4" name="Picture 2"/>
          <p:cNvPicPr>
            <a:picLocks noChangeAspect="1" noChangeArrowheads="1"/>
          </p:cNvPicPr>
          <p:nvPr/>
        </p:nvPicPr>
        <p:blipFill>
          <a:blip r:embed="rId3"/>
          <a:srcRect/>
          <a:stretch>
            <a:fillRect/>
          </a:stretch>
        </p:blipFill>
        <p:spPr bwMode="auto">
          <a:xfrm>
            <a:off x="961469" y="1420813"/>
            <a:ext cx="7207054" cy="49628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Redundant Routes	</a:t>
            </a:r>
          </a:p>
        </p:txBody>
      </p:sp>
      <p:sp>
        <p:nvSpPr>
          <p:cNvPr id="41987" name="Content Placeholder 2"/>
          <p:cNvSpPr>
            <a:spLocks noGrp="1"/>
          </p:cNvSpPr>
          <p:nvPr>
            <p:ph idx="1"/>
          </p:nvPr>
        </p:nvSpPr>
        <p:spPr>
          <a:xfrm>
            <a:off x="381000" y="1143000"/>
            <a:ext cx="8382000" cy="2210862"/>
          </a:xfrm>
        </p:spPr>
        <p:txBody>
          <a:bodyPr/>
          <a:lstStyle/>
          <a:p>
            <a:r>
              <a:rPr lang="en-US" dirty="0" smtClean="0"/>
              <a:t>Inbound same as always</a:t>
            </a:r>
          </a:p>
          <a:p>
            <a:pPr lvl="1"/>
            <a:r>
              <a:rPr lang="en-US" dirty="0" smtClean="0"/>
              <a:t>Equal cost MX records</a:t>
            </a:r>
          </a:p>
          <a:p>
            <a:pPr lvl="1">
              <a:buFontTx/>
              <a:buNone/>
            </a:pPr>
            <a:endParaRPr lang="en-US" dirty="0" smtClean="0"/>
          </a:p>
        </p:txBody>
      </p:sp>
      <p:sp>
        <p:nvSpPr>
          <p:cNvPr id="4203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n-US"/>
          </a:p>
        </p:txBody>
      </p:sp>
      <p:graphicFrame>
        <p:nvGraphicFramePr>
          <p:cNvPr id="8" name="Content Placeholder 3"/>
          <p:cNvGraphicFramePr>
            <a:graphicFrameLocks/>
          </p:cNvGraphicFramePr>
          <p:nvPr/>
        </p:nvGraphicFramePr>
        <p:xfrm>
          <a:off x="533400" y="2209800"/>
          <a:ext cx="7315200" cy="1571994"/>
        </p:xfrm>
        <a:graphic>
          <a:graphicData uri="http://schemas.openxmlformats.org/drawingml/2006/table">
            <a:tbl>
              <a:tblPr firstRow="1" bandRow="1">
                <a:tableStyleId>{5940675A-B579-460E-94D1-54222C63F5DA}</a:tableStyleId>
              </a:tblPr>
              <a:tblGrid>
                <a:gridCol w="2438400"/>
                <a:gridCol w="2438400"/>
                <a:gridCol w="2438400"/>
              </a:tblGrid>
              <a:tr h="317765">
                <a:tc>
                  <a:txBody>
                    <a:bodyPr/>
                    <a:lstStyle/>
                    <a:p>
                      <a:pPr marL="0" algn="ctr" defTabSz="914099" rtl="0" eaLnBrk="1" fontAlgn="base" latinLnBrk="0" hangingPunct="1">
                        <a:spcBef>
                          <a:spcPct val="0"/>
                        </a:spcBef>
                        <a:spcAft>
                          <a:spcPct val="0"/>
                        </a:spcAft>
                        <a:defRPr/>
                      </a:pPr>
                      <a:r>
                        <a:rPr lang="en-US" sz="1800" kern="1200" dirty="0" smtClean="0">
                          <a:effectLst>
                            <a:outerShdw blurRad="38100" dist="38100" dir="2700000" algn="tl">
                              <a:srgbClr val="000000">
                                <a:alpha val="43137"/>
                              </a:srgbClr>
                            </a:outerShdw>
                          </a:effectLst>
                        </a:rPr>
                        <a:t>E-mail Domain</a:t>
                      </a: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bg1">
                            <a:lumMod val="75000"/>
                            <a:lumOff val="25000"/>
                          </a:schemeClr>
                        </a:gs>
                        <a:gs pos="100000">
                          <a:schemeClr val="bg1">
                            <a:lumMod val="75000"/>
                            <a:lumOff val="25000"/>
                            <a:alpha val="0"/>
                          </a:schemeClr>
                        </a:gs>
                      </a:gsLst>
                      <a:lin ang="2700000" scaled="1"/>
                    </a:gradFill>
                  </a:tcPr>
                </a:tc>
                <a:tc>
                  <a:txBody>
                    <a:bodyPr/>
                    <a:lstStyle/>
                    <a:p>
                      <a:pPr marL="0" algn="ctr" defTabSz="914099" rtl="0" eaLnBrk="1" fontAlgn="base" latinLnBrk="0" hangingPunct="1">
                        <a:spcBef>
                          <a:spcPct val="0"/>
                        </a:spcBef>
                        <a:spcAft>
                          <a:spcPct val="0"/>
                        </a:spcAft>
                        <a:defRPr/>
                      </a:pPr>
                      <a:r>
                        <a:rPr lang="en-US" sz="1800" kern="1200" dirty="0" smtClean="0">
                          <a:effectLst>
                            <a:outerShdw blurRad="38100" dist="38100" dir="2700000" algn="tl">
                              <a:srgbClr val="000000">
                                <a:alpha val="43137"/>
                              </a:srgbClr>
                            </a:outerShdw>
                          </a:effectLst>
                        </a:rPr>
                        <a:t>DNS Record</a:t>
                      </a: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bg1">
                            <a:lumMod val="75000"/>
                            <a:lumOff val="25000"/>
                          </a:schemeClr>
                        </a:gs>
                        <a:gs pos="100000">
                          <a:schemeClr val="bg1">
                            <a:lumMod val="75000"/>
                            <a:lumOff val="25000"/>
                            <a:alpha val="0"/>
                          </a:schemeClr>
                        </a:gs>
                      </a:gsLst>
                      <a:lin ang="2700000" scaled="1"/>
                    </a:gradFill>
                  </a:tcPr>
                </a:tc>
                <a:tc>
                  <a:txBody>
                    <a:bodyPr/>
                    <a:lstStyle/>
                    <a:p>
                      <a:pPr marL="0" algn="ctr" defTabSz="914099" rtl="0" eaLnBrk="1" fontAlgn="base" latinLnBrk="0" hangingPunct="1">
                        <a:spcBef>
                          <a:spcPct val="0"/>
                        </a:spcBef>
                        <a:spcAft>
                          <a:spcPct val="0"/>
                        </a:spcAft>
                        <a:defRPr/>
                      </a:pPr>
                      <a:r>
                        <a:rPr lang="en-US" sz="1800" kern="1200" dirty="0" smtClean="0">
                          <a:effectLst>
                            <a:outerShdw blurRad="38100" dist="38100" dir="2700000" algn="tl">
                              <a:srgbClr val="000000">
                                <a:alpha val="43137"/>
                              </a:srgbClr>
                            </a:outerShdw>
                          </a:effectLst>
                        </a:rPr>
                        <a:t>DATA</a:t>
                      </a: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bg1">
                            <a:lumMod val="75000"/>
                            <a:lumOff val="25000"/>
                          </a:schemeClr>
                        </a:gs>
                        <a:gs pos="100000">
                          <a:schemeClr val="bg1">
                            <a:lumMod val="75000"/>
                            <a:lumOff val="25000"/>
                            <a:alpha val="0"/>
                          </a:schemeClr>
                        </a:gs>
                      </a:gsLst>
                      <a:lin ang="2700000" scaled="1"/>
                    </a:gradFill>
                  </a:tcPr>
                </a:tc>
              </a:tr>
              <a:tr h="402078">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da-DK" sz="1600" b="0" dirty="0" smtClean="0">
                          <a:latin typeface="+mn-lt"/>
                          <a:ea typeface="Arial"/>
                        </a:rPr>
                        <a:t>microsoft.com</a:t>
                      </a:r>
                      <a:endParaRPr lang="en-US" sz="1600" b="0" dirty="0" smtClean="0">
                        <a:latin typeface="+mn-lt"/>
                        <a:ea typeface="Arial"/>
                      </a:endParaRPr>
                    </a:p>
                  </a:txBody>
                  <a:tcPr anchor="ctr">
                    <a:lnL w="12700" cmpd="sng">
                      <a:noFill/>
                    </a:lnL>
                    <a:lnR w="12700" cmpd="sng">
                      <a:noFill/>
                    </a:lnR>
                    <a:lnT w="12700" cmpd="sng">
                      <a:noFill/>
                    </a:lnT>
                    <a:lnB w="12700" cap="flat" cmpd="sng" algn="ctr">
                      <a:solidFill>
                        <a:schemeClr val="bg1">
                          <a:lumMod val="75000"/>
                          <a:lumOff val="25000"/>
                        </a:schemeClr>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70C0">
                            <a:alpha val="59000"/>
                          </a:srgbClr>
                        </a:gs>
                        <a:gs pos="100000">
                          <a:srgbClr val="0070C0">
                            <a:alpha val="0"/>
                          </a:srgbClr>
                        </a:gs>
                      </a:gsLst>
                      <a:lin ang="2700000" scaled="1"/>
                      <a:tileRect/>
                    </a:gradFill>
                  </a:tcP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MX</a:t>
                      </a:r>
                      <a:r>
                        <a:rPr lang="en-US" sz="1600" kern="1200" baseline="0" dirty="0" smtClean="0">
                          <a:solidFill>
                            <a:srgbClr val="FFFFFF"/>
                          </a:solidFill>
                          <a:effectLst>
                            <a:outerShdw blurRad="38100" dist="38100" dir="2700000" algn="tl">
                              <a:srgbClr val="000000">
                                <a:alpha val="43137"/>
                              </a:srgbClr>
                            </a:outerShdw>
                          </a:effectLst>
                          <a:latin typeface="+mn-lt"/>
                          <a:ea typeface="+mn-ea"/>
                          <a:cs typeface="+mn-cs"/>
                        </a:rPr>
                        <a:t> 10</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ap="flat" cmpd="sng" algn="ctr">
                      <a:solidFill>
                        <a:schemeClr val="bg1">
                          <a:lumMod val="75000"/>
                          <a:lumOff val="25000"/>
                        </a:schemeClr>
                      </a:solidFill>
                      <a:prstDash val="solid"/>
                      <a:round/>
                      <a:headEnd type="none" w="med" len="med"/>
                      <a:tailEnd type="none" w="med" len="med"/>
                    </a:lnB>
                    <a:lnTlToBr w="12700" cmpd="sng">
                      <a:noFill/>
                      <a:prstDash val="solid"/>
                    </a:lnTlToBr>
                    <a:lnBlToTr w="12700" cmpd="sng">
                      <a:noFill/>
                      <a:prstDash val="solid"/>
                    </a:lnBlToTr>
                    <a:gradFill>
                      <a:gsLst>
                        <a:gs pos="0">
                          <a:srgbClr val="7030A0">
                            <a:alpha val="36000"/>
                          </a:srgbClr>
                        </a:gs>
                        <a:gs pos="100000">
                          <a:srgbClr val="7030A0">
                            <a:alpha val="0"/>
                          </a:srgbClr>
                        </a:gs>
                      </a:gsLst>
                      <a:lin ang="2700000" scaled="1"/>
                    </a:gradFill>
                  </a:tcPr>
                </a:tc>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da-DK" sz="1600" b="0" dirty="0" smtClean="0">
                          <a:latin typeface="+mn-lt"/>
                          <a:ea typeface="Arial"/>
                        </a:rPr>
                        <a:t>maila.microsoft.com</a:t>
                      </a:r>
                      <a:endParaRPr lang="en-US" sz="1600" b="0" dirty="0" smtClean="0">
                        <a:latin typeface="+mn-lt"/>
                        <a:ea typeface="Arial"/>
                      </a:endParaRPr>
                    </a:p>
                  </a:txBody>
                  <a:tcPr anchor="ctr">
                    <a:lnL w="12700" cmpd="sng">
                      <a:noFill/>
                    </a:lnL>
                    <a:lnR w="12700" cmpd="sng">
                      <a:noFill/>
                    </a:lnR>
                    <a:lnT w="12700" cmpd="sng">
                      <a:noFill/>
                    </a:lnT>
                    <a:lnB w="12700" cap="flat" cmpd="sng" algn="ctr">
                      <a:solidFill>
                        <a:schemeClr val="bg1">
                          <a:lumMod val="75000"/>
                          <a:lumOff val="25000"/>
                        </a:schemeClr>
                      </a:solidFill>
                      <a:prstDash val="solid"/>
                      <a:round/>
                      <a:headEnd type="none" w="med" len="med"/>
                      <a:tailEnd type="none" w="med" len="med"/>
                    </a:lnB>
                    <a:lnTlToBr w="12700" cmpd="sng">
                      <a:noFill/>
                      <a:prstDash val="solid"/>
                    </a:lnTlToBr>
                    <a:lnBlToTr w="12700" cmpd="sng">
                      <a:noFill/>
                      <a:prstDash val="solid"/>
                    </a:lnBlToTr>
                    <a:gradFill>
                      <a:gsLst>
                        <a:gs pos="0">
                          <a:srgbClr val="0070C0">
                            <a:alpha val="59000"/>
                          </a:srgbClr>
                        </a:gs>
                        <a:gs pos="100000">
                          <a:srgbClr val="0070C0">
                            <a:alpha val="0"/>
                          </a:srgbClr>
                        </a:gs>
                      </a:gsLst>
                      <a:lin ang="2700000" scaled="1"/>
                    </a:gradFill>
                  </a:tcPr>
                </a:tc>
              </a:tr>
              <a:tr h="402078">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da-DK" sz="1600" b="0" dirty="0" smtClean="0">
                          <a:latin typeface="+mn-lt"/>
                          <a:ea typeface="Arial"/>
                        </a:rPr>
                        <a:t>microsoft.com</a:t>
                      </a:r>
                      <a:endParaRPr lang="en-US" sz="1600" b="0" dirty="0" smtClean="0">
                        <a:latin typeface="+mn-lt"/>
                        <a:ea typeface="Arial"/>
                      </a:endParaRPr>
                    </a:p>
                  </a:txBody>
                  <a:tcPr anchor="ctr">
                    <a:lnL w="12700" cmpd="sng">
                      <a:noFill/>
                    </a:lnL>
                    <a:lnR w="12700" cmpd="sng">
                      <a:noFill/>
                    </a:lnR>
                    <a:lnT w="12700" cap="flat" cmpd="sng" algn="ctr">
                      <a:solidFill>
                        <a:schemeClr val="bg1">
                          <a:lumMod val="75000"/>
                          <a:lumOff val="25000"/>
                        </a:schemeClr>
                      </a:solidFill>
                      <a:prstDash val="solid"/>
                      <a:round/>
                      <a:headEnd type="none" w="med" len="med"/>
                      <a:tailEnd type="none" w="med" len="med"/>
                    </a:lnT>
                    <a:lnB w="12700" cap="flat" cmpd="sng" algn="ctr">
                      <a:solidFill>
                        <a:schemeClr val="bg1">
                          <a:lumMod val="75000"/>
                          <a:lumOff val="25000"/>
                        </a:schemeClr>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70C0">
                            <a:alpha val="59000"/>
                          </a:srgbClr>
                        </a:gs>
                        <a:gs pos="100000">
                          <a:srgbClr val="0070C0">
                            <a:alpha val="0"/>
                          </a:srgbClr>
                        </a:gs>
                      </a:gsLst>
                      <a:lin ang="2700000" scaled="1"/>
                      <a:tileRect/>
                    </a:gradFill>
                  </a:tcP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MX</a:t>
                      </a:r>
                      <a:r>
                        <a:rPr lang="en-US" sz="1600" kern="1200" baseline="0" dirty="0" smtClean="0">
                          <a:solidFill>
                            <a:srgbClr val="FFFFFF"/>
                          </a:solidFill>
                          <a:effectLst>
                            <a:outerShdw blurRad="38100" dist="38100" dir="2700000" algn="tl">
                              <a:srgbClr val="000000">
                                <a:alpha val="43137"/>
                              </a:srgbClr>
                            </a:outerShdw>
                          </a:effectLst>
                          <a:latin typeface="+mn-lt"/>
                          <a:ea typeface="+mn-ea"/>
                          <a:cs typeface="+mn-cs"/>
                        </a:rPr>
                        <a:t> 10</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bg1">
                          <a:lumMod val="75000"/>
                          <a:lumOff val="25000"/>
                        </a:schemeClr>
                      </a:solidFill>
                      <a:prstDash val="solid"/>
                      <a:round/>
                      <a:headEnd type="none" w="med" len="med"/>
                      <a:tailEnd type="none" w="med" len="med"/>
                    </a:lnT>
                    <a:lnB w="12700" cap="flat" cmpd="sng" algn="ctr">
                      <a:solidFill>
                        <a:schemeClr val="bg1">
                          <a:lumMod val="75000"/>
                          <a:lumOff val="25000"/>
                        </a:schemeClr>
                      </a:solidFill>
                      <a:prstDash val="solid"/>
                      <a:round/>
                      <a:headEnd type="none" w="med" len="med"/>
                      <a:tailEnd type="none" w="med" len="med"/>
                    </a:lnB>
                    <a:lnTlToBr w="12700" cmpd="sng">
                      <a:noFill/>
                      <a:prstDash val="solid"/>
                    </a:lnTlToBr>
                    <a:lnBlToTr w="12700" cmpd="sng">
                      <a:noFill/>
                      <a:prstDash val="solid"/>
                    </a:lnBlToTr>
                    <a:gradFill>
                      <a:gsLst>
                        <a:gs pos="0">
                          <a:srgbClr val="7030A0">
                            <a:alpha val="36000"/>
                          </a:srgbClr>
                        </a:gs>
                        <a:gs pos="100000">
                          <a:srgbClr val="7030A0">
                            <a:alpha val="0"/>
                          </a:srgbClr>
                        </a:gs>
                      </a:gsLst>
                      <a:lin ang="2700000" scaled="1"/>
                    </a:gradFill>
                  </a:tcPr>
                </a:tc>
                <a:tc>
                  <a:txBody>
                    <a:bodyPr/>
                    <a:lstStyle/>
                    <a:p>
                      <a:pPr marL="0" algn="ctr" defTabSz="914099" rtl="0" eaLnBrk="1" fontAlgn="base" latinLnBrk="0" hangingPunct="1">
                        <a:spcBef>
                          <a:spcPct val="0"/>
                        </a:spcBef>
                        <a:spcAft>
                          <a:spcPct val="0"/>
                        </a:spcAft>
                        <a:defRPr/>
                      </a:pPr>
                      <a:r>
                        <a:rPr lang="da-DK" sz="1600" b="0" dirty="0" smtClean="0">
                          <a:latin typeface="+mn-lt"/>
                          <a:ea typeface="Arial"/>
                        </a:rPr>
                        <a:t>mailb.microsoft.com</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bg1">
                          <a:lumMod val="75000"/>
                          <a:lumOff val="25000"/>
                        </a:schemeClr>
                      </a:solidFill>
                      <a:prstDash val="solid"/>
                      <a:round/>
                      <a:headEnd type="none" w="med" len="med"/>
                      <a:tailEnd type="none" w="med" len="med"/>
                    </a:lnT>
                    <a:lnB w="12700" cap="flat" cmpd="sng" algn="ctr">
                      <a:solidFill>
                        <a:schemeClr val="bg1">
                          <a:lumMod val="75000"/>
                          <a:lumOff val="25000"/>
                        </a:schemeClr>
                      </a:solidFill>
                      <a:prstDash val="solid"/>
                      <a:round/>
                      <a:headEnd type="none" w="med" len="med"/>
                      <a:tailEnd type="none" w="med" len="med"/>
                    </a:lnB>
                    <a:lnTlToBr w="12700" cmpd="sng">
                      <a:noFill/>
                      <a:prstDash val="solid"/>
                    </a:lnTlToBr>
                    <a:lnBlToTr w="12700" cmpd="sng">
                      <a:noFill/>
                      <a:prstDash val="solid"/>
                    </a:lnBlToTr>
                    <a:gradFill>
                      <a:gsLst>
                        <a:gs pos="0">
                          <a:srgbClr val="0070C0">
                            <a:alpha val="59000"/>
                          </a:srgbClr>
                        </a:gs>
                        <a:gs pos="100000">
                          <a:srgbClr val="0070C0">
                            <a:alpha val="0"/>
                          </a:srgbClr>
                        </a:gs>
                      </a:gsLst>
                      <a:lin ang="2700000" scaled="1"/>
                    </a:gradFill>
                  </a:tcPr>
                </a:tc>
              </a:tr>
              <a:tr h="402078">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da-DK" sz="1600" b="0" dirty="0" smtClean="0">
                          <a:latin typeface="+mn-lt"/>
                          <a:ea typeface="Arial"/>
                        </a:rPr>
                        <a:t>microsoft.com</a:t>
                      </a:r>
                      <a:endParaRPr lang="en-US" sz="1600" b="0" dirty="0" smtClean="0">
                        <a:latin typeface="+mn-lt"/>
                        <a:ea typeface="Arial"/>
                      </a:endParaRPr>
                    </a:p>
                  </a:txBody>
                  <a:tcPr anchor="ctr">
                    <a:lnL w="12700" cmpd="sng">
                      <a:noFill/>
                    </a:lnL>
                    <a:lnR w="12700" cmpd="sng">
                      <a:noFill/>
                    </a:lnR>
                    <a:lnT w="12700" cap="flat" cmpd="sng" algn="ctr">
                      <a:solidFill>
                        <a:schemeClr val="bg1">
                          <a:lumMod val="75000"/>
                          <a:lumOff val="25000"/>
                        </a:schemeClr>
                      </a:solidFill>
                      <a:prstDash val="solid"/>
                      <a:round/>
                      <a:headEnd type="none" w="med" len="med"/>
                      <a:tailEnd type="none" w="med" len="med"/>
                    </a:lnT>
                    <a:lnB w="12700" cap="flat" cmpd="sng" algn="ctr">
                      <a:solidFill>
                        <a:schemeClr val="bg1">
                          <a:lumMod val="75000"/>
                          <a:lumOff val="25000"/>
                        </a:schemeClr>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70C0">
                            <a:alpha val="59000"/>
                          </a:srgbClr>
                        </a:gs>
                        <a:gs pos="100000">
                          <a:srgbClr val="0070C0">
                            <a:alpha val="0"/>
                          </a:srgbClr>
                        </a:gs>
                      </a:gsLst>
                      <a:lin ang="2700000" scaled="1"/>
                      <a:tileRect/>
                    </a:gradFill>
                  </a:tcP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MX</a:t>
                      </a:r>
                      <a:r>
                        <a:rPr lang="en-US" sz="1600" kern="1200" baseline="0" dirty="0" smtClean="0">
                          <a:solidFill>
                            <a:srgbClr val="FFFFFF"/>
                          </a:solidFill>
                          <a:effectLst>
                            <a:outerShdw blurRad="38100" dist="38100" dir="2700000" algn="tl">
                              <a:srgbClr val="000000">
                                <a:alpha val="43137"/>
                              </a:srgbClr>
                            </a:outerShdw>
                          </a:effectLst>
                          <a:latin typeface="+mn-lt"/>
                          <a:ea typeface="+mn-ea"/>
                          <a:cs typeface="+mn-cs"/>
                        </a:rPr>
                        <a:t> 10</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bg1">
                          <a:lumMod val="75000"/>
                          <a:lumOff val="25000"/>
                        </a:schemeClr>
                      </a:solidFill>
                      <a:prstDash val="solid"/>
                      <a:round/>
                      <a:headEnd type="none" w="med" len="med"/>
                      <a:tailEnd type="none" w="med" len="med"/>
                    </a:lnT>
                    <a:lnB w="12700" cap="flat" cmpd="sng" algn="ctr">
                      <a:solidFill>
                        <a:schemeClr val="bg1">
                          <a:lumMod val="75000"/>
                          <a:lumOff val="25000"/>
                        </a:schemeClr>
                      </a:solidFill>
                      <a:prstDash val="solid"/>
                      <a:round/>
                      <a:headEnd type="none" w="med" len="med"/>
                      <a:tailEnd type="none" w="med" len="med"/>
                    </a:lnB>
                    <a:lnTlToBr w="12700" cmpd="sng">
                      <a:noFill/>
                      <a:prstDash val="solid"/>
                    </a:lnTlToBr>
                    <a:lnBlToTr w="12700" cmpd="sng">
                      <a:noFill/>
                      <a:prstDash val="solid"/>
                    </a:lnBlToTr>
                    <a:gradFill>
                      <a:gsLst>
                        <a:gs pos="0">
                          <a:srgbClr val="7030A0">
                            <a:alpha val="36000"/>
                          </a:srgbClr>
                        </a:gs>
                        <a:gs pos="100000">
                          <a:srgbClr val="7030A0">
                            <a:alpha val="0"/>
                          </a:srgbClr>
                        </a:gs>
                      </a:gsLst>
                      <a:lin ang="2700000" scaled="1"/>
                    </a:gradFill>
                  </a:tcPr>
                </a:tc>
                <a:tc>
                  <a:txBody>
                    <a:bodyPr/>
                    <a:lstStyle/>
                    <a:p>
                      <a:pPr marL="0" algn="ctr" defTabSz="914099" rtl="0" eaLnBrk="1" fontAlgn="base" latinLnBrk="0" hangingPunct="1">
                        <a:spcBef>
                          <a:spcPct val="0"/>
                        </a:spcBef>
                        <a:spcAft>
                          <a:spcPct val="0"/>
                        </a:spcAft>
                        <a:defRPr/>
                      </a:pPr>
                      <a:r>
                        <a:rPr lang="da-DK" sz="1600" b="0" dirty="0" smtClean="0">
                          <a:latin typeface="+mn-lt"/>
                          <a:ea typeface="Arial"/>
                        </a:rPr>
                        <a:t>mailc.microsoft.com</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bg1">
                          <a:lumMod val="75000"/>
                          <a:lumOff val="25000"/>
                        </a:schemeClr>
                      </a:solidFill>
                      <a:prstDash val="solid"/>
                      <a:round/>
                      <a:headEnd type="none" w="med" len="med"/>
                      <a:tailEnd type="none" w="med" len="med"/>
                    </a:lnT>
                    <a:lnB w="12700" cap="flat" cmpd="sng" algn="ctr">
                      <a:solidFill>
                        <a:schemeClr val="bg1">
                          <a:lumMod val="75000"/>
                          <a:lumOff val="25000"/>
                        </a:schemeClr>
                      </a:solidFill>
                      <a:prstDash val="solid"/>
                      <a:round/>
                      <a:headEnd type="none" w="med" len="med"/>
                      <a:tailEnd type="none" w="med" len="med"/>
                    </a:lnB>
                    <a:lnTlToBr w="12700" cmpd="sng">
                      <a:noFill/>
                      <a:prstDash val="solid"/>
                    </a:lnTlToBr>
                    <a:lnBlToTr w="12700" cmpd="sng">
                      <a:noFill/>
                      <a:prstDash val="solid"/>
                    </a:lnBlToTr>
                    <a:gradFill>
                      <a:gsLst>
                        <a:gs pos="0">
                          <a:srgbClr val="0070C0">
                            <a:alpha val="59000"/>
                          </a:srgbClr>
                        </a:gs>
                        <a:gs pos="100000">
                          <a:srgbClr val="0070C0">
                            <a:alpha val="0"/>
                          </a:srgbClr>
                        </a:gs>
                      </a:gsLst>
                      <a:lin ang="2700000" scaled="1"/>
                    </a:gradFill>
                  </a:tcPr>
                </a:tc>
              </a:tr>
            </a:tbl>
          </a:graphicData>
        </a:graphic>
      </p:graphicFrame>
      <p:graphicFrame>
        <p:nvGraphicFramePr>
          <p:cNvPr id="9" name="Content Placeholder 3"/>
          <p:cNvGraphicFramePr>
            <a:graphicFrameLocks/>
          </p:cNvGraphicFramePr>
          <p:nvPr/>
        </p:nvGraphicFramePr>
        <p:xfrm>
          <a:off x="3581400" y="3962400"/>
          <a:ext cx="4800600" cy="2453028"/>
        </p:xfrm>
        <a:graphic>
          <a:graphicData uri="http://schemas.openxmlformats.org/drawingml/2006/table">
            <a:tbl>
              <a:tblPr firstRow="1" bandRow="1">
                <a:tableStyleId>{5940675A-B579-460E-94D1-54222C63F5DA}</a:tableStyleId>
              </a:tblPr>
              <a:tblGrid>
                <a:gridCol w="2819400"/>
                <a:gridCol w="1981200"/>
              </a:tblGrid>
              <a:tr h="274930">
                <a:tc>
                  <a:txBody>
                    <a:bodyPr/>
                    <a:lstStyle/>
                    <a:p>
                      <a:pPr marL="0" algn="ctr" defTabSz="914099" rtl="0" eaLnBrk="1" fontAlgn="base" latinLnBrk="0" hangingPunct="1">
                        <a:spcBef>
                          <a:spcPct val="0"/>
                        </a:spcBef>
                        <a:spcAft>
                          <a:spcPct val="0"/>
                        </a:spcAft>
                        <a:defRPr/>
                      </a:pPr>
                      <a:r>
                        <a:rPr lang="en-US" sz="1800" kern="1200" dirty="0" smtClean="0">
                          <a:effectLst>
                            <a:outerShdw blurRad="38100" dist="38100" dir="2700000" algn="tl">
                              <a:srgbClr val="000000">
                                <a:alpha val="43137"/>
                              </a:srgbClr>
                            </a:outerShdw>
                          </a:effectLst>
                        </a:rPr>
                        <a:t>Record</a:t>
                      </a: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bg1">
                            <a:lumMod val="75000"/>
                            <a:lumOff val="25000"/>
                          </a:schemeClr>
                        </a:gs>
                        <a:gs pos="100000">
                          <a:schemeClr val="bg1">
                            <a:lumMod val="75000"/>
                            <a:lumOff val="25000"/>
                            <a:alpha val="0"/>
                          </a:schemeClr>
                        </a:gs>
                      </a:gsLst>
                      <a:lin ang="2700000" scaled="1"/>
                    </a:gradFill>
                  </a:tcPr>
                </a:tc>
                <a:tc>
                  <a:txBody>
                    <a:bodyPr/>
                    <a:lstStyle/>
                    <a:p>
                      <a:pPr marL="0" algn="ctr" defTabSz="914099" rtl="0" eaLnBrk="1" fontAlgn="base" latinLnBrk="0" hangingPunct="1">
                        <a:spcBef>
                          <a:spcPct val="0"/>
                        </a:spcBef>
                        <a:spcAft>
                          <a:spcPct val="0"/>
                        </a:spcAft>
                        <a:defRPr/>
                      </a:pPr>
                      <a:r>
                        <a:rPr lang="en-US" sz="1800" kern="1200" dirty="0" smtClean="0">
                          <a:effectLst>
                            <a:outerShdw blurRad="38100" dist="38100" dir="2700000" algn="tl">
                              <a:srgbClr val="000000">
                                <a:alpha val="43137"/>
                              </a:srgbClr>
                            </a:outerShdw>
                          </a:effectLst>
                        </a:rPr>
                        <a:t>IP Address</a:t>
                      </a: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bg1">
                            <a:lumMod val="75000"/>
                            <a:lumOff val="25000"/>
                          </a:schemeClr>
                        </a:gs>
                        <a:gs pos="100000">
                          <a:schemeClr val="bg1">
                            <a:lumMod val="75000"/>
                            <a:lumOff val="25000"/>
                            <a:alpha val="0"/>
                          </a:schemeClr>
                        </a:gs>
                      </a:gsLst>
                      <a:lin ang="2700000" scaled="1"/>
                    </a:gradFill>
                  </a:tcPr>
                </a:tc>
              </a:tr>
              <a:tr h="347878">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da-DK" sz="1600" b="0" dirty="0" smtClean="0">
                          <a:latin typeface="+mn-lt"/>
                          <a:ea typeface="Arial"/>
                        </a:rPr>
                        <a:t>maila.microsoft.com</a:t>
                      </a:r>
                      <a:endParaRPr lang="en-US" sz="1600" b="0" dirty="0" smtClean="0">
                        <a:latin typeface="+mn-lt"/>
                        <a:ea typeface="Arial"/>
                      </a:endParaRPr>
                    </a:p>
                  </a:txBody>
                  <a:tcPr anchor="ctr">
                    <a:lnL w="12700" cmpd="sng">
                      <a:noFill/>
                    </a:lnL>
                    <a:lnR w="12700" cmpd="sng">
                      <a:noFill/>
                    </a:lnR>
                    <a:lnT w="12700" cmpd="sng">
                      <a:noFill/>
                    </a:lnT>
                    <a:lnB w="12700" cap="flat" cmpd="sng" algn="ctr">
                      <a:solidFill>
                        <a:schemeClr val="bg1">
                          <a:lumMod val="75000"/>
                          <a:lumOff val="25000"/>
                        </a:schemeClr>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70C0">
                            <a:alpha val="59000"/>
                          </a:srgbClr>
                        </a:gs>
                        <a:gs pos="100000">
                          <a:srgbClr val="0070C0">
                            <a:alpha val="0"/>
                          </a:srgbClr>
                        </a:gs>
                      </a:gsLst>
                      <a:lin ang="2700000" scaled="1"/>
                      <a:tileRect/>
                    </a:gradFill>
                  </a:tcP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IP1</a:t>
                      </a:r>
                    </a:p>
                  </a:txBody>
                  <a:tcPr anchor="ctr">
                    <a:lnL w="12700" cmpd="sng">
                      <a:noFill/>
                    </a:lnL>
                    <a:lnR w="12700" cmpd="sng">
                      <a:noFill/>
                    </a:lnR>
                    <a:lnT w="12700" cmpd="sng">
                      <a:noFill/>
                    </a:lnT>
                    <a:lnB w="12700" cap="flat" cmpd="sng" algn="ctr">
                      <a:solidFill>
                        <a:schemeClr val="bg1">
                          <a:lumMod val="75000"/>
                          <a:lumOff val="25000"/>
                        </a:schemeClr>
                      </a:solidFill>
                      <a:prstDash val="solid"/>
                      <a:round/>
                      <a:headEnd type="none" w="med" len="med"/>
                      <a:tailEnd type="none" w="med" len="med"/>
                    </a:lnB>
                    <a:lnTlToBr w="12700" cmpd="sng">
                      <a:noFill/>
                      <a:prstDash val="solid"/>
                    </a:lnTlToBr>
                    <a:lnBlToTr w="12700" cmpd="sng">
                      <a:noFill/>
                      <a:prstDash val="solid"/>
                    </a:lnBlToTr>
                    <a:gradFill>
                      <a:gsLst>
                        <a:gs pos="0">
                          <a:srgbClr val="7030A0">
                            <a:alpha val="36000"/>
                          </a:srgbClr>
                        </a:gs>
                        <a:gs pos="100000">
                          <a:srgbClr val="7030A0">
                            <a:alpha val="0"/>
                          </a:srgbClr>
                        </a:gs>
                      </a:gsLst>
                      <a:lin ang="2700000" scaled="1"/>
                    </a:gradFill>
                  </a:tcPr>
                </a:tc>
              </a:tr>
              <a:tr h="347878">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da-DK" sz="1600" b="0" dirty="0" smtClean="0">
                          <a:latin typeface="+mn-lt"/>
                          <a:ea typeface="Arial"/>
                        </a:rPr>
                        <a:t>maila.microsoft.com</a:t>
                      </a:r>
                      <a:endParaRPr lang="en-US" sz="1600" b="0" dirty="0" smtClean="0">
                        <a:latin typeface="+mn-lt"/>
                        <a:ea typeface="Arial"/>
                      </a:endParaRPr>
                    </a:p>
                  </a:txBody>
                  <a:tcPr anchor="ctr">
                    <a:lnL w="12700" cmpd="sng">
                      <a:noFill/>
                    </a:lnL>
                    <a:lnR w="12700" cmpd="sng">
                      <a:noFill/>
                    </a:lnR>
                    <a:lnT w="12700" cap="flat" cmpd="sng" algn="ctr">
                      <a:solidFill>
                        <a:schemeClr val="bg1">
                          <a:lumMod val="75000"/>
                          <a:lumOff val="25000"/>
                        </a:schemeClr>
                      </a:solidFill>
                      <a:prstDash val="solid"/>
                      <a:round/>
                      <a:headEnd type="none" w="med" len="med"/>
                      <a:tailEnd type="none" w="med" len="med"/>
                    </a:lnT>
                    <a:lnB w="12700" cap="flat" cmpd="sng" algn="ctr">
                      <a:solidFill>
                        <a:schemeClr val="bg1">
                          <a:lumMod val="75000"/>
                          <a:lumOff val="25000"/>
                        </a:schemeClr>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70C0">
                            <a:alpha val="59000"/>
                          </a:srgbClr>
                        </a:gs>
                        <a:gs pos="100000">
                          <a:srgbClr val="0070C0">
                            <a:alpha val="0"/>
                          </a:srgbClr>
                        </a:gs>
                      </a:gsLst>
                      <a:lin ang="2700000" scaled="1"/>
                      <a:tileRect/>
                    </a:gradFill>
                  </a:tcP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IP2</a:t>
                      </a:r>
                    </a:p>
                  </a:txBody>
                  <a:tcPr anchor="ctr">
                    <a:lnL w="12700" cmpd="sng">
                      <a:noFill/>
                    </a:lnL>
                    <a:lnR w="12700" cmpd="sng">
                      <a:noFill/>
                    </a:lnR>
                    <a:lnT w="12700" cap="flat" cmpd="sng" algn="ctr">
                      <a:solidFill>
                        <a:schemeClr val="bg1">
                          <a:lumMod val="75000"/>
                          <a:lumOff val="25000"/>
                        </a:schemeClr>
                      </a:solidFill>
                      <a:prstDash val="solid"/>
                      <a:round/>
                      <a:headEnd type="none" w="med" len="med"/>
                      <a:tailEnd type="none" w="med" len="med"/>
                    </a:lnT>
                    <a:lnB w="12700" cap="flat" cmpd="sng" algn="ctr">
                      <a:solidFill>
                        <a:schemeClr val="bg1">
                          <a:lumMod val="75000"/>
                          <a:lumOff val="25000"/>
                        </a:schemeClr>
                      </a:solidFill>
                      <a:prstDash val="solid"/>
                      <a:round/>
                      <a:headEnd type="none" w="med" len="med"/>
                      <a:tailEnd type="none" w="med" len="med"/>
                    </a:lnB>
                    <a:lnTlToBr w="12700" cmpd="sng">
                      <a:noFill/>
                      <a:prstDash val="solid"/>
                    </a:lnTlToBr>
                    <a:lnBlToTr w="12700" cmpd="sng">
                      <a:noFill/>
                      <a:prstDash val="solid"/>
                    </a:lnBlToTr>
                    <a:gradFill>
                      <a:gsLst>
                        <a:gs pos="0">
                          <a:srgbClr val="7030A0">
                            <a:alpha val="36000"/>
                          </a:srgbClr>
                        </a:gs>
                        <a:gs pos="100000">
                          <a:srgbClr val="7030A0">
                            <a:alpha val="0"/>
                          </a:srgbClr>
                        </a:gs>
                      </a:gsLst>
                      <a:lin ang="2700000" scaled="1"/>
                    </a:gradFill>
                  </a:tcPr>
                </a:tc>
              </a:tr>
              <a:tr h="347878">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da-DK" sz="1600" b="0" dirty="0" smtClean="0">
                          <a:latin typeface="+mn-lt"/>
                          <a:ea typeface="Arial"/>
                        </a:rPr>
                        <a:t>mailb.microsoft.com</a:t>
                      </a:r>
                      <a:endParaRPr lang="en-US" sz="1600" b="0" dirty="0" smtClean="0">
                        <a:latin typeface="+mn-lt"/>
                        <a:ea typeface="Arial"/>
                      </a:endParaRPr>
                    </a:p>
                  </a:txBody>
                  <a:tcPr anchor="ctr">
                    <a:lnL w="12700" cmpd="sng">
                      <a:noFill/>
                    </a:lnL>
                    <a:lnR w="12700" cmpd="sng">
                      <a:noFill/>
                    </a:lnR>
                    <a:lnT w="12700" cap="flat" cmpd="sng" algn="ctr">
                      <a:solidFill>
                        <a:schemeClr val="bg1">
                          <a:lumMod val="75000"/>
                          <a:lumOff val="25000"/>
                        </a:schemeClr>
                      </a:solidFill>
                      <a:prstDash val="solid"/>
                      <a:round/>
                      <a:headEnd type="none" w="med" len="med"/>
                      <a:tailEnd type="none" w="med" len="med"/>
                    </a:lnT>
                    <a:lnB w="12700" cap="flat" cmpd="sng" algn="ctr">
                      <a:solidFill>
                        <a:schemeClr val="bg1">
                          <a:lumMod val="75000"/>
                          <a:lumOff val="25000"/>
                        </a:schemeClr>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70C0">
                            <a:alpha val="59000"/>
                          </a:srgbClr>
                        </a:gs>
                        <a:gs pos="100000">
                          <a:srgbClr val="0070C0">
                            <a:alpha val="0"/>
                          </a:srgbClr>
                        </a:gs>
                      </a:gsLst>
                      <a:lin ang="2700000" scaled="1"/>
                      <a:tileRect/>
                    </a:gradFill>
                  </a:tcP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IP3</a:t>
                      </a:r>
                    </a:p>
                  </a:txBody>
                  <a:tcPr anchor="ctr">
                    <a:lnL w="12700" cmpd="sng">
                      <a:noFill/>
                    </a:lnL>
                    <a:lnR w="12700" cmpd="sng">
                      <a:noFill/>
                    </a:lnR>
                    <a:lnT w="12700" cap="flat" cmpd="sng" algn="ctr">
                      <a:solidFill>
                        <a:schemeClr val="bg1">
                          <a:lumMod val="75000"/>
                          <a:lumOff val="25000"/>
                        </a:schemeClr>
                      </a:solidFill>
                      <a:prstDash val="solid"/>
                      <a:round/>
                      <a:headEnd type="none" w="med" len="med"/>
                      <a:tailEnd type="none" w="med" len="med"/>
                    </a:lnT>
                    <a:lnB w="12700" cap="flat" cmpd="sng" algn="ctr">
                      <a:solidFill>
                        <a:schemeClr val="bg1">
                          <a:lumMod val="75000"/>
                          <a:lumOff val="25000"/>
                        </a:schemeClr>
                      </a:solidFill>
                      <a:prstDash val="solid"/>
                      <a:round/>
                      <a:headEnd type="none" w="med" len="med"/>
                      <a:tailEnd type="none" w="med" len="med"/>
                    </a:lnB>
                    <a:lnTlToBr w="12700" cmpd="sng">
                      <a:noFill/>
                      <a:prstDash val="solid"/>
                    </a:lnTlToBr>
                    <a:lnBlToTr w="12700" cmpd="sng">
                      <a:noFill/>
                      <a:prstDash val="solid"/>
                    </a:lnBlToTr>
                    <a:gradFill>
                      <a:gsLst>
                        <a:gs pos="0">
                          <a:srgbClr val="7030A0">
                            <a:alpha val="36000"/>
                          </a:srgbClr>
                        </a:gs>
                        <a:gs pos="100000">
                          <a:srgbClr val="7030A0">
                            <a:alpha val="0"/>
                          </a:srgbClr>
                        </a:gs>
                      </a:gsLst>
                      <a:lin ang="2700000" scaled="1"/>
                    </a:gradFill>
                  </a:tcPr>
                </a:tc>
              </a:tr>
              <a:tr h="347878">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1600" b="0" dirty="0" err="1" smtClean="0">
                          <a:latin typeface="+mn-lt"/>
                          <a:ea typeface="Arial"/>
                        </a:rPr>
                        <a:t>mailb</a:t>
                      </a:r>
                      <a:r>
                        <a:rPr lang="da-DK" sz="1600" b="0" dirty="0" smtClean="0">
                          <a:latin typeface="+mn-lt"/>
                          <a:ea typeface="Arial"/>
                        </a:rPr>
                        <a:t>.microsoft.com</a:t>
                      </a:r>
                      <a:endParaRPr lang="en-US" sz="1600" b="0" dirty="0" smtClean="0">
                        <a:latin typeface="+mn-lt"/>
                        <a:ea typeface="Arial"/>
                      </a:endParaRPr>
                    </a:p>
                  </a:txBody>
                  <a:tcPr anchor="ctr">
                    <a:lnL w="12700" cmpd="sng">
                      <a:noFill/>
                    </a:lnL>
                    <a:lnR w="12700" cmpd="sng">
                      <a:noFill/>
                    </a:lnR>
                    <a:lnT w="12700" cap="flat" cmpd="sng" algn="ctr">
                      <a:solidFill>
                        <a:schemeClr val="bg1">
                          <a:lumMod val="75000"/>
                          <a:lumOff val="25000"/>
                        </a:schemeClr>
                      </a:solidFill>
                      <a:prstDash val="solid"/>
                      <a:round/>
                      <a:headEnd type="none" w="med" len="med"/>
                      <a:tailEnd type="none" w="med" len="med"/>
                    </a:lnT>
                    <a:lnB w="12700" cap="flat" cmpd="sng" algn="ctr">
                      <a:solidFill>
                        <a:schemeClr val="bg1">
                          <a:lumMod val="75000"/>
                          <a:lumOff val="25000"/>
                        </a:schemeClr>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70C0">
                            <a:alpha val="59000"/>
                          </a:srgbClr>
                        </a:gs>
                        <a:gs pos="100000">
                          <a:srgbClr val="0070C0">
                            <a:alpha val="0"/>
                          </a:srgbClr>
                        </a:gs>
                      </a:gsLst>
                      <a:lin ang="2700000" scaled="1"/>
                      <a:tileRect/>
                    </a:gradFill>
                  </a:tcP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IP4</a:t>
                      </a:r>
                    </a:p>
                  </a:txBody>
                  <a:tcPr anchor="ctr">
                    <a:lnL w="12700" cmpd="sng">
                      <a:noFill/>
                    </a:lnL>
                    <a:lnR w="12700" cmpd="sng">
                      <a:noFill/>
                    </a:lnR>
                    <a:lnT w="12700" cap="flat" cmpd="sng" algn="ctr">
                      <a:solidFill>
                        <a:schemeClr val="bg1">
                          <a:lumMod val="75000"/>
                          <a:lumOff val="25000"/>
                        </a:schemeClr>
                      </a:solidFill>
                      <a:prstDash val="solid"/>
                      <a:round/>
                      <a:headEnd type="none" w="med" len="med"/>
                      <a:tailEnd type="none" w="med" len="med"/>
                    </a:lnT>
                    <a:lnB w="12700" cap="flat" cmpd="sng" algn="ctr">
                      <a:solidFill>
                        <a:schemeClr val="bg1">
                          <a:lumMod val="75000"/>
                          <a:lumOff val="25000"/>
                        </a:schemeClr>
                      </a:solidFill>
                      <a:prstDash val="solid"/>
                      <a:round/>
                      <a:headEnd type="none" w="med" len="med"/>
                      <a:tailEnd type="none" w="med" len="med"/>
                    </a:lnB>
                    <a:lnTlToBr w="12700" cmpd="sng">
                      <a:noFill/>
                      <a:prstDash val="solid"/>
                    </a:lnTlToBr>
                    <a:lnBlToTr w="12700" cmpd="sng">
                      <a:noFill/>
                      <a:prstDash val="solid"/>
                    </a:lnBlToTr>
                    <a:gradFill>
                      <a:gsLst>
                        <a:gs pos="0">
                          <a:srgbClr val="7030A0">
                            <a:alpha val="36000"/>
                          </a:srgbClr>
                        </a:gs>
                        <a:gs pos="100000">
                          <a:srgbClr val="7030A0">
                            <a:alpha val="0"/>
                          </a:srgbClr>
                        </a:gs>
                      </a:gsLst>
                      <a:lin ang="2700000" scaled="1"/>
                    </a:gradFill>
                  </a:tcPr>
                </a:tc>
              </a:tr>
              <a:tr h="347878">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1600" b="0" dirty="0" err="1" smtClean="0">
                          <a:latin typeface="+mn-lt"/>
                          <a:ea typeface="Arial"/>
                        </a:rPr>
                        <a:t>mailc</a:t>
                      </a:r>
                      <a:r>
                        <a:rPr lang="da-DK" sz="1600" b="0" dirty="0" smtClean="0">
                          <a:latin typeface="+mn-lt"/>
                          <a:ea typeface="Arial"/>
                        </a:rPr>
                        <a:t>.microsoft.com</a:t>
                      </a:r>
                      <a:endParaRPr lang="en-US" sz="1600" b="0" dirty="0" smtClean="0">
                        <a:latin typeface="+mn-lt"/>
                        <a:ea typeface="Arial"/>
                      </a:endParaRPr>
                    </a:p>
                  </a:txBody>
                  <a:tcPr anchor="ctr">
                    <a:lnL w="12700" cmpd="sng">
                      <a:noFill/>
                    </a:lnL>
                    <a:lnR w="12700" cmpd="sng">
                      <a:noFill/>
                    </a:lnR>
                    <a:lnT w="12700" cap="flat" cmpd="sng" algn="ctr">
                      <a:solidFill>
                        <a:schemeClr val="bg1">
                          <a:lumMod val="75000"/>
                          <a:lumOff val="25000"/>
                        </a:schemeClr>
                      </a:solidFill>
                      <a:prstDash val="solid"/>
                      <a:round/>
                      <a:headEnd type="none" w="med" len="med"/>
                      <a:tailEnd type="none" w="med" len="med"/>
                    </a:lnT>
                    <a:lnB w="12700" cap="flat" cmpd="sng" algn="ctr">
                      <a:solidFill>
                        <a:schemeClr val="bg1">
                          <a:lumMod val="75000"/>
                          <a:lumOff val="25000"/>
                        </a:schemeClr>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70C0">
                            <a:alpha val="59000"/>
                          </a:srgbClr>
                        </a:gs>
                        <a:gs pos="100000">
                          <a:srgbClr val="0070C0">
                            <a:alpha val="0"/>
                          </a:srgbClr>
                        </a:gs>
                      </a:gsLst>
                      <a:lin ang="2700000" scaled="1"/>
                      <a:tileRect/>
                    </a:gradFill>
                  </a:tcP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IP5</a:t>
                      </a:r>
                    </a:p>
                  </a:txBody>
                  <a:tcPr anchor="ctr">
                    <a:lnL w="12700" cmpd="sng">
                      <a:noFill/>
                    </a:lnL>
                    <a:lnR w="12700" cmpd="sng">
                      <a:noFill/>
                    </a:lnR>
                    <a:lnT w="12700" cap="flat" cmpd="sng" algn="ctr">
                      <a:solidFill>
                        <a:schemeClr val="bg1">
                          <a:lumMod val="75000"/>
                          <a:lumOff val="25000"/>
                        </a:schemeClr>
                      </a:solidFill>
                      <a:prstDash val="solid"/>
                      <a:round/>
                      <a:headEnd type="none" w="med" len="med"/>
                      <a:tailEnd type="none" w="med" len="med"/>
                    </a:lnT>
                    <a:lnB w="12700" cap="flat" cmpd="sng" algn="ctr">
                      <a:solidFill>
                        <a:schemeClr val="bg1">
                          <a:lumMod val="75000"/>
                          <a:lumOff val="25000"/>
                        </a:schemeClr>
                      </a:solidFill>
                      <a:prstDash val="solid"/>
                      <a:round/>
                      <a:headEnd type="none" w="med" len="med"/>
                      <a:tailEnd type="none" w="med" len="med"/>
                    </a:lnB>
                    <a:lnTlToBr w="12700" cmpd="sng">
                      <a:noFill/>
                      <a:prstDash val="solid"/>
                    </a:lnTlToBr>
                    <a:lnBlToTr w="12700" cmpd="sng">
                      <a:noFill/>
                      <a:prstDash val="solid"/>
                    </a:lnBlToTr>
                    <a:gradFill>
                      <a:gsLst>
                        <a:gs pos="0">
                          <a:srgbClr val="7030A0">
                            <a:alpha val="36000"/>
                          </a:srgbClr>
                        </a:gs>
                        <a:gs pos="100000">
                          <a:srgbClr val="7030A0">
                            <a:alpha val="0"/>
                          </a:srgbClr>
                        </a:gs>
                      </a:gsLst>
                      <a:lin ang="2700000" scaled="1"/>
                    </a:gradFill>
                  </a:tcPr>
                </a:tc>
              </a:tr>
              <a:tr h="347878">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1600" b="0" dirty="0" err="1" smtClean="0">
                          <a:latin typeface="+mn-lt"/>
                          <a:ea typeface="Arial"/>
                        </a:rPr>
                        <a:t>mailc</a:t>
                      </a:r>
                      <a:r>
                        <a:rPr lang="da-DK" sz="1600" b="0" dirty="0" smtClean="0">
                          <a:latin typeface="+mn-lt"/>
                          <a:ea typeface="Arial"/>
                        </a:rPr>
                        <a:t>.microsoft.com</a:t>
                      </a:r>
                      <a:endParaRPr lang="en-US" sz="1600" b="0" dirty="0" smtClean="0">
                        <a:latin typeface="+mn-lt"/>
                        <a:ea typeface="Arial"/>
                      </a:endParaRPr>
                    </a:p>
                  </a:txBody>
                  <a:tcPr anchor="ctr">
                    <a:lnL w="12700" cmpd="sng">
                      <a:noFill/>
                    </a:lnL>
                    <a:lnR w="12700" cmpd="sng">
                      <a:noFill/>
                    </a:lnR>
                    <a:lnT w="12700" cap="flat" cmpd="sng" algn="ctr">
                      <a:solidFill>
                        <a:schemeClr val="bg1">
                          <a:lumMod val="75000"/>
                          <a:lumOff val="25000"/>
                        </a:schemeClr>
                      </a:solidFill>
                      <a:prstDash val="solid"/>
                      <a:round/>
                      <a:headEnd type="none" w="med" len="med"/>
                      <a:tailEnd type="none" w="med" len="med"/>
                    </a:lnT>
                    <a:lnB w="12700" cap="flat" cmpd="sng" algn="ctr">
                      <a:solidFill>
                        <a:schemeClr val="bg1">
                          <a:lumMod val="75000"/>
                          <a:lumOff val="25000"/>
                        </a:schemeClr>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70C0">
                            <a:alpha val="59000"/>
                          </a:srgbClr>
                        </a:gs>
                        <a:gs pos="100000">
                          <a:srgbClr val="0070C0">
                            <a:alpha val="0"/>
                          </a:srgbClr>
                        </a:gs>
                      </a:gsLst>
                      <a:lin ang="2700000" scaled="1"/>
                      <a:tileRect/>
                    </a:gradFill>
                  </a:tcPr>
                </a:tc>
                <a:tc>
                  <a:txBody>
                    <a:bodyPr/>
                    <a:lstStyle/>
                    <a:p>
                      <a:pPr marL="0" algn="ctr" defTabSz="914099" rtl="0" eaLnBrk="1" fontAlgn="base" latinLnBrk="0" hangingPunct="1">
                        <a:spcBef>
                          <a:spcPct val="0"/>
                        </a:spcBef>
                        <a:spcAft>
                          <a:spcPct val="0"/>
                        </a:spcAft>
                        <a:defRPr/>
                      </a:pPr>
                      <a:r>
                        <a:rPr lang="en-US" sz="1600" kern="1200" dirty="0" smtClean="0">
                          <a:solidFill>
                            <a:srgbClr val="FFFFFF"/>
                          </a:solidFill>
                          <a:effectLst>
                            <a:outerShdw blurRad="38100" dist="38100" dir="2700000" algn="tl">
                              <a:srgbClr val="000000">
                                <a:alpha val="43137"/>
                              </a:srgbClr>
                            </a:outerShdw>
                          </a:effectLst>
                          <a:latin typeface="+mn-lt"/>
                          <a:ea typeface="+mn-ea"/>
                          <a:cs typeface="+mn-cs"/>
                        </a:rPr>
                        <a:t>IP6</a:t>
                      </a:r>
                    </a:p>
                  </a:txBody>
                  <a:tcPr anchor="ctr">
                    <a:lnL w="12700" cmpd="sng">
                      <a:noFill/>
                    </a:lnL>
                    <a:lnR w="12700" cmpd="sng">
                      <a:noFill/>
                    </a:lnR>
                    <a:lnT w="12700" cap="flat" cmpd="sng" algn="ctr">
                      <a:solidFill>
                        <a:schemeClr val="bg1">
                          <a:lumMod val="75000"/>
                          <a:lumOff val="25000"/>
                        </a:schemeClr>
                      </a:solidFill>
                      <a:prstDash val="solid"/>
                      <a:round/>
                      <a:headEnd type="none" w="med" len="med"/>
                      <a:tailEnd type="none" w="med" len="med"/>
                    </a:lnT>
                    <a:lnB w="12700" cap="flat" cmpd="sng" algn="ctr">
                      <a:solidFill>
                        <a:schemeClr val="bg1">
                          <a:lumMod val="75000"/>
                          <a:lumOff val="25000"/>
                        </a:schemeClr>
                      </a:solidFill>
                      <a:prstDash val="solid"/>
                      <a:round/>
                      <a:headEnd type="none" w="med" len="med"/>
                      <a:tailEnd type="none" w="med" len="med"/>
                    </a:lnB>
                    <a:lnTlToBr w="12700" cmpd="sng">
                      <a:noFill/>
                      <a:prstDash val="solid"/>
                    </a:lnTlToBr>
                    <a:lnBlToTr w="12700" cmpd="sng">
                      <a:noFill/>
                      <a:prstDash val="solid"/>
                    </a:lnBlToTr>
                    <a:gradFill>
                      <a:gsLst>
                        <a:gs pos="0">
                          <a:srgbClr val="7030A0">
                            <a:alpha val="36000"/>
                          </a:srgbClr>
                        </a:gs>
                        <a:gs pos="100000">
                          <a:srgbClr val="7030A0">
                            <a:alpha val="0"/>
                          </a:srgbClr>
                        </a:gs>
                      </a:gsLst>
                      <a:lin ang="2700000" scaled="1"/>
                    </a:gradFill>
                  </a:tcPr>
                </a:tc>
              </a:tr>
            </a:tbl>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blackWhite">
          <a:xfrm>
            <a:off x="368302" y="4350626"/>
            <a:ext cx="8374949" cy="1935874"/>
          </a:xfrm>
          <a:prstGeom prst="roundRect">
            <a:avLst>
              <a:gd name="adj" fmla="val 8303"/>
            </a:avLst>
          </a:prstGeom>
          <a:gradFill>
            <a:gsLst>
              <a:gs pos="0">
                <a:schemeClr val="bg1">
                  <a:alpha val="58000"/>
                </a:schemeClr>
              </a:gs>
              <a:gs pos="100000">
                <a:schemeClr val="bg1">
                  <a:alpha val="26000"/>
                </a:schemeClr>
              </a:gs>
            </a:gsLst>
            <a:lin ang="16200000" scaled="0"/>
          </a:gradFill>
          <a:ln>
            <a:solidFill>
              <a:srgbClr val="27728D"/>
            </a:solid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109696" tIns="54847" rIns="109696" bIns="54847" numCol="1" rtlCol="0" anchor="ctr" anchorCtr="0" compatLnSpc="1">
            <a:prstTxWarp prst="textNoShape">
              <a:avLst/>
            </a:prstTxWarp>
          </a:bodyPr>
          <a:lstStyle/>
          <a:p>
            <a:pPr algn="ctr" defTabSz="1096655" fontAlgn="base">
              <a:spcBef>
                <a:spcPct val="0"/>
              </a:spcBef>
              <a:spcAft>
                <a:spcPct val="0"/>
              </a:spcAft>
            </a:pPr>
            <a:endParaRPr lang="en-US" sz="2800" b="1"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1"/>
          <p:cNvSpPr>
            <a:spLocks noGrp="1"/>
          </p:cNvSpPr>
          <p:nvPr>
            <p:ph type="title"/>
          </p:nvPr>
        </p:nvSpPr>
        <p:spPr/>
        <p:txBody>
          <a:bodyPr/>
          <a:lstStyle/>
          <a:p>
            <a:r>
              <a:rPr lang="en-US" smtClean="0"/>
              <a:t>Regional Edge Server Configuration</a:t>
            </a:r>
            <a:endParaRPr lang="en-US"/>
          </a:p>
        </p:txBody>
      </p:sp>
      <p:sp>
        <p:nvSpPr>
          <p:cNvPr id="3" name="Text Placeholder 2"/>
          <p:cNvSpPr>
            <a:spLocks noGrp="1"/>
          </p:cNvSpPr>
          <p:nvPr>
            <p:ph idx="1"/>
          </p:nvPr>
        </p:nvSpPr>
        <p:spPr>
          <a:xfrm>
            <a:off x="381000" y="1420813"/>
            <a:ext cx="8382000" cy="2942344"/>
          </a:xfrm>
        </p:spPr>
        <p:txBody>
          <a:bodyPr>
            <a:normAutofit fontScale="92500" lnSpcReduction="10000"/>
          </a:bodyPr>
          <a:lstStyle/>
          <a:p>
            <a:r>
              <a:rPr lang="en-US" sz="2800" dirty="0" smtClean="0"/>
              <a:t>Outbound-only Internet mail</a:t>
            </a:r>
          </a:p>
          <a:p>
            <a:pPr lvl="1"/>
            <a:r>
              <a:rPr lang="en-US" sz="2400" dirty="0" smtClean="0"/>
              <a:t>Europe</a:t>
            </a:r>
          </a:p>
          <a:p>
            <a:pPr lvl="1"/>
            <a:r>
              <a:rPr lang="en-US" sz="2400" dirty="0" smtClean="0"/>
              <a:t>Asia</a:t>
            </a:r>
          </a:p>
          <a:p>
            <a:r>
              <a:rPr lang="en-US" sz="2800" dirty="0" smtClean="0"/>
              <a:t>Edge servers subscribed to regional AD site</a:t>
            </a:r>
          </a:p>
          <a:p>
            <a:pPr lvl="1"/>
            <a:r>
              <a:rPr lang="en-US" sz="2400" dirty="0" smtClean="0"/>
              <a:t>Accepted domains required to route NDRs back to Corp</a:t>
            </a:r>
          </a:p>
          <a:p>
            <a:r>
              <a:rPr lang="en-US" sz="2800" dirty="0" smtClean="0"/>
              <a:t>Send connector to Internet are scoped to </a:t>
            </a:r>
            <a:br>
              <a:rPr lang="en-US" sz="2800" dirty="0" smtClean="0"/>
            </a:br>
            <a:r>
              <a:rPr lang="en-US" sz="2800" dirty="0" smtClean="0"/>
              <a:t>local AD site</a:t>
            </a:r>
          </a:p>
        </p:txBody>
      </p:sp>
      <p:sp>
        <p:nvSpPr>
          <p:cNvPr id="4" name="TextBox 3"/>
          <p:cNvSpPr txBox="1"/>
          <p:nvPr/>
        </p:nvSpPr>
        <p:spPr>
          <a:xfrm>
            <a:off x="816909" y="4403883"/>
            <a:ext cx="7459990" cy="1815876"/>
          </a:xfrm>
          <a:prstGeom prst="rect">
            <a:avLst/>
          </a:prstGeom>
          <a:noFill/>
        </p:spPr>
        <p:txBody>
          <a:bodyPr wrap="square" lIns="91432" tIns="45717" rIns="91432" bIns="45717" rtlCol="0">
            <a:spAutoFit/>
          </a:bodyPr>
          <a:lstStyle/>
          <a:p>
            <a:r>
              <a:rPr lang="en-US" sz="1600" dirty="0" smtClean="0">
                <a:latin typeface="Courier New" pitchFamily="49" charset="0"/>
                <a:cs typeface="Courier New" pitchFamily="49" charset="0"/>
              </a:rPr>
              <a:t>New-</a:t>
            </a:r>
            <a:r>
              <a:rPr lang="en-US" sz="1600" dirty="0" err="1" smtClean="0">
                <a:latin typeface="Courier New" pitchFamily="49" charset="0"/>
                <a:cs typeface="Courier New" pitchFamily="49" charset="0"/>
              </a:rPr>
              <a:t>sendconnector</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DUB_Edgeserver_To_Internet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DNSRoutingEnabled</a:t>
            </a:r>
            <a:r>
              <a:rPr lang="en-US" sz="1600" dirty="0" smtClean="0">
                <a:latin typeface="Courier New" pitchFamily="49" charset="0"/>
                <a:cs typeface="Courier New" pitchFamily="49" charset="0"/>
              </a:rPr>
              <a:t>:$true -port:25 -</a:t>
            </a:r>
            <a:r>
              <a:rPr lang="en-US" sz="1600" dirty="0" err="1" smtClean="0">
                <a:latin typeface="Courier New" pitchFamily="49" charset="0"/>
                <a:cs typeface="Courier New" pitchFamily="49" charset="0"/>
              </a:rPr>
              <a:t>ProtocolLoggingLevel:Verbose</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AddressSpaces</a:t>
            </a:r>
            <a:r>
              <a:rPr lang="en-US" sz="1600" dirty="0" smtClean="0">
                <a:latin typeface="Courier New" pitchFamily="49" charset="0"/>
                <a:cs typeface="Courier New" pitchFamily="49" charset="0"/>
              </a:rPr>
              <a:t>: </a:t>
            </a:r>
            <a:r>
              <a:rPr lang="en-US" sz="1600" b="1" dirty="0" smtClean="0">
                <a:solidFill>
                  <a:srgbClr val="FFC000"/>
                </a:solidFill>
                <a:latin typeface="Courier New" pitchFamily="49" charset="0"/>
                <a:cs typeface="Courier New" pitchFamily="49" charset="0"/>
              </a:rPr>
              <a:t>'</a:t>
            </a:r>
            <a:r>
              <a:rPr lang="en-US" sz="1600" b="1" dirty="0" err="1" smtClean="0">
                <a:solidFill>
                  <a:srgbClr val="FFC000"/>
                </a:solidFill>
                <a:latin typeface="Courier New" pitchFamily="49" charset="0"/>
                <a:cs typeface="Courier New" pitchFamily="49" charset="0"/>
              </a:rPr>
              <a:t>Local:SMTP</a:t>
            </a:r>
            <a:r>
              <a:rPr lang="en-US" sz="1600" b="1" dirty="0" smtClean="0">
                <a:solidFill>
                  <a:srgbClr val="FFC000"/>
                </a:solidFill>
                <a:latin typeface="Courier New" pitchFamily="49" charset="0"/>
                <a:cs typeface="Courier New" pitchFamily="49" charset="0"/>
              </a:rPr>
              <a:t>:*;25' </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SmartHostAuthMechanism:None</a:t>
            </a:r>
            <a:r>
              <a:rPr lang="en-US" sz="1600" dirty="0" smtClean="0">
                <a:latin typeface="Courier New" pitchFamily="49" charset="0"/>
                <a:cs typeface="Courier New" pitchFamily="49" charset="0"/>
              </a:rPr>
              <a:t> –MaxMessageSize:100MB -</a:t>
            </a:r>
            <a:r>
              <a:rPr lang="en-US" sz="1600" dirty="0" err="1" smtClean="0">
                <a:latin typeface="Courier New" pitchFamily="49" charset="0"/>
                <a:cs typeface="Courier New" pitchFamily="49" charset="0"/>
              </a:rPr>
              <a:t>SourceTransportServers</a:t>
            </a:r>
            <a:r>
              <a:rPr lang="en-US" sz="1600" dirty="0" smtClean="0">
                <a:latin typeface="Courier New" pitchFamily="49" charset="0"/>
                <a:cs typeface="Courier New" pitchFamily="49" charset="0"/>
              </a:rPr>
              <a:t>: DUB-EXGWY-E801, DUB-EXGWY-E802 -</a:t>
            </a:r>
            <a:r>
              <a:rPr lang="en-US" sz="1600" dirty="0" err="1" smtClean="0">
                <a:latin typeface="Courier New" pitchFamily="49" charset="0"/>
                <a:cs typeface="Courier New" pitchFamily="49" charset="0"/>
              </a:rPr>
              <a:t>fqdn</a:t>
            </a:r>
            <a:r>
              <a:rPr lang="en-US" sz="1600" dirty="0" smtClean="0">
                <a:latin typeface="Courier New" pitchFamily="49" charset="0"/>
                <a:cs typeface="Courier New" pitchFamily="49" charset="0"/>
              </a:rPr>
              <a:t> smtp-dub.microsoft.com –</a:t>
            </a:r>
            <a:r>
              <a:rPr lang="en-US" sz="1600" dirty="0" err="1" smtClean="0">
                <a:latin typeface="Courier New" pitchFamily="49" charset="0"/>
                <a:cs typeface="Courier New" pitchFamily="49" charset="0"/>
              </a:rPr>
              <a:t>Usage:Internet</a:t>
            </a:r>
            <a:endParaRPr lang="en-US" sz="1600" dirty="0" smtClean="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Anti-Spam Process order</a:t>
            </a:r>
            <a:endParaRPr lang="en-US" dirty="0"/>
          </a:p>
        </p:txBody>
      </p:sp>
      <p:sp>
        <p:nvSpPr>
          <p:cNvPr id="3" name="Content Placeholder 2"/>
          <p:cNvSpPr>
            <a:spLocks noGrp="1"/>
          </p:cNvSpPr>
          <p:nvPr>
            <p:ph idx="1"/>
          </p:nvPr>
        </p:nvSpPr>
        <p:spPr/>
        <p:txBody>
          <a:bodyPr/>
          <a:lstStyle/>
          <a:p>
            <a:r>
              <a:rPr lang="en-US" dirty="0" smtClean="0"/>
              <a:t>Understanding Anti-Spam and </a:t>
            </a:r>
            <a:br>
              <a:rPr lang="en-US" dirty="0" smtClean="0"/>
            </a:br>
            <a:r>
              <a:rPr lang="en-US" dirty="0" smtClean="0"/>
              <a:t>Antivirus Mail Flow</a:t>
            </a:r>
          </a:p>
          <a:p>
            <a:pPr lvl="1"/>
            <a:r>
              <a:rPr lang="en-US" dirty="0" smtClean="0"/>
              <a:t>http://technet.microsoft.com/</a:t>
            </a:r>
            <a:br>
              <a:rPr lang="en-US" dirty="0" smtClean="0"/>
            </a:br>
            <a:r>
              <a:rPr lang="en-US" dirty="0" smtClean="0"/>
              <a:t>en-us/library/aa997242.aspx</a:t>
            </a:r>
          </a:p>
          <a:p>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1828800"/>
            <a:ext cx="9144000" cy="3581400"/>
          </a:xfrm>
          <a:prstGeom prst="rect">
            <a:avLst/>
          </a:prstGeom>
          <a:gradFill flip="none" rotWithShape="1">
            <a:gsLst>
              <a:gs pos="0">
                <a:schemeClr val="tx1">
                  <a:alpha val="7000"/>
                </a:schemeClr>
              </a:gs>
              <a:gs pos="35000">
                <a:schemeClr val="bg1">
                  <a:alpha val="30000"/>
                </a:schemeClr>
              </a:gs>
              <a:gs pos="70000">
                <a:schemeClr val="bg1">
                  <a:alpha val="16000"/>
                </a:schemeClr>
              </a:gs>
              <a:gs pos="100000">
                <a:schemeClr val="accent4">
                  <a:lumMod val="50000"/>
                  <a:alpha val="30000"/>
                </a:schemeClr>
              </a:gs>
            </a:gsLst>
            <a:lin ang="6600000" scaled="0"/>
            <a:tileRect/>
          </a:gradFill>
          <a:ln w="9525" cap="flat" cmpd="sng" algn="ctr">
            <a:noFill/>
            <a:prstDash val="solid"/>
            <a:headEnd type="none" w="med" len="med"/>
            <a:tailEnd type="none" w="med" len="med"/>
          </a:ln>
          <a:effectLst>
            <a:outerShdw blurRad="203200" sx="102000" sy="102000" algn="ctr" rotWithShape="0">
              <a:schemeClr val="tx2">
                <a:lumMod val="75000"/>
              </a:schemeClr>
            </a:outerShdw>
          </a:effectLst>
        </p:spPr>
        <p:txBody>
          <a:bodyPr vert="horz" wrap="square" lIns="91440" tIns="45720" rIns="91440" bIns="45720" numCol="1" rtlCol="0" anchor="ctr" anchorCtr="0" compatLnSpc="1">
            <a:prstTxWarp prst="textNoShape">
              <a:avLst/>
            </a:prstTxWarp>
          </a:bodyPr>
          <a:lstStyle/>
          <a:p>
            <a:pPr algn="ctr" defTabSz="914099" fontAlgn="base">
              <a:lnSpc>
                <a:spcPct val="85000"/>
              </a:lnSpc>
              <a:spcBef>
                <a:spcPct val="0"/>
              </a:spcBef>
              <a:spcAft>
                <a:spcPct val="0"/>
              </a:spcAft>
              <a:defRPr/>
            </a:pPr>
            <a:endParaRPr lang="en-US" sz="2000" dirty="0" smtClean="0">
              <a:solidFill>
                <a:srgbClr val="FFFFFF"/>
              </a:solidFill>
              <a:effectLst>
                <a:outerShdw blurRad="38100" dist="38100" dir="2700000" algn="tl">
                  <a:srgbClr val="000000">
                    <a:alpha val="43137"/>
                  </a:srgbClr>
                </a:outerShdw>
              </a:effectLst>
              <a:latin typeface="+mj-lt"/>
            </a:endParaRPr>
          </a:p>
        </p:txBody>
      </p:sp>
      <p:sp>
        <p:nvSpPr>
          <p:cNvPr id="10" name="Rectangle 9"/>
          <p:cNvSpPr/>
          <p:nvPr/>
        </p:nvSpPr>
        <p:spPr bwMode="auto">
          <a:xfrm>
            <a:off x="0" y="2362200"/>
            <a:ext cx="9144000" cy="2514600"/>
          </a:xfrm>
          <a:prstGeom prst="rect">
            <a:avLst/>
          </a:prstGeom>
          <a:gradFill flip="none" rotWithShape="1">
            <a:gsLst>
              <a:gs pos="0">
                <a:schemeClr val="tx1">
                  <a:alpha val="7000"/>
                </a:schemeClr>
              </a:gs>
              <a:gs pos="35000">
                <a:schemeClr val="bg1">
                  <a:alpha val="30000"/>
                </a:schemeClr>
              </a:gs>
              <a:gs pos="70000">
                <a:schemeClr val="bg1">
                  <a:alpha val="16000"/>
                </a:schemeClr>
              </a:gs>
              <a:gs pos="100000">
                <a:schemeClr val="accent4">
                  <a:lumMod val="50000"/>
                  <a:alpha val="30000"/>
                </a:schemeClr>
              </a:gs>
            </a:gsLst>
            <a:lin ang="6600000" scaled="0"/>
            <a:tileRect/>
          </a:gradFill>
          <a:ln w="9525" cap="flat" cmpd="sng" algn="ctr">
            <a:noFill/>
            <a:prstDash val="solid"/>
            <a:headEnd type="none" w="med" len="med"/>
            <a:tailEnd type="none" w="med" len="med"/>
          </a:ln>
          <a:effectLst>
            <a:outerShdw blurRad="203200" sx="102000" sy="102000" algn="ctr" rotWithShape="0">
              <a:schemeClr val="tx2">
                <a:lumMod val="75000"/>
              </a:schemeClr>
            </a:outerShdw>
          </a:effectLst>
        </p:spPr>
        <p:txBody>
          <a:bodyPr vert="horz" wrap="square" lIns="91440" tIns="45720" rIns="91440" bIns="45720" numCol="1" rtlCol="0" anchor="ctr" anchorCtr="0" compatLnSpc="1">
            <a:prstTxWarp prst="textNoShape">
              <a:avLst/>
            </a:prstTxWarp>
          </a:bodyPr>
          <a:lstStyle/>
          <a:p>
            <a:pPr algn="ctr" defTabSz="914099" fontAlgn="base">
              <a:lnSpc>
                <a:spcPct val="85000"/>
              </a:lnSpc>
              <a:spcBef>
                <a:spcPct val="0"/>
              </a:spcBef>
              <a:spcAft>
                <a:spcPct val="0"/>
              </a:spcAft>
              <a:defRPr/>
            </a:pPr>
            <a:endParaRPr lang="en-US" sz="2000" dirty="0" smtClean="0">
              <a:solidFill>
                <a:srgbClr val="FFFFFF"/>
              </a:solidFill>
              <a:effectLst>
                <a:outerShdw blurRad="38100" dist="38100" dir="2700000" algn="tl">
                  <a:srgbClr val="000000">
                    <a:alpha val="43137"/>
                  </a:srgbClr>
                </a:outerShdw>
              </a:effectLst>
              <a:latin typeface="+mj-lt"/>
            </a:endParaRPr>
          </a:p>
        </p:txBody>
      </p:sp>
      <p:sp>
        <p:nvSpPr>
          <p:cNvPr id="2" name="Title 1"/>
          <p:cNvSpPr>
            <a:spLocks noGrp="1"/>
          </p:cNvSpPr>
          <p:nvPr>
            <p:ph type="title"/>
          </p:nvPr>
        </p:nvSpPr>
        <p:spPr/>
        <p:txBody>
          <a:bodyPr/>
          <a:lstStyle/>
          <a:p>
            <a:r>
              <a:rPr lang="en-US" smtClean="0"/>
              <a:t>Conclusion</a:t>
            </a:r>
            <a:endParaRPr lang="en-US" dirty="0"/>
          </a:p>
        </p:txBody>
      </p:sp>
      <p:sp>
        <p:nvSpPr>
          <p:cNvPr id="4" name="Rounded Rectangle 3"/>
          <p:cNvSpPr/>
          <p:nvPr/>
        </p:nvSpPr>
        <p:spPr bwMode="auto">
          <a:xfrm>
            <a:off x="533400" y="1219200"/>
            <a:ext cx="8077200" cy="838199"/>
          </a:xfrm>
          <a:prstGeom prst="roundRect">
            <a:avLst>
              <a:gd name="adj" fmla="val 21234"/>
            </a:avLst>
          </a:prstGeom>
          <a:gradFill flip="none" rotWithShape="1">
            <a:gsLst>
              <a:gs pos="0">
                <a:schemeClr val="tx1">
                  <a:alpha val="7000"/>
                </a:schemeClr>
              </a:gs>
              <a:gs pos="35000">
                <a:schemeClr val="bg1">
                  <a:alpha val="30000"/>
                </a:schemeClr>
              </a:gs>
              <a:gs pos="70000">
                <a:schemeClr val="bg1">
                  <a:alpha val="16000"/>
                </a:schemeClr>
              </a:gs>
              <a:gs pos="100000">
                <a:schemeClr val="accent4">
                  <a:lumMod val="50000"/>
                  <a:alpha val="30000"/>
                </a:schemeClr>
              </a:gs>
            </a:gsLst>
            <a:lin ang="6600000" scaled="0"/>
            <a:tileRect/>
          </a:gradFill>
          <a:ln w="9525" cap="flat" cmpd="sng" algn="ctr">
            <a:gradFill>
              <a:gsLst>
                <a:gs pos="0">
                  <a:schemeClr val="tx2"/>
                </a:gs>
                <a:gs pos="50000">
                  <a:srgbClr val="FFFFFF">
                    <a:alpha val="0"/>
                  </a:srgbClr>
                </a:gs>
                <a:gs pos="100000">
                  <a:schemeClr val="accent4">
                    <a:lumMod val="40000"/>
                    <a:lumOff val="60000"/>
                  </a:schemeClr>
                </a:gs>
              </a:gsLst>
              <a:lin ang="17400000" scaled="0"/>
            </a:gradFill>
            <a:prstDash val="soli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14099" fontAlgn="base">
              <a:lnSpc>
                <a:spcPct val="85000"/>
              </a:lnSpc>
              <a:spcBef>
                <a:spcPct val="0"/>
              </a:spcBef>
              <a:spcAft>
                <a:spcPct val="0"/>
              </a:spcAft>
              <a:defRPr/>
            </a:pPr>
            <a:r>
              <a:rPr lang="en-US" sz="2800" dirty="0" smtClean="0">
                <a:solidFill>
                  <a:srgbClr val="FFFFFF"/>
                </a:solidFill>
                <a:effectLst>
                  <a:outerShdw blurRad="38100" dist="38100" dir="2700000" algn="tl">
                    <a:srgbClr val="000000">
                      <a:alpha val="43137"/>
                    </a:srgbClr>
                  </a:outerShdw>
                </a:effectLst>
                <a:latin typeface="+mj-lt"/>
              </a:rPr>
              <a:t>True perimeter network with </a:t>
            </a:r>
            <a:br>
              <a:rPr lang="en-US" sz="2800" dirty="0" smtClean="0">
                <a:solidFill>
                  <a:srgbClr val="FFFFFF"/>
                </a:solidFill>
                <a:effectLst>
                  <a:outerShdw blurRad="38100" dist="38100" dir="2700000" algn="tl">
                    <a:srgbClr val="000000">
                      <a:alpha val="43137"/>
                    </a:srgbClr>
                  </a:outerShdw>
                </a:effectLst>
                <a:latin typeface="+mj-lt"/>
              </a:rPr>
            </a:br>
            <a:r>
              <a:rPr lang="en-US" sz="2800" dirty="0" smtClean="0">
                <a:solidFill>
                  <a:srgbClr val="FFFFFF"/>
                </a:solidFill>
                <a:effectLst>
                  <a:outerShdw blurRad="38100" dist="38100" dir="2700000" algn="tl">
                    <a:srgbClr val="000000">
                      <a:alpha val="43137"/>
                    </a:srgbClr>
                  </a:outerShdw>
                </a:effectLst>
                <a:latin typeface="+mj-lt"/>
              </a:rPr>
              <a:t>no loss of e-mail functionality</a:t>
            </a:r>
          </a:p>
        </p:txBody>
      </p:sp>
      <p:sp>
        <p:nvSpPr>
          <p:cNvPr id="5" name="Rounded Rectangle 4"/>
          <p:cNvSpPr/>
          <p:nvPr/>
        </p:nvSpPr>
        <p:spPr bwMode="auto">
          <a:xfrm>
            <a:off x="533400" y="2209799"/>
            <a:ext cx="8077200" cy="838199"/>
          </a:xfrm>
          <a:prstGeom prst="roundRect">
            <a:avLst>
              <a:gd name="adj" fmla="val 21234"/>
            </a:avLst>
          </a:prstGeom>
          <a:gradFill flip="none" rotWithShape="1">
            <a:gsLst>
              <a:gs pos="0">
                <a:schemeClr val="tx1">
                  <a:alpha val="7000"/>
                </a:schemeClr>
              </a:gs>
              <a:gs pos="35000">
                <a:schemeClr val="bg1">
                  <a:alpha val="30000"/>
                </a:schemeClr>
              </a:gs>
              <a:gs pos="70000">
                <a:schemeClr val="bg1">
                  <a:alpha val="16000"/>
                </a:schemeClr>
              </a:gs>
              <a:gs pos="100000">
                <a:schemeClr val="accent4">
                  <a:lumMod val="50000"/>
                  <a:alpha val="30000"/>
                </a:schemeClr>
              </a:gs>
            </a:gsLst>
            <a:lin ang="6600000" scaled="0"/>
            <a:tileRect/>
          </a:gradFill>
          <a:ln w="9525" cap="flat" cmpd="sng" algn="ctr">
            <a:gradFill>
              <a:gsLst>
                <a:gs pos="0">
                  <a:schemeClr val="tx2"/>
                </a:gs>
                <a:gs pos="50000">
                  <a:srgbClr val="FFFFFF">
                    <a:alpha val="0"/>
                  </a:srgbClr>
                </a:gs>
                <a:gs pos="100000">
                  <a:schemeClr val="accent4">
                    <a:lumMod val="40000"/>
                    <a:lumOff val="60000"/>
                  </a:schemeClr>
                </a:gs>
              </a:gsLst>
              <a:lin ang="17400000" scaled="0"/>
            </a:gradFill>
            <a:prstDash val="soli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14099" fontAlgn="base">
              <a:lnSpc>
                <a:spcPct val="85000"/>
              </a:lnSpc>
              <a:spcBef>
                <a:spcPct val="0"/>
              </a:spcBef>
              <a:spcAft>
                <a:spcPct val="0"/>
              </a:spcAft>
              <a:defRPr/>
            </a:pPr>
            <a:r>
              <a:rPr lang="en-US" sz="2800" dirty="0" smtClean="0">
                <a:solidFill>
                  <a:srgbClr val="FFFFFF"/>
                </a:solidFill>
                <a:effectLst>
                  <a:outerShdw blurRad="38100" dist="38100" dir="2700000" algn="tl">
                    <a:srgbClr val="000000">
                      <a:alpha val="43137"/>
                    </a:srgbClr>
                  </a:outerShdw>
                </a:effectLst>
                <a:latin typeface="+mj-lt"/>
              </a:rPr>
              <a:t>Protected internal messaging infrastructure</a:t>
            </a:r>
          </a:p>
        </p:txBody>
      </p:sp>
      <p:sp>
        <p:nvSpPr>
          <p:cNvPr id="6" name="Rounded Rectangle 5"/>
          <p:cNvSpPr/>
          <p:nvPr/>
        </p:nvSpPr>
        <p:spPr bwMode="auto">
          <a:xfrm>
            <a:off x="533400" y="3200400"/>
            <a:ext cx="8077200" cy="838199"/>
          </a:xfrm>
          <a:prstGeom prst="roundRect">
            <a:avLst>
              <a:gd name="adj" fmla="val 21234"/>
            </a:avLst>
          </a:prstGeom>
          <a:gradFill flip="none" rotWithShape="1">
            <a:gsLst>
              <a:gs pos="0">
                <a:schemeClr val="tx1">
                  <a:alpha val="7000"/>
                </a:schemeClr>
              </a:gs>
              <a:gs pos="35000">
                <a:schemeClr val="bg1">
                  <a:alpha val="30000"/>
                </a:schemeClr>
              </a:gs>
              <a:gs pos="70000">
                <a:schemeClr val="bg1">
                  <a:alpha val="16000"/>
                </a:schemeClr>
              </a:gs>
              <a:gs pos="100000">
                <a:schemeClr val="accent4">
                  <a:lumMod val="50000"/>
                  <a:alpha val="30000"/>
                </a:schemeClr>
              </a:gs>
            </a:gsLst>
            <a:lin ang="6600000" scaled="0"/>
            <a:tileRect/>
          </a:gradFill>
          <a:ln w="9525" cap="flat" cmpd="sng" algn="ctr">
            <a:gradFill>
              <a:gsLst>
                <a:gs pos="0">
                  <a:schemeClr val="tx2"/>
                </a:gs>
                <a:gs pos="50000">
                  <a:srgbClr val="FFFFFF">
                    <a:alpha val="0"/>
                  </a:srgbClr>
                </a:gs>
                <a:gs pos="100000">
                  <a:schemeClr val="accent4">
                    <a:lumMod val="40000"/>
                    <a:lumOff val="60000"/>
                  </a:schemeClr>
                </a:gs>
              </a:gsLst>
              <a:lin ang="17400000" scaled="0"/>
            </a:gradFill>
            <a:prstDash val="soli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14099" fontAlgn="base">
              <a:lnSpc>
                <a:spcPct val="85000"/>
              </a:lnSpc>
              <a:spcBef>
                <a:spcPct val="0"/>
              </a:spcBef>
              <a:spcAft>
                <a:spcPct val="0"/>
              </a:spcAft>
              <a:defRPr/>
            </a:pPr>
            <a:r>
              <a:rPr lang="en-US" sz="2800" dirty="0" smtClean="0">
                <a:solidFill>
                  <a:srgbClr val="FFFFFF"/>
                </a:solidFill>
                <a:effectLst>
                  <a:outerShdw blurRad="38100" dist="38100" dir="2700000" algn="tl">
                    <a:srgbClr val="000000">
                      <a:alpha val="43137"/>
                    </a:srgbClr>
                  </a:outerShdw>
                </a:effectLst>
                <a:latin typeface="+mj-lt"/>
              </a:rPr>
              <a:t>Foundation for secure e-mail</a:t>
            </a:r>
          </a:p>
        </p:txBody>
      </p:sp>
      <p:sp>
        <p:nvSpPr>
          <p:cNvPr id="7" name="Rounded Rectangle 6"/>
          <p:cNvSpPr/>
          <p:nvPr/>
        </p:nvSpPr>
        <p:spPr bwMode="auto">
          <a:xfrm>
            <a:off x="533400" y="4191000"/>
            <a:ext cx="8077200" cy="838199"/>
          </a:xfrm>
          <a:prstGeom prst="roundRect">
            <a:avLst>
              <a:gd name="adj" fmla="val 21234"/>
            </a:avLst>
          </a:prstGeom>
          <a:gradFill flip="none" rotWithShape="1">
            <a:gsLst>
              <a:gs pos="0">
                <a:schemeClr val="tx1">
                  <a:alpha val="7000"/>
                </a:schemeClr>
              </a:gs>
              <a:gs pos="35000">
                <a:schemeClr val="bg1">
                  <a:alpha val="30000"/>
                </a:schemeClr>
              </a:gs>
              <a:gs pos="70000">
                <a:schemeClr val="bg1">
                  <a:alpha val="16000"/>
                </a:schemeClr>
              </a:gs>
              <a:gs pos="100000">
                <a:schemeClr val="accent4">
                  <a:lumMod val="50000"/>
                  <a:alpha val="30000"/>
                </a:schemeClr>
              </a:gs>
            </a:gsLst>
            <a:lin ang="6600000" scaled="0"/>
            <a:tileRect/>
          </a:gradFill>
          <a:ln w="9525" cap="flat" cmpd="sng" algn="ctr">
            <a:gradFill>
              <a:gsLst>
                <a:gs pos="0">
                  <a:schemeClr val="tx2"/>
                </a:gs>
                <a:gs pos="50000">
                  <a:srgbClr val="FFFFFF">
                    <a:alpha val="0"/>
                  </a:srgbClr>
                </a:gs>
                <a:gs pos="100000">
                  <a:schemeClr val="accent4">
                    <a:lumMod val="40000"/>
                    <a:lumOff val="60000"/>
                  </a:schemeClr>
                </a:gs>
              </a:gsLst>
              <a:lin ang="17400000" scaled="0"/>
            </a:gradFill>
            <a:prstDash val="soli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US" sz="2800" dirty="0" smtClean="0">
                <a:latin typeface="+mj-lt"/>
              </a:rPr>
              <a:t>Increased spam filtering defenses</a:t>
            </a:r>
          </a:p>
        </p:txBody>
      </p:sp>
      <p:sp>
        <p:nvSpPr>
          <p:cNvPr id="8" name="Rounded Rectangle 7"/>
          <p:cNvSpPr/>
          <p:nvPr/>
        </p:nvSpPr>
        <p:spPr bwMode="auto">
          <a:xfrm>
            <a:off x="533400" y="5181599"/>
            <a:ext cx="8077200" cy="838199"/>
          </a:xfrm>
          <a:prstGeom prst="roundRect">
            <a:avLst>
              <a:gd name="adj" fmla="val 21234"/>
            </a:avLst>
          </a:prstGeom>
          <a:gradFill flip="none" rotWithShape="1">
            <a:gsLst>
              <a:gs pos="0">
                <a:schemeClr val="tx1">
                  <a:alpha val="7000"/>
                </a:schemeClr>
              </a:gs>
              <a:gs pos="35000">
                <a:schemeClr val="bg1">
                  <a:alpha val="30000"/>
                </a:schemeClr>
              </a:gs>
              <a:gs pos="70000">
                <a:schemeClr val="bg1">
                  <a:alpha val="16000"/>
                </a:schemeClr>
              </a:gs>
              <a:gs pos="100000">
                <a:schemeClr val="accent4">
                  <a:lumMod val="50000"/>
                  <a:alpha val="30000"/>
                </a:schemeClr>
              </a:gs>
            </a:gsLst>
            <a:lin ang="6600000" scaled="0"/>
            <a:tileRect/>
          </a:gradFill>
          <a:ln w="9525" cap="flat" cmpd="sng" algn="ctr">
            <a:gradFill>
              <a:gsLst>
                <a:gs pos="0">
                  <a:schemeClr val="tx2"/>
                </a:gs>
                <a:gs pos="50000">
                  <a:srgbClr val="FFFFFF">
                    <a:alpha val="0"/>
                  </a:srgbClr>
                </a:gs>
                <a:gs pos="100000">
                  <a:schemeClr val="accent4">
                    <a:lumMod val="40000"/>
                    <a:lumOff val="60000"/>
                  </a:schemeClr>
                </a:gs>
              </a:gsLst>
              <a:lin ang="17400000" scaled="0"/>
            </a:gradFill>
            <a:prstDash val="soli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US" sz="2800" dirty="0" smtClean="0">
                <a:latin typeface="+mj-lt"/>
              </a:rPr>
              <a:t>Common administration and monitoring model</a:t>
            </a:r>
          </a:p>
        </p:txBody>
      </p:sp>
      <p:sp>
        <p:nvSpPr>
          <p:cNvPr id="11" name="Oval 10"/>
          <p:cNvSpPr/>
          <p:nvPr/>
        </p:nvSpPr>
        <p:spPr bwMode="auto">
          <a:xfrm>
            <a:off x="7829550" y="1171575"/>
            <a:ext cx="523876" cy="114300"/>
          </a:xfrm>
          <a:prstGeom prst="ellipse">
            <a:avLst/>
          </a:prstGeom>
          <a:gradFill flip="none" rotWithShape="1">
            <a:gsLst>
              <a:gs pos="0">
                <a:schemeClr val="tx2">
                  <a:lumMod val="40000"/>
                  <a:lumOff val="60000"/>
                </a:schemeClr>
              </a:gs>
              <a:gs pos="65000">
                <a:schemeClr val="accent4">
                  <a:tint val="95500"/>
                  <a:shade val="100000"/>
                  <a:satMod val="155000"/>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mj-lt"/>
            </a:endParaRPr>
          </a:p>
        </p:txBody>
      </p:sp>
      <p:sp>
        <p:nvSpPr>
          <p:cNvPr id="12" name="Oval 11"/>
          <p:cNvSpPr/>
          <p:nvPr/>
        </p:nvSpPr>
        <p:spPr bwMode="auto">
          <a:xfrm>
            <a:off x="7829550" y="5124450"/>
            <a:ext cx="523876" cy="114300"/>
          </a:xfrm>
          <a:prstGeom prst="ellipse">
            <a:avLst/>
          </a:prstGeom>
          <a:gradFill flip="none" rotWithShape="1">
            <a:gsLst>
              <a:gs pos="0">
                <a:schemeClr val="tx2">
                  <a:lumMod val="40000"/>
                  <a:lumOff val="60000"/>
                </a:schemeClr>
              </a:gs>
              <a:gs pos="65000">
                <a:schemeClr val="accent4">
                  <a:tint val="95500"/>
                  <a:shade val="100000"/>
                  <a:satMod val="155000"/>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mj-lt"/>
            </a:endParaRPr>
          </a:p>
        </p:txBody>
      </p:sp>
      <p:sp>
        <p:nvSpPr>
          <p:cNvPr id="13" name="Oval 12"/>
          <p:cNvSpPr/>
          <p:nvPr/>
        </p:nvSpPr>
        <p:spPr bwMode="auto">
          <a:xfrm>
            <a:off x="7829550" y="2159794"/>
            <a:ext cx="523876" cy="114300"/>
          </a:xfrm>
          <a:prstGeom prst="ellipse">
            <a:avLst/>
          </a:prstGeom>
          <a:gradFill flip="none" rotWithShape="1">
            <a:gsLst>
              <a:gs pos="0">
                <a:schemeClr val="tx2">
                  <a:lumMod val="40000"/>
                  <a:lumOff val="60000"/>
                </a:schemeClr>
              </a:gs>
              <a:gs pos="65000">
                <a:schemeClr val="accent4">
                  <a:tint val="95500"/>
                  <a:shade val="100000"/>
                  <a:satMod val="155000"/>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mj-lt"/>
            </a:endParaRPr>
          </a:p>
        </p:txBody>
      </p:sp>
      <p:sp>
        <p:nvSpPr>
          <p:cNvPr id="14" name="Oval 13"/>
          <p:cNvSpPr/>
          <p:nvPr/>
        </p:nvSpPr>
        <p:spPr bwMode="auto">
          <a:xfrm>
            <a:off x="7829550" y="3148013"/>
            <a:ext cx="523876" cy="114300"/>
          </a:xfrm>
          <a:prstGeom prst="ellipse">
            <a:avLst/>
          </a:prstGeom>
          <a:gradFill flip="none" rotWithShape="1">
            <a:gsLst>
              <a:gs pos="0">
                <a:schemeClr val="tx2">
                  <a:lumMod val="40000"/>
                  <a:lumOff val="60000"/>
                </a:schemeClr>
              </a:gs>
              <a:gs pos="65000">
                <a:schemeClr val="accent4">
                  <a:tint val="95500"/>
                  <a:shade val="100000"/>
                  <a:satMod val="155000"/>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mj-lt"/>
            </a:endParaRPr>
          </a:p>
        </p:txBody>
      </p:sp>
      <p:sp>
        <p:nvSpPr>
          <p:cNvPr id="15" name="Oval 14"/>
          <p:cNvSpPr/>
          <p:nvPr/>
        </p:nvSpPr>
        <p:spPr bwMode="auto">
          <a:xfrm>
            <a:off x="7829550" y="4136232"/>
            <a:ext cx="523876" cy="114300"/>
          </a:xfrm>
          <a:prstGeom prst="ellipse">
            <a:avLst/>
          </a:prstGeom>
          <a:gradFill flip="none" rotWithShape="1">
            <a:gsLst>
              <a:gs pos="0">
                <a:schemeClr val="tx2">
                  <a:lumMod val="40000"/>
                  <a:lumOff val="60000"/>
                </a:schemeClr>
              </a:gs>
              <a:gs pos="65000">
                <a:schemeClr val="accent4">
                  <a:tint val="95500"/>
                  <a:shade val="100000"/>
                  <a:satMod val="155000"/>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mj-lt"/>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7054" y="228600"/>
            <a:ext cx="8375946" cy="1163395"/>
          </a:xfrm>
        </p:spPr>
        <p:txBody>
          <a:bodyPr>
            <a:normAutofit fontScale="90000"/>
          </a:bodyPr>
          <a:lstStyle/>
          <a:p>
            <a:r>
              <a:rPr smtClean="0"/>
              <a:t>How Microsoft Does IT</a:t>
            </a:r>
            <a:br>
              <a:rPr smtClean="0"/>
            </a:br>
            <a:r>
              <a:rPr sz="3600" smtClean="0">
                <a:solidFill>
                  <a:schemeClr val="tx2"/>
                </a:solidFill>
              </a:rPr>
              <a:t>Best practices from Microsoft IT Showcase</a:t>
            </a:r>
            <a:endParaRPr lang="en-US" sz="3600" dirty="0">
              <a:solidFill>
                <a:schemeClr val="tx2"/>
              </a:solidFill>
            </a:endParaRPr>
          </a:p>
        </p:txBody>
      </p:sp>
      <p:sp>
        <p:nvSpPr>
          <p:cNvPr id="7" name="Content Placeholder 6"/>
          <p:cNvSpPr>
            <a:spLocks noGrp="1"/>
          </p:cNvSpPr>
          <p:nvPr>
            <p:ph idx="1"/>
          </p:nvPr>
        </p:nvSpPr>
        <p:spPr>
          <a:xfrm>
            <a:off x="381000" y="1903413"/>
            <a:ext cx="8382000" cy="2210862"/>
          </a:xfrm>
        </p:spPr>
        <p:txBody>
          <a:bodyPr>
            <a:normAutofit fontScale="92500" lnSpcReduction="20000"/>
          </a:bodyPr>
          <a:lstStyle/>
          <a:p>
            <a:r>
              <a:rPr lang="en-US" dirty="0" smtClean="0"/>
              <a:t>White papers, case studies, webcasts and more: </a:t>
            </a:r>
            <a:r>
              <a:rPr lang="en-US" dirty="0" smtClean="0">
                <a:hlinkClick r:id="rId3"/>
              </a:rPr>
              <a:t>http://www.microsoft.com/itshowcase</a:t>
            </a:r>
          </a:p>
          <a:p>
            <a:pPr lvl="1"/>
            <a:r>
              <a:rPr lang="en-US" dirty="0" smtClean="0"/>
              <a:t>Enterprise Messaging with </a:t>
            </a:r>
            <a:br>
              <a:rPr lang="en-US" dirty="0" smtClean="0"/>
            </a:br>
            <a:r>
              <a:rPr lang="en-US" dirty="0" smtClean="0"/>
              <a:t>Microsoft Exchange Server 2007:</a:t>
            </a:r>
            <a:br>
              <a:rPr lang="en-US" dirty="0" smtClean="0"/>
            </a:br>
            <a:r>
              <a:rPr lang="en-US" dirty="0" smtClean="0">
                <a:hlinkClick r:id="rId3"/>
              </a:rPr>
              <a:t>http://www.microsoft.com/technet/itshowcase/</a:t>
            </a:r>
            <a:br>
              <a:rPr lang="en-US" dirty="0" smtClean="0">
                <a:hlinkClick r:id="rId3"/>
              </a:rPr>
            </a:br>
            <a:r>
              <a:rPr lang="en-US" dirty="0" smtClean="0">
                <a:hlinkClick r:id="rId3"/>
              </a:rPr>
              <a:t>content/exchange2007.mspx</a:t>
            </a:r>
            <a:r>
              <a:rPr lang="en-US" dirty="0" smtClean="0"/>
              <a:t>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220663"/>
            <a:ext cx="8382000" cy="664797"/>
          </a:xfrm>
        </p:spPr>
        <p:txBody>
          <a:bodyPr/>
          <a:lstStyle/>
          <a:p>
            <a:pPr defTabSz="914363">
              <a:defRPr/>
            </a:pPr>
            <a:r>
              <a:rPr smtClean="0"/>
              <a:t>Related Content</a:t>
            </a:r>
            <a:endParaRPr/>
          </a:p>
        </p:txBody>
      </p:sp>
      <p:sp>
        <p:nvSpPr>
          <p:cNvPr id="6" name="Rounded Rectangle 5"/>
          <p:cNvSpPr/>
          <p:nvPr/>
        </p:nvSpPr>
        <p:spPr bwMode="auto">
          <a:xfrm>
            <a:off x="443373" y="1181101"/>
            <a:ext cx="8258175" cy="4292598"/>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defTabSz="914400"/>
            <a:r>
              <a:rPr lang="en-US" dirty="0" smtClean="0"/>
              <a:t>Microsoft IT shares its best practices and experiences:  </a:t>
            </a:r>
            <a:r>
              <a:rPr lang="en-US" u="sng" dirty="0" smtClean="0">
                <a:solidFill>
                  <a:schemeClr val="hlink"/>
                </a:solidFill>
              </a:rPr>
              <a:t>http://www.microsoft.com/itshowcase</a:t>
            </a:r>
            <a:endParaRPr lang="en-US" dirty="0" smtClean="0"/>
          </a:p>
          <a:p>
            <a:pPr lvl="1" defTabSz="914400"/>
            <a:r>
              <a:rPr lang="en-US" sz="1600" dirty="0" smtClean="0"/>
              <a:t>Microsoft Exchange Server 2007 Edge Transport and Messaging Protection</a:t>
            </a:r>
            <a:br>
              <a:rPr lang="en-US" sz="1600" dirty="0" smtClean="0"/>
            </a:br>
            <a:r>
              <a:rPr lang="en-US" sz="1600" dirty="0" smtClean="0">
                <a:hlinkClick r:id="rId3"/>
              </a:rPr>
              <a:t>http://technet.microsoft.com/en-us/library/bb735142.aspx</a:t>
            </a:r>
            <a:r>
              <a:rPr lang="en-US" sz="1600" dirty="0" smtClean="0"/>
              <a:t> </a:t>
            </a:r>
          </a:p>
          <a:p>
            <a:pPr lvl="1" defTabSz="914400"/>
            <a:r>
              <a:rPr lang="en-US" sz="1600" dirty="0" smtClean="0"/>
              <a:t>Enterprise Messaging with Microsoft Exchange Server 2007</a:t>
            </a:r>
            <a:br>
              <a:rPr lang="en-US" sz="1600" dirty="0" smtClean="0"/>
            </a:br>
            <a:r>
              <a:rPr lang="en-US" sz="1600" dirty="0" smtClean="0">
                <a:hlinkClick r:id="rId4"/>
              </a:rPr>
              <a:t>http://technet.microsoft.com/en-us/library/bb735153.aspx</a:t>
            </a:r>
            <a:r>
              <a:rPr lang="en-US" sz="1600" dirty="0" smtClean="0"/>
              <a:t> </a:t>
            </a:r>
            <a:br>
              <a:rPr lang="en-US" sz="1600" dirty="0" smtClean="0"/>
            </a:br>
            <a:r>
              <a:rPr lang="en-US" sz="1600" dirty="0" smtClean="0"/>
              <a:t>Messaging Hygiene at Microsoft: How Microsoft IT Defends Against Spam, Viruses, and E-Mail Attacks</a:t>
            </a:r>
            <a:br>
              <a:rPr lang="en-US" sz="1600" dirty="0" smtClean="0"/>
            </a:br>
            <a:r>
              <a:rPr lang="en-US" sz="1600" dirty="0" smtClean="0">
                <a:hlinkClick r:id="rId5"/>
              </a:rPr>
              <a:t>http://technet.microsoft.com/en-us/library/bb735195.aspx</a:t>
            </a:r>
            <a:r>
              <a:rPr lang="en-US" sz="1600" dirty="0" smtClean="0"/>
              <a:t>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nn-NO" dirty="0" smtClean="0"/>
              <a:t>Internet Mail At Microsoft</a:t>
            </a:r>
            <a:br>
              <a:rPr lang="nn-NO" dirty="0" smtClean="0"/>
            </a:br>
            <a:r>
              <a:rPr lang="nn-NO" sz="3600" dirty="0" smtClean="0">
                <a:solidFill>
                  <a:schemeClr val="tx2"/>
                </a:solidFill>
              </a:rPr>
              <a:t>Microsoft Overview</a:t>
            </a:r>
            <a:endParaRPr lang="nn-NO" dirty="0"/>
          </a:p>
        </p:txBody>
      </p:sp>
      <p:sp>
        <p:nvSpPr>
          <p:cNvPr id="7" name="Content Placeholder 6"/>
          <p:cNvSpPr>
            <a:spLocks noGrp="1"/>
          </p:cNvSpPr>
          <p:nvPr>
            <p:ph idx="1"/>
          </p:nvPr>
        </p:nvSpPr>
        <p:spPr>
          <a:xfrm>
            <a:off x="381000" y="1903413"/>
            <a:ext cx="8382000" cy="3970318"/>
          </a:xfrm>
        </p:spPr>
        <p:txBody>
          <a:bodyPr>
            <a:normAutofit fontScale="92500" lnSpcReduction="10000"/>
          </a:bodyPr>
          <a:lstStyle/>
          <a:p>
            <a:r>
              <a:rPr lang="en-US" sz="2800" dirty="0" smtClean="0"/>
              <a:t>Primary domain: @</a:t>
            </a:r>
            <a:r>
              <a:rPr lang="en-US" sz="2800" dirty="0" err="1" smtClean="0"/>
              <a:t>microsoft.com</a:t>
            </a:r>
            <a:endParaRPr lang="en-US" sz="2800" dirty="0" smtClean="0"/>
          </a:p>
          <a:p>
            <a:r>
              <a:rPr lang="en-US" sz="2800" dirty="0" smtClean="0"/>
              <a:t>Mail volumes</a:t>
            </a:r>
          </a:p>
          <a:p>
            <a:pPr lvl="1"/>
            <a:r>
              <a:rPr lang="en-US" sz="2400" dirty="0" smtClean="0"/>
              <a:t>~17 -22 million inbound Internet e-mail submission </a:t>
            </a:r>
            <a:br>
              <a:rPr lang="en-US" sz="2400" dirty="0" smtClean="0"/>
            </a:br>
            <a:r>
              <a:rPr lang="en-US" sz="2400" dirty="0" smtClean="0"/>
              <a:t>attempts per day on average</a:t>
            </a:r>
          </a:p>
          <a:p>
            <a:pPr lvl="1"/>
            <a:r>
              <a:rPr lang="en-US" sz="2400" dirty="0" smtClean="0"/>
              <a:t>96% or more is filtered as non-legitimate (spam, viruses)</a:t>
            </a:r>
          </a:p>
          <a:p>
            <a:pPr lvl="1"/>
            <a:r>
              <a:rPr lang="en-US" sz="2400" dirty="0" smtClean="0"/>
              <a:t>~500,000-700,000 outbound Internet messages per day</a:t>
            </a:r>
          </a:p>
          <a:p>
            <a:r>
              <a:rPr lang="en-US" sz="2800" dirty="0" smtClean="0"/>
              <a:t>Distributed architecture</a:t>
            </a:r>
          </a:p>
          <a:p>
            <a:pPr lvl="1"/>
            <a:r>
              <a:rPr lang="en-US" sz="2400" dirty="0" smtClean="0"/>
              <a:t>4 Internet e-mail gateway points </a:t>
            </a:r>
          </a:p>
          <a:p>
            <a:pPr lvl="2"/>
            <a:r>
              <a:rPr lang="en-US" sz="2000" dirty="0" smtClean="0"/>
              <a:t>Inbound and Outbound: Redmond and Silicon Valley</a:t>
            </a:r>
          </a:p>
          <a:p>
            <a:pPr lvl="2"/>
            <a:r>
              <a:rPr lang="en-US" sz="2000" dirty="0" smtClean="0"/>
              <a:t>Outbound only: Dublin and Singapore</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Track Resources</a:t>
            </a:r>
            <a:endParaRPr lang="en-US" dirty="0"/>
          </a:p>
        </p:txBody>
      </p:sp>
      <p:sp>
        <p:nvSpPr>
          <p:cNvPr id="4" name="Rounded Rectangle 3"/>
          <p:cNvSpPr/>
          <p:nvPr/>
        </p:nvSpPr>
        <p:spPr bwMode="auto">
          <a:xfrm>
            <a:off x="499843" y="1419782"/>
            <a:ext cx="8101013" cy="70961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696" tIns="54847" rIns="109696" bIns="54847" numCol="1" rtlCol="0" anchor="ctr" anchorCtr="0" compatLnSpc="1">
            <a:prstTxWarp prst="textNoShape">
              <a:avLst/>
            </a:prstTxWarp>
          </a:bodyPr>
          <a:lstStyle/>
          <a:p>
            <a:pPr fontAlgn="base">
              <a:spcBef>
                <a:spcPct val="0"/>
              </a:spcBef>
              <a:spcAft>
                <a:spcPct val="0"/>
              </a:spcAft>
            </a:pPr>
            <a:r>
              <a:rPr lang="en-US" sz="1400" b="1" dirty="0" smtClean="0"/>
              <a:t>Technical Communities, </a:t>
            </a:r>
            <a:r>
              <a:rPr lang="en-US" sz="1400" b="1" dirty="0" err="1" smtClean="0"/>
              <a:t>Webcasts</a:t>
            </a:r>
            <a:r>
              <a:rPr lang="en-US" sz="1400" b="1" dirty="0" smtClean="0"/>
              <a:t>, </a:t>
            </a:r>
            <a:r>
              <a:rPr lang="en-US" sz="1400" b="1" dirty="0" err="1" smtClean="0"/>
              <a:t>Blogs</a:t>
            </a:r>
            <a:r>
              <a:rPr lang="en-US" sz="1400" b="1" dirty="0" smtClean="0"/>
              <a:t>, Chats &amp; User Groups</a:t>
            </a:r>
          </a:p>
          <a:p>
            <a:pPr fontAlgn="base">
              <a:spcBef>
                <a:spcPct val="0"/>
              </a:spcBef>
              <a:spcAft>
                <a:spcPct val="0"/>
              </a:spcAft>
            </a:pPr>
            <a:r>
              <a:rPr lang="en-US" sz="1400" b="1" dirty="0" smtClean="0">
                <a:hlinkClick r:id="rId3"/>
              </a:rPr>
              <a:t>http://www.microsoft.com/communities/</a:t>
            </a:r>
            <a:r>
              <a:rPr lang="en-US" sz="1400" b="1" dirty="0" err="1" smtClean="0">
                <a:hlinkClick r:id="rId3"/>
              </a:rPr>
              <a:t>default.mspx</a:t>
            </a:r>
            <a:r>
              <a:rPr lang="en-US" sz="1400" b="1" dirty="0" smtClean="0"/>
              <a:t>  </a:t>
            </a:r>
          </a:p>
        </p:txBody>
      </p:sp>
      <p:sp>
        <p:nvSpPr>
          <p:cNvPr id="5" name="Rounded Rectangle 4"/>
          <p:cNvSpPr/>
          <p:nvPr/>
        </p:nvSpPr>
        <p:spPr bwMode="auto">
          <a:xfrm>
            <a:off x="499843" y="3007283"/>
            <a:ext cx="8101013" cy="808596"/>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696" tIns="54847" rIns="109696" bIns="54847" numCol="1" rtlCol="0" anchor="ctr" anchorCtr="0" compatLnSpc="1">
            <a:prstTxWarp prst="textNoShape">
              <a:avLst/>
            </a:prstTxWarp>
          </a:bodyPr>
          <a:lstStyle/>
          <a:p>
            <a:r>
              <a:rPr lang="en-US" sz="1400" b="1" dirty="0" smtClean="0"/>
              <a:t>Microsoft Developer Network (MSDN) &amp; TechNet </a:t>
            </a:r>
            <a:endParaRPr lang="en-US" sz="1400" dirty="0" smtClean="0"/>
          </a:p>
          <a:p>
            <a:r>
              <a:rPr lang="en-US" sz="1400" b="1" dirty="0" smtClean="0">
                <a:hlinkClick r:id="rId4"/>
              </a:rPr>
              <a:t>http://microsoft.com/</a:t>
            </a:r>
            <a:r>
              <a:rPr lang="en-US" sz="1400" b="1" dirty="0" err="1" smtClean="0">
                <a:hlinkClick r:id="rId4"/>
              </a:rPr>
              <a:t>msdn</a:t>
            </a:r>
            <a:r>
              <a:rPr lang="en-US" sz="1400" b="1" dirty="0" smtClean="0"/>
              <a:t>  </a:t>
            </a:r>
            <a:endParaRPr lang="en-US" sz="1400" dirty="0" smtClean="0"/>
          </a:p>
          <a:p>
            <a:r>
              <a:rPr lang="en-US" sz="1400" b="1" u="sng" dirty="0" smtClean="0">
                <a:hlinkClick r:id="rId5" tooltip="http://microsoft.com/technet"/>
              </a:rPr>
              <a:t>http://microsoft.com/</a:t>
            </a:r>
            <a:r>
              <a:rPr lang="en-US" sz="1400" b="1" u="sng" dirty="0" err="1" smtClean="0">
                <a:hlinkClick r:id="rId5" tooltip="http://microsoft.com/technet"/>
              </a:rPr>
              <a:t>technet</a:t>
            </a:r>
            <a:r>
              <a:rPr lang="en-US" sz="1400" b="1" dirty="0" smtClean="0"/>
              <a:t> </a:t>
            </a:r>
            <a:endParaRPr lang="en-US" sz="1400" dirty="0" smtClean="0">
              <a:solidFill>
                <a:schemeClr val="tx1"/>
              </a:solidFill>
              <a:cs typeface="Arial" pitchFamily="34" charset="0"/>
            </a:endParaRPr>
          </a:p>
        </p:txBody>
      </p:sp>
      <p:sp>
        <p:nvSpPr>
          <p:cNvPr id="6" name="Rounded Rectangle 5"/>
          <p:cNvSpPr/>
          <p:nvPr/>
        </p:nvSpPr>
        <p:spPr bwMode="auto">
          <a:xfrm>
            <a:off x="499843" y="3908608"/>
            <a:ext cx="8101013" cy="70961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696" tIns="54847" rIns="109696" bIns="54847" numCol="1" rtlCol="0" anchor="ctr" anchorCtr="0" compatLnSpc="1">
            <a:prstTxWarp prst="textNoShape">
              <a:avLst/>
            </a:prstTxWarp>
          </a:bodyPr>
          <a:lstStyle/>
          <a:p>
            <a:r>
              <a:rPr lang="en-US" sz="1400" b="1" dirty="0" smtClean="0"/>
              <a:t>Trial Software and Virtual Labs</a:t>
            </a:r>
            <a:endParaRPr lang="en-US" sz="1400" dirty="0" smtClean="0"/>
          </a:p>
          <a:p>
            <a:r>
              <a:rPr lang="en-US" sz="1400" b="1" u="sng" dirty="0" smtClean="0">
                <a:hlinkClick r:id="rId6" tooltip="http://www.microsoft.com/technet/downloads/trials/default.mspx"/>
              </a:rPr>
              <a:t>http://www.microsoft.com/</a:t>
            </a:r>
            <a:r>
              <a:rPr lang="en-US" sz="1400" b="1" u="sng" dirty="0" err="1" smtClean="0">
                <a:hlinkClick r:id="rId6" tooltip="http://www.microsoft.com/technet/downloads/trials/default.mspx"/>
              </a:rPr>
              <a:t>technet/downloads/trials/default.mspx</a:t>
            </a:r>
            <a:r>
              <a:rPr lang="en-US" sz="1400" b="1" dirty="0" smtClean="0"/>
              <a:t> </a:t>
            </a:r>
            <a:endParaRPr lang="en-US" sz="1400" dirty="0"/>
          </a:p>
        </p:txBody>
      </p:sp>
      <p:sp>
        <p:nvSpPr>
          <p:cNvPr id="10" name="Rounded Rectangle 9"/>
          <p:cNvSpPr/>
          <p:nvPr/>
        </p:nvSpPr>
        <p:spPr bwMode="auto">
          <a:xfrm>
            <a:off x="499843" y="2213532"/>
            <a:ext cx="8101013" cy="70961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696" tIns="54847" rIns="109696" bIns="54847" numCol="1" rtlCol="0" anchor="ctr" anchorCtr="0" compatLnSpc="1">
            <a:prstTxWarp prst="textNoShape">
              <a:avLst/>
            </a:prstTxWarp>
          </a:bodyPr>
          <a:lstStyle/>
          <a:p>
            <a:pPr fontAlgn="base">
              <a:spcBef>
                <a:spcPct val="0"/>
              </a:spcBef>
              <a:spcAft>
                <a:spcPct val="0"/>
              </a:spcAft>
            </a:pPr>
            <a:r>
              <a:rPr lang="en-US" sz="1400" b="1" dirty="0" smtClean="0"/>
              <a:t>Microsoft Learning and Certification</a:t>
            </a:r>
          </a:p>
          <a:p>
            <a:pPr fontAlgn="base">
              <a:spcBef>
                <a:spcPct val="0"/>
              </a:spcBef>
              <a:spcAft>
                <a:spcPct val="0"/>
              </a:spcAft>
            </a:pPr>
            <a:r>
              <a:rPr lang="en-US" sz="1400" b="1" dirty="0" smtClean="0">
                <a:hlinkClick r:id="rId7"/>
              </a:rPr>
              <a:t>http://www.microsoft.com/learning/</a:t>
            </a:r>
            <a:r>
              <a:rPr lang="en-US" sz="1400" b="1" dirty="0" err="1" smtClean="0">
                <a:hlinkClick r:id="rId7"/>
              </a:rPr>
              <a:t>default.mspx</a:t>
            </a:r>
            <a:r>
              <a:rPr lang="en-US" sz="1400" b="1" dirty="0" smtClean="0"/>
              <a:t>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Want To Be An Expert?</a:t>
            </a:r>
            <a:endParaRPr lang="en-US" dirty="0"/>
          </a:p>
        </p:txBody>
      </p:sp>
      <p:sp>
        <p:nvSpPr>
          <p:cNvPr id="5" name="Content Placeholder 4"/>
          <p:cNvSpPr>
            <a:spLocks noGrp="1"/>
          </p:cNvSpPr>
          <p:nvPr>
            <p:ph sz="half" idx="1"/>
          </p:nvPr>
        </p:nvSpPr>
        <p:spPr>
          <a:xfrm>
            <a:off x="381001" y="1411553"/>
            <a:ext cx="4114800" cy="3379387"/>
          </a:xfrm>
        </p:spPr>
        <p:txBody>
          <a:bodyPr>
            <a:normAutofit fontScale="92500" lnSpcReduction="10000"/>
          </a:bodyPr>
          <a:lstStyle/>
          <a:p>
            <a:r>
              <a:rPr lang="en-US" dirty="0" smtClean="0"/>
              <a:t>Get in depth and up to date technical resources from TechNet</a:t>
            </a:r>
          </a:p>
          <a:p>
            <a:pPr lvl="1"/>
            <a:r>
              <a:rPr lang="en-US" dirty="0" smtClean="0"/>
              <a:t>Leverage the variety </a:t>
            </a:r>
            <a:br>
              <a:rPr lang="en-US" dirty="0" smtClean="0"/>
            </a:br>
            <a:r>
              <a:rPr lang="en-US" dirty="0" smtClean="0"/>
              <a:t>of Webcasts and </a:t>
            </a:r>
            <a:br>
              <a:rPr lang="en-US" dirty="0" smtClean="0"/>
            </a:br>
            <a:r>
              <a:rPr lang="en-US" dirty="0" smtClean="0"/>
              <a:t>Virtual Labs available</a:t>
            </a:r>
          </a:p>
          <a:p>
            <a:pPr lvl="1"/>
            <a:r>
              <a:rPr lang="en-US" dirty="0" smtClean="0"/>
              <a:t>Be part of the OCS </a:t>
            </a:r>
            <a:br>
              <a:rPr lang="en-US" dirty="0" smtClean="0"/>
            </a:br>
            <a:r>
              <a:rPr lang="en-US" dirty="0" smtClean="0"/>
              <a:t>Product Dialogue </a:t>
            </a:r>
          </a:p>
          <a:p>
            <a:pPr lvl="1"/>
            <a:r>
              <a:rPr lang="en-US" dirty="0" smtClean="0"/>
              <a:t>Join the OCS Community </a:t>
            </a:r>
          </a:p>
        </p:txBody>
      </p:sp>
      <p:sp>
        <p:nvSpPr>
          <p:cNvPr id="7" name="Rectangle 6"/>
          <p:cNvSpPr/>
          <p:nvPr/>
        </p:nvSpPr>
        <p:spPr>
          <a:xfrm>
            <a:off x="914400" y="5140405"/>
            <a:ext cx="7391400" cy="584775"/>
          </a:xfrm>
          <a:prstGeom prst="rect">
            <a:avLst/>
          </a:prstGeom>
        </p:spPr>
        <p:txBody>
          <a:bodyPr wrap="square">
            <a:spAutoFit/>
          </a:bodyPr>
          <a:lstStyle/>
          <a:p>
            <a:pPr>
              <a:buNone/>
            </a:pPr>
            <a:r>
              <a:rPr lang="en-US" sz="3200" u="sng" dirty="0" smtClean="0">
                <a:hlinkClick r:id="rId3"/>
              </a:rPr>
              <a:t>http://technet.microsoft.com/office/ocs/</a:t>
            </a:r>
            <a:endParaRPr lang="en-US" sz="3200" u="sng" dirty="0">
              <a:hlinkClick r:id="rId4"/>
            </a:endParaRPr>
          </a:p>
        </p:txBody>
      </p:sp>
      <p:pic>
        <p:nvPicPr>
          <p:cNvPr id="1030" name="Picture 6"/>
          <p:cNvPicPr>
            <a:picLocks noChangeAspect="1" noChangeArrowheads="1"/>
          </p:cNvPicPr>
          <p:nvPr/>
        </p:nvPicPr>
        <p:blipFill>
          <a:blip r:embed="rId5"/>
          <a:stretch>
            <a:fillRect/>
          </a:stretch>
        </p:blipFill>
        <p:spPr bwMode="auto">
          <a:xfrm>
            <a:off x="4724400" y="1447800"/>
            <a:ext cx="4242632" cy="2209799"/>
          </a:xfrm>
          <a:prstGeom prst="roundRect">
            <a:avLst>
              <a:gd name="adj" fmla="val 5633"/>
            </a:avLst>
          </a:prstGeom>
          <a:noFill/>
          <a:ln>
            <a:noFill/>
          </a:ln>
          <a:effectLst>
            <a:reflection blurRad="6350" stA="50000" endA="300" endPos="38500" dist="50800" dir="5400000" sy="-100000" algn="bl" rotWithShape="0"/>
          </a:effec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email"/>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398963" y="5638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0" y="3929934"/>
            <a:ext cx="9144000" cy="1981200"/>
          </a:xfrm>
          <a:prstGeom prst="rect">
            <a:avLst/>
          </a:prstGeom>
          <a:gradFill flip="none" rotWithShape="1">
            <a:gsLst>
              <a:gs pos="0">
                <a:schemeClr val="accent4">
                  <a:shade val="15000"/>
                  <a:satMod val="180000"/>
                  <a:alpha val="10000"/>
                </a:schemeClr>
              </a:gs>
              <a:gs pos="50000">
                <a:schemeClr val="accent4">
                  <a:shade val="45000"/>
                  <a:satMod val="170000"/>
                  <a:alpha val="40000"/>
                </a:schemeClr>
              </a:gs>
              <a:gs pos="100000">
                <a:schemeClr val="accent4">
                  <a:tint val="95500"/>
                  <a:shade val="100000"/>
                  <a:satMod val="155000"/>
                  <a:alpha val="10000"/>
                </a:schemeClr>
              </a:gs>
            </a:gsLst>
            <a:lin ang="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mj-lt"/>
            </a:endParaRPr>
          </a:p>
        </p:txBody>
      </p:sp>
      <p:pic>
        <p:nvPicPr>
          <p:cNvPr id="570413" name="Rectangle 484354"/>
          <p:cNvPicPr>
            <a:picLocks noChangeAspect="1" noChangeArrowheads="1"/>
          </p:cNvPicPr>
          <p:nvPr/>
        </p:nvPicPr>
        <p:blipFill>
          <a:blip r:embed="rId3"/>
          <a:srcRect/>
          <a:stretch>
            <a:fillRect/>
          </a:stretch>
        </p:blipFill>
        <p:spPr bwMode="auto">
          <a:xfrm>
            <a:off x="485776" y="3806248"/>
            <a:ext cx="1957316" cy="706633"/>
          </a:xfrm>
          <a:prstGeom prst="rect">
            <a:avLst/>
          </a:prstGeom>
          <a:noFill/>
          <a:ln w="9525">
            <a:noFill/>
            <a:miter lim="800000"/>
            <a:headEnd/>
            <a:tailEnd/>
          </a:ln>
        </p:spPr>
      </p:pic>
      <p:sp>
        <p:nvSpPr>
          <p:cNvPr id="484361" name="TextBox 484360"/>
          <p:cNvSpPr txBox="1">
            <a:spLocks noChangeArrowheads="1"/>
          </p:cNvSpPr>
          <p:nvPr/>
        </p:nvSpPr>
        <p:spPr bwMode="auto">
          <a:xfrm>
            <a:off x="4240910" y="4513609"/>
            <a:ext cx="1845665" cy="523175"/>
          </a:xfrm>
          <a:prstGeom prst="rect">
            <a:avLst/>
          </a:prstGeom>
          <a:noFill/>
          <a:ln w="9525" cap="flat" cmpd="sng" algn="ctr">
            <a:noFill/>
            <a:prstDash val="solid"/>
            <a:miter lim="800000"/>
            <a:headEnd type="none" w="med" len="med"/>
            <a:tailEnd type="none" w="med" len="med"/>
          </a:ln>
          <a:effectLst/>
        </p:spPr>
        <p:txBody>
          <a:bodyPr lIns="91391" tIns="45698" rIns="91391" bIns="45698">
            <a:spAutoFit/>
          </a:bodyPr>
          <a:lstStyle/>
          <a:p>
            <a:pPr algn="ctr" eaLnBrk="0">
              <a:lnSpc>
                <a:spcPct val="100000"/>
              </a:lnSpc>
              <a:spcBef>
                <a:spcPct val="50000"/>
              </a:spcBef>
              <a:buClr>
                <a:schemeClr val="tx2"/>
              </a:buClr>
              <a:buSzPct val="85000"/>
              <a:buFont typeface="Wingdings 2" pitchFamily="18" charset="2"/>
              <a:buNone/>
            </a:pPr>
            <a:r>
              <a:rPr lang="en-US" sz="1400" dirty="0">
                <a:effectLst>
                  <a:outerShdw blurRad="38100" dist="38100" dir="2700000" algn="tl">
                    <a:srgbClr val="000000"/>
                  </a:outerShdw>
                </a:effectLst>
                <a:latin typeface="+mj-lt"/>
              </a:rPr>
              <a:t>Exchange SMTP Routing </a:t>
            </a:r>
            <a:r>
              <a:rPr lang="en-US" sz="1400" dirty="0" smtClean="0">
                <a:effectLst>
                  <a:outerShdw blurRad="38100" dist="38100" dir="2700000" algn="tl">
                    <a:srgbClr val="000000"/>
                  </a:outerShdw>
                </a:effectLst>
                <a:latin typeface="+mj-lt"/>
              </a:rPr>
              <a:t>Hubs</a:t>
            </a:r>
            <a:endParaRPr lang="ru-RU" sz="1400" dirty="0">
              <a:effectLst>
                <a:outerShdw blurRad="38100" dist="38100" dir="2700000" algn="tl">
                  <a:srgbClr val="000000"/>
                </a:outerShdw>
              </a:effectLst>
              <a:latin typeface="+mj-lt"/>
            </a:endParaRPr>
          </a:p>
        </p:txBody>
      </p:sp>
      <p:sp>
        <p:nvSpPr>
          <p:cNvPr id="484362" name="TextBox 484361"/>
          <p:cNvSpPr txBox="1">
            <a:spLocks noChangeArrowheads="1"/>
          </p:cNvSpPr>
          <p:nvPr/>
        </p:nvSpPr>
        <p:spPr bwMode="auto">
          <a:xfrm>
            <a:off x="5948733" y="4498496"/>
            <a:ext cx="1302993" cy="523176"/>
          </a:xfrm>
          <a:prstGeom prst="rect">
            <a:avLst/>
          </a:prstGeom>
          <a:noFill/>
          <a:ln w="9525" cap="flat" cmpd="sng" algn="ctr">
            <a:noFill/>
            <a:prstDash val="solid"/>
            <a:miter lim="800000"/>
            <a:headEnd type="none" w="med" len="med"/>
            <a:tailEnd type="none" w="med" len="med"/>
          </a:ln>
          <a:effectLst/>
        </p:spPr>
        <p:txBody>
          <a:bodyPr lIns="91391" tIns="45698" rIns="91391" bIns="45698">
            <a:spAutoFit/>
          </a:bodyPr>
          <a:lstStyle/>
          <a:p>
            <a:pPr algn="ctr" eaLnBrk="0">
              <a:lnSpc>
                <a:spcPct val="100000"/>
              </a:lnSpc>
              <a:spcBef>
                <a:spcPct val="50000"/>
              </a:spcBef>
              <a:buClr>
                <a:schemeClr val="tx2"/>
              </a:buClr>
              <a:buSzPct val="85000"/>
              <a:buFont typeface="Wingdings 2" pitchFamily="18" charset="2"/>
              <a:buNone/>
            </a:pPr>
            <a:r>
              <a:rPr lang="en-US" sz="1400" dirty="0">
                <a:effectLst>
                  <a:outerShdw blurRad="38100" dist="38100" dir="2700000" algn="tl">
                    <a:srgbClr val="000000"/>
                  </a:outerShdw>
                </a:effectLst>
                <a:latin typeface="+mj-lt"/>
              </a:rPr>
              <a:t>Mailbox</a:t>
            </a:r>
            <a:br>
              <a:rPr lang="en-US" sz="1400" dirty="0">
                <a:effectLst>
                  <a:outerShdw blurRad="38100" dist="38100" dir="2700000" algn="tl">
                    <a:srgbClr val="000000"/>
                  </a:outerShdw>
                </a:effectLst>
                <a:latin typeface="+mj-lt"/>
              </a:rPr>
            </a:br>
            <a:r>
              <a:rPr lang="en-US" sz="1400" dirty="0">
                <a:effectLst>
                  <a:outerShdw blurRad="38100" dist="38100" dir="2700000" algn="tl">
                    <a:srgbClr val="000000"/>
                  </a:outerShdw>
                </a:effectLst>
                <a:latin typeface="+mj-lt"/>
              </a:rPr>
              <a:t>Servers</a:t>
            </a:r>
            <a:endParaRPr lang="ru-RU" sz="1400" dirty="0">
              <a:effectLst>
                <a:outerShdw blurRad="38100" dist="38100" dir="2700000" algn="tl">
                  <a:srgbClr val="000000"/>
                </a:outerShdw>
              </a:effectLst>
              <a:latin typeface="+mj-lt"/>
            </a:endParaRPr>
          </a:p>
        </p:txBody>
      </p:sp>
      <p:sp>
        <p:nvSpPr>
          <p:cNvPr id="484363" name="TextBox 484362"/>
          <p:cNvSpPr txBox="1">
            <a:spLocks noChangeArrowheads="1"/>
          </p:cNvSpPr>
          <p:nvPr/>
        </p:nvSpPr>
        <p:spPr bwMode="auto">
          <a:xfrm>
            <a:off x="2276264" y="4513609"/>
            <a:ext cx="1926281" cy="523175"/>
          </a:xfrm>
          <a:prstGeom prst="rect">
            <a:avLst/>
          </a:prstGeom>
          <a:noFill/>
          <a:ln w="9525" cap="flat" cmpd="sng" algn="ctr">
            <a:noFill/>
            <a:prstDash val="solid"/>
            <a:miter lim="800000"/>
            <a:headEnd type="none" w="med" len="med"/>
            <a:tailEnd type="none" w="med" len="med"/>
          </a:ln>
          <a:effectLst/>
        </p:spPr>
        <p:txBody>
          <a:bodyPr wrap="square" lIns="91391" tIns="45698" rIns="91391" bIns="45698">
            <a:spAutoFit/>
          </a:bodyPr>
          <a:lstStyle/>
          <a:p>
            <a:pPr algn="ctr" eaLnBrk="0">
              <a:lnSpc>
                <a:spcPct val="100000"/>
              </a:lnSpc>
              <a:spcBef>
                <a:spcPct val="50000"/>
              </a:spcBef>
              <a:buClr>
                <a:schemeClr val="tx2"/>
              </a:buClr>
              <a:buSzPct val="85000"/>
              <a:buFont typeface="Wingdings 2" pitchFamily="18" charset="2"/>
              <a:buNone/>
            </a:pPr>
            <a:r>
              <a:rPr lang="en-US" sz="1400" dirty="0">
                <a:effectLst>
                  <a:outerShdw blurRad="38100" dist="38100" dir="2700000" algn="tl">
                    <a:srgbClr val="000000"/>
                  </a:outerShdw>
                </a:effectLst>
                <a:latin typeface="+mj-lt"/>
              </a:rPr>
              <a:t>Exchange SMTP </a:t>
            </a:r>
            <a:r>
              <a:rPr lang="en-US" sz="1400" dirty="0" smtClean="0">
                <a:effectLst>
                  <a:outerShdw blurRad="38100" dist="38100" dir="2700000" algn="tl">
                    <a:srgbClr val="000000"/>
                  </a:outerShdw>
                </a:effectLst>
                <a:latin typeface="+mj-lt"/>
              </a:rPr>
              <a:t>Gateways</a:t>
            </a:r>
            <a:endParaRPr lang="ru-RU" sz="1400" dirty="0">
              <a:effectLst>
                <a:outerShdw blurRad="38100" dist="38100" dir="2700000" algn="tl">
                  <a:srgbClr val="000000"/>
                </a:outerShdw>
              </a:effectLst>
              <a:latin typeface="+mj-lt"/>
            </a:endParaRPr>
          </a:p>
        </p:txBody>
      </p:sp>
      <p:sp>
        <p:nvSpPr>
          <p:cNvPr id="484365" name="TextBox 484364"/>
          <p:cNvSpPr txBox="1">
            <a:spLocks noChangeArrowheads="1"/>
          </p:cNvSpPr>
          <p:nvPr/>
        </p:nvSpPr>
        <p:spPr bwMode="auto">
          <a:xfrm>
            <a:off x="376328" y="5549566"/>
            <a:ext cx="1302993" cy="307732"/>
          </a:xfrm>
          <a:prstGeom prst="rect">
            <a:avLst/>
          </a:prstGeom>
          <a:noFill/>
          <a:ln w="9525" cap="flat" cmpd="sng" algn="ctr">
            <a:noFill/>
            <a:prstDash val="solid"/>
            <a:miter lim="800000"/>
            <a:headEnd type="none" w="med" len="med"/>
            <a:tailEnd type="none" w="med" len="med"/>
          </a:ln>
          <a:effectLst/>
        </p:spPr>
        <p:txBody>
          <a:bodyPr lIns="91391" tIns="45698" rIns="91391" bIns="45698">
            <a:spAutoFit/>
          </a:bodyPr>
          <a:lstStyle/>
          <a:p>
            <a:pPr algn="ctr" eaLnBrk="0">
              <a:lnSpc>
                <a:spcPct val="100000"/>
              </a:lnSpc>
              <a:spcBef>
                <a:spcPct val="50000"/>
              </a:spcBef>
              <a:buClr>
                <a:schemeClr val="tx2"/>
              </a:buClr>
              <a:buSzPct val="85000"/>
              <a:buFont typeface="Wingdings 2" pitchFamily="18" charset="2"/>
              <a:buNone/>
            </a:pPr>
            <a:r>
              <a:rPr lang="en-US" sz="1400" dirty="0">
                <a:effectLst>
                  <a:outerShdw blurRad="38100" dist="38100" dir="2700000" algn="tl">
                    <a:srgbClr val="000000"/>
                  </a:outerShdw>
                </a:effectLst>
                <a:latin typeface="+mj-lt"/>
              </a:rPr>
              <a:t>Internet</a:t>
            </a:r>
            <a:endParaRPr lang="ru-RU" sz="1200" dirty="0">
              <a:effectLst>
                <a:outerShdw blurRad="38100" dist="38100" dir="2700000" algn="tl">
                  <a:srgbClr val="000000"/>
                </a:outerShdw>
              </a:effectLst>
              <a:latin typeface="+mj-lt"/>
            </a:endParaRPr>
          </a:p>
        </p:txBody>
      </p:sp>
      <p:sp>
        <p:nvSpPr>
          <p:cNvPr id="570423" name="Straight Connector 484365"/>
          <p:cNvSpPr>
            <a:spLocks noChangeShapeType="1"/>
          </p:cNvSpPr>
          <p:nvPr/>
        </p:nvSpPr>
        <p:spPr bwMode="auto">
          <a:xfrm>
            <a:off x="2367537" y="4095721"/>
            <a:ext cx="417886" cy="10157"/>
          </a:xfrm>
          <a:prstGeom prst="line">
            <a:avLst/>
          </a:prstGeom>
          <a:noFill/>
          <a:ln w="63500" algn="ctr">
            <a:solidFill>
              <a:schemeClr val="accent5"/>
            </a:solidFill>
            <a:round/>
            <a:headEnd/>
            <a:tailEnd type="triangle" w="med" len="med"/>
          </a:ln>
        </p:spPr>
        <p:txBody>
          <a:bodyPr lIns="91391" tIns="45698" rIns="91391" bIns="45698" anchor="ctr"/>
          <a:lstStyle/>
          <a:p>
            <a:pPr algn="ctr"/>
            <a:endParaRPr lang="en-US" sz="1200" dirty="0">
              <a:latin typeface="+mj-lt"/>
            </a:endParaRPr>
          </a:p>
        </p:txBody>
      </p:sp>
      <p:sp>
        <p:nvSpPr>
          <p:cNvPr id="484368" name="TextBox 484367"/>
          <p:cNvSpPr txBox="1">
            <a:spLocks noChangeArrowheads="1"/>
          </p:cNvSpPr>
          <p:nvPr/>
        </p:nvSpPr>
        <p:spPr bwMode="auto">
          <a:xfrm>
            <a:off x="7348942" y="4621330"/>
            <a:ext cx="1302993" cy="307732"/>
          </a:xfrm>
          <a:prstGeom prst="rect">
            <a:avLst/>
          </a:prstGeom>
          <a:noFill/>
          <a:ln w="9525" cap="flat" cmpd="sng" algn="ctr">
            <a:noFill/>
            <a:prstDash val="solid"/>
            <a:miter lim="800000"/>
            <a:headEnd type="none" w="med" len="med"/>
            <a:tailEnd type="none" w="med" len="med"/>
          </a:ln>
          <a:effectLst/>
        </p:spPr>
        <p:txBody>
          <a:bodyPr lIns="91391" tIns="45698" rIns="91391" bIns="45698">
            <a:spAutoFit/>
          </a:bodyPr>
          <a:lstStyle/>
          <a:p>
            <a:pPr algn="ctr" eaLnBrk="0">
              <a:lnSpc>
                <a:spcPct val="100000"/>
              </a:lnSpc>
              <a:spcBef>
                <a:spcPct val="50000"/>
              </a:spcBef>
              <a:buClr>
                <a:schemeClr val="tx2"/>
              </a:buClr>
              <a:buSzPct val="85000"/>
              <a:buFont typeface="Wingdings 2" pitchFamily="18" charset="2"/>
              <a:buNone/>
            </a:pPr>
            <a:r>
              <a:rPr lang="en-US" sz="1400" dirty="0">
                <a:effectLst>
                  <a:outerShdw blurRad="38100" dist="38100" dir="2700000" algn="tl">
                    <a:srgbClr val="000000"/>
                  </a:outerShdw>
                </a:effectLst>
                <a:latin typeface="+mj-lt"/>
              </a:rPr>
              <a:t>Clients</a:t>
            </a:r>
            <a:endParaRPr lang="ru-RU" sz="1400" dirty="0">
              <a:effectLst>
                <a:outerShdw blurRad="38100" dist="38100" dir="2700000" algn="tl">
                  <a:srgbClr val="000000"/>
                </a:outerShdw>
              </a:effectLst>
              <a:latin typeface="+mj-lt"/>
            </a:endParaRPr>
          </a:p>
        </p:txBody>
      </p:sp>
      <p:sp>
        <p:nvSpPr>
          <p:cNvPr id="570426" name="Straight Connector 484368"/>
          <p:cNvSpPr>
            <a:spLocks noChangeShapeType="1"/>
          </p:cNvSpPr>
          <p:nvPr/>
        </p:nvSpPr>
        <p:spPr bwMode="auto">
          <a:xfrm>
            <a:off x="4020359" y="4095721"/>
            <a:ext cx="417886" cy="10157"/>
          </a:xfrm>
          <a:prstGeom prst="line">
            <a:avLst/>
          </a:prstGeom>
          <a:noFill/>
          <a:ln w="63500" algn="ctr">
            <a:solidFill>
              <a:schemeClr val="accent5"/>
            </a:solidFill>
            <a:round/>
            <a:headEnd/>
            <a:tailEnd type="triangle" w="med" len="med"/>
          </a:ln>
        </p:spPr>
        <p:txBody>
          <a:bodyPr lIns="91391" tIns="45698" rIns="91391" bIns="45698" anchor="ctr"/>
          <a:lstStyle/>
          <a:p>
            <a:pPr algn="ctr"/>
            <a:endParaRPr lang="en-US" sz="1200" dirty="0">
              <a:latin typeface="+mj-lt"/>
            </a:endParaRPr>
          </a:p>
        </p:txBody>
      </p:sp>
      <p:sp>
        <p:nvSpPr>
          <p:cNvPr id="570427" name="Straight Connector 484369"/>
          <p:cNvSpPr>
            <a:spLocks noChangeShapeType="1"/>
          </p:cNvSpPr>
          <p:nvPr/>
        </p:nvSpPr>
        <p:spPr bwMode="auto">
          <a:xfrm>
            <a:off x="5616453" y="4095721"/>
            <a:ext cx="417886" cy="10156"/>
          </a:xfrm>
          <a:prstGeom prst="line">
            <a:avLst/>
          </a:prstGeom>
          <a:noFill/>
          <a:ln w="63500" algn="ctr">
            <a:solidFill>
              <a:schemeClr val="accent5"/>
            </a:solidFill>
            <a:round/>
            <a:headEnd/>
            <a:tailEnd type="triangle" w="med" len="med"/>
          </a:ln>
        </p:spPr>
        <p:txBody>
          <a:bodyPr lIns="91391" tIns="45698" rIns="91391" bIns="45698" anchor="ctr"/>
          <a:lstStyle/>
          <a:p>
            <a:pPr algn="ctr"/>
            <a:endParaRPr lang="en-US" sz="1200" dirty="0">
              <a:latin typeface="+mj-lt"/>
            </a:endParaRPr>
          </a:p>
        </p:txBody>
      </p:sp>
      <p:sp>
        <p:nvSpPr>
          <p:cNvPr id="570428" name="Straight Connector 484370"/>
          <p:cNvSpPr>
            <a:spLocks noChangeShapeType="1"/>
          </p:cNvSpPr>
          <p:nvPr/>
        </p:nvSpPr>
        <p:spPr bwMode="auto">
          <a:xfrm>
            <a:off x="7061644" y="4095721"/>
            <a:ext cx="417886" cy="10157"/>
          </a:xfrm>
          <a:prstGeom prst="line">
            <a:avLst/>
          </a:prstGeom>
          <a:noFill/>
          <a:ln w="63500" algn="ctr">
            <a:solidFill>
              <a:schemeClr val="accent5"/>
            </a:solidFill>
            <a:round/>
            <a:headEnd/>
            <a:tailEnd type="triangle" w="med" len="med"/>
          </a:ln>
        </p:spPr>
        <p:txBody>
          <a:bodyPr lIns="91391" tIns="45698" rIns="91391" bIns="45698" anchor="ctr"/>
          <a:lstStyle/>
          <a:p>
            <a:pPr algn="ctr"/>
            <a:endParaRPr lang="en-US" sz="1200" dirty="0">
              <a:latin typeface="+mj-lt"/>
            </a:endParaRPr>
          </a:p>
        </p:txBody>
      </p:sp>
      <p:sp>
        <p:nvSpPr>
          <p:cNvPr id="484389" name="TextBox 484388"/>
          <p:cNvSpPr txBox="1">
            <a:spLocks noChangeArrowheads="1"/>
          </p:cNvSpPr>
          <p:nvPr/>
        </p:nvSpPr>
        <p:spPr bwMode="white">
          <a:xfrm>
            <a:off x="695992" y="4351139"/>
            <a:ext cx="1658487" cy="523175"/>
          </a:xfrm>
          <a:prstGeom prst="rect">
            <a:avLst/>
          </a:prstGeom>
          <a:noFill/>
          <a:ln w="9525" cap="flat" cmpd="sng" algn="ctr">
            <a:noFill/>
            <a:prstDash val="solid"/>
            <a:miter lim="800000"/>
            <a:headEnd type="none" w="med" len="med"/>
            <a:tailEnd type="none" w="med" len="med"/>
          </a:ln>
          <a:effectLst/>
        </p:spPr>
        <p:txBody>
          <a:bodyPr lIns="91391" tIns="45698" rIns="91391" bIns="45698">
            <a:spAutoFit/>
          </a:bodyPr>
          <a:lstStyle/>
          <a:p>
            <a:pPr algn="ctr" eaLnBrk="0">
              <a:lnSpc>
                <a:spcPct val="100000"/>
              </a:lnSpc>
              <a:spcBef>
                <a:spcPct val="50000"/>
              </a:spcBef>
              <a:buClr>
                <a:schemeClr val="tx2"/>
              </a:buClr>
              <a:buSzPct val="85000"/>
              <a:buFont typeface="Wingdings 2" pitchFamily="18" charset="2"/>
              <a:buNone/>
            </a:pPr>
            <a:r>
              <a:rPr lang="en-US" sz="1400" dirty="0">
                <a:effectLst>
                  <a:outerShdw blurRad="38100" dist="38100" dir="2700000" algn="tl">
                    <a:srgbClr val="000000"/>
                  </a:outerShdw>
                </a:effectLst>
                <a:latin typeface="+mj-lt"/>
              </a:rPr>
              <a:t>Exchange Hosted Filtering</a:t>
            </a:r>
            <a:endParaRPr lang="ru-RU" sz="1400" dirty="0">
              <a:effectLst>
                <a:outerShdw blurRad="38100" dist="38100" dir="2700000" algn="tl">
                  <a:srgbClr val="000000"/>
                </a:outerShdw>
              </a:effectLst>
              <a:latin typeface="+mj-lt"/>
            </a:endParaRPr>
          </a:p>
        </p:txBody>
      </p:sp>
      <p:sp>
        <p:nvSpPr>
          <p:cNvPr id="570447" name="Straight Connector 484389"/>
          <p:cNvSpPr>
            <a:spLocks noChangeShapeType="1"/>
          </p:cNvSpPr>
          <p:nvPr/>
        </p:nvSpPr>
        <p:spPr bwMode="auto">
          <a:xfrm flipV="1">
            <a:off x="990600" y="4615734"/>
            <a:ext cx="76200" cy="457200"/>
          </a:xfrm>
          <a:prstGeom prst="line">
            <a:avLst/>
          </a:prstGeom>
          <a:noFill/>
          <a:ln w="63500" algn="ctr">
            <a:solidFill>
              <a:schemeClr val="accent5"/>
            </a:solidFill>
            <a:round/>
            <a:headEnd/>
            <a:tailEnd type="triangle" w="med" len="med"/>
          </a:ln>
        </p:spPr>
        <p:txBody>
          <a:bodyPr lIns="91391" tIns="45698" rIns="91391" bIns="45698" anchor="ctr"/>
          <a:lstStyle/>
          <a:p>
            <a:pPr algn="ctr"/>
            <a:endParaRPr lang="en-US" sz="1200" dirty="0">
              <a:latin typeface="+mj-lt"/>
            </a:endParaRPr>
          </a:p>
        </p:txBody>
      </p:sp>
      <p:sp>
        <p:nvSpPr>
          <p:cNvPr id="570448" name="Straight Connector 484390"/>
          <p:cNvSpPr>
            <a:spLocks noChangeShapeType="1"/>
          </p:cNvSpPr>
          <p:nvPr/>
        </p:nvSpPr>
        <p:spPr bwMode="auto">
          <a:xfrm flipV="1">
            <a:off x="1219200" y="4733432"/>
            <a:ext cx="1070627" cy="415702"/>
          </a:xfrm>
          <a:prstGeom prst="line">
            <a:avLst/>
          </a:prstGeom>
          <a:noFill/>
          <a:ln w="63500" algn="ctr">
            <a:solidFill>
              <a:schemeClr val="accent5"/>
            </a:solidFill>
            <a:round/>
            <a:headEnd/>
            <a:tailEnd type="triangle" w="med" len="med"/>
          </a:ln>
        </p:spPr>
        <p:txBody>
          <a:bodyPr lIns="91391" tIns="45698" rIns="91391" bIns="45698" anchor="ctr"/>
          <a:lstStyle/>
          <a:p>
            <a:pPr algn="ctr"/>
            <a:endParaRPr lang="en-US" sz="1200" dirty="0">
              <a:latin typeface="+mj-lt"/>
            </a:endParaRPr>
          </a:p>
        </p:txBody>
      </p:sp>
      <p:sp>
        <p:nvSpPr>
          <p:cNvPr id="484392" name="TextBox 484391"/>
          <p:cNvSpPr txBox="1">
            <a:spLocks noChangeArrowheads="1"/>
          </p:cNvSpPr>
          <p:nvPr/>
        </p:nvSpPr>
        <p:spPr bwMode="blackWhite">
          <a:xfrm>
            <a:off x="2133600" y="5079982"/>
            <a:ext cx="1997752" cy="1079881"/>
          </a:xfrm>
          <a:prstGeom prst="roundRect">
            <a:avLst>
              <a:gd name="adj" fmla="val 9611"/>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45720" tIns="45720" rIns="45720" bIns="45720" numCol="1" rtlCol="0" anchor="ctr" anchorCtr="0" compatLnSpc="1">
            <a:prstTxWarp prst="textNoShape">
              <a:avLst/>
            </a:prstTxWarp>
          </a:bodyPr>
          <a:lstStyle/>
          <a:p>
            <a:pPr algn="ctr" defTabSz="914099" fontAlgn="base">
              <a:lnSpc>
                <a:spcPct val="85000"/>
              </a:lnSpc>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mj-lt"/>
              </a:rPr>
              <a:t>Connection Filtering</a:t>
            </a:r>
          </a:p>
          <a:p>
            <a:pPr algn="ctr" defTabSz="914099" fontAlgn="base">
              <a:lnSpc>
                <a:spcPct val="85000"/>
              </a:lnSpc>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mj-lt"/>
              </a:rPr>
              <a:t>Sender Filtering</a:t>
            </a:r>
          </a:p>
          <a:p>
            <a:pPr algn="ctr" defTabSz="914099" fontAlgn="base">
              <a:lnSpc>
                <a:spcPct val="85000"/>
              </a:lnSpc>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mj-lt"/>
              </a:rPr>
              <a:t>Recipient Filtering</a:t>
            </a:r>
          </a:p>
          <a:p>
            <a:pPr algn="ctr" defTabSz="914099" fontAlgn="base">
              <a:lnSpc>
                <a:spcPct val="85000"/>
              </a:lnSpc>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mj-lt"/>
              </a:rPr>
              <a:t>Sender ID Filtering</a:t>
            </a:r>
          </a:p>
          <a:p>
            <a:pPr algn="ctr" defTabSz="914099" fontAlgn="base">
              <a:lnSpc>
                <a:spcPct val="85000"/>
              </a:lnSpc>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mj-lt"/>
              </a:rPr>
              <a:t>Anti-Spam (IMF)</a:t>
            </a:r>
          </a:p>
        </p:txBody>
      </p:sp>
      <p:sp>
        <p:nvSpPr>
          <p:cNvPr id="484393" name="TextBox 484392"/>
          <p:cNvSpPr txBox="1">
            <a:spLocks noChangeArrowheads="1"/>
          </p:cNvSpPr>
          <p:nvPr/>
        </p:nvSpPr>
        <p:spPr bwMode="blackWhite">
          <a:xfrm>
            <a:off x="4318307" y="5082343"/>
            <a:ext cx="1924842" cy="640151"/>
          </a:xfrm>
          <a:prstGeom prst="round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45720" tIns="45720" rIns="45720" bIns="45720" numCol="1" rtlCol="0" anchor="ctr" anchorCtr="0" compatLnSpc="1">
            <a:prstTxWarp prst="textNoShape">
              <a:avLst/>
            </a:prstTxWarp>
          </a:bodyPr>
          <a:lstStyle/>
          <a:p>
            <a:pPr algn="ctr" defTabSz="914099" fontAlgn="base">
              <a:lnSpc>
                <a:spcPct val="85000"/>
              </a:lnSpc>
              <a:spcBef>
                <a:spcPct val="0"/>
              </a:spcBef>
              <a:spcAft>
                <a:spcPct val="0"/>
              </a:spcAft>
              <a:buClr>
                <a:schemeClr val="tx2"/>
              </a:buClr>
              <a:buSzPct val="85000"/>
            </a:pPr>
            <a:r>
              <a:rPr lang="en-US" sz="1600" dirty="0" smtClean="0">
                <a:solidFill>
                  <a:srgbClr val="FFFFFF"/>
                </a:solidFill>
                <a:effectLst>
                  <a:outerShdw blurRad="38100" dist="38100" dir="2700000" algn="tl">
                    <a:srgbClr val="000000">
                      <a:alpha val="43137"/>
                    </a:srgbClr>
                  </a:outerShdw>
                </a:effectLst>
                <a:latin typeface="+mj-lt"/>
              </a:rPr>
              <a:t>Attachment Filtering</a:t>
            </a:r>
          </a:p>
          <a:p>
            <a:pPr algn="ctr" defTabSz="914099" fontAlgn="base">
              <a:lnSpc>
                <a:spcPct val="85000"/>
              </a:lnSpc>
              <a:spcBef>
                <a:spcPct val="0"/>
              </a:spcBef>
              <a:spcAft>
                <a:spcPct val="0"/>
              </a:spcAft>
              <a:buClr>
                <a:schemeClr val="tx2"/>
              </a:buClr>
              <a:buSzPct val="85000"/>
            </a:pPr>
            <a:r>
              <a:rPr lang="en-US" sz="1600" dirty="0" smtClean="0">
                <a:solidFill>
                  <a:srgbClr val="FFFFFF"/>
                </a:solidFill>
                <a:effectLst>
                  <a:outerShdw blurRad="38100" dist="38100" dir="2700000" algn="tl">
                    <a:srgbClr val="000000">
                      <a:alpha val="43137"/>
                    </a:srgbClr>
                  </a:outerShdw>
                </a:effectLst>
                <a:latin typeface="+mj-lt"/>
              </a:rPr>
              <a:t>Antivirus</a:t>
            </a:r>
          </a:p>
        </p:txBody>
      </p:sp>
      <p:sp>
        <p:nvSpPr>
          <p:cNvPr id="484394" name="TextBox 484393"/>
          <p:cNvSpPr txBox="1">
            <a:spLocks noChangeArrowheads="1"/>
          </p:cNvSpPr>
          <p:nvPr/>
        </p:nvSpPr>
        <p:spPr bwMode="blackWhite">
          <a:xfrm>
            <a:off x="6858000" y="5079982"/>
            <a:ext cx="2006478" cy="646286"/>
          </a:xfrm>
          <a:prstGeom prst="round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45720" tIns="45720" rIns="45720" bIns="45720" numCol="1" rtlCol="0" anchor="ctr" anchorCtr="0" compatLnSpc="1">
            <a:prstTxWarp prst="textNoShape">
              <a:avLst/>
            </a:prstTxWarp>
          </a:bodyPr>
          <a:lstStyle/>
          <a:p>
            <a:pPr algn="ctr" defTabSz="914099" fontAlgn="base">
              <a:lnSpc>
                <a:spcPct val="85000"/>
              </a:lnSpc>
              <a:spcBef>
                <a:spcPct val="0"/>
              </a:spcBef>
              <a:spcAft>
                <a:spcPct val="0"/>
              </a:spcAft>
              <a:buClr>
                <a:schemeClr val="tx2"/>
              </a:buClr>
              <a:buSzPct val="85000"/>
            </a:pPr>
            <a:r>
              <a:rPr lang="en-US" sz="1600" dirty="0" smtClean="0">
                <a:solidFill>
                  <a:srgbClr val="FFFFFF"/>
                </a:solidFill>
                <a:effectLst>
                  <a:outerShdw blurRad="38100" dist="38100" dir="2700000" algn="tl">
                    <a:srgbClr val="000000">
                      <a:alpha val="43137"/>
                    </a:srgbClr>
                  </a:outerShdw>
                </a:effectLst>
                <a:latin typeface="+mj-lt"/>
              </a:rPr>
              <a:t>Attachment Blocking</a:t>
            </a:r>
          </a:p>
          <a:p>
            <a:pPr algn="ctr" defTabSz="914099" fontAlgn="base">
              <a:lnSpc>
                <a:spcPct val="85000"/>
              </a:lnSpc>
              <a:spcBef>
                <a:spcPct val="0"/>
              </a:spcBef>
              <a:spcAft>
                <a:spcPct val="0"/>
              </a:spcAft>
              <a:buClr>
                <a:schemeClr val="tx2"/>
              </a:buClr>
              <a:buSzPct val="85000"/>
            </a:pPr>
            <a:r>
              <a:rPr lang="en-US" sz="1600" dirty="0" smtClean="0">
                <a:solidFill>
                  <a:srgbClr val="FFFFFF"/>
                </a:solidFill>
                <a:effectLst>
                  <a:outerShdw blurRad="38100" dist="38100" dir="2700000" algn="tl">
                    <a:srgbClr val="000000">
                      <a:alpha val="43137"/>
                    </a:srgbClr>
                  </a:outerShdw>
                </a:effectLst>
                <a:latin typeface="+mj-lt"/>
              </a:rPr>
              <a:t>Antivirus &amp; Anti-Spam</a:t>
            </a:r>
          </a:p>
        </p:txBody>
      </p:sp>
      <p:sp>
        <p:nvSpPr>
          <p:cNvPr id="29" name="Title 28"/>
          <p:cNvSpPr>
            <a:spLocks noGrp="1"/>
          </p:cNvSpPr>
          <p:nvPr>
            <p:ph type="title"/>
          </p:nvPr>
        </p:nvSpPr>
        <p:spPr>
          <a:xfrm>
            <a:off x="387054" y="228600"/>
            <a:ext cx="8375946" cy="1828193"/>
          </a:xfrm>
        </p:spPr>
        <p:txBody>
          <a:bodyPr/>
          <a:lstStyle/>
          <a:p>
            <a:r>
              <a:rPr lang="en-US" dirty="0" smtClean="0"/>
              <a:t>E-mail Messaging Hygiene</a:t>
            </a:r>
            <a:br>
              <a:rPr lang="en-US" dirty="0" smtClean="0"/>
            </a:br>
            <a:r>
              <a:rPr lang="en-US" sz="3600" dirty="0" smtClean="0">
                <a:solidFill>
                  <a:schemeClr val="tx2"/>
                </a:solidFill>
              </a:rPr>
              <a:t>Layered defense: Legacy</a:t>
            </a:r>
            <a:br>
              <a:rPr lang="en-US" sz="3600" dirty="0" smtClean="0">
                <a:solidFill>
                  <a:schemeClr val="tx2"/>
                </a:solidFill>
              </a:rPr>
            </a:br>
            <a:endParaRPr lang="en-US" dirty="0">
              <a:solidFill>
                <a:schemeClr val="tx2"/>
              </a:solidFill>
            </a:endParaRPr>
          </a:p>
        </p:txBody>
      </p:sp>
      <p:sp>
        <p:nvSpPr>
          <p:cNvPr id="30" name="Content Placeholder 29"/>
          <p:cNvSpPr>
            <a:spLocks noGrp="1"/>
          </p:cNvSpPr>
          <p:nvPr>
            <p:ph idx="1"/>
          </p:nvPr>
        </p:nvSpPr>
        <p:spPr>
          <a:xfrm>
            <a:off x="381000" y="1700507"/>
            <a:ext cx="8382000" cy="1809726"/>
          </a:xfrm>
        </p:spPr>
        <p:txBody>
          <a:bodyPr>
            <a:normAutofit fontScale="92500" lnSpcReduction="10000"/>
          </a:bodyPr>
          <a:lstStyle/>
          <a:p>
            <a:pPr marL="393700" indent="-393700"/>
            <a:r>
              <a:rPr lang="en-US" sz="2400" dirty="0" smtClean="0"/>
              <a:t>Exchange Server 2003 (SP2) servers</a:t>
            </a:r>
          </a:p>
          <a:p>
            <a:pPr marL="393700" indent="-393700"/>
            <a:r>
              <a:rPr lang="en-US" sz="2400" dirty="0" smtClean="0"/>
              <a:t>6 primary Exchange Server 2003 gateway </a:t>
            </a:r>
            <a:br>
              <a:rPr lang="en-US" sz="2400" dirty="0" smtClean="0"/>
            </a:br>
            <a:r>
              <a:rPr lang="en-US" sz="2400" dirty="0" smtClean="0"/>
              <a:t>servers performing Messaging Hygiene</a:t>
            </a:r>
          </a:p>
          <a:p>
            <a:pPr marL="393700" indent="-393700"/>
            <a:r>
              <a:rPr lang="en-US" sz="2400" dirty="0" smtClean="0"/>
              <a:t>Exchange Servers are Corporate </a:t>
            </a:r>
            <a:br>
              <a:rPr lang="en-US" sz="2400" dirty="0" smtClean="0"/>
            </a:br>
            <a:r>
              <a:rPr lang="en-US" sz="2400" dirty="0" smtClean="0"/>
              <a:t>Domain-joined machines</a:t>
            </a:r>
            <a:endParaRPr lang="en-US" sz="2400" dirty="0"/>
          </a:p>
        </p:txBody>
      </p:sp>
      <p:pic>
        <p:nvPicPr>
          <p:cNvPr id="74757" name="Picture 5" descr="D:\Microsoft_Art_Brand_1\WindowsVistaBrand\Shortcut_to_Vista_icons\Windows_Vista_Icons_ for_Marketing_use\Computer.png"/>
          <p:cNvPicPr>
            <a:picLocks noChangeAspect="1" noChangeArrowheads="1"/>
          </p:cNvPicPr>
          <p:nvPr/>
        </p:nvPicPr>
        <p:blipFill>
          <a:blip r:embed="rId4"/>
          <a:srcRect/>
          <a:stretch>
            <a:fillRect/>
          </a:stretch>
        </p:blipFill>
        <p:spPr bwMode="auto">
          <a:xfrm>
            <a:off x="7619999" y="3406059"/>
            <a:ext cx="1057275" cy="1057275"/>
          </a:xfrm>
          <a:prstGeom prst="rect">
            <a:avLst/>
          </a:prstGeom>
          <a:noFill/>
        </p:spPr>
      </p:pic>
      <p:grpSp>
        <p:nvGrpSpPr>
          <p:cNvPr id="2" name="Group 45"/>
          <p:cNvGrpSpPr/>
          <p:nvPr/>
        </p:nvGrpSpPr>
        <p:grpSpPr>
          <a:xfrm>
            <a:off x="565151" y="3501309"/>
            <a:ext cx="1900627" cy="717549"/>
            <a:chOff x="565151" y="3686175"/>
            <a:chExt cx="1900627" cy="717549"/>
          </a:xfrm>
        </p:grpSpPr>
        <p:pic>
          <p:nvPicPr>
            <p:cNvPr id="74756" name="Picture 4" descr="D:\Microsoft_Art_Brand_1\WindowsVistaBrand\Shortcut_to_Vista_icons\Windows_Vista_Icons_ for_Marketing_use\Server.png"/>
            <p:cNvPicPr>
              <a:picLocks noChangeAspect="1" noChangeArrowheads="1"/>
            </p:cNvPicPr>
            <p:nvPr/>
          </p:nvPicPr>
          <p:blipFill>
            <a:blip r:embed="rId5" cstate="print"/>
            <a:srcRect/>
            <a:stretch>
              <a:fillRect/>
            </a:stretch>
          </p:blipFill>
          <p:spPr bwMode="auto">
            <a:xfrm>
              <a:off x="565151" y="3686175"/>
              <a:ext cx="461718" cy="631824"/>
            </a:xfrm>
            <a:prstGeom prst="rect">
              <a:avLst/>
            </a:prstGeom>
            <a:noFill/>
          </p:spPr>
        </p:pic>
        <p:pic>
          <p:nvPicPr>
            <p:cNvPr id="74759" name="Picture 7" descr="D:\Microsoft_Art_Brand_1\WindowsVistaBrand\Shortcut_to_Vista_icons\Windows_Vista_Icons_ for_Marketing_use\EmailMessage.png"/>
            <p:cNvPicPr>
              <a:picLocks noChangeAspect="1" noChangeArrowheads="1"/>
            </p:cNvPicPr>
            <p:nvPr/>
          </p:nvPicPr>
          <p:blipFill>
            <a:blip r:embed="rId6" cstate="print"/>
            <a:srcRect/>
            <a:stretch>
              <a:fillRect/>
            </a:stretch>
          </p:blipFill>
          <p:spPr bwMode="auto">
            <a:xfrm>
              <a:off x="759682" y="3886751"/>
              <a:ext cx="386718" cy="386718"/>
            </a:xfrm>
            <a:prstGeom prst="rect">
              <a:avLst/>
            </a:prstGeom>
            <a:noFill/>
          </p:spPr>
        </p:pic>
        <p:pic>
          <p:nvPicPr>
            <p:cNvPr id="35" name="Picture 4" descr="D:\Microsoft_Art_Brand_1\WindowsVistaBrand\Shortcut_to_Vista_icons\Windows_Vista_Icons_ for_Marketing_use\Server.png"/>
            <p:cNvPicPr>
              <a:picLocks noChangeAspect="1" noChangeArrowheads="1"/>
            </p:cNvPicPr>
            <p:nvPr/>
          </p:nvPicPr>
          <p:blipFill>
            <a:blip r:embed="rId5" cstate="print"/>
            <a:srcRect/>
            <a:stretch>
              <a:fillRect/>
            </a:stretch>
          </p:blipFill>
          <p:spPr bwMode="auto">
            <a:xfrm>
              <a:off x="1202500" y="3771900"/>
              <a:ext cx="461718" cy="631824"/>
            </a:xfrm>
            <a:prstGeom prst="rect">
              <a:avLst/>
            </a:prstGeom>
            <a:noFill/>
          </p:spPr>
        </p:pic>
        <p:pic>
          <p:nvPicPr>
            <p:cNvPr id="74755" name="Picture 3" descr="D:\Microsoft_Art_Brand_1\WindowsVistaBrand\Shortcut_to_Vista_icons\Windows_Vista_Icons_ for_Marketing_use\Vista Icons off the web\WinMail.exe_I0004_0409.png"/>
            <p:cNvPicPr>
              <a:picLocks noChangeAspect="1" noChangeArrowheads="1"/>
            </p:cNvPicPr>
            <p:nvPr/>
          </p:nvPicPr>
          <p:blipFill>
            <a:blip r:embed="rId7" cstate="print"/>
            <a:srcRect/>
            <a:stretch>
              <a:fillRect/>
            </a:stretch>
          </p:blipFill>
          <p:spPr bwMode="auto">
            <a:xfrm>
              <a:off x="1439218" y="3916226"/>
              <a:ext cx="386718" cy="386718"/>
            </a:xfrm>
            <a:prstGeom prst="rect">
              <a:avLst/>
            </a:prstGeom>
            <a:noFill/>
          </p:spPr>
        </p:pic>
        <p:pic>
          <p:nvPicPr>
            <p:cNvPr id="36" name="Picture 4" descr="D:\Microsoft_Art_Brand_1\WindowsVistaBrand\Shortcut_to_Vista_icons\Windows_Vista_Icons_ for_Marketing_use\Server.png"/>
            <p:cNvPicPr>
              <a:picLocks noChangeAspect="1" noChangeArrowheads="1"/>
            </p:cNvPicPr>
            <p:nvPr/>
          </p:nvPicPr>
          <p:blipFill>
            <a:blip r:embed="rId5" cstate="print"/>
            <a:srcRect/>
            <a:stretch>
              <a:fillRect/>
            </a:stretch>
          </p:blipFill>
          <p:spPr bwMode="auto">
            <a:xfrm>
              <a:off x="1884529" y="3686175"/>
              <a:ext cx="461718" cy="631824"/>
            </a:xfrm>
            <a:prstGeom prst="rect">
              <a:avLst/>
            </a:prstGeom>
            <a:noFill/>
          </p:spPr>
        </p:pic>
        <p:pic>
          <p:nvPicPr>
            <p:cNvPr id="37" name="Picture 7" descr="D:\Microsoft_Art_Brand_1\WindowsVistaBrand\Shortcut_to_Vista_icons\Windows_Vista_Icons_ for_Marketing_use\EmailMessage.png"/>
            <p:cNvPicPr>
              <a:picLocks noChangeAspect="1" noChangeArrowheads="1"/>
            </p:cNvPicPr>
            <p:nvPr/>
          </p:nvPicPr>
          <p:blipFill>
            <a:blip r:embed="rId6" cstate="print"/>
            <a:srcRect/>
            <a:stretch>
              <a:fillRect/>
            </a:stretch>
          </p:blipFill>
          <p:spPr bwMode="auto">
            <a:xfrm>
              <a:off x="2079060" y="3886751"/>
              <a:ext cx="386718" cy="386718"/>
            </a:xfrm>
            <a:prstGeom prst="rect">
              <a:avLst/>
            </a:prstGeom>
            <a:noFill/>
          </p:spPr>
        </p:pic>
      </p:grpSp>
      <p:grpSp>
        <p:nvGrpSpPr>
          <p:cNvPr id="3" name="Group 48"/>
          <p:cNvGrpSpPr/>
          <p:nvPr/>
        </p:nvGrpSpPr>
        <p:grpSpPr>
          <a:xfrm>
            <a:off x="6213475" y="3572495"/>
            <a:ext cx="787400" cy="855913"/>
            <a:chOff x="6194425" y="3652586"/>
            <a:chExt cx="787400" cy="855913"/>
          </a:xfrm>
        </p:grpSpPr>
        <p:pic>
          <p:nvPicPr>
            <p:cNvPr id="39" name="Picture 4" descr="D:\Microsoft_Art_Brand_1\WindowsVistaBrand\Shortcut_to_Vista_icons\Windows_Vista_Icons_ for_Marketing_use\Server.png"/>
            <p:cNvPicPr>
              <a:picLocks noChangeAspect="1" noChangeArrowheads="1"/>
            </p:cNvPicPr>
            <p:nvPr/>
          </p:nvPicPr>
          <p:blipFill>
            <a:blip r:embed="rId8" cstate="print"/>
            <a:srcRect/>
            <a:stretch>
              <a:fillRect/>
            </a:stretch>
          </p:blipFill>
          <p:spPr bwMode="auto">
            <a:xfrm>
              <a:off x="6194425" y="3652586"/>
              <a:ext cx="625475" cy="855913"/>
            </a:xfrm>
            <a:prstGeom prst="rect">
              <a:avLst/>
            </a:prstGeom>
            <a:noFill/>
          </p:spPr>
        </p:pic>
        <p:pic>
          <p:nvPicPr>
            <p:cNvPr id="40" name="Picture 7" descr="D:\Microsoft_Art_Brand_1\WindowsVistaBrand\Shortcut_to_Vista_icons\Windows_Vista_Icons_ for_Marketing_use\EmailMessage.png"/>
            <p:cNvPicPr>
              <a:picLocks noChangeAspect="1" noChangeArrowheads="1"/>
            </p:cNvPicPr>
            <p:nvPr/>
          </p:nvPicPr>
          <p:blipFill>
            <a:blip r:embed="rId9" cstate="print"/>
            <a:srcRect/>
            <a:stretch>
              <a:fillRect/>
            </a:stretch>
          </p:blipFill>
          <p:spPr bwMode="auto">
            <a:xfrm>
              <a:off x="6457950" y="3924300"/>
              <a:ext cx="523875" cy="523875"/>
            </a:xfrm>
            <a:prstGeom prst="rect">
              <a:avLst/>
            </a:prstGeom>
            <a:noFill/>
          </p:spPr>
        </p:pic>
      </p:grpSp>
      <p:grpSp>
        <p:nvGrpSpPr>
          <p:cNvPr id="4" name="Group 47"/>
          <p:cNvGrpSpPr/>
          <p:nvPr/>
        </p:nvGrpSpPr>
        <p:grpSpPr>
          <a:xfrm>
            <a:off x="4718050" y="3572495"/>
            <a:ext cx="796925" cy="855913"/>
            <a:chOff x="4718050" y="3757361"/>
            <a:chExt cx="796925" cy="855913"/>
          </a:xfrm>
        </p:grpSpPr>
        <p:pic>
          <p:nvPicPr>
            <p:cNvPr id="42" name="Picture 4" descr="D:\Microsoft_Art_Brand_1\WindowsVistaBrand\Shortcut_to_Vista_icons\Windows_Vista_Icons_ for_Marketing_use\Server.png"/>
            <p:cNvPicPr>
              <a:picLocks noChangeAspect="1" noChangeArrowheads="1"/>
            </p:cNvPicPr>
            <p:nvPr/>
          </p:nvPicPr>
          <p:blipFill>
            <a:blip r:embed="rId8" cstate="print"/>
            <a:srcRect/>
            <a:stretch>
              <a:fillRect/>
            </a:stretch>
          </p:blipFill>
          <p:spPr bwMode="auto">
            <a:xfrm>
              <a:off x="4718050" y="3757361"/>
              <a:ext cx="625475" cy="855913"/>
            </a:xfrm>
            <a:prstGeom prst="rect">
              <a:avLst/>
            </a:prstGeom>
            <a:noFill/>
          </p:spPr>
        </p:pic>
        <p:pic>
          <p:nvPicPr>
            <p:cNvPr id="74758" name="Picture 6" descr="D:\Microsoft_Art_Brand_1\WindowsVistaBrand\Shortcut_to_Vista_icons\Windows_Vista_Icons_ for_Marketing_use\Internet.png"/>
            <p:cNvPicPr>
              <a:picLocks noChangeAspect="1" noChangeArrowheads="1"/>
            </p:cNvPicPr>
            <p:nvPr/>
          </p:nvPicPr>
          <p:blipFill>
            <a:blip r:embed="rId10" cstate="print"/>
            <a:srcRect/>
            <a:stretch>
              <a:fillRect/>
            </a:stretch>
          </p:blipFill>
          <p:spPr bwMode="auto">
            <a:xfrm>
              <a:off x="4981575" y="4057650"/>
              <a:ext cx="533400" cy="533400"/>
            </a:xfrm>
            <a:prstGeom prst="rect">
              <a:avLst/>
            </a:prstGeom>
            <a:noFill/>
          </p:spPr>
        </p:pic>
      </p:grpSp>
      <p:grpSp>
        <p:nvGrpSpPr>
          <p:cNvPr id="5" name="Group 46"/>
          <p:cNvGrpSpPr/>
          <p:nvPr/>
        </p:nvGrpSpPr>
        <p:grpSpPr>
          <a:xfrm>
            <a:off x="2965450" y="3572495"/>
            <a:ext cx="796925" cy="855913"/>
            <a:chOff x="2965450" y="3757361"/>
            <a:chExt cx="796925" cy="855913"/>
          </a:xfrm>
        </p:grpSpPr>
        <p:pic>
          <p:nvPicPr>
            <p:cNvPr id="43" name="Picture 4" descr="D:\Microsoft_Art_Brand_1\WindowsVistaBrand\Shortcut_to_Vista_icons\Windows_Vista_Icons_ for_Marketing_use\Server.png"/>
            <p:cNvPicPr>
              <a:picLocks noChangeAspect="1" noChangeArrowheads="1"/>
            </p:cNvPicPr>
            <p:nvPr/>
          </p:nvPicPr>
          <p:blipFill>
            <a:blip r:embed="rId8" cstate="print"/>
            <a:srcRect/>
            <a:stretch>
              <a:fillRect/>
            </a:stretch>
          </p:blipFill>
          <p:spPr bwMode="auto">
            <a:xfrm>
              <a:off x="2965450" y="3757361"/>
              <a:ext cx="625475" cy="855913"/>
            </a:xfrm>
            <a:prstGeom prst="rect">
              <a:avLst/>
            </a:prstGeom>
            <a:noFill/>
          </p:spPr>
        </p:pic>
        <p:pic>
          <p:nvPicPr>
            <p:cNvPr id="44" name="Picture 6" descr="D:\Microsoft_Art_Brand_1\WindowsVistaBrand\Shortcut_to_Vista_icons\Windows_Vista_Icons_ for_Marketing_use\Internet.png"/>
            <p:cNvPicPr>
              <a:picLocks noChangeAspect="1" noChangeArrowheads="1"/>
            </p:cNvPicPr>
            <p:nvPr/>
          </p:nvPicPr>
          <p:blipFill>
            <a:blip r:embed="rId10" cstate="print"/>
            <a:srcRect/>
            <a:stretch>
              <a:fillRect/>
            </a:stretch>
          </p:blipFill>
          <p:spPr bwMode="auto">
            <a:xfrm>
              <a:off x="3228975" y="4057650"/>
              <a:ext cx="533400" cy="533400"/>
            </a:xfrm>
            <a:prstGeom prst="rect">
              <a:avLst/>
            </a:prstGeom>
            <a:noFill/>
          </p:spPr>
        </p:pic>
      </p:grpSp>
      <p:sp>
        <p:nvSpPr>
          <p:cNvPr id="45" name="Left-Right Arrow 44"/>
          <p:cNvSpPr/>
          <p:nvPr/>
        </p:nvSpPr>
        <p:spPr bwMode="auto">
          <a:xfrm>
            <a:off x="1171575" y="4101384"/>
            <a:ext cx="571500" cy="190500"/>
          </a:xfrm>
          <a:prstGeom prst="leftRightArrow">
            <a:avLst/>
          </a:prstGeom>
          <a:solidFill>
            <a:schemeClr val="tx1"/>
          </a:solidFill>
          <a:ln>
            <a:solidFill>
              <a:schemeClr val="accent5">
                <a:lumMod val="75000"/>
              </a:scheme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mj-lt"/>
            </a:endParaRPr>
          </a:p>
        </p:txBody>
      </p:sp>
      <p:pic>
        <p:nvPicPr>
          <p:cNvPr id="50" name="Picture 49" descr="Internet cloud web.png"/>
          <p:cNvPicPr>
            <a:picLocks noChangeAspect="1"/>
          </p:cNvPicPr>
          <p:nvPr/>
        </p:nvPicPr>
        <p:blipFill>
          <a:blip r:embed="rId11" cstate="print"/>
          <a:stretch>
            <a:fillRect/>
          </a:stretch>
        </p:blipFill>
        <p:spPr>
          <a:xfrm>
            <a:off x="400050" y="4920534"/>
            <a:ext cx="1266824" cy="644314"/>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Challenges</a:t>
            </a:r>
            <a:endParaRPr lang="en-US" dirty="0"/>
          </a:p>
        </p:txBody>
      </p:sp>
      <p:sp>
        <p:nvSpPr>
          <p:cNvPr id="3" name="Text Placeholder 2"/>
          <p:cNvSpPr>
            <a:spLocks noGrp="1"/>
          </p:cNvSpPr>
          <p:nvPr>
            <p:ph idx="1"/>
          </p:nvPr>
        </p:nvSpPr>
        <p:spPr>
          <a:xfrm>
            <a:off x="381000" y="1412875"/>
            <a:ext cx="8382000" cy="3268587"/>
          </a:xfrm>
        </p:spPr>
        <p:txBody>
          <a:bodyPr/>
          <a:lstStyle/>
          <a:p>
            <a:r>
              <a:rPr lang="en-US" dirty="0" smtClean="0"/>
              <a:t>Dependencies</a:t>
            </a:r>
          </a:p>
          <a:p>
            <a:pPr lvl="1"/>
            <a:r>
              <a:rPr lang="en-US" dirty="0" smtClean="0">
                <a:sym typeface="Wingdings" pitchFamily="2" charset="2"/>
              </a:rPr>
              <a:t>Reliance of Exchange Server 2003 servers </a:t>
            </a:r>
            <a:br>
              <a:rPr lang="en-US" dirty="0" smtClean="0">
                <a:sym typeface="Wingdings" pitchFamily="2" charset="2"/>
              </a:rPr>
            </a:br>
            <a:r>
              <a:rPr lang="en-US" dirty="0" smtClean="0">
                <a:sym typeface="Wingdings" pitchFamily="2" charset="2"/>
              </a:rPr>
              <a:t>on the Active Directory</a:t>
            </a:r>
          </a:p>
          <a:p>
            <a:pPr lvl="1"/>
            <a:r>
              <a:rPr lang="en-US" dirty="0" smtClean="0">
                <a:sym typeface="Wingdings" pitchFamily="2" charset="2"/>
              </a:rPr>
              <a:t>Dual-homed nature of gateway servers</a:t>
            </a:r>
            <a:endParaRPr lang="en-US" dirty="0" smtClean="0"/>
          </a:p>
          <a:p>
            <a:r>
              <a:rPr lang="en-US" dirty="0" smtClean="0"/>
              <a:t>Risks</a:t>
            </a:r>
          </a:p>
          <a:p>
            <a:pPr lvl="1"/>
            <a:r>
              <a:rPr lang="en-US" dirty="0" smtClean="0"/>
              <a:t>Internal corporate network resources exposure</a:t>
            </a:r>
          </a:p>
          <a:p>
            <a:pPr lvl="1"/>
            <a:r>
              <a:rPr lang="en-US" dirty="0" smtClean="0"/>
              <a:t>Denial-of-service (</a:t>
            </a:r>
            <a:r>
              <a:rPr lang="en-US" dirty="0" err="1" smtClean="0"/>
              <a:t>DoS</a:t>
            </a:r>
            <a:r>
              <a:rPr lang="en-US" dirty="0" smtClean="0"/>
              <a:t>) attacks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329595"/>
          </a:xfrm>
        </p:spPr>
        <p:txBody>
          <a:bodyPr>
            <a:normAutofit fontScale="90000"/>
          </a:bodyPr>
          <a:lstStyle/>
          <a:p>
            <a:r>
              <a:rPr lang="en-US" dirty="0" smtClean="0"/>
              <a:t>E-mail Messaging Hygiene And Security Design Improvements</a:t>
            </a:r>
            <a:endParaRPr lang="en-US" dirty="0"/>
          </a:p>
        </p:txBody>
      </p:sp>
      <p:sp>
        <p:nvSpPr>
          <p:cNvPr id="3" name="Text Placeholder 2"/>
          <p:cNvSpPr>
            <a:spLocks noGrp="1"/>
          </p:cNvSpPr>
          <p:nvPr>
            <p:ph idx="1"/>
          </p:nvPr>
        </p:nvSpPr>
        <p:spPr>
          <a:xfrm>
            <a:off x="381000" y="1558195"/>
            <a:ext cx="8382000" cy="3299365"/>
          </a:xfrm>
        </p:spPr>
        <p:txBody>
          <a:bodyPr/>
          <a:lstStyle/>
          <a:p>
            <a:r>
              <a:rPr lang="en-US" dirty="0" smtClean="0">
                <a:sym typeface="Wingdings" pitchFamily="2" charset="2"/>
              </a:rPr>
              <a:t>Review and redesign the Internet e-mail </a:t>
            </a:r>
            <a:br>
              <a:rPr lang="en-US" dirty="0" smtClean="0">
                <a:sym typeface="Wingdings" pitchFamily="2" charset="2"/>
              </a:rPr>
            </a:br>
            <a:r>
              <a:rPr lang="en-US" dirty="0" smtClean="0">
                <a:sym typeface="Wingdings" pitchFamily="2" charset="2"/>
              </a:rPr>
              <a:t>gateway infrastructure in Microsoft IT </a:t>
            </a:r>
            <a:br>
              <a:rPr lang="en-US" dirty="0" smtClean="0">
                <a:sym typeface="Wingdings" pitchFamily="2" charset="2"/>
              </a:rPr>
            </a:br>
            <a:r>
              <a:rPr lang="en-US" dirty="0" smtClean="0">
                <a:sym typeface="Wingdings" pitchFamily="2" charset="2"/>
              </a:rPr>
              <a:t>to address the key security risks</a:t>
            </a:r>
          </a:p>
          <a:p>
            <a:r>
              <a:rPr lang="en-US" dirty="0" smtClean="0">
                <a:sym typeface="Wingdings" pitchFamily="2" charset="2"/>
              </a:rPr>
              <a:t>Design secure Internet e-mail infrastructure </a:t>
            </a:r>
            <a:br>
              <a:rPr lang="en-US" dirty="0" smtClean="0">
                <a:sym typeface="Wingdings" pitchFamily="2" charset="2"/>
              </a:rPr>
            </a:br>
            <a:r>
              <a:rPr lang="en-US" dirty="0" smtClean="0">
                <a:sym typeface="Wingdings" pitchFamily="2" charset="2"/>
              </a:rPr>
              <a:t>based on Exchange Server 2007 technologies</a:t>
            </a:r>
            <a:endParaRPr lang="en-US" dirty="0" smtClean="0"/>
          </a:p>
          <a:p>
            <a:r>
              <a:rPr lang="en-US" dirty="0" smtClean="0"/>
              <a:t>Move internal network resources further </a:t>
            </a:r>
            <a:br>
              <a:rPr lang="en-US" dirty="0" smtClean="0"/>
            </a:br>
            <a:r>
              <a:rPr lang="en-US" dirty="0" smtClean="0"/>
              <a:t>from the direct risk of Internet attacks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Technical Goals</a:t>
            </a:r>
            <a:endParaRPr lang="en-US" dirty="0"/>
          </a:p>
        </p:txBody>
      </p:sp>
      <p:sp>
        <p:nvSpPr>
          <p:cNvPr id="3" name="Text Placeholder 2"/>
          <p:cNvSpPr>
            <a:spLocks noGrp="1"/>
          </p:cNvSpPr>
          <p:nvPr>
            <p:ph idx="1"/>
          </p:nvPr>
        </p:nvSpPr>
        <p:spPr/>
        <p:txBody>
          <a:bodyPr/>
          <a:lstStyle/>
          <a:p>
            <a:r>
              <a:rPr lang="en-US" smtClean="0"/>
              <a:t>Reduce the attack surface</a:t>
            </a:r>
          </a:p>
          <a:p>
            <a:r>
              <a:rPr lang="en-US" smtClean="0"/>
              <a:t>Improved spam and virus filtering</a:t>
            </a:r>
          </a:p>
          <a:p>
            <a:r>
              <a:rPr lang="en-US" smtClean="0"/>
              <a:t>Platform for secure e-mail deployment</a:t>
            </a:r>
          </a:p>
          <a:p>
            <a:r>
              <a:rPr lang="en-US" smtClean="0"/>
              <a:t>Protection at the network layer</a:t>
            </a:r>
          </a:p>
          <a:p>
            <a:r>
              <a:rPr lang="en-US" smtClean="0"/>
              <a:t>Ease of administration and management</a:t>
            </a:r>
            <a:endParaRPr lang="en-US"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0" y="3290888"/>
            <a:ext cx="9144000" cy="1171574"/>
          </a:xfrm>
          <a:prstGeom prst="rect">
            <a:avLst/>
          </a:prstGeom>
          <a:gradFill flip="none" rotWithShape="1">
            <a:gsLst>
              <a:gs pos="0">
                <a:schemeClr val="accent4">
                  <a:shade val="15000"/>
                  <a:satMod val="180000"/>
                  <a:alpha val="10000"/>
                </a:schemeClr>
              </a:gs>
              <a:gs pos="50000">
                <a:schemeClr val="accent4">
                  <a:shade val="45000"/>
                  <a:satMod val="170000"/>
                  <a:alpha val="40000"/>
                </a:schemeClr>
              </a:gs>
              <a:gs pos="100000">
                <a:schemeClr val="accent4">
                  <a:tint val="95500"/>
                  <a:shade val="100000"/>
                  <a:satMod val="155000"/>
                  <a:alpha val="10000"/>
                </a:schemeClr>
              </a:gs>
            </a:gsLst>
            <a:lin ang="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p:txBody>
          <a:bodyPr/>
          <a:lstStyle/>
          <a:p>
            <a:r>
              <a:rPr lang="en-US" smtClean="0"/>
              <a:t>Definitions</a:t>
            </a:r>
            <a:endParaRPr lang="en-US" dirty="0"/>
          </a:p>
        </p:txBody>
      </p:sp>
      <p:sp>
        <p:nvSpPr>
          <p:cNvPr id="3" name="Text Placeholder 2"/>
          <p:cNvSpPr>
            <a:spLocks noGrp="1"/>
          </p:cNvSpPr>
          <p:nvPr>
            <p:ph idx="4294967295"/>
          </p:nvPr>
        </p:nvSpPr>
        <p:spPr>
          <a:xfrm>
            <a:off x="368300" y="1025155"/>
            <a:ext cx="8382000" cy="5302990"/>
          </a:xfrm>
        </p:spPr>
        <p:txBody>
          <a:bodyPr>
            <a:normAutofit lnSpcReduction="10000"/>
          </a:bodyPr>
          <a:lstStyle/>
          <a:p>
            <a:r>
              <a:rPr lang="en-US" dirty="0" smtClean="0"/>
              <a:t>Perimeter Network</a:t>
            </a:r>
          </a:p>
          <a:p>
            <a:pPr>
              <a:buFont typeface="Wingdings 2" pitchFamily="18" charset="2"/>
              <a:buNone/>
            </a:pPr>
            <a:r>
              <a:rPr lang="en-US" sz="2300" dirty="0" smtClean="0"/>
              <a:t>	In common computer security parlance, a Perimeter </a:t>
            </a:r>
            <a:br>
              <a:rPr lang="en-US" sz="2300" dirty="0" smtClean="0"/>
            </a:br>
            <a:r>
              <a:rPr lang="en-US" sz="2300" dirty="0" smtClean="0"/>
              <a:t>Network can be defined as a buffer network which sits between an organization’s internal, or private network, </a:t>
            </a:r>
            <a:br>
              <a:rPr lang="en-US" sz="2300" dirty="0" smtClean="0"/>
            </a:br>
            <a:r>
              <a:rPr lang="en-US" sz="2300" dirty="0" smtClean="0"/>
              <a:t>and the public Internet </a:t>
            </a:r>
          </a:p>
          <a:p>
            <a:pPr>
              <a:buFont typeface="Wingdings 2" pitchFamily="18" charset="2"/>
              <a:buNone/>
            </a:pPr>
            <a:endParaRPr lang="en-US" sz="2300" dirty="0" smtClean="0"/>
          </a:p>
          <a:p>
            <a:endParaRPr lang="en-US" sz="2300" b="1" dirty="0" smtClean="0"/>
          </a:p>
          <a:p>
            <a:endParaRPr lang="en-US" sz="2300" b="1" dirty="0" smtClean="0"/>
          </a:p>
          <a:p>
            <a:endParaRPr lang="en-US" sz="2300" b="1" dirty="0" smtClean="0"/>
          </a:p>
          <a:p>
            <a:r>
              <a:rPr lang="en-US" dirty="0" smtClean="0"/>
              <a:t>Dual Homed Server</a:t>
            </a:r>
          </a:p>
          <a:p>
            <a:pPr>
              <a:buFont typeface="Wingdings 2" pitchFamily="18" charset="2"/>
              <a:buNone/>
            </a:pPr>
            <a:r>
              <a:rPr lang="en-US" sz="2300" dirty="0" smtClean="0"/>
              <a:t>	Dual Home/Dual Homing is a machine that creates </a:t>
            </a:r>
            <a:br>
              <a:rPr lang="en-US" sz="2300" dirty="0" smtClean="0"/>
            </a:br>
            <a:r>
              <a:rPr lang="en-US" sz="2300" dirty="0" smtClean="0"/>
              <a:t>direct visibility to a protected network by bridging </a:t>
            </a:r>
            <a:br>
              <a:rPr lang="en-US" sz="2300" dirty="0" smtClean="0"/>
            </a:br>
            <a:r>
              <a:rPr lang="en-US" sz="2300" dirty="0" smtClean="0"/>
              <a:t>two separate networks </a:t>
            </a:r>
          </a:p>
          <a:p>
            <a:endParaRPr lang="en-US" sz="2300" dirty="0"/>
          </a:p>
        </p:txBody>
      </p:sp>
      <p:pic>
        <p:nvPicPr>
          <p:cNvPr id="75779" name="Picture 3" descr="D:\Microsoft_Art_Brand_1\WindowsVistaBrand\Shortcut_to_Vista_icons\Windows_Vista_Icons_ for_Marketing_use\Server.png"/>
          <p:cNvPicPr>
            <a:picLocks noChangeAspect="1" noChangeArrowheads="1"/>
          </p:cNvPicPr>
          <p:nvPr/>
        </p:nvPicPr>
        <p:blipFill>
          <a:blip r:embed="rId3" cstate="print"/>
          <a:srcRect/>
          <a:stretch>
            <a:fillRect/>
          </a:stretch>
        </p:blipFill>
        <p:spPr bwMode="auto">
          <a:xfrm>
            <a:off x="4391025" y="3030203"/>
            <a:ext cx="673100" cy="921084"/>
          </a:xfrm>
          <a:prstGeom prst="rect">
            <a:avLst/>
          </a:prstGeom>
          <a:noFill/>
        </p:spPr>
      </p:pic>
      <p:pic>
        <p:nvPicPr>
          <p:cNvPr id="7" name="Picture 6" descr="Security firewall.png"/>
          <p:cNvPicPr>
            <a:picLocks noChangeAspect="1"/>
          </p:cNvPicPr>
          <p:nvPr/>
        </p:nvPicPr>
        <p:blipFill>
          <a:blip r:embed="rId4"/>
          <a:stretch>
            <a:fillRect/>
          </a:stretch>
        </p:blipFill>
        <p:spPr>
          <a:xfrm flipH="1">
            <a:off x="5543872" y="3176588"/>
            <a:ext cx="837878" cy="804862"/>
          </a:xfrm>
          <a:prstGeom prst="rect">
            <a:avLst/>
          </a:prstGeom>
        </p:spPr>
      </p:pic>
      <p:pic>
        <p:nvPicPr>
          <p:cNvPr id="8" name="Picture 7" descr="Internet cloud web.png"/>
          <p:cNvPicPr>
            <a:picLocks noChangeAspect="1"/>
          </p:cNvPicPr>
          <p:nvPr/>
        </p:nvPicPr>
        <p:blipFill>
          <a:blip r:embed="rId5" cstate="print"/>
          <a:stretch>
            <a:fillRect/>
          </a:stretch>
        </p:blipFill>
        <p:spPr>
          <a:xfrm>
            <a:off x="1209675" y="3233738"/>
            <a:ext cx="1266824" cy="644314"/>
          </a:xfrm>
          <a:prstGeom prst="rect">
            <a:avLst/>
          </a:prstGeom>
        </p:spPr>
      </p:pic>
      <p:pic>
        <p:nvPicPr>
          <p:cNvPr id="9" name="Picture 8" descr="Security firewall.png"/>
          <p:cNvPicPr>
            <a:picLocks noChangeAspect="1"/>
          </p:cNvPicPr>
          <p:nvPr/>
        </p:nvPicPr>
        <p:blipFill>
          <a:blip r:embed="rId4"/>
          <a:stretch>
            <a:fillRect/>
          </a:stretch>
        </p:blipFill>
        <p:spPr>
          <a:xfrm flipH="1">
            <a:off x="2962597" y="3176588"/>
            <a:ext cx="837878" cy="804862"/>
          </a:xfrm>
          <a:prstGeom prst="rect">
            <a:avLst/>
          </a:prstGeom>
        </p:spPr>
      </p:pic>
      <p:sp>
        <p:nvSpPr>
          <p:cNvPr id="10" name="TextBox 9"/>
          <p:cNvSpPr txBox="1">
            <a:spLocks noChangeArrowheads="1"/>
          </p:cNvSpPr>
          <p:nvPr/>
        </p:nvSpPr>
        <p:spPr bwMode="auto">
          <a:xfrm>
            <a:off x="1195478" y="3900870"/>
            <a:ext cx="1302993" cy="329789"/>
          </a:xfrm>
          <a:prstGeom prst="rect">
            <a:avLst/>
          </a:prstGeom>
          <a:noFill/>
          <a:ln w="9525" cap="flat" cmpd="sng" algn="ctr">
            <a:noFill/>
            <a:prstDash val="solid"/>
            <a:miter lim="800000"/>
            <a:headEnd type="none" w="med" len="med"/>
            <a:tailEnd type="none" w="med" len="med"/>
          </a:ln>
          <a:effectLst/>
        </p:spPr>
        <p:txBody>
          <a:bodyPr lIns="91391" tIns="45698" rIns="91391" bIns="45698">
            <a:spAutoFit/>
          </a:bodyPr>
          <a:lstStyle/>
          <a:p>
            <a:pPr algn="ctr" eaLnBrk="0">
              <a:lnSpc>
                <a:spcPct val="85000"/>
              </a:lnSpc>
              <a:buClr>
                <a:schemeClr val="tx2"/>
              </a:buClr>
              <a:buSzPct val="85000"/>
              <a:buFont typeface="Wingdings 2" pitchFamily="18" charset="2"/>
              <a:buNone/>
            </a:pPr>
            <a:r>
              <a:rPr lang="en-US" dirty="0">
                <a:solidFill>
                  <a:schemeClr val="accent5"/>
                </a:solidFill>
                <a:effectLst>
                  <a:outerShdw blurRad="38100" dist="38100" dir="2700000" algn="tl">
                    <a:srgbClr val="000000"/>
                  </a:outerShdw>
                </a:effectLst>
                <a:latin typeface="+mj-lt"/>
              </a:rPr>
              <a:t>Internet</a:t>
            </a:r>
            <a:endParaRPr lang="ru-RU" sz="1600" dirty="0">
              <a:solidFill>
                <a:schemeClr val="accent5"/>
              </a:solidFill>
              <a:effectLst>
                <a:outerShdw blurRad="38100" dist="38100" dir="2700000" algn="tl">
                  <a:srgbClr val="000000"/>
                </a:outerShdw>
              </a:effectLst>
              <a:latin typeface="+mj-lt"/>
            </a:endParaRPr>
          </a:p>
        </p:txBody>
      </p:sp>
      <p:sp>
        <p:nvSpPr>
          <p:cNvPr id="11" name="TextBox 10"/>
          <p:cNvSpPr txBox="1">
            <a:spLocks noChangeArrowheads="1"/>
          </p:cNvSpPr>
          <p:nvPr/>
        </p:nvSpPr>
        <p:spPr bwMode="auto">
          <a:xfrm>
            <a:off x="4014878" y="3900870"/>
            <a:ext cx="1302993" cy="565239"/>
          </a:xfrm>
          <a:prstGeom prst="rect">
            <a:avLst/>
          </a:prstGeom>
          <a:noFill/>
          <a:ln w="9525" cap="flat" cmpd="sng" algn="ctr">
            <a:noFill/>
            <a:prstDash val="solid"/>
            <a:miter lim="800000"/>
            <a:headEnd type="none" w="med" len="med"/>
            <a:tailEnd type="none" w="med" len="med"/>
          </a:ln>
          <a:effectLst/>
        </p:spPr>
        <p:txBody>
          <a:bodyPr lIns="91391" tIns="45698" rIns="91391" bIns="45698">
            <a:spAutoFit/>
          </a:bodyPr>
          <a:lstStyle/>
          <a:p>
            <a:pPr algn="ctr" eaLnBrk="0">
              <a:lnSpc>
                <a:spcPct val="85000"/>
              </a:lnSpc>
              <a:buClr>
                <a:schemeClr val="tx2"/>
              </a:buClr>
              <a:buSzPct val="85000"/>
              <a:buFont typeface="Wingdings 2" pitchFamily="18" charset="2"/>
              <a:buNone/>
            </a:pPr>
            <a:r>
              <a:rPr lang="en-US" dirty="0" smtClean="0">
                <a:solidFill>
                  <a:schemeClr val="accent5"/>
                </a:solidFill>
                <a:effectLst>
                  <a:outerShdw blurRad="38100" dist="38100" dir="2700000" algn="tl">
                    <a:srgbClr val="000000"/>
                  </a:outerShdw>
                </a:effectLst>
                <a:latin typeface="+mj-lt"/>
              </a:rPr>
              <a:t>Perimeter</a:t>
            </a:r>
            <a:br>
              <a:rPr lang="en-US" dirty="0" smtClean="0">
                <a:solidFill>
                  <a:schemeClr val="accent5"/>
                </a:solidFill>
                <a:effectLst>
                  <a:outerShdw blurRad="38100" dist="38100" dir="2700000" algn="tl">
                    <a:srgbClr val="000000"/>
                  </a:outerShdw>
                </a:effectLst>
                <a:latin typeface="+mj-lt"/>
              </a:rPr>
            </a:br>
            <a:r>
              <a:rPr lang="en-US" dirty="0" smtClean="0">
                <a:solidFill>
                  <a:schemeClr val="accent5"/>
                </a:solidFill>
                <a:effectLst>
                  <a:outerShdw blurRad="38100" dist="38100" dir="2700000" algn="tl">
                    <a:srgbClr val="000000"/>
                  </a:outerShdw>
                </a:effectLst>
                <a:latin typeface="+mj-lt"/>
              </a:rPr>
              <a:t>Network</a:t>
            </a:r>
            <a:endParaRPr lang="ru-RU" sz="1600" dirty="0">
              <a:solidFill>
                <a:schemeClr val="accent5"/>
              </a:solidFill>
              <a:effectLst>
                <a:outerShdw blurRad="38100" dist="38100" dir="2700000" algn="tl">
                  <a:srgbClr val="000000"/>
                </a:outerShdw>
              </a:effectLst>
              <a:latin typeface="+mj-lt"/>
            </a:endParaRPr>
          </a:p>
        </p:txBody>
      </p:sp>
      <p:sp>
        <p:nvSpPr>
          <p:cNvPr id="12" name="TextBox 11"/>
          <p:cNvSpPr txBox="1">
            <a:spLocks noChangeArrowheads="1"/>
          </p:cNvSpPr>
          <p:nvPr/>
        </p:nvSpPr>
        <p:spPr bwMode="auto">
          <a:xfrm>
            <a:off x="6672353" y="3900870"/>
            <a:ext cx="1302993" cy="565239"/>
          </a:xfrm>
          <a:prstGeom prst="rect">
            <a:avLst/>
          </a:prstGeom>
          <a:noFill/>
          <a:ln w="9525" cap="flat" cmpd="sng" algn="ctr">
            <a:noFill/>
            <a:prstDash val="solid"/>
            <a:miter lim="800000"/>
            <a:headEnd type="none" w="med" len="med"/>
            <a:tailEnd type="none" w="med" len="med"/>
          </a:ln>
          <a:effectLst/>
        </p:spPr>
        <p:txBody>
          <a:bodyPr lIns="91391" tIns="45698" rIns="91391" bIns="45698">
            <a:spAutoFit/>
          </a:bodyPr>
          <a:lstStyle/>
          <a:p>
            <a:pPr algn="ctr" eaLnBrk="0">
              <a:lnSpc>
                <a:spcPct val="85000"/>
              </a:lnSpc>
              <a:buClr>
                <a:schemeClr val="tx2"/>
              </a:buClr>
              <a:buSzPct val="85000"/>
              <a:buFont typeface="Wingdings 2" pitchFamily="18" charset="2"/>
              <a:buNone/>
            </a:pPr>
            <a:r>
              <a:rPr lang="en-US" dirty="0" smtClean="0">
                <a:solidFill>
                  <a:schemeClr val="accent5"/>
                </a:solidFill>
                <a:effectLst>
                  <a:outerShdw blurRad="38100" dist="38100" dir="2700000" algn="tl">
                    <a:srgbClr val="000000"/>
                  </a:outerShdw>
                </a:effectLst>
                <a:latin typeface="+mj-lt"/>
              </a:rPr>
              <a:t>Internal</a:t>
            </a:r>
            <a:br>
              <a:rPr lang="en-US" dirty="0" smtClean="0">
                <a:solidFill>
                  <a:schemeClr val="accent5"/>
                </a:solidFill>
                <a:effectLst>
                  <a:outerShdw blurRad="38100" dist="38100" dir="2700000" algn="tl">
                    <a:srgbClr val="000000"/>
                  </a:outerShdw>
                </a:effectLst>
                <a:latin typeface="+mj-lt"/>
              </a:rPr>
            </a:br>
            <a:r>
              <a:rPr lang="en-US" dirty="0" smtClean="0">
                <a:solidFill>
                  <a:schemeClr val="accent5"/>
                </a:solidFill>
                <a:effectLst>
                  <a:outerShdw blurRad="38100" dist="38100" dir="2700000" algn="tl">
                    <a:srgbClr val="000000"/>
                  </a:outerShdw>
                </a:effectLst>
                <a:latin typeface="+mj-lt"/>
              </a:rPr>
              <a:t>Network</a:t>
            </a:r>
            <a:endParaRPr lang="ru-RU" sz="1600" dirty="0">
              <a:solidFill>
                <a:schemeClr val="accent5"/>
              </a:solidFill>
              <a:effectLst>
                <a:outerShdw blurRad="38100" dist="38100" dir="2700000" algn="tl">
                  <a:srgbClr val="000000"/>
                </a:outerShdw>
              </a:effectLst>
              <a:latin typeface="+mj-lt"/>
            </a:endParaRPr>
          </a:p>
        </p:txBody>
      </p:sp>
      <p:sp>
        <p:nvSpPr>
          <p:cNvPr id="13" name="Right Arrow 12"/>
          <p:cNvSpPr/>
          <p:nvPr/>
        </p:nvSpPr>
        <p:spPr bwMode="auto">
          <a:xfrm>
            <a:off x="2771775" y="3414713"/>
            <a:ext cx="1209675" cy="228600"/>
          </a:xfrm>
          <a:prstGeom prst="rightArrow">
            <a:avLst/>
          </a:prstGeom>
          <a:gradFill flip="none" rotWithShape="1">
            <a:gsLst>
              <a:gs pos="0">
                <a:schemeClr val="accent4">
                  <a:shade val="15000"/>
                  <a:satMod val="180000"/>
                  <a:alpha val="0"/>
                </a:schemeClr>
              </a:gs>
              <a:gs pos="50000">
                <a:srgbClr val="FF0000"/>
              </a:gs>
            </a:gsLst>
            <a:lin ang="0" scaled="1"/>
            <a:tileRect/>
          </a:gradFill>
          <a:ln>
            <a:gradFill flip="none" rotWithShape="1">
              <a:gsLst>
                <a:gs pos="40000">
                  <a:schemeClr val="tx1"/>
                </a:gs>
                <a:gs pos="95000">
                  <a:schemeClr val="accent1">
                    <a:tint val="23500"/>
                    <a:satMod val="160000"/>
                    <a:alpha val="0"/>
                  </a:schemeClr>
                </a:gs>
              </a:gsLst>
              <a:lin ang="10800000" scaled="1"/>
              <a:tileRect/>
            </a:gradFill>
            <a:headEnd type="none" w="med" len="med"/>
            <a:tailEnd type="none" w="med" len="med"/>
          </a:ln>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 name="Right Arrow 13"/>
          <p:cNvSpPr/>
          <p:nvPr/>
        </p:nvSpPr>
        <p:spPr bwMode="auto">
          <a:xfrm flipH="1">
            <a:off x="5362575" y="3414713"/>
            <a:ext cx="1209675" cy="228600"/>
          </a:xfrm>
          <a:prstGeom prst="rightArrow">
            <a:avLst/>
          </a:prstGeom>
          <a:gradFill flip="none" rotWithShape="1">
            <a:gsLst>
              <a:gs pos="0">
                <a:schemeClr val="accent4">
                  <a:shade val="15000"/>
                  <a:satMod val="180000"/>
                  <a:alpha val="0"/>
                </a:schemeClr>
              </a:gs>
              <a:gs pos="50000">
                <a:srgbClr val="FF0000"/>
              </a:gs>
            </a:gsLst>
            <a:lin ang="0" scaled="1"/>
            <a:tileRect/>
          </a:gradFill>
          <a:ln>
            <a:gradFill flip="none" rotWithShape="1">
              <a:gsLst>
                <a:gs pos="40000">
                  <a:schemeClr val="tx1"/>
                </a:gs>
                <a:gs pos="95000">
                  <a:schemeClr val="accent1">
                    <a:tint val="23500"/>
                    <a:satMod val="160000"/>
                    <a:alpha val="0"/>
                  </a:schemeClr>
                </a:gs>
              </a:gsLst>
              <a:lin ang="10800000" scaled="1"/>
              <a:tileRect/>
            </a:gradFill>
            <a:headEnd type="none" w="med" len="med"/>
            <a:tailEnd type="none" w="med" len="med"/>
          </a:ln>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 name="Right Arrow 15"/>
          <p:cNvSpPr/>
          <p:nvPr/>
        </p:nvSpPr>
        <p:spPr bwMode="auto">
          <a:xfrm>
            <a:off x="5362575" y="3624263"/>
            <a:ext cx="1209675" cy="228600"/>
          </a:xfrm>
          <a:prstGeom prst="rightArrow">
            <a:avLst/>
          </a:prstGeom>
          <a:gradFill flip="none" rotWithShape="1">
            <a:gsLst>
              <a:gs pos="0">
                <a:schemeClr val="accent4">
                  <a:shade val="15000"/>
                  <a:satMod val="180000"/>
                  <a:alpha val="0"/>
                </a:schemeClr>
              </a:gs>
              <a:gs pos="50000">
                <a:srgbClr val="37FF01"/>
              </a:gs>
            </a:gsLst>
            <a:lin ang="0" scaled="1"/>
            <a:tileRect/>
          </a:gradFill>
          <a:ln>
            <a:gradFill flip="none" rotWithShape="1">
              <a:gsLst>
                <a:gs pos="40000">
                  <a:schemeClr val="tx1"/>
                </a:gs>
                <a:gs pos="95000">
                  <a:schemeClr val="accent1">
                    <a:tint val="23500"/>
                    <a:satMod val="160000"/>
                    <a:alpha val="0"/>
                  </a:schemeClr>
                </a:gs>
              </a:gsLst>
              <a:lin ang="10800000" scaled="1"/>
              <a:tileRect/>
            </a:gradFill>
            <a:headEnd type="none" w="med" len="med"/>
            <a:tailEnd type="none" w="med" len="med"/>
          </a:ln>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7" name="Right Arrow 16"/>
          <p:cNvSpPr/>
          <p:nvPr/>
        </p:nvSpPr>
        <p:spPr bwMode="auto">
          <a:xfrm flipH="1">
            <a:off x="2771775" y="3614738"/>
            <a:ext cx="1209675" cy="228600"/>
          </a:xfrm>
          <a:prstGeom prst="rightArrow">
            <a:avLst/>
          </a:prstGeom>
          <a:gradFill flip="none" rotWithShape="1">
            <a:gsLst>
              <a:gs pos="0">
                <a:schemeClr val="accent4">
                  <a:shade val="15000"/>
                  <a:satMod val="180000"/>
                  <a:alpha val="0"/>
                </a:schemeClr>
              </a:gs>
              <a:gs pos="50000">
                <a:srgbClr val="37FF01"/>
              </a:gs>
            </a:gsLst>
            <a:lin ang="0" scaled="1"/>
            <a:tileRect/>
          </a:gradFill>
          <a:ln>
            <a:gradFill flip="none" rotWithShape="1">
              <a:gsLst>
                <a:gs pos="40000">
                  <a:schemeClr val="tx1"/>
                </a:gs>
                <a:gs pos="95000">
                  <a:schemeClr val="accent1">
                    <a:tint val="23500"/>
                    <a:satMod val="160000"/>
                    <a:alpha val="0"/>
                  </a:schemeClr>
                </a:gs>
              </a:gsLst>
              <a:lin ang="10800000" scaled="1"/>
              <a:tileRect/>
            </a:gradFill>
            <a:headEnd type="none" w="med" len="med"/>
            <a:tailEnd type="none" w="med" len="med"/>
          </a:ln>
          <a:scene3d>
            <a:camera prst="orthographicFront" fov="0">
              <a:rot lat="0" lon="0" rev="0"/>
            </a:camera>
            <a:lightRig rig="glow" dir="t">
              <a:rot lat="0" lon="0" rev="6360000"/>
            </a:lightRig>
          </a:scene3d>
          <a:sp3d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21" name="Picture 3" descr="D:\Microsoft_Art_Brand_1\WindowsVistaBrand\Shortcut_to_Vista_icons\Windows_Vista_Icons_ for_Marketing_use\Server.png"/>
          <p:cNvPicPr>
            <a:picLocks noChangeAspect="1" noChangeArrowheads="1"/>
          </p:cNvPicPr>
          <p:nvPr/>
        </p:nvPicPr>
        <p:blipFill>
          <a:blip r:embed="rId3" cstate="print"/>
          <a:srcRect/>
          <a:stretch>
            <a:fillRect/>
          </a:stretch>
        </p:blipFill>
        <p:spPr bwMode="auto">
          <a:xfrm>
            <a:off x="6867525" y="3039728"/>
            <a:ext cx="673100" cy="921084"/>
          </a:xfrm>
          <a:prstGeom prst="rect">
            <a:avLst/>
          </a:prstGeom>
          <a:noFill/>
        </p:spPr>
      </p:pic>
      <p:pic>
        <p:nvPicPr>
          <p:cNvPr id="22" name="Picture 3" descr="D:\Microsoft_Art_Brand_1\WindowsVistaBrand\Shortcut_to_Vista_icons\Windows_Vista_Icons_ for_Marketing_use\Server.png"/>
          <p:cNvPicPr>
            <a:picLocks noChangeAspect="1" noChangeArrowheads="1"/>
          </p:cNvPicPr>
          <p:nvPr/>
        </p:nvPicPr>
        <p:blipFill>
          <a:blip r:embed="rId3" cstate="print"/>
          <a:srcRect/>
          <a:stretch>
            <a:fillRect/>
          </a:stretch>
        </p:blipFill>
        <p:spPr bwMode="auto">
          <a:xfrm>
            <a:off x="7496175" y="3030203"/>
            <a:ext cx="673100" cy="921084"/>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Webcast Template - TNET_NEW_atsim (3)">
  <a:themeElements>
    <a:clrScheme name="Custom 2">
      <a:dk1>
        <a:srgbClr val="000000"/>
      </a:dk1>
      <a:lt1>
        <a:srgbClr val="FFFFFF"/>
      </a:lt1>
      <a:dk2>
        <a:srgbClr val="000066"/>
      </a:dk2>
      <a:lt2>
        <a:srgbClr val="FFFFFF"/>
      </a:lt2>
      <a:accent1>
        <a:srgbClr val="99CCFF"/>
      </a:accent1>
      <a:accent2>
        <a:srgbClr val="33CC33"/>
      </a:accent2>
      <a:accent3>
        <a:srgbClr val="FFCC00"/>
      </a:accent3>
      <a:accent4>
        <a:srgbClr val="DADADA"/>
      </a:accent4>
      <a:accent5>
        <a:srgbClr val="CAE2FF"/>
      </a:accent5>
      <a:accent6>
        <a:srgbClr val="2DB92D"/>
      </a:accent6>
      <a:hlink>
        <a:srgbClr val="FFCC00"/>
      </a:hlink>
      <a:folHlink>
        <a:srgbClr val="0099CC"/>
      </a:folHlink>
    </a:clrScheme>
    <a:fontScheme name="1_Webcast Template - TNET_NEW_atsi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CC00"/>
          </a:buClr>
          <a:buSzTx/>
          <a:buFontTx/>
          <a:buChar char="•"/>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CC00"/>
          </a:buClr>
          <a:buSzTx/>
          <a:buFontTx/>
          <a:buChar char="•"/>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Webcast Template - TNET_NEW_atsim (3) 1">
        <a:dk1>
          <a:srgbClr val="000000"/>
        </a:dk1>
        <a:lt1>
          <a:srgbClr val="FFFFFF"/>
        </a:lt1>
        <a:dk2>
          <a:srgbClr val="000066"/>
        </a:dk2>
        <a:lt2>
          <a:srgbClr val="FFFFFF"/>
        </a:lt2>
        <a:accent1>
          <a:srgbClr val="99CCFF"/>
        </a:accent1>
        <a:accent2>
          <a:srgbClr val="33CC33"/>
        </a:accent2>
        <a:accent3>
          <a:srgbClr val="AAAAB8"/>
        </a:accent3>
        <a:accent4>
          <a:srgbClr val="DADADA"/>
        </a:accent4>
        <a:accent5>
          <a:srgbClr val="CAE2FF"/>
        </a:accent5>
        <a:accent6>
          <a:srgbClr val="2DB92D"/>
        </a:accent6>
        <a:hlink>
          <a:srgbClr val="FFCC00"/>
        </a:hlink>
        <a:folHlink>
          <a:srgbClr val="0099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4481</TotalTime>
  <Words>1914</Words>
  <Application>Microsoft PowerPoint</Application>
  <PresentationFormat>On-screen Show (4:3)</PresentationFormat>
  <Paragraphs>450</Paragraphs>
  <Slides>42</Slides>
  <Notes>42</Notes>
  <HiddenSlides>0</HiddenSlides>
  <MMClips>0</MMClips>
  <ScaleCrop>false</ScaleCrop>
  <HeadingPairs>
    <vt:vector size="8" baseType="variant">
      <vt:variant>
        <vt:lpstr>Theme</vt:lpstr>
      </vt:variant>
      <vt:variant>
        <vt:i4>1</vt:i4>
      </vt:variant>
      <vt:variant>
        <vt:lpstr>Links</vt:lpstr>
      </vt:variant>
      <vt:variant>
        <vt:i4>35</vt:i4>
      </vt:variant>
      <vt:variant>
        <vt:lpstr>Embedded OLE Servers</vt:lpstr>
      </vt:variant>
      <vt:variant>
        <vt:i4>1</vt:i4>
      </vt:variant>
      <vt:variant>
        <vt:lpstr>Slide Titles</vt:lpstr>
      </vt:variant>
      <vt:variant>
        <vt:i4>42</vt:i4>
      </vt:variant>
    </vt:vector>
  </HeadingPairs>
  <TitlesOfParts>
    <vt:vector size="79" baseType="lpstr">
      <vt:lpstr>1_Webcast Template - TNET_NEW_atsim (3)</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Visio</vt:lpstr>
      <vt:lpstr>How Microsoft IT Designed And Deployed The Edge Transport Servers To Protect The Messaging Environment </vt:lpstr>
      <vt:lpstr>Session Objectives</vt:lpstr>
      <vt:lpstr>Agenda</vt:lpstr>
      <vt:lpstr>Internet Mail At Microsoft Microsoft Overview</vt:lpstr>
      <vt:lpstr>E-mail Messaging Hygiene Layered defense: Legacy </vt:lpstr>
      <vt:lpstr>Challenges</vt:lpstr>
      <vt:lpstr>E-mail Messaging Hygiene And Security Design Improvements</vt:lpstr>
      <vt:lpstr>Technical Goals</vt:lpstr>
      <vt:lpstr>Definitions</vt:lpstr>
      <vt:lpstr>Exchange Server 2007 Edge Server</vt:lpstr>
      <vt:lpstr>Protocol Analysis Components</vt:lpstr>
      <vt:lpstr>Protocol Analysis:  Explained</vt:lpstr>
      <vt:lpstr>Exchange 2007 Concepts</vt:lpstr>
      <vt:lpstr>Microsoft IT:  Edge Server Design Approach</vt:lpstr>
      <vt:lpstr>Conceptual Design</vt:lpstr>
      <vt:lpstr>Microsoft IT Messaging Hygiene Architectural Principles</vt:lpstr>
      <vt:lpstr>Functional Design</vt:lpstr>
      <vt:lpstr>Messaging Topology Design</vt:lpstr>
      <vt:lpstr>Messaging Topology Design</vt:lpstr>
      <vt:lpstr>Windows Server Security</vt:lpstr>
      <vt:lpstr>Exchange Server Security</vt:lpstr>
      <vt:lpstr>Anti-Spam Configuration</vt:lpstr>
      <vt:lpstr>Safelist Aggregation</vt:lpstr>
      <vt:lpstr>Safelist Aggregation – Implementation</vt:lpstr>
      <vt:lpstr>Antivirus Configuration</vt:lpstr>
      <vt:lpstr>Using Multiple Antivirus Scanning Engines</vt:lpstr>
      <vt:lpstr>Microsoft IT Deployment Approach</vt:lpstr>
      <vt:lpstr>Mail Routing: Implementation</vt:lpstr>
      <vt:lpstr>Mail Routing: Implemenation Continued</vt:lpstr>
      <vt:lpstr>Mail Routing: Intermediate Stage</vt:lpstr>
      <vt:lpstr>Internet Mail Routing: Final stage</vt:lpstr>
      <vt:lpstr>Edge Server Connector Configuration  Intermediate stage</vt:lpstr>
      <vt:lpstr>Edge Server Connector Configuration Final Stage</vt:lpstr>
      <vt:lpstr>Redundant Routes </vt:lpstr>
      <vt:lpstr>Regional Edge Server Configuration</vt:lpstr>
      <vt:lpstr>Anti-Spam Process order</vt:lpstr>
      <vt:lpstr>Conclusion</vt:lpstr>
      <vt:lpstr>How Microsoft Does IT Best practices from Microsoft IT Showcase</vt:lpstr>
      <vt:lpstr>Related Content</vt:lpstr>
      <vt:lpstr>Track Resources</vt:lpstr>
      <vt:lpstr>Want To Be An Expert?</vt:lpstr>
      <vt:lpstr>Slide 42</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Dean Andrews</dc:creator>
  <cp:keywords>TechNet;</cp:keywords>
  <cp:lastModifiedBy>Chris Caldwell</cp:lastModifiedBy>
  <cp:revision>88</cp:revision>
  <dcterms:created xsi:type="dcterms:W3CDTF">2004-11-11T21:19:26Z</dcterms:created>
  <dcterms:modified xsi:type="dcterms:W3CDTF">2008-07-31T16:25:50Z</dcterms:modified>
  <cp:category>IT Professional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gram">
    <vt:lpwstr>TechNet</vt:lpwstr>
  </property>
  <property fmtid="{D5CDD505-2E9C-101B-9397-08002B2CF9AE}" pid="3" name="Session ID">
    <vt:lpwstr>TNTx-xx</vt:lpwstr>
  </property>
  <property fmtid="{D5CDD505-2E9C-101B-9397-08002B2CF9AE}" pid="4" name="Status">
    <vt:lpwstr>Work in Progress</vt:lpwstr>
  </property>
  <property fmtid="{D5CDD505-2E9C-101B-9397-08002B2CF9AE}" pid="5" name="Version">
    <vt:lpwstr>3.0</vt:lpwstr>
  </property>
  <property fmtid="{D5CDD505-2E9C-101B-9397-08002B2CF9AE}" pid="6" name="Support">
    <vt:lpwstr>devhelp@microsoft.com</vt:lpwstr>
  </property>
  <property fmtid="{D5CDD505-2E9C-101B-9397-08002B2CF9AE}" pid="7" name="build">
    <vt:lpwstr>0</vt:lpwstr>
  </property>
</Properties>
</file>