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Lst>
  <p:notesMasterIdLst>
    <p:notesMasterId r:id="rId48"/>
  </p:notesMasterIdLst>
  <p:handoutMasterIdLst>
    <p:handoutMasterId r:id="rId49"/>
  </p:handoutMasterIdLst>
  <p:sldIdLst>
    <p:sldId id="257" r:id="rId2"/>
    <p:sldId id="710" r:id="rId3"/>
    <p:sldId id="711" r:id="rId4"/>
    <p:sldId id="712" r:id="rId5"/>
    <p:sldId id="713" r:id="rId6"/>
    <p:sldId id="714" r:id="rId7"/>
    <p:sldId id="715" r:id="rId8"/>
    <p:sldId id="716" r:id="rId9"/>
    <p:sldId id="717" r:id="rId10"/>
    <p:sldId id="718" r:id="rId11"/>
    <p:sldId id="719" r:id="rId12"/>
    <p:sldId id="720" r:id="rId13"/>
    <p:sldId id="721" r:id="rId14"/>
    <p:sldId id="722" r:id="rId15"/>
    <p:sldId id="723" r:id="rId16"/>
    <p:sldId id="724" r:id="rId17"/>
    <p:sldId id="725" r:id="rId18"/>
    <p:sldId id="726" r:id="rId19"/>
    <p:sldId id="727" r:id="rId20"/>
    <p:sldId id="728" r:id="rId21"/>
    <p:sldId id="729" r:id="rId22"/>
    <p:sldId id="730" r:id="rId23"/>
    <p:sldId id="731" r:id="rId24"/>
    <p:sldId id="732" r:id="rId25"/>
    <p:sldId id="733" r:id="rId26"/>
    <p:sldId id="734" r:id="rId27"/>
    <p:sldId id="735" r:id="rId28"/>
    <p:sldId id="736" r:id="rId29"/>
    <p:sldId id="737" r:id="rId30"/>
    <p:sldId id="738" r:id="rId31"/>
    <p:sldId id="739" r:id="rId32"/>
    <p:sldId id="740" r:id="rId33"/>
    <p:sldId id="741" r:id="rId34"/>
    <p:sldId id="742" r:id="rId35"/>
    <p:sldId id="743" r:id="rId36"/>
    <p:sldId id="744" r:id="rId37"/>
    <p:sldId id="745" r:id="rId38"/>
    <p:sldId id="746" r:id="rId39"/>
    <p:sldId id="747" r:id="rId40"/>
    <p:sldId id="748" r:id="rId41"/>
    <p:sldId id="708" r:id="rId42"/>
    <p:sldId id="689" r:id="rId43"/>
    <p:sldId id="755" r:id="rId44"/>
    <p:sldId id="756" r:id="rId45"/>
    <p:sldId id="757" r:id="rId46"/>
    <p:sldId id="758" r:id="rId47"/>
  </p:sldIdLst>
  <p:sldSz cx="9144000" cy="6858000" type="screen4x3"/>
  <p:notesSz cx="6858000" cy="9180513"/>
  <p:defaultTextStyle>
    <a:defPPr>
      <a:defRPr lang="en-US"/>
    </a:defPPr>
    <a:lvl1pPr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EBF7FF"/>
    <a:srgbClr val="CCECFF"/>
    <a:srgbClr val="0000FF"/>
    <a:srgbClr val="FF3300"/>
    <a:srgbClr val="0099FF"/>
    <a:srgbClr val="3A3A5C"/>
    <a:srgbClr val="3D3D61"/>
    <a:srgbClr val="3D3D5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268" autoAdjust="0"/>
    <p:restoredTop sz="97183" autoAdjust="0"/>
  </p:normalViewPr>
  <p:slideViewPr>
    <p:cSldViewPr snapToGrid="0" snapToObjects="1" showGuides="1">
      <p:cViewPr>
        <p:scale>
          <a:sx n="75" d="100"/>
          <a:sy n="75" d="100"/>
        </p:scale>
        <p:origin x="-906" y="-7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50" name="Rectangle 6"/>
          <p:cNvSpPr>
            <a:spLocks noChangeArrowheads="1"/>
          </p:cNvSpPr>
          <p:nvPr/>
        </p:nvSpPr>
        <p:spPr bwMode="auto">
          <a:xfrm>
            <a:off x="5715000" y="8610600"/>
            <a:ext cx="1085850" cy="461963"/>
          </a:xfrm>
          <a:prstGeom prst="rect">
            <a:avLst/>
          </a:prstGeom>
          <a:noFill/>
          <a:ln w="12700">
            <a:noFill/>
            <a:miter lim="800000"/>
            <a:headEnd type="none" w="sm" len="sm"/>
            <a:tailEnd type="none" w="sm" len="sm"/>
          </a:ln>
          <a:effectLst/>
        </p:spPr>
        <p:txBody>
          <a:bodyPr wrap="none" lIns="92684" tIns="46342" rIns="92684" bIns="46342" anchor="b"/>
          <a:lstStyle/>
          <a:p>
            <a:pPr algn="r" defTabSz="927100" eaLnBrk="0" hangingPunct="0">
              <a:spcBef>
                <a:spcPct val="0"/>
              </a:spcBef>
              <a:buClrTx/>
              <a:buFontTx/>
              <a:buNone/>
              <a:defRPr/>
            </a:pPr>
            <a:fld id="{498B1187-860D-473B-8520-8457AE473F7D}" type="slidenum">
              <a:rPr lang="en-US" sz="1200" b="1">
                <a:effectLst/>
              </a:rPr>
              <a:pPr algn="r" defTabSz="927100" eaLnBrk="0" hangingPunct="0">
                <a:spcBef>
                  <a:spcPct val="0"/>
                </a:spcBef>
                <a:buClrTx/>
                <a:buFontTx/>
                <a:buNone/>
                <a:defRPr/>
              </a:pPr>
              <a:t>‹#›</a:t>
            </a:fld>
            <a:endParaRPr lang="en-US" sz="1200" b="1">
              <a:effectLst/>
            </a:endParaRPr>
          </a:p>
        </p:txBody>
      </p:sp>
      <p:sp>
        <p:nvSpPr>
          <p:cNvPr id="82951" name="Text Box 7"/>
          <p:cNvSpPr txBox="1">
            <a:spLocks noChangeArrowheads="1"/>
          </p:cNvSpPr>
          <p:nvPr/>
        </p:nvSpPr>
        <p:spPr bwMode="auto">
          <a:xfrm>
            <a:off x="0" y="219075"/>
            <a:ext cx="6985000" cy="306388"/>
          </a:xfrm>
          <a:prstGeom prst="rect">
            <a:avLst/>
          </a:prstGeom>
          <a:noFill/>
          <a:ln w="12700">
            <a:noFill/>
            <a:miter lim="800000"/>
            <a:headEnd type="none" w="sm" len="sm"/>
            <a:tailEnd type="none" w="sm" len="sm"/>
          </a:ln>
          <a:effectLst/>
        </p:spPr>
        <p:txBody>
          <a:bodyPr lIns="92684" tIns="46342" rIns="92684" bIns="46342" anchor="ctr">
            <a:spAutoFit/>
          </a:bodyPr>
          <a:lstStyle/>
          <a:p>
            <a:pPr algn="ctr" defTabSz="927100" eaLnBrk="0" hangingPunct="0">
              <a:spcBef>
                <a:spcPct val="50000"/>
              </a:spcBef>
              <a:buClrTx/>
              <a:buFontTx/>
              <a:buNone/>
              <a:defRPr/>
            </a:pPr>
            <a:r>
              <a:rPr lang="en-US" sz="1400" b="1">
                <a:solidFill>
                  <a:schemeClr val="tx2"/>
                </a:solidFill>
                <a:effectLst/>
              </a:rPr>
              <a:t>http://www.microsoft.com/technet</a:t>
            </a:r>
            <a:endParaRPr lang="en-US" sz="4500" b="1">
              <a:effectLst/>
            </a:endParaRPr>
          </a:p>
        </p:txBody>
      </p:sp>
      <p:sp>
        <p:nvSpPr>
          <p:cNvPr id="82955" name="Text Box 11"/>
          <p:cNvSpPr txBox="1">
            <a:spLocks noChangeArrowheads="1"/>
          </p:cNvSpPr>
          <p:nvPr/>
        </p:nvSpPr>
        <p:spPr bwMode="auto">
          <a:xfrm>
            <a:off x="5461000" y="225425"/>
            <a:ext cx="1397000" cy="333375"/>
          </a:xfrm>
          <a:prstGeom prst="rect">
            <a:avLst/>
          </a:prstGeom>
          <a:noFill/>
          <a:ln w="9525">
            <a:noFill/>
            <a:miter lim="800000"/>
            <a:headEnd/>
            <a:tailEnd/>
          </a:ln>
          <a:effectLst/>
        </p:spPr>
        <p:txBody>
          <a:bodyPr lIns="90151" tIns="45075" rIns="90151" bIns="45075">
            <a:spAutoFit/>
          </a:bodyPr>
          <a:lstStyle/>
          <a:p>
            <a:pPr algn="ctr" eaLnBrk="0" hangingPunct="0">
              <a:spcBef>
                <a:spcPct val="0"/>
              </a:spcBef>
              <a:buClrTx/>
              <a:buFontTx/>
              <a:buNone/>
              <a:defRPr/>
            </a:pPr>
            <a:r>
              <a:rPr lang="en-US" sz="1600" b="1">
                <a:effectLst/>
              </a:rPr>
              <a:t>TNTx-xx</a:t>
            </a:r>
            <a:endParaRPr lang="en-US" sz="3200" b="1">
              <a:solidFill>
                <a:schemeClr val="accent1"/>
              </a:solidFill>
              <a:effectLst/>
            </a:endParaRPr>
          </a:p>
        </p:txBody>
      </p:sp>
      <p:pic>
        <p:nvPicPr>
          <p:cNvPr id="51205" name="Picture 13" descr="g_ms"/>
          <p:cNvPicPr>
            <a:picLocks noChangeAspect="1" noChangeArrowheads="1"/>
          </p:cNvPicPr>
          <p:nvPr/>
        </p:nvPicPr>
        <p:blipFill>
          <a:blip r:embed="rId2"/>
          <a:srcRect/>
          <a:stretch>
            <a:fillRect/>
          </a:stretch>
        </p:blipFill>
        <p:spPr bwMode="auto">
          <a:xfrm>
            <a:off x="177800" y="8721725"/>
            <a:ext cx="1727200" cy="280988"/>
          </a:xfrm>
          <a:prstGeom prst="rect">
            <a:avLst/>
          </a:prstGeom>
          <a:noFill/>
          <a:ln w="9525">
            <a:noFill/>
            <a:miter lim="800000"/>
            <a:headEnd/>
            <a:tailEnd/>
          </a:ln>
        </p:spPr>
      </p:pic>
      <p:pic>
        <p:nvPicPr>
          <p:cNvPr id="51206" name="Picture 15" descr="TechNet_rgb"/>
          <p:cNvPicPr>
            <a:picLocks noChangeAspect="1" noChangeArrowheads="1"/>
          </p:cNvPicPr>
          <p:nvPr/>
        </p:nvPicPr>
        <p:blipFill>
          <a:blip r:embed="rId3"/>
          <a:srcRect/>
          <a:stretch>
            <a:fillRect/>
          </a:stretch>
        </p:blipFill>
        <p:spPr bwMode="auto">
          <a:xfrm>
            <a:off x="0" y="6350"/>
            <a:ext cx="1905000" cy="387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4"/>
          <p:cNvSpPr>
            <a:spLocks noGrp="1" noRot="1" noChangeAspect="1" noChangeArrowheads="1" noTextEdit="1"/>
          </p:cNvSpPr>
          <p:nvPr>
            <p:ph type="sldImg" idx="2"/>
          </p:nvPr>
        </p:nvSpPr>
        <p:spPr bwMode="auto">
          <a:xfrm>
            <a:off x="4184650" y="457200"/>
            <a:ext cx="2552700" cy="19145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457200" y="2536825"/>
            <a:ext cx="5981700" cy="6010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ChangeArrowheads="1"/>
          </p:cNvSpPr>
          <p:nvPr>
            <p:ph type="sldNum" sz="quarter" idx="5"/>
          </p:nvPr>
        </p:nvSpPr>
        <p:spPr bwMode="auto">
          <a:xfrm>
            <a:off x="2971800" y="8721725"/>
            <a:ext cx="5207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200">
                <a:effectLst/>
                <a:latin typeface="Times New Roman" pitchFamily="18" charset="0"/>
              </a:defRPr>
            </a:lvl1pPr>
          </a:lstStyle>
          <a:p>
            <a:pPr>
              <a:defRPr/>
            </a:pPr>
            <a:fld id="{69E17A0F-971F-435F-B6C9-F0E9360FE5EE}" type="slidenum">
              <a:rPr lang="en-US"/>
              <a:pPr>
                <a:defRPr/>
              </a:pPr>
              <a:t>‹#›</a:t>
            </a:fld>
            <a:endParaRPr lang="en-US"/>
          </a:p>
        </p:txBody>
      </p:sp>
      <p:sp>
        <p:nvSpPr>
          <p:cNvPr id="6154" name="Text Box 10"/>
          <p:cNvSpPr txBox="1">
            <a:spLocks noChangeArrowheads="1"/>
          </p:cNvSpPr>
          <p:nvPr/>
        </p:nvSpPr>
        <p:spPr bwMode="auto">
          <a:xfrm>
            <a:off x="0" y="152400"/>
            <a:ext cx="6858000" cy="304800"/>
          </a:xfrm>
          <a:prstGeom prst="rect">
            <a:avLst/>
          </a:prstGeom>
          <a:noFill/>
          <a:ln w="12700">
            <a:noFill/>
            <a:miter lim="800000"/>
            <a:headEnd type="none" w="sm" len="sm"/>
            <a:tailEnd type="none" w="sm" len="sm"/>
          </a:ln>
          <a:effectLst/>
        </p:spPr>
        <p:txBody>
          <a:bodyPr lIns="91377" tIns="45689" rIns="91377" bIns="45689" anchor="ctr">
            <a:spAutoFit/>
          </a:bodyPr>
          <a:lstStyle/>
          <a:p>
            <a:pPr algn="ctr" eaLnBrk="0" hangingPunct="0">
              <a:spcBef>
                <a:spcPct val="50000"/>
              </a:spcBef>
              <a:buClrTx/>
              <a:buFontTx/>
              <a:buNone/>
              <a:defRPr/>
            </a:pPr>
            <a:r>
              <a:rPr lang="en-US" sz="1400" b="1">
                <a:solidFill>
                  <a:schemeClr val="tx2"/>
                </a:solidFill>
                <a:effectLst/>
              </a:rPr>
              <a:t>http://www.microsoft.com/technet</a:t>
            </a:r>
            <a:endParaRPr lang="en-US" sz="4400" b="1">
              <a:effectLst/>
            </a:endParaRPr>
          </a:p>
        </p:txBody>
      </p:sp>
      <p:sp>
        <p:nvSpPr>
          <p:cNvPr id="6155" name="Text Box 11"/>
          <p:cNvSpPr txBox="1">
            <a:spLocks noChangeArrowheads="1"/>
          </p:cNvSpPr>
          <p:nvPr/>
        </p:nvSpPr>
        <p:spPr bwMode="auto">
          <a:xfrm>
            <a:off x="5461000" y="136525"/>
            <a:ext cx="1397000" cy="333375"/>
          </a:xfrm>
          <a:prstGeom prst="rect">
            <a:avLst/>
          </a:prstGeom>
          <a:noFill/>
          <a:ln w="9525">
            <a:noFill/>
            <a:miter lim="800000"/>
            <a:headEnd/>
            <a:tailEnd/>
          </a:ln>
          <a:effectLst/>
        </p:spPr>
        <p:txBody>
          <a:bodyPr lIns="90151" tIns="45075" rIns="90151" bIns="45075">
            <a:spAutoFit/>
          </a:bodyPr>
          <a:lstStyle/>
          <a:p>
            <a:pPr defTabSz="901700" eaLnBrk="0" hangingPunct="0">
              <a:spcBef>
                <a:spcPct val="50000"/>
              </a:spcBef>
              <a:buClrTx/>
              <a:buFontTx/>
              <a:buNone/>
              <a:defRPr/>
            </a:pPr>
            <a:r>
              <a:rPr lang="en-US" sz="1600" b="1">
                <a:effectLst/>
              </a:rPr>
              <a:t>TNTx-xx</a:t>
            </a:r>
            <a:endParaRPr lang="en-US" sz="3200" b="1">
              <a:effectLst/>
              <a:latin typeface="Times New Roman" pitchFamily="18" charset="0"/>
            </a:endParaRPr>
          </a:p>
        </p:txBody>
      </p:sp>
      <p:pic>
        <p:nvPicPr>
          <p:cNvPr id="27655" name="Picture 1030" descr="g_ms"/>
          <p:cNvPicPr>
            <a:picLocks noChangeAspect="1" noChangeArrowheads="1"/>
          </p:cNvPicPr>
          <p:nvPr/>
        </p:nvPicPr>
        <p:blipFill>
          <a:blip r:embed="rId2"/>
          <a:srcRect/>
          <a:stretch>
            <a:fillRect/>
          </a:stretch>
        </p:blipFill>
        <p:spPr bwMode="auto">
          <a:xfrm>
            <a:off x="177800" y="8721725"/>
            <a:ext cx="1727200" cy="280988"/>
          </a:xfrm>
          <a:prstGeom prst="rect">
            <a:avLst/>
          </a:prstGeom>
          <a:noFill/>
          <a:ln w="9525">
            <a:noFill/>
            <a:miter lim="800000"/>
            <a:headEnd/>
            <a:tailEnd/>
          </a:ln>
        </p:spPr>
      </p:pic>
      <p:pic>
        <p:nvPicPr>
          <p:cNvPr id="27656" name="Picture 1032" descr="TechNet_rgb"/>
          <p:cNvPicPr>
            <a:picLocks noChangeAspect="1" noChangeArrowheads="1"/>
          </p:cNvPicPr>
          <p:nvPr/>
        </p:nvPicPr>
        <p:blipFill>
          <a:blip r:embed="rId3"/>
          <a:srcRect/>
          <a:stretch>
            <a:fillRect/>
          </a:stretch>
        </p:blipFill>
        <p:spPr bwMode="auto">
          <a:xfrm>
            <a:off x="0" y="6350"/>
            <a:ext cx="1905000" cy="387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F3B1701-2DD9-46DE-888D-9CBB238BF8B1}" type="slidenum">
              <a:rPr lang="en-US" smtClean="0"/>
              <a:pPr/>
              <a:t>1</a:t>
            </a:fld>
            <a:endParaRPr lang="en-US" smtClean="0"/>
          </a:p>
        </p:txBody>
      </p:sp>
      <p:sp>
        <p:nvSpPr>
          <p:cNvPr id="31747" name="Rectangle 4"/>
          <p:cNvSpPr>
            <a:spLocks noGrp="1" noRot="1" noChangeAspect="1" noChangeArrowheads="1" noTextEdit="1"/>
          </p:cNvSpPr>
          <p:nvPr>
            <p:ph type="sldImg"/>
          </p:nvPr>
        </p:nvSpPr>
        <p:spPr>
          <a:xfrm>
            <a:off x="4186238" y="457200"/>
            <a:ext cx="2552700" cy="1914525"/>
          </a:xfrm>
          <a:ln/>
        </p:spPr>
      </p:sp>
      <p:sp>
        <p:nvSpPr>
          <p:cNvPr id="31748"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29BEEE7-E28F-4661-932F-7AFFD028302B}" type="slidenum">
              <a:rPr lang="en-US"/>
              <a:pPr/>
              <a:t>10</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871EE1D-C44A-4055-BA73-3F8ED6189A9C}" type="slidenum">
              <a:rPr lang="en-US"/>
              <a:pPr/>
              <a:t>11</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8394BA6-9919-480C-A0F3-FD97AEE5E07F}" type="slidenum">
              <a:rPr lang="en-US"/>
              <a:pPr/>
              <a:t>12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9A3CBBC-09A2-4223-8DCE-34BC2A4E2910}" type="slidenum">
              <a:rPr lang="en-US"/>
              <a:pPr/>
              <a:t>13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DA6364F-376F-4DB5-A4FA-808D159AC1A1}" type="slidenum">
              <a:rPr lang="en-US"/>
              <a:pPr/>
              <a:t>14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E50FB61-EBEE-4BEB-AF02-B0418D6E7DC8}" type="slidenum">
              <a:rPr lang="en-US"/>
              <a:pPr/>
              <a:t>15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979B6E0-3724-4F50-B3BB-408F932A3B93}" type="slidenum">
              <a:rPr lang="en-US"/>
              <a:pPr/>
              <a:t>16</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616A097-9F98-4FC2-B7F1-35E0159E734D}" type="slidenum">
              <a:rPr lang="en-US"/>
              <a:pPr/>
              <a:t>17</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C7902DD-FE33-4919-9B0B-7A7920819535}" type="slidenum">
              <a:rPr lang="en-US"/>
              <a:pPr/>
              <a:t>18</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7DA0EC-904A-4616-A884-3F205609770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7DA0EC-904A-4616-A884-3F205609770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7DA0EC-904A-4616-A884-3F205609770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7DA0EC-904A-4616-A884-3F205609770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7DA0EC-904A-4616-A884-3F205609770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7DA0EC-904A-4616-A884-3F205609770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7DA0EC-904A-4616-A884-3F205609770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7DA0EC-904A-4616-A884-3F205609770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242F041-5198-4EF1-9D4D-3FDBA3AB7774}" type="slidenum">
              <a:rPr lang="en-US"/>
              <a:pPr/>
              <a:t>26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7DA0EC-904A-4616-A884-3F205609770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7DA0EC-904A-4616-A884-3F205609770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7DA0EC-904A-4616-A884-3F205609770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7DA0EC-904A-4616-A884-3F205609770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C09E57C-0966-4051-A782-23E9D088EC36}" type="slidenum">
              <a:rPr lang="en-US"/>
              <a:pPr/>
              <a:t>30</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F5A5411-F12A-468F-B4AD-C3AB509B8664}" type="slidenum">
              <a:rPr lang="en-US"/>
              <a:pPr/>
              <a:t>31</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29BEEE7-E28F-4661-932F-7AFFD028302B}" type="slidenum">
              <a:rPr lang="en-US"/>
              <a:pPr/>
              <a:t>32</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7DA0EC-904A-4616-A884-3F205609770B}"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7DA0EC-904A-4616-A884-3F205609770B}"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7DA0EC-904A-4616-A884-3F205609770B}"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a:noFill/>
        </p:spPr>
        <p:txBody>
          <a:bodyPr/>
          <a:lstStyle/>
          <a:p>
            <a:fld id="{2B0C8864-E1D1-439C-A8F6-8E6F671692A7}"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lIns="91430" tIns="45716" rIns="91430" bIns="45716"/>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29BEEE7-E28F-4661-932F-7AFFD028302B}" type="slidenum">
              <a:rPr lang="en-US"/>
              <a:pPr/>
              <a:t>39</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7DA0EC-904A-4616-A884-3F205609770B}"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7DA0EC-904A-4616-A884-3F205609770B}"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9026"/>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9026"/>
          </a:xfrm>
          <a:prstGeom prst="rect">
            <a:avLst/>
          </a:prstGeom>
        </p:spPr>
        <p:txBody>
          <a:bodyPr/>
          <a:lstStyle/>
          <a:p>
            <a:fld id="{81331B57-0BE5-4F82-AA58-76F53EFF3ADA}" type="datetime8">
              <a:rPr lang="en-US" smtClean="0"/>
              <a:pPr/>
              <a:t>7/30/2008 2:09 PM</a:t>
            </a:fld>
            <a:endParaRPr lang="en-US" dirty="0"/>
          </a:p>
        </p:txBody>
      </p:sp>
      <p:sp>
        <p:nvSpPr>
          <p:cNvPr id="6" name="Footer Placeholder 5"/>
          <p:cNvSpPr>
            <a:spLocks noGrp="1"/>
          </p:cNvSpPr>
          <p:nvPr>
            <p:ph type="ftr" sz="quarter" idx="12"/>
          </p:nvPr>
        </p:nvSpPr>
        <p:spPr>
          <a:xfrm>
            <a:off x="0" y="8719894"/>
            <a:ext cx="2971800" cy="459026"/>
          </a:xfrm>
          <a:prstGeom prst="rect">
            <a:avLst/>
          </a:prstGeom>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
        <p:nvSpPr>
          <p:cNvPr id="12" name="Slide Image Placeholder 11"/>
          <p:cNvSpPr>
            <a:spLocks noGrp="1" noRot="1" noChangeAspect="1"/>
          </p:cNvSpPr>
          <p:nvPr>
            <p:ph type="sldImg"/>
          </p:nvPr>
        </p:nvSpPr>
        <p:spPr>
          <a:xfrm>
            <a:off x="1535114" y="459026"/>
            <a:ext cx="3736975" cy="2813126"/>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7DA0EC-904A-4616-A884-3F205609770B}"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7DA0EC-904A-4616-A884-3F205609770B}"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7DA0EC-904A-4616-A884-3F205609770B}"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7DA0EC-904A-4616-A884-3F205609770B}" type="slidenum">
              <a:rPr lang="en-US" smtClean="0"/>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F865439B-28B8-47DC-A48C-EB2DD3B681E0}"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7DA0EC-904A-4616-A884-3F205609770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Header Placeholder 3"/>
          <p:cNvSpPr>
            <a:spLocks noGrp="1"/>
          </p:cNvSpPr>
          <p:nvPr>
            <p:ph type="hdr" sz="quarter"/>
          </p:nvPr>
        </p:nvSpPr>
        <p:spPr>
          <a:xfrm>
            <a:off x="0" y="0"/>
            <a:ext cx="2971800" cy="459026"/>
          </a:xfrm>
          <a:prstGeom prst="rect">
            <a:avLst/>
          </a:prstGeom>
          <a:noFill/>
        </p:spPr>
        <p:txBody>
          <a:bodyPr/>
          <a:lstStyle/>
          <a:p>
            <a:endParaRPr lang="en-US"/>
          </a:p>
        </p:txBody>
      </p:sp>
      <p:sp>
        <p:nvSpPr>
          <p:cNvPr id="50181" name="Date Placeholder 4"/>
          <p:cNvSpPr>
            <a:spLocks noGrp="1"/>
          </p:cNvSpPr>
          <p:nvPr>
            <p:ph type="dt" sz="quarter" idx="1"/>
          </p:nvPr>
        </p:nvSpPr>
        <p:spPr>
          <a:xfrm>
            <a:off x="3884613" y="0"/>
            <a:ext cx="2971800" cy="459026"/>
          </a:xfrm>
          <a:prstGeom prst="rect">
            <a:avLst/>
          </a:prstGeom>
          <a:noFill/>
        </p:spPr>
        <p:txBody>
          <a:bodyPr/>
          <a:lstStyle/>
          <a:p>
            <a:fld id="{7F881F12-3B46-4651-94C1-FB2A4E6B6B2F}" type="datetime8">
              <a:rPr lang="en-US"/>
              <a:pPr/>
              <a:t>7/31/2008 9:32 AM</a:t>
            </a:fld>
            <a:endParaRPr lang="en-US"/>
          </a:p>
        </p:txBody>
      </p:sp>
      <p:sp>
        <p:nvSpPr>
          <p:cNvPr id="50182" name="Footer Placeholder 5"/>
          <p:cNvSpPr>
            <a:spLocks noGrp="1"/>
          </p:cNvSpPr>
          <p:nvPr>
            <p:ph type="ftr" sz="quarter" idx="4"/>
          </p:nvPr>
        </p:nvSpPr>
        <p:spPr>
          <a:xfrm>
            <a:off x="0" y="8719894"/>
            <a:ext cx="2971800" cy="459026"/>
          </a:xfrm>
          <a:prstGeom prst="rect">
            <a:avLst/>
          </a:prstGeom>
          <a:noFill/>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a:p>
        </p:txBody>
      </p:sp>
      <p:sp>
        <p:nvSpPr>
          <p:cNvPr id="50183" name="Slide Number Placeholder 6"/>
          <p:cNvSpPr>
            <a:spLocks noGrp="1"/>
          </p:cNvSpPr>
          <p:nvPr>
            <p:ph type="sldNum" sz="quarter" idx="5"/>
          </p:nvPr>
        </p:nvSpPr>
        <p:spPr>
          <a:noFill/>
        </p:spPr>
        <p:txBody>
          <a:bodyPr/>
          <a:lstStyle/>
          <a:p>
            <a:fld id="{F0404D0C-3035-41F8-AC79-B4FE511F1B13}"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29BEEE7-E28F-4661-932F-7AFFD028302B}" type="slidenum">
              <a:rPr lang="en-US"/>
              <a:pPr/>
              <a:t>8</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29BEEE7-E28F-4661-932F-7AFFD028302B}" type="slidenum">
              <a:rPr lang="en-US"/>
              <a:pPr/>
              <a:t>9</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588" y="6480175"/>
            <a:ext cx="9142412" cy="0"/>
          </a:xfrm>
          <a:prstGeom prst="line">
            <a:avLst/>
          </a:prstGeom>
          <a:noFill/>
          <a:ln w="6350">
            <a:solidFill>
              <a:schemeClr val="bg1"/>
            </a:solidFill>
            <a:round/>
            <a:headEnd/>
            <a:tailEnd/>
          </a:ln>
          <a:effectLst/>
        </p:spPr>
        <p:txBody>
          <a:bodyPr/>
          <a:lstStyle/>
          <a:p>
            <a:pPr>
              <a:defRPr/>
            </a:pPr>
            <a:endParaRPr lang="en-US"/>
          </a:p>
        </p:txBody>
      </p:sp>
      <p:sp>
        <p:nvSpPr>
          <p:cNvPr id="5" name="Line 5"/>
          <p:cNvSpPr>
            <a:spLocks noChangeShapeType="1"/>
          </p:cNvSpPr>
          <p:nvPr/>
        </p:nvSpPr>
        <p:spPr bwMode="auto">
          <a:xfrm>
            <a:off x="0" y="6854825"/>
            <a:ext cx="9144000" cy="0"/>
          </a:xfrm>
          <a:prstGeom prst="line">
            <a:avLst/>
          </a:prstGeom>
          <a:noFill/>
          <a:ln w="6350">
            <a:solidFill>
              <a:schemeClr val="bg1"/>
            </a:solidFill>
            <a:round/>
            <a:headEnd/>
            <a:tailEnd/>
          </a:ln>
          <a:effectLst/>
        </p:spPr>
        <p:txBody>
          <a:bodyPr/>
          <a:lstStyle/>
          <a:p>
            <a:pPr>
              <a:defRPr/>
            </a:pPr>
            <a:endParaRPr lang="en-US"/>
          </a:p>
        </p:txBody>
      </p:sp>
      <p:sp>
        <p:nvSpPr>
          <p:cNvPr id="6" name="Line 6"/>
          <p:cNvSpPr>
            <a:spLocks noChangeShapeType="1"/>
          </p:cNvSpPr>
          <p:nvPr/>
        </p:nvSpPr>
        <p:spPr bwMode="auto">
          <a:xfrm>
            <a:off x="-4763" y="6391275"/>
            <a:ext cx="9148763" cy="0"/>
          </a:xfrm>
          <a:prstGeom prst="line">
            <a:avLst/>
          </a:prstGeom>
          <a:noFill/>
          <a:ln w="12700">
            <a:solidFill>
              <a:srgbClr val="FFCC00"/>
            </a:solidFill>
            <a:round/>
            <a:headEnd/>
            <a:tailEnd/>
          </a:ln>
          <a:effectLst/>
        </p:spPr>
        <p:txBody>
          <a:bodyPr/>
          <a:lstStyle/>
          <a:p>
            <a:pPr>
              <a:defRPr/>
            </a:pPr>
            <a:endParaRPr lang="en-US"/>
          </a:p>
        </p:txBody>
      </p:sp>
      <p:pic>
        <p:nvPicPr>
          <p:cNvPr id="7" name="Picture 7" descr="TechNet_rgb"/>
          <p:cNvPicPr>
            <a:picLocks noChangeAspect="1" noChangeArrowheads="1"/>
          </p:cNvPicPr>
          <p:nvPr/>
        </p:nvPicPr>
        <p:blipFill>
          <a:blip r:embed="rId3"/>
          <a:srcRect/>
          <a:stretch>
            <a:fillRect/>
          </a:stretch>
        </p:blipFill>
        <p:spPr bwMode="auto">
          <a:xfrm>
            <a:off x="7312025" y="6616700"/>
            <a:ext cx="1554163" cy="155575"/>
          </a:xfrm>
          <a:prstGeom prst="rect">
            <a:avLst/>
          </a:prstGeom>
          <a:noFill/>
          <a:ln w="9525">
            <a:noFill/>
            <a:miter lim="800000"/>
            <a:headEnd/>
            <a:tailEnd/>
          </a:ln>
        </p:spPr>
      </p:pic>
      <p:sp>
        <p:nvSpPr>
          <p:cNvPr id="867330" name="Rectangle 2"/>
          <p:cNvSpPr>
            <a:spLocks noGrp="1" noChangeArrowheads="1"/>
          </p:cNvSpPr>
          <p:nvPr>
            <p:ph type="ctrTitle"/>
          </p:nvPr>
        </p:nvSpPr>
        <p:spPr>
          <a:xfrm>
            <a:off x="381000" y="1884363"/>
            <a:ext cx="8180388" cy="1336675"/>
          </a:xfrm>
        </p:spPr>
        <p:txBody>
          <a:bodyPr anchor="ctr"/>
          <a:lstStyle>
            <a:lvl1pPr>
              <a:defRPr sz="4800">
                <a:solidFill>
                  <a:schemeClr val="hlink"/>
                </a:solidFill>
              </a:defRPr>
            </a:lvl1pPr>
          </a:lstStyle>
          <a:p>
            <a:r>
              <a:rPr lang="en-US" dirty="0"/>
              <a:t>Click to edit Master title style</a:t>
            </a:r>
          </a:p>
        </p:txBody>
      </p:sp>
      <p:sp>
        <p:nvSpPr>
          <p:cNvPr id="867331" name="Rectangle 3"/>
          <p:cNvSpPr>
            <a:spLocks noGrp="1" noChangeArrowheads="1"/>
          </p:cNvSpPr>
          <p:nvPr>
            <p:ph type="subTitle" idx="1"/>
          </p:nvPr>
        </p:nvSpPr>
        <p:spPr>
          <a:xfrm>
            <a:off x="514350" y="3962400"/>
            <a:ext cx="6400800" cy="1752600"/>
          </a:xfrm>
        </p:spPr>
        <p:txBody>
          <a:bodyPr/>
          <a:lstStyle>
            <a:lvl1pPr marL="0" indent="0">
              <a:buFontTx/>
              <a:buNone/>
              <a:defRPr/>
            </a:lvl1pPr>
          </a:lstStyle>
          <a:p>
            <a:r>
              <a:rPr lang="en-US" dirty="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9538" y="1581150"/>
            <a:ext cx="8756650" cy="38417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6575" y="127000"/>
            <a:ext cx="2257425" cy="3714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538" y="127000"/>
            <a:ext cx="6624637" cy="3714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txBox="1">
            <a:spLocks/>
          </p:cNvSpPr>
          <p:nvPr userDrawn="1"/>
        </p:nvSpPr>
        <p:spPr bwMode="auto">
          <a:xfrm>
            <a:off x="127000" y="127000"/>
            <a:ext cx="9017000" cy="661988"/>
          </a:xfrm>
          <a:prstGeom prst="rect">
            <a:avLst/>
          </a:prstGeom>
          <a:noFill/>
          <a:ln w="9525">
            <a:noFill/>
            <a:miter lim="800000"/>
            <a:headEnd/>
            <a:tailEnd/>
          </a:ln>
          <a:effectLst/>
        </p:spPr>
        <p:txBody>
          <a:bodyPr>
            <a:spAutoFit/>
          </a:bodyPr>
          <a:lstStyle/>
          <a:p>
            <a:pPr>
              <a:lnSpc>
                <a:spcPct val="85000"/>
              </a:lnSpc>
              <a:spcBef>
                <a:spcPct val="0"/>
              </a:spcBef>
              <a:buClrTx/>
              <a:buFontTx/>
              <a:buNone/>
              <a:defRPr/>
            </a:pPr>
            <a:r>
              <a:rPr lang="en-US" sz="4400" b="1" kern="0">
                <a:solidFill>
                  <a:schemeClr val="tx2"/>
                </a:solidFill>
                <a:effectLst>
                  <a:outerShdw blurRad="38100" dist="38100" dir="2700000" algn="tl">
                    <a:srgbClr val="000000"/>
                  </a:outerShdw>
                </a:effectLst>
                <a:latin typeface="+mj-lt"/>
                <a:ea typeface="+mj-ea"/>
                <a:cs typeface="+mj-cs"/>
              </a:rPr>
              <a:t>Click to edit Master title style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538" y="1581150"/>
            <a:ext cx="430212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4063" y="1581150"/>
            <a:ext cx="430212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 y="1581912"/>
            <a:ext cx="42717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9728" y="2339975"/>
            <a:ext cx="42717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81912"/>
            <a:ext cx="43084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39975"/>
            <a:ext cx="43084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581912"/>
            <a:ext cx="5111750" cy="45442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728" y="158191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581913"/>
            <a:ext cx="5486400" cy="3625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66306" name="Rectangle 2"/>
          <p:cNvSpPr>
            <a:spLocks noGrp="1" noChangeArrowheads="1"/>
          </p:cNvSpPr>
          <p:nvPr>
            <p:ph type="body" idx="1"/>
          </p:nvPr>
        </p:nvSpPr>
        <p:spPr bwMode="auto">
          <a:xfrm>
            <a:off x="109538" y="1581150"/>
            <a:ext cx="8756650" cy="226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6307" name="Line 3"/>
          <p:cNvSpPr>
            <a:spLocks noChangeShapeType="1"/>
          </p:cNvSpPr>
          <p:nvPr/>
        </p:nvSpPr>
        <p:spPr bwMode="auto">
          <a:xfrm>
            <a:off x="0" y="6854825"/>
            <a:ext cx="9144000" cy="0"/>
          </a:xfrm>
          <a:prstGeom prst="line">
            <a:avLst/>
          </a:prstGeom>
          <a:noFill/>
          <a:ln w="6350">
            <a:solidFill>
              <a:schemeClr val="bg1"/>
            </a:solidFill>
            <a:round/>
            <a:headEnd/>
            <a:tailEnd/>
          </a:ln>
          <a:effectLst/>
        </p:spPr>
        <p:txBody>
          <a:bodyPr/>
          <a:lstStyle/>
          <a:p>
            <a:pPr>
              <a:defRPr/>
            </a:pPr>
            <a:endParaRPr lang="en-US"/>
          </a:p>
        </p:txBody>
      </p:sp>
      <p:grpSp>
        <p:nvGrpSpPr>
          <p:cNvPr id="2052" name="Group 4"/>
          <p:cNvGrpSpPr>
            <a:grpSpLocks/>
          </p:cNvGrpSpPr>
          <p:nvPr/>
        </p:nvGrpSpPr>
        <p:grpSpPr bwMode="auto">
          <a:xfrm>
            <a:off x="-4763" y="6372225"/>
            <a:ext cx="9148763" cy="400050"/>
            <a:chOff x="-3" y="4014"/>
            <a:chExt cx="5763" cy="252"/>
          </a:xfrm>
        </p:grpSpPr>
        <p:sp>
          <p:nvSpPr>
            <p:cNvPr id="866309" name="Line 5"/>
            <p:cNvSpPr>
              <a:spLocks noChangeShapeType="1"/>
            </p:cNvSpPr>
            <p:nvPr userDrawn="1"/>
          </p:nvSpPr>
          <p:spPr bwMode="auto">
            <a:xfrm>
              <a:off x="1" y="4082"/>
              <a:ext cx="5759" cy="0"/>
            </a:xfrm>
            <a:prstGeom prst="line">
              <a:avLst/>
            </a:prstGeom>
            <a:noFill/>
            <a:ln w="6350">
              <a:solidFill>
                <a:schemeClr val="bg1"/>
              </a:solidFill>
              <a:round/>
              <a:headEnd/>
              <a:tailEnd/>
            </a:ln>
            <a:effectLst/>
          </p:spPr>
          <p:txBody>
            <a:bodyPr/>
            <a:lstStyle/>
            <a:p>
              <a:pPr>
                <a:defRPr/>
              </a:pPr>
              <a:endParaRPr lang="en-US"/>
            </a:p>
          </p:txBody>
        </p:sp>
        <p:sp>
          <p:nvSpPr>
            <p:cNvPr id="866310" name="Line 6"/>
            <p:cNvSpPr>
              <a:spLocks noChangeShapeType="1"/>
            </p:cNvSpPr>
            <p:nvPr userDrawn="1"/>
          </p:nvSpPr>
          <p:spPr bwMode="auto">
            <a:xfrm>
              <a:off x="-3" y="4014"/>
              <a:ext cx="5763" cy="0"/>
            </a:xfrm>
            <a:prstGeom prst="line">
              <a:avLst/>
            </a:prstGeom>
            <a:noFill/>
            <a:ln w="12700">
              <a:solidFill>
                <a:srgbClr val="FFCC00"/>
              </a:solidFill>
              <a:round/>
              <a:headEnd/>
              <a:tailEnd/>
            </a:ln>
            <a:effectLst/>
          </p:spPr>
          <p:txBody>
            <a:bodyPr/>
            <a:lstStyle/>
            <a:p>
              <a:pPr>
                <a:defRPr/>
              </a:pPr>
              <a:endParaRPr lang="en-US"/>
            </a:p>
          </p:txBody>
        </p:sp>
        <p:pic>
          <p:nvPicPr>
            <p:cNvPr id="2056" name="Picture 7" descr="TechNet_rgb"/>
            <p:cNvPicPr>
              <a:picLocks noChangeAspect="1" noChangeArrowheads="1"/>
            </p:cNvPicPr>
            <p:nvPr userDrawn="1"/>
          </p:nvPicPr>
          <p:blipFill>
            <a:blip r:embed="rId14"/>
            <a:srcRect/>
            <a:stretch>
              <a:fillRect/>
            </a:stretch>
          </p:blipFill>
          <p:spPr bwMode="auto">
            <a:xfrm>
              <a:off x="4606" y="4168"/>
              <a:ext cx="979" cy="98"/>
            </a:xfrm>
            <a:prstGeom prst="rect">
              <a:avLst/>
            </a:prstGeom>
            <a:noFill/>
            <a:ln w="9525">
              <a:noFill/>
              <a:miter lim="800000"/>
              <a:headEnd/>
              <a:tailEnd/>
            </a:ln>
          </p:spPr>
        </p:pic>
      </p:grpSp>
      <p:sp>
        <p:nvSpPr>
          <p:cNvPr id="866312" name="Rectangle 8"/>
          <p:cNvSpPr>
            <a:spLocks noGrp="1" noChangeArrowheads="1"/>
          </p:cNvSpPr>
          <p:nvPr>
            <p:ph type="title"/>
          </p:nvPr>
        </p:nvSpPr>
        <p:spPr bwMode="auto">
          <a:xfrm>
            <a:off x="127000" y="127000"/>
            <a:ext cx="9017000" cy="66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Tree>
  </p:cSld>
  <p:clrMap bg1="dk2" tx1="lt1" bg2="dk1" tx2="lt2" accent1="accent1" accent2="accent2" accent3="accent3" accent4="accent4" accent5="accent5" accent6="accent6" hlink="hlink" folHlink="folHlink"/>
  <p:sldLayoutIdLst>
    <p:sldLayoutId id="2147483769" r:id="rId1"/>
    <p:sldLayoutId id="2147483760" r:id="rId2"/>
    <p:sldLayoutId id="214748377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CC00"/>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CC00"/>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CC00"/>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wmf"/><Relationship Id="rId4" Type="http://schemas.openxmlformats.org/officeDocument/2006/relationships/image" Target="../media/image33.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5.png"/><Relationship Id="rId3" Type="http://schemas.openxmlformats.org/officeDocument/2006/relationships/image" Target="../media/image38.jpeg"/><Relationship Id="rId7" Type="http://schemas.openxmlformats.org/officeDocument/2006/relationships/hyperlink" Target="http://onetandberg/C15/Telepresence/Telepresence%20Experia%20Images/Forms/DispForm.aspx?ID=15" TargetMode="External"/><Relationship Id="rId12"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43.jpeg"/><Relationship Id="rId5" Type="http://schemas.openxmlformats.org/officeDocument/2006/relationships/image" Target="../media/image40.png"/><Relationship Id="rId10" Type="http://schemas.openxmlformats.org/officeDocument/2006/relationships/hyperlink" Target="http://images.google.no/imgres?imgurl=http://www.videocentric.co.uk/videoconferencing/tandberg-videoconferencing/images/tandberg-8000.jpg&amp;imgrefurl=http://www.videocentric.co.uk/videoconferencing/tandberg-videoconferencing/tandberg8000-mxp.shtml&amp;h=553&amp;w=556&amp;sz=19&amp;hl=no&amp;start=4&amp;tbnid=Ivz9gY9QSg4bIM:&amp;tbnh=132&amp;tbnw=133&amp;prev=/images?q=tandberg+mxp+8000&amp;gbv=2&amp;svnum=10&amp;hl=no" TargetMode="External"/><Relationship Id="rId4" Type="http://schemas.openxmlformats.org/officeDocument/2006/relationships/image" Target="../media/image39.png"/><Relationship Id="rId9" Type="http://schemas.openxmlformats.org/officeDocument/2006/relationships/image" Target="../media/image42.png"/><Relationship Id="rId14" Type="http://schemas.openxmlformats.org/officeDocument/2006/relationships/image" Target="../media/image46.jpeg"/></Relationships>
</file>

<file path=ppt/slides/_rels/slide3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hyperlink" Target="http://images.google.no/imgres?imgurl=http://www.videocentric.co.uk/videoconferencing/tandberg-videoconferencing/images/tandberg-8000.jpg&amp;imgrefurl=http://www.videocentric.co.uk/videoconferencing/tandberg-videoconferencing/tandberg8000-mxp.shtml&amp;h=553&amp;w=556&amp;sz=19&amp;hl=no&amp;start=4&amp;tbnid=Ivz9gY9QSg4bIM:&amp;tbnh=132&amp;tbnw=133&amp;prev=/images?q=tandberg+mxp+8000&amp;gbv=2&amp;svnum=10&amp;hl=no" TargetMode="External"/><Relationship Id="rId18" Type="http://schemas.openxmlformats.org/officeDocument/2006/relationships/image" Target="../media/image50.png"/><Relationship Id="rId3" Type="http://schemas.openxmlformats.org/officeDocument/2006/relationships/image" Target="../media/image47.jpeg"/><Relationship Id="rId7" Type="http://schemas.openxmlformats.org/officeDocument/2006/relationships/image" Target="../media/image39.png"/><Relationship Id="rId12" Type="http://schemas.openxmlformats.org/officeDocument/2006/relationships/image" Target="../media/image49.jpeg"/><Relationship Id="rId17" Type="http://schemas.openxmlformats.org/officeDocument/2006/relationships/image" Target="../media/image44.png"/><Relationship Id="rId2" Type="http://schemas.openxmlformats.org/officeDocument/2006/relationships/notesSlide" Target="../notesSlides/notesSlide35.xml"/><Relationship Id="rId16" Type="http://schemas.openxmlformats.org/officeDocument/2006/relationships/image" Target="../media/image17.jpe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hyperlink" Target="http://onetandberg/sites/C17/Content%20Server/Content%20Server%20Images/Forms/DispForm.aspx?ID=4" TargetMode="External"/><Relationship Id="rId5" Type="http://schemas.openxmlformats.org/officeDocument/2006/relationships/image" Target="../media/image41.jpeg"/><Relationship Id="rId15" Type="http://schemas.openxmlformats.org/officeDocument/2006/relationships/image" Target="../media/image40.png"/><Relationship Id="rId10" Type="http://schemas.openxmlformats.org/officeDocument/2006/relationships/image" Target="../media/image48.jpeg"/><Relationship Id="rId19" Type="http://schemas.openxmlformats.org/officeDocument/2006/relationships/image" Target="../media/image51.png"/><Relationship Id="rId4" Type="http://schemas.openxmlformats.org/officeDocument/2006/relationships/hyperlink" Target="http://onetandberg/C15/Telepresence/Telepresence%20Experia%20Images/Forms/DispForm.aspx?ID=15" TargetMode="External"/><Relationship Id="rId9" Type="http://schemas.openxmlformats.org/officeDocument/2006/relationships/hyperlink" Target="http://images.google.com/imgres?imgurl=http://www.ivci.com/images/polycom_viewstation_ex.jpg&amp;imgrefurl=http://www.ivci.com/videoconferencing_polycom_viewstation_ex.html&amp;h=258&amp;w=425&amp;sz=20&amp;hl=en&amp;start=1&amp;tbnid=90XeEESuJj5IxM:&amp;tbnh=76&amp;tbnw=126&amp;prev=/images?q=viewstation&amp;gbv=2&amp;svnum=10&amp;hl=en" TargetMode="External"/><Relationship Id="rId14" Type="http://schemas.openxmlformats.org/officeDocument/2006/relationships/image" Target="../media/image4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jpe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37.xml"/><Relationship Id="rId16"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jpeg"/><Relationship Id="rId15" Type="http://schemas.openxmlformats.org/officeDocument/2006/relationships/image" Target="../media/image6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png"/><Relationship Id="rId14" Type="http://schemas.openxmlformats.org/officeDocument/2006/relationships/image" Target="../media/image63.jpe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technet.microsoft.com/office/ocs/"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68.png"/><Relationship Id="rId4" Type="http://schemas.openxmlformats.org/officeDocument/2006/relationships/hyperlink" Target="http://technet.microsoft.com/exchang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18" Type="http://schemas.openxmlformats.org/officeDocument/2006/relationships/oleObject" Target="../embeddings/oleObject15.bin"/><Relationship Id="rId3" Type="http://schemas.openxmlformats.org/officeDocument/2006/relationships/notesSlide" Target="../notesSlides/notesSlide6.xml"/><Relationship Id="rId21" Type="http://schemas.openxmlformats.org/officeDocument/2006/relationships/oleObject" Target="../embeddings/oleObject18.bin"/><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oleObject" Target="../embeddings/oleObject13.bin"/><Relationship Id="rId20" Type="http://schemas.openxmlformats.org/officeDocument/2006/relationships/oleObject" Target="../embeddings/oleObject17.bin"/><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oleObject" Target="../embeddings/oleObject12.bin"/><Relationship Id="rId23" Type="http://schemas.openxmlformats.org/officeDocument/2006/relationships/image" Target="../media/image13.png"/><Relationship Id="rId10" Type="http://schemas.openxmlformats.org/officeDocument/2006/relationships/oleObject" Target="../embeddings/oleObject7.bin"/><Relationship Id="rId19" Type="http://schemas.openxmlformats.org/officeDocument/2006/relationships/oleObject" Target="../embeddings/oleObject16.bin"/><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oleObject" Target="../embeddings/oleObject11.bin"/><Relationship Id="rId22" Type="http://schemas.openxmlformats.org/officeDocument/2006/relationships/oleObject" Target="../embeddings/oleObject19.bin"/></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hyperlink" Target="http://onetandberg/C12/Video%20Communication%20Server/Video%20Communication%20Server%20Images/Forms/DispForm.aspx?ID=2" TargetMode="External"/><Relationship Id="rId3" Type="http://schemas.openxmlformats.org/officeDocument/2006/relationships/image" Target="../media/image14.emf"/><Relationship Id="rId21" Type="http://schemas.openxmlformats.org/officeDocument/2006/relationships/image" Target="../media/image28.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6.jpeg"/><Relationship Id="rId2" Type="http://schemas.openxmlformats.org/officeDocument/2006/relationships/notesSlide" Target="../notesSlides/notesSlide7.xml"/><Relationship Id="rId16" Type="http://schemas.openxmlformats.org/officeDocument/2006/relationships/hyperlink" Target="http://onetandberg/C10/1700%20MXP/Image%20Library/Forms/DispForm.aspx?ID=5" TargetMode="External"/><Relationship Id="rId20" Type="http://schemas.openxmlformats.org/officeDocument/2006/relationships/hyperlink" Target="http://onetandberg/C14/6000%20MXP%20Profile/Image%20Library/Forms/DispForm.aspx?ID=7" TargetMode="External"/><Relationship Id="rId1" Type="http://schemas.openxmlformats.org/officeDocument/2006/relationships/slideLayout" Target="../slideLayouts/slideLayout6.xml"/><Relationship Id="rId6" Type="http://schemas.openxmlformats.org/officeDocument/2006/relationships/image" Target="../media/image17.jpeg"/><Relationship Id="rId11" Type="http://schemas.openxmlformats.org/officeDocument/2006/relationships/image" Target="../media/image22.png"/><Relationship Id="rId24" Type="http://schemas.openxmlformats.org/officeDocument/2006/relationships/image" Target="../media/image31.jpeg"/><Relationship Id="rId5" Type="http://schemas.openxmlformats.org/officeDocument/2006/relationships/image" Target="../media/image16.png"/><Relationship Id="rId15" Type="http://schemas.openxmlformats.org/officeDocument/2006/relationships/image" Target="../media/image25.jpeg"/><Relationship Id="rId23" Type="http://schemas.openxmlformats.org/officeDocument/2006/relationships/image" Target="../media/image30.jpeg"/><Relationship Id="rId10" Type="http://schemas.openxmlformats.org/officeDocument/2006/relationships/image" Target="../media/image21.png"/><Relationship Id="rId19" Type="http://schemas.openxmlformats.org/officeDocument/2006/relationships/image" Target="../media/image27.jpe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hyperlink" Target="javascript:ClickThumbnail(56)" TargetMode="External"/><Relationship Id="rId22"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81000" y="2193925"/>
            <a:ext cx="8180388" cy="714375"/>
          </a:xfrm>
        </p:spPr>
        <p:txBody>
          <a:bodyPr>
            <a:normAutofit/>
          </a:bodyPr>
          <a:lstStyle/>
          <a:p>
            <a:r>
              <a:rPr lang="en-US" sz="2400" dirty="0" smtClean="0"/>
              <a:t>OCS Video Conferencing</a:t>
            </a:r>
            <a:endParaRPr lang="en-US" sz="4400" dirty="0"/>
          </a:p>
        </p:txBody>
      </p:sp>
      <p:sp>
        <p:nvSpPr>
          <p:cNvPr id="8" name="Subtitle 2"/>
          <p:cNvSpPr>
            <a:spLocks noGrp="1"/>
          </p:cNvSpPr>
          <p:nvPr>
            <p:ph type="subTitle" idx="1"/>
          </p:nvPr>
        </p:nvSpPr>
        <p:spPr>
          <a:xfrm>
            <a:off x="514350" y="3784600"/>
            <a:ext cx="8324850" cy="2074414"/>
          </a:xfrm>
        </p:spPr>
        <p:txBody>
          <a:bodyPr/>
          <a:lstStyle/>
          <a:p>
            <a:pPr eaLnBrk="1" hangingPunct="1">
              <a:defRPr/>
            </a:pPr>
            <a:r>
              <a:rPr lang="en-US" sz="2800" dirty="0" smtClean="0"/>
              <a:t>Jingyu Qiu</a:t>
            </a:r>
          </a:p>
          <a:p>
            <a:r>
              <a:rPr lang="en-US" sz="2800" dirty="0" smtClean="0"/>
              <a:t>Sr. Program Manager</a:t>
            </a:r>
          </a:p>
          <a:p>
            <a:r>
              <a:rPr lang="en-US" sz="2800" dirty="0" smtClean="0"/>
              <a:t>Microsoft </a:t>
            </a:r>
            <a:r>
              <a:rPr lang="en-US" sz="2800" dirty="0" smtClean="0"/>
              <a:t>Corporation</a:t>
            </a:r>
          </a:p>
          <a:p>
            <a:endParaRPr lang="en-US" sz="2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smtClean="0"/>
              <a:t>Video Codec</a:t>
            </a:r>
          </a:p>
        </p:txBody>
      </p:sp>
      <p:sp>
        <p:nvSpPr>
          <p:cNvPr id="78851" name="Rectangle 3"/>
          <p:cNvSpPr>
            <a:spLocks noGrp="1" noChangeArrowheads="1"/>
          </p:cNvSpPr>
          <p:nvPr>
            <p:ph idx="1"/>
          </p:nvPr>
        </p:nvSpPr>
        <p:spPr>
          <a:xfrm>
            <a:off x="382588" y="1104900"/>
            <a:ext cx="8380412" cy="4775200"/>
          </a:xfrm>
        </p:spPr>
        <p:txBody>
          <a:bodyPr/>
          <a:lstStyle/>
          <a:p>
            <a:pPr eaLnBrk="1" hangingPunct="1">
              <a:defRPr/>
            </a:pPr>
            <a:r>
              <a:rPr lang="en-US" dirty="0" smtClean="0"/>
              <a:t>VC1 Codec</a:t>
            </a:r>
          </a:p>
          <a:p>
            <a:pPr lvl="1" eaLnBrk="1" hangingPunct="1">
              <a:defRPr/>
            </a:pPr>
            <a:r>
              <a:rPr lang="en-US" dirty="0" smtClean="0"/>
              <a:t>Used in WMV 9, next generation DVD formats, </a:t>
            </a:r>
          </a:p>
          <a:p>
            <a:pPr lvl="1" eaLnBrk="1" hangingPunct="1">
              <a:defRPr/>
            </a:pPr>
            <a:r>
              <a:rPr lang="en-US" dirty="0" smtClean="0"/>
              <a:t>SMPTE-421M standard since April 2006</a:t>
            </a:r>
          </a:p>
          <a:p>
            <a:pPr lvl="1" eaLnBrk="1" hangingPunct="1">
              <a:defRPr/>
            </a:pPr>
            <a:r>
              <a:rPr lang="en-US" dirty="0" smtClean="0"/>
              <a:t>High Quality, High Compression, Low CPU</a:t>
            </a:r>
          </a:p>
          <a:p>
            <a:pPr eaLnBrk="1" hangingPunct="1">
              <a:defRPr/>
            </a:pPr>
            <a:r>
              <a:rPr lang="en-US" dirty="0" smtClean="0"/>
              <a:t>RTVideo – VC1 Extension</a:t>
            </a:r>
          </a:p>
          <a:p>
            <a:pPr eaLnBrk="1" hangingPunct="1">
              <a:defRPr/>
            </a:pPr>
            <a:r>
              <a:rPr lang="en-US" dirty="0" smtClean="0"/>
              <a:t>RTVideo Challenges</a:t>
            </a:r>
          </a:p>
          <a:p>
            <a:pPr lvl="1" eaLnBrk="1" hangingPunct="1">
              <a:defRPr/>
            </a:pPr>
            <a:r>
              <a:rPr lang="en-US" dirty="0" smtClean="0"/>
              <a:t>Real Time</a:t>
            </a:r>
          </a:p>
          <a:p>
            <a:pPr lvl="1" eaLnBrk="1" hangingPunct="1">
              <a:defRPr/>
            </a:pPr>
            <a:r>
              <a:rPr lang="en-US" dirty="0" smtClean="0"/>
              <a:t>Bandwidth</a:t>
            </a:r>
          </a:p>
          <a:p>
            <a:pPr lvl="1" eaLnBrk="1" hangingPunct="1">
              <a:defRPr/>
            </a:pPr>
            <a:r>
              <a:rPr lang="en-US" dirty="0" smtClean="0"/>
              <a:t>Packet Loss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smtClean="0"/>
              <a:t>Video Encoding Pattern</a:t>
            </a:r>
          </a:p>
        </p:txBody>
      </p:sp>
      <p:sp>
        <p:nvSpPr>
          <p:cNvPr id="80899" name="Rectangle 3"/>
          <p:cNvSpPr>
            <a:spLocks noGrp="1" noChangeArrowheads="1"/>
          </p:cNvSpPr>
          <p:nvPr>
            <p:ph idx="1"/>
          </p:nvPr>
        </p:nvSpPr>
        <p:spPr>
          <a:xfrm>
            <a:off x="382588" y="1414463"/>
            <a:ext cx="8380412" cy="4819650"/>
          </a:xfrm>
        </p:spPr>
        <p:txBody>
          <a:bodyPr/>
          <a:lstStyle/>
          <a:p>
            <a:pPr eaLnBrk="1" hangingPunct="1">
              <a:defRPr/>
            </a:pPr>
            <a:r>
              <a:rPr lang="en-US" dirty="0" smtClean="0"/>
              <a:t>IBBP Video Frame Pattern</a:t>
            </a:r>
          </a:p>
          <a:p>
            <a:pPr lvl="1" eaLnBrk="1" hangingPunct="1">
              <a:defRPr/>
            </a:pPr>
            <a:r>
              <a:rPr lang="en-US" dirty="0" smtClean="0"/>
              <a:t>Intra Frame and Inter Frame</a:t>
            </a:r>
          </a:p>
          <a:p>
            <a:pPr lvl="1" eaLnBrk="1" hangingPunct="1">
              <a:defRPr/>
            </a:pPr>
            <a:r>
              <a:rPr lang="en-US" dirty="0" smtClean="0"/>
              <a:t>Inter Frame Dependency</a:t>
            </a:r>
          </a:p>
          <a:p>
            <a:pPr eaLnBrk="1" hangingPunct="1">
              <a:defRPr/>
            </a:pPr>
            <a:r>
              <a:rPr lang="en-US" dirty="0" smtClean="0"/>
              <a:t>GOP Structure</a:t>
            </a:r>
          </a:p>
          <a:p>
            <a:pPr lvl="1" eaLnBrk="1" hangingPunct="1">
              <a:defRPr/>
            </a:pPr>
            <a:r>
              <a:rPr lang="en-US" dirty="0" smtClean="0"/>
              <a:t>10 Second GOP, 15 FPS</a:t>
            </a:r>
          </a:p>
          <a:p>
            <a:pPr eaLnBrk="1" hangingPunct="1">
              <a:defRPr/>
            </a:pPr>
            <a:r>
              <a:rPr lang="en-US" dirty="0" smtClean="0"/>
              <a:t>System Design Around Encoding Pattern</a:t>
            </a:r>
          </a:p>
          <a:p>
            <a:pPr lvl="1" eaLnBrk="1" hangingPunct="1">
              <a:defRPr/>
            </a:pPr>
            <a:r>
              <a:rPr lang="en-US" dirty="0" smtClean="0"/>
              <a:t>Channel Protection</a:t>
            </a:r>
          </a:p>
          <a:p>
            <a:pPr lvl="1" eaLnBrk="1" hangingPunct="1">
              <a:defRPr/>
            </a:pPr>
            <a:r>
              <a:rPr lang="en-US" dirty="0" smtClean="0"/>
              <a:t>Active Video Switching</a:t>
            </a:r>
          </a:p>
          <a:p>
            <a:pPr lvl="1" eaLnBrk="1" hangingPunct="1">
              <a:defRPr/>
            </a:pPr>
            <a:r>
              <a:rPr lang="en-US" dirty="0" smtClean="0"/>
              <a:t>Rate Matching</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Line 2"/>
          <p:cNvSpPr>
            <a:spLocks noChangeShapeType="1"/>
          </p:cNvSpPr>
          <p:nvPr/>
        </p:nvSpPr>
        <p:spPr bwMode="auto">
          <a:xfrm>
            <a:off x="762000" y="5212080"/>
            <a:ext cx="7620000" cy="0"/>
          </a:xfrm>
          <a:prstGeom prst="line">
            <a:avLst/>
          </a:prstGeom>
          <a:noFill/>
          <a:ln w="28575">
            <a:solidFill>
              <a:schemeClr val="accent2"/>
            </a:solidFill>
            <a:round/>
            <a:headEnd/>
            <a:tailEn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82947" name="Rectangle 3"/>
          <p:cNvSpPr>
            <a:spLocks noChangeArrowheads="1"/>
          </p:cNvSpPr>
          <p:nvPr/>
        </p:nvSpPr>
        <p:spPr bwMode="auto">
          <a:xfrm>
            <a:off x="838200" y="2468880"/>
            <a:ext cx="304800" cy="2743200"/>
          </a:xfrm>
          <a:prstGeom prst="rect">
            <a:avLst/>
          </a:prstGeom>
          <a:solidFill>
            <a:schemeClr val="bg2"/>
          </a:solidFill>
          <a:ln w="9525">
            <a:solidFill>
              <a:schemeClr val="tx1"/>
            </a:solidFill>
            <a:miter lim="800000"/>
            <a:headEnd/>
            <a:tailEnd/>
          </a:ln>
        </p:spPr>
        <p:txBody>
          <a:bodyPr wrap="none" anchor="ctr"/>
          <a:lstStyle/>
          <a:p>
            <a:pPr eaLnBrk="0" hangingPunct="0"/>
            <a:endParaRPr lang="en-US" sz="1800" b="0">
              <a:latin typeface="+mj-lt"/>
            </a:endParaRPr>
          </a:p>
          <a:p>
            <a:pPr eaLnBrk="0" hangingPunct="0"/>
            <a:endParaRPr lang="en-US" sz="1800" b="0">
              <a:latin typeface="+mj-lt"/>
            </a:endParaRPr>
          </a:p>
          <a:p>
            <a:pPr eaLnBrk="0" hangingPunct="0"/>
            <a:endParaRPr lang="en-US" sz="1800" b="0">
              <a:latin typeface="+mj-lt"/>
            </a:endParaRPr>
          </a:p>
          <a:p>
            <a:pPr eaLnBrk="0" hangingPunct="0"/>
            <a:endParaRPr lang="en-US" sz="1800" b="0">
              <a:latin typeface="+mj-lt"/>
            </a:endParaRPr>
          </a:p>
          <a:p>
            <a:pPr eaLnBrk="0" hangingPunct="0"/>
            <a:r>
              <a:rPr lang="en-US" sz="1800" b="0">
                <a:latin typeface="+mj-lt"/>
              </a:rPr>
              <a:t>I</a:t>
            </a:r>
          </a:p>
        </p:txBody>
      </p:sp>
      <p:sp>
        <p:nvSpPr>
          <p:cNvPr id="82948" name="Rectangle 4"/>
          <p:cNvSpPr>
            <a:spLocks noChangeArrowheads="1"/>
          </p:cNvSpPr>
          <p:nvPr/>
        </p:nvSpPr>
        <p:spPr bwMode="auto">
          <a:xfrm>
            <a:off x="1295400" y="43738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82949" name="Rectangle 5"/>
          <p:cNvSpPr>
            <a:spLocks noChangeArrowheads="1"/>
          </p:cNvSpPr>
          <p:nvPr/>
        </p:nvSpPr>
        <p:spPr bwMode="auto">
          <a:xfrm>
            <a:off x="1752600" y="414528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82950" name="Rectangle 6"/>
          <p:cNvSpPr>
            <a:spLocks noChangeArrowheads="1"/>
          </p:cNvSpPr>
          <p:nvPr/>
        </p:nvSpPr>
        <p:spPr bwMode="auto">
          <a:xfrm>
            <a:off x="2667000" y="3840480"/>
            <a:ext cx="304800" cy="1371600"/>
          </a:xfrm>
          <a:prstGeom prst="rect">
            <a:avLst/>
          </a:prstGeom>
          <a:solidFill>
            <a:srgbClr val="FFCCFF"/>
          </a:solidFill>
          <a:ln w="9525">
            <a:solidFill>
              <a:schemeClr val="tx1"/>
            </a:solidFill>
            <a:miter lim="800000"/>
            <a:headEnd/>
            <a:tailEnd/>
          </a:ln>
        </p:spPr>
        <p:txBody>
          <a:bodyPr wrap="none" anchor="ctr"/>
          <a:lstStyle/>
          <a:p>
            <a:pPr eaLnBrk="0" hangingPunct="0"/>
            <a:r>
              <a:rPr lang="en-US" sz="1800" b="0">
                <a:solidFill>
                  <a:schemeClr val="bg2"/>
                </a:solidFill>
                <a:latin typeface="+mj-lt"/>
              </a:rPr>
              <a:t>SP</a:t>
            </a:r>
          </a:p>
        </p:txBody>
      </p:sp>
      <p:sp>
        <p:nvSpPr>
          <p:cNvPr id="82951" name="Rectangle 7"/>
          <p:cNvSpPr>
            <a:spLocks noChangeArrowheads="1"/>
          </p:cNvSpPr>
          <p:nvPr/>
        </p:nvSpPr>
        <p:spPr bwMode="auto">
          <a:xfrm>
            <a:off x="6324600" y="2468880"/>
            <a:ext cx="304800" cy="2743200"/>
          </a:xfrm>
          <a:prstGeom prst="rect">
            <a:avLst/>
          </a:prstGeom>
          <a:solidFill>
            <a:schemeClr val="bg2"/>
          </a:solidFill>
          <a:ln w="9525">
            <a:solidFill>
              <a:schemeClr val="tx1"/>
            </a:solidFill>
            <a:miter lim="800000"/>
            <a:headEnd/>
            <a:tailEnd/>
          </a:ln>
        </p:spPr>
        <p:txBody>
          <a:bodyPr wrap="none" anchor="ctr"/>
          <a:lstStyle/>
          <a:p>
            <a:pPr eaLnBrk="0" hangingPunct="0"/>
            <a:r>
              <a:rPr lang="en-US" sz="1800" b="0">
                <a:latin typeface="+mj-lt"/>
              </a:rPr>
              <a:t>I</a:t>
            </a:r>
          </a:p>
        </p:txBody>
      </p:sp>
      <p:sp>
        <p:nvSpPr>
          <p:cNvPr id="82952" name="Rectangle 8"/>
          <p:cNvSpPr>
            <a:spLocks noChangeArrowheads="1"/>
          </p:cNvSpPr>
          <p:nvPr/>
        </p:nvSpPr>
        <p:spPr bwMode="auto">
          <a:xfrm>
            <a:off x="2209800" y="43738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82953" name="Rectangle 9"/>
          <p:cNvSpPr>
            <a:spLocks noChangeArrowheads="1"/>
          </p:cNvSpPr>
          <p:nvPr/>
        </p:nvSpPr>
        <p:spPr bwMode="auto">
          <a:xfrm>
            <a:off x="3124200" y="43738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82954" name="Rectangle 10"/>
          <p:cNvSpPr>
            <a:spLocks noChangeArrowheads="1"/>
          </p:cNvSpPr>
          <p:nvPr/>
        </p:nvSpPr>
        <p:spPr bwMode="auto">
          <a:xfrm>
            <a:off x="3581400" y="414528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82955" name="Rectangle 11"/>
          <p:cNvSpPr>
            <a:spLocks noChangeArrowheads="1"/>
          </p:cNvSpPr>
          <p:nvPr/>
        </p:nvSpPr>
        <p:spPr bwMode="auto">
          <a:xfrm>
            <a:off x="4495800" y="3840480"/>
            <a:ext cx="304800" cy="1371600"/>
          </a:xfrm>
          <a:prstGeom prst="rect">
            <a:avLst/>
          </a:prstGeom>
          <a:solidFill>
            <a:srgbClr val="FFCCFF"/>
          </a:solidFill>
          <a:ln w="9525">
            <a:solidFill>
              <a:schemeClr val="tx1"/>
            </a:solidFill>
            <a:miter lim="800000"/>
            <a:headEnd/>
            <a:tailEnd/>
          </a:ln>
        </p:spPr>
        <p:txBody>
          <a:bodyPr wrap="none" anchor="ctr"/>
          <a:lstStyle/>
          <a:p>
            <a:pPr eaLnBrk="0" hangingPunct="0"/>
            <a:r>
              <a:rPr lang="en-US" sz="1800" b="0">
                <a:solidFill>
                  <a:schemeClr val="bg2"/>
                </a:solidFill>
                <a:latin typeface="+mj-lt"/>
              </a:rPr>
              <a:t>SP</a:t>
            </a:r>
          </a:p>
        </p:txBody>
      </p:sp>
      <p:sp>
        <p:nvSpPr>
          <p:cNvPr id="82956" name="Rectangle 12"/>
          <p:cNvSpPr>
            <a:spLocks noChangeArrowheads="1"/>
          </p:cNvSpPr>
          <p:nvPr/>
        </p:nvSpPr>
        <p:spPr bwMode="auto">
          <a:xfrm>
            <a:off x="4038600" y="43738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82957" name="Rectangle 13"/>
          <p:cNvSpPr>
            <a:spLocks noChangeArrowheads="1"/>
          </p:cNvSpPr>
          <p:nvPr/>
        </p:nvSpPr>
        <p:spPr bwMode="auto">
          <a:xfrm>
            <a:off x="4953000" y="43738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82958" name="Rectangle 14"/>
          <p:cNvSpPr>
            <a:spLocks noChangeArrowheads="1"/>
          </p:cNvSpPr>
          <p:nvPr/>
        </p:nvSpPr>
        <p:spPr bwMode="auto">
          <a:xfrm>
            <a:off x="5410200" y="414528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82959" name="Rectangle 15"/>
          <p:cNvSpPr>
            <a:spLocks noChangeArrowheads="1"/>
          </p:cNvSpPr>
          <p:nvPr/>
        </p:nvSpPr>
        <p:spPr bwMode="auto">
          <a:xfrm>
            <a:off x="5867400" y="43738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82960" name="Rectangle 16"/>
          <p:cNvSpPr>
            <a:spLocks noChangeArrowheads="1"/>
          </p:cNvSpPr>
          <p:nvPr/>
        </p:nvSpPr>
        <p:spPr bwMode="auto">
          <a:xfrm>
            <a:off x="6781800" y="43738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82961" name="Rectangle 17"/>
          <p:cNvSpPr>
            <a:spLocks noChangeArrowheads="1"/>
          </p:cNvSpPr>
          <p:nvPr/>
        </p:nvSpPr>
        <p:spPr bwMode="auto">
          <a:xfrm>
            <a:off x="7239000" y="414528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14354" name="Text Box 18"/>
          <p:cNvSpPr txBox="1">
            <a:spLocks noChangeArrowheads="1"/>
          </p:cNvSpPr>
          <p:nvPr/>
        </p:nvSpPr>
        <p:spPr bwMode="auto">
          <a:xfrm>
            <a:off x="838200" y="5212080"/>
            <a:ext cx="6027612" cy="369332"/>
          </a:xfrm>
          <a:prstGeom prst="rect">
            <a:avLst/>
          </a:prstGeom>
          <a:noFill/>
          <a:ln w="9525">
            <a:noFill/>
            <a:miter lim="800000"/>
            <a:headEnd/>
            <a:tailEnd/>
          </a:ln>
        </p:spPr>
        <p:txBody>
          <a:bodyPr wrap="none">
            <a:spAutoFit/>
          </a:bodyPr>
          <a:lstStyle/>
          <a:p>
            <a:pPr algn="l" eaLnBrk="0" hangingPunct="0"/>
            <a:r>
              <a:rPr lang="en-US" sz="1800" b="0">
                <a:latin typeface="+mj-lt"/>
              </a:rPr>
              <a:t>1     2    3     4      5     6      7     8     9    10    11   12   13   14   15   </a:t>
            </a:r>
          </a:p>
        </p:txBody>
      </p:sp>
      <p:sp>
        <p:nvSpPr>
          <p:cNvPr id="82963" name="AutoShape 19"/>
          <p:cNvSpPr>
            <a:spLocks noChangeArrowheads="1"/>
          </p:cNvSpPr>
          <p:nvPr/>
        </p:nvSpPr>
        <p:spPr bwMode="auto">
          <a:xfrm flipH="1">
            <a:off x="2667000" y="3154680"/>
            <a:ext cx="1981200" cy="685800"/>
          </a:xfrm>
          <a:prstGeom prst="curvedDownArrow">
            <a:avLst>
              <a:gd name="adj1" fmla="val 1712"/>
              <a:gd name="adj2" fmla="val 57778"/>
              <a:gd name="adj3" fmla="val 23514"/>
            </a:avLst>
          </a:prstGeom>
          <a:solidFill>
            <a:srgbClr val="FFCCFF"/>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2964" name="AutoShape 20"/>
          <p:cNvSpPr>
            <a:spLocks noChangeArrowheads="1"/>
          </p:cNvSpPr>
          <p:nvPr/>
        </p:nvSpPr>
        <p:spPr bwMode="auto">
          <a:xfrm flipH="1">
            <a:off x="838200" y="3154680"/>
            <a:ext cx="1981200" cy="685800"/>
          </a:xfrm>
          <a:prstGeom prst="curvedDownArrow">
            <a:avLst>
              <a:gd name="adj1" fmla="val 1712"/>
              <a:gd name="adj2" fmla="val 57778"/>
              <a:gd name="adj3" fmla="val 23514"/>
            </a:avLst>
          </a:prstGeom>
          <a:solidFill>
            <a:srgbClr val="FFCCFF"/>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2965" name="AutoShape 21"/>
          <p:cNvSpPr>
            <a:spLocks noChangeArrowheads="1"/>
          </p:cNvSpPr>
          <p:nvPr/>
        </p:nvSpPr>
        <p:spPr bwMode="auto">
          <a:xfrm flipH="1">
            <a:off x="914400" y="3764280"/>
            <a:ext cx="990600" cy="381000"/>
          </a:xfrm>
          <a:prstGeom prst="curvedDownArrow">
            <a:avLst>
              <a:gd name="adj1" fmla="val 3009"/>
              <a:gd name="adj2" fmla="val 55009"/>
              <a:gd name="adj3" fmla="val 30417"/>
            </a:avLst>
          </a:prstGeom>
          <a:solidFill>
            <a:srgbClr val="FFFF99"/>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2966" name="AutoShape 22"/>
          <p:cNvSpPr>
            <a:spLocks noChangeArrowheads="1"/>
          </p:cNvSpPr>
          <p:nvPr/>
        </p:nvSpPr>
        <p:spPr bwMode="auto">
          <a:xfrm flipH="1">
            <a:off x="2743200" y="3764280"/>
            <a:ext cx="990600" cy="381000"/>
          </a:xfrm>
          <a:prstGeom prst="curvedDownArrow">
            <a:avLst>
              <a:gd name="adj1" fmla="val 3009"/>
              <a:gd name="adj2" fmla="val 55009"/>
              <a:gd name="adj3" fmla="val 30417"/>
            </a:avLst>
          </a:prstGeom>
          <a:solidFill>
            <a:srgbClr val="FFFF99"/>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2967" name="AutoShape 23"/>
          <p:cNvSpPr>
            <a:spLocks noChangeArrowheads="1"/>
          </p:cNvSpPr>
          <p:nvPr/>
        </p:nvSpPr>
        <p:spPr bwMode="auto">
          <a:xfrm flipH="1">
            <a:off x="4572000" y="3764280"/>
            <a:ext cx="990600" cy="381000"/>
          </a:xfrm>
          <a:prstGeom prst="curvedDownArrow">
            <a:avLst>
              <a:gd name="adj1" fmla="val 3009"/>
              <a:gd name="adj2" fmla="val 55009"/>
              <a:gd name="adj3" fmla="val 30417"/>
            </a:avLst>
          </a:prstGeom>
          <a:solidFill>
            <a:srgbClr val="FFFF99"/>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2968" name="AutoShape 24"/>
          <p:cNvSpPr>
            <a:spLocks noChangeArrowheads="1"/>
          </p:cNvSpPr>
          <p:nvPr/>
        </p:nvSpPr>
        <p:spPr bwMode="auto">
          <a:xfrm flipH="1">
            <a:off x="6400800" y="3764280"/>
            <a:ext cx="990600" cy="381000"/>
          </a:xfrm>
          <a:prstGeom prst="curvedDownArrow">
            <a:avLst>
              <a:gd name="adj1" fmla="val 3009"/>
              <a:gd name="adj2" fmla="val 55009"/>
              <a:gd name="adj3" fmla="val 30417"/>
            </a:avLst>
          </a:prstGeom>
          <a:solidFill>
            <a:srgbClr val="FFFF99"/>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2969" name="AutoShape 25"/>
          <p:cNvSpPr>
            <a:spLocks noChangeArrowheads="1"/>
          </p:cNvSpPr>
          <p:nvPr/>
        </p:nvSpPr>
        <p:spPr bwMode="auto">
          <a:xfrm flipH="1">
            <a:off x="990600" y="41452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2970" name="AutoShape 26"/>
          <p:cNvSpPr>
            <a:spLocks noChangeArrowheads="1"/>
          </p:cNvSpPr>
          <p:nvPr/>
        </p:nvSpPr>
        <p:spPr bwMode="auto">
          <a:xfrm>
            <a:off x="1447800" y="41452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2971" name="AutoShape 27"/>
          <p:cNvSpPr>
            <a:spLocks noChangeArrowheads="1"/>
          </p:cNvSpPr>
          <p:nvPr/>
        </p:nvSpPr>
        <p:spPr bwMode="auto">
          <a:xfrm flipH="1">
            <a:off x="1905000" y="41452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2972" name="AutoShape 28"/>
          <p:cNvSpPr>
            <a:spLocks noChangeArrowheads="1"/>
          </p:cNvSpPr>
          <p:nvPr/>
        </p:nvSpPr>
        <p:spPr bwMode="auto">
          <a:xfrm>
            <a:off x="2362200" y="41452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2973" name="AutoShape 29"/>
          <p:cNvSpPr>
            <a:spLocks noChangeArrowheads="1"/>
          </p:cNvSpPr>
          <p:nvPr/>
        </p:nvSpPr>
        <p:spPr bwMode="auto">
          <a:xfrm flipH="1">
            <a:off x="2819400" y="41452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2974" name="AutoShape 30"/>
          <p:cNvSpPr>
            <a:spLocks noChangeArrowheads="1"/>
          </p:cNvSpPr>
          <p:nvPr/>
        </p:nvSpPr>
        <p:spPr bwMode="auto">
          <a:xfrm>
            <a:off x="3276600" y="41452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2975" name="AutoShape 31"/>
          <p:cNvSpPr>
            <a:spLocks noChangeArrowheads="1"/>
          </p:cNvSpPr>
          <p:nvPr/>
        </p:nvSpPr>
        <p:spPr bwMode="auto">
          <a:xfrm flipH="1">
            <a:off x="3733800" y="41452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2976" name="AutoShape 32"/>
          <p:cNvSpPr>
            <a:spLocks noChangeArrowheads="1"/>
          </p:cNvSpPr>
          <p:nvPr/>
        </p:nvSpPr>
        <p:spPr bwMode="auto">
          <a:xfrm>
            <a:off x="4191000" y="41452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2977" name="AutoShape 33"/>
          <p:cNvSpPr>
            <a:spLocks noChangeArrowheads="1"/>
          </p:cNvSpPr>
          <p:nvPr/>
        </p:nvSpPr>
        <p:spPr bwMode="auto">
          <a:xfrm flipH="1">
            <a:off x="4648200" y="41452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2978" name="AutoShape 34"/>
          <p:cNvSpPr>
            <a:spLocks noChangeArrowheads="1"/>
          </p:cNvSpPr>
          <p:nvPr/>
        </p:nvSpPr>
        <p:spPr bwMode="auto">
          <a:xfrm>
            <a:off x="5105400" y="41452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2979" name="AutoShape 35"/>
          <p:cNvSpPr>
            <a:spLocks noChangeArrowheads="1"/>
          </p:cNvSpPr>
          <p:nvPr/>
        </p:nvSpPr>
        <p:spPr bwMode="auto">
          <a:xfrm flipH="1">
            <a:off x="5562600" y="41452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2980" name="AutoShape 36"/>
          <p:cNvSpPr>
            <a:spLocks noChangeArrowheads="1"/>
          </p:cNvSpPr>
          <p:nvPr/>
        </p:nvSpPr>
        <p:spPr bwMode="auto">
          <a:xfrm>
            <a:off x="6019800" y="41452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2981" name="AutoShape 37"/>
          <p:cNvSpPr>
            <a:spLocks noChangeArrowheads="1"/>
          </p:cNvSpPr>
          <p:nvPr/>
        </p:nvSpPr>
        <p:spPr bwMode="auto">
          <a:xfrm flipH="1">
            <a:off x="6477000" y="41452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2982" name="AutoShape 38"/>
          <p:cNvSpPr>
            <a:spLocks noChangeArrowheads="1"/>
          </p:cNvSpPr>
          <p:nvPr/>
        </p:nvSpPr>
        <p:spPr bwMode="auto">
          <a:xfrm>
            <a:off x="6934200" y="41452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2983" name="Text Box 39"/>
          <p:cNvSpPr txBox="1">
            <a:spLocks noChangeArrowheads="1"/>
          </p:cNvSpPr>
          <p:nvPr/>
        </p:nvSpPr>
        <p:spPr bwMode="auto">
          <a:xfrm>
            <a:off x="685800" y="1021080"/>
            <a:ext cx="1214435" cy="369332"/>
          </a:xfrm>
          <a:prstGeom prst="rect">
            <a:avLst/>
          </a:prstGeom>
          <a:noFill/>
          <a:ln w="9525">
            <a:noFill/>
            <a:miter lim="800000"/>
            <a:headEnd/>
            <a:tailEnd/>
          </a:ln>
        </p:spPr>
        <p:txBody>
          <a:bodyPr wrap="none">
            <a:spAutoFit/>
          </a:bodyPr>
          <a:lstStyle/>
          <a:p>
            <a:pPr algn="l" eaLnBrk="0" hangingPunct="0"/>
            <a:r>
              <a:rPr lang="en-US" sz="1800" b="0">
                <a:latin typeface="+mj-lt"/>
              </a:rPr>
              <a:t>I: I</a:t>
            </a:r>
            <a:r>
              <a:rPr lang="en-US" sz="1400" b="0">
                <a:latin typeface="+mj-lt"/>
              </a:rPr>
              <a:t>ntra Frame</a:t>
            </a:r>
          </a:p>
        </p:txBody>
      </p:sp>
      <p:sp>
        <p:nvSpPr>
          <p:cNvPr id="82984" name="Text Box 40"/>
          <p:cNvSpPr txBox="1">
            <a:spLocks noChangeArrowheads="1"/>
          </p:cNvSpPr>
          <p:nvPr/>
        </p:nvSpPr>
        <p:spPr bwMode="auto">
          <a:xfrm>
            <a:off x="685800" y="1325880"/>
            <a:ext cx="1690271" cy="369332"/>
          </a:xfrm>
          <a:prstGeom prst="rect">
            <a:avLst/>
          </a:prstGeom>
          <a:noFill/>
          <a:ln w="9525">
            <a:noFill/>
            <a:miter lim="800000"/>
            <a:headEnd/>
            <a:tailEnd/>
          </a:ln>
        </p:spPr>
        <p:txBody>
          <a:bodyPr wrap="none">
            <a:spAutoFit/>
          </a:bodyPr>
          <a:lstStyle/>
          <a:p>
            <a:pPr algn="l" eaLnBrk="0" hangingPunct="0"/>
            <a:r>
              <a:rPr lang="en-US" sz="1800" b="0" dirty="0">
                <a:latin typeface="+mj-lt"/>
              </a:rPr>
              <a:t>P: P</a:t>
            </a:r>
            <a:r>
              <a:rPr lang="en-US" sz="1400" b="0" dirty="0">
                <a:latin typeface="+mj-lt"/>
              </a:rPr>
              <a:t>rediction Frame</a:t>
            </a:r>
          </a:p>
        </p:txBody>
      </p:sp>
      <p:sp>
        <p:nvSpPr>
          <p:cNvPr id="82985" name="Text Box 41"/>
          <p:cNvSpPr txBox="1">
            <a:spLocks noChangeArrowheads="1"/>
          </p:cNvSpPr>
          <p:nvPr/>
        </p:nvSpPr>
        <p:spPr bwMode="auto">
          <a:xfrm>
            <a:off x="685800" y="1935480"/>
            <a:ext cx="2782428" cy="369332"/>
          </a:xfrm>
          <a:prstGeom prst="rect">
            <a:avLst/>
          </a:prstGeom>
          <a:noFill/>
          <a:ln w="9525">
            <a:noFill/>
            <a:miter lim="800000"/>
            <a:headEnd/>
            <a:tailEnd/>
          </a:ln>
        </p:spPr>
        <p:txBody>
          <a:bodyPr wrap="none">
            <a:spAutoFit/>
          </a:bodyPr>
          <a:lstStyle/>
          <a:p>
            <a:pPr algn="l" eaLnBrk="0" hangingPunct="0"/>
            <a:r>
              <a:rPr lang="en-US" sz="1800" b="0">
                <a:latin typeface="+mj-lt"/>
              </a:rPr>
              <a:t>SP: S</a:t>
            </a:r>
            <a:r>
              <a:rPr lang="en-US" sz="1400" b="0">
                <a:latin typeface="+mj-lt"/>
              </a:rPr>
              <a:t>uper</a:t>
            </a:r>
            <a:r>
              <a:rPr lang="en-US" sz="1800" b="0">
                <a:latin typeface="+mj-lt"/>
              </a:rPr>
              <a:t> P</a:t>
            </a:r>
            <a:r>
              <a:rPr lang="en-US" sz="1400" b="0">
                <a:latin typeface="+mj-lt"/>
              </a:rPr>
              <a:t> Frame, </a:t>
            </a:r>
            <a:r>
              <a:rPr lang="en-US" sz="1400">
                <a:latin typeface="+mj-lt"/>
              </a:rPr>
              <a:t>VC1 Extension</a:t>
            </a:r>
          </a:p>
        </p:txBody>
      </p:sp>
      <p:sp>
        <p:nvSpPr>
          <p:cNvPr id="82986" name="Text Box 42"/>
          <p:cNvSpPr txBox="1">
            <a:spLocks noChangeArrowheads="1"/>
          </p:cNvSpPr>
          <p:nvPr/>
        </p:nvSpPr>
        <p:spPr bwMode="auto">
          <a:xfrm>
            <a:off x="685800" y="1630680"/>
            <a:ext cx="1873013" cy="369332"/>
          </a:xfrm>
          <a:prstGeom prst="rect">
            <a:avLst/>
          </a:prstGeom>
          <a:noFill/>
          <a:ln w="9525">
            <a:noFill/>
            <a:miter lim="800000"/>
            <a:headEnd/>
            <a:tailEnd/>
          </a:ln>
        </p:spPr>
        <p:txBody>
          <a:bodyPr wrap="none">
            <a:spAutoFit/>
          </a:bodyPr>
          <a:lstStyle/>
          <a:p>
            <a:pPr algn="l" eaLnBrk="0" hangingPunct="0"/>
            <a:r>
              <a:rPr lang="en-US" sz="1800" b="0" dirty="0">
                <a:latin typeface="+mj-lt"/>
              </a:rPr>
              <a:t>B: B</a:t>
            </a:r>
            <a:r>
              <a:rPr lang="en-US" sz="1400" b="0" dirty="0">
                <a:latin typeface="+mj-lt"/>
              </a:rPr>
              <a:t>idirectional Frame</a:t>
            </a:r>
          </a:p>
        </p:txBody>
      </p:sp>
      <p:sp>
        <p:nvSpPr>
          <p:cNvPr id="82987" name="Rectangle 43"/>
          <p:cNvSpPr>
            <a:spLocks noGrp="1" noChangeArrowheads="1"/>
          </p:cNvSpPr>
          <p:nvPr>
            <p:ph type="title"/>
          </p:nvPr>
        </p:nvSpPr>
        <p:spPr/>
        <p:txBody>
          <a:bodyPr/>
          <a:lstStyle/>
          <a:p>
            <a:pPr eaLnBrk="1" hangingPunct="1">
              <a:defRPr/>
            </a:pPr>
            <a:r>
              <a:rPr lang="en-US" smtClean="0">
                <a:latin typeface="+mj-lt"/>
              </a:rPr>
              <a:t>Bitstream Structure</a:t>
            </a:r>
          </a:p>
        </p:txBody>
      </p:sp>
      <p:sp>
        <p:nvSpPr>
          <p:cNvPr id="82988" name="Rectangle 44"/>
          <p:cNvSpPr>
            <a:spLocks noChangeArrowheads="1"/>
          </p:cNvSpPr>
          <p:nvPr/>
        </p:nvSpPr>
        <p:spPr bwMode="auto">
          <a:xfrm>
            <a:off x="838200" y="5669280"/>
            <a:ext cx="304800" cy="304800"/>
          </a:xfrm>
          <a:prstGeom prst="rect">
            <a:avLst/>
          </a:prstGeom>
          <a:solidFill>
            <a:schemeClr val="tx1"/>
          </a:solidFill>
          <a:ln w="9525">
            <a:solidFill>
              <a:schemeClr val="tx1"/>
            </a:solidFill>
            <a:miter lim="800000"/>
            <a:headEnd/>
            <a:tailEnd/>
          </a:ln>
        </p:spPr>
        <p:txBody>
          <a:bodyPr wrap="none" anchor="ctr"/>
          <a:lstStyle/>
          <a:p>
            <a:pPr eaLnBrk="0" hangingPunct="0"/>
            <a:r>
              <a:rPr lang="en-US" sz="1800" b="0">
                <a:solidFill>
                  <a:schemeClr val="bg2"/>
                </a:solidFill>
                <a:latin typeface="+mj-lt"/>
              </a:rPr>
              <a:t>I</a:t>
            </a:r>
          </a:p>
        </p:txBody>
      </p:sp>
      <p:sp>
        <p:nvSpPr>
          <p:cNvPr id="82989" name="Rectangle 45"/>
          <p:cNvSpPr>
            <a:spLocks noChangeArrowheads="1"/>
          </p:cNvSpPr>
          <p:nvPr/>
        </p:nvSpPr>
        <p:spPr bwMode="auto">
          <a:xfrm>
            <a:off x="1295400" y="5669280"/>
            <a:ext cx="304800" cy="304800"/>
          </a:xfrm>
          <a:prstGeom prst="rect">
            <a:avLst/>
          </a:prstGeom>
          <a:solidFill>
            <a:schemeClr val="tx1"/>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82990" name="Rectangle 46"/>
          <p:cNvSpPr>
            <a:spLocks noChangeArrowheads="1"/>
          </p:cNvSpPr>
          <p:nvPr/>
        </p:nvSpPr>
        <p:spPr bwMode="auto">
          <a:xfrm>
            <a:off x="1752600" y="5669280"/>
            <a:ext cx="304800" cy="304800"/>
          </a:xfrm>
          <a:prstGeom prst="rect">
            <a:avLst/>
          </a:prstGeom>
          <a:solidFill>
            <a:schemeClr val="tx1"/>
          </a:solidFill>
          <a:ln w="9525">
            <a:solidFill>
              <a:schemeClr val="tx1"/>
            </a:solidFill>
            <a:miter lim="800000"/>
            <a:headEnd/>
            <a:tailEnd/>
          </a:ln>
        </p:spPr>
        <p:txBody>
          <a:bodyPr wrap="none" anchor="ctr"/>
          <a:lstStyle/>
          <a:p>
            <a:pPr eaLnBrk="0" hangingPunct="0"/>
            <a:r>
              <a:rPr lang="en-US" sz="1800" b="0">
                <a:solidFill>
                  <a:schemeClr val="bg2"/>
                </a:solidFill>
                <a:latin typeface="+mj-lt"/>
              </a:rPr>
              <a:t>B</a:t>
            </a:r>
          </a:p>
        </p:txBody>
      </p:sp>
      <p:sp>
        <p:nvSpPr>
          <p:cNvPr id="82991" name="Rectangle 47"/>
          <p:cNvSpPr>
            <a:spLocks noChangeArrowheads="1"/>
          </p:cNvSpPr>
          <p:nvPr/>
        </p:nvSpPr>
        <p:spPr bwMode="auto">
          <a:xfrm>
            <a:off x="2667000" y="5669280"/>
            <a:ext cx="304800" cy="304800"/>
          </a:xfrm>
          <a:prstGeom prst="rect">
            <a:avLst/>
          </a:prstGeom>
          <a:solidFill>
            <a:schemeClr val="tx1"/>
          </a:solidFill>
          <a:ln w="9525">
            <a:solidFill>
              <a:schemeClr val="tx1"/>
            </a:solidFill>
            <a:miter lim="800000"/>
            <a:headEnd/>
            <a:tailEnd/>
          </a:ln>
        </p:spPr>
        <p:txBody>
          <a:bodyPr wrap="none" anchor="ctr"/>
          <a:lstStyle/>
          <a:p>
            <a:pPr eaLnBrk="0" hangingPunct="0"/>
            <a:r>
              <a:rPr lang="en-US" sz="1800" b="0">
                <a:solidFill>
                  <a:schemeClr val="bg2"/>
                </a:solidFill>
                <a:latin typeface="+mj-lt"/>
              </a:rPr>
              <a:t>B</a:t>
            </a:r>
          </a:p>
        </p:txBody>
      </p:sp>
      <p:sp>
        <p:nvSpPr>
          <p:cNvPr id="82992" name="Rectangle 48"/>
          <p:cNvSpPr>
            <a:spLocks noChangeArrowheads="1"/>
          </p:cNvSpPr>
          <p:nvPr/>
        </p:nvSpPr>
        <p:spPr bwMode="auto">
          <a:xfrm>
            <a:off x="3581400" y="5669280"/>
            <a:ext cx="304800" cy="304800"/>
          </a:xfrm>
          <a:prstGeom prst="rect">
            <a:avLst/>
          </a:prstGeom>
          <a:solidFill>
            <a:schemeClr val="tx1"/>
          </a:solidFill>
          <a:ln w="9525">
            <a:solidFill>
              <a:schemeClr val="tx1"/>
            </a:solidFill>
            <a:miter lim="800000"/>
            <a:headEnd/>
            <a:tailEnd/>
          </a:ln>
        </p:spPr>
        <p:txBody>
          <a:bodyPr wrap="none" anchor="ctr"/>
          <a:lstStyle/>
          <a:p>
            <a:pPr eaLnBrk="0" hangingPunct="0"/>
            <a:r>
              <a:rPr lang="en-US" sz="1800" b="0">
                <a:solidFill>
                  <a:schemeClr val="bg2"/>
                </a:solidFill>
                <a:latin typeface="+mj-lt"/>
              </a:rPr>
              <a:t>B</a:t>
            </a:r>
          </a:p>
        </p:txBody>
      </p:sp>
      <p:sp>
        <p:nvSpPr>
          <p:cNvPr id="82993" name="Rectangle 49"/>
          <p:cNvSpPr>
            <a:spLocks noChangeArrowheads="1"/>
          </p:cNvSpPr>
          <p:nvPr/>
        </p:nvSpPr>
        <p:spPr bwMode="auto">
          <a:xfrm>
            <a:off x="2209800" y="5669280"/>
            <a:ext cx="304800" cy="304800"/>
          </a:xfrm>
          <a:prstGeom prst="rect">
            <a:avLst/>
          </a:prstGeom>
          <a:solidFill>
            <a:schemeClr val="tx1"/>
          </a:solidFill>
          <a:ln w="9525">
            <a:solidFill>
              <a:schemeClr val="tx1"/>
            </a:solidFill>
            <a:miter lim="800000"/>
            <a:headEnd/>
            <a:tailEnd/>
          </a:ln>
        </p:spPr>
        <p:txBody>
          <a:bodyPr wrap="none" anchor="ctr"/>
          <a:lstStyle/>
          <a:p>
            <a:pPr eaLnBrk="0" hangingPunct="0"/>
            <a:r>
              <a:rPr lang="en-US" sz="1800" b="0">
                <a:solidFill>
                  <a:schemeClr val="bg2"/>
                </a:solidFill>
                <a:latin typeface="+mj-lt"/>
              </a:rPr>
              <a:t>SP</a:t>
            </a:r>
          </a:p>
        </p:txBody>
      </p:sp>
      <p:sp>
        <p:nvSpPr>
          <p:cNvPr id="82994" name="Rectangle 50"/>
          <p:cNvSpPr>
            <a:spLocks noChangeArrowheads="1"/>
          </p:cNvSpPr>
          <p:nvPr/>
        </p:nvSpPr>
        <p:spPr bwMode="auto">
          <a:xfrm>
            <a:off x="4495800" y="5669280"/>
            <a:ext cx="304800" cy="304800"/>
          </a:xfrm>
          <a:prstGeom prst="rect">
            <a:avLst/>
          </a:prstGeom>
          <a:solidFill>
            <a:schemeClr val="tx1"/>
          </a:solidFill>
          <a:ln w="9525">
            <a:solidFill>
              <a:schemeClr val="tx1"/>
            </a:solidFill>
            <a:miter lim="800000"/>
            <a:headEnd/>
            <a:tailEnd/>
          </a:ln>
        </p:spPr>
        <p:txBody>
          <a:bodyPr wrap="none" anchor="ctr"/>
          <a:lstStyle/>
          <a:p>
            <a:pPr eaLnBrk="0" hangingPunct="0"/>
            <a:r>
              <a:rPr lang="en-US" sz="1800" b="0">
                <a:solidFill>
                  <a:schemeClr val="bg2"/>
                </a:solidFill>
                <a:latin typeface="+mj-lt"/>
              </a:rPr>
              <a:t>B</a:t>
            </a:r>
          </a:p>
        </p:txBody>
      </p:sp>
      <p:sp>
        <p:nvSpPr>
          <p:cNvPr id="82995" name="Rectangle 51"/>
          <p:cNvSpPr>
            <a:spLocks noChangeArrowheads="1"/>
          </p:cNvSpPr>
          <p:nvPr/>
        </p:nvSpPr>
        <p:spPr bwMode="auto">
          <a:xfrm>
            <a:off x="5410200" y="5669280"/>
            <a:ext cx="304800" cy="304800"/>
          </a:xfrm>
          <a:prstGeom prst="rect">
            <a:avLst/>
          </a:prstGeom>
          <a:solidFill>
            <a:schemeClr val="tx1"/>
          </a:solidFill>
          <a:ln w="9525">
            <a:solidFill>
              <a:schemeClr val="tx1"/>
            </a:solidFill>
            <a:miter lim="800000"/>
            <a:headEnd/>
            <a:tailEnd/>
          </a:ln>
        </p:spPr>
        <p:txBody>
          <a:bodyPr wrap="none" anchor="ctr"/>
          <a:lstStyle/>
          <a:p>
            <a:pPr eaLnBrk="0" hangingPunct="0"/>
            <a:r>
              <a:rPr lang="en-US" sz="1800" b="0">
                <a:solidFill>
                  <a:schemeClr val="bg2"/>
                </a:solidFill>
                <a:latin typeface="+mj-lt"/>
              </a:rPr>
              <a:t>B</a:t>
            </a:r>
          </a:p>
        </p:txBody>
      </p:sp>
      <p:sp>
        <p:nvSpPr>
          <p:cNvPr id="82996" name="Rectangle 52"/>
          <p:cNvSpPr>
            <a:spLocks noChangeArrowheads="1"/>
          </p:cNvSpPr>
          <p:nvPr/>
        </p:nvSpPr>
        <p:spPr bwMode="auto">
          <a:xfrm>
            <a:off x="6324600" y="5669280"/>
            <a:ext cx="304800" cy="304800"/>
          </a:xfrm>
          <a:prstGeom prst="rect">
            <a:avLst/>
          </a:prstGeom>
          <a:solidFill>
            <a:schemeClr val="tx1"/>
          </a:solidFill>
          <a:ln w="9525">
            <a:solidFill>
              <a:schemeClr val="tx1"/>
            </a:solidFill>
            <a:miter lim="800000"/>
            <a:headEnd/>
            <a:tailEnd/>
          </a:ln>
        </p:spPr>
        <p:txBody>
          <a:bodyPr wrap="none" anchor="ctr"/>
          <a:lstStyle/>
          <a:p>
            <a:pPr eaLnBrk="0" hangingPunct="0"/>
            <a:r>
              <a:rPr lang="en-US" sz="1800" b="0">
                <a:solidFill>
                  <a:schemeClr val="bg2"/>
                </a:solidFill>
                <a:latin typeface="+mj-lt"/>
              </a:rPr>
              <a:t>B</a:t>
            </a:r>
          </a:p>
        </p:txBody>
      </p:sp>
      <p:sp>
        <p:nvSpPr>
          <p:cNvPr id="82997" name="Rectangle 53"/>
          <p:cNvSpPr>
            <a:spLocks noChangeArrowheads="1"/>
          </p:cNvSpPr>
          <p:nvPr/>
        </p:nvSpPr>
        <p:spPr bwMode="auto">
          <a:xfrm>
            <a:off x="4038600" y="5669280"/>
            <a:ext cx="304800" cy="304800"/>
          </a:xfrm>
          <a:prstGeom prst="rect">
            <a:avLst/>
          </a:prstGeom>
          <a:solidFill>
            <a:schemeClr val="tx1"/>
          </a:solidFill>
          <a:ln w="9525">
            <a:solidFill>
              <a:schemeClr val="tx1"/>
            </a:solidFill>
            <a:miter lim="800000"/>
            <a:headEnd/>
            <a:tailEnd/>
          </a:ln>
        </p:spPr>
        <p:txBody>
          <a:bodyPr wrap="none" anchor="ctr"/>
          <a:lstStyle/>
          <a:p>
            <a:pPr eaLnBrk="0" hangingPunct="0"/>
            <a:r>
              <a:rPr lang="en-US" sz="1800" b="0">
                <a:solidFill>
                  <a:schemeClr val="bg2"/>
                </a:solidFill>
                <a:latin typeface="+mj-lt"/>
              </a:rPr>
              <a:t>SP</a:t>
            </a:r>
          </a:p>
        </p:txBody>
      </p:sp>
      <p:sp>
        <p:nvSpPr>
          <p:cNvPr id="82998" name="Rectangle 54"/>
          <p:cNvSpPr>
            <a:spLocks noChangeArrowheads="1"/>
          </p:cNvSpPr>
          <p:nvPr/>
        </p:nvSpPr>
        <p:spPr bwMode="auto">
          <a:xfrm>
            <a:off x="3124200" y="5669280"/>
            <a:ext cx="304800" cy="304800"/>
          </a:xfrm>
          <a:prstGeom prst="rect">
            <a:avLst/>
          </a:prstGeom>
          <a:solidFill>
            <a:schemeClr val="tx1"/>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82999" name="Rectangle 55"/>
          <p:cNvSpPr>
            <a:spLocks noChangeArrowheads="1"/>
          </p:cNvSpPr>
          <p:nvPr/>
        </p:nvSpPr>
        <p:spPr bwMode="auto">
          <a:xfrm>
            <a:off x="6781800" y="5669280"/>
            <a:ext cx="304800" cy="304800"/>
          </a:xfrm>
          <a:prstGeom prst="rect">
            <a:avLst/>
          </a:prstGeom>
          <a:solidFill>
            <a:schemeClr val="tx1"/>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83000" name="Rectangle 56"/>
          <p:cNvSpPr>
            <a:spLocks noChangeArrowheads="1"/>
          </p:cNvSpPr>
          <p:nvPr/>
        </p:nvSpPr>
        <p:spPr bwMode="auto">
          <a:xfrm>
            <a:off x="4953000" y="5669280"/>
            <a:ext cx="304800" cy="304800"/>
          </a:xfrm>
          <a:prstGeom prst="rect">
            <a:avLst/>
          </a:prstGeom>
          <a:solidFill>
            <a:schemeClr val="tx1"/>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83001" name="Rectangle 57"/>
          <p:cNvSpPr>
            <a:spLocks noChangeArrowheads="1"/>
          </p:cNvSpPr>
          <p:nvPr/>
        </p:nvSpPr>
        <p:spPr bwMode="auto">
          <a:xfrm>
            <a:off x="5867400" y="5669280"/>
            <a:ext cx="304800" cy="304800"/>
          </a:xfrm>
          <a:prstGeom prst="rect">
            <a:avLst/>
          </a:prstGeom>
          <a:solidFill>
            <a:schemeClr val="tx1"/>
          </a:solidFill>
          <a:ln w="9525">
            <a:solidFill>
              <a:schemeClr val="tx1"/>
            </a:solidFill>
            <a:miter lim="800000"/>
            <a:headEnd/>
            <a:tailEnd/>
          </a:ln>
        </p:spPr>
        <p:txBody>
          <a:bodyPr wrap="none" anchor="ctr"/>
          <a:lstStyle/>
          <a:p>
            <a:pPr eaLnBrk="0" hangingPunct="0"/>
            <a:r>
              <a:rPr lang="en-US" sz="1800" b="0">
                <a:solidFill>
                  <a:schemeClr val="bg2"/>
                </a:solidFill>
                <a:latin typeface="+mj-lt"/>
              </a:rPr>
              <a:t>I</a:t>
            </a:r>
          </a:p>
        </p:txBody>
      </p:sp>
      <p:sp>
        <p:nvSpPr>
          <p:cNvPr id="83002" name="Rectangle 58"/>
          <p:cNvSpPr>
            <a:spLocks noChangeArrowheads="1"/>
          </p:cNvSpPr>
          <p:nvPr/>
        </p:nvSpPr>
        <p:spPr bwMode="auto">
          <a:xfrm>
            <a:off x="7239000" y="5669280"/>
            <a:ext cx="304800" cy="304800"/>
          </a:xfrm>
          <a:prstGeom prst="rect">
            <a:avLst/>
          </a:prstGeom>
          <a:solidFill>
            <a:schemeClr val="tx1"/>
          </a:solidFill>
          <a:ln w="9525">
            <a:solidFill>
              <a:schemeClr val="tx1"/>
            </a:solidFill>
            <a:miter lim="800000"/>
            <a:headEnd/>
            <a:tailEnd/>
          </a:ln>
        </p:spPr>
        <p:txBody>
          <a:bodyPr wrap="none" anchor="ctr"/>
          <a:lstStyle/>
          <a:p>
            <a:pPr eaLnBrk="0" hangingPunct="0"/>
            <a:r>
              <a:rPr lang="en-US" sz="1800" b="0">
                <a:solidFill>
                  <a:schemeClr val="bg2"/>
                </a:solidFill>
                <a:latin typeface="+mj-lt"/>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blinds(horizontal)">
                                      <p:cBhvr>
                                        <p:cTn id="7" dur="500"/>
                                        <p:tgtEl>
                                          <p:spTgt spid="8294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2983"/>
                                        </p:tgtEl>
                                        <p:attrNameLst>
                                          <p:attrName>style.visibility</p:attrName>
                                        </p:attrNameLst>
                                      </p:cBhvr>
                                      <p:to>
                                        <p:strVal val="visible"/>
                                      </p:to>
                                    </p:set>
                                    <p:animEffect transition="in" filter="blinds(horizontal)">
                                      <p:cBhvr>
                                        <p:cTn id="10" dur="500"/>
                                        <p:tgtEl>
                                          <p:spTgt spid="8298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2988"/>
                                        </p:tgtEl>
                                        <p:attrNameLst>
                                          <p:attrName>style.visibility</p:attrName>
                                        </p:attrNameLst>
                                      </p:cBhvr>
                                      <p:to>
                                        <p:strVal val="visible"/>
                                      </p:to>
                                    </p:set>
                                    <p:animEffect transition="in" filter="blinds(horizontal)">
                                      <p:cBhvr>
                                        <p:cTn id="13" dur="500"/>
                                        <p:tgtEl>
                                          <p:spTgt spid="8298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2949"/>
                                        </p:tgtEl>
                                        <p:attrNameLst>
                                          <p:attrName>style.visibility</p:attrName>
                                        </p:attrNameLst>
                                      </p:cBhvr>
                                      <p:to>
                                        <p:strVal val="visible"/>
                                      </p:to>
                                    </p:set>
                                    <p:animEffect transition="in" filter="blinds(horizontal)">
                                      <p:cBhvr>
                                        <p:cTn id="18" dur="500"/>
                                        <p:tgtEl>
                                          <p:spTgt spid="8294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2965"/>
                                        </p:tgtEl>
                                        <p:attrNameLst>
                                          <p:attrName>style.visibility</p:attrName>
                                        </p:attrNameLst>
                                      </p:cBhvr>
                                      <p:to>
                                        <p:strVal val="visible"/>
                                      </p:to>
                                    </p:set>
                                    <p:animEffect transition="in" filter="blinds(horizontal)">
                                      <p:cBhvr>
                                        <p:cTn id="21" dur="500"/>
                                        <p:tgtEl>
                                          <p:spTgt spid="8296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2984"/>
                                        </p:tgtEl>
                                        <p:attrNameLst>
                                          <p:attrName>style.visibility</p:attrName>
                                        </p:attrNameLst>
                                      </p:cBhvr>
                                      <p:to>
                                        <p:strVal val="visible"/>
                                      </p:to>
                                    </p:set>
                                    <p:animEffect transition="in" filter="blinds(horizontal)">
                                      <p:cBhvr>
                                        <p:cTn id="24" dur="500"/>
                                        <p:tgtEl>
                                          <p:spTgt spid="8298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82989"/>
                                        </p:tgtEl>
                                        <p:attrNameLst>
                                          <p:attrName>style.visibility</p:attrName>
                                        </p:attrNameLst>
                                      </p:cBhvr>
                                      <p:to>
                                        <p:strVal val="visible"/>
                                      </p:to>
                                    </p:set>
                                    <p:animEffect transition="in" filter="blinds(horizontal)">
                                      <p:cBhvr>
                                        <p:cTn id="27" dur="500"/>
                                        <p:tgtEl>
                                          <p:spTgt spid="8298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2948"/>
                                        </p:tgtEl>
                                        <p:attrNameLst>
                                          <p:attrName>style.visibility</p:attrName>
                                        </p:attrNameLst>
                                      </p:cBhvr>
                                      <p:to>
                                        <p:strVal val="visible"/>
                                      </p:to>
                                    </p:set>
                                    <p:animEffect transition="in" filter="blinds(horizontal)">
                                      <p:cBhvr>
                                        <p:cTn id="32" dur="500"/>
                                        <p:tgtEl>
                                          <p:spTgt spid="8294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82970"/>
                                        </p:tgtEl>
                                        <p:attrNameLst>
                                          <p:attrName>style.visibility</p:attrName>
                                        </p:attrNameLst>
                                      </p:cBhvr>
                                      <p:to>
                                        <p:strVal val="visible"/>
                                      </p:to>
                                    </p:set>
                                    <p:animEffect transition="in" filter="blinds(horizontal)">
                                      <p:cBhvr>
                                        <p:cTn id="35" dur="500"/>
                                        <p:tgtEl>
                                          <p:spTgt spid="8297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82969"/>
                                        </p:tgtEl>
                                        <p:attrNameLst>
                                          <p:attrName>style.visibility</p:attrName>
                                        </p:attrNameLst>
                                      </p:cBhvr>
                                      <p:to>
                                        <p:strVal val="visible"/>
                                      </p:to>
                                    </p:set>
                                    <p:animEffect transition="in" filter="blinds(horizontal)">
                                      <p:cBhvr>
                                        <p:cTn id="38" dur="500"/>
                                        <p:tgtEl>
                                          <p:spTgt spid="8296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82986"/>
                                        </p:tgtEl>
                                        <p:attrNameLst>
                                          <p:attrName>style.visibility</p:attrName>
                                        </p:attrNameLst>
                                      </p:cBhvr>
                                      <p:to>
                                        <p:strVal val="visible"/>
                                      </p:to>
                                    </p:set>
                                    <p:animEffect transition="in" filter="blinds(horizontal)">
                                      <p:cBhvr>
                                        <p:cTn id="41" dur="500"/>
                                        <p:tgtEl>
                                          <p:spTgt spid="8298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82990"/>
                                        </p:tgtEl>
                                        <p:attrNameLst>
                                          <p:attrName>style.visibility</p:attrName>
                                        </p:attrNameLst>
                                      </p:cBhvr>
                                      <p:to>
                                        <p:strVal val="visible"/>
                                      </p:to>
                                    </p:set>
                                    <p:animEffect transition="in" filter="blinds(horizontal)">
                                      <p:cBhvr>
                                        <p:cTn id="44" dur="500"/>
                                        <p:tgtEl>
                                          <p:spTgt spid="8299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82950"/>
                                        </p:tgtEl>
                                        <p:attrNameLst>
                                          <p:attrName>style.visibility</p:attrName>
                                        </p:attrNameLst>
                                      </p:cBhvr>
                                      <p:to>
                                        <p:strVal val="visible"/>
                                      </p:to>
                                    </p:set>
                                    <p:animEffect transition="in" filter="blinds(horizontal)">
                                      <p:cBhvr>
                                        <p:cTn id="49" dur="500"/>
                                        <p:tgtEl>
                                          <p:spTgt spid="8295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82964"/>
                                        </p:tgtEl>
                                        <p:attrNameLst>
                                          <p:attrName>style.visibility</p:attrName>
                                        </p:attrNameLst>
                                      </p:cBhvr>
                                      <p:to>
                                        <p:strVal val="visible"/>
                                      </p:to>
                                    </p:set>
                                    <p:animEffect transition="in" filter="blinds(horizontal)">
                                      <p:cBhvr>
                                        <p:cTn id="52" dur="500"/>
                                        <p:tgtEl>
                                          <p:spTgt spid="8296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82985"/>
                                        </p:tgtEl>
                                        <p:attrNameLst>
                                          <p:attrName>style.visibility</p:attrName>
                                        </p:attrNameLst>
                                      </p:cBhvr>
                                      <p:to>
                                        <p:strVal val="visible"/>
                                      </p:to>
                                    </p:set>
                                    <p:animEffect transition="in" filter="blinds(horizontal)">
                                      <p:cBhvr>
                                        <p:cTn id="55" dur="500"/>
                                        <p:tgtEl>
                                          <p:spTgt spid="8298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82993"/>
                                        </p:tgtEl>
                                        <p:attrNameLst>
                                          <p:attrName>style.visibility</p:attrName>
                                        </p:attrNameLst>
                                      </p:cBhvr>
                                      <p:to>
                                        <p:strVal val="visible"/>
                                      </p:to>
                                    </p:set>
                                    <p:animEffect transition="in" filter="blinds(horizontal)">
                                      <p:cBhvr>
                                        <p:cTn id="58" dur="500"/>
                                        <p:tgtEl>
                                          <p:spTgt spid="8299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2952"/>
                                        </p:tgtEl>
                                        <p:attrNameLst>
                                          <p:attrName>style.visibility</p:attrName>
                                        </p:attrNameLst>
                                      </p:cBhvr>
                                      <p:to>
                                        <p:strVal val="visible"/>
                                      </p:to>
                                    </p:set>
                                    <p:animEffect transition="in" filter="blinds(horizontal)">
                                      <p:cBhvr>
                                        <p:cTn id="63" dur="500"/>
                                        <p:tgtEl>
                                          <p:spTgt spid="82952"/>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82971"/>
                                        </p:tgtEl>
                                        <p:attrNameLst>
                                          <p:attrName>style.visibility</p:attrName>
                                        </p:attrNameLst>
                                      </p:cBhvr>
                                      <p:to>
                                        <p:strVal val="visible"/>
                                      </p:to>
                                    </p:set>
                                    <p:animEffect transition="in" filter="blinds(horizontal)">
                                      <p:cBhvr>
                                        <p:cTn id="66" dur="500"/>
                                        <p:tgtEl>
                                          <p:spTgt spid="82971"/>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82972"/>
                                        </p:tgtEl>
                                        <p:attrNameLst>
                                          <p:attrName>style.visibility</p:attrName>
                                        </p:attrNameLst>
                                      </p:cBhvr>
                                      <p:to>
                                        <p:strVal val="visible"/>
                                      </p:to>
                                    </p:set>
                                    <p:animEffect transition="in" filter="blinds(horizontal)">
                                      <p:cBhvr>
                                        <p:cTn id="69" dur="500"/>
                                        <p:tgtEl>
                                          <p:spTgt spid="82972"/>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82991"/>
                                        </p:tgtEl>
                                        <p:attrNameLst>
                                          <p:attrName>style.visibility</p:attrName>
                                        </p:attrNameLst>
                                      </p:cBhvr>
                                      <p:to>
                                        <p:strVal val="visible"/>
                                      </p:to>
                                    </p:set>
                                    <p:animEffect transition="in" filter="blinds(horizontal)">
                                      <p:cBhvr>
                                        <p:cTn id="72" dur="500"/>
                                        <p:tgtEl>
                                          <p:spTgt spid="8299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82954"/>
                                        </p:tgtEl>
                                        <p:attrNameLst>
                                          <p:attrName>style.visibility</p:attrName>
                                        </p:attrNameLst>
                                      </p:cBhvr>
                                      <p:to>
                                        <p:strVal val="visible"/>
                                      </p:to>
                                    </p:set>
                                    <p:animEffect transition="in" filter="blinds(horizontal)">
                                      <p:cBhvr>
                                        <p:cTn id="77" dur="500"/>
                                        <p:tgtEl>
                                          <p:spTgt spid="82954"/>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82966"/>
                                        </p:tgtEl>
                                        <p:attrNameLst>
                                          <p:attrName>style.visibility</p:attrName>
                                        </p:attrNameLst>
                                      </p:cBhvr>
                                      <p:to>
                                        <p:strVal val="visible"/>
                                      </p:to>
                                    </p:set>
                                    <p:animEffect transition="in" filter="blinds(horizontal)">
                                      <p:cBhvr>
                                        <p:cTn id="80" dur="500"/>
                                        <p:tgtEl>
                                          <p:spTgt spid="82966"/>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82998"/>
                                        </p:tgtEl>
                                        <p:attrNameLst>
                                          <p:attrName>style.visibility</p:attrName>
                                        </p:attrNameLst>
                                      </p:cBhvr>
                                      <p:to>
                                        <p:strVal val="visible"/>
                                      </p:to>
                                    </p:set>
                                    <p:animEffect transition="in" filter="blinds(horizontal)">
                                      <p:cBhvr>
                                        <p:cTn id="83" dur="500"/>
                                        <p:tgtEl>
                                          <p:spTgt spid="82998"/>
                                        </p:tgtEl>
                                      </p:cBhvr>
                                    </p:animEffect>
                                  </p:childTnLst>
                                </p:cTn>
                              </p:par>
                            </p:childTnLst>
                          </p:cTn>
                        </p:par>
                        <p:par>
                          <p:cTn id="84" fill="hold">
                            <p:stCondLst>
                              <p:cond delay="500"/>
                            </p:stCondLst>
                            <p:childTnLst>
                              <p:par>
                                <p:cTn id="85" presetID="3" presetClass="entr" presetSubtype="10" fill="hold" grpId="0" nodeType="afterEffect">
                                  <p:stCondLst>
                                    <p:cond delay="0"/>
                                  </p:stCondLst>
                                  <p:childTnLst>
                                    <p:set>
                                      <p:cBhvr>
                                        <p:cTn id="86" dur="1" fill="hold">
                                          <p:stCondLst>
                                            <p:cond delay="0"/>
                                          </p:stCondLst>
                                        </p:cTn>
                                        <p:tgtEl>
                                          <p:spTgt spid="82953"/>
                                        </p:tgtEl>
                                        <p:attrNameLst>
                                          <p:attrName>style.visibility</p:attrName>
                                        </p:attrNameLst>
                                      </p:cBhvr>
                                      <p:to>
                                        <p:strVal val="visible"/>
                                      </p:to>
                                    </p:set>
                                    <p:animEffect transition="in" filter="blinds(horizontal)">
                                      <p:cBhvr>
                                        <p:cTn id="87" dur="500"/>
                                        <p:tgtEl>
                                          <p:spTgt spid="82953"/>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82973"/>
                                        </p:tgtEl>
                                        <p:attrNameLst>
                                          <p:attrName>style.visibility</p:attrName>
                                        </p:attrNameLst>
                                      </p:cBhvr>
                                      <p:to>
                                        <p:strVal val="visible"/>
                                      </p:to>
                                    </p:set>
                                    <p:animEffect transition="in" filter="blinds(horizontal)">
                                      <p:cBhvr>
                                        <p:cTn id="90" dur="500"/>
                                        <p:tgtEl>
                                          <p:spTgt spid="82973"/>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82974"/>
                                        </p:tgtEl>
                                        <p:attrNameLst>
                                          <p:attrName>style.visibility</p:attrName>
                                        </p:attrNameLst>
                                      </p:cBhvr>
                                      <p:to>
                                        <p:strVal val="visible"/>
                                      </p:to>
                                    </p:set>
                                    <p:animEffect transition="in" filter="blinds(horizontal)">
                                      <p:cBhvr>
                                        <p:cTn id="93" dur="500"/>
                                        <p:tgtEl>
                                          <p:spTgt spid="82974"/>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82992"/>
                                        </p:tgtEl>
                                        <p:attrNameLst>
                                          <p:attrName>style.visibility</p:attrName>
                                        </p:attrNameLst>
                                      </p:cBhvr>
                                      <p:to>
                                        <p:strVal val="visible"/>
                                      </p:to>
                                    </p:set>
                                    <p:animEffect transition="in" filter="blinds(horizontal)">
                                      <p:cBhvr>
                                        <p:cTn id="96" dur="500"/>
                                        <p:tgtEl>
                                          <p:spTgt spid="82992"/>
                                        </p:tgtEl>
                                      </p:cBhvr>
                                    </p:animEffect>
                                  </p:childTnLst>
                                </p:cTn>
                              </p:par>
                            </p:childTnLst>
                          </p:cTn>
                        </p:par>
                        <p:par>
                          <p:cTn id="97" fill="hold">
                            <p:stCondLst>
                              <p:cond delay="1000"/>
                            </p:stCondLst>
                            <p:childTnLst>
                              <p:par>
                                <p:cTn id="98" presetID="3" presetClass="entr" presetSubtype="10" fill="hold" grpId="0" nodeType="afterEffect">
                                  <p:stCondLst>
                                    <p:cond delay="0"/>
                                  </p:stCondLst>
                                  <p:childTnLst>
                                    <p:set>
                                      <p:cBhvr>
                                        <p:cTn id="99" dur="1" fill="hold">
                                          <p:stCondLst>
                                            <p:cond delay="0"/>
                                          </p:stCondLst>
                                        </p:cTn>
                                        <p:tgtEl>
                                          <p:spTgt spid="82955"/>
                                        </p:tgtEl>
                                        <p:attrNameLst>
                                          <p:attrName>style.visibility</p:attrName>
                                        </p:attrNameLst>
                                      </p:cBhvr>
                                      <p:to>
                                        <p:strVal val="visible"/>
                                      </p:to>
                                    </p:set>
                                    <p:animEffect transition="in" filter="blinds(horizontal)">
                                      <p:cBhvr>
                                        <p:cTn id="100" dur="500"/>
                                        <p:tgtEl>
                                          <p:spTgt spid="82955"/>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82963"/>
                                        </p:tgtEl>
                                        <p:attrNameLst>
                                          <p:attrName>style.visibility</p:attrName>
                                        </p:attrNameLst>
                                      </p:cBhvr>
                                      <p:to>
                                        <p:strVal val="visible"/>
                                      </p:to>
                                    </p:set>
                                    <p:animEffect transition="in" filter="blinds(horizontal)">
                                      <p:cBhvr>
                                        <p:cTn id="103" dur="500"/>
                                        <p:tgtEl>
                                          <p:spTgt spid="82963"/>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82997"/>
                                        </p:tgtEl>
                                        <p:attrNameLst>
                                          <p:attrName>style.visibility</p:attrName>
                                        </p:attrNameLst>
                                      </p:cBhvr>
                                      <p:to>
                                        <p:strVal val="visible"/>
                                      </p:to>
                                    </p:set>
                                    <p:animEffect transition="in" filter="blinds(horizontal)">
                                      <p:cBhvr>
                                        <p:cTn id="106" dur="500"/>
                                        <p:tgtEl>
                                          <p:spTgt spid="82997"/>
                                        </p:tgtEl>
                                      </p:cBhvr>
                                    </p:animEffect>
                                  </p:childTnLst>
                                </p:cTn>
                              </p:par>
                            </p:childTnLst>
                          </p:cTn>
                        </p:par>
                        <p:par>
                          <p:cTn id="107" fill="hold">
                            <p:stCondLst>
                              <p:cond delay="1500"/>
                            </p:stCondLst>
                            <p:childTnLst>
                              <p:par>
                                <p:cTn id="108" presetID="3" presetClass="entr" presetSubtype="10" fill="hold" grpId="0" nodeType="afterEffect">
                                  <p:stCondLst>
                                    <p:cond delay="0"/>
                                  </p:stCondLst>
                                  <p:childTnLst>
                                    <p:set>
                                      <p:cBhvr>
                                        <p:cTn id="109" dur="1" fill="hold">
                                          <p:stCondLst>
                                            <p:cond delay="0"/>
                                          </p:stCondLst>
                                        </p:cTn>
                                        <p:tgtEl>
                                          <p:spTgt spid="82956"/>
                                        </p:tgtEl>
                                        <p:attrNameLst>
                                          <p:attrName>style.visibility</p:attrName>
                                        </p:attrNameLst>
                                      </p:cBhvr>
                                      <p:to>
                                        <p:strVal val="visible"/>
                                      </p:to>
                                    </p:set>
                                    <p:animEffect transition="in" filter="blinds(horizontal)">
                                      <p:cBhvr>
                                        <p:cTn id="110" dur="500"/>
                                        <p:tgtEl>
                                          <p:spTgt spid="82956"/>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82975"/>
                                        </p:tgtEl>
                                        <p:attrNameLst>
                                          <p:attrName>style.visibility</p:attrName>
                                        </p:attrNameLst>
                                      </p:cBhvr>
                                      <p:to>
                                        <p:strVal val="visible"/>
                                      </p:to>
                                    </p:set>
                                    <p:animEffect transition="in" filter="blinds(horizontal)">
                                      <p:cBhvr>
                                        <p:cTn id="113" dur="500"/>
                                        <p:tgtEl>
                                          <p:spTgt spid="82975"/>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82976"/>
                                        </p:tgtEl>
                                        <p:attrNameLst>
                                          <p:attrName>style.visibility</p:attrName>
                                        </p:attrNameLst>
                                      </p:cBhvr>
                                      <p:to>
                                        <p:strVal val="visible"/>
                                      </p:to>
                                    </p:set>
                                    <p:animEffect transition="in" filter="blinds(horizontal)">
                                      <p:cBhvr>
                                        <p:cTn id="116" dur="500"/>
                                        <p:tgtEl>
                                          <p:spTgt spid="82976"/>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82994"/>
                                        </p:tgtEl>
                                        <p:attrNameLst>
                                          <p:attrName>style.visibility</p:attrName>
                                        </p:attrNameLst>
                                      </p:cBhvr>
                                      <p:to>
                                        <p:strVal val="visible"/>
                                      </p:to>
                                    </p:set>
                                    <p:animEffect transition="in" filter="blinds(horizontal)">
                                      <p:cBhvr>
                                        <p:cTn id="119" dur="500"/>
                                        <p:tgtEl>
                                          <p:spTgt spid="82994"/>
                                        </p:tgtEl>
                                      </p:cBhvr>
                                    </p:animEffect>
                                  </p:childTnLst>
                                </p:cTn>
                              </p:par>
                            </p:childTnLst>
                          </p:cTn>
                        </p:par>
                        <p:par>
                          <p:cTn id="120" fill="hold">
                            <p:stCondLst>
                              <p:cond delay="2000"/>
                            </p:stCondLst>
                            <p:childTnLst>
                              <p:par>
                                <p:cTn id="121" presetID="3" presetClass="entr" presetSubtype="10" fill="hold" grpId="0" nodeType="afterEffect">
                                  <p:stCondLst>
                                    <p:cond delay="0"/>
                                  </p:stCondLst>
                                  <p:childTnLst>
                                    <p:set>
                                      <p:cBhvr>
                                        <p:cTn id="122" dur="1" fill="hold">
                                          <p:stCondLst>
                                            <p:cond delay="0"/>
                                          </p:stCondLst>
                                        </p:cTn>
                                        <p:tgtEl>
                                          <p:spTgt spid="82958"/>
                                        </p:tgtEl>
                                        <p:attrNameLst>
                                          <p:attrName>style.visibility</p:attrName>
                                        </p:attrNameLst>
                                      </p:cBhvr>
                                      <p:to>
                                        <p:strVal val="visible"/>
                                      </p:to>
                                    </p:set>
                                    <p:animEffect transition="in" filter="blinds(horizontal)">
                                      <p:cBhvr>
                                        <p:cTn id="123" dur="500"/>
                                        <p:tgtEl>
                                          <p:spTgt spid="82958"/>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82967"/>
                                        </p:tgtEl>
                                        <p:attrNameLst>
                                          <p:attrName>style.visibility</p:attrName>
                                        </p:attrNameLst>
                                      </p:cBhvr>
                                      <p:to>
                                        <p:strVal val="visible"/>
                                      </p:to>
                                    </p:set>
                                    <p:animEffect transition="in" filter="blinds(horizontal)">
                                      <p:cBhvr>
                                        <p:cTn id="126" dur="500"/>
                                        <p:tgtEl>
                                          <p:spTgt spid="82967"/>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83000"/>
                                        </p:tgtEl>
                                        <p:attrNameLst>
                                          <p:attrName>style.visibility</p:attrName>
                                        </p:attrNameLst>
                                      </p:cBhvr>
                                      <p:to>
                                        <p:strVal val="visible"/>
                                      </p:to>
                                    </p:set>
                                    <p:animEffect transition="in" filter="blinds(horizontal)">
                                      <p:cBhvr>
                                        <p:cTn id="129" dur="500"/>
                                        <p:tgtEl>
                                          <p:spTgt spid="83000"/>
                                        </p:tgtEl>
                                      </p:cBhvr>
                                    </p:animEffect>
                                  </p:childTnLst>
                                </p:cTn>
                              </p:par>
                            </p:childTnLst>
                          </p:cTn>
                        </p:par>
                        <p:par>
                          <p:cTn id="130" fill="hold">
                            <p:stCondLst>
                              <p:cond delay="2500"/>
                            </p:stCondLst>
                            <p:childTnLst>
                              <p:par>
                                <p:cTn id="131" presetID="3" presetClass="entr" presetSubtype="10" fill="hold" grpId="0" nodeType="afterEffect">
                                  <p:stCondLst>
                                    <p:cond delay="0"/>
                                  </p:stCondLst>
                                  <p:childTnLst>
                                    <p:set>
                                      <p:cBhvr>
                                        <p:cTn id="132" dur="1" fill="hold">
                                          <p:stCondLst>
                                            <p:cond delay="0"/>
                                          </p:stCondLst>
                                        </p:cTn>
                                        <p:tgtEl>
                                          <p:spTgt spid="82957"/>
                                        </p:tgtEl>
                                        <p:attrNameLst>
                                          <p:attrName>style.visibility</p:attrName>
                                        </p:attrNameLst>
                                      </p:cBhvr>
                                      <p:to>
                                        <p:strVal val="visible"/>
                                      </p:to>
                                    </p:set>
                                    <p:animEffect transition="in" filter="blinds(horizontal)">
                                      <p:cBhvr>
                                        <p:cTn id="133" dur="500"/>
                                        <p:tgtEl>
                                          <p:spTgt spid="82957"/>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82977"/>
                                        </p:tgtEl>
                                        <p:attrNameLst>
                                          <p:attrName>style.visibility</p:attrName>
                                        </p:attrNameLst>
                                      </p:cBhvr>
                                      <p:to>
                                        <p:strVal val="visible"/>
                                      </p:to>
                                    </p:set>
                                    <p:animEffect transition="in" filter="blinds(horizontal)">
                                      <p:cBhvr>
                                        <p:cTn id="136" dur="500"/>
                                        <p:tgtEl>
                                          <p:spTgt spid="82977"/>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82978"/>
                                        </p:tgtEl>
                                        <p:attrNameLst>
                                          <p:attrName>style.visibility</p:attrName>
                                        </p:attrNameLst>
                                      </p:cBhvr>
                                      <p:to>
                                        <p:strVal val="visible"/>
                                      </p:to>
                                    </p:set>
                                    <p:animEffect transition="in" filter="blinds(horizontal)">
                                      <p:cBhvr>
                                        <p:cTn id="139" dur="500"/>
                                        <p:tgtEl>
                                          <p:spTgt spid="82978"/>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82995"/>
                                        </p:tgtEl>
                                        <p:attrNameLst>
                                          <p:attrName>style.visibility</p:attrName>
                                        </p:attrNameLst>
                                      </p:cBhvr>
                                      <p:to>
                                        <p:strVal val="visible"/>
                                      </p:to>
                                    </p:set>
                                    <p:animEffect transition="in" filter="blinds(horizontal)">
                                      <p:cBhvr>
                                        <p:cTn id="142" dur="500"/>
                                        <p:tgtEl>
                                          <p:spTgt spid="82995"/>
                                        </p:tgtEl>
                                      </p:cBhvr>
                                    </p:animEffect>
                                  </p:childTnLst>
                                </p:cTn>
                              </p:par>
                            </p:childTnLst>
                          </p:cTn>
                        </p:par>
                        <p:par>
                          <p:cTn id="143" fill="hold">
                            <p:stCondLst>
                              <p:cond delay="3000"/>
                            </p:stCondLst>
                            <p:childTnLst>
                              <p:par>
                                <p:cTn id="144" presetID="3" presetClass="entr" presetSubtype="10" fill="hold" grpId="0" nodeType="afterEffect">
                                  <p:stCondLst>
                                    <p:cond delay="0"/>
                                  </p:stCondLst>
                                  <p:childTnLst>
                                    <p:set>
                                      <p:cBhvr>
                                        <p:cTn id="145" dur="1" fill="hold">
                                          <p:stCondLst>
                                            <p:cond delay="0"/>
                                          </p:stCondLst>
                                        </p:cTn>
                                        <p:tgtEl>
                                          <p:spTgt spid="82951"/>
                                        </p:tgtEl>
                                        <p:attrNameLst>
                                          <p:attrName>style.visibility</p:attrName>
                                        </p:attrNameLst>
                                      </p:cBhvr>
                                      <p:to>
                                        <p:strVal val="visible"/>
                                      </p:to>
                                    </p:set>
                                    <p:animEffect transition="in" filter="blinds(horizontal)">
                                      <p:cBhvr>
                                        <p:cTn id="146" dur="500"/>
                                        <p:tgtEl>
                                          <p:spTgt spid="82951"/>
                                        </p:tgtEl>
                                      </p:cBhvr>
                                    </p:animEffect>
                                  </p:childTnLst>
                                </p:cTn>
                              </p:par>
                              <p:par>
                                <p:cTn id="147" presetID="3" presetClass="entr" presetSubtype="10" fill="hold" grpId="0" nodeType="withEffect">
                                  <p:stCondLst>
                                    <p:cond delay="0"/>
                                  </p:stCondLst>
                                  <p:childTnLst>
                                    <p:set>
                                      <p:cBhvr>
                                        <p:cTn id="148" dur="1" fill="hold">
                                          <p:stCondLst>
                                            <p:cond delay="0"/>
                                          </p:stCondLst>
                                        </p:cTn>
                                        <p:tgtEl>
                                          <p:spTgt spid="83001"/>
                                        </p:tgtEl>
                                        <p:attrNameLst>
                                          <p:attrName>style.visibility</p:attrName>
                                        </p:attrNameLst>
                                      </p:cBhvr>
                                      <p:to>
                                        <p:strVal val="visible"/>
                                      </p:to>
                                    </p:set>
                                    <p:animEffect transition="in" filter="blinds(horizontal)">
                                      <p:cBhvr>
                                        <p:cTn id="149" dur="500"/>
                                        <p:tgtEl>
                                          <p:spTgt spid="83001"/>
                                        </p:tgtEl>
                                      </p:cBhvr>
                                    </p:animEffect>
                                  </p:childTnLst>
                                </p:cTn>
                              </p:par>
                            </p:childTnLst>
                          </p:cTn>
                        </p:par>
                        <p:par>
                          <p:cTn id="150" fill="hold">
                            <p:stCondLst>
                              <p:cond delay="3500"/>
                            </p:stCondLst>
                            <p:childTnLst>
                              <p:par>
                                <p:cTn id="151" presetID="3" presetClass="entr" presetSubtype="10" fill="hold" grpId="0" nodeType="afterEffect">
                                  <p:stCondLst>
                                    <p:cond delay="0"/>
                                  </p:stCondLst>
                                  <p:childTnLst>
                                    <p:set>
                                      <p:cBhvr>
                                        <p:cTn id="152" dur="1" fill="hold">
                                          <p:stCondLst>
                                            <p:cond delay="0"/>
                                          </p:stCondLst>
                                        </p:cTn>
                                        <p:tgtEl>
                                          <p:spTgt spid="82959"/>
                                        </p:tgtEl>
                                        <p:attrNameLst>
                                          <p:attrName>style.visibility</p:attrName>
                                        </p:attrNameLst>
                                      </p:cBhvr>
                                      <p:to>
                                        <p:strVal val="visible"/>
                                      </p:to>
                                    </p:set>
                                    <p:animEffect transition="in" filter="blinds(horizontal)">
                                      <p:cBhvr>
                                        <p:cTn id="153" dur="500"/>
                                        <p:tgtEl>
                                          <p:spTgt spid="82959"/>
                                        </p:tgtEl>
                                      </p:cBhvr>
                                    </p:animEffect>
                                  </p:childTnLst>
                                </p:cTn>
                              </p:par>
                              <p:par>
                                <p:cTn id="154" presetID="3" presetClass="entr" presetSubtype="10" fill="hold" grpId="0" nodeType="withEffect">
                                  <p:stCondLst>
                                    <p:cond delay="0"/>
                                  </p:stCondLst>
                                  <p:childTnLst>
                                    <p:set>
                                      <p:cBhvr>
                                        <p:cTn id="155" dur="1" fill="hold">
                                          <p:stCondLst>
                                            <p:cond delay="0"/>
                                          </p:stCondLst>
                                        </p:cTn>
                                        <p:tgtEl>
                                          <p:spTgt spid="82980"/>
                                        </p:tgtEl>
                                        <p:attrNameLst>
                                          <p:attrName>style.visibility</p:attrName>
                                        </p:attrNameLst>
                                      </p:cBhvr>
                                      <p:to>
                                        <p:strVal val="visible"/>
                                      </p:to>
                                    </p:set>
                                    <p:animEffect transition="in" filter="blinds(horizontal)">
                                      <p:cBhvr>
                                        <p:cTn id="156" dur="500"/>
                                        <p:tgtEl>
                                          <p:spTgt spid="82980"/>
                                        </p:tgtEl>
                                      </p:cBhvr>
                                    </p:animEffect>
                                  </p:childTnLst>
                                </p:cTn>
                              </p:par>
                              <p:par>
                                <p:cTn id="157" presetID="3" presetClass="entr" presetSubtype="10" fill="hold" grpId="0" nodeType="withEffect">
                                  <p:stCondLst>
                                    <p:cond delay="0"/>
                                  </p:stCondLst>
                                  <p:childTnLst>
                                    <p:set>
                                      <p:cBhvr>
                                        <p:cTn id="158" dur="1" fill="hold">
                                          <p:stCondLst>
                                            <p:cond delay="0"/>
                                          </p:stCondLst>
                                        </p:cTn>
                                        <p:tgtEl>
                                          <p:spTgt spid="82979"/>
                                        </p:tgtEl>
                                        <p:attrNameLst>
                                          <p:attrName>style.visibility</p:attrName>
                                        </p:attrNameLst>
                                      </p:cBhvr>
                                      <p:to>
                                        <p:strVal val="visible"/>
                                      </p:to>
                                    </p:set>
                                    <p:animEffect transition="in" filter="blinds(horizontal)">
                                      <p:cBhvr>
                                        <p:cTn id="159" dur="500"/>
                                        <p:tgtEl>
                                          <p:spTgt spid="82979"/>
                                        </p:tgtEl>
                                      </p:cBhvr>
                                    </p:animEffect>
                                  </p:childTnLst>
                                </p:cTn>
                              </p:par>
                              <p:par>
                                <p:cTn id="160" presetID="3" presetClass="entr" presetSubtype="10" fill="hold" grpId="0" nodeType="withEffect">
                                  <p:stCondLst>
                                    <p:cond delay="0"/>
                                  </p:stCondLst>
                                  <p:childTnLst>
                                    <p:set>
                                      <p:cBhvr>
                                        <p:cTn id="161" dur="1" fill="hold">
                                          <p:stCondLst>
                                            <p:cond delay="0"/>
                                          </p:stCondLst>
                                        </p:cTn>
                                        <p:tgtEl>
                                          <p:spTgt spid="82996"/>
                                        </p:tgtEl>
                                        <p:attrNameLst>
                                          <p:attrName>style.visibility</p:attrName>
                                        </p:attrNameLst>
                                      </p:cBhvr>
                                      <p:to>
                                        <p:strVal val="visible"/>
                                      </p:to>
                                    </p:set>
                                    <p:animEffect transition="in" filter="blinds(horizontal)">
                                      <p:cBhvr>
                                        <p:cTn id="162" dur="500"/>
                                        <p:tgtEl>
                                          <p:spTgt spid="82996"/>
                                        </p:tgtEl>
                                      </p:cBhvr>
                                    </p:animEffect>
                                  </p:childTnLst>
                                </p:cTn>
                              </p:par>
                            </p:childTnLst>
                          </p:cTn>
                        </p:par>
                        <p:par>
                          <p:cTn id="163" fill="hold">
                            <p:stCondLst>
                              <p:cond delay="4000"/>
                            </p:stCondLst>
                            <p:childTnLst>
                              <p:par>
                                <p:cTn id="164" presetID="3" presetClass="entr" presetSubtype="10" fill="hold" grpId="0" nodeType="afterEffect">
                                  <p:stCondLst>
                                    <p:cond delay="0"/>
                                  </p:stCondLst>
                                  <p:childTnLst>
                                    <p:set>
                                      <p:cBhvr>
                                        <p:cTn id="165" dur="1" fill="hold">
                                          <p:stCondLst>
                                            <p:cond delay="0"/>
                                          </p:stCondLst>
                                        </p:cTn>
                                        <p:tgtEl>
                                          <p:spTgt spid="82961"/>
                                        </p:tgtEl>
                                        <p:attrNameLst>
                                          <p:attrName>style.visibility</p:attrName>
                                        </p:attrNameLst>
                                      </p:cBhvr>
                                      <p:to>
                                        <p:strVal val="visible"/>
                                      </p:to>
                                    </p:set>
                                    <p:animEffect transition="in" filter="blinds(horizontal)">
                                      <p:cBhvr>
                                        <p:cTn id="166" dur="500"/>
                                        <p:tgtEl>
                                          <p:spTgt spid="82961"/>
                                        </p:tgtEl>
                                      </p:cBhvr>
                                    </p:animEffect>
                                  </p:childTnLst>
                                </p:cTn>
                              </p:par>
                              <p:par>
                                <p:cTn id="167" presetID="3" presetClass="entr" presetSubtype="10" fill="hold" grpId="0" nodeType="withEffect">
                                  <p:stCondLst>
                                    <p:cond delay="0"/>
                                  </p:stCondLst>
                                  <p:childTnLst>
                                    <p:set>
                                      <p:cBhvr>
                                        <p:cTn id="168" dur="1" fill="hold">
                                          <p:stCondLst>
                                            <p:cond delay="0"/>
                                          </p:stCondLst>
                                        </p:cTn>
                                        <p:tgtEl>
                                          <p:spTgt spid="82968"/>
                                        </p:tgtEl>
                                        <p:attrNameLst>
                                          <p:attrName>style.visibility</p:attrName>
                                        </p:attrNameLst>
                                      </p:cBhvr>
                                      <p:to>
                                        <p:strVal val="visible"/>
                                      </p:to>
                                    </p:set>
                                    <p:animEffect transition="in" filter="blinds(horizontal)">
                                      <p:cBhvr>
                                        <p:cTn id="169" dur="500"/>
                                        <p:tgtEl>
                                          <p:spTgt spid="82968"/>
                                        </p:tgtEl>
                                      </p:cBhvr>
                                    </p:animEffect>
                                  </p:childTnLst>
                                </p:cTn>
                              </p:par>
                              <p:par>
                                <p:cTn id="170" presetID="3" presetClass="entr" presetSubtype="10" fill="hold" grpId="0" nodeType="withEffect">
                                  <p:stCondLst>
                                    <p:cond delay="0"/>
                                  </p:stCondLst>
                                  <p:childTnLst>
                                    <p:set>
                                      <p:cBhvr>
                                        <p:cTn id="171" dur="1" fill="hold">
                                          <p:stCondLst>
                                            <p:cond delay="0"/>
                                          </p:stCondLst>
                                        </p:cTn>
                                        <p:tgtEl>
                                          <p:spTgt spid="82999"/>
                                        </p:tgtEl>
                                        <p:attrNameLst>
                                          <p:attrName>style.visibility</p:attrName>
                                        </p:attrNameLst>
                                      </p:cBhvr>
                                      <p:to>
                                        <p:strVal val="visible"/>
                                      </p:to>
                                    </p:set>
                                    <p:animEffect transition="in" filter="blinds(horizontal)">
                                      <p:cBhvr>
                                        <p:cTn id="172" dur="500"/>
                                        <p:tgtEl>
                                          <p:spTgt spid="82999"/>
                                        </p:tgtEl>
                                      </p:cBhvr>
                                    </p:animEffect>
                                  </p:childTnLst>
                                </p:cTn>
                              </p:par>
                            </p:childTnLst>
                          </p:cTn>
                        </p:par>
                        <p:par>
                          <p:cTn id="173" fill="hold">
                            <p:stCondLst>
                              <p:cond delay="4500"/>
                            </p:stCondLst>
                            <p:childTnLst>
                              <p:par>
                                <p:cTn id="174" presetID="3" presetClass="entr" presetSubtype="10" fill="hold" grpId="0" nodeType="afterEffect">
                                  <p:stCondLst>
                                    <p:cond delay="0"/>
                                  </p:stCondLst>
                                  <p:childTnLst>
                                    <p:set>
                                      <p:cBhvr>
                                        <p:cTn id="175" dur="1" fill="hold">
                                          <p:stCondLst>
                                            <p:cond delay="0"/>
                                          </p:stCondLst>
                                        </p:cTn>
                                        <p:tgtEl>
                                          <p:spTgt spid="82960"/>
                                        </p:tgtEl>
                                        <p:attrNameLst>
                                          <p:attrName>style.visibility</p:attrName>
                                        </p:attrNameLst>
                                      </p:cBhvr>
                                      <p:to>
                                        <p:strVal val="visible"/>
                                      </p:to>
                                    </p:set>
                                    <p:animEffect transition="in" filter="blinds(horizontal)">
                                      <p:cBhvr>
                                        <p:cTn id="176" dur="500"/>
                                        <p:tgtEl>
                                          <p:spTgt spid="82960"/>
                                        </p:tgtEl>
                                      </p:cBhvr>
                                    </p:animEffect>
                                  </p:childTnLst>
                                </p:cTn>
                              </p:par>
                              <p:par>
                                <p:cTn id="177" presetID="3" presetClass="entr" presetSubtype="10" fill="hold" grpId="0" nodeType="withEffect">
                                  <p:stCondLst>
                                    <p:cond delay="0"/>
                                  </p:stCondLst>
                                  <p:childTnLst>
                                    <p:set>
                                      <p:cBhvr>
                                        <p:cTn id="178" dur="1" fill="hold">
                                          <p:stCondLst>
                                            <p:cond delay="0"/>
                                          </p:stCondLst>
                                        </p:cTn>
                                        <p:tgtEl>
                                          <p:spTgt spid="82981"/>
                                        </p:tgtEl>
                                        <p:attrNameLst>
                                          <p:attrName>style.visibility</p:attrName>
                                        </p:attrNameLst>
                                      </p:cBhvr>
                                      <p:to>
                                        <p:strVal val="visible"/>
                                      </p:to>
                                    </p:set>
                                    <p:animEffect transition="in" filter="blinds(horizontal)">
                                      <p:cBhvr>
                                        <p:cTn id="179" dur="500"/>
                                        <p:tgtEl>
                                          <p:spTgt spid="82981"/>
                                        </p:tgtEl>
                                      </p:cBhvr>
                                    </p:animEffect>
                                  </p:childTnLst>
                                </p:cTn>
                              </p:par>
                              <p:par>
                                <p:cTn id="180" presetID="3" presetClass="entr" presetSubtype="10" fill="hold" grpId="0" nodeType="withEffect">
                                  <p:stCondLst>
                                    <p:cond delay="0"/>
                                  </p:stCondLst>
                                  <p:childTnLst>
                                    <p:set>
                                      <p:cBhvr>
                                        <p:cTn id="181" dur="1" fill="hold">
                                          <p:stCondLst>
                                            <p:cond delay="0"/>
                                          </p:stCondLst>
                                        </p:cTn>
                                        <p:tgtEl>
                                          <p:spTgt spid="82982"/>
                                        </p:tgtEl>
                                        <p:attrNameLst>
                                          <p:attrName>style.visibility</p:attrName>
                                        </p:attrNameLst>
                                      </p:cBhvr>
                                      <p:to>
                                        <p:strVal val="visible"/>
                                      </p:to>
                                    </p:set>
                                    <p:animEffect transition="in" filter="blinds(horizontal)">
                                      <p:cBhvr>
                                        <p:cTn id="182" dur="500"/>
                                        <p:tgtEl>
                                          <p:spTgt spid="82982"/>
                                        </p:tgtEl>
                                      </p:cBhvr>
                                    </p:animEffect>
                                  </p:childTnLst>
                                </p:cTn>
                              </p:par>
                              <p:par>
                                <p:cTn id="183" presetID="3" presetClass="entr" presetSubtype="10" fill="hold" grpId="0" nodeType="withEffect">
                                  <p:stCondLst>
                                    <p:cond delay="0"/>
                                  </p:stCondLst>
                                  <p:childTnLst>
                                    <p:set>
                                      <p:cBhvr>
                                        <p:cTn id="184" dur="1" fill="hold">
                                          <p:stCondLst>
                                            <p:cond delay="0"/>
                                          </p:stCondLst>
                                        </p:cTn>
                                        <p:tgtEl>
                                          <p:spTgt spid="83002"/>
                                        </p:tgtEl>
                                        <p:attrNameLst>
                                          <p:attrName>style.visibility</p:attrName>
                                        </p:attrNameLst>
                                      </p:cBhvr>
                                      <p:to>
                                        <p:strVal val="visible"/>
                                      </p:to>
                                    </p:set>
                                    <p:animEffect transition="in" filter="blinds(horizontal)">
                                      <p:cBhvr>
                                        <p:cTn id="185" dur="500"/>
                                        <p:tgtEl>
                                          <p:spTgt spid="83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nimBg="1"/>
      <p:bldP spid="82948" grpId="0" animBg="1"/>
      <p:bldP spid="82949" grpId="0" animBg="1"/>
      <p:bldP spid="82950" grpId="0" animBg="1"/>
      <p:bldP spid="82951" grpId="0" animBg="1"/>
      <p:bldP spid="82952" grpId="0" animBg="1"/>
      <p:bldP spid="82953" grpId="0" animBg="1"/>
      <p:bldP spid="82954" grpId="0" animBg="1"/>
      <p:bldP spid="82955" grpId="0" animBg="1"/>
      <p:bldP spid="82956" grpId="0" animBg="1"/>
      <p:bldP spid="82957" grpId="0" animBg="1"/>
      <p:bldP spid="82958" grpId="0" animBg="1"/>
      <p:bldP spid="82959" grpId="0" animBg="1"/>
      <p:bldP spid="82960" grpId="0" animBg="1"/>
      <p:bldP spid="82961" grpId="0" animBg="1"/>
      <p:bldP spid="82963" grpId="0" animBg="1"/>
      <p:bldP spid="82964" grpId="0" animBg="1"/>
      <p:bldP spid="82965" grpId="0" animBg="1"/>
      <p:bldP spid="82966" grpId="0" animBg="1"/>
      <p:bldP spid="82967" grpId="0" animBg="1"/>
      <p:bldP spid="82968" grpId="0" animBg="1"/>
      <p:bldP spid="82969" grpId="0" animBg="1"/>
      <p:bldP spid="82970" grpId="0" animBg="1"/>
      <p:bldP spid="82971" grpId="0" animBg="1"/>
      <p:bldP spid="82972" grpId="0" animBg="1"/>
      <p:bldP spid="82973" grpId="0" animBg="1"/>
      <p:bldP spid="82974" grpId="0" animBg="1"/>
      <p:bldP spid="82975" grpId="0" animBg="1"/>
      <p:bldP spid="82976" grpId="0" animBg="1"/>
      <p:bldP spid="82977" grpId="0" animBg="1"/>
      <p:bldP spid="82978" grpId="0" animBg="1"/>
      <p:bldP spid="82979" grpId="0" animBg="1"/>
      <p:bldP spid="82980" grpId="0" animBg="1"/>
      <p:bldP spid="82981" grpId="0" animBg="1"/>
      <p:bldP spid="82982" grpId="0" animBg="1"/>
      <p:bldP spid="82983" grpId="0"/>
      <p:bldP spid="82984" grpId="0"/>
      <p:bldP spid="82985" grpId="0"/>
      <p:bldP spid="82986" grpId="0"/>
      <p:bldP spid="82988" grpId="0" animBg="1"/>
      <p:bldP spid="82989" grpId="0" animBg="1"/>
      <p:bldP spid="82990" grpId="0" animBg="1"/>
      <p:bldP spid="82991" grpId="0" animBg="1"/>
      <p:bldP spid="82992" grpId="0" animBg="1"/>
      <p:bldP spid="82993" grpId="0" animBg="1"/>
      <p:bldP spid="82994" grpId="0" animBg="1"/>
      <p:bldP spid="82995" grpId="0" animBg="1"/>
      <p:bldP spid="82996" grpId="0" animBg="1"/>
      <p:bldP spid="82997" grpId="0" animBg="1"/>
      <p:bldP spid="82998" grpId="0" animBg="1"/>
      <p:bldP spid="82999" grpId="0" animBg="1"/>
      <p:bldP spid="83000" grpId="0" animBg="1"/>
      <p:bldP spid="83001" grpId="0" animBg="1"/>
      <p:bldP spid="830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Line 2"/>
          <p:cNvSpPr>
            <a:spLocks noChangeShapeType="1"/>
          </p:cNvSpPr>
          <p:nvPr/>
        </p:nvSpPr>
        <p:spPr bwMode="auto">
          <a:xfrm>
            <a:off x="762000" y="5516880"/>
            <a:ext cx="7620000" cy="0"/>
          </a:xfrm>
          <a:prstGeom prst="line">
            <a:avLst/>
          </a:prstGeom>
          <a:noFill/>
          <a:ln w="28575">
            <a:solidFill>
              <a:schemeClr val="accent2"/>
            </a:solidFill>
            <a:round/>
            <a:headEnd/>
            <a:tailEn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84995" name="Rectangle 3"/>
          <p:cNvSpPr>
            <a:spLocks noChangeArrowheads="1"/>
          </p:cNvSpPr>
          <p:nvPr/>
        </p:nvSpPr>
        <p:spPr bwMode="auto">
          <a:xfrm>
            <a:off x="838200" y="2773680"/>
            <a:ext cx="304800" cy="2743200"/>
          </a:xfrm>
          <a:prstGeom prst="rect">
            <a:avLst/>
          </a:prstGeom>
          <a:solidFill>
            <a:schemeClr val="bg2"/>
          </a:solidFill>
          <a:ln w="9525">
            <a:solidFill>
              <a:schemeClr val="tx1"/>
            </a:solidFill>
            <a:miter lim="800000"/>
            <a:headEnd/>
            <a:tailEnd/>
          </a:ln>
        </p:spPr>
        <p:txBody>
          <a:bodyPr wrap="none" anchor="ctr"/>
          <a:lstStyle/>
          <a:p>
            <a:pPr eaLnBrk="0" hangingPunct="0"/>
            <a:endParaRPr lang="en-US" sz="1800" b="0">
              <a:latin typeface="+mj-lt"/>
            </a:endParaRPr>
          </a:p>
          <a:p>
            <a:pPr eaLnBrk="0" hangingPunct="0"/>
            <a:endParaRPr lang="en-US" sz="1800" b="0">
              <a:latin typeface="+mj-lt"/>
            </a:endParaRPr>
          </a:p>
          <a:p>
            <a:pPr eaLnBrk="0" hangingPunct="0"/>
            <a:endParaRPr lang="en-US" sz="1800" b="0">
              <a:latin typeface="+mj-lt"/>
            </a:endParaRPr>
          </a:p>
          <a:p>
            <a:pPr eaLnBrk="0" hangingPunct="0"/>
            <a:endParaRPr lang="en-US" sz="1800" b="0">
              <a:latin typeface="+mj-lt"/>
            </a:endParaRPr>
          </a:p>
          <a:p>
            <a:pPr eaLnBrk="0" hangingPunct="0"/>
            <a:endParaRPr lang="en-US" sz="1800" b="0">
              <a:latin typeface="+mj-lt"/>
            </a:endParaRPr>
          </a:p>
          <a:p>
            <a:pPr eaLnBrk="0" hangingPunct="0"/>
            <a:r>
              <a:rPr lang="en-US" sz="1800" b="0">
                <a:latin typeface="+mj-lt"/>
              </a:rPr>
              <a:t>I</a:t>
            </a:r>
          </a:p>
        </p:txBody>
      </p:sp>
      <p:sp>
        <p:nvSpPr>
          <p:cNvPr id="84996" name="Rectangle 4"/>
          <p:cNvSpPr>
            <a:spLocks noChangeArrowheads="1"/>
          </p:cNvSpPr>
          <p:nvPr/>
        </p:nvSpPr>
        <p:spPr bwMode="auto">
          <a:xfrm>
            <a:off x="12954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84997" name="Rectangle 5"/>
          <p:cNvSpPr>
            <a:spLocks noChangeArrowheads="1"/>
          </p:cNvSpPr>
          <p:nvPr/>
        </p:nvSpPr>
        <p:spPr bwMode="auto">
          <a:xfrm>
            <a:off x="1752600" y="445008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84998" name="Rectangle 6"/>
          <p:cNvSpPr>
            <a:spLocks noChangeArrowheads="1"/>
          </p:cNvSpPr>
          <p:nvPr/>
        </p:nvSpPr>
        <p:spPr bwMode="auto">
          <a:xfrm>
            <a:off x="2667000" y="4145280"/>
            <a:ext cx="304800" cy="1371600"/>
          </a:xfrm>
          <a:prstGeom prst="rect">
            <a:avLst/>
          </a:prstGeom>
          <a:solidFill>
            <a:srgbClr val="FFCCFF"/>
          </a:solidFill>
          <a:ln w="9525">
            <a:solidFill>
              <a:schemeClr val="tx1"/>
            </a:solidFill>
            <a:miter lim="800000"/>
            <a:headEnd/>
            <a:tailEnd/>
          </a:ln>
        </p:spPr>
        <p:txBody>
          <a:bodyPr wrap="none" anchor="ctr"/>
          <a:lstStyle/>
          <a:p>
            <a:pPr eaLnBrk="0" hangingPunct="0"/>
            <a:r>
              <a:rPr lang="en-US" sz="1800" b="0">
                <a:solidFill>
                  <a:schemeClr val="bg2"/>
                </a:solidFill>
                <a:latin typeface="+mj-lt"/>
              </a:rPr>
              <a:t>SP</a:t>
            </a:r>
          </a:p>
        </p:txBody>
      </p:sp>
      <p:sp>
        <p:nvSpPr>
          <p:cNvPr id="15367" name="Rectangle 7"/>
          <p:cNvSpPr>
            <a:spLocks noChangeArrowheads="1"/>
          </p:cNvSpPr>
          <p:nvPr/>
        </p:nvSpPr>
        <p:spPr bwMode="auto">
          <a:xfrm>
            <a:off x="6324600" y="2773680"/>
            <a:ext cx="304800" cy="2743200"/>
          </a:xfrm>
          <a:prstGeom prst="rect">
            <a:avLst/>
          </a:prstGeom>
          <a:solidFill>
            <a:schemeClr val="bg2"/>
          </a:solidFill>
          <a:ln w="9525">
            <a:solidFill>
              <a:schemeClr val="tx1"/>
            </a:solidFill>
            <a:miter lim="800000"/>
            <a:headEnd/>
            <a:tailEnd/>
          </a:ln>
        </p:spPr>
        <p:txBody>
          <a:bodyPr wrap="none" anchor="ctr"/>
          <a:lstStyle/>
          <a:p>
            <a:pPr eaLnBrk="0" hangingPunct="0"/>
            <a:r>
              <a:rPr lang="en-US" sz="1800" b="0">
                <a:latin typeface="+mj-lt"/>
              </a:rPr>
              <a:t>I</a:t>
            </a:r>
          </a:p>
        </p:txBody>
      </p:sp>
      <p:sp>
        <p:nvSpPr>
          <p:cNvPr id="85000" name="Rectangle 8"/>
          <p:cNvSpPr>
            <a:spLocks noChangeArrowheads="1"/>
          </p:cNvSpPr>
          <p:nvPr/>
        </p:nvSpPr>
        <p:spPr bwMode="auto">
          <a:xfrm>
            <a:off x="22098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85001" name="Rectangle 9"/>
          <p:cNvSpPr>
            <a:spLocks noChangeArrowheads="1"/>
          </p:cNvSpPr>
          <p:nvPr/>
        </p:nvSpPr>
        <p:spPr bwMode="auto">
          <a:xfrm>
            <a:off x="31242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85002" name="Rectangle 10"/>
          <p:cNvSpPr>
            <a:spLocks noChangeArrowheads="1"/>
          </p:cNvSpPr>
          <p:nvPr/>
        </p:nvSpPr>
        <p:spPr bwMode="auto">
          <a:xfrm>
            <a:off x="3581400" y="445008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85003" name="Rectangle 11"/>
          <p:cNvSpPr>
            <a:spLocks noChangeArrowheads="1"/>
          </p:cNvSpPr>
          <p:nvPr/>
        </p:nvSpPr>
        <p:spPr bwMode="auto">
          <a:xfrm>
            <a:off x="4495800" y="4145280"/>
            <a:ext cx="304800" cy="1371600"/>
          </a:xfrm>
          <a:prstGeom prst="rect">
            <a:avLst/>
          </a:prstGeom>
          <a:solidFill>
            <a:srgbClr val="FFCCFF"/>
          </a:solidFill>
          <a:ln w="9525">
            <a:solidFill>
              <a:schemeClr val="tx1"/>
            </a:solidFill>
            <a:miter lim="800000"/>
            <a:headEnd/>
            <a:tailEnd/>
          </a:ln>
        </p:spPr>
        <p:txBody>
          <a:bodyPr wrap="none" anchor="ctr"/>
          <a:lstStyle/>
          <a:p>
            <a:pPr eaLnBrk="0" hangingPunct="0"/>
            <a:r>
              <a:rPr lang="en-US" sz="1800" b="0">
                <a:solidFill>
                  <a:schemeClr val="bg2"/>
                </a:solidFill>
                <a:latin typeface="+mj-lt"/>
              </a:rPr>
              <a:t>SP</a:t>
            </a:r>
          </a:p>
        </p:txBody>
      </p:sp>
      <p:sp>
        <p:nvSpPr>
          <p:cNvPr id="85004" name="Rectangle 12"/>
          <p:cNvSpPr>
            <a:spLocks noChangeArrowheads="1"/>
          </p:cNvSpPr>
          <p:nvPr/>
        </p:nvSpPr>
        <p:spPr bwMode="auto">
          <a:xfrm>
            <a:off x="40386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85005" name="Rectangle 13"/>
          <p:cNvSpPr>
            <a:spLocks noChangeArrowheads="1"/>
          </p:cNvSpPr>
          <p:nvPr/>
        </p:nvSpPr>
        <p:spPr bwMode="auto">
          <a:xfrm>
            <a:off x="49530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85006" name="Rectangle 14"/>
          <p:cNvSpPr>
            <a:spLocks noChangeArrowheads="1"/>
          </p:cNvSpPr>
          <p:nvPr/>
        </p:nvSpPr>
        <p:spPr bwMode="auto">
          <a:xfrm>
            <a:off x="5410200" y="445008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85007" name="Rectangle 15"/>
          <p:cNvSpPr>
            <a:spLocks noChangeArrowheads="1"/>
          </p:cNvSpPr>
          <p:nvPr/>
        </p:nvSpPr>
        <p:spPr bwMode="auto">
          <a:xfrm>
            <a:off x="58674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5376" name="Rectangle 16"/>
          <p:cNvSpPr>
            <a:spLocks noChangeArrowheads="1"/>
          </p:cNvSpPr>
          <p:nvPr/>
        </p:nvSpPr>
        <p:spPr bwMode="auto">
          <a:xfrm>
            <a:off x="67818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5377" name="Rectangle 17"/>
          <p:cNvSpPr>
            <a:spLocks noChangeArrowheads="1"/>
          </p:cNvSpPr>
          <p:nvPr/>
        </p:nvSpPr>
        <p:spPr bwMode="auto">
          <a:xfrm>
            <a:off x="7239000" y="445008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15378" name="Text Box 18"/>
          <p:cNvSpPr txBox="1">
            <a:spLocks noChangeArrowheads="1"/>
          </p:cNvSpPr>
          <p:nvPr/>
        </p:nvSpPr>
        <p:spPr bwMode="auto">
          <a:xfrm>
            <a:off x="838200" y="5516880"/>
            <a:ext cx="6027612" cy="369332"/>
          </a:xfrm>
          <a:prstGeom prst="rect">
            <a:avLst/>
          </a:prstGeom>
          <a:noFill/>
          <a:ln w="9525">
            <a:noFill/>
            <a:miter lim="800000"/>
            <a:headEnd/>
            <a:tailEnd/>
          </a:ln>
        </p:spPr>
        <p:txBody>
          <a:bodyPr wrap="none">
            <a:spAutoFit/>
          </a:bodyPr>
          <a:lstStyle/>
          <a:p>
            <a:pPr algn="l" eaLnBrk="0" hangingPunct="0"/>
            <a:r>
              <a:rPr lang="en-US" sz="1800" b="0">
                <a:latin typeface="+mj-lt"/>
              </a:rPr>
              <a:t>1     2    3     4      5     6      7     8     9    10    11   12   13   14   15   </a:t>
            </a:r>
          </a:p>
        </p:txBody>
      </p:sp>
      <p:sp>
        <p:nvSpPr>
          <p:cNvPr id="85011" name="AutoShape 19"/>
          <p:cNvSpPr>
            <a:spLocks noChangeArrowheads="1"/>
          </p:cNvSpPr>
          <p:nvPr/>
        </p:nvSpPr>
        <p:spPr bwMode="auto">
          <a:xfrm flipH="1">
            <a:off x="2667000" y="3459480"/>
            <a:ext cx="1981200" cy="685800"/>
          </a:xfrm>
          <a:prstGeom prst="curvedDownArrow">
            <a:avLst>
              <a:gd name="adj1" fmla="val 1712"/>
              <a:gd name="adj2" fmla="val 57778"/>
              <a:gd name="adj3" fmla="val 23514"/>
            </a:avLst>
          </a:prstGeom>
          <a:solidFill>
            <a:srgbClr val="FFCCFF"/>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5012" name="AutoShape 20"/>
          <p:cNvSpPr>
            <a:spLocks noChangeArrowheads="1"/>
          </p:cNvSpPr>
          <p:nvPr/>
        </p:nvSpPr>
        <p:spPr bwMode="auto">
          <a:xfrm flipH="1">
            <a:off x="838200" y="3459480"/>
            <a:ext cx="1981200" cy="685800"/>
          </a:xfrm>
          <a:prstGeom prst="curvedDownArrow">
            <a:avLst>
              <a:gd name="adj1" fmla="val 1712"/>
              <a:gd name="adj2" fmla="val 57778"/>
              <a:gd name="adj3" fmla="val 23514"/>
            </a:avLst>
          </a:prstGeom>
          <a:solidFill>
            <a:srgbClr val="FFCCFF"/>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5013" name="AutoShape 21"/>
          <p:cNvSpPr>
            <a:spLocks noChangeArrowheads="1"/>
          </p:cNvSpPr>
          <p:nvPr/>
        </p:nvSpPr>
        <p:spPr bwMode="auto">
          <a:xfrm flipH="1">
            <a:off x="914400" y="4069080"/>
            <a:ext cx="990600" cy="381000"/>
          </a:xfrm>
          <a:prstGeom prst="curvedDownArrow">
            <a:avLst>
              <a:gd name="adj1" fmla="val 3009"/>
              <a:gd name="adj2" fmla="val 55009"/>
              <a:gd name="adj3" fmla="val 30417"/>
            </a:avLst>
          </a:prstGeom>
          <a:solidFill>
            <a:srgbClr val="FFFF99"/>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5014" name="AutoShape 22"/>
          <p:cNvSpPr>
            <a:spLocks noChangeArrowheads="1"/>
          </p:cNvSpPr>
          <p:nvPr/>
        </p:nvSpPr>
        <p:spPr bwMode="auto">
          <a:xfrm flipH="1">
            <a:off x="2743200" y="4069080"/>
            <a:ext cx="990600" cy="381000"/>
          </a:xfrm>
          <a:prstGeom prst="curvedDownArrow">
            <a:avLst>
              <a:gd name="adj1" fmla="val 3009"/>
              <a:gd name="adj2" fmla="val 55009"/>
              <a:gd name="adj3" fmla="val 30417"/>
            </a:avLst>
          </a:prstGeom>
          <a:solidFill>
            <a:srgbClr val="FFFF99"/>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5015" name="AutoShape 23"/>
          <p:cNvSpPr>
            <a:spLocks noChangeArrowheads="1"/>
          </p:cNvSpPr>
          <p:nvPr/>
        </p:nvSpPr>
        <p:spPr bwMode="auto">
          <a:xfrm flipH="1">
            <a:off x="4572000" y="4069080"/>
            <a:ext cx="990600" cy="381000"/>
          </a:xfrm>
          <a:prstGeom prst="curvedDownArrow">
            <a:avLst>
              <a:gd name="adj1" fmla="val 3009"/>
              <a:gd name="adj2" fmla="val 55009"/>
              <a:gd name="adj3" fmla="val 30417"/>
            </a:avLst>
          </a:prstGeom>
          <a:solidFill>
            <a:srgbClr val="FFFF99"/>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5016" name="AutoShape 24"/>
          <p:cNvSpPr>
            <a:spLocks noChangeArrowheads="1"/>
          </p:cNvSpPr>
          <p:nvPr/>
        </p:nvSpPr>
        <p:spPr bwMode="auto">
          <a:xfrm flipH="1">
            <a:off x="6400800" y="4069080"/>
            <a:ext cx="990600" cy="381000"/>
          </a:xfrm>
          <a:prstGeom prst="curvedDownArrow">
            <a:avLst>
              <a:gd name="adj1" fmla="val 3009"/>
              <a:gd name="adj2" fmla="val 55009"/>
              <a:gd name="adj3" fmla="val 30417"/>
            </a:avLst>
          </a:prstGeom>
          <a:solidFill>
            <a:srgbClr val="FFFF99"/>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5017" name="AutoShape 25"/>
          <p:cNvSpPr>
            <a:spLocks noChangeArrowheads="1"/>
          </p:cNvSpPr>
          <p:nvPr/>
        </p:nvSpPr>
        <p:spPr bwMode="auto">
          <a:xfrm flipH="1">
            <a:off x="9906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5018" name="AutoShape 26"/>
          <p:cNvSpPr>
            <a:spLocks noChangeArrowheads="1"/>
          </p:cNvSpPr>
          <p:nvPr/>
        </p:nvSpPr>
        <p:spPr bwMode="auto">
          <a:xfrm>
            <a:off x="14478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5019" name="AutoShape 27"/>
          <p:cNvSpPr>
            <a:spLocks noChangeArrowheads="1"/>
          </p:cNvSpPr>
          <p:nvPr/>
        </p:nvSpPr>
        <p:spPr bwMode="auto">
          <a:xfrm flipH="1">
            <a:off x="19050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5020" name="AutoShape 28"/>
          <p:cNvSpPr>
            <a:spLocks noChangeArrowheads="1"/>
          </p:cNvSpPr>
          <p:nvPr/>
        </p:nvSpPr>
        <p:spPr bwMode="auto">
          <a:xfrm>
            <a:off x="23622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5021" name="AutoShape 29"/>
          <p:cNvSpPr>
            <a:spLocks noChangeArrowheads="1"/>
          </p:cNvSpPr>
          <p:nvPr/>
        </p:nvSpPr>
        <p:spPr bwMode="auto">
          <a:xfrm flipH="1">
            <a:off x="28194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5022" name="AutoShape 30"/>
          <p:cNvSpPr>
            <a:spLocks noChangeArrowheads="1"/>
          </p:cNvSpPr>
          <p:nvPr/>
        </p:nvSpPr>
        <p:spPr bwMode="auto">
          <a:xfrm>
            <a:off x="32766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5023" name="AutoShape 31"/>
          <p:cNvSpPr>
            <a:spLocks noChangeArrowheads="1"/>
          </p:cNvSpPr>
          <p:nvPr/>
        </p:nvSpPr>
        <p:spPr bwMode="auto">
          <a:xfrm flipH="1">
            <a:off x="37338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5024" name="AutoShape 32"/>
          <p:cNvSpPr>
            <a:spLocks noChangeArrowheads="1"/>
          </p:cNvSpPr>
          <p:nvPr/>
        </p:nvSpPr>
        <p:spPr bwMode="auto">
          <a:xfrm>
            <a:off x="41910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5025" name="AutoShape 33"/>
          <p:cNvSpPr>
            <a:spLocks noChangeArrowheads="1"/>
          </p:cNvSpPr>
          <p:nvPr/>
        </p:nvSpPr>
        <p:spPr bwMode="auto">
          <a:xfrm flipH="1">
            <a:off x="46482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5026" name="AutoShape 34"/>
          <p:cNvSpPr>
            <a:spLocks noChangeArrowheads="1"/>
          </p:cNvSpPr>
          <p:nvPr/>
        </p:nvSpPr>
        <p:spPr bwMode="auto">
          <a:xfrm>
            <a:off x="51054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5027" name="AutoShape 35"/>
          <p:cNvSpPr>
            <a:spLocks noChangeArrowheads="1"/>
          </p:cNvSpPr>
          <p:nvPr/>
        </p:nvSpPr>
        <p:spPr bwMode="auto">
          <a:xfrm flipH="1">
            <a:off x="55626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5028" name="AutoShape 36"/>
          <p:cNvSpPr>
            <a:spLocks noChangeArrowheads="1"/>
          </p:cNvSpPr>
          <p:nvPr/>
        </p:nvSpPr>
        <p:spPr bwMode="auto">
          <a:xfrm>
            <a:off x="60198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5029" name="AutoShape 37"/>
          <p:cNvSpPr>
            <a:spLocks noChangeArrowheads="1"/>
          </p:cNvSpPr>
          <p:nvPr/>
        </p:nvSpPr>
        <p:spPr bwMode="auto">
          <a:xfrm flipH="1">
            <a:off x="64770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5030" name="AutoShape 38"/>
          <p:cNvSpPr>
            <a:spLocks noChangeArrowheads="1"/>
          </p:cNvSpPr>
          <p:nvPr/>
        </p:nvSpPr>
        <p:spPr bwMode="auto">
          <a:xfrm>
            <a:off x="69342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5031" name="Text Box 39"/>
          <p:cNvSpPr txBox="1">
            <a:spLocks noChangeArrowheads="1"/>
          </p:cNvSpPr>
          <p:nvPr/>
        </p:nvSpPr>
        <p:spPr bwMode="auto">
          <a:xfrm>
            <a:off x="685800" y="1402080"/>
            <a:ext cx="2378600" cy="369332"/>
          </a:xfrm>
          <a:prstGeom prst="rect">
            <a:avLst/>
          </a:prstGeom>
          <a:noFill/>
          <a:ln w="9525">
            <a:noFill/>
            <a:miter lim="800000"/>
            <a:headEnd/>
            <a:tailEnd/>
          </a:ln>
        </p:spPr>
        <p:txBody>
          <a:bodyPr wrap="none">
            <a:spAutoFit/>
          </a:bodyPr>
          <a:lstStyle/>
          <a:p>
            <a:pPr algn="l" eaLnBrk="0" hangingPunct="0"/>
            <a:r>
              <a:rPr lang="en-US" sz="1800" b="0">
                <a:latin typeface="+mj-lt"/>
              </a:rPr>
              <a:t>A packet loss in I Frame</a:t>
            </a:r>
          </a:p>
        </p:txBody>
      </p:sp>
      <p:sp>
        <p:nvSpPr>
          <p:cNvPr id="85032" name="Text Box 40"/>
          <p:cNvSpPr txBox="1">
            <a:spLocks noChangeArrowheads="1"/>
          </p:cNvSpPr>
          <p:nvPr/>
        </p:nvSpPr>
        <p:spPr bwMode="auto">
          <a:xfrm>
            <a:off x="685800" y="1859280"/>
            <a:ext cx="2672591" cy="369332"/>
          </a:xfrm>
          <a:prstGeom prst="rect">
            <a:avLst/>
          </a:prstGeom>
          <a:noFill/>
          <a:ln w="9525">
            <a:noFill/>
            <a:miter lim="800000"/>
            <a:headEnd/>
            <a:tailEnd/>
          </a:ln>
        </p:spPr>
        <p:txBody>
          <a:bodyPr wrap="none">
            <a:spAutoFit/>
          </a:bodyPr>
          <a:lstStyle/>
          <a:p>
            <a:pPr algn="l" eaLnBrk="0" hangingPunct="0"/>
            <a:r>
              <a:rPr lang="en-US" sz="1800" b="0">
                <a:latin typeface="+mj-lt"/>
              </a:rPr>
              <a:t>Causes whole I Frame Loss</a:t>
            </a:r>
          </a:p>
        </p:txBody>
      </p:sp>
      <p:sp>
        <p:nvSpPr>
          <p:cNvPr id="85033" name="Text Box 41"/>
          <p:cNvSpPr txBox="1">
            <a:spLocks noChangeArrowheads="1"/>
          </p:cNvSpPr>
          <p:nvPr/>
        </p:nvSpPr>
        <p:spPr bwMode="auto">
          <a:xfrm>
            <a:off x="2590800" y="2697480"/>
            <a:ext cx="3054875" cy="369332"/>
          </a:xfrm>
          <a:prstGeom prst="rect">
            <a:avLst/>
          </a:prstGeom>
          <a:noFill/>
          <a:ln w="9525">
            <a:noFill/>
            <a:miter lim="800000"/>
            <a:headEnd/>
            <a:tailEnd/>
          </a:ln>
        </p:spPr>
        <p:txBody>
          <a:bodyPr wrap="none">
            <a:spAutoFit/>
          </a:bodyPr>
          <a:lstStyle/>
          <a:p>
            <a:pPr algn="l" eaLnBrk="0" hangingPunct="0"/>
            <a:r>
              <a:rPr lang="en-US" sz="1800" b="0">
                <a:latin typeface="+mj-lt"/>
              </a:rPr>
              <a:t>Causes Artifact till next I frame</a:t>
            </a:r>
          </a:p>
        </p:txBody>
      </p:sp>
      <p:sp>
        <p:nvSpPr>
          <p:cNvPr id="85034" name="Rectangle 42"/>
          <p:cNvSpPr>
            <a:spLocks noGrp="1" noChangeArrowheads="1"/>
          </p:cNvSpPr>
          <p:nvPr>
            <p:ph type="title"/>
          </p:nvPr>
        </p:nvSpPr>
        <p:spPr/>
        <p:txBody>
          <a:bodyPr/>
          <a:lstStyle/>
          <a:p>
            <a:pPr eaLnBrk="1" hangingPunct="1">
              <a:defRPr/>
            </a:pPr>
            <a:r>
              <a:rPr lang="en-US" dirty="0" smtClean="0">
                <a:latin typeface="+mj-lt"/>
              </a:rPr>
              <a:t>Artifact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0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32"/>
                                        </p:tgtEl>
                                        <p:attrNameLst>
                                          <p:attrName>style.visibility</p:attrName>
                                        </p:attrNameLst>
                                      </p:cBhvr>
                                      <p:to>
                                        <p:strVal val="visible"/>
                                      </p:to>
                                    </p:set>
                                  </p:childTnLst>
                                </p:cTn>
                              </p:par>
                              <p:par>
                                <p:cTn id="9" presetID="1" presetClass="emph" presetSubtype="2" fill="hold" nodeType="withEffect">
                                  <p:stCondLst>
                                    <p:cond delay="0"/>
                                  </p:stCondLst>
                                  <p:childTnLst>
                                    <p:animClr clrSpc="rgb" dir="cw">
                                      <p:cBhvr>
                                        <p:cTn id="10" dur="2000" fill="hold"/>
                                        <p:tgtEl>
                                          <p:spTgt spid="84995"/>
                                        </p:tgtEl>
                                        <p:attrNameLst>
                                          <p:attrName>fillcolor</p:attrName>
                                        </p:attrNameLst>
                                      </p:cBhvr>
                                      <p:to>
                                        <a:srgbClr val="FF0000"/>
                                      </p:to>
                                    </p:animClr>
                                    <p:set>
                                      <p:cBhvr>
                                        <p:cTn id="11" dur="2000" fill="hold"/>
                                        <p:tgtEl>
                                          <p:spTgt spid="84995"/>
                                        </p:tgtEl>
                                        <p:attrNameLst>
                                          <p:attrName>fill.type</p:attrName>
                                        </p:attrNameLst>
                                      </p:cBhvr>
                                      <p:to>
                                        <p:strVal val="solid"/>
                                      </p:to>
                                    </p:set>
                                    <p:set>
                                      <p:cBhvr>
                                        <p:cTn id="12" dur="2000" fill="hold"/>
                                        <p:tgtEl>
                                          <p:spTgt spid="84995"/>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033"/>
                                        </p:tgtEl>
                                        <p:attrNameLst>
                                          <p:attrName>style.visibility</p:attrName>
                                        </p:attrNameLst>
                                      </p:cBhvr>
                                      <p:to>
                                        <p:strVal val="visible"/>
                                      </p:to>
                                    </p:set>
                                  </p:childTnLst>
                                </p:cTn>
                              </p:par>
                            </p:childTnLst>
                          </p:cTn>
                        </p:par>
                        <p:par>
                          <p:cTn id="17" fill="hold">
                            <p:stCondLst>
                              <p:cond delay="0"/>
                            </p:stCondLst>
                            <p:childTnLst>
                              <p:par>
                                <p:cTn id="18" presetID="1" presetClass="emph" presetSubtype="2" fill="hold" nodeType="afterEffect">
                                  <p:stCondLst>
                                    <p:cond delay="0"/>
                                  </p:stCondLst>
                                  <p:childTnLst>
                                    <p:animClr clrSpc="rgb" dir="cw">
                                      <p:cBhvr>
                                        <p:cTn id="19" dur="500" fill="hold"/>
                                        <p:tgtEl>
                                          <p:spTgt spid="84996"/>
                                        </p:tgtEl>
                                        <p:attrNameLst>
                                          <p:attrName>fillcolor</p:attrName>
                                        </p:attrNameLst>
                                      </p:cBhvr>
                                      <p:to>
                                        <a:srgbClr val="808080"/>
                                      </p:to>
                                    </p:animClr>
                                    <p:set>
                                      <p:cBhvr>
                                        <p:cTn id="20" dur="500" fill="hold"/>
                                        <p:tgtEl>
                                          <p:spTgt spid="84996"/>
                                        </p:tgtEl>
                                        <p:attrNameLst>
                                          <p:attrName>fill.type</p:attrName>
                                        </p:attrNameLst>
                                      </p:cBhvr>
                                      <p:to>
                                        <p:strVal val="solid"/>
                                      </p:to>
                                    </p:set>
                                    <p:set>
                                      <p:cBhvr>
                                        <p:cTn id="21" dur="500" fill="hold"/>
                                        <p:tgtEl>
                                          <p:spTgt spid="84996"/>
                                        </p:tgtEl>
                                        <p:attrNameLst>
                                          <p:attrName>fill.on</p:attrName>
                                        </p:attrNameLst>
                                      </p:cBhvr>
                                      <p:to>
                                        <p:strVal val="true"/>
                                      </p:to>
                                    </p:set>
                                  </p:childTnLst>
                                </p:cTn>
                              </p:par>
                            </p:childTnLst>
                          </p:cTn>
                        </p:par>
                        <p:par>
                          <p:cTn id="22" fill="hold">
                            <p:stCondLst>
                              <p:cond delay="500"/>
                            </p:stCondLst>
                            <p:childTnLst>
                              <p:par>
                                <p:cTn id="23" presetID="1" presetClass="emph" presetSubtype="2" fill="hold" nodeType="afterEffect">
                                  <p:stCondLst>
                                    <p:cond delay="0"/>
                                  </p:stCondLst>
                                  <p:childTnLst>
                                    <p:animClr clrSpc="rgb" dir="cw">
                                      <p:cBhvr>
                                        <p:cTn id="24" dur="500" fill="hold"/>
                                        <p:tgtEl>
                                          <p:spTgt spid="84997"/>
                                        </p:tgtEl>
                                        <p:attrNameLst>
                                          <p:attrName>fillcolor</p:attrName>
                                        </p:attrNameLst>
                                      </p:cBhvr>
                                      <p:to>
                                        <a:srgbClr val="808080"/>
                                      </p:to>
                                    </p:animClr>
                                    <p:set>
                                      <p:cBhvr>
                                        <p:cTn id="25" dur="500" fill="hold"/>
                                        <p:tgtEl>
                                          <p:spTgt spid="84997"/>
                                        </p:tgtEl>
                                        <p:attrNameLst>
                                          <p:attrName>fill.type</p:attrName>
                                        </p:attrNameLst>
                                      </p:cBhvr>
                                      <p:to>
                                        <p:strVal val="solid"/>
                                      </p:to>
                                    </p:set>
                                    <p:set>
                                      <p:cBhvr>
                                        <p:cTn id="26" dur="500" fill="hold"/>
                                        <p:tgtEl>
                                          <p:spTgt spid="84997"/>
                                        </p:tgtEl>
                                        <p:attrNameLst>
                                          <p:attrName>fill.on</p:attrName>
                                        </p:attrNameLst>
                                      </p:cBhvr>
                                      <p:to>
                                        <p:strVal val="true"/>
                                      </p:to>
                                    </p:set>
                                  </p:childTnLst>
                                </p:cTn>
                              </p:par>
                            </p:childTnLst>
                          </p:cTn>
                        </p:par>
                        <p:par>
                          <p:cTn id="27" fill="hold">
                            <p:stCondLst>
                              <p:cond delay="1000"/>
                            </p:stCondLst>
                            <p:childTnLst>
                              <p:par>
                                <p:cTn id="28" presetID="1" presetClass="emph" presetSubtype="2" fill="hold" nodeType="afterEffect">
                                  <p:stCondLst>
                                    <p:cond delay="0"/>
                                  </p:stCondLst>
                                  <p:childTnLst>
                                    <p:animClr clrSpc="rgb" dir="cw">
                                      <p:cBhvr>
                                        <p:cTn id="29" dur="500" fill="hold"/>
                                        <p:tgtEl>
                                          <p:spTgt spid="85000"/>
                                        </p:tgtEl>
                                        <p:attrNameLst>
                                          <p:attrName>fillcolor</p:attrName>
                                        </p:attrNameLst>
                                      </p:cBhvr>
                                      <p:to>
                                        <a:srgbClr val="808080"/>
                                      </p:to>
                                    </p:animClr>
                                    <p:set>
                                      <p:cBhvr>
                                        <p:cTn id="30" dur="500" fill="hold"/>
                                        <p:tgtEl>
                                          <p:spTgt spid="85000"/>
                                        </p:tgtEl>
                                        <p:attrNameLst>
                                          <p:attrName>fill.type</p:attrName>
                                        </p:attrNameLst>
                                      </p:cBhvr>
                                      <p:to>
                                        <p:strVal val="solid"/>
                                      </p:to>
                                    </p:set>
                                    <p:set>
                                      <p:cBhvr>
                                        <p:cTn id="31" dur="500" fill="hold"/>
                                        <p:tgtEl>
                                          <p:spTgt spid="85000"/>
                                        </p:tgtEl>
                                        <p:attrNameLst>
                                          <p:attrName>fill.on</p:attrName>
                                        </p:attrNameLst>
                                      </p:cBhvr>
                                      <p:to>
                                        <p:strVal val="true"/>
                                      </p:to>
                                    </p:set>
                                  </p:childTnLst>
                                </p:cTn>
                              </p:par>
                            </p:childTnLst>
                          </p:cTn>
                        </p:par>
                        <p:par>
                          <p:cTn id="32" fill="hold">
                            <p:stCondLst>
                              <p:cond delay="1500"/>
                            </p:stCondLst>
                            <p:childTnLst>
                              <p:par>
                                <p:cTn id="33" presetID="1" presetClass="emph" presetSubtype="2" fill="hold" nodeType="afterEffect">
                                  <p:stCondLst>
                                    <p:cond delay="0"/>
                                  </p:stCondLst>
                                  <p:childTnLst>
                                    <p:animClr clrSpc="rgb" dir="cw">
                                      <p:cBhvr>
                                        <p:cTn id="34" dur="500" fill="hold"/>
                                        <p:tgtEl>
                                          <p:spTgt spid="84998"/>
                                        </p:tgtEl>
                                        <p:attrNameLst>
                                          <p:attrName>fillcolor</p:attrName>
                                        </p:attrNameLst>
                                      </p:cBhvr>
                                      <p:to>
                                        <a:srgbClr val="808080"/>
                                      </p:to>
                                    </p:animClr>
                                    <p:set>
                                      <p:cBhvr>
                                        <p:cTn id="35" dur="500" fill="hold"/>
                                        <p:tgtEl>
                                          <p:spTgt spid="84998"/>
                                        </p:tgtEl>
                                        <p:attrNameLst>
                                          <p:attrName>fill.type</p:attrName>
                                        </p:attrNameLst>
                                      </p:cBhvr>
                                      <p:to>
                                        <p:strVal val="solid"/>
                                      </p:to>
                                    </p:set>
                                    <p:set>
                                      <p:cBhvr>
                                        <p:cTn id="36" dur="500" fill="hold"/>
                                        <p:tgtEl>
                                          <p:spTgt spid="84998"/>
                                        </p:tgtEl>
                                        <p:attrNameLst>
                                          <p:attrName>fill.on</p:attrName>
                                        </p:attrNameLst>
                                      </p:cBhvr>
                                      <p:to>
                                        <p:strVal val="true"/>
                                      </p:to>
                                    </p:set>
                                  </p:childTnLst>
                                </p:cTn>
                              </p:par>
                            </p:childTnLst>
                          </p:cTn>
                        </p:par>
                        <p:par>
                          <p:cTn id="37" fill="hold">
                            <p:stCondLst>
                              <p:cond delay="2000"/>
                            </p:stCondLst>
                            <p:childTnLst>
                              <p:par>
                                <p:cTn id="38" presetID="1" presetClass="emph" presetSubtype="2" fill="hold" nodeType="afterEffect">
                                  <p:stCondLst>
                                    <p:cond delay="0"/>
                                  </p:stCondLst>
                                  <p:childTnLst>
                                    <p:animClr clrSpc="rgb" dir="cw">
                                      <p:cBhvr>
                                        <p:cTn id="39" dur="500" fill="hold"/>
                                        <p:tgtEl>
                                          <p:spTgt spid="85001"/>
                                        </p:tgtEl>
                                        <p:attrNameLst>
                                          <p:attrName>fillcolor</p:attrName>
                                        </p:attrNameLst>
                                      </p:cBhvr>
                                      <p:to>
                                        <a:srgbClr val="808080"/>
                                      </p:to>
                                    </p:animClr>
                                    <p:set>
                                      <p:cBhvr>
                                        <p:cTn id="40" dur="500" fill="hold"/>
                                        <p:tgtEl>
                                          <p:spTgt spid="85001"/>
                                        </p:tgtEl>
                                        <p:attrNameLst>
                                          <p:attrName>fill.type</p:attrName>
                                        </p:attrNameLst>
                                      </p:cBhvr>
                                      <p:to>
                                        <p:strVal val="solid"/>
                                      </p:to>
                                    </p:set>
                                    <p:set>
                                      <p:cBhvr>
                                        <p:cTn id="41" dur="500" fill="hold"/>
                                        <p:tgtEl>
                                          <p:spTgt spid="85001"/>
                                        </p:tgtEl>
                                        <p:attrNameLst>
                                          <p:attrName>fill.on</p:attrName>
                                        </p:attrNameLst>
                                      </p:cBhvr>
                                      <p:to>
                                        <p:strVal val="true"/>
                                      </p:to>
                                    </p:set>
                                  </p:childTnLst>
                                </p:cTn>
                              </p:par>
                            </p:childTnLst>
                          </p:cTn>
                        </p:par>
                        <p:par>
                          <p:cTn id="42" fill="hold">
                            <p:stCondLst>
                              <p:cond delay="2500"/>
                            </p:stCondLst>
                            <p:childTnLst>
                              <p:par>
                                <p:cTn id="43" presetID="1" presetClass="emph" presetSubtype="2" fill="hold" nodeType="afterEffect">
                                  <p:stCondLst>
                                    <p:cond delay="0"/>
                                  </p:stCondLst>
                                  <p:childTnLst>
                                    <p:animClr clrSpc="rgb" dir="cw">
                                      <p:cBhvr>
                                        <p:cTn id="44" dur="500" fill="hold"/>
                                        <p:tgtEl>
                                          <p:spTgt spid="85002"/>
                                        </p:tgtEl>
                                        <p:attrNameLst>
                                          <p:attrName>fillcolor</p:attrName>
                                        </p:attrNameLst>
                                      </p:cBhvr>
                                      <p:to>
                                        <a:srgbClr val="808080"/>
                                      </p:to>
                                    </p:animClr>
                                    <p:set>
                                      <p:cBhvr>
                                        <p:cTn id="45" dur="500" fill="hold"/>
                                        <p:tgtEl>
                                          <p:spTgt spid="85002"/>
                                        </p:tgtEl>
                                        <p:attrNameLst>
                                          <p:attrName>fill.type</p:attrName>
                                        </p:attrNameLst>
                                      </p:cBhvr>
                                      <p:to>
                                        <p:strVal val="solid"/>
                                      </p:to>
                                    </p:set>
                                    <p:set>
                                      <p:cBhvr>
                                        <p:cTn id="46" dur="500" fill="hold"/>
                                        <p:tgtEl>
                                          <p:spTgt spid="85002"/>
                                        </p:tgtEl>
                                        <p:attrNameLst>
                                          <p:attrName>fill.on</p:attrName>
                                        </p:attrNameLst>
                                      </p:cBhvr>
                                      <p:to>
                                        <p:strVal val="true"/>
                                      </p:to>
                                    </p:set>
                                  </p:childTnLst>
                                </p:cTn>
                              </p:par>
                            </p:childTnLst>
                          </p:cTn>
                        </p:par>
                        <p:par>
                          <p:cTn id="47" fill="hold">
                            <p:stCondLst>
                              <p:cond delay="3000"/>
                            </p:stCondLst>
                            <p:childTnLst>
                              <p:par>
                                <p:cTn id="48" presetID="1" presetClass="emph" presetSubtype="2" fill="hold" nodeType="afterEffect">
                                  <p:stCondLst>
                                    <p:cond delay="0"/>
                                  </p:stCondLst>
                                  <p:childTnLst>
                                    <p:animClr clrSpc="rgb" dir="cw">
                                      <p:cBhvr>
                                        <p:cTn id="49" dur="500" fill="hold"/>
                                        <p:tgtEl>
                                          <p:spTgt spid="85004"/>
                                        </p:tgtEl>
                                        <p:attrNameLst>
                                          <p:attrName>fillcolor</p:attrName>
                                        </p:attrNameLst>
                                      </p:cBhvr>
                                      <p:to>
                                        <a:srgbClr val="808080"/>
                                      </p:to>
                                    </p:animClr>
                                    <p:set>
                                      <p:cBhvr>
                                        <p:cTn id="50" dur="500" fill="hold"/>
                                        <p:tgtEl>
                                          <p:spTgt spid="85004"/>
                                        </p:tgtEl>
                                        <p:attrNameLst>
                                          <p:attrName>fill.type</p:attrName>
                                        </p:attrNameLst>
                                      </p:cBhvr>
                                      <p:to>
                                        <p:strVal val="solid"/>
                                      </p:to>
                                    </p:set>
                                    <p:set>
                                      <p:cBhvr>
                                        <p:cTn id="51" dur="500" fill="hold"/>
                                        <p:tgtEl>
                                          <p:spTgt spid="85004"/>
                                        </p:tgtEl>
                                        <p:attrNameLst>
                                          <p:attrName>fill.on</p:attrName>
                                        </p:attrNameLst>
                                      </p:cBhvr>
                                      <p:to>
                                        <p:strVal val="true"/>
                                      </p:to>
                                    </p:set>
                                  </p:childTnLst>
                                </p:cTn>
                              </p:par>
                            </p:childTnLst>
                          </p:cTn>
                        </p:par>
                        <p:par>
                          <p:cTn id="52" fill="hold">
                            <p:stCondLst>
                              <p:cond delay="3500"/>
                            </p:stCondLst>
                            <p:childTnLst>
                              <p:par>
                                <p:cTn id="53" presetID="1" presetClass="emph" presetSubtype="2" fill="hold" nodeType="afterEffect">
                                  <p:stCondLst>
                                    <p:cond delay="0"/>
                                  </p:stCondLst>
                                  <p:childTnLst>
                                    <p:animClr clrSpc="rgb" dir="cw">
                                      <p:cBhvr>
                                        <p:cTn id="54" dur="500" fill="hold"/>
                                        <p:tgtEl>
                                          <p:spTgt spid="85003"/>
                                        </p:tgtEl>
                                        <p:attrNameLst>
                                          <p:attrName>fillcolor</p:attrName>
                                        </p:attrNameLst>
                                      </p:cBhvr>
                                      <p:to>
                                        <a:srgbClr val="808080"/>
                                      </p:to>
                                    </p:animClr>
                                    <p:set>
                                      <p:cBhvr>
                                        <p:cTn id="55" dur="500" fill="hold"/>
                                        <p:tgtEl>
                                          <p:spTgt spid="85003"/>
                                        </p:tgtEl>
                                        <p:attrNameLst>
                                          <p:attrName>fill.type</p:attrName>
                                        </p:attrNameLst>
                                      </p:cBhvr>
                                      <p:to>
                                        <p:strVal val="solid"/>
                                      </p:to>
                                    </p:set>
                                    <p:set>
                                      <p:cBhvr>
                                        <p:cTn id="56" dur="500" fill="hold"/>
                                        <p:tgtEl>
                                          <p:spTgt spid="85003"/>
                                        </p:tgtEl>
                                        <p:attrNameLst>
                                          <p:attrName>fill.on</p:attrName>
                                        </p:attrNameLst>
                                      </p:cBhvr>
                                      <p:to>
                                        <p:strVal val="true"/>
                                      </p:to>
                                    </p:set>
                                  </p:childTnLst>
                                </p:cTn>
                              </p:par>
                            </p:childTnLst>
                          </p:cTn>
                        </p:par>
                        <p:par>
                          <p:cTn id="57" fill="hold">
                            <p:stCondLst>
                              <p:cond delay="4000"/>
                            </p:stCondLst>
                            <p:childTnLst>
                              <p:par>
                                <p:cTn id="58" presetID="1" presetClass="emph" presetSubtype="2" fill="hold" nodeType="afterEffect">
                                  <p:stCondLst>
                                    <p:cond delay="0"/>
                                  </p:stCondLst>
                                  <p:childTnLst>
                                    <p:animClr clrSpc="rgb" dir="cw">
                                      <p:cBhvr>
                                        <p:cTn id="59" dur="500" fill="hold"/>
                                        <p:tgtEl>
                                          <p:spTgt spid="85005"/>
                                        </p:tgtEl>
                                        <p:attrNameLst>
                                          <p:attrName>fillcolor</p:attrName>
                                        </p:attrNameLst>
                                      </p:cBhvr>
                                      <p:to>
                                        <a:srgbClr val="808080"/>
                                      </p:to>
                                    </p:animClr>
                                    <p:set>
                                      <p:cBhvr>
                                        <p:cTn id="60" dur="500" fill="hold"/>
                                        <p:tgtEl>
                                          <p:spTgt spid="85005"/>
                                        </p:tgtEl>
                                        <p:attrNameLst>
                                          <p:attrName>fill.type</p:attrName>
                                        </p:attrNameLst>
                                      </p:cBhvr>
                                      <p:to>
                                        <p:strVal val="solid"/>
                                      </p:to>
                                    </p:set>
                                    <p:set>
                                      <p:cBhvr>
                                        <p:cTn id="61" dur="500" fill="hold"/>
                                        <p:tgtEl>
                                          <p:spTgt spid="85005"/>
                                        </p:tgtEl>
                                        <p:attrNameLst>
                                          <p:attrName>fill.on</p:attrName>
                                        </p:attrNameLst>
                                      </p:cBhvr>
                                      <p:to>
                                        <p:strVal val="true"/>
                                      </p:to>
                                    </p:set>
                                  </p:childTnLst>
                                </p:cTn>
                              </p:par>
                            </p:childTnLst>
                          </p:cTn>
                        </p:par>
                        <p:par>
                          <p:cTn id="62" fill="hold">
                            <p:stCondLst>
                              <p:cond delay="4500"/>
                            </p:stCondLst>
                            <p:childTnLst>
                              <p:par>
                                <p:cTn id="63" presetID="1" presetClass="emph" presetSubtype="2" fill="hold" nodeType="afterEffect">
                                  <p:stCondLst>
                                    <p:cond delay="0"/>
                                  </p:stCondLst>
                                  <p:childTnLst>
                                    <p:animClr clrSpc="rgb" dir="cw">
                                      <p:cBhvr>
                                        <p:cTn id="64" dur="500" fill="hold"/>
                                        <p:tgtEl>
                                          <p:spTgt spid="85006"/>
                                        </p:tgtEl>
                                        <p:attrNameLst>
                                          <p:attrName>fillcolor</p:attrName>
                                        </p:attrNameLst>
                                      </p:cBhvr>
                                      <p:to>
                                        <a:srgbClr val="808080"/>
                                      </p:to>
                                    </p:animClr>
                                    <p:set>
                                      <p:cBhvr>
                                        <p:cTn id="65" dur="500" fill="hold"/>
                                        <p:tgtEl>
                                          <p:spTgt spid="85006"/>
                                        </p:tgtEl>
                                        <p:attrNameLst>
                                          <p:attrName>fill.type</p:attrName>
                                        </p:attrNameLst>
                                      </p:cBhvr>
                                      <p:to>
                                        <p:strVal val="solid"/>
                                      </p:to>
                                    </p:set>
                                    <p:set>
                                      <p:cBhvr>
                                        <p:cTn id="66" dur="500" fill="hold"/>
                                        <p:tgtEl>
                                          <p:spTgt spid="85006"/>
                                        </p:tgtEl>
                                        <p:attrNameLst>
                                          <p:attrName>fill.on</p:attrName>
                                        </p:attrNameLst>
                                      </p:cBhvr>
                                      <p:to>
                                        <p:strVal val="true"/>
                                      </p:to>
                                    </p:set>
                                  </p:childTnLst>
                                </p:cTn>
                              </p:par>
                            </p:childTnLst>
                          </p:cTn>
                        </p:par>
                        <p:par>
                          <p:cTn id="67" fill="hold">
                            <p:stCondLst>
                              <p:cond delay="5000"/>
                            </p:stCondLst>
                            <p:childTnLst>
                              <p:par>
                                <p:cTn id="68" presetID="1" presetClass="emph" presetSubtype="2" fill="hold" nodeType="afterEffect">
                                  <p:stCondLst>
                                    <p:cond delay="0"/>
                                  </p:stCondLst>
                                  <p:childTnLst>
                                    <p:animClr clrSpc="rgb" dir="cw">
                                      <p:cBhvr>
                                        <p:cTn id="69" dur="500" fill="hold"/>
                                        <p:tgtEl>
                                          <p:spTgt spid="85007"/>
                                        </p:tgtEl>
                                        <p:attrNameLst>
                                          <p:attrName>fillcolor</p:attrName>
                                        </p:attrNameLst>
                                      </p:cBhvr>
                                      <p:to>
                                        <a:srgbClr val="808080"/>
                                      </p:to>
                                    </p:animClr>
                                    <p:set>
                                      <p:cBhvr>
                                        <p:cTn id="70" dur="500" fill="hold"/>
                                        <p:tgtEl>
                                          <p:spTgt spid="85007"/>
                                        </p:tgtEl>
                                        <p:attrNameLst>
                                          <p:attrName>fill.type</p:attrName>
                                        </p:attrNameLst>
                                      </p:cBhvr>
                                      <p:to>
                                        <p:strVal val="solid"/>
                                      </p:to>
                                    </p:set>
                                    <p:set>
                                      <p:cBhvr>
                                        <p:cTn id="71" dur="500" fill="hold"/>
                                        <p:tgtEl>
                                          <p:spTgt spid="8500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31" grpId="0"/>
      <p:bldP spid="85032" grpId="0"/>
      <p:bldP spid="850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Line 2"/>
          <p:cNvSpPr>
            <a:spLocks noChangeShapeType="1"/>
          </p:cNvSpPr>
          <p:nvPr/>
        </p:nvSpPr>
        <p:spPr bwMode="auto">
          <a:xfrm>
            <a:off x="762000" y="5516880"/>
            <a:ext cx="7620000" cy="0"/>
          </a:xfrm>
          <a:prstGeom prst="line">
            <a:avLst/>
          </a:prstGeom>
          <a:noFill/>
          <a:ln w="28575">
            <a:solidFill>
              <a:schemeClr val="accent2"/>
            </a:solidFill>
            <a:round/>
            <a:headEnd/>
            <a:tailEn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16387" name="Rectangle 3"/>
          <p:cNvSpPr>
            <a:spLocks noChangeArrowheads="1"/>
          </p:cNvSpPr>
          <p:nvPr/>
        </p:nvSpPr>
        <p:spPr bwMode="auto">
          <a:xfrm>
            <a:off x="838200" y="2773680"/>
            <a:ext cx="304800" cy="2743200"/>
          </a:xfrm>
          <a:prstGeom prst="rect">
            <a:avLst/>
          </a:prstGeom>
          <a:solidFill>
            <a:schemeClr val="bg2"/>
          </a:solidFill>
          <a:ln w="9525">
            <a:solidFill>
              <a:schemeClr val="tx1"/>
            </a:solidFill>
            <a:miter lim="800000"/>
            <a:headEnd/>
            <a:tailEnd/>
          </a:ln>
        </p:spPr>
        <p:txBody>
          <a:bodyPr wrap="none" anchor="ctr"/>
          <a:lstStyle/>
          <a:p>
            <a:pPr eaLnBrk="0" hangingPunct="0"/>
            <a:endParaRPr lang="en-US" sz="1800" b="0">
              <a:latin typeface="+mj-lt"/>
            </a:endParaRPr>
          </a:p>
          <a:p>
            <a:pPr eaLnBrk="0" hangingPunct="0"/>
            <a:endParaRPr lang="en-US" sz="1800" b="0">
              <a:latin typeface="+mj-lt"/>
            </a:endParaRPr>
          </a:p>
          <a:p>
            <a:pPr eaLnBrk="0" hangingPunct="0"/>
            <a:endParaRPr lang="en-US" sz="1800" b="0">
              <a:latin typeface="+mj-lt"/>
            </a:endParaRPr>
          </a:p>
          <a:p>
            <a:pPr eaLnBrk="0" hangingPunct="0"/>
            <a:endParaRPr lang="en-US" sz="1800" b="0">
              <a:latin typeface="+mj-lt"/>
            </a:endParaRPr>
          </a:p>
          <a:p>
            <a:pPr eaLnBrk="0" hangingPunct="0"/>
            <a:endParaRPr lang="en-US" sz="1800" b="0">
              <a:latin typeface="+mj-lt"/>
            </a:endParaRPr>
          </a:p>
          <a:p>
            <a:pPr eaLnBrk="0" hangingPunct="0"/>
            <a:r>
              <a:rPr lang="en-US" sz="1800" b="0">
                <a:latin typeface="+mj-lt"/>
              </a:rPr>
              <a:t>I</a:t>
            </a:r>
          </a:p>
        </p:txBody>
      </p:sp>
      <p:sp>
        <p:nvSpPr>
          <p:cNvPr id="16388" name="Rectangle 4"/>
          <p:cNvSpPr>
            <a:spLocks noChangeArrowheads="1"/>
          </p:cNvSpPr>
          <p:nvPr/>
        </p:nvSpPr>
        <p:spPr bwMode="auto">
          <a:xfrm>
            <a:off x="12954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6389" name="Rectangle 5"/>
          <p:cNvSpPr>
            <a:spLocks noChangeArrowheads="1"/>
          </p:cNvSpPr>
          <p:nvPr/>
        </p:nvSpPr>
        <p:spPr bwMode="auto">
          <a:xfrm>
            <a:off x="1752600" y="445008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87046" name="Rectangle 6"/>
          <p:cNvSpPr>
            <a:spLocks noChangeArrowheads="1"/>
          </p:cNvSpPr>
          <p:nvPr/>
        </p:nvSpPr>
        <p:spPr bwMode="auto">
          <a:xfrm>
            <a:off x="2667000" y="4145280"/>
            <a:ext cx="304800" cy="1371600"/>
          </a:xfrm>
          <a:prstGeom prst="rect">
            <a:avLst/>
          </a:prstGeom>
          <a:solidFill>
            <a:srgbClr val="FFCCFF"/>
          </a:solidFill>
          <a:ln w="9525">
            <a:solidFill>
              <a:schemeClr val="tx1"/>
            </a:solidFill>
            <a:miter lim="800000"/>
            <a:headEnd/>
            <a:tailEnd/>
          </a:ln>
        </p:spPr>
        <p:txBody>
          <a:bodyPr wrap="none" anchor="ctr"/>
          <a:lstStyle/>
          <a:p>
            <a:pPr eaLnBrk="0" hangingPunct="0"/>
            <a:r>
              <a:rPr lang="en-US" sz="1800" b="0">
                <a:solidFill>
                  <a:schemeClr val="bg2"/>
                </a:solidFill>
                <a:latin typeface="+mj-lt"/>
              </a:rPr>
              <a:t>SP</a:t>
            </a:r>
          </a:p>
        </p:txBody>
      </p:sp>
      <p:sp>
        <p:nvSpPr>
          <p:cNvPr id="16391" name="Rectangle 7"/>
          <p:cNvSpPr>
            <a:spLocks noChangeArrowheads="1"/>
          </p:cNvSpPr>
          <p:nvPr/>
        </p:nvSpPr>
        <p:spPr bwMode="auto">
          <a:xfrm>
            <a:off x="6324600" y="2773680"/>
            <a:ext cx="304800" cy="2743200"/>
          </a:xfrm>
          <a:prstGeom prst="rect">
            <a:avLst/>
          </a:prstGeom>
          <a:solidFill>
            <a:schemeClr val="bg2"/>
          </a:solidFill>
          <a:ln w="9525">
            <a:solidFill>
              <a:schemeClr val="tx1"/>
            </a:solidFill>
            <a:miter lim="800000"/>
            <a:headEnd/>
            <a:tailEnd/>
          </a:ln>
        </p:spPr>
        <p:txBody>
          <a:bodyPr wrap="none" anchor="ctr"/>
          <a:lstStyle/>
          <a:p>
            <a:pPr eaLnBrk="0" hangingPunct="0"/>
            <a:r>
              <a:rPr lang="en-US" sz="1800" b="0">
                <a:latin typeface="+mj-lt"/>
              </a:rPr>
              <a:t>I</a:t>
            </a:r>
          </a:p>
        </p:txBody>
      </p:sp>
      <p:sp>
        <p:nvSpPr>
          <p:cNvPr id="87048" name="Rectangle 8"/>
          <p:cNvSpPr>
            <a:spLocks noChangeArrowheads="1"/>
          </p:cNvSpPr>
          <p:nvPr/>
        </p:nvSpPr>
        <p:spPr bwMode="auto">
          <a:xfrm>
            <a:off x="22098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87049" name="Rectangle 9"/>
          <p:cNvSpPr>
            <a:spLocks noChangeArrowheads="1"/>
          </p:cNvSpPr>
          <p:nvPr/>
        </p:nvSpPr>
        <p:spPr bwMode="auto">
          <a:xfrm>
            <a:off x="31242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87050" name="Rectangle 10"/>
          <p:cNvSpPr>
            <a:spLocks noChangeArrowheads="1"/>
          </p:cNvSpPr>
          <p:nvPr/>
        </p:nvSpPr>
        <p:spPr bwMode="auto">
          <a:xfrm>
            <a:off x="3581400" y="445008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87051" name="Rectangle 11"/>
          <p:cNvSpPr>
            <a:spLocks noChangeArrowheads="1"/>
          </p:cNvSpPr>
          <p:nvPr/>
        </p:nvSpPr>
        <p:spPr bwMode="auto">
          <a:xfrm>
            <a:off x="4495800" y="4145280"/>
            <a:ext cx="304800" cy="1371600"/>
          </a:xfrm>
          <a:prstGeom prst="rect">
            <a:avLst/>
          </a:prstGeom>
          <a:solidFill>
            <a:srgbClr val="FFCCFF"/>
          </a:solidFill>
          <a:ln w="9525">
            <a:solidFill>
              <a:schemeClr val="tx1"/>
            </a:solidFill>
            <a:miter lim="800000"/>
            <a:headEnd/>
            <a:tailEnd/>
          </a:ln>
        </p:spPr>
        <p:txBody>
          <a:bodyPr wrap="none" anchor="ctr"/>
          <a:lstStyle/>
          <a:p>
            <a:pPr eaLnBrk="0" hangingPunct="0"/>
            <a:r>
              <a:rPr lang="en-US" sz="1800" b="0">
                <a:solidFill>
                  <a:schemeClr val="bg2"/>
                </a:solidFill>
                <a:latin typeface="+mj-lt"/>
              </a:rPr>
              <a:t>SP</a:t>
            </a:r>
          </a:p>
        </p:txBody>
      </p:sp>
      <p:sp>
        <p:nvSpPr>
          <p:cNvPr id="87052" name="Rectangle 12"/>
          <p:cNvSpPr>
            <a:spLocks noChangeArrowheads="1"/>
          </p:cNvSpPr>
          <p:nvPr/>
        </p:nvSpPr>
        <p:spPr bwMode="auto">
          <a:xfrm>
            <a:off x="40386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87053" name="Rectangle 13"/>
          <p:cNvSpPr>
            <a:spLocks noChangeArrowheads="1"/>
          </p:cNvSpPr>
          <p:nvPr/>
        </p:nvSpPr>
        <p:spPr bwMode="auto">
          <a:xfrm>
            <a:off x="49530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87054" name="Rectangle 14"/>
          <p:cNvSpPr>
            <a:spLocks noChangeArrowheads="1"/>
          </p:cNvSpPr>
          <p:nvPr/>
        </p:nvSpPr>
        <p:spPr bwMode="auto">
          <a:xfrm>
            <a:off x="5410200" y="445008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87055" name="Rectangle 15"/>
          <p:cNvSpPr>
            <a:spLocks noChangeArrowheads="1"/>
          </p:cNvSpPr>
          <p:nvPr/>
        </p:nvSpPr>
        <p:spPr bwMode="auto">
          <a:xfrm>
            <a:off x="58674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6400" name="Rectangle 16"/>
          <p:cNvSpPr>
            <a:spLocks noChangeArrowheads="1"/>
          </p:cNvSpPr>
          <p:nvPr/>
        </p:nvSpPr>
        <p:spPr bwMode="auto">
          <a:xfrm>
            <a:off x="67818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6401" name="Rectangle 17"/>
          <p:cNvSpPr>
            <a:spLocks noChangeArrowheads="1"/>
          </p:cNvSpPr>
          <p:nvPr/>
        </p:nvSpPr>
        <p:spPr bwMode="auto">
          <a:xfrm>
            <a:off x="7239000" y="445008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16402" name="Text Box 18"/>
          <p:cNvSpPr txBox="1">
            <a:spLocks noChangeArrowheads="1"/>
          </p:cNvSpPr>
          <p:nvPr/>
        </p:nvSpPr>
        <p:spPr bwMode="auto">
          <a:xfrm>
            <a:off x="838200" y="5516880"/>
            <a:ext cx="6027612" cy="369332"/>
          </a:xfrm>
          <a:prstGeom prst="rect">
            <a:avLst/>
          </a:prstGeom>
          <a:noFill/>
          <a:ln w="9525">
            <a:noFill/>
            <a:miter lim="800000"/>
            <a:headEnd/>
            <a:tailEnd/>
          </a:ln>
        </p:spPr>
        <p:txBody>
          <a:bodyPr wrap="none">
            <a:spAutoFit/>
          </a:bodyPr>
          <a:lstStyle/>
          <a:p>
            <a:pPr algn="l" eaLnBrk="0" hangingPunct="0"/>
            <a:r>
              <a:rPr lang="en-US" sz="1800" b="0">
                <a:latin typeface="+mj-lt"/>
              </a:rPr>
              <a:t>1     2    3     4      5     6      7     8     9    10    11   12   13   14   15   </a:t>
            </a:r>
          </a:p>
        </p:txBody>
      </p:sp>
      <p:sp>
        <p:nvSpPr>
          <p:cNvPr id="87059" name="AutoShape 19"/>
          <p:cNvSpPr>
            <a:spLocks noChangeArrowheads="1"/>
          </p:cNvSpPr>
          <p:nvPr/>
        </p:nvSpPr>
        <p:spPr bwMode="auto">
          <a:xfrm flipH="1">
            <a:off x="2667000" y="3459480"/>
            <a:ext cx="1981200" cy="685800"/>
          </a:xfrm>
          <a:prstGeom prst="curvedDownArrow">
            <a:avLst>
              <a:gd name="adj1" fmla="val 1712"/>
              <a:gd name="adj2" fmla="val 57778"/>
              <a:gd name="adj3" fmla="val 23514"/>
            </a:avLst>
          </a:prstGeom>
          <a:solidFill>
            <a:srgbClr val="FFCCFF"/>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7060" name="AutoShape 20"/>
          <p:cNvSpPr>
            <a:spLocks noChangeArrowheads="1"/>
          </p:cNvSpPr>
          <p:nvPr/>
        </p:nvSpPr>
        <p:spPr bwMode="auto">
          <a:xfrm flipH="1">
            <a:off x="838200" y="3459480"/>
            <a:ext cx="1981200" cy="685800"/>
          </a:xfrm>
          <a:prstGeom prst="curvedDownArrow">
            <a:avLst>
              <a:gd name="adj1" fmla="val 1712"/>
              <a:gd name="adj2" fmla="val 57778"/>
              <a:gd name="adj3" fmla="val 23514"/>
            </a:avLst>
          </a:prstGeom>
          <a:solidFill>
            <a:srgbClr val="FFCCFF"/>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7061" name="AutoShape 21"/>
          <p:cNvSpPr>
            <a:spLocks noChangeArrowheads="1"/>
          </p:cNvSpPr>
          <p:nvPr/>
        </p:nvSpPr>
        <p:spPr bwMode="auto">
          <a:xfrm flipH="1">
            <a:off x="914400" y="4069080"/>
            <a:ext cx="990600" cy="381000"/>
          </a:xfrm>
          <a:prstGeom prst="curvedDownArrow">
            <a:avLst>
              <a:gd name="adj1" fmla="val 3009"/>
              <a:gd name="adj2" fmla="val 55009"/>
              <a:gd name="adj3" fmla="val 30417"/>
            </a:avLst>
          </a:prstGeom>
          <a:solidFill>
            <a:srgbClr val="FFFF99"/>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7062" name="AutoShape 22"/>
          <p:cNvSpPr>
            <a:spLocks noChangeArrowheads="1"/>
          </p:cNvSpPr>
          <p:nvPr/>
        </p:nvSpPr>
        <p:spPr bwMode="auto">
          <a:xfrm flipH="1">
            <a:off x="2743200" y="4069080"/>
            <a:ext cx="990600" cy="381000"/>
          </a:xfrm>
          <a:prstGeom prst="curvedDownArrow">
            <a:avLst>
              <a:gd name="adj1" fmla="val 3009"/>
              <a:gd name="adj2" fmla="val 55009"/>
              <a:gd name="adj3" fmla="val 30417"/>
            </a:avLst>
          </a:prstGeom>
          <a:solidFill>
            <a:srgbClr val="FFFF99"/>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7063" name="AutoShape 23"/>
          <p:cNvSpPr>
            <a:spLocks noChangeArrowheads="1"/>
          </p:cNvSpPr>
          <p:nvPr/>
        </p:nvSpPr>
        <p:spPr bwMode="auto">
          <a:xfrm flipH="1">
            <a:off x="4572000" y="4069080"/>
            <a:ext cx="990600" cy="381000"/>
          </a:xfrm>
          <a:prstGeom prst="curvedDownArrow">
            <a:avLst>
              <a:gd name="adj1" fmla="val 3009"/>
              <a:gd name="adj2" fmla="val 55009"/>
              <a:gd name="adj3" fmla="val 30417"/>
            </a:avLst>
          </a:prstGeom>
          <a:solidFill>
            <a:srgbClr val="FFFF99"/>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7064" name="AutoShape 24"/>
          <p:cNvSpPr>
            <a:spLocks noChangeArrowheads="1"/>
          </p:cNvSpPr>
          <p:nvPr/>
        </p:nvSpPr>
        <p:spPr bwMode="auto">
          <a:xfrm flipH="1">
            <a:off x="6400800" y="4069080"/>
            <a:ext cx="990600" cy="381000"/>
          </a:xfrm>
          <a:prstGeom prst="curvedDownArrow">
            <a:avLst>
              <a:gd name="adj1" fmla="val 3009"/>
              <a:gd name="adj2" fmla="val 55009"/>
              <a:gd name="adj3" fmla="val 30417"/>
            </a:avLst>
          </a:prstGeom>
          <a:solidFill>
            <a:srgbClr val="FFFF99"/>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7065" name="AutoShape 25"/>
          <p:cNvSpPr>
            <a:spLocks noChangeArrowheads="1"/>
          </p:cNvSpPr>
          <p:nvPr/>
        </p:nvSpPr>
        <p:spPr bwMode="auto">
          <a:xfrm flipH="1">
            <a:off x="9906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7066" name="AutoShape 26"/>
          <p:cNvSpPr>
            <a:spLocks noChangeArrowheads="1"/>
          </p:cNvSpPr>
          <p:nvPr/>
        </p:nvSpPr>
        <p:spPr bwMode="auto">
          <a:xfrm>
            <a:off x="14478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7067" name="AutoShape 27"/>
          <p:cNvSpPr>
            <a:spLocks noChangeArrowheads="1"/>
          </p:cNvSpPr>
          <p:nvPr/>
        </p:nvSpPr>
        <p:spPr bwMode="auto">
          <a:xfrm flipH="1">
            <a:off x="19050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7068" name="AutoShape 28"/>
          <p:cNvSpPr>
            <a:spLocks noChangeArrowheads="1"/>
          </p:cNvSpPr>
          <p:nvPr/>
        </p:nvSpPr>
        <p:spPr bwMode="auto">
          <a:xfrm>
            <a:off x="23622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7069" name="AutoShape 29"/>
          <p:cNvSpPr>
            <a:spLocks noChangeArrowheads="1"/>
          </p:cNvSpPr>
          <p:nvPr/>
        </p:nvSpPr>
        <p:spPr bwMode="auto">
          <a:xfrm flipH="1">
            <a:off x="28194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7070" name="AutoShape 30"/>
          <p:cNvSpPr>
            <a:spLocks noChangeArrowheads="1"/>
          </p:cNvSpPr>
          <p:nvPr/>
        </p:nvSpPr>
        <p:spPr bwMode="auto">
          <a:xfrm>
            <a:off x="32766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7071" name="AutoShape 31"/>
          <p:cNvSpPr>
            <a:spLocks noChangeArrowheads="1"/>
          </p:cNvSpPr>
          <p:nvPr/>
        </p:nvSpPr>
        <p:spPr bwMode="auto">
          <a:xfrm flipH="1">
            <a:off x="37338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7072" name="AutoShape 32"/>
          <p:cNvSpPr>
            <a:spLocks noChangeArrowheads="1"/>
          </p:cNvSpPr>
          <p:nvPr/>
        </p:nvSpPr>
        <p:spPr bwMode="auto">
          <a:xfrm>
            <a:off x="41910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7073" name="AutoShape 33"/>
          <p:cNvSpPr>
            <a:spLocks noChangeArrowheads="1"/>
          </p:cNvSpPr>
          <p:nvPr/>
        </p:nvSpPr>
        <p:spPr bwMode="auto">
          <a:xfrm flipH="1">
            <a:off x="46482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7074" name="AutoShape 34"/>
          <p:cNvSpPr>
            <a:spLocks noChangeArrowheads="1"/>
          </p:cNvSpPr>
          <p:nvPr/>
        </p:nvSpPr>
        <p:spPr bwMode="auto">
          <a:xfrm>
            <a:off x="51054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7075" name="AutoShape 35"/>
          <p:cNvSpPr>
            <a:spLocks noChangeArrowheads="1"/>
          </p:cNvSpPr>
          <p:nvPr/>
        </p:nvSpPr>
        <p:spPr bwMode="auto">
          <a:xfrm flipH="1">
            <a:off x="55626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7076" name="AutoShape 36"/>
          <p:cNvSpPr>
            <a:spLocks noChangeArrowheads="1"/>
          </p:cNvSpPr>
          <p:nvPr/>
        </p:nvSpPr>
        <p:spPr bwMode="auto">
          <a:xfrm>
            <a:off x="60198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7077" name="AutoShape 37"/>
          <p:cNvSpPr>
            <a:spLocks noChangeArrowheads="1"/>
          </p:cNvSpPr>
          <p:nvPr/>
        </p:nvSpPr>
        <p:spPr bwMode="auto">
          <a:xfrm flipH="1">
            <a:off x="64770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7078" name="AutoShape 38"/>
          <p:cNvSpPr>
            <a:spLocks noChangeArrowheads="1"/>
          </p:cNvSpPr>
          <p:nvPr/>
        </p:nvSpPr>
        <p:spPr bwMode="auto">
          <a:xfrm>
            <a:off x="69342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7079" name="Text Box 39"/>
          <p:cNvSpPr txBox="1">
            <a:spLocks noChangeArrowheads="1"/>
          </p:cNvSpPr>
          <p:nvPr/>
        </p:nvSpPr>
        <p:spPr bwMode="auto">
          <a:xfrm>
            <a:off x="685800" y="1402080"/>
            <a:ext cx="2545312" cy="369332"/>
          </a:xfrm>
          <a:prstGeom prst="rect">
            <a:avLst/>
          </a:prstGeom>
          <a:noFill/>
          <a:ln w="9525">
            <a:noFill/>
            <a:miter lim="800000"/>
            <a:headEnd/>
            <a:tailEnd/>
          </a:ln>
        </p:spPr>
        <p:txBody>
          <a:bodyPr wrap="none">
            <a:spAutoFit/>
          </a:bodyPr>
          <a:lstStyle/>
          <a:p>
            <a:pPr algn="l" eaLnBrk="0" hangingPunct="0"/>
            <a:r>
              <a:rPr lang="en-US" sz="1800" b="0">
                <a:latin typeface="+mj-lt"/>
              </a:rPr>
              <a:t>A packet loss in SP Frame</a:t>
            </a:r>
          </a:p>
        </p:txBody>
      </p:sp>
      <p:sp>
        <p:nvSpPr>
          <p:cNvPr id="87080" name="Text Box 40"/>
          <p:cNvSpPr txBox="1">
            <a:spLocks noChangeArrowheads="1"/>
          </p:cNvSpPr>
          <p:nvPr/>
        </p:nvSpPr>
        <p:spPr bwMode="auto">
          <a:xfrm>
            <a:off x="685800" y="1859280"/>
            <a:ext cx="3032433" cy="369332"/>
          </a:xfrm>
          <a:prstGeom prst="rect">
            <a:avLst/>
          </a:prstGeom>
          <a:noFill/>
          <a:ln w="9525">
            <a:noFill/>
            <a:miter lim="800000"/>
            <a:headEnd/>
            <a:tailEnd/>
          </a:ln>
        </p:spPr>
        <p:txBody>
          <a:bodyPr wrap="none">
            <a:spAutoFit/>
          </a:bodyPr>
          <a:lstStyle/>
          <a:p>
            <a:pPr algn="l" eaLnBrk="0" hangingPunct="0"/>
            <a:r>
              <a:rPr lang="en-US" sz="1800" b="0">
                <a:latin typeface="+mj-lt"/>
              </a:rPr>
              <a:t>Causes artifact till next I frame</a:t>
            </a:r>
          </a:p>
        </p:txBody>
      </p:sp>
      <p:sp>
        <p:nvSpPr>
          <p:cNvPr id="87081" name="Rectangle 41"/>
          <p:cNvSpPr>
            <a:spLocks noGrp="1" noChangeArrowheads="1"/>
          </p:cNvSpPr>
          <p:nvPr>
            <p:ph type="title"/>
          </p:nvPr>
        </p:nvSpPr>
        <p:spPr/>
        <p:txBody>
          <a:bodyPr/>
          <a:lstStyle/>
          <a:p>
            <a:pPr eaLnBrk="1" hangingPunct="1">
              <a:defRPr/>
            </a:pPr>
            <a:r>
              <a:rPr lang="en-US" smtClean="0">
                <a:latin typeface="+mj-lt"/>
              </a:rPr>
              <a:t>Artifact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79"/>
                                        </p:tgtEl>
                                        <p:attrNameLst>
                                          <p:attrName>style.visibility</p:attrName>
                                        </p:attrNameLst>
                                      </p:cBhvr>
                                      <p:to>
                                        <p:strVal val="visible"/>
                                      </p:to>
                                    </p:set>
                                  </p:childTnLst>
                                </p:cTn>
                              </p:par>
                            </p:childTnLst>
                          </p:cTn>
                        </p:par>
                        <p:par>
                          <p:cTn id="7" fill="hold">
                            <p:stCondLst>
                              <p:cond delay="0"/>
                            </p:stCondLst>
                            <p:childTnLst>
                              <p:par>
                                <p:cTn id="8" presetID="1" presetClass="emph" presetSubtype="2" fill="hold" nodeType="afterEffect">
                                  <p:stCondLst>
                                    <p:cond delay="0"/>
                                  </p:stCondLst>
                                  <p:childTnLst>
                                    <p:animClr clrSpc="rgb" dir="cw">
                                      <p:cBhvr>
                                        <p:cTn id="9" dur="500" fill="hold"/>
                                        <p:tgtEl>
                                          <p:spTgt spid="87046"/>
                                        </p:tgtEl>
                                        <p:attrNameLst>
                                          <p:attrName>fillcolor</p:attrName>
                                        </p:attrNameLst>
                                      </p:cBhvr>
                                      <p:to>
                                        <a:srgbClr val="FF0000"/>
                                      </p:to>
                                    </p:animClr>
                                    <p:set>
                                      <p:cBhvr>
                                        <p:cTn id="10" dur="500" fill="hold"/>
                                        <p:tgtEl>
                                          <p:spTgt spid="87046"/>
                                        </p:tgtEl>
                                        <p:attrNameLst>
                                          <p:attrName>fill.type</p:attrName>
                                        </p:attrNameLst>
                                      </p:cBhvr>
                                      <p:to>
                                        <p:strVal val="solid"/>
                                      </p:to>
                                    </p:set>
                                    <p:set>
                                      <p:cBhvr>
                                        <p:cTn id="11" dur="500" fill="hold"/>
                                        <p:tgtEl>
                                          <p:spTgt spid="87046"/>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7080"/>
                                        </p:tgtEl>
                                        <p:attrNameLst>
                                          <p:attrName>style.visibility</p:attrName>
                                        </p:attrNameLst>
                                      </p:cBhvr>
                                      <p:to>
                                        <p:strVal val="visible"/>
                                      </p:to>
                                    </p:set>
                                  </p:childTnLst>
                                </p:cTn>
                              </p:par>
                            </p:childTnLst>
                          </p:cTn>
                        </p:par>
                        <p:par>
                          <p:cTn id="16" fill="hold">
                            <p:stCondLst>
                              <p:cond delay="0"/>
                            </p:stCondLst>
                            <p:childTnLst>
                              <p:par>
                                <p:cTn id="17" presetID="1" presetClass="emph" presetSubtype="2" fill="hold" nodeType="afterEffect">
                                  <p:stCondLst>
                                    <p:cond delay="0"/>
                                  </p:stCondLst>
                                  <p:childTnLst>
                                    <p:animClr clrSpc="rgb" dir="cw">
                                      <p:cBhvr>
                                        <p:cTn id="18" dur="500" fill="hold"/>
                                        <p:tgtEl>
                                          <p:spTgt spid="87048"/>
                                        </p:tgtEl>
                                        <p:attrNameLst>
                                          <p:attrName>fillcolor</p:attrName>
                                        </p:attrNameLst>
                                      </p:cBhvr>
                                      <p:to>
                                        <a:srgbClr val="808080"/>
                                      </p:to>
                                    </p:animClr>
                                    <p:set>
                                      <p:cBhvr>
                                        <p:cTn id="19" dur="500" fill="hold"/>
                                        <p:tgtEl>
                                          <p:spTgt spid="87048"/>
                                        </p:tgtEl>
                                        <p:attrNameLst>
                                          <p:attrName>fill.type</p:attrName>
                                        </p:attrNameLst>
                                      </p:cBhvr>
                                      <p:to>
                                        <p:strVal val="solid"/>
                                      </p:to>
                                    </p:set>
                                    <p:set>
                                      <p:cBhvr>
                                        <p:cTn id="20" dur="500" fill="hold"/>
                                        <p:tgtEl>
                                          <p:spTgt spid="87048"/>
                                        </p:tgtEl>
                                        <p:attrNameLst>
                                          <p:attrName>fill.on</p:attrName>
                                        </p:attrNameLst>
                                      </p:cBhvr>
                                      <p:to>
                                        <p:strVal val="true"/>
                                      </p:to>
                                    </p:set>
                                  </p:childTnLst>
                                </p:cTn>
                              </p:par>
                            </p:childTnLst>
                          </p:cTn>
                        </p:par>
                        <p:par>
                          <p:cTn id="21" fill="hold">
                            <p:stCondLst>
                              <p:cond delay="500"/>
                            </p:stCondLst>
                            <p:childTnLst>
                              <p:par>
                                <p:cTn id="22" presetID="1" presetClass="emph" presetSubtype="2" fill="hold" nodeType="afterEffect">
                                  <p:stCondLst>
                                    <p:cond delay="0"/>
                                  </p:stCondLst>
                                  <p:childTnLst>
                                    <p:animClr clrSpc="rgb" dir="cw">
                                      <p:cBhvr>
                                        <p:cTn id="23" dur="500" fill="hold"/>
                                        <p:tgtEl>
                                          <p:spTgt spid="87049"/>
                                        </p:tgtEl>
                                        <p:attrNameLst>
                                          <p:attrName>fillcolor</p:attrName>
                                        </p:attrNameLst>
                                      </p:cBhvr>
                                      <p:to>
                                        <a:srgbClr val="808080"/>
                                      </p:to>
                                    </p:animClr>
                                    <p:set>
                                      <p:cBhvr>
                                        <p:cTn id="24" dur="500" fill="hold"/>
                                        <p:tgtEl>
                                          <p:spTgt spid="87049"/>
                                        </p:tgtEl>
                                        <p:attrNameLst>
                                          <p:attrName>fill.type</p:attrName>
                                        </p:attrNameLst>
                                      </p:cBhvr>
                                      <p:to>
                                        <p:strVal val="solid"/>
                                      </p:to>
                                    </p:set>
                                    <p:set>
                                      <p:cBhvr>
                                        <p:cTn id="25" dur="500" fill="hold"/>
                                        <p:tgtEl>
                                          <p:spTgt spid="87049"/>
                                        </p:tgtEl>
                                        <p:attrNameLst>
                                          <p:attrName>fill.on</p:attrName>
                                        </p:attrNameLst>
                                      </p:cBhvr>
                                      <p:to>
                                        <p:strVal val="true"/>
                                      </p:to>
                                    </p:set>
                                  </p:childTnLst>
                                </p:cTn>
                              </p:par>
                            </p:childTnLst>
                          </p:cTn>
                        </p:par>
                        <p:par>
                          <p:cTn id="26" fill="hold">
                            <p:stCondLst>
                              <p:cond delay="1000"/>
                            </p:stCondLst>
                            <p:childTnLst>
                              <p:par>
                                <p:cTn id="27" presetID="1" presetClass="emph" presetSubtype="2" fill="hold" nodeType="afterEffect">
                                  <p:stCondLst>
                                    <p:cond delay="0"/>
                                  </p:stCondLst>
                                  <p:childTnLst>
                                    <p:animClr clrSpc="rgb" dir="cw">
                                      <p:cBhvr>
                                        <p:cTn id="28" dur="500" fill="hold"/>
                                        <p:tgtEl>
                                          <p:spTgt spid="87050"/>
                                        </p:tgtEl>
                                        <p:attrNameLst>
                                          <p:attrName>fillcolor</p:attrName>
                                        </p:attrNameLst>
                                      </p:cBhvr>
                                      <p:to>
                                        <a:srgbClr val="808080"/>
                                      </p:to>
                                    </p:animClr>
                                    <p:set>
                                      <p:cBhvr>
                                        <p:cTn id="29" dur="500" fill="hold"/>
                                        <p:tgtEl>
                                          <p:spTgt spid="87050"/>
                                        </p:tgtEl>
                                        <p:attrNameLst>
                                          <p:attrName>fill.type</p:attrName>
                                        </p:attrNameLst>
                                      </p:cBhvr>
                                      <p:to>
                                        <p:strVal val="solid"/>
                                      </p:to>
                                    </p:set>
                                    <p:set>
                                      <p:cBhvr>
                                        <p:cTn id="30" dur="500" fill="hold"/>
                                        <p:tgtEl>
                                          <p:spTgt spid="87050"/>
                                        </p:tgtEl>
                                        <p:attrNameLst>
                                          <p:attrName>fill.on</p:attrName>
                                        </p:attrNameLst>
                                      </p:cBhvr>
                                      <p:to>
                                        <p:strVal val="true"/>
                                      </p:to>
                                    </p:set>
                                  </p:childTnLst>
                                </p:cTn>
                              </p:par>
                            </p:childTnLst>
                          </p:cTn>
                        </p:par>
                        <p:par>
                          <p:cTn id="31" fill="hold">
                            <p:stCondLst>
                              <p:cond delay="1500"/>
                            </p:stCondLst>
                            <p:childTnLst>
                              <p:par>
                                <p:cTn id="32" presetID="1" presetClass="emph" presetSubtype="2" fill="hold" nodeType="afterEffect">
                                  <p:stCondLst>
                                    <p:cond delay="0"/>
                                  </p:stCondLst>
                                  <p:childTnLst>
                                    <p:animClr clrSpc="rgb" dir="cw">
                                      <p:cBhvr>
                                        <p:cTn id="33" dur="500" fill="hold"/>
                                        <p:tgtEl>
                                          <p:spTgt spid="87052"/>
                                        </p:tgtEl>
                                        <p:attrNameLst>
                                          <p:attrName>fillcolor</p:attrName>
                                        </p:attrNameLst>
                                      </p:cBhvr>
                                      <p:to>
                                        <a:srgbClr val="808080"/>
                                      </p:to>
                                    </p:animClr>
                                    <p:set>
                                      <p:cBhvr>
                                        <p:cTn id="34" dur="500" fill="hold"/>
                                        <p:tgtEl>
                                          <p:spTgt spid="87052"/>
                                        </p:tgtEl>
                                        <p:attrNameLst>
                                          <p:attrName>fill.type</p:attrName>
                                        </p:attrNameLst>
                                      </p:cBhvr>
                                      <p:to>
                                        <p:strVal val="solid"/>
                                      </p:to>
                                    </p:set>
                                    <p:set>
                                      <p:cBhvr>
                                        <p:cTn id="35" dur="500" fill="hold"/>
                                        <p:tgtEl>
                                          <p:spTgt spid="87052"/>
                                        </p:tgtEl>
                                        <p:attrNameLst>
                                          <p:attrName>fill.on</p:attrName>
                                        </p:attrNameLst>
                                      </p:cBhvr>
                                      <p:to>
                                        <p:strVal val="true"/>
                                      </p:to>
                                    </p:set>
                                  </p:childTnLst>
                                </p:cTn>
                              </p:par>
                            </p:childTnLst>
                          </p:cTn>
                        </p:par>
                        <p:par>
                          <p:cTn id="36" fill="hold">
                            <p:stCondLst>
                              <p:cond delay="2000"/>
                            </p:stCondLst>
                            <p:childTnLst>
                              <p:par>
                                <p:cTn id="37" presetID="1" presetClass="emph" presetSubtype="2" fill="hold" nodeType="afterEffect">
                                  <p:stCondLst>
                                    <p:cond delay="0"/>
                                  </p:stCondLst>
                                  <p:childTnLst>
                                    <p:animClr clrSpc="rgb" dir="cw">
                                      <p:cBhvr>
                                        <p:cTn id="38" dur="500" fill="hold"/>
                                        <p:tgtEl>
                                          <p:spTgt spid="87051"/>
                                        </p:tgtEl>
                                        <p:attrNameLst>
                                          <p:attrName>fillcolor</p:attrName>
                                        </p:attrNameLst>
                                      </p:cBhvr>
                                      <p:to>
                                        <a:srgbClr val="808080"/>
                                      </p:to>
                                    </p:animClr>
                                    <p:set>
                                      <p:cBhvr>
                                        <p:cTn id="39" dur="500" fill="hold"/>
                                        <p:tgtEl>
                                          <p:spTgt spid="87051"/>
                                        </p:tgtEl>
                                        <p:attrNameLst>
                                          <p:attrName>fill.type</p:attrName>
                                        </p:attrNameLst>
                                      </p:cBhvr>
                                      <p:to>
                                        <p:strVal val="solid"/>
                                      </p:to>
                                    </p:set>
                                    <p:set>
                                      <p:cBhvr>
                                        <p:cTn id="40" dur="500" fill="hold"/>
                                        <p:tgtEl>
                                          <p:spTgt spid="87051"/>
                                        </p:tgtEl>
                                        <p:attrNameLst>
                                          <p:attrName>fill.on</p:attrName>
                                        </p:attrNameLst>
                                      </p:cBhvr>
                                      <p:to>
                                        <p:strVal val="true"/>
                                      </p:to>
                                    </p:set>
                                  </p:childTnLst>
                                </p:cTn>
                              </p:par>
                            </p:childTnLst>
                          </p:cTn>
                        </p:par>
                        <p:par>
                          <p:cTn id="41" fill="hold">
                            <p:stCondLst>
                              <p:cond delay="2500"/>
                            </p:stCondLst>
                            <p:childTnLst>
                              <p:par>
                                <p:cTn id="42" presetID="1" presetClass="emph" presetSubtype="2" fill="hold" nodeType="afterEffect">
                                  <p:stCondLst>
                                    <p:cond delay="0"/>
                                  </p:stCondLst>
                                  <p:childTnLst>
                                    <p:animClr clrSpc="rgb" dir="cw">
                                      <p:cBhvr>
                                        <p:cTn id="43" dur="500" fill="hold"/>
                                        <p:tgtEl>
                                          <p:spTgt spid="87053"/>
                                        </p:tgtEl>
                                        <p:attrNameLst>
                                          <p:attrName>fillcolor</p:attrName>
                                        </p:attrNameLst>
                                      </p:cBhvr>
                                      <p:to>
                                        <a:srgbClr val="808080"/>
                                      </p:to>
                                    </p:animClr>
                                    <p:set>
                                      <p:cBhvr>
                                        <p:cTn id="44" dur="500" fill="hold"/>
                                        <p:tgtEl>
                                          <p:spTgt spid="87053"/>
                                        </p:tgtEl>
                                        <p:attrNameLst>
                                          <p:attrName>fill.type</p:attrName>
                                        </p:attrNameLst>
                                      </p:cBhvr>
                                      <p:to>
                                        <p:strVal val="solid"/>
                                      </p:to>
                                    </p:set>
                                    <p:set>
                                      <p:cBhvr>
                                        <p:cTn id="45" dur="500" fill="hold"/>
                                        <p:tgtEl>
                                          <p:spTgt spid="87053"/>
                                        </p:tgtEl>
                                        <p:attrNameLst>
                                          <p:attrName>fill.on</p:attrName>
                                        </p:attrNameLst>
                                      </p:cBhvr>
                                      <p:to>
                                        <p:strVal val="true"/>
                                      </p:to>
                                    </p:set>
                                  </p:childTnLst>
                                </p:cTn>
                              </p:par>
                            </p:childTnLst>
                          </p:cTn>
                        </p:par>
                        <p:par>
                          <p:cTn id="46" fill="hold">
                            <p:stCondLst>
                              <p:cond delay="3000"/>
                            </p:stCondLst>
                            <p:childTnLst>
                              <p:par>
                                <p:cTn id="47" presetID="1" presetClass="emph" presetSubtype="2" fill="hold" nodeType="afterEffect">
                                  <p:stCondLst>
                                    <p:cond delay="0"/>
                                  </p:stCondLst>
                                  <p:childTnLst>
                                    <p:animClr clrSpc="rgb" dir="cw">
                                      <p:cBhvr>
                                        <p:cTn id="48" dur="500" fill="hold"/>
                                        <p:tgtEl>
                                          <p:spTgt spid="87054"/>
                                        </p:tgtEl>
                                        <p:attrNameLst>
                                          <p:attrName>fillcolor</p:attrName>
                                        </p:attrNameLst>
                                      </p:cBhvr>
                                      <p:to>
                                        <a:srgbClr val="808080"/>
                                      </p:to>
                                    </p:animClr>
                                    <p:set>
                                      <p:cBhvr>
                                        <p:cTn id="49" dur="500" fill="hold"/>
                                        <p:tgtEl>
                                          <p:spTgt spid="87054"/>
                                        </p:tgtEl>
                                        <p:attrNameLst>
                                          <p:attrName>fill.type</p:attrName>
                                        </p:attrNameLst>
                                      </p:cBhvr>
                                      <p:to>
                                        <p:strVal val="solid"/>
                                      </p:to>
                                    </p:set>
                                    <p:set>
                                      <p:cBhvr>
                                        <p:cTn id="50" dur="500" fill="hold"/>
                                        <p:tgtEl>
                                          <p:spTgt spid="87054"/>
                                        </p:tgtEl>
                                        <p:attrNameLst>
                                          <p:attrName>fill.on</p:attrName>
                                        </p:attrNameLst>
                                      </p:cBhvr>
                                      <p:to>
                                        <p:strVal val="true"/>
                                      </p:to>
                                    </p:set>
                                  </p:childTnLst>
                                </p:cTn>
                              </p:par>
                            </p:childTnLst>
                          </p:cTn>
                        </p:par>
                        <p:par>
                          <p:cTn id="51" fill="hold">
                            <p:stCondLst>
                              <p:cond delay="3500"/>
                            </p:stCondLst>
                            <p:childTnLst>
                              <p:par>
                                <p:cTn id="52" presetID="1" presetClass="emph" presetSubtype="2" fill="hold" nodeType="afterEffect">
                                  <p:stCondLst>
                                    <p:cond delay="0"/>
                                  </p:stCondLst>
                                  <p:childTnLst>
                                    <p:animClr clrSpc="rgb" dir="cw">
                                      <p:cBhvr>
                                        <p:cTn id="53" dur="500" fill="hold"/>
                                        <p:tgtEl>
                                          <p:spTgt spid="87055"/>
                                        </p:tgtEl>
                                        <p:attrNameLst>
                                          <p:attrName>fillcolor</p:attrName>
                                        </p:attrNameLst>
                                      </p:cBhvr>
                                      <p:to>
                                        <a:srgbClr val="808080"/>
                                      </p:to>
                                    </p:animClr>
                                    <p:set>
                                      <p:cBhvr>
                                        <p:cTn id="54" dur="500" fill="hold"/>
                                        <p:tgtEl>
                                          <p:spTgt spid="87055"/>
                                        </p:tgtEl>
                                        <p:attrNameLst>
                                          <p:attrName>fill.type</p:attrName>
                                        </p:attrNameLst>
                                      </p:cBhvr>
                                      <p:to>
                                        <p:strVal val="solid"/>
                                      </p:to>
                                    </p:set>
                                    <p:set>
                                      <p:cBhvr>
                                        <p:cTn id="55" dur="500" fill="hold"/>
                                        <p:tgtEl>
                                          <p:spTgt spid="8705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79" grpId="0"/>
      <p:bldP spid="870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Line 2"/>
          <p:cNvSpPr>
            <a:spLocks noChangeShapeType="1"/>
          </p:cNvSpPr>
          <p:nvPr/>
        </p:nvSpPr>
        <p:spPr bwMode="auto">
          <a:xfrm>
            <a:off x="762000" y="5516880"/>
            <a:ext cx="7620000" cy="0"/>
          </a:xfrm>
          <a:prstGeom prst="line">
            <a:avLst/>
          </a:prstGeom>
          <a:noFill/>
          <a:ln w="28575">
            <a:solidFill>
              <a:schemeClr val="accent2"/>
            </a:solidFill>
            <a:round/>
            <a:headEnd/>
            <a:tailEn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17411" name="Rectangle 3"/>
          <p:cNvSpPr>
            <a:spLocks noChangeArrowheads="1"/>
          </p:cNvSpPr>
          <p:nvPr/>
        </p:nvSpPr>
        <p:spPr bwMode="auto">
          <a:xfrm>
            <a:off x="838200" y="2773680"/>
            <a:ext cx="304800" cy="2743200"/>
          </a:xfrm>
          <a:prstGeom prst="rect">
            <a:avLst/>
          </a:prstGeom>
          <a:solidFill>
            <a:schemeClr val="bg2"/>
          </a:solidFill>
          <a:ln w="9525">
            <a:solidFill>
              <a:schemeClr val="tx1"/>
            </a:solidFill>
            <a:miter lim="800000"/>
            <a:headEnd/>
            <a:tailEnd/>
          </a:ln>
        </p:spPr>
        <p:txBody>
          <a:bodyPr wrap="none" anchor="ctr"/>
          <a:lstStyle/>
          <a:p>
            <a:pPr eaLnBrk="0" hangingPunct="0"/>
            <a:endParaRPr lang="en-US" sz="1800" b="0">
              <a:latin typeface="+mj-lt"/>
            </a:endParaRPr>
          </a:p>
          <a:p>
            <a:pPr eaLnBrk="0" hangingPunct="0"/>
            <a:endParaRPr lang="en-US" sz="1800" b="0">
              <a:latin typeface="+mj-lt"/>
            </a:endParaRPr>
          </a:p>
          <a:p>
            <a:pPr eaLnBrk="0" hangingPunct="0"/>
            <a:endParaRPr lang="en-US" sz="1800" b="0">
              <a:latin typeface="+mj-lt"/>
            </a:endParaRPr>
          </a:p>
          <a:p>
            <a:pPr eaLnBrk="0" hangingPunct="0"/>
            <a:endParaRPr lang="en-US" sz="1800" b="0">
              <a:latin typeface="+mj-lt"/>
            </a:endParaRPr>
          </a:p>
          <a:p>
            <a:pPr eaLnBrk="0" hangingPunct="0"/>
            <a:endParaRPr lang="en-US" sz="1800" b="0">
              <a:latin typeface="+mj-lt"/>
            </a:endParaRPr>
          </a:p>
          <a:p>
            <a:pPr eaLnBrk="0" hangingPunct="0"/>
            <a:r>
              <a:rPr lang="en-US" sz="1800" b="0">
                <a:latin typeface="+mj-lt"/>
              </a:rPr>
              <a:t>I</a:t>
            </a:r>
          </a:p>
        </p:txBody>
      </p:sp>
      <p:sp>
        <p:nvSpPr>
          <p:cNvPr id="17412" name="Rectangle 4"/>
          <p:cNvSpPr>
            <a:spLocks noChangeArrowheads="1"/>
          </p:cNvSpPr>
          <p:nvPr/>
        </p:nvSpPr>
        <p:spPr bwMode="auto">
          <a:xfrm>
            <a:off x="12954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7413" name="Rectangle 5"/>
          <p:cNvSpPr>
            <a:spLocks noChangeArrowheads="1"/>
          </p:cNvSpPr>
          <p:nvPr/>
        </p:nvSpPr>
        <p:spPr bwMode="auto">
          <a:xfrm>
            <a:off x="1752600" y="445008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latin typeface="+mj-lt"/>
              </a:rPr>
              <a:t>P</a:t>
            </a:r>
          </a:p>
        </p:txBody>
      </p:sp>
      <p:sp>
        <p:nvSpPr>
          <p:cNvPr id="17414" name="Rectangle 6"/>
          <p:cNvSpPr>
            <a:spLocks noChangeArrowheads="1"/>
          </p:cNvSpPr>
          <p:nvPr/>
        </p:nvSpPr>
        <p:spPr bwMode="auto">
          <a:xfrm>
            <a:off x="2667000" y="4145280"/>
            <a:ext cx="304800" cy="1371600"/>
          </a:xfrm>
          <a:prstGeom prst="rect">
            <a:avLst/>
          </a:prstGeom>
          <a:solidFill>
            <a:srgbClr val="FFCCFF"/>
          </a:solidFill>
          <a:ln w="9525">
            <a:solidFill>
              <a:schemeClr val="tx1"/>
            </a:solidFill>
            <a:miter lim="800000"/>
            <a:headEnd/>
            <a:tailEnd/>
          </a:ln>
        </p:spPr>
        <p:txBody>
          <a:bodyPr wrap="none" anchor="ctr"/>
          <a:lstStyle/>
          <a:p>
            <a:pPr eaLnBrk="0" hangingPunct="0"/>
            <a:r>
              <a:rPr lang="en-US" sz="1800" b="0">
                <a:latin typeface="+mj-lt"/>
              </a:rPr>
              <a:t>SP</a:t>
            </a:r>
          </a:p>
        </p:txBody>
      </p:sp>
      <p:sp>
        <p:nvSpPr>
          <p:cNvPr id="17415" name="Rectangle 7"/>
          <p:cNvSpPr>
            <a:spLocks noChangeArrowheads="1"/>
          </p:cNvSpPr>
          <p:nvPr/>
        </p:nvSpPr>
        <p:spPr bwMode="auto">
          <a:xfrm>
            <a:off x="6324600" y="2773680"/>
            <a:ext cx="304800" cy="2743200"/>
          </a:xfrm>
          <a:prstGeom prst="rect">
            <a:avLst/>
          </a:prstGeom>
          <a:solidFill>
            <a:schemeClr val="bg2"/>
          </a:solidFill>
          <a:ln w="9525">
            <a:solidFill>
              <a:schemeClr val="tx1"/>
            </a:solidFill>
            <a:miter lim="800000"/>
            <a:headEnd/>
            <a:tailEnd/>
          </a:ln>
        </p:spPr>
        <p:txBody>
          <a:bodyPr wrap="none" anchor="ctr"/>
          <a:lstStyle/>
          <a:p>
            <a:pPr eaLnBrk="0" hangingPunct="0"/>
            <a:r>
              <a:rPr lang="en-US" sz="1800" b="0">
                <a:latin typeface="+mj-lt"/>
              </a:rPr>
              <a:t>I</a:t>
            </a:r>
          </a:p>
        </p:txBody>
      </p:sp>
      <p:sp>
        <p:nvSpPr>
          <p:cNvPr id="17416" name="Rectangle 8"/>
          <p:cNvSpPr>
            <a:spLocks noChangeArrowheads="1"/>
          </p:cNvSpPr>
          <p:nvPr/>
        </p:nvSpPr>
        <p:spPr bwMode="auto">
          <a:xfrm>
            <a:off x="22098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89097" name="Rectangle 9"/>
          <p:cNvSpPr>
            <a:spLocks noChangeArrowheads="1"/>
          </p:cNvSpPr>
          <p:nvPr/>
        </p:nvSpPr>
        <p:spPr bwMode="auto">
          <a:xfrm>
            <a:off x="31242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89098" name="Rectangle 10"/>
          <p:cNvSpPr>
            <a:spLocks noChangeArrowheads="1"/>
          </p:cNvSpPr>
          <p:nvPr/>
        </p:nvSpPr>
        <p:spPr bwMode="auto">
          <a:xfrm>
            <a:off x="3581400" y="445008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latin typeface="+mj-lt"/>
              </a:rPr>
              <a:t>P</a:t>
            </a:r>
          </a:p>
        </p:txBody>
      </p:sp>
      <p:sp>
        <p:nvSpPr>
          <p:cNvPr id="17419" name="Rectangle 11"/>
          <p:cNvSpPr>
            <a:spLocks noChangeArrowheads="1"/>
          </p:cNvSpPr>
          <p:nvPr/>
        </p:nvSpPr>
        <p:spPr bwMode="auto">
          <a:xfrm>
            <a:off x="4495800" y="4145280"/>
            <a:ext cx="304800" cy="1371600"/>
          </a:xfrm>
          <a:prstGeom prst="rect">
            <a:avLst/>
          </a:prstGeom>
          <a:solidFill>
            <a:srgbClr val="FFCCFF"/>
          </a:solidFill>
          <a:ln w="9525">
            <a:solidFill>
              <a:schemeClr val="tx1"/>
            </a:solidFill>
            <a:miter lim="800000"/>
            <a:headEnd/>
            <a:tailEnd/>
          </a:ln>
        </p:spPr>
        <p:txBody>
          <a:bodyPr wrap="none" anchor="ctr"/>
          <a:lstStyle/>
          <a:p>
            <a:pPr eaLnBrk="0" hangingPunct="0"/>
            <a:r>
              <a:rPr lang="en-US" sz="1800" b="0">
                <a:latin typeface="+mj-lt"/>
              </a:rPr>
              <a:t>SP</a:t>
            </a:r>
          </a:p>
        </p:txBody>
      </p:sp>
      <p:sp>
        <p:nvSpPr>
          <p:cNvPr id="89100" name="Rectangle 12"/>
          <p:cNvSpPr>
            <a:spLocks noChangeArrowheads="1"/>
          </p:cNvSpPr>
          <p:nvPr/>
        </p:nvSpPr>
        <p:spPr bwMode="auto">
          <a:xfrm>
            <a:off x="40386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7421" name="Rectangle 13"/>
          <p:cNvSpPr>
            <a:spLocks noChangeArrowheads="1"/>
          </p:cNvSpPr>
          <p:nvPr/>
        </p:nvSpPr>
        <p:spPr bwMode="auto">
          <a:xfrm>
            <a:off x="49530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7422" name="Rectangle 14"/>
          <p:cNvSpPr>
            <a:spLocks noChangeArrowheads="1"/>
          </p:cNvSpPr>
          <p:nvPr/>
        </p:nvSpPr>
        <p:spPr bwMode="auto">
          <a:xfrm>
            <a:off x="5410200" y="445008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latin typeface="+mj-lt"/>
              </a:rPr>
              <a:t>P</a:t>
            </a:r>
          </a:p>
        </p:txBody>
      </p:sp>
      <p:sp>
        <p:nvSpPr>
          <p:cNvPr id="17423" name="Rectangle 15"/>
          <p:cNvSpPr>
            <a:spLocks noChangeArrowheads="1"/>
          </p:cNvSpPr>
          <p:nvPr/>
        </p:nvSpPr>
        <p:spPr bwMode="auto">
          <a:xfrm>
            <a:off x="58674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7424" name="Rectangle 16"/>
          <p:cNvSpPr>
            <a:spLocks noChangeArrowheads="1"/>
          </p:cNvSpPr>
          <p:nvPr/>
        </p:nvSpPr>
        <p:spPr bwMode="auto">
          <a:xfrm>
            <a:off x="67818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7425" name="Rectangle 17"/>
          <p:cNvSpPr>
            <a:spLocks noChangeArrowheads="1"/>
          </p:cNvSpPr>
          <p:nvPr/>
        </p:nvSpPr>
        <p:spPr bwMode="auto">
          <a:xfrm>
            <a:off x="7239000" y="445008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latin typeface="+mj-lt"/>
              </a:rPr>
              <a:t>P</a:t>
            </a:r>
          </a:p>
        </p:txBody>
      </p:sp>
      <p:sp>
        <p:nvSpPr>
          <p:cNvPr id="17426" name="Text Box 18"/>
          <p:cNvSpPr txBox="1">
            <a:spLocks noChangeArrowheads="1"/>
          </p:cNvSpPr>
          <p:nvPr/>
        </p:nvSpPr>
        <p:spPr bwMode="auto">
          <a:xfrm>
            <a:off x="838200" y="5516880"/>
            <a:ext cx="6027612" cy="369332"/>
          </a:xfrm>
          <a:prstGeom prst="rect">
            <a:avLst/>
          </a:prstGeom>
          <a:noFill/>
          <a:ln w="9525">
            <a:noFill/>
            <a:miter lim="800000"/>
            <a:headEnd/>
            <a:tailEnd/>
          </a:ln>
        </p:spPr>
        <p:txBody>
          <a:bodyPr wrap="none">
            <a:spAutoFit/>
          </a:bodyPr>
          <a:lstStyle/>
          <a:p>
            <a:pPr algn="l" eaLnBrk="0" hangingPunct="0"/>
            <a:r>
              <a:rPr lang="en-US" sz="1800" b="0">
                <a:latin typeface="+mj-lt"/>
              </a:rPr>
              <a:t>1     2    3     4      5     6      7     8     9    10    11   12   13   14   15   </a:t>
            </a:r>
          </a:p>
        </p:txBody>
      </p:sp>
      <p:sp>
        <p:nvSpPr>
          <p:cNvPr id="89107" name="AutoShape 19"/>
          <p:cNvSpPr>
            <a:spLocks noChangeArrowheads="1"/>
          </p:cNvSpPr>
          <p:nvPr/>
        </p:nvSpPr>
        <p:spPr bwMode="auto">
          <a:xfrm flipH="1">
            <a:off x="2667000" y="3459480"/>
            <a:ext cx="1981200" cy="685800"/>
          </a:xfrm>
          <a:prstGeom prst="curvedDownArrow">
            <a:avLst>
              <a:gd name="adj1" fmla="val 1712"/>
              <a:gd name="adj2" fmla="val 57778"/>
              <a:gd name="adj3" fmla="val 23514"/>
            </a:avLst>
          </a:prstGeom>
          <a:solidFill>
            <a:srgbClr val="FFCCFF"/>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9108" name="AutoShape 20"/>
          <p:cNvSpPr>
            <a:spLocks noChangeArrowheads="1"/>
          </p:cNvSpPr>
          <p:nvPr/>
        </p:nvSpPr>
        <p:spPr bwMode="auto">
          <a:xfrm flipH="1">
            <a:off x="838200" y="3459480"/>
            <a:ext cx="1981200" cy="685800"/>
          </a:xfrm>
          <a:prstGeom prst="curvedDownArrow">
            <a:avLst>
              <a:gd name="adj1" fmla="val 1712"/>
              <a:gd name="adj2" fmla="val 57778"/>
              <a:gd name="adj3" fmla="val 23514"/>
            </a:avLst>
          </a:prstGeom>
          <a:solidFill>
            <a:srgbClr val="FFCCFF"/>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9109" name="AutoShape 21"/>
          <p:cNvSpPr>
            <a:spLocks noChangeArrowheads="1"/>
          </p:cNvSpPr>
          <p:nvPr/>
        </p:nvSpPr>
        <p:spPr bwMode="auto">
          <a:xfrm flipH="1">
            <a:off x="914400" y="4069080"/>
            <a:ext cx="990600" cy="381000"/>
          </a:xfrm>
          <a:prstGeom prst="curvedDownArrow">
            <a:avLst>
              <a:gd name="adj1" fmla="val 3009"/>
              <a:gd name="adj2" fmla="val 55009"/>
              <a:gd name="adj3" fmla="val 30417"/>
            </a:avLst>
          </a:prstGeom>
          <a:solidFill>
            <a:srgbClr val="FFFF99"/>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9110" name="AutoShape 22"/>
          <p:cNvSpPr>
            <a:spLocks noChangeArrowheads="1"/>
          </p:cNvSpPr>
          <p:nvPr/>
        </p:nvSpPr>
        <p:spPr bwMode="auto">
          <a:xfrm flipH="1">
            <a:off x="2743200" y="4069080"/>
            <a:ext cx="990600" cy="381000"/>
          </a:xfrm>
          <a:prstGeom prst="curvedDownArrow">
            <a:avLst>
              <a:gd name="adj1" fmla="val 3009"/>
              <a:gd name="adj2" fmla="val 55009"/>
              <a:gd name="adj3" fmla="val 30417"/>
            </a:avLst>
          </a:prstGeom>
          <a:solidFill>
            <a:srgbClr val="FFFF99"/>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9111" name="AutoShape 23"/>
          <p:cNvSpPr>
            <a:spLocks noChangeArrowheads="1"/>
          </p:cNvSpPr>
          <p:nvPr/>
        </p:nvSpPr>
        <p:spPr bwMode="auto">
          <a:xfrm flipH="1">
            <a:off x="4572000" y="4069080"/>
            <a:ext cx="990600" cy="381000"/>
          </a:xfrm>
          <a:prstGeom prst="curvedDownArrow">
            <a:avLst>
              <a:gd name="adj1" fmla="val 3009"/>
              <a:gd name="adj2" fmla="val 55009"/>
              <a:gd name="adj3" fmla="val 30417"/>
            </a:avLst>
          </a:prstGeom>
          <a:solidFill>
            <a:srgbClr val="FFFF99"/>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9112" name="AutoShape 24"/>
          <p:cNvSpPr>
            <a:spLocks noChangeArrowheads="1"/>
          </p:cNvSpPr>
          <p:nvPr/>
        </p:nvSpPr>
        <p:spPr bwMode="auto">
          <a:xfrm flipH="1">
            <a:off x="6400800" y="4069080"/>
            <a:ext cx="990600" cy="381000"/>
          </a:xfrm>
          <a:prstGeom prst="curvedDownArrow">
            <a:avLst>
              <a:gd name="adj1" fmla="val 3009"/>
              <a:gd name="adj2" fmla="val 55009"/>
              <a:gd name="adj3" fmla="val 30417"/>
            </a:avLst>
          </a:prstGeom>
          <a:solidFill>
            <a:srgbClr val="FFFF99"/>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9113" name="AutoShape 25"/>
          <p:cNvSpPr>
            <a:spLocks noChangeArrowheads="1"/>
          </p:cNvSpPr>
          <p:nvPr/>
        </p:nvSpPr>
        <p:spPr bwMode="auto">
          <a:xfrm flipH="1">
            <a:off x="9906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9114" name="AutoShape 26"/>
          <p:cNvSpPr>
            <a:spLocks noChangeArrowheads="1"/>
          </p:cNvSpPr>
          <p:nvPr/>
        </p:nvSpPr>
        <p:spPr bwMode="auto">
          <a:xfrm>
            <a:off x="14478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9115" name="AutoShape 27"/>
          <p:cNvSpPr>
            <a:spLocks noChangeArrowheads="1"/>
          </p:cNvSpPr>
          <p:nvPr/>
        </p:nvSpPr>
        <p:spPr bwMode="auto">
          <a:xfrm flipH="1">
            <a:off x="19050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9116" name="AutoShape 28"/>
          <p:cNvSpPr>
            <a:spLocks noChangeArrowheads="1"/>
          </p:cNvSpPr>
          <p:nvPr/>
        </p:nvSpPr>
        <p:spPr bwMode="auto">
          <a:xfrm>
            <a:off x="23622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9117" name="AutoShape 29"/>
          <p:cNvSpPr>
            <a:spLocks noChangeArrowheads="1"/>
          </p:cNvSpPr>
          <p:nvPr/>
        </p:nvSpPr>
        <p:spPr bwMode="auto">
          <a:xfrm flipH="1">
            <a:off x="28194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9118" name="AutoShape 30"/>
          <p:cNvSpPr>
            <a:spLocks noChangeArrowheads="1"/>
          </p:cNvSpPr>
          <p:nvPr/>
        </p:nvSpPr>
        <p:spPr bwMode="auto">
          <a:xfrm>
            <a:off x="32766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9119" name="AutoShape 31"/>
          <p:cNvSpPr>
            <a:spLocks noChangeArrowheads="1"/>
          </p:cNvSpPr>
          <p:nvPr/>
        </p:nvSpPr>
        <p:spPr bwMode="auto">
          <a:xfrm flipH="1">
            <a:off x="37338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9120" name="AutoShape 32"/>
          <p:cNvSpPr>
            <a:spLocks noChangeArrowheads="1"/>
          </p:cNvSpPr>
          <p:nvPr/>
        </p:nvSpPr>
        <p:spPr bwMode="auto">
          <a:xfrm>
            <a:off x="41910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9121" name="AutoShape 33"/>
          <p:cNvSpPr>
            <a:spLocks noChangeArrowheads="1"/>
          </p:cNvSpPr>
          <p:nvPr/>
        </p:nvSpPr>
        <p:spPr bwMode="auto">
          <a:xfrm flipH="1">
            <a:off x="46482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9122" name="AutoShape 34"/>
          <p:cNvSpPr>
            <a:spLocks noChangeArrowheads="1"/>
          </p:cNvSpPr>
          <p:nvPr/>
        </p:nvSpPr>
        <p:spPr bwMode="auto">
          <a:xfrm>
            <a:off x="51054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9123" name="AutoShape 35"/>
          <p:cNvSpPr>
            <a:spLocks noChangeArrowheads="1"/>
          </p:cNvSpPr>
          <p:nvPr/>
        </p:nvSpPr>
        <p:spPr bwMode="auto">
          <a:xfrm flipH="1">
            <a:off x="55626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9124" name="AutoShape 36"/>
          <p:cNvSpPr>
            <a:spLocks noChangeArrowheads="1"/>
          </p:cNvSpPr>
          <p:nvPr/>
        </p:nvSpPr>
        <p:spPr bwMode="auto">
          <a:xfrm>
            <a:off x="60198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9125" name="AutoShape 37"/>
          <p:cNvSpPr>
            <a:spLocks noChangeArrowheads="1"/>
          </p:cNvSpPr>
          <p:nvPr/>
        </p:nvSpPr>
        <p:spPr bwMode="auto">
          <a:xfrm flipH="1">
            <a:off x="64770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9126" name="AutoShape 38"/>
          <p:cNvSpPr>
            <a:spLocks noChangeArrowheads="1"/>
          </p:cNvSpPr>
          <p:nvPr/>
        </p:nvSpPr>
        <p:spPr bwMode="auto">
          <a:xfrm>
            <a:off x="69342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89127" name="Text Box 39"/>
          <p:cNvSpPr txBox="1">
            <a:spLocks noChangeArrowheads="1"/>
          </p:cNvSpPr>
          <p:nvPr/>
        </p:nvSpPr>
        <p:spPr bwMode="auto">
          <a:xfrm>
            <a:off x="685800" y="1402080"/>
            <a:ext cx="2439514" cy="369332"/>
          </a:xfrm>
          <a:prstGeom prst="rect">
            <a:avLst/>
          </a:prstGeom>
          <a:noFill/>
          <a:ln w="9525">
            <a:noFill/>
            <a:miter lim="800000"/>
            <a:headEnd/>
            <a:tailEnd/>
          </a:ln>
        </p:spPr>
        <p:txBody>
          <a:bodyPr wrap="none">
            <a:spAutoFit/>
          </a:bodyPr>
          <a:lstStyle/>
          <a:p>
            <a:pPr algn="l" eaLnBrk="0" hangingPunct="0"/>
            <a:r>
              <a:rPr lang="en-US" sz="1800" b="0">
                <a:latin typeface="+mj-lt"/>
              </a:rPr>
              <a:t>A packet loss in P Frame</a:t>
            </a:r>
          </a:p>
        </p:txBody>
      </p:sp>
      <p:sp>
        <p:nvSpPr>
          <p:cNvPr id="89128" name="Text Box 40"/>
          <p:cNvSpPr txBox="1">
            <a:spLocks noChangeArrowheads="1"/>
          </p:cNvSpPr>
          <p:nvPr/>
        </p:nvSpPr>
        <p:spPr bwMode="auto">
          <a:xfrm>
            <a:off x="762000" y="1935480"/>
            <a:ext cx="3346622" cy="369332"/>
          </a:xfrm>
          <a:prstGeom prst="rect">
            <a:avLst/>
          </a:prstGeom>
          <a:noFill/>
          <a:ln w="9525">
            <a:noFill/>
            <a:miter lim="800000"/>
            <a:headEnd/>
            <a:tailEnd/>
          </a:ln>
        </p:spPr>
        <p:txBody>
          <a:bodyPr wrap="none">
            <a:spAutoFit/>
          </a:bodyPr>
          <a:lstStyle/>
          <a:p>
            <a:pPr algn="l" eaLnBrk="0" hangingPunct="0"/>
            <a:r>
              <a:rPr lang="en-US" sz="1800" b="0">
                <a:latin typeface="+mj-lt"/>
              </a:rPr>
              <a:t>Causes artifact till next I/SP frame</a:t>
            </a:r>
          </a:p>
        </p:txBody>
      </p:sp>
      <p:sp>
        <p:nvSpPr>
          <p:cNvPr id="89129" name="Rectangle 41"/>
          <p:cNvSpPr>
            <a:spLocks noGrp="1" noChangeArrowheads="1"/>
          </p:cNvSpPr>
          <p:nvPr>
            <p:ph type="title"/>
          </p:nvPr>
        </p:nvSpPr>
        <p:spPr/>
        <p:txBody>
          <a:bodyPr/>
          <a:lstStyle/>
          <a:p>
            <a:pPr eaLnBrk="1" hangingPunct="1">
              <a:defRPr/>
            </a:pPr>
            <a:r>
              <a:rPr lang="en-US" smtClean="0">
                <a:latin typeface="+mj-lt"/>
              </a:rPr>
              <a:t>Artifact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127"/>
                                        </p:tgtEl>
                                        <p:attrNameLst>
                                          <p:attrName>style.visibility</p:attrName>
                                        </p:attrNameLst>
                                      </p:cBhvr>
                                      <p:to>
                                        <p:strVal val="visible"/>
                                      </p:to>
                                    </p:set>
                                  </p:childTnLst>
                                </p:cTn>
                              </p:par>
                            </p:childTnLst>
                          </p:cTn>
                        </p:par>
                        <p:par>
                          <p:cTn id="7" fill="hold">
                            <p:stCondLst>
                              <p:cond delay="0"/>
                            </p:stCondLst>
                            <p:childTnLst>
                              <p:par>
                                <p:cTn id="8" presetID="1" presetClass="emph" presetSubtype="2" fill="hold" nodeType="afterEffect">
                                  <p:stCondLst>
                                    <p:cond delay="0"/>
                                  </p:stCondLst>
                                  <p:childTnLst>
                                    <p:animClr clrSpc="rgb" dir="cw">
                                      <p:cBhvr>
                                        <p:cTn id="9" dur="500" fill="hold"/>
                                        <p:tgtEl>
                                          <p:spTgt spid="89098"/>
                                        </p:tgtEl>
                                        <p:attrNameLst>
                                          <p:attrName>fillcolor</p:attrName>
                                        </p:attrNameLst>
                                      </p:cBhvr>
                                      <p:to>
                                        <a:srgbClr val="FF0000"/>
                                      </p:to>
                                    </p:animClr>
                                    <p:set>
                                      <p:cBhvr>
                                        <p:cTn id="10" dur="500" fill="hold"/>
                                        <p:tgtEl>
                                          <p:spTgt spid="89098"/>
                                        </p:tgtEl>
                                        <p:attrNameLst>
                                          <p:attrName>fill.type</p:attrName>
                                        </p:attrNameLst>
                                      </p:cBhvr>
                                      <p:to>
                                        <p:strVal val="solid"/>
                                      </p:to>
                                    </p:set>
                                    <p:set>
                                      <p:cBhvr>
                                        <p:cTn id="11" dur="500" fill="hold"/>
                                        <p:tgtEl>
                                          <p:spTgt spid="89098"/>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9128"/>
                                        </p:tgtEl>
                                        <p:attrNameLst>
                                          <p:attrName>style.visibility</p:attrName>
                                        </p:attrNameLst>
                                      </p:cBhvr>
                                      <p:to>
                                        <p:strVal val="visible"/>
                                      </p:to>
                                    </p:set>
                                  </p:childTnLst>
                                </p:cTn>
                              </p:par>
                            </p:childTnLst>
                          </p:cTn>
                        </p:par>
                        <p:par>
                          <p:cTn id="16" fill="hold">
                            <p:stCondLst>
                              <p:cond delay="0"/>
                            </p:stCondLst>
                            <p:childTnLst>
                              <p:par>
                                <p:cTn id="17" presetID="1" presetClass="emph" presetSubtype="2" fill="hold" nodeType="afterEffect">
                                  <p:stCondLst>
                                    <p:cond delay="0"/>
                                  </p:stCondLst>
                                  <p:childTnLst>
                                    <p:animClr clrSpc="rgb" dir="cw">
                                      <p:cBhvr>
                                        <p:cTn id="18" dur="500" fill="hold"/>
                                        <p:tgtEl>
                                          <p:spTgt spid="89097"/>
                                        </p:tgtEl>
                                        <p:attrNameLst>
                                          <p:attrName>fillcolor</p:attrName>
                                        </p:attrNameLst>
                                      </p:cBhvr>
                                      <p:to>
                                        <a:srgbClr val="808080"/>
                                      </p:to>
                                    </p:animClr>
                                    <p:set>
                                      <p:cBhvr>
                                        <p:cTn id="19" dur="500" fill="hold"/>
                                        <p:tgtEl>
                                          <p:spTgt spid="89097"/>
                                        </p:tgtEl>
                                        <p:attrNameLst>
                                          <p:attrName>fill.type</p:attrName>
                                        </p:attrNameLst>
                                      </p:cBhvr>
                                      <p:to>
                                        <p:strVal val="solid"/>
                                      </p:to>
                                    </p:set>
                                    <p:set>
                                      <p:cBhvr>
                                        <p:cTn id="20" dur="500" fill="hold"/>
                                        <p:tgtEl>
                                          <p:spTgt spid="89097"/>
                                        </p:tgtEl>
                                        <p:attrNameLst>
                                          <p:attrName>fill.on</p:attrName>
                                        </p:attrNameLst>
                                      </p:cBhvr>
                                      <p:to>
                                        <p:strVal val="true"/>
                                      </p:to>
                                    </p:set>
                                  </p:childTnLst>
                                </p:cTn>
                              </p:par>
                            </p:childTnLst>
                          </p:cTn>
                        </p:par>
                        <p:par>
                          <p:cTn id="21" fill="hold">
                            <p:stCondLst>
                              <p:cond delay="500"/>
                            </p:stCondLst>
                            <p:childTnLst>
                              <p:par>
                                <p:cTn id="22" presetID="1" presetClass="emph" presetSubtype="2" fill="hold" nodeType="afterEffect">
                                  <p:stCondLst>
                                    <p:cond delay="0"/>
                                  </p:stCondLst>
                                  <p:childTnLst>
                                    <p:animClr clrSpc="rgb" dir="cw">
                                      <p:cBhvr>
                                        <p:cTn id="23" dur="500" fill="hold"/>
                                        <p:tgtEl>
                                          <p:spTgt spid="89100"/>
                                        </p:tgtEl>
                                        <p:attrNameLst>
                                          <p:attrName>fillcolor</p:attrName>
                                        </p:attrNameLst>
                                      </p:cBhvr>
                                      <p:to>
                                        <a:srgbClr val="808080"/>
                                      </p:to>
                                    </p:animClr>
                                    <p:set>
                                      <p:cBhvr>
                                        <p:cTn id="24" dur="500" fill="hold"/>
                                        <p:tgtEl>
                                          <p:spTgt spid="89100"/>
                                        </p:tgtEl>
                                        <p:attrNameLst>
                                          <p:attrName>fill.type</p:attrName>
                                        </p:attrNameLst>
                                      </p:cBhvr>
                                      <p:to>
                                        <p:strVal val="solid"/>
                                      </p:to>
                                    </p:set>
                                    <p:set>
                                      <p:cBhvr>
                                        <p:cTn id="25" dur="500" fill="hold"/>
                                        <p:tgtEl>
                                          <p:spTgt spid="8910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27" grpId="0"/>
      <p:bldP spid="891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Line 2"/>
          <p:cNvSpPr>
            <a:spLocks noChangeShapeType="1"/>
          </p:cNvSpPr>
          <p:nvPr/>
        </p:nvSpPr>
        <p:spPr bwMode="auto">
          <a:xfrm>
            <a:off x="762000" y="5516880"/>
            <a:ext cx="7620000" cy="0"/>
          </a:xfrm>
          <a:prstGeom prst="line">
            <a:avLst/>
          </a:prstGeom>
          <a:noFill/>
          <a:ln w="28575">
            <a:solidFill>
              <a:schemeClr val="accent2"/>
            </a:solidFill>
            <a:round/>
            <a:headEnd/>
            <a:tailEn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18435" name="Rectangle 3"/>
          <p:cNvSpPr>
            <a:spLocks noChangeArrowheads="1"/>
          </p:cNvSpPr>
          <p:nvPr/>
        </p:nvSpPr>
        <p:spPr bwMode="auto">
          <a:xfrm>
            <a:off x="838200" y="2773680"/>
            <a:ext cx="304800" cy="2743200"/>
          </a:xfrm>
          <a:prstGeom prst="rect">
            <a:avLst/>
          </a:prstGeom>
          <a:solidFill>
            <a:schemeClr val="bg2"/>
          </a:solidFill>
          <a:ln w="9525">
            <a:solidFill>
              <a:schemeClr val="tx1"/>
            </a:solidFill>
            <a:miter lim="800000"/>
            <a:headEnd/>
            <a:tailEnd/>
          </a:ln>
        </p:spPr>
        <p:txBody>
          <a:bodyPr wrap="none" anchor="ctr"/>
          <a:lstStyle/>
          <a:p>
            <a:pPr eaLnBrk="0" hangingPunct="0"/>
            <a:endParaRPr lang="en-US" sz="1800" b="0">
              <a:latin typeface="+mj-lt"/>
            </a:endParaRPr>
          </a:p>
          <a:p>
            <a:pPr eaLnBrk="0" hangingPunct="0"/>
            <a:endParaRPr lang="en-US" sz="1800" b="0">
              <a:latin typeface="+mj-lt"/>
            </a:endParaRPr>
          </a:p>
          <a:p>
            <a:pPr eaLnBrk="0" hangingPunct="0"/>
            <a:endParaRPr lang="en-US" sz="1800" b="0">
              <a:latin typeface="+mj-lt"/>
            </a:endParaRPr>
          </a:p>
          <a:p>
            <a:pPr eaLnBrk="0" hangingPunct="0"/>
            <a:endParaRPr lang="en-US" sz="1800" b="0">
              <a:latin typeface="+mj-lt"/>
            </a:endParaRPr>
          </a:p>
          <a:p>
            <a:pPr eaLnBrk="0" hangingPunct="0"/>
            <a:endParaRPr lang="en-US" sz="1800" b="0">
              <a:latin typeface="+mj-lt"/>
            </a:endParaRPr>
          </a:p>
          <a:p>
            <a:pPr eaLnBrk="0" hangingPunct="0"/>
            <a:r>
              <a:rPr lang="en-US" sz="1800" b="0">
                <a:latin typeface="+mj-lt"/>
              </a:rPr>
              <a:t>I</a:t>
            </a:r>
          </a:p>
        </p:txBody>
      </p:sp>
      <p:sp>
        <p:nvSpPr>
          <p:cNvPr id="18436" name="Rectangle 4"/>
          <p:cNvSpPr>
            <a:spLocks noChangeArrowheads="1"/>
          </p:cNvSpPr>
          <p:nvPr/>
        </p:nvSpPr>
        <p:spPr bwMode="auto">
          <a:xfrm>
            <a:off x="12954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8437" name="Rectangle 5"/>
          <p:cNvSpPr>
            <a:spLocks noChangeArrowheads="1"/>
          </p:cNvSpPr>
          <p:nvPr/>
        </p:nvSpPr>
        <p:spPr bwMode="auto">
          <a:xfrm>
            <a:off x="1752600" y="445008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18438" name="Rectangle 6"/>
          <p:cNvSpPr>
            <a:spLocks noChangeArrowheads="1"/>
          </p:cNvSpPr>
          <p:nvPr/>
        </p:nvSpPr>
        <p:spPr bwMode="auto">
          <a:xfrm>
            <a:off x="2667000" y="4145280"/>
            <a:ext cx="304800" cy="1371600"/>
          </a:xfrm>
          <a:prstGeom prst="rect">
            <a:avLst/>
          </a:prstGeom>
          <a:solidFill>
            <a:srgbClr val="FFCCFF"/>
          </a:solidFill>
          <a:ln w="9525">
            <a:solidFill>
              <a:schemeClr val="tx1"/>
            </a:solidFill>
            <a:miter lim="800000"/>
            <a:headEnd/>
            <a:tailEnd/>
          </a:ln>
        </p:spPr>
        <p:txBody>
          <a:bodyPr wrap="none" anchor="ctr"/>
          <a:lstStyle/>
          <a:p>
            <a:pPr eaLnBrk="0" hangingPunct="0"/>
            <a:r>
              <a:rPr lang="en-US" sz="1800" b="0">
                <a:solidFill>
                  <a:schemeClr val="bg2"/>
                </a:solidFill>
                <a:latin typeface="+mj-lt"/>
              </a:rPr>
              <a:t>SP</a:t>
            </a:r>
          </a:p>
        </p:txBody>
      </p:sp>
      <p:sp>
        <p:nvSpPr>
          <p:cNvPr id="18439" name="Rectangle 7"/>
          <p:cNvSpPr>
            <a:spLocks noChangeArrowheads="1"/>
          </p:cNvSpPr>
          <p:nvPr/>
        </p:nvSpPr>
        <p:spPr bwMode="auto">
          <a:xfrm>
            <a:off x="6324600" y="2773680"/>
            <a:ext cx="304800" cy="2743200"/>
          </a:xfrm>
          <a:prstGeom prst="rect">
            <a:avLst/>
          </a:prstGeom>
          <a:solidFill>
            <a:schemeClr val="bg2"/>
          </a:solidFill>
          <a:ln w="9525">
            <a:solidFill>
              <a:schemeClr val="tx1"/>
            </a:solidFill>
            <a:miter lim="800000"/>
            <a:headEnd/>
            <a:tailEnd/>
          </a:ln>
        </p:spPr>
        <p:txBody>
          <a:bodyPr wrap="none" anchor="ctr"/>
          <a:lstStyle/>
          <a:p>
            <a:pPr eaLnBrk="0" hangingPunct="0"/>
            <a:r>
              <a:rPr lang="en-US" sz="1800" b="0">
                <a:latin typeface="+mj-lt"/>
              </a:rPr>
              <a:t>I</a:t>
            </a:r>
          </a:p>
        </p:txBody>
      </p:sp>
      <p:sp>
        <p:nvSpPr>
          <p:cNvPr id="18440" name="Rectangle 8"/>
          <p:cNvSpPr>
            <a:spLocks noChangeArrowheads="1"/>
          </p:cNvSpPr>
          <p:nvPr/>
        </p:nvSpPr>
        <p:spPr bwMode="auto">
          <a:xfrm>
            <a:off x="22098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91145" name="Rectangle 9"/>
          <p:cNvSpPr>
            <a:spLocks noChangeArrowheads="1"/>
          </p:cNvSpPr>
          <p:nvPr/>
        </p:nvSpPr>
        <p:spPr bwMode="auto">
          <a:xfrm>
            <a:off x="31242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8442" name="Rectangle 10"/>
          <p:cNvSpPr>
            <a:spLocks noChangeArrowheads="1"/>
          </p:cNvSpPr>
          <p:nvPr/>
        </p:nvSpPr>
        <p:spPr bwMode="auto">
          <a:xfrm>
            <a:off x="3581400" y="445008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18443" name="Rectangle 11"/>
          <p:cNvSpPr>
            <a:spLocks noChangeArrowheads="1"/>
          </p:cNvSpPr>
          <p:nvPr/>
        </p:nvSpPr>
        <p:spPr bwMode="auto">
          <a:xfrm>
            <a:off x="4495800" y="4145280"/>
            <a:ext cx="304800" cy="1371600"/>
          </a:xfrm>
          <a:prstGeom prst="rect">
            <a:avLst/>
          </a:prstGeom>
          <a:solidFill>
            <a:srgbClr val="FFCCFF"/>
          </a:solidFill>
          <a:ln w="9525">
            <a:solidFill>
              <a:schemeClr val="tx1"/>
            </a:solidFill>
            <a:miter lim="800000"/>
            <a:headEnd/>
            <a:tailEnd/>
          </a:ln>
        </p:spPr>
        <p:txBody>
          <a:bodyPr wrap="none" anchor="ctr"/>
          <a:lstStyle/>
          <a:p>
            <a:pPr eaLnBrk="0" hangingPunct="0"/>
            <a:r>
              <a:rPr lang="en-US" sz="1800" b="0">
                <a:solidFill>
                  <a:schemeClr val="bg2"/>
                </a:solidFill>
                <a:latin typeface="+mj-lt"/>
              </a:rPr>
              <a:t>SP</a:t>
            </a:r>
          </a:p>
        </p:txBody>
      </p:sp>
      <p:sp>
        <p:nvSpPr>
          <p:cNvPr id="18444" name="Rectangle 12"/>
          <p:cNvSpPr>
            <a:spLocks noChangeArrowheads="1"/>
          </p:cNvSpPr>
          <p:nvPr/>
        </p:nvSpPr>
        <p:spPr bwMode="auto">
          <a:xfrm>
            <a:off x="40386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8445" name="Rectangle 13"/>
          <p:cNvSpPr>
            <a:spLocks noChangeArrowheads="1"/>
          </p:cNvSpPr>
          <p:nvPr/>
        </p:nvSpPr>
        <p:spPr bwMode="auto">
          <a:xfrm>
            <a:off x="49530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8446" name="Rectangle 14"/>
          <p:cNvSpPr>
            <a:spLocks noChangeArrowheads="1"/>
          </p:cNvSpPr>
          <p:nvPr/>
        </p:nvSpPr>
        <p:spPr bwMode="auto">
          <a:xfrm>
            <a:off x="5410200" y="445008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18447" name="Rectangle 15"/>
          <p:cNvSpPr>
            <a:spLocks noChangeArrowheads="1"/>
          </p:cNvSpPr>
          <p:nvPr/>
        </p:nvSpPr>
        <p:spPr bwMode="auto">
          <a:xfrm>
            <a:off x="58674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8448" name="Rectangle 16"/>
          <p:cNvSpPr>
            <a:spLocks noChangeArrowheads="1"/>
          </p:cNvSpPr>
          <p:nvPr/>
        </p:nvSpPr>
        <p:spPr bwMode="auto">
          <a:xfrm>
            <a:off x="6781800" y="467868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8449" name="Rectangle 17"/>
          <p:cNvSpPr>
            <a:spLocks noChangeArrowheads="1"/>
          </p:cNvSpPr>
          <p:nvPr/>
        </p:nvSpPr>
        <p:spPr bwMode="auto">
          <a:xfrm>
            <a:off x="7239000" y="445008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18450" name="Text Box 18"/>
          <p:cNvSpPr txBox="1">
            <a:spLocks noChangeArrowheads="1"/>
          </p:cNvSpPr>
          <p:nvPr/>
        </p:nvSpPr>
        <p:spPr bwMode="auto">
          <a:xfrm>
            <a:off x="838200" y="5516880"/>
            <a:ext cx="6027612" cy="369332"/>
          </a:xfrm>
          <a:prstGeom prst="rect">
            <a:avLst/>
          </a:prstGeom>
          <a:noFill/>
          <a:ln w="9525">
            <a:noFill/>
            <a:miter lim="800000"/>
            <a:headEnd/>
            <a:tailEnd/>
          </a:ln>
        </p:spPr>
        <p:txBody>
          <a:bodyPr wrap="none">
            <a:spAutoFit/>
          </a:bodyPr>
          <a:lstStyle/>
          <a:p>
            <a:pPr algn="l" eaLnBrk="0" hangingPunct="0"/>
            <a:r>
              <a:rPr lang="en-US" sz="1800" b="0">
                <a:latin typeface="+mj-lt"/>
              </a:rPr>
              <a:t>1     2    3     4      5     6      7     8     9    10    11   12   13   14   15   </a:t>
            </a:r>
          </a:p>
        </p:txBody>
      </p:sp>
      <p:sp>
        <p:nvSpPr>
          <p:cNvPr id="91155" name="AutoShape 19"/>
          <p:cNvSpPr>
            <a:spLocks noChangeArrowheads="1"/>
          </p:cNvSpPr>
          <p:nvPr/>
        </p:nvSpPr>
        <p:spPr bwMode="auto">
          <a:xfrm flipH="1">
            <a:off x="2667000" y="3459480"/>
            <a:ext cx="1981200" cy="685800"/>
          </a:xfrm>
          <a:prstGeom prst="curvedDownArrow">
            <a:avLst>
              <a:gd name="adj1" fmla="val 1712"/>
              <a:gd name="adj2" fmla="val 57778"/>
              <a:gd name="adj3" fmla="val 23514"/>
            </a:avLst>
          </a:prstGeom>
          <a:solidFill>
            <a:srgbClr val="FFCCFF"/>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91156" name="AutoShape 20"/>
          <p:cNvSpPr>
            <a:spLocks noChangeArrowheads="1"/>
          </p:cNvSpPr>
          <p:nvPr/>
        </p:nvSpPr>
        <p:spPr bwMode="auto">
          <a:xfrm flipH="1">
            <a:off x="838200" y="3459480"/>
            <a:ext cx="1981200" cy="685800"/>
          </a:xfrm>
          <a:prstGeom prst="curvedDownArrow">
            <a:avLst>
              <a:gd name="adj1" fmla="val 1712"/>
              <a:gd name="adj2" fmla="val 57778"/>
              <a:gd name="adj3" fmla="val 23514"/>
            </a:avLst>
          </a:prstGeom>
          <a:solidFill>
            <a:srgbClr val="FFCCFF"/>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91157" name="AutoShape 21"/>
          <p:cNvSpPr>
            <a:spLocks noChangeArrowheads="1"/>
          </p:cNvSpPr>
          <p:nvPr/>
        </p:nvSpPr>
        <p:spPr bwMode="auto">
          <a:xfrm flipH="1">
            <a:off x="914400" y="4069080"/>
            <a:ext cx="990600" cy="381000"/>
          </a:xfrm>
          <a:prstGeom prst="curvedDownArrow">
            <a:avLst>
              <a:gd name="adj1" fmla="val 3009"/>
              <a:gd name="adj2" fmla="val 55009"/>
              <a:gd name="adj3" fmla="val 30417"/>
            </a:avLst>
          </a:prstGeom>
          <a:solidFill>
            <a:srgbClr val="FFFF99"/>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91158" name="AutoShape 22"/>
          <p:cNvSpPr>
            <a:spLocks noChangeArrowheads="1"/>
          </p:cNvSpPr>
          <p:nvPr/>
        </p:nvSpPr>
        <p:spPr bwMode="auto">
          <a:xfrm flipH="1">
            <a:off x="2743200" y="4069080"/>
            <a:ext cx="990600" cy="381000"/>
          </a:xfrm>
          <a:prstGeom prst="curvedDownArrow">
            <a:avLst>
              <a:gd name="adj1" fmla="val 3009"/>
              <a:gd name="adj2" fmla="val 55009"/>
              <a:gd name="adj3" fmla="val 30417"/>
            </a:avLst>
          </a:prstGeom>
          <a:solidFill>
            <a:srgbClr val="FFFF99"/>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91159" name="AutoShape 23"/>
          <p:cNvSpPr>
            <a:spLocks noChangeArrowheads="1"/>
          </p:cNvSpPr>
          <p:nvPr/>
        </p:nvSpPr>
        <p:spPr bwMode="auto">
          <a:xfrm flipH="1">
            <a:off x="4572000" y="4069080"/>
            <a:ext cx="990600" cy="381000"/>
          </a:xfrm>
          <a:prstGeom prst="curvedDownArrow">
            <a:avLst>
              <a:gd name="adj1" fmla="val 3009"/>
              <a:gd name="adj2" fmla="val 55009"/>
              <a:gd name="adj3" fmla="val 30417"/>
            </a:avLst>
          </a:prstGeom>
          <a:solidFill>
            <a:srgbClr val="FFFF99"/>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91160" name="AutoShape 24"/>
          <p:cNvSpPr>
            <a:spLocks noChangeArrowheads="1"/>
          </p:cNvSpPr>
          <p:nvPr/>
        </p:nvSpPr>
        <p:spPr bwMode="auto">
          <a:xfrm flipH="1">
            <a:off x="6400800" y="4069080"/>
            <a:ext cx="990600" cy="381000"/>
          </a:xfrm>
          <a:prstGeom prst="curvedDownArrow">
            <a:avLst>
              <a:gd name="adj1" fmla="val 3009"/>
              <a:gd name="adj2" fmla="val 55009"/>
              <a:gd name="adj3" fmla="val 30417"/>
            </a:avLst>
          </a:prstGeom>
          <a:solidFill>
            <a:srgbClr val="FFFF99"/>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91161" name="AutoShape 25"/>
          <p:cNvSpPr>
            <a:spLocks noChangeArrowheads="1"/>
          </p:cNvSpPr>
          <p:nvPr/>
        </p:nvSpPr>
        <p:spPr bwMode="auto">
          <a:xfrm flipH="1">
            <a:off x="9906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91162" name="AutoShape 26"/>
          <p:cNvSpPr>
            <a:spLocks noChangeArrowheads="1"/>
          </p:cNvSpPr>
          <p:nvPr/>
        </p:nvSpPr>
        <p:spPr bwMode="auto">
          <a:xfrm>
            <a:off x="14478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91163" name="AutoShape 27"/>
          <p:cNvSpPr>
            <a:spLocks noChangeArrowheads="1"/>
          </p:cNvSpPr>
          <p:nvPr/>
        </p:nvSpPr>
        <p:spPr bwMode="auto">
          <a:xfrm flipH="1">
            <a:off x="19050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91164" name="AutoShape 28"/>
          <p:cNvSpPr>
            <a:spLocks noChangeArrowheads="1"/>
          </p:cNvSpPr>
          <p:nvPr/>
        </p:nvSpPr>
        <p:spPr bwMode="auto">
          <a:xfrm>
            <a:off x="23622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91165" name="AutoShape 29"/>
          <p:cNvSpPr>
            <a:spLocks noChangeArrowheads="1"/>
          </p:cNvSpPr>
          <p:nvPr/>
        </p:nvSpPr>
        <p:spPr bwMode="auto">
          <a:xfrm flipH="1">
            <a:off x="28194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91166" name="AutoShape 30"/>
          <p:cNvSpPr>
            <a:spLocks noChangeArrowheads="1"/>
          </p:cNvSpPr>
          <p:nvPr/>
        </p:nvSpPr>
        <p:spPr bwMode="auto">
          <a:xfrm>
            <a:off x="32766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91167" name="AutoShape 31"/>
          <p:cNvSpPr>
            <a:spLocks noChangeArrowheads="1"/>
          </p:cNvSpPr>
          <p:nvPr/>
        </p:nvSpPr>
        <p:spPr bwMode="auto">
          <a:xfrm flipH="1">
            <a:off x="37338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91168" name="AutoShape 32"/>
          <p:cNvSpPr>
            <a:spLocks noChangeArrowheads="1"/>
          </p:cNvSpPr>
          <p:nvPr/>
        </p:nvSpPr>
        <p:spPr bwMode="auto">
          <a:xfrm>
            <a:off x="41910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91169" name="AutoShape 33"/>
          <p:cNvSpPr>
            <a:spLocks noChangeArrowheads="1"/>
          </p:cNvSpPr>
          <p:nvPr/>
        </p:nvSpPr>
        <p:spPr bwMode="auto">
          <a:xfrm flipH="1">
            <a:off x="46482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91170" name="AutoShape 34"/>
          <p:cNvSpPr>
            <a:spLocks noChangeArrowheads="1"/>
          </p:cNvSpPr>
          <p:nvPr/>
        </p:nvSpPr>
        <p:spPr bwMode="auto">
          <a:xfrm>
            <a:off x="51054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91171" name="AutoShape 35"/>
          <p:cNvSpPr>
            <a:spLocks noChangeArrowheads="1"/>
          </p:cNvSpPr>
          <p:nvPr/>
        </p:nvSpPr>
        <p:spPr bwMode="auto">
          <a:xfrm flipH="1">
            <a:off x="55626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91172" name="AutoShape 36"/>
          <p:cNvSpPr>
            <a:spLocks noChangeArrowheads="1"/>
          </p:cNvSpPr>
          <p:nvPr/>
        </p:nvSpPr>
        <p:spPr bwMode="auto">
          <a:xfrm>
            <a:off x="60198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91173" name="AutoShape 37"/>
          <p:cNvSpPr>
            <a:spLocks noChangeArrowheads="1"/>
          </p:cNvSpPr>
          <p:nvPr/>
        </p:nvSpPr>
        <p:spPr bwMode="auto">
          <a:xfrm flipH="1">
            <a:off x="64770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91174" name="AutoShape 38"/>
          <p:cNvSpPr>
            <a:spLocks noChangeArrowheads="1"/>
          </p:cNvSpPr>
          <p:nvPr/>
        </p:nvSpPr>
        <p:spPr bwMode="auto">
          <a:xfrm>
            <a:off x="6934200" y="4450080"/>
            <a:ext cx="457200" cy="228600"/>
          </a:xfrm>
          <a:prstGeom prst="curvedDownArrow">
            <a:avLst>
              <a:gd name="adj1" fmla="val 1185"/>
              <a:gd name="adj2" fmla="val 41185"/>
              <a:gd name="adj3" fmla="val 33333"/>
            </a:avLst>
          </a:prstGeom>
          <a:solidFill>
            <a:schemeClr val="bg1"/>
          </a:solidFill>
          <a:ln w="9525">
            <a:solidFill>
              <a:schemeClr val="tx1"/>
            </a:solidFill>
            <a:miter lim="800000"/>
            <a:headEnd/>
            <a:tailEnd/>
          </a:ln>
          <a:effectLst/>
        </p:spPr>
        <p:txBody>
          <a:bodyPr wrap="none" anchor="ctr"/>
          <a:lstStyle/>
          <a:p>
            <a:endParaRPr lang="en-US">
              <a:effectLst>
                <a:outerShdw blurRad="38100" dist="38100" dir="2700000" algn="tl">
                  <a:srgbClr val="000000"/>
                </a:outerShdw>
              </a:effectLst>
              <a:latin typeface="+mj-lt"/>
            </a:endParaRPr>
          </a:p>
        </p:txBody>
      </p:sp>
      <p:sp>
        <p:nvSpPr>
          <p:cNvPr id="91175" name="Text Box 39"/>
          <p:cNvSpPr txBox="1">
            <a:spLocks noChangeArrowheads="1"/>
          </p:cNvSpPr>
          <p:nvPr/>
        </p:nvSpPr>
        <p:spPr bwMode="auto">
          <a:xfrm>
            <a:off x="685800" y="1402080"/>
            <a:ext cx="2445926" cy="369332"/>
          </a:xfrm>
          <a:prstGeom prst="rect">
            <a:avLst/>
          </a:prstGeom>
          <a:noFill/>
          <a:ln w="9525">
            <a:noFill/>
            <a:miter lim="800000"/>
            <a:headEnd/>
            <a:tailEnd/>
          </a:ln>
        </p:spPr>
        <p:txBody>
          <a:bodyPr wrap="none">
            <a:spAutoFit/>
          </a:bodyPr>
          <a:lstStyle/>
          <a:p>
            <a:pPr algn="l" eaLnBrk="0" hangingPunct="0"/>
            <a:r>
              <a:rPr lang="en-US" sz="1800" b="0">
                <a:latin typeface="+mj-lt"/>
              </a:rPr>
              <a:t>A packet loss in B Frame</a:t>
            </a:r>
          </a:p>
        </p:txBody>
      </p:sp>
      <p:sp>
        <p:nvSpPr>
          <p:cNvPr id="91176" name="Text Box 40"/>
          <p:cNvSpPr txBox="1">
            <a:spLocks noChangeArrowheads="1"/>
          </p:cNvSpPr>
          <p:nvPr/>
        </p:nvSpPr>
        <p:spPr bwMode="auto">
          <a:xfrm>
            <a:off x="762000" y="1935480"/>
            <a:ext cx="1856919" cy="369332"/>
          </a:xfrm>
          <a:prstGeom prst="rect">
            <a:avLst/>
          </a:prstGeom>
          <a:noFill/>
          <a:ln w="9525">
            <a:noFill/>
            <a:miter lim="800000"/>
            <a:headEnd/>
            <a:tailEnd/>
          </a:ln>
        </p:spPr>
        <p:txBody>
          <a:bodyPr wrap="none">
            <a:spAutoFit/>
          </a:bodyPr>
          <a:lstStyle/>
          <a:p>
            <a:pPr algn="l" eaLnBrk="0" hangingPunct="0"/>
            <a:r>
              <a:rPr lang="en-US" sz="1800" b="0">
                <a:latin typeface="+mj-lt"/>
              </a:rPr>
              <a:t>Causes no artifact</a:t>
            </a:r>
          </a:p>
        </p:txBody>
      </p:sp>
      <p:sp>
        <p:nvSpPr>
          <p:cNvPr id="91177" name="Rectangle 41"/>
          <p:cNvSpPr>
            <a:spLocks noGrp="1" noChangeArrowheads="1"/>
          </p:cNvSpPr>
          <p:nvPr>
            <p:ph type="title"/>
          </p:nvPr>
        </p:nvSpPr>
        <p:spPr/>
        <p:txBody>
          <a:bodyPr/>
          <a:lstStyle/>
          <a:p>
            <a:pPr eaLnBrk="1" hangingPunct="1">
              <a:defRPr/>
            </a:pPr>
            <a:r>
              <a:rPr lang="en-US" smtClean="0">
                <a:latin typeface="+mj-lt"/>
              </a:rPr>
              <a:t>Artifact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75"/>
                                        </p:tgtEl>
                                        <p:attrNameLst>
                                          <p:attrName>style.visibility</p:attrName>
                                        </p:attrNameLst>
                                      </p:cBhvr>
                                      <p:to>
                                        <p:strVal val="visible"/>
                                      </p:to>
                                    </p:set>
                                  </p:childTnLst>
                                </p:cTn>
                              </p:par>
                              <p:par>
                                <p:cTn id="7" presetID="1" presetClass="emph" presetSubtype="2" fill="hold" nodeType="withEffect">
                                  <p:stCondLst>
                                    <p:cond delay="0"/>
                                  </p:stCondLst>
                                  <p:childTnLst>
                                    <p:animClr clrSpc="rgb" dir="cw">
                                      <p:cBhvr>
                                        <p:cTn id="8" dur="500" fill="hold"/>
                                        <p:tgtEl>
                                          <p:spTgt spid="91145"/>
                                        </p:tgtEl>
                                        <p:attrNameLst>
                                          <p:attrName>fillcolor</p:attrName>
                                        </p:attrNameLst>
                                      </p:cBhvr>
                                      <p:to>
                                        <a:srgbClr val="FF0000"/>
                                      </p:to>
                                    </p:animClr>
                                    <p:set>
                                      <p:cBhvr>
                                        <p:cTn id="9" dur="500" fill="hold"/>
                                        <p:tgtEl>
                                          <p:spTgt spid="91145"/>
                                        </p:tgtEl>
                                        <p:attrNameLst>
                                          <p:attrName>fill.type</p:attrName>
                                        </p:attrNameLst>
                                      </p:cBhvr>
                                      <p:to>
                                        <p:strVal val="solid"/>
                                      </p:to>
                                    </p:set>
                                    <p:set>
                                      <p:cBhvr>
                                        <p:cTn id="10" dur="500" fill="hold"/>
                                        <p:tgtEl>
                                          <p:spTgt spid="91145"/>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75" grpId="0"/>
      <p:bldP spid="911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Cj03980110000[1]"/>
          <p:cNvPicPr>
            <a:picLocks noChangeAspect="1" noChangeArrowheads="1"/>
          </p:cNvPicPr>
          <p:nvPr/>
        </p:nvPicPr>
        <p:blipFill>
          <a:blip r:embed="rId3"/>
          <a:srcRect/>
          <a:stretch>
            <a:fillRect/>
          </a:stretch>
        </p:blipFill>
        <p:spPr bwMode="auto">
          <a:xfrm>
            <a:off x="1280160" y="1432560"/>
            <a:ext cx="685800" cy="671513"/>
          </a:xfrm>
          <a:prstGeom prst="rect">
            <a:avLst/>
          </a:prstGeom>
          <a:noFill/>
          <a:ln w="9525">
            <a:noFill/>
            <a:miter lim="800000"/>
            <a:headEnd/>
            <a:tailEnd/>
          </a:ln>
        </p:spPr>
      </p:pic>
      <p:pic>
        <p:nvPicPr>
          <p:cNvPr id="19459" name="Picture 3" descr="MCj03963360000[1]"/>
          <p:cNvPicPr>
            <a:picLocks noChangeAspect="1" noChangeArrowheads="1"/>
          </p:cNvPicPr>
          <p:nvPr/>
        </p:nvPicPr>
        <p:blipFill>
          <a:blip r:embed="rId4"/>
          <a:srcRect/>
          <a:stretch>
            <a:fillRect/>
          </a:stretch>
        </p:blipFill>
        <p:spPr bwMode="auto">
          <a:xfrm>
            <a:off x="6918960" y="1280160"/>
            <a:ext cx="911225" cy="895350"/>
          </a:xfrm>
          <a:prstGeom prst="rect">
            <a:avLst/>
          </a:prstGeom>
          <a:noFill/>
          <a:ln w="9525">
            <a:noFill/>
            <a:miter lim="800000"/>
            <a:headEnd/>
            <a:tailEnd/>
          </a:ln>
        </p:spPr>
      </p:pic>
      <p:pic>
        <p:nvPicPr>
          <p:cNvPr id="19460" name="Picture 4" descr="MCj03963500000[1]"/>
          <p:cNvPicPr>
            <a:picLocks noChangeAspect="1" noChangeArrowheads="1"/>
          </p:cNvPicPr>
          <p:nvPr/>
        </p:nvPicPr>
        <p:blipFill>
          <a:blip r:embed="rId5"/>
          <a:srcRect/>
          <a:stretch>
            <a:fillRect/>
          </a:stretch>
        </p:blipFill>
        <p:spPr bwMode="auto">
          <a:xfrm>
            <a:off x="2042160" y="1356360"/>
            <a:ext cx="911225" cy="911225"/>
          </a:xfrm>
          <a:prstGeom prst="rect">
            <a:avLst/>
          </a:prstGeom>
          <a:noFill/>
          <a:ln w="9525">
            <a:noFill/>
            <a:miter lim="800000"/>
            <a:headEnd/>
            <a:tailEnd/>
          </a:ln>
        </p:spPr>
      </p:pic>
      <p:sp>
        <p:nvSpPr>
          <p:cNvPr id="93189" name="Rectangle 5"/>
          <p:cNvSpPr>
            <a:spLocks noChangeArrowheads="1"/>
          </p:cNvSpPr>
          <p:nvPr/>
        </p:nvSpPr>
        <p:spPr bwMode="auto">
          <a:xfrm>
            <a:off x="1965960" y="2499360"/>
            <a:ext cx="1066800" cy="457200"/>
          </a:xfrm>
          <a:prstGeom prst="rect">
            <a:avLst/>
          </a:prstGeom>
          <a:solidFill>
            <a:srgbClr val="0066FF"/>
          </a:solidFill>
          <a:ln w="9525">
            <a:solidFill>
              <a:schemeClr val="tx1"/>
            </a:solidFill>
            <a:miter lim="800000"/>
            <a:headEnd/>
            <a:tailEnd/>
          </a:ln>
        </p:spPr>
        <p:txBody>
          <a:bodyPr wrap="none" anchor="ctr"/>
          <a:lstStyle/>
          <a:p>
            <a:pPr eaLnBrk="0" hangingPunct="0"/>
            <a:r>
              <a:rPr lang="en-US" sz="1800" b="0" dirty="0">
                <a:effectLst>
                  <a:outerShdw blurRad="38100" dist="38100" dir="2700000" algn="tl">
                    <a:srgbClr val="000000">
                      <a:alpha val="43137"/>
                    </a:srgbClr>
                  </a:outerShdw>
                </a:effectLst>
                <a:latin typeface="+mj-lt"/>
              </a:rPr>
              <a:t>Camera</a:t>
            </a:r>
          </a:p>
        </p:txBody>
      </p:sp>
      <p:sp>
        <p:nvSpPr>
          <p:cNvPr id="93190" name="Rectangle 6"/>
          <p:cNvSpPr>
            <a:spLocks noChangeArrowheads="1"/>
          </p:cNvSpPr>
          <p:nvPr/>
        </p:nvSpPr>
        <p:spPr bwMode="auto">
          <a:xfrm>
            <a:off x="1965960" y="3108960"/>
            <a:ext cx="1066800" cy="457200"/>
          </a:xfrm>
          <a:prstGeom prst="rect">
            <a:avLst/>
          </a:prstGeom>
          <a:solidFill>
            <a:srgbClr val="0066FF"/>
          </a:solidFill>
          <a:ln w="9525">
            <a:solidFill>
              <a:schemeClr val="tx1"/>
            </a:solidFill>
            <a:miter lim="800000"/>
            <a:headEnd/>
            <a:tailEnd/>
          </a:ln>
        </p:spPr>
        <p:txBody>
          <a:bodyPr wrap="none" anchor="ctr"/>
          <a:lstStyle/>
          <a:p>
            <a:pPr eaLnBrk="0" hangingPunct="0"/>
            <a:r>
              <a:rPr lang="en-US" sz="1800" b="0">
                <a:effectLst>
                  <a:outerShdw blurRad="38100" dist="38100" dir="2700000" algn="tl">
                    <a:srgbClr val="000000">
                      <a:alpha val="43137"/>
                    </a:srgbClr>
                  </a:outerShdw>
                </a:effectLst>
                <a:latin typeface="+mj-lt"/>
              </a:rPr>
              <a:t>Encoder</a:t>
            </a:r>
          </a:p>
        </p:txBody>
      </p:sp>
      <p:sp>
        <p:nvSpPr>
          <p:cNvPr id="93191" name="Rectangle 7"/>
          <p:cNvSpPr>
            <a:spLocks noChangeArrowheads="1"/>
          </p:cNvSpPr>
          <p:nvPr/>
        </p:nvSpPr>
        <p:spPr bwMode="auto">
          <a:xfrm>
            <a:off x="1965960" y="5547360"/>
            <a:ext cx="1066800" cy="457200"/>
          </a:xfrm>
          <a:prstGeom prst="rect">
            <a:avLst/>
          </a:prstGeom>
          <a:solidFill>
            <a:srgbClr val="FF0000"/>
          </a:solidFill>
          <a:ln w="9525">
            <a:solidFill>
              <a:schemeClr val="tx1"/>
            </a:solidFill>
            <a:miter lim="800000"/>
            <a:headEnd/>
            <a:tailEnd/>
          </a:ln>
        </p:spPr>
        <p:txBody>
          <a:bodyPr wrap="none" anchor="ctr"/>
          <a:lstStyle/>
          <a:p>
            <a:pPr eaLnBrk="0" hangingPunct="0"/>
            <a:r>
              <a:rPr lang="en-US" sz="1800" b="0" dirty="0">
                <a:effectLst>
                  <a:outerShdw blurRad="38100" dist="38100" dir="2700000" algn="tl">
                    <a:srgbClr val="000000">
                      <a:alpha val="43137"/>
                    </a:srgbClr>
                  </a:outerShdw>
                </a:effectLst>
                <a:latin typeface="+mj-lt"/>
              </a:rPr>
              <a:t>Quality </a:t>
            </a:r>
          </a:p>
          <a:p>
            <a:pPr eaLnBrk="0" hangingPunct="0"/>
            <a:r>
              <a:rPr lang="en-US" sz="1800" b="0" dirty="0">
                <a:effectLst>
                  <a:outerShdw blurRad="38100" dist="38100" dir="2700000" algn="tl">
                    <a:srgbClr val="000000">
                      <a:alpha val="43137"/>
                    </a:srgbClr>
                  </a:outerShdw>
                </a:effectLst>
                <a:latin typeface="+mj-lt"/>
              </a:rPr>
              <a:t>Controller</a:t>
            </a:r>
          </a:p>
        </p:txBody>
      </p:sp>
      <p:cxnSp>
        <p:nvCxnSpPr>
          <p:cNvPr id="93192" name="AutoShape 8"/>
          <p:cNvCxnSpPr>
            <a:cxnSpLocks noChangeShapeType="1"/>
            <a:stCxn id="93190" idx="1"/>
            <a:endCxn id="93191" idx="1"/>
          </p:cNvCxnSpPr>
          <p:nvPr/>
        </p:nvCxnSpPr>
        <p:spPr bwMode="auto">
          <a:xfrm rot="10800000" flipH="1" flipV="1">
            <a:off x="1965960" y="3337560"/>
            <a:ext cx="1588" cy="2438400"/>
          </a:xfrm>
          <a:prstGeom prst="bentConnector3">
            <a:avLst>
              <a:gd name="adj1" fmla="val -14400005"/>
            </a:avLst>
          </a:prstGeom>
          <a:noFill/>
          <a:ln w="28575">
            <a:solidFill>
              <a:srgbClr val="FF3300"/>
            </a:solidFill>
            <a:miter lim="800000"/>
            <a:headEnd type="triangle" w="med" len="lg"/>
            <a:tailEnd/>
          </a:ln>
        </p:spPr>
      </p:cxnSp>
      <p:sp>
        <p:nvSpPr>
          <p:cNvPr id="93193" name="Rectangle 9"/>
          <p:cNvSpPr>
            <a:spLocks noChangeArrowheads="1"/>
          </p:cNvSpPr>
          <p:nvPr/>
        </p:nvSpPr>
        <p:spPr bwMode="auto">
          <a:xfrm>
            <a:off x="1965960" y="4328160"/>
            <a:ext cx="1066800" cy="457200"/>
          </a:xfrm>
          <a:prstGeom prst="rect">
            <a:avLst/>
          </a:prstGeom>
          <a:solidFill>
            <a:srgbClr val="0066FF"/>
          </a:solidFill>
          <a:ln w="9525">
            <a:solidFill>
              <a:schemeClr val="tx1"/>
            </a:solidFill>
            <a:miter lim="800000"/>
            <a:headEnd/>
            <a:tailEnd/>
          </a:ln>
        </p:spPr>
        <p:txBody>
          <a:bodyPr wrap="none" anchor="ctr"/>
          <a:lstStyle/>
          <a:p>
            <a:pPr eaLnBrk="0" hangingPunct="0"/>
            <a:r>
              <a:rPr lang="en-US" sz="1800" b="0">
                <a:effectLst>
                  <a:outerShdw blurRad="38100" dist="38100" dir="2700000" algn="tl">
                    <a:srgbClr val="000000">
                      <a:alpha val="43137"/>
                    </a:srgbClr>
                  </a:outerShdw>
                </a:effectLst>
                <a:latin typeface="+mj-lt"/>
              </a:rPr>
              <a:t>Network</a:t>
            </a:r>
          </a:p>
          <a:p>
            <a:pPr eaLnBrk="0" hangingPunct="0"/>
            <a:r>
              <a:rPr lang="en-US" sz="1800" b="0">
                <a:effectLst>
                  <a:outerShdw blurRad="38100" dist="38100" dir="2700000" algn="tl">
                    <a:srgbClr val="000000">
                      <a:alpha val="43137"/>
                    </a:srgbClr>
                  </a:outerShdw>
                </a:effectLst>
                <a:latin typeface="+mj-lt"/>
              </a:rPr>
              <a:t>Device</a:t>
            </a:r>
          </a:p>
        </p:txBody>
      </p:sp>
      <p:sp>
        <p:nvSpPr>
          <p:cNvPr id="93194" name="Rectangle 10"/>
          <p:cNvSpPr>
            <a:spLocks noChangeArrowheads="1"/>
          </p:cNvSpPr>
          <p:nvPr/>
        </p:nvSpPr>
        <p:spPr bwMode="auto">
          <a:xfrm>
            <a:off x="1965960" y="3718560"/>
            <a:ext cx="1066800" cy="457200"/>
          </a:xfrm>
          <a:prstGeom prst="rect">
            <a:avLst/>
          </a:prstGeom>
          <a:solidFill>
            <a:srgbClr val="0066FF"/>
          </a:solidFill>
          <a:ln w="9525">
            <a:solidFill>
              <a:schemeClr val="tx1"/>
            </a:solidFill>
            <a:miter lim="800000"/>
            <a:headEnd/>
            <a:tailEnd/>
          </a:ln>
        </p:spPr>
        <p:txBody>
          <a:bodyPr wrap="none" anchor="ctr"/>
          <a:lstStyle/>
          <a:p>
            <a:pPr eaLnBrk="0" hangingPunct="0"/>
            <a:r>
              <a:rPr lang="en-US" sz="1800" b="0" dirty="0">
                <a:effectLst>
                  <a:outerShdw blurRad="38100" dist="38100" dir="2700000" algn="tl">
                    <a:srgbClr val="000000">
                      <a:alpha val="43137"/>
                    </a:srgbClr>
                  </a:outerShdw>
                </a:effectLst>
                <a:latin typeface="+mj-lt"/>
              </a:rPr>
              <a:t>Crossbar</a:t>
            </a:r>
          </a:p>
        </p:txBody>
      </p:sp>
      <p:sp>
        <p:nvSpPr>
          <p:cNvPr id="93195" name="Rectangle 11"/>
          <p:cNvSpPr>
            <a:spLocks noChangeArrowheads="1"/>
          </p:cNvSpPr>
          <p:nvPr/>
        </p:nvSpPr>
        <p:spPr bwMode="auto">
          <a:xfrm>
            <a:off x="1965960" y="4937760"/>
            <a:ext cx="1066800" cy="457200"/>
          </a:xfrm>
          <a:prstGeom prst="rect">
            <a:avLst/>
          </a:prstGeom>
          <a:solidFill>
            <a:srgbClr val="0066FF"/>
          </a:solidFill>
          <a:ln w="9525">
            <a:solidFill>
              <a:schemeClr val="tx1"/>
            </a:solidFill>
            <a:miter lim="800000"/>
            <a:headEnd/>
            <a:tailEnd/>
          </a:ln>
        </p:spPr>
        <p:txBody>
          <a:bodyPr wrap="none" anchor="ctr"/>
          <a:lstStyle/>
          <a:p>
            <a:pPr eaLnBrk="0" hangingPunct="0"/>
            <a:r>
              <a:rPr lang="en-US" sz="1800" b="0">
                <a:effectLst>
                  <a:outerShdw blurRad="38100" dist="38100" dir="2700000" algn="tl">
                    <a:srgbClr val="000000">
                      <a:alpha val="43137"/>
                    </a:srgbClr>
                  </a:outerShdw>
                </a:effectLst>
                <a:latin typeface="+mj-lt"/>
              </a:rPr>
              <a:t>Preview</a:t>
            </a:r>
          </a:p>
        </p:txBody>
      </p:sp>
      <p:sp>
        <p:nvSpPr>
          <p:cNvPr id="93196" name="Rectangle 12"/>
          <p:cNvSpPr>
            <a:spLocks noChangeArrowheads="1"/>
          </p:cNvSpPr>
          <p:nvPr/>
        </p:nvSpPr>
        <p:spPr bwMode="auto">
          <a:xfrm>
            <a:off x="6918960" y="2575560"/>
            <a:ext cx="1066800" cy="457200"/>
          </a:xfrm>
          <a:prstGeom prst="rect">
            <a:avLst/>
          </a:prstGeom>
          <a:solidFill>
            <a:srgbClr val="0066FF"/>
          </a:solidFill>
          <a:ln w="9525">
            <a:solidFill>
              <a:schemeClr val="tx1"/>
            </a:solidFill>
            <a:miter lim="800000"/>
            <a:headEnd/>
            <a:tailEnd/>
          </a:ln>
        </p:spPr>
        <p:txBody>
          <a:bodyPr wrap="none" anchor="ctr"/>
          <a:lstStyle/>
          <a:p>
            <a:pPr eaLnBrk="0" hangingPunct="0"/>
            <a:r>
              <a:rPr lang="en-US" sz="1800" b="0">
                <a:effectLst>
                  <a:outerShdw blurRad="38100" dist="38100" dir="2700000" algn="tl">
                    <a:srgbClr val="000000">
                      <a:alpha val="43137"/>
                    </a:srgbClr>
                  </a:outerShdw>
                </a:effectLst>
                <a:latin typeface="+mj-lt"/>
              </a:rPr>
              <a:t>Render</a:t>
            </a:r>
          </a:p>
        </p:txBody>
      </p:sp>
      <p:sp>
        <p:nvSpPr>
          <p:cNvPr id="93197" name="Rectangle 13"/>
          <p:cNvSpPr>
            <a:spLocks noChangeArrowheads="1"/>
          </p:cNvSpPr>
          <p:nvPr/>
        </p:nvSpPr>
        <p:spPr bwMode="auto">
          <a:xfrm>
            <a:off x="6918960" y="3185160"/>
            <a:ext cx="1066800" cy="457200"/>
          </a:xfrm>
          <a:prstGeom prst="rect">
            <a:avLst/>
          </a:prstGeom>
          <a:solidFill>
            <a:srgbClr val="0066FF"/>
          </a:solidFill>
          <a:ln w="9525">
            <a:solidFill>
              <a:schemeClr val="tx1"/>
            </a:solidFill>
            <a:miter lim="800000"/>
            <a:headEnd/>
            <a:tailEnd/>
          </a:ln>
        </p:spPr>
        <p:txBody>
          <a:bodyPr wrap="none" anchor="ctr"/>
          <a:lstStyle/>
          <a:p>
            <a:pPr eaLnBrk="0" hangingPunct="0"/>
            <a:r>
              <a:rPr lang="en-US" sz="1800" b="0">
                <a:effectLst>
                  <a:outerShdw blurRad="38100" dist="38100" dir="2700000" algn="tl">
                    <a:srgbClr val="000000">
                      <a:alpha val="43137"/>
                    </a:srgbClr>
                  </a:outerShdw>
                </a:effectLst>
                <a:latin typeface="+mj-lt"/>
              </a:rPr>
              <a:t>Decoder</a:t>
            </a:r>
          </a:p>
        </p:txBody>
      </p:sp>
      <p:sp>
        <p:nvSpPr>
          <p:cNvPr id="93198" name="Rectangle 14"/>
          <p:cNvSpPr>
            <a:spLocks noChangeArrowheads="1"/>
          </p:cNvSpPr>
          <p:nvPr/>
        </p:nvSpPr>
        <p:spPr bwMode="auto">
          <a:xfrm>
            <a:off x="6918960" y="5547360"/>
            <a:ext cx="1066800" cy="457200"/>
          </a:xfrm>
          <a:prstGeom prst="rect">
            <a:avLst/>
          </a:prstGeom>
          <a:solidFill>
            <a:srgbClr val="FF0000"/>
          </a:solidFill>
          <a:ln w="9525">
            <a:solidFill>
              <a:schemeClr val="tx1"/>
            </a:solidFill>
            <a:miter lim="800000"/>
            <a:headEnd/>
            <a:tailEnd/>
          </a:ln>
        </p:spPr>
        <p:txBody>
          <a:bodyPr wrap="none" anchor="ctr"/>
          <a:lstStyle/>
          <a:p>
            <a:pPr eaLnBrk="0" hangingPunct="0"/>
            <a:r>
              <a:rPr lang="en-US" sz="1800" b="0">
                <a:effectLst>
                  <a:outerShdw blurRad="38100" dist="38100" dir="2700000" algn="tl">
                    <a:srgbClr val="000000">
                      <a:alpha val="43137"/>
                    </a:srgbClr>
                  </a:outerShdw>
                </a:effectLst>
                <a:latin typeface="+mj-lt"/>
              </a:rPr>
              <a:t>Quality </a:t>
            </a:r>
          </a:p>
          <a:p>
            <a:pPr eaLnBrk="0" hangingPunct="0"/>
            <a:r>
              <a:rPr lang="en-US" sz="1800" b="0">
                <a:effectLst>
                  <a:outerShdw blurRad="38100" dist="38100" dir="2700000" algn="tl">
                    <a:srgbClr val="000000">
                      <a:alpha val="43137"/>
                    </a:srgbClr>
                  </a:outerShdw>
                </a:effectLst>
                <a:latin typeface="+mj-lt"/>
              </a:rPr>
              <a:t>Controller</a:t>
            </a:r>
          </a:p>
        </p:txBody>
      </p:sp>
      <p:sp>
        <p:nvSpPr>
          <p:cNvPr id="93199" name="Rectangle 15"/>
          <p:cNvSpPr>
            <a:spLocks noChangeArrowheads="1"/>
          </p:cNvSpPr>
          <p:nvPr/>
        </p:nvSpPr>
        <p:spPr bwMode="auto">
          <a:xfrm>
            <a:off x="6918960" y="4404360"/>
            <a:ext cx="1066800" cy="457200"/>
          </a:xfrm>
          <a:prstGeom prst="rect">
            <a:avLst/>
          </a:prstGeom>
          <a:solidFill>
            <a:srgbClr val="0066FF"/>
          </a:solidFill>
          <a:ln w="9525">
            <a:solidFill>
              <a:schemeClr val="tx1"/>
            </a:solidFill>
            <a:miter lim="800000"/>
            <a:headEnd/>
            <a:tailEnd/>
          </a:ln>
        </p:spPr>
        <p:txBody>
          <a:bodyPr wrap="none" anchor="ctr"/>
          <a:lstStyle/>
          <a:p>
            <a:pPr eaLnBrk="0" hangingPunct="0"/>
            <a:r>
              <a:rPr lang="en-US" sz="1800" b="0">
                <a:effectLst>
                  <a:outerShdw blurRad="38100" dist="38100" dir="2700000" algn="tl">
                    <a:srgbClr val="000000">
                      <a:alpha val="43137"/>
                    </a:srgbClr>
                  </a:outerShdw>
                </a:effectLst>
                <a:latin typeface="+mj-lt"/>
              </a:rPr>
              <a:t>Network</a:t>
            </a:r>
          </a:p>
          <a:p>
            <a:pPr eaLnBrk="0" hangingPunct="0"/>
            <a:r>
              <a:rPr lang="en-US" sz="1800" b="0">
                <a:effectLst>
                  <a:outerShdw blurRad="38100" dist="38100" dir="2700000" algn="tl">
                    <a:srgbClr val="000000">
                      <a:alpha val="43137"/>
                    </a:srgbClr>
                  </a:outerShdw>
                </a:effectLst>
                <a:latin typeface="+mj-lt"/>
              </a:rPr>
              <a:t>Device</a:t>
            </a:r>
          </a:p>
        </p:txBody>
      </p:sp>
      <p:sp>
        <p:nvSpPr>
          <p:cNvPr id="93200" name="Rectangle 16"/>
          <p:cNvSpPr>
            <a:spLocks noChangeArrowheads="1"/>
          </p:cNvSpPr>
          <p:nvPr/>
        </p:nvSpPr>
        <p:spPr bwMode="auto">
          <a:xfrm>
            <a:off x="6918960" y="3794760"/>
            <a:ext cx="1066800" cy="457200"/>
          </a:xfrm>
          <a:prstGeom prst="rect">
            <a:avLst/>
          </a:prstGeom>
          <a:solidFill>
            <a:srgbClr val="0066FF"/>
          </a:solidFill>
          <a:ln w="9525">
            <a:solidFill>
              <a:schemeClr val="tx1"/>
            </a:solidFill>
            <a:miter lim="800000"/>
            <a:headEnd/>
            <a:tailEnd/>
          </a:ln>
        </p:spPr>
        <p:txBody>
          <a:bodyPr wrap="none" anchor="ctr"/>
          <a:lstStyle/>
          <a:p>
            <a:pPr eaLnBrk="0" hangingPunct="0"/>
            <a:r>
              <a:rPr lang="en-US" sz="1800" b="0">
                <a:effectLst>
                  <a:outerShdw blurRad="38100" dist="38100" dir="2700000" algn="tl">
                    <a:srgbClr val="000000">
                      <a:alpha val="43137"/>
                    </a:srgbClr>
                  </a:outerShdw>
                </a:effectLst>
                <a:latin typeface="+mj-lt"/>
              </a:rPr>
              <a:t>Crossbar</a:t>
            </a:r>
          </a:p>
        </p:txBody>
      </p:sp>
      <p:sp>
        <p:nvSpPr>
          <p:cNvPr id="93201" name="Line 17"/>
          <p:cNvSpPr>
            <a:spLocks noChangeShapeType="1"/>
          </p:cNvSpPr>
          <p:nvPr/>
        </p:nvSpPr>
        <p:spPr bwMode="auto">
          <a:xfrm>
            <a:off x="3032760" y="5699760"/>
            <a:ext cx="1524000" cy="0"/>
          </a:xfrm>
          <a:prstGeom prst="line">
            <a:avLst/>
          </a:prstGeom>
          <a:noFill/>
          <a:ln w="28575">
            <a:solidFill>
              <a:srgbClr val="FF3300"/>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93202" name="Line 18"/>
          <p:cNvSpPr>
            <a:spLocks noChangeShapeType="1"/>
          </p:cNvSpPr>
          <p:nvPr/>
        </p:nvSpPr>
        <p:spPr bwMode="auto">
          <a:xfrm flipH="1">
            <a:off x="3032760" y="5852160"/>
            <a:ext cx="1524000" cy="0"/>
          </a:xfrm>
          <a:prstGeom prst="line">
            <a:avLst/>
          </a:prstGeom>
          <a:noFill/>
          <a:ln w="28575">
            <a:solidFill>
              <a:srgbClr val="FF3300"/>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93203" name="Line 19"/>
          <p:cNvSpPr>
            <a:spLocks noChangeShapeType="1"/>
          </p:cNvSpPr>
          <p:nvPr/>
        </p:nvSpPr>
        <p:spPr bwMode="auto">
          <a:xfrm>
            <a:off x="3032760" y="4480560"/>
            <a:ext cx="1371600" cy="0"/>
          </a:xfrm>
          <a:prstGeom prst="line">
            <a:avLst/>
          </a:prstGeom>
          <a:noFill/>
          <a:ln w="28575">
            <a:solidFill>
              <a:schemeClr val="hlink"/>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93204" name="Text Box 20"/>
          <p:cNvSpPr txBox="1">
            <a:spLocks noChangeArrowheads="1"/>
          </p:cNvSpPr>
          <p:nvPr/>
        </p:nvSpPr>
        <p:spPr bwMode="auto">
          <a:xfrm>
            <a:off x="3185160" y="5394960"/>
            <a:ext cx="1116331" cy="307777"/>
          </a:xfrm>
          <a:prstGeom prst="rect">
            <a:avLst/>
          </a:prstGeom>
          <a:noFill/>
          <a:ln w="9525">
            <a:noFill/>
            <a:miter lim="800000"/>
            <a:headEnd/>
            <a:tailEnd/>
          </a:ln>
        </p:spPr>
        <p:txBody>
          <a:bodyPr wrap="none">
            <a:spAutoFit/>
          </a:bodyPr>
          <a:lstStyle/>
          <a:p>
            <a:pPr algn="l" eaLnBrk="0" hangingPunct="0"/>
            <a:r>
              <a:rPr lang="en-US" sz="1400" b="0">
                <a:latin typeface="+mj-lt"/>
              </a:rPr>
              <a:t>BW Estimate</a:t>
            </a:r>
          </a:p>
        </p:txBody>
      </p:sp>
      <p:sp>
        <p:nvSpPr>
          <p:cNvPr id="93205" name="Text Box 21"/>
          <p:cNvSpPr txBox="1">
            <a:spLocks noChangeArrowheads="1"/>
          </p:cNvSpPr>
          <p:nvPr/>
        </p:nvSpPr>
        <p:spPr bwMode="auto">
          <a:xfrm>
            <a:off x="2956560" y="5928360"/>
            <a:ext cx="1549527" cy="307777"/>
          </a:xfrm>
          <a:prstGeom prst="rect">
            <a:avLst/>
          </a:prstGeom>
          <a:noFill/>
          <a:ln w="9525">
            <a:noFill/>
            <a:miter lim="800000"/>
            <a:headEnd/>
            <a:tailEnd/>
          </a:ln>
        </p:spPr>
        <p:txBody>
          <a:bodyPr wrap="none">
            <a:spAutoFit/>
          </a:bodyPr>
          <a:lstStyle/>
          <a:p>
            <a:pPr algn="l" eaLnBrk="0" hangingPunct="0"/>
            <a:r>
              <a:rPr lang="en-US" sz="1400" b="0">
                <a:latin typeface="+mj-lt"/>
              </a:rPr>
              <a:t>Packet Loss Report</a:t>
            </a:r>
          </a:p>
        </p:txBody>
      </p:sp>
      <p:sp>
        <p:nvSpPr>
          <p:cNvPr id="93206" name="Rectangle 22"/>
          <p:cNvSpPr>
            <a:spLocks noChangeArrowheads="1"/>
          </p:cNvSpPr>
          <p:nvPr/>
        </p:nvSpPr>
        <p:spPr bwMode="auto">
          <a:xfrm>
            <a:off x="3870960" y="4175760"/>
            <a:ext cx="304800" cy="228600"/>
          </a:xfrm>
          <a:prstGeom prst="rect">
            <a:avLst/>
          </a:prstGeom>
          <a:solidFill>
            <a:srgbClr val="0066FF"/>
          </a:solidFill>
          <a:ln w="9525">
            <a:solidFill>
              <a:schemeClr val="tx1"/>
            </a:solidFill>
            <a:miter lim="800000"/>
            <a:headEnd/>
            <a:tailEnd/>
          </a:ln>
        </p:spPr>
        <p:txBody>
          <a:bodyPr wrap="none" anchor="ctr"/>
          <a:lstStyle/>
          <a:p>
            <a:pPr eaLnBrk="0" hangingPunct="0"/>
            <a:r>
              <a:rPr lang="en-US" sz="1400" b="0">
                <a:latin typeface="+mj-lt"/>
              </a:rPr>
              <a:t>I</a:t>
            </a:r>
          </a:p>
        </p:txBody>
      </p:sp>
      <p:pic>
        <p:nvPicPr>
          <p:cNvPr id="19479" name="Picture 23" descr="MCj04041590000[1]"/>
          <p:cNvPicPr>
            <a:picLocks noChangeAspect="1" noChangeArrowheads="1"/>
          </p:cNvPicPr>
          <p:nvPr/>
        </p:nvPicPr>
        <p:blipFill>
          <a:blip r:embed="rId6"/>
          <a:srcRect/>
          <a:stretch>
            <a:fillRect/>
          </a:stretch>
        </p:blipFill>
        <p:spPr bwMode="auto">
          <a:xfrm>
            <a:off x="4709160" y="1356360"/>
            <a:ext cx="869950" cy="873125"/>
          </a:xfrm>
          <a:prstGeom prst="rect">
            <a:avLst/>
          </a:prstGeom>
          <a:noFill/>
          <a:ln w="9525">
            <a:noFill/>
            <a:miter lim="800000"/>
            <a:headEnd/>
            <a:tailEnd/>
          </a:ln>
        </p:spPr>
      </p:pic>
      <p:sp>
        <p:nvSpPr>
          <p:cNvPr id="93208" name="Rectangle 24"/>
          <p:cNvSpPr>
            <a:spLocks noChangeArrowheads="1"/>
          </p:cNvSpPr>
          <p:nvPr/>
        </p:nvSpPr>
        <p:spPr bwMode="auto">
          <a:xfrm>
            <a:off x="4404360" y="4328160"/>
            <a:ext cx="533400" cy="457200"/>
          </a:xfrm>
          <a:prstGeom prst="rect">
            <a:avLst/>
          </a:prstGeom>
          <a:solidFill>
            <a:srgbClr val="0066FF"/>
          </a:solidFill>
          <a:ln w="9525">
            <a:solidFill>
              <a:schemeClr val="tx1"/>
            </a:solidFill>
            <a:miter lim="800000"/>
            <a:headEnd/>
            <a:tailEnd/>
          </a:ln>
        </p:spPr>
        <p:txBody>
          <a:bodyPr wrap="none" anchor="ctr"/>
          <a:lstStyle/>
          <a:p>
            <a:pPr eaLnBrk="0" hangingPunct="0"/>
            <a:r>
              <a:rPr lang="en-US" sz="1800" b="0">
                <a:effectLst>
                  <a:outerShdw blurRad="38100" dist="38100" dir="2700000" algn="tl">
                    <a:srgbClr val="000000">
                      <a:alpha val="43137"/>
                    </a:srgbClr>
                  </a:outerShdw>
                </a:effectLst>
                <a:latin typeface="+mj-lt"/>
              </a:rPr>
              <a:t>Src</a:t>
            </a:r>
          </a:p>
        </p:txBody>
      </p:sp>
      <p:sp>
        <p:nvSpPr>
          <p:cNvPr id="93209" name="Rectangle 25"/>
          <p:cNvSpPr>
            <a:spLocks noChangeArrowheads="1"/>
          </p:cNvSpPr>
          <p:nvPr/>
        </p:nvSpPr>
        <p:spPr bwMode="auto">
          <a:xfrm>
            <a:off x="4480560" y="3642360"/>
            <a:ext cx="1066800" cy="457200"/>
          </a:xfrm>
          <a:prstGeom prst="rect">
            <a:avLst/>
          </a:prstGeom>
          <a:solidFill>
            <a:srgbClr val="0066FF"/>
          </a:solidFill>
          <a:ln w="9525">
            <a:solidFill>
              <a:schemeClr val="tx1"/>
            </a:solidFill>
            <a:miter lim="800000"/>
            <a:headEnd/>
            <a:tailEnd/>
          </a:ln>
        </p:spPr>
        <p:txBody>
          <a:bodyPr wrap="none" anchor="ctr"/>
          <a:lstStyle/>
          <a:p>
            <a:pPr eaLnBrk="0" hangingPunct="0"/>
            <a:r>
              <a:rPr lang="en-US" sz="1800" b="0">
                <a:effectLst>
                  <a:outerShdw blurRad="38100" dist="38100" dir="2700000" algn="tl">
                    <a:srgbClr val="000000">
                      <a:alpha val="43137"/>
                    </a:srgbClr>
                  </a:outerShdw>
                </a:effectLst>
                <a:latin typeface="+mj-lt"/>
              </a:rPr>
              <a:t>Crossbar</a:t>
            </a:r>
          </a:p>
        </p:txBody>
      </p:sp>
      <p:sp>
        <p:nvSpPr>
          <p:cNvPr id="93210" name="Rectangle 26"/>
          <p:cNvSpPr>
            <a:spLocks noChangeArrowheads="1"/>
          </p:cNvSpPr>
          <p:nvPr/>
        </p:nvSpPr>
        <p:spPr bwMode="auto">
          <a:xfrm>
            <a:off x="5090160" y="4328160"/>
            <a:ext cx="533400" cy="457200"/>
          </a:xfrm>
          <a:prstGeom prst="rect">
            <a:avLst/>
          </a:prstGeom>
          <a:solidFill>
            <a:srgbClr val="0066FF"/>
          </a:solidFill>
          <a:ln w="9525">
            <a:solidFill>
              <a:schemeClr val="tx1"/>
            </a:solidFill>
            <a:miter lim="800000"/>
            <a:headEnd/>
            <a:tailEnd/>
          </a:ln>
        </p:spPr>
        <p:txBody>
          <a:bodyPr wrap="none" anchor="ctr"/>
          <a:lstStyle/>
          <a:p>
            <a:pPr eaLnBrk="0" hangingPunct="0"/>
            <a:r>
              <a:rPr lang="en-US" sz="1800" b="0">
                <a:effectLst>
                  <a:outerShdw blurRad="38100" dist="38100" dir="2700000" algn="tl">
                    <a:srgbClr val="000000">
                      <a:alpha val="43137"/>
                    </a:srgbClr>
                  </a:outerShdw>
                </a:effectLst>
                <a:latin typeface="+mj-lt"/>
              </a:rPr>
              <a:t>Sink</a:t>
            </a:r>
          </a:p>
        </p:txBody>
      </p:sp>
      <p:sp>
        <p:nvSpPr>
          <p:cNvPr id="93211" name="Line 27"/>
          <p:cNvSpPr>
            <a:spLocks noChangeShapeType="1"/>
          </p:cNvSpPr>
          <p:nvPr/>
        </p:nvSpPr>
        <p:spPr bwMode="auto">
          <a:xfrm>
            <a:off x="365760" y="5471160"/>
            <a:ext cx="8305800" cy="0"/>
          </a:xfrm>
          <a:prstGeom prst="line">
            <a:avLst/>
          </a:pr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93212" name="Line 28"/>
          <p:cNvSpPr>
            <a:spLocks noChangeShapeType="1"/>
          </p:cNvSpPr>
          <p:nvPr/>
        </p:nvSpPr>
        <p:spPr bwMode="auto">
          <a:xfrm flipV="1">
            <a:off x="4632960" y="4099560"/>
            <a:ext cx="0" cy="228600"/>
          </a:xfrm>
          <a:prstGeom prst="line">
            <a:avLst/>
          </a:prstGeom>
          <a:noFill/>
          <a:ln w="19050">
            <a:solidFill>
              <a:schemeClr val="hlink"/>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93213" name="Line 29"/>
          <p:cNvSpPr>
            <a:spLocks noChangeShapeType="1"/>
          </p:cNvSpPr>
          <p:nvPr/>
        </p:nvSpPr>
        <p:spPr bwMode="auto">
          <a:xfrm>
            <a:off x="5318760" y="4099560"/>
            <a:ext cx="0" cy="228600"/>
          </a:xfrm>
          <a:prstGeom prst="line">
            <a:avLst/>
          </a:prstGeom>
          <a:noFill/>
          <a:ln w="19050">
            <a:solidFill>
              <a:schemeClr val="hlink"/>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93214" name="Line 30"/>
          <p:cNvSpPr>
            <a:spLocks noChangeShapeType="1"/>
          </p:cNvSpPr>
          <p:nvPr/>
        </p:nvSpPr>
        <p:spPr bwMode="auto">
          <a:xfrm>
            <a:off x="5623560" y="4480560"/>
            <a:ext cx="1295400" cy="0"/>
          </a:xfrm>
          <a:prstGeom prst="line">
            <a:avLst/>
          </a:prstGeom>
          <a:noFill/>
          <a:ln w="28575">
            <a:solidFill>
              <a:schemeClr val="hlink"/>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93215" name="Line 31"/>
          <p:cNvSpPr>
            <a:spLocks noChangeShapeType="1"/>
          </p:cNvSpPr>
          <p:nvPr/>
        </p:nvSpPr>
        <p:spPr bwMode="auto">
          <a:xfrm flipV="1">
            <a:off x="7452360" y="3032760"/>
            <a:ext cx="0" cy="152400"/>
          </a:xfrm>
          <a:prstGeom prst="line">
            <a:avLst/>
          </a:prstGeom>
          <a:noFill/>
          <a:ln w="19050">
            <a:solidFill>
              <a:schemeClr val="hlink"/>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93216" name="Line 32"/>
          <p:cNvSpPr>
            <a:spLocks noChangeShapeType="1"/>
          </p:cNvSpPr>
          <p:nvPr/>
        </p:nvSpPr>
        <p:spPr bwMode="auto">
          <a:xfrm>
            <a:off x="2499360" y="2956560"/>
            <a:ext cx="0" cy="152400"/>
          </a:xfrm>
          <a:prstGeom prst="line">
            <a:avLst/>
          </a:prstGeom>
          <a:noFill/>
          <a:ln w="19050">
            <a:solidFill>
              <a:schemeClr val="hlink"/>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93217" name="Line 33"/>
          <p:cNvSpPr>
            <a:spLocks noChangeShapeType="1"/>
          </p:cNvSpPr>
          <p:nvPr/>
        </p:nvSpPr>
        <p:spPr bwMode="auto">
          <a:xfrm>
            <a:off x="2499360" y="3566160"/>
            <a:ext cx="0" cy="152400"/>
          </a:xfrm>
          <a:prstGeom prst="line">
            <a:avLst/>
          </a:prstGeom>
          <a:noFill/>
          <a:ln w="19050">
            <a:solidFill>
              <a:schemeClr val="hlink"/>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93218" name="Line 34"/>
          <p:cNvSpPr>
            <a:spLocks noChangeShapeType="1"/>
          </p:cNvSpPr>
          <p:nvPr/>
        </p:nvSpPr>
        <p:spPr bwMode="auto">
          <a:xfrm>
            <a:off x="2499360" y="4175760"/>
            <a:ext cx="0" cy="152400"/>
          </a:xfrm>
          <a:prstGeom prst="line">
            <a:avLst/>
          </a:prstGeom>
          <a:noFill/>
          <a:ln w="19050">
            <a:solidFill>
              <a:schemeClr val="hlink"/>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93219" name="Line 35"/>
          <p:cNvSpPr>
            <a:spLocks noChangeShapeType="1"/>
          </p:cNvSpPr>
          <p:nvPr/>
        </p:nvSpPr>
        <p:spPr bwMode="auto">
          <a:xfrm>
            <a:off x="2499360" y="4785360"/>
            <a:ext cx="0" cy="152400"/>
          </a:xfrm>
          <a:prstGeom prst="line">
            <a:avLst/>
          </a:prstGeom>
          <a:noFill/>
          <a:ln w="19050">
            <a:solidFill>
              <a:schemeClr val="hlink"/>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93220" name="Line 36"/>
          <p:cNvSpPr>
            <a:spLocks noChangeShapeType="1"/>
          </p:cNvSpPr>
          <p:nvPr/>
        </p:nvSpPr>
        <p:spPr bwMode="auto">
          <a:xfrm flipV="1">
            <a:off x="7452360" y="3642360"/>
            <a:ext cx="0" cy="152400"/>
          </a:xfrm>
          <a:prstGeom prst="line">
            <a:avLst/>
          </a:prstGeom>
          <a:noFill/>
          <a:ln w="19050">
            <a:solidFill>
              <a:schemeClr val="hlink"/>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93221" name="Line 37"/>
          <p:cNvSpPr>
            <a:spLocks noChangeShapeType="1"/>
          </p:cNvSpPr>
          <p:nvPr/>
        </p:nvSpPr>
        <p:spPr bwMode="auto">
          <a:xfrm flipV="1">
            <a:off x="7452360" y="4251960"/>
            <a:ext cx="0" cy="152400"/>
          </a:xfrm>
          <a:prstGeom prst="line">
            <a:avLst/>
          </a:prstGeom>
          <a:noFill/>
          <a:ln w="19050">
            <a:solidFill>
              <a:schemeClr val="hlink"/>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93222" name="Rectangle 38"/>
          <p:cNvSpPr>
            <a:spLocks noChangeArrowheads="1"/>
          </p:cNvSpPr>
          <p:nvPr/>
        </p:nvSpPr>
        <p:spPr bwMode="auto">
          <a:xfrm>
            <a:off x="4556760" y="5547360"/>
            <a:ext cx="1066800" cy="457200"/>
          </a:xfrm>
          <a:prstGeom prst="rect">
            <a:avLst/>
          </a:prstGeom>
          <a:solidFill>
            <a:srgbClr val="FF0000"/>
          </a:solidFill>
          <a:ln w="9525">
            <a:solidFill>
              <a:schemeClr val="tx1"/>
            </a:solidFill>
            <a:miter lim="800000"/>
            <a:headEnd/>
            <a:tailEnd/>
          </a:ln>
        </p:spPr>
        <p:txBody>
          <a:bodyPr wrap="none" anchor="ctr"/>
          <a:lstStyle/>
          <a:p>
            <a:pPr eaLnBrk="0" hangingPunct="0"/>
            <a:r>
              <a:rPr lang="en-US" sz="1800" b="0">
                <a:effectLst>
                  <a:outerShdw blurRad="38100" dist="38100" dir="2700000" algn="tl">
                    <a:srgbClr val="000000">
                      <a:alpha val="43137"/>
                    </a:srgbClr>
                  </a:outerShdw>
                </a:effectLst>
                <a:latin typeface="+mj-lt"/>
              </a:rPr>
              <a:t>Quality </a:t>
            </a:r>
          </a:p>
          <a:p>
            <a:pPr eaLnBrk="0" hangingPunct="0"/>
            <a:r>
              <a:rPr lang="en-US" sz="1800" b="0">
                <a:effectLst>
                  <a:outerShdw blurRad="38100" dist="38100" dir="2700000" algn="tl">
                    <a:srgbClr val="000000">
                      <a:alpha val="43137"/>
                    </a:srgbClr>
                  </a:outerShdw>
                </a:effectLst>
                <a:latin typeface="+mj-lt"/>
              </a:rPr>
              <a:t>Controller</a:t>
            </a:r>
          </a:p>
        </p:txBody>
      </p:sp>
      <p:sp>
        <p:nvSpPr>
          <p:cNvPr id="93223" name="Rectangle 39"/>
          <p:cNvSpPr>
            <a:spLocks noChangeArrowheads="1"/>
          </p:cNvSpPr>
          <p:nvPr/>
        </p:nvSpPr>
        <p:spPr bwMode="auto">
          <a:xfrm>
            <a:off x="1965960" y="6156960"/>
            <a:ext cx="1066800" cy="457200"/>
          </a:xfrm>
          <a:prstGeom prst="rect">
            <a:avLst/>
          </a:prstGeom>
          <a:solidFill>
            <a:srgbClr val="FF0000"/>
          </a:solidFill>
          <a:ln w="9525">
            <a:solidFill>
              <a:schemeClr val="tx1"/>
            </a:solidFill>
            <a:miter lim="800000"/>
            <a:headEnd/>
            <a:tailEnd/>
          </a:ln>
        </p:spPr>
        <p:txBody>
          <a:bodyPr wrap="none" anchor="ctr"/>
          <a:lstStyle/>
          <a:p>
            <a:pPr eaLnBrk="0" hangingPunct="0"/>
            <a:r>
              <a:rPr lang="en-US" sz="1800" b="0">
                <a:effectLst>
                  <a:outerShdw blurRad="38100" dist="38100" dir="2700000" algn="tl">
                    <a:srgbClr val="000000">
                      <a:alpha val="43137"/>
                    </a:srgbClr>
                  </a:outerShdw>
                </a:effectLst>
                <a:latin typeface="+mj-lt"/>
              </a:rPr>
              <a:t>Error </a:t>
            </a:r>
          </a:p>
          <a:p>
            <a:pPr eaLnBrk="0" hangingPunct="0"/>
            <a:r>
              <a:rPr lang="en-US" sz="1800" b="0">
                <a:effectLst>
                  <a:outerShdw blurRad="38100" dist="38100" dir="2700000" algn="tl">
                    <a:srgbClr val="000000">
                      <a:alpha val="43137"/>
                    </a:srgbClr>
                  </a:outerShdw>
                </a:effectLst>
                <a:latin typeface="+mj-lt"/>
              </a:rPr>
              <a:t>Recovery</a:t>
            </a:r>
          </a:p>
        </p:txBody>
      </p:sp>
      <p:sp>
        <p:nvSpPr>
          <p:cNvPr id="93224" name="Line 40"/>
          <p:cNvSpPr>
            <a:spLocks noChangeShapeType="1"/>
          </p:cNvSpPr>
          <p:nvPr/>
        </p:nvSpPr>
        <p:spPr bwMode="auto">
          <a:xfrm>
            <a:off x="2499360" y="6004560"/>
            <a:ext cx="0" cy="152400"/>
          </a:xfrm>
          <a:prstGeom prst="line">
            <a:avLst/>
          </a:prstGeom>
          <a:noFill/>
          <a:ln w="19050">
            <a:solidFill>
              <a:srgbClr val="FF3300"/>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93225" name="Rectangle 41"/>
          <p:cNvSpPr>
            <a:spLocks noChangeArrowheads="1"/>
          </p:cNvSpPr>
          <p:nvPr/>
        </p:nvSpPr>
        <p:spPr bwMode="auto">
          <a:xfrm>
            <a:off x="4556760" y="6156960"/>
            <a:ext cx="1066800" cy="457200"/>
          </a:xfrm>
          <a:prstGeom prst="rect">
            <a:avLst/>
          </a:prstGeom>
          <a:solidFill>
            <a:srgbClr val="FF0000"/>
          </a:solidFill>
          <a:ln w="9525">
            <a:solidFill>
              <a:schemeClr val="tx1"/>
            </a:solidFill>
            <a:miter lim="800000"/>
            <a:headEnd/>
            <a:tailEnd/>
          </a:ln>
        </p:spPr>
        <p:txBody>
          <a:bodyPr wrap="none" anchor="ctr"/>
          <a:lstStyle/>
          <a:p>
            <a:pPr eaLnBrk="0" hangingPunct="0"/>
            <a:r>
              <a:rPr lang="en-US" sz="1800" b="0">
                <a:effectLst>
                  <a:outerShdw blurRad="38100" dist="38100" dir="2700000" algn="tl">
                    <a:srgbClr val="000000">
                      <a:alpha val="43137"/>
                    </a:srgbClr>
                  </a:outerShdw>
                </a:effectLst>
                <a:latin typeface="+mj-lt"/>
              </a:rPr>
              <a:t>Rate</a:t>
            </a:r>
          </a:p>
          <a:p>
            <a:pPr eaLnBrk="0" hangingPunct="0"/>
            <a:r>
              <a:rPr lang="en-US" sz="1800" b="0">
                <a:effectLst>
                  <a:outerShdw blurRad="38100" dist="38100" dir="2700000" algn="tl">
                    <a:srgbClr val="000000">
                      <a:alpha val="43137"/>
                    </a:srgbClr>
                  </a:outerShdw>
                </a:effectLst>
                <a:latin typeface="+mj-lt"/>
              </a:rPr>
              <a:t>Matching</a:t>
            </a:r>
          </a:p>
        </p:txBody>
      </p:sp>
      <p:cxnSp>
        <p:nvCxnSpPr>
          <p:cNvPr id="93226" name="AutoShape 42"/>
          <p:cNvCxnSpPr>
            <a:cxnSpLocks noChangeShapeType="1"/>
          </p:cNvCxnSpPr>
          <p:nvPr/>
        </p:nvCxnSpPr>
        <p:spPr bwMode="auto">
          <a:xfrm rot="10800000" flipH="1" flipV="1">
            <a:off x="1965960" y="3261360"/>
            <a:ext cx="1588" cy="3048000"/>
          </a:xfrm>
          <a:prstGeom prst="bentConnector3">
            <a:avLst>
              <a:gd name="adj1" fmla="val -25400009"/>
            </a:avLst>
          </a:prstGeom>
          <a:noFill/>
          <a:ln w="28575">
            <a:solidFill>
              <a:srgbClr val="FF3300"/>
            </a:solidFill>
            <a:miter lim="800000"/>
            <a:headEnd type="triangle" w="med" len="lg"/>
            <a:tailEnd/>
          </a:ln>
        </p:spPr>
      </p:cxnSp>
      <p:sp>
        <p:nvSpPr>
          <p:cNvPr id="93227" name="Text Box 43"/>
          <p:cNvSpPr txBox="1">
            <a:spLocks noChangeArrowheads="1"/>
          </p:cNvSpPr>
          <p:nvPr/>
        </p:nvSpPr>
        <p:spPr bwMode="auto">
          <a:xfrm>
            <a:off x="5623560" y="5471160"/>
            <a:ext cx="1116331" cy="307777"/>
          </a:xfrm>
          <a:prstGeom prst="rect">
            <a:avLst/>
          </a:prstGeom>
          <a:noFill/>
          <a:ln w="9525">
            <a:noFill/>
            <a:miter lim="800000"/>
            <a:headEnd/>
            <a:tailEnd/>
          </a:ln>
        </p:spPr>
        <p:txBody>
          <a:bodyPr wrap="none">
            <a:spAutoFit/>
          </a:bodyPr>
          <a:lstStyle/>
          <a:p>
            <a:pPr algn="l" eaLnBrk="0" hangingPunct="0"/>
            <a:r>
              <a:rPr lang="en-US" sz="1400" b="0">
                <a:latin typeface="+mj-lt"/>
              </a:rPr>
              <a:t>BW Estimate</a:t>
            </a:r>
          </a:p>
        </p:txBody>
      </p:sp>
      <p:sp>
        <p:nvSpPr>
          <p:cNvPr id="93228" name="Line 44"/>
          <p:cNvSpPr>
            <a:spLocks noChangeShapeType="1"/>
          </p:cNvSpPr>
          <p:nvPr/>
        </p:nvSpPr>
        <p:spPr bwMode="auto">
          <a:xfrm>
            <a:off x="5623560" y="5775960"/>
            <a:ext cx="1295400" cy="0"/>
          </a:xfrm>
          <a:prstGeom prst="line">
            <a:avLst/>
          </a:prstGeom>
          <a:noFill/>
          <a:ln w="28575">
            <a:solidFill>
              <a:srgbClr val="FF3300"/>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93229" name="Line 45"/>
          <p:cNvSpPr>
            <a:spLocks noChangeShapeType="1"/>
          </p:cNvSpPr>
          <p:nvPr/>
        </p:nvSpPr>
        <p:spPr bwMode="auto">
          <a:xfrm flipH="1">
            <a:off x="5623560" y="5928360"/>
            <a:ext cx="1295400" cy="0"/>
          </a:xfrm>
          <a:prstGeom prst="line">
            <a:avLst/>
          </a:prstGeom>
          <a:noFill/>
          <a:ln w="28575">
            <a:solidFill>
              <a:srgbClr val="FF3300"/>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93230" name="Line 46"/>
          <p:cNvSpPr>
            <a:spLocks noChangeShapeType="1"/>
          </p:cNvSpPr>
          <p:nvPr/>
        </p:nvSpPr>
        <p:spPr bwMode="auto">
          <a:xfrm>
            <a:off x="5013960" y="6004560"/>
            <a:ext cx="0" cy="152400"/>
          </a:xfrm>
          <a:prstGeom prst="line">
            <a:avLst/>
          </a:prstGeom>
          <a:noFill/>
          <a:ln w="19050">
            <a:solidFill>
              <a:srgbClr val="FF3300"/>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mj-lt"/>
            </a:endParaRPr>
          </a:p>
        </p:txBody>
      </p:sp>
      <p:cxnSp>
        <p:nvCxnSpPr>
          <p:cNvPr id="93231" name="AutoShape 47"/>
          <p:cNvCxnSpPr>
            <a:cxnSpLocks noChangeShapeType="1"/>
            <a:stCxn id="93210" idx="3"/>
            <a:endCxn id="93225" idx="3"/>
          </p:cNvCxnSpPr>
          <p:nvPr/>
        </p:nvCxnSpPr>
        <p:spPr bwMode="auto">
          <a:xfrm>
            <a:off x="5623560" y="4556760"/>
            <a:ext cx="1588" cy="1828800"/>
          </a:xfrm>
          <a:prstGeom prst="bentConnector3">
            <a:avLst>
              <a:gd name="adj1" fmla="val 14400005"/>
            </a:avLst>
          </a:prstGeom>
          <a:noFill/>
          <a:ln w="28575">
            <a:solidFill>
              <a:srgbClr val="FF3300"/>
            </a:solidFill>
            <a:miter lim="800000"/>
            <a:headEnd type="triangle" w="med" len="lg"/>
            <a:tailEnd/>
          </a:ln>
        </p:spPr>
      </p:cxnSp>
      <p:sp>
        <p:nvSpPr>
          <p:cNvPr id="19504" name="Text Box 48"/>
          <p:cNvSpPr txBox="1">
            <a:spLocks noChangeArrowheads="1"/>
          </p:cNvSpPr>
          <p:nvPr/>
        </p:nvSpPr>
        <p:spPr bwMode="auto">
          <a:xfrm>
            <a:off x="441960" y="4328160"/>
            <a:ext cx="806450" cy="641350"/>
          </a:xfrm>
          <a:prstGeom prst="rect">
            <a:avLst/>
          </a:prstGeom>
          <a:noFill/>
          <a:ln w="9525">
            <a:noFill/>
            <a:miter lim="800000"/>
            <a:headEnd/>
            <a:tailEnd/>
          </a:ln>
        </p:spPr>
        <p:txBody>
          <a:bodyPr wrap="none">
            <a:spAutoFit/>
          </a:bodyPr>
          <a:lstStyle/>
          <a:p>
            <a:pPr algn="l" eaLnBrk="0" hangingPunct="0"/>
            <a:r>
              <a:rPr lang="en-US" sz="1800" b="0">
                <a:latin typeface="+mj-lt"/>
              </a:rPr>
              <a:t>Media</a:t>
            </a:r>
          </a:p>
          <a:p>
            <a:pPr algn="l" eaLnBrk="0" hangingPunct="0"/>
            <a:r>
              <a:rPr lang="en-US" sz="1800" b="0">
                <a:latin typeface="+mj-lt"/>
              </a:rPr>
              <a:t>RTP</a:t>
            </a:r>
          </a:p>
        </p:txBody>
      </p:sp>
      <p:sp>
        <p:nvSpPr>
          <p:cNvPr id="19505" name="Text Box 49"/>
          <p:cNvSpPr txBox="1">
            <a:spLocks noChangeArrowheads="1"/>
          </p:cNvSpPr>
          <p:nvPr/>
        </p:nvSpPr>
        <p:spPr bwMode="auto">
          <a:xfrm>
            <a:off x="365760" y="5623560"/>
            <a:ext cx="1021433" cy="923330"/>
          </a:xfrm>
          <a:prstGeom prst="rect">
            <a:avLst/>
          </a:prstGeom>
          <a:noFill/>
          <a:ln w="9525">
            <a:noFill/>
            <a:miter lim="800000"/>
            <a:headEnd/>
            <a:tailEnd/>
          </a:ln>
        </p:spPr>
        <p:txBody>
          <a:bodyPr wrap="none">
            <a:spAutoFit/>
          </a:bodyPr>
          <a:lstStyle/>
          <a:p>
            <a:pPr algn="l" eaLnBrk="0" hangingPunct="0"/>
            <a:r>
              <a:rPr lang="en-US" sz="1800" b="0">
                <a:latin typeface="+mj-lt"/>
              </a:rPr>
              <a:t>Signaling</a:t>
            </a:r>
          </a:p>
          <a:p>
            <a:pPr algn="l" eaLnBrk="0" hangingPunct="0"/>
            <a:r>
              <a:rPr lang="en-US" sz="1800" b="0">
                <a:latin typeface="+mj-lt"/>
              </a:rPr>
              <a:t>Control</a:t>
            </a:r>
          </a:p>
          <a:p>
            <a:pPr algn="l" eaLnBrk="0" hangingPunct="0"/>
            <a:r>
              <a:rPr lang="en-US" sz="1800" b="0">
                <a:latin typeface="+mj-lt"/>
              </a:rPr>
              <a:t>RTCP</a:t>
            </a:r>
          </a:p>
        </p:txBody>
      </p:sp>
      <p:sp>
        <p:nvSpPr>
          <p:cNvPr id="19506" name="Text Box 50"/>
          <p:cNvSpPr txBox="1">
            <a:spLocks noChangeArrowheads="1"/>
          </p:cNvSpPr>
          <p:nvPr/>
        </p:nvSpPr>
        <p:spPr bwMode="auto">
          <a:xfrm>
            <a:off x="1889760" y="2194560"/>
            <a:ext cx="930275" cy="304800"/>
          </a:xfrm>
          <a:prstGeom prst="rect">
            <a:avLst/>
          </a:prstGeom>
          <a:noFill/>
          <a:ln w="9525">
            <a:noFill/>
            <a:miter lim="800000"/>
            <a:headEnd/>
            <a:tailEnd/>
          </a:ln>
        </p:spPr>
        <p:txBody>
          <a:bodyPr>
            <a:spAutoFit/>
          </a:bodyPr>
          <a:lstStyle/>
          <a:p>
            <a:pPr algn="l" eaLnBrk="0" hangingPunct="0"/>
            <a:r>
              <a:rPr lang="en-US" sz="1400" b="0">
                <a:latin typeface="+mj-lt"/>
              </a:rPr>
              <a:t>Sender</a:t>
            </a:r>
          </a:p>
        </p:txBody>
      </p:sp>
      <p:sp>
        <p:nvSpPr>
          <p:cNvPr id="19507" name="Text Box 51"/>
          <p:cNvSpPr txBox="1">
            <a:spLocks noChangeArrowheads="1"/>
          </p:cNvSpPr>
          <p:nvPr/>
        </p:nvSpPr>
        <p:spPr bwMode="auto">
          <a:xfrm>
            <a:off x="4632960" y="2194560"/>
            <a:ext cx="930275" cy="304800"/>
          </a:xfrm>
          <a:prstGeom prst="rect">
            <a:avLst/>
          </a:prstGeom>
          <a:noFill/>
          <a:ln w="9525">
            <a:noFill/>
            <a:miter lim="800000"/>
            <a:headEnd/>
            <a:tailEnd/>
          </a:ln>
        </p:spPr>
        <p:txBody>
          <a:bodyPr>
            <a:spAutoFit/>
          </a:bodyPr>
          <a:lstStyle/>
          <a:p>
            <a:pPr algn="l" eaLnBrk="0" hangingPunct="0"/>
            <a:r>
              <a:rPr lang="en-US" sz="1400" b="0">
                <a:latin typeface="+mj-lt"/>
              </a:rPr>
              <a:t>AVMCU</a:t>
            </a:r>
          </a:p>
        </p:txBody>
      </p:sp>
      <p:sp>
        <p:nvSpPr>
          <p:cNvPr id="19508" name="Text Box 52"/>
          <p:cNvSpPr txBox="1">
            <a:spLocks noChangeArrowheads="1"/>
          </p:cNvSpPr>
          <p:nvPr/>
        </p:nvSpPr>
        <p:spPr bwMode="auto">
          <a:xfrm>
            <a:off x="6918960" y="2194560"/>
            <a:ext cx="930275" cy="304800"/>
          </a:xfrm>
          <a:prstGeom prst="rect">
            <a:avLst/>
          </a:prstGeom>
          <a:noFill/>
          <a:ln w="9525">
            <a:noFill/>
            <a:miter lim="800000"/>
            <a:headEnd/>
            <a:tailEnd/>
          </a:ln>
        </p:spPr>
        <p:txBody>
          <a:bodyPr>
            <a:spAutoFit/>
          </a:bodyPr>
          <a:lstStyle/>
          <a:p>
            <a:pPr algn="l" eaLnBrk="0" hangingPunct="0"/>
            <a:r>
              <a:rPr lang="en-US" sz="1400" b="0">
                <a:latin typeface="+mj-lt"/>
              </a:rPr>
              <a:t>Receiver</a:t>
            </a:r>
          </a:p>
        </p:txBody>
      </p:sp>
      <p:sp>
        <p:nvSpPr>
          <p:cNvPr id="93237" name="Rectangle 53"/>
          <p:cNvSpPr>
            <a:spLocks noGrp="1" noChangeArrowheads="1"/>
          </p:cNvSpPr>
          <p:nvPr>
            <p:ph type="title"/>
          </p:nvPr>
        </p:nvSpPr>
        <p:spPr/>
        <p:txBody>
          <a:bodyPr/>
          <a:lstStyle/>
          <a:p>
            <a:pPr eaLnBrk="1" hangingPunct="1">
              <a:defRPr/>
            </a:pPr>
            <a:r>
              <a:rPr lang="en-US" smtClean="0">
                <a:latin typeface="+mj-lt"/>
              </a:rPr>
              <a:t>Encoder/Decoder Flow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blinds(horizontal)">
                                      <p:cBhvr>
                                        <p:cTn id="7" dur="500"/>
                                        <p:tgtEl>
                                          <p:spTgt spid="9318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3216"/>
                                        </p:tgtEl>
                                        <p:attrNameLst>
                                          <p:attrName>style.visibility</p:attrName>
                                        </p:attrNameLst>
                                      </p:cBhvr>
                                      <p:to>
                                        <p:strVal val="visible"/>
                                      </p:to>
                                    </p:set>
                                    <p:animEffect transition="in" filter="blinds(horizontal)">
                                      <p:cBhvr>
                                        <p:cTn id="11" dur="500"/>
                                        <p:tgtEl>
                                          <p:spTgt spid="93216"/>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93190"/>
                                        </p:tgtEl>
                                        <p:attrNameLst>
                                          <p:attrName>style.visibility</p:attrName>
                                        </p:attrNameLst>
                                      </p:cBhvr>
                                      <p:to>
                                        <p:strVal val="visible"/>
                                      </p:to>
                                    </p:set>
                                    <p:animEffect transition="in" filter="blinds(horizontal)">
                                      <p:cBhvr>
                                        <p:cTn id="15" dur="500"/>
                                        <p:tgtEl>
                                          <p:spTgt spid="93190"/>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93217"/>
                                        </p:tgtEl>
                                        <p:attrNameLst>
                                          <p:attrName>style.visibility</p:attrName>
                                        </p:attrNameLst>
                                      </p:cBhvr>
                                      <p:to>
                                        <p:strVal val="visible"/>
                                      </p:to>
                                    </p:set>
                                    <p:animEffect transition="in" filter="blinds(horizontal)">
                                      <p:cBhvr>
                                        <p:cTn id="19" dur="500"/>
                                        <p:tgtEl>
                                          <p:spTgt spid="93217"/>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93194"/>
                                        </p:tgtEl>
                                        <p:attrNameLst>
                                          <p:attrName>style.visibility</p:attrName>
                                        </p:attrNameLst>
                                      </p:cBhvr>
                                      <p:to>
                                        <p:strVal val="visible"/>
                                      </p:to>
                                    </p:set>
                                    <p:animEffect transition="in" filter="blinds(horizontal)">
                                      <p:cBhvr>
                                        <p:cTn id="23" dur="500"/>
                                        <p:tgtEl>
                                          <p:spTgt spid="93194"/>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93218"/>
                                        </p:tgtEl>
                                        <p:attrNameLst>
                                          <p:attrName>style.visibility</p:attrName>
                                        </p:attrNameLst>
                                      </p:cBhvr>
                                      <p:to>
                                        <p:strVal val="visible"/>
                                      </p:to>
                                    </p:set>
                                    <p:animEffect transition="in" filter="blinds(horizontal)">
                                      <p:cBhvr>
                                        <p:cTn id="27" dur="500"/>
                                        <p:tgtEl>
                                          <p:spTgt spid="93218"/>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93193"/>
                                        </p:tgtEl>
                                        <p:attrNameLst>
                                          <p:attrName>style.visibility</p:attrName>
                                        </p:attrNameLst>
                                      </p:cBhvr>
                                      <p:to>
                                        <p:strVal val="visible"/>
                                      </p:to>
                                    </p:set>
                                    <p:animEffect transition="in" filter="blinds(horizontal)">
                                      <p:cBhvr>
                                        <p:cTn id="31" dur="500"/>
                                        <p:tgtEl>
                                          <p:spTgt spid="9319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93203"/>
                                        </p:tgtEl>
                                        <p:attrNameLst>
                                          <p:attrName>style.visibility</p:attrName>
                                        </p:attrNameLst>
                                      </p:cBhvr>
                                      <p:to>
                                        <p:strVal val="visible"/>
                                      </p:to>
                                    </p:set>
                                    <p:animEffect transition="in" filter="blinds(horizontal)">
                                      <p:cBhvr>
                                        <p:cTn id="36" dur="500"/>
                                        <p:tgtEl>
                                          <p:spTgt spid="93203"/>
                                        </p:tgtEl>
                                      </p:cBhvr>
                                    </p:animEffect>
                                  </p:childTnLst>
                                </p:cTn>
                              </p:par>
                              <p:par>
                                <p:cTn id="37" presetID="3" presetClass="entr" presetSubtype="10" fill="hold" nodeType="withEffect">
                                  <p:stCondLst>
                                    <p:cond delay="0"/>
                                  </p:stCondLst>
                                  <p:childTnLst>
                                    <p:set>
                                      <p:cBhvr>
                                        <p:cTn id="38" dur="1" fill="hold">
                                          <p:stCondLst>
                                            <p:cond delay="0"/>
                                          </p:stCondLst>
                                        </p:cTn>
                                        <p:tgtEl>
                                          <p:spTgt spid="93219"/>
                                        </p:tgtEl>
                                        <p:attrNameLst>
                                          <p:attrName>style.visibility</p:attrName>
                                        </p:attrNameLst>
                                      </p:cBhvr>
                                      <p:to>
                                        <p:strVal val="visible"/>
                                      </p:to>
                                    </p:set>
                                    <p:animEffect transition="in" filter="blinds(horizontal)">
                                      <p:cBhvr>
                                        <p:cTn id="39" dur="500"/>
                                        <p:tgtEl>
                                          <p:spTgt spid="9321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93195"/>
                                        </p:tgtEl>
                                        <p:attrNameLst>
                                          <p:attrName>style.visibility</p:attrName>
                                        </p:attrNameLst>
                                      </p:cBhvr>
                                      <p:to>
                                        <p:strVal val="visible"/>
                                      </p:to>
                                    </p:set>
                                    <p:animEffect transition="in" filter="blinds(horizontal)">
                                      <p:cBhvr>
                                        <p:cTn id="42" dur="500"/>
                                        <p:tgtEl>
                                          <p:spTgt spid="93195"/>
                                        </p:tgtEl>
                                      </p:cBhvr>
                                    </p:animEffect>
                                  </p:childTnLst>
                                </p:cTn>
                              </p:par>
                            </p:childTnLst>
                          </p:cTn>
                        </p:par>
                        <p:par>
                          <p:cTn id="43" fill="hold">
                            <p:stCondLst>
                              <p:cond delay="500"/>
                            </p:stCondLst>
                            <p:childTnLst>
                              <p:par>
                                <p:cTn id="44" presetID="3" presetClass="entr" presetSubtype="10" fill="hold" grpId="0" nodeType="afterEffect">
                                  <p:stCondLst>
                                    <p:cond delay="0"/>
                                  </p:stCondLst>
                                  <p:childTnLst>
                                    <p:set>
                                      <p:cBhvr>
                                        <p:cTn id="45" dur="1" fill="hold">
                                          <p:stCondLst>
                                            <p:cond delay="0"/>
                                          </p:stCondLst>
                                        </p:cTn>
                                        <p:tgtEl>
                                          <p:spTgt spid="93206"/>
                                        </p:tgtEl>
                                        <p:attrNameLst>
                                          <p:attrName>style.visibility</p:attrName>
                                        </p:attrNameLst>
                                      </p:cBhvr>
                                      <p:to>
                                        <p:strVal val="visible"/>
                                      </p:to>
                                    </p:set>
                                    <p:animEffect transition="in" filter="blinds(horizontal)">
                                      <p:cBhvr>
                                        <p:cTn id="46" dur="500"/>
                                        <p:tgtEl>
                                          <p:spTgt spid="93206"/>
                                        </p:tgtEl>
                                      </p:cBhvr>
                                    </p:animEffect>
                                  </p:childTnLst>
                                </p:cTn>
                              </p:par>
                            </p:childTnLst>
                          </p:cTn>
                        </p:par>
                        <p:par>
                          <p:cTn id="47" fill="hold">
                            <p:stCondLst>
                              <p:cond delay="1000"/>
                            </p:stCondLst>
                            <p:childTnLst>
                              <p:par>
                                <p:cTn id="48" presetID="3" presetClass="entr" presetSubtype="10" fill="hold" grpId="0" nodeType="afterEffect">
                                  <p:stCondLst>
                                    <p:cond delay="0"/>
                                  </p:stCondLst>
                                  <p:childTnLst>
                                    <p:set>
                                      <p:cBhvr>
                                        <p:cTn id="49" dur="1" fill="hold">
                                          <p:stCondLst>
                                            <p:cond delay="0"/>
                                          </p:stCondLst>
                                        </p:cTn>
                                        <p:tgtEl>
                                          <p:spTgt spid="93208"/>
                                        </p:tgtEl>
                                        <p:attrNameLst>
                                          <p:attrName>style.visibility</p:attrName>
                                        </p:attrNameLst>
                                      </p:cBhvr>
                                      <p:to>
                                        <p:strVal val="visible"/>
                                      </p:to>
                                    </p:set>
                                    <p:animEffect transition="in" filter="blinds(horizontal)">
                                      <p:cBhvr>
                                        <p:cTn id="50" dur="500"/>
                                        <p:tgtEl>
                                          <p:spTgt spid="93208"/>
                                        </p:tgtEl>
                                      </p:cBhvr>
                                    </p:animEffect>
                                  </p:childTnLst>
                                </p:cTn>
                              </p:par>
                            </p:childTnLst>
                          </p:cTn>
                        </p:par>
                        <p:par>
                          <p:cTn id="51" fill="hold">
                            <p:stCondLst>
                              <p:cond delay="1500"/>
                            </p:stCondLst>
                            <p:childTnLst>
                              <p:par>
                                <p:cTn id="52" presetID="3" presetClass="entr" presetSubtype="10" fill="hold" nodeType="afterEffect">
                                  <p:stCondLst>
                                    <p:cond delay="0"/>
                                  </p:stCondLst>
                                  <p:childTnLst>
                                    <p:set>
                                      <p:cBhvr>
                                        <p:cTn id="53" dur="1" fill="hold">
                                          <p:stCondLst>
                                            <p:cond delay="0"/>
                                          </p:stCondLst>
                                        </p:cTn>
                                        <p:tgtEl>
                                          <p:spTgt spid="93212"/>
                                        </p:tgtEl>
                                        <p:attrNameLst>
                                          <p:attrName>style.visibility</p:attrName>
                                        </p:attrNameLst>
                                      </p:cBhvr>
                                      <p:to>
                                        <p:strVal val="visible"/>
                                      </p:to>
                                    </p:set>
                                    <p:animEffect transition="in" filter="blinds(horizontal)">
                                      <p:cBhvr>
                                        <p:cTn id="54" dur="500"/>
                                        <p:tgtEl>
                                          <p:spTgt spid="93212"/>
                                        </p:tgtEl>
                                      </p:cBhvr>
                                    </p:animEffect>
                                  </p:childTnLst>
                                </p:cTn>
                              </p:par>
                            </p:childTnLst>
                          </p:cTn>
                        </p:par>
                        <p:par>
                          <p:cTn id="55" fill="hold">
                            <p:stCondLst>
                              <p:cond delay="2000"/>
                            </p:stCondLst>
                            <p:childTnLst>
                              <p:par>
                                <p:cTn id="56" presetID="3" presetClass="entr" presetSubtype="10" fill="hold" grpId="0" nodeType="afterEffect">
                                  <p:stCondLst>
                                    <p:cond delay="0"/>
                                  </p:stCondLst>
                                  <p:childTnLst>
                                    <p:set>
                                      <p:cBhvr>
                                        <p:cTn id="57" dur="1" fill="hold">
                                          <p:stCondLst>
                                            <p:cond delay="0"/>
                                          </p:stCondLst>
                                        </p:cTn>
                                        <p:tgtEl>
                                          <p:spTgt spid="93209"/>
                                        </p:tgtEl>
                                        <p:attrNameLst>
                                          <p:attrName>style.visibility</p:attrName>
                                        </p:attrNameLst>
                                      </p:cBhvr>
                                      <p:to>
                                        <p:strVal val="visible"/>
                                      </p:to>
                                    </p:set>
                                    <p:animEffect transition="in" filter="blinds(horizontal)">
                                      <p:cBhvr>
                                        <p:cTn id="58" dur="500"/>
                                        <p:tgtEl>
                                          <p:spTgt spid="93209"/>
                                        </p:tgtEl>
                                      </p:cBhvr>
                                    </p:animEffect>
                                  </p:childTnLst>
                                </p:cTn>
                              </p:par>
                            </p:childTnLst>
                          </p:cTn>
                        </p:par>
                        <p:par>
                          <p:cTn id="59" fill="hold">
                            <p:stCondLst>
                              <p:cond delay="2500"/>
                            </p:stCondLst>
                            <p:childTnLst>
                              <p:par>
                                <p:cTn id="60" presetID="3" presetClass="entr" presetSubtype="10" fill="hold" nodeType="afterEffect">
                                  <p:stCondLst>
                                    <p:cond delay="0"/>
                                  </p:stCondLst>
                                  <p:childTnLst>
                                    <p:set>
                                      <p:cBhvr>
                                        <p:cTn id="61" dur="1" fill="hold">
                                          <p:stCondLst>
                                            <p:cond delay="0"/>
                                          </p:stCondLst>
                                        </p:cTn>
                                        <p:tgtEl>
                                          <p:spTgt spid="93213"/>
                                        </p:tgtEl>
                                        <p:attrNameLst>
                                          <p:attrName>style.visibility</p:attrName>
                                        </p:attrNameLst>
                                      </p:cBhvr>
                                      <p:to>
                                        <p:strVal val="visible"/>
                                      </p:to>
                                    </p:set>
                                    <p:animEffect transition="in" filter="blinds(horizontal)">
                                      <p:cBhvr>
                                        <p:cTn id="62" dur="500"/>
                                        <p:tgtEl>
                                          <p:spTgt spid="93213"/>
                                        </p:tgtEl>
                                      </p:cBhvr>
                                    </p:animEffect>
                                  </p:childTnLst>
                                </p:cTn>
                              </p:par>
                            </p:childTnLst>
                          </p:cTn>
                        </p:par>
                        <p:par>
                          <p:cTn id="63" fill="hold">
                            <p:stCondLst>
                              <p:cond delay="3000"/>
                            </p:stCondLst>
                            <p:childTnLst>
                              <p:par>
                                <p:cTn id="64" presetID="3" presetClass="entr" presetSubtype="10" fill="hold" grpId="0" nodeType="afterEffect">
                                  <p:stCondLst>
                                    <p:cond delay="0"/>
                                  </p:stCondLst>
                                  <p:childTnLst>
                                    <p:set>
                                      <p:cBhvr>
                                        <p:cTn id="65" dur="1" fill="hold">
                                          <p:stCondLst>
                                            <p:cond delay="0"/>
                                          </p:stCondLst>
                                        </p:cTn>
                                        <p:tgtEl>
                                          <p:spTgt spid="93210"/>
                                        </p:tgtEl>
                                        <p:attrNameLst>
                                          <p:attrName>style.visibility</p:attrName>
                                        </p:attrNameLst>
                                      </p:cBhvr>
                                      <p:to>
                                        <p:strVal val="visible"/>
                                      </p:to>
                                    </p:set>
                                    <p:animEffect transition="in" filter="blinds(horizontal)">
                                      <p:cBhvr>
                                        <p:cTn id="66" dur="500"/>
                                        <p:tgtEl>
                                          <p:spTgt spid="93210"/>
                                        </p:tgtEl>
                                      </p:cBhvr>
                                    </p:animEffect>
                                  </p:childTnLst>
                                </p:cTn>
                              </p:par>
                            </p:childTnLst>
                          </p:cTn>
                        </p:par>
                        <p:par>
                          <p:cTn id="67" fill="hold">
                            <p:stCondLst>
                              <p:cond delay="3500"/>
                            </p:stCondLst>
                            <p:childTnLst>
                              <p:par>
                                <p:cTn id="68" presetID="3" presetClass="entr" presetSubtype="10" fill="hold" nodeType="afterEffect">
                                  <p:stCondLst>
                                    <p:cond delay="0"/>
                                  </p:stCondLst>
                                  <p:childTnLst>
                                    <p:set>
                                      <p:cBhvr>
                                        <p:cTn id="69" dur="1" fill="hold">
                                          <p:stCondLst>
                                            <p:cond delay="0"/>
                                          </p:stCondLst>
                                        </p:cTn>
                                        <p:tgtEl>
                                          <p:spTgt spid="93214"/>
                                        </p:tgtEl>
                                        <p:attrNameLst>
                                          <p:attrName>style.visibility</p:attrName>
                                        </p:attrNameLst>
                                      </p:cBhvr>
                                      <p:to>
                                        <p:strVal val="visible"/>
                                      </p:to>
                                    </p:set>
                                    <p:animEffect transition="in" filter="blinds(horizontal)">
                                      <p:cBhvr>
                                        <p:cTn id="70" dur="500"/>
                                        <p:tgtEl>
                                          <p:spTgt spid="93214"/>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93199"/>
                                        </p:tgtEl>
                                        <p:attrNameLst>
                                          <p:attrName>style.visibility</p:attrName>
                                        </p:attrNameLst>
                                      </p:cBhvr>
                                      <p:to>
                                        <p:strVal val="visible"/>
                                      </p:to>
                                    </p:set>
                                    <p:animEffect transition="in" filter="blinds(horizontal)">
                                      <p:cBhvr>
                                        <p:cTn id="75" dur="500"/>
                                        <p:tgtEl>
                                          <p:spTgt spid="93199"/>
                                        </p:tgtEl>
                                      </p:cBhvr>
                                    </p:animEffect>
                                  </p:childTnLst>
                                </p:cTn>
                              </p:par>
                            </p:childTnLst>
                          </p:cTn>
                        </p:par>
                        <p:par>
                          <p:cTn id="76" fill="hold">
                            <p:stCondLst>
                              <p:cond delay="500"/>
                            </p:stCondLst>
                            <p:childTnLst>
                              <p:par>
                                <p:cTn id="77" presetID="3" presetClass="entr" presetSubtype="10" fill="hold" nodeType="afterEffect">
                                  <p:stCondLst>
                                    <p:cond delay="0"/>
                                  </p:stCondLst>
                                  <p:childTnLst>
                                    <p:set>
                                      <p:cBhvr>
                                        <p:cTn id="78" dur="1" fill="hold">
                                          <p:stCondLst>
                                            <p:cond delay="0"/>
                                          </p:stCondLst>
                                        </p:cTn>
                                        <p:tgtEl>
                                          <p:spTgt spid="93221"/>
                                        </p:tgtEl>
                                        <p:attrNameLst>
                                          <p:attrName>style.visibility</p:attrName>
                                        </p:attrNameLst>
                                      </p:cBhvr>
                                      <p:to>
                                        <p:strVal val="visible"/>
                                      </p:to>
                                    </p:set>
                                    <p:animEffect transition="in" filter="blinds(horizontal)">
                                      <p:cBhvr>
                                        <p:cTn id="79" dur="500"/>
                                        <p:tgtEl>
                                          <p:spTgt spid="93221"/>
                                        </p:tgtEl>
                                      </p:cBhvr>
                                    </p:animEffect>
                                  </p:childTnLst>
                                </p:cTn>
                              </p:par>
                            </p:childTnLst>
                          </p:cTn>
                        </p:par>
                        <p:par>
                          <p:cTn id="80" fill="hold">
                            <p:stCondLst>
                              <p:cond delay="1000"/>
                            </p:stCondLst>
                            <p:childTnLst>
                              <p:par>
                                <p:cTn id="81" presetID="3" presetClass="entr" presetSubtype="10" fill="hold" grpId="0" nodeType="afterEffect">
                                  <p:stCondLst>
                                    <p:cond delay="0"/>
                                  </p:stCondLst>
                                  <p:childTnLst>
                                    <p:set>
                                      <p:cBhvr>
                                        <p:cTn id="82" dur="1" fill="hold">
                                          <p:stCondLst>
                                            <p:cond delay="0"/>
                                          </p:stCondLst>
                                        </p:cTn>
                                        <p:tgtEl>
                                          <p:spTgt spid="93200"/>
                                        </p:tgtEl>
                                        <p:attrNameLst>
                                          <p:attrName>style.visibility</p:attrName>
                                        </p:attrNameLst>
                                      </p:cBhvr>
                                      <p:to>
                                        <p:strVal val="visible"/>
                                      </p:to>
                                    </p:set>
                                    <p:animEffect transition="in" filter="blinds(horizontal)">
                                      <p:cBhvr>
                                        <p:cTn id="83" dur="500"/>
                                        <p:tgtEl>
                                          <p:spTgt spid="93200"/>
                                        </p:tgtEl>
                                      </p:cBhvr>
                                    </p:animEffect>
                                  </p:childTnLst>
                                </p:cTn>
                              </p:par>
                            </p:childTnLst>
                          </p:cTn>
                        </p:par>
                        <p:par>
                          <p:cTn id="84" fill="hold">
                            <p:stCondLst>
                              <p:cond delay="1500"/>
                            </p:stCondLst>
                            <p:childTnLst>
                              <p:par>
                                <p:cTn id="85" presetID="3" presetClass="entr" presetSubtype="10" fill="hold" nodeType="afterEffect">
                                  <p:stCondLst>
                                    <p:cond delay="0"/>
                                  </p:stCondLst>
                                  <p:childTnLst>
                                    <p:set>
                                      <p:cBhvr>
                                        <p:cTn id="86" dur="1" fill="hold">
                                          <p:stCondLst>
                                            <p:cond delay="0"/>
                                          </p:stCondLst>
                                        </p:cTn>
                                        <p:tgtEl>
                                          <p:spTgt spid="93220"/>
                                        </p:tgtEl>
                                        <p:attrNameLst>
                                          <p:attrName>style.visibility</p:attrName>
                                        </p:attrNameLst>
                                      </p:cBhvr>
                                      <p:to>
                                        <p:strVal val="visible"/>
                                      </p:to>
                                    </p:set>
                                    <p:animEffect transition="in" filter="blinds(horizontal)">
                                      <p:cBhvr>
                                        <p:cTn id="87" dur="500"/>
                                        <p:tgtEl>
                                          <p:spTgt spid="93220"/>
                                        </p:tgtEl>
                                      </p:cBhvr>
                                    </p:animEffect>
                                  </p:childTnLst>
                                </p:cTn>
                              </p:par>
                            </p:childTnLst>
                          </p:cTn>
                        </p:par>
                        <p:par>
                          <p:cTn id="88" fill="hold">
                            <p:stCondLst>
                              <p:cond delay="2000"/>
                            </p:stCondLst>
                            <p:childTnLst>
                              <p:par>
                                <p:cTn id="89" presetID="3" presetClass="entr" presetSubtype="10" fill="hold" grpId="0" nodeType="afterEffect">
                                  <p:stCondLst>
                                    <p:cond delay="0"/>
                                  </p:stCondLst>
                                  <p:childTnLst>
                                    <p:set>
                                      <p:cBhvr>
                                        <p:cTn id="90" dur="1" fill="hold">
                                          <p:stCondLst>
                                            <p:cond delay="0"/>
                                          </p:stCondLst>
                                        </p:cTn>
                                        <p:tgtEl>
                                          <p:spTgt spid="93197"/>
                                        </p:tgtEl>
                                        <p:attrNameLst>
                                          <p:attrName>style.visibility</p:attrName>
                                        </p:attrNameLst>
                                      </p:cBhvr>
                                      <p:to>
                                        <p:strVal val="visible"/>
                                      </p:to>
                                    </p:set>
                                    <p:animEffect transition="in" filter="blinds(horizontal)">
                                      <p:cBhvr>
                                        <p:cTn id="91" dur="500"/>
                                        <p:tgtEl>
                                          <p:spTgt spid="93197"/>
                                        </p:tgtEl>
                                      </p:cBhvr>
                                    </p:animEffect>
                                  </p:childTnLst>
                                </p:cTn>
                              </p:par>
                            </p:childTnLst>
                          </p:cTn>
                        </p:par>
                        <p:par>
                          <p:cTn id="92" fill="hold">
                            <p:stCondLst>
                              <p:cond delay="2500"/>
                            </p:stCondLst>
                            <p:childTnLst>
                              <p:par>
                                <p:cTn id="93" presetID="3" presetClass="entr" presetSubtype="10" fill="hold" nodeType="afterEffect">
                                  <p:stCondLst>
                                    <p:cond delay="0"/>
                                  </p:stCondLst>
                                  <p:childTnLst>
                                    <p:set>
                                      <p:cBhvr>
                                        <p:cTn id="94" dur="1" fill="hold">
                                          <p:stCondLst>
                                            <p:cond delay="0"/>
                                          </p:stCondLst>
                                        </p:cTn>
                                        <p:tgtEl>
                                          <p:spTgt spid="93215"/>
                                        </p:tgtEl>
                                        <p:attrNameLst>
                                          <p:attrName>style.visibility</p:attrName>
                                        </p:attrNameLst>
                                      </p:cBhvr>
                                      <p:to>
                                        <p:strVal val="visible"/>
                                      </p:to>
                                    </p:set>
                                    <p:animEffect transition="in" filter="blinds(horizontal)">
                                      <p:cBhvr>
                                        <p:cTn id="95" dur="500"/>
                                        <p:tgtEl>
                                          <p:spTgt spid="93215"/>
                                        </p:tgtEl>
                                      </p:cBhvr>
                                    </p:animEffect>
                                  </p:childTnLst>
                                </p:cTn>
                              </p:par>
                            </p:childTnLst>
                          </p:cTn>
                        </p:par>
                        <p:par>
                          <p:cTn id="96" fill="hold">
                            <p:stCondLst>
                              <p:cond delay="3000"/>
                            </p:stCondLst>
                            <p:childTnLst>
                              <p:par>
                                <p:cTn id="97" presetID="3" presetClass="entr" presetSubtype="10" fill="hold" grpId="0" nodeType="afterEffect">
                                  <p:stCondLst>
                                    <p:cond delay="0"/>
                                  </p:stCondLst>
                                  <p:childTnLst>
                                    <p:set>
                                      <p:cBhvr>
                                        <p:cTn id="98" dur="1" fill="hold">
                                          <p:stCondLst>
                                            <p:cond delay="0"/>
                                          </p:stCondLst>
                                        </p:cTn>
                                        <p:tgtEl>
                                          <p:spTgt spid="93196"/>
                                        </p:tgtEl>
                                        <p:attrNameLst>
                                          <p:attrName>style.visibility</p:attrName>
                                        </p:attrNameLst>
                                      </p:cBhvr>
                                      <p:to>
                                        <p:strVal val="visible"/>
                                      </p:to>
                                    </p:set>
                                    <p:animEffect transition="in" filter="blinds(horizontal)">
                                      <p:cBhvr>
                                        <p:cTn id="99" dur="500"/>
                                        <p:tgtEl>
                                          <p:spTgt spid="93196"/>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93191"/>
                                        </p:tgtEl>
                                        <p:attrNameLst>
                                          <p:attrName>style.visibility</p:attrName>
                                        </p:attrNameLst>
                                      </p:cBhvr>
                                      <p:to>
                                        <p:strVal val="visible"/>
                                      </p:to>
                                    </p:set>
                                    <p:animEffect transition="in" filter="blinds(horizontal)">
                                      <p:cBhvr>
                                        <p:cTn id="104" dur="500"/>
                                        <p:tgtEl>
                                          <p:spTgt spid="93191"/>
                                        </p:tgtEl>
                                      </p:cBhvr>
                                    </p:animEffect>
                                  </p:childTnLst>
                                </p:cTn>
                              </p:par>
                            </p:childTnLst>
                          </p:cTn>
                        </p:par>
                        <p:par>
                          <p:cTn id="105" fill="hold">
                            <p:stCondLst>
                              <p:cond delay="500"/>
                            </p:stCondLst>
                            <p:childTnLst>
                              <p:par>
                                <p:cTn id="106" presetID="3" presetClass="entr" presetSubtype="10" fill="hold" grpId="0" nodeType="afterEffect">
                                  <p:stCondLst>
                                    <p:cond delay="0"/>
                                  </p:stCondLst>
                                  <p:childTnLst>
                                    <p:set>
                                      <p:cBhvr>
                                        <p:cTn id="107" dur="1" fill="hold">
                                          <p:stCondLst>
                                            <p:cond delay="0"/>
                                          </p:stCondLst>
                                        </p:cTn>
                                        <p:tgtEl>
                                          <p:spTgt spid="93204"/>
                                        </p:tgtEl>
                                        <p:attrNameLst>
                                          <p:attrName>style.visibility</p:attrName>
                                        </p:attrNameLst>
                                      </p:cBhvr>
                                      <p:to>
                                        <p:strVal val="visible"/>
                                      </p:to>
                                    </p:set>
                                    <p:animEffect transition="in" filter="blinds(horizontal)">
                                      <p:cBhvr>
                                        <p:cTn id="108" dur="500"/>
                                        <p:tgtEl>
                                          <p:spTgt spid="93204"/>
                                        </p:tgtEl>
                                      </p:cBhvr>
                                    </p:animEffect>
                                  </p:childTnLst>
                                </p:cTn>
                              </p:par>
                            </p:childTnLst>
                          </p:cTn>
                        </p:par>
                        <p:par>
                          <p:cTn id="109" fill="hold">
                            <p:stCondLst>
                              <p:cond delay="1000"/>
                            </p:stCondLst>
                            <p:childTnLst>
                              <p:par>
                                <p:cTn id="110" presetID="3" presetClass="entr" presetSubtype="10" fill="hold" nodeType="afterEffect">
                                  <p:stCondLst>
                                    <p:cond delay="0"/>
                                  </p:stCondLst>
                                  <p:childTnLst>
                                    <p:set>
                                      <p:cBhvr>
                                        <p:cTn id="111" dur="1" fill="hold">
                                          <p:stCondLst>
                                            <p:cond delay="0"/>
                                          </p:stCondLst>
                                        </p:cTn>
                                        <p:tgtEl>
                                          <p:spTgt spid="93201"/>
                                        </p:tgtEl>
                                        <p:attrNameLst>
                                          <p:attrName>style.visibility</p:attrName>
                                        </p:attrNameLst>
                                      </p:cBhvr>
                                      <p:to>
                                        <p:strVal val="visible"/>
                                      </p:to>
                                    </p:set>
                                    <p:animEffect transition="in" filter="blinds(horizontal)">
                                      <p:cBhvr>
                                        <p:cTn id="112" dur="500"/>
                                        <p:tgtEl>
                                          <p:spTgt spid="93201"/>
                                        </p:tgtEl>
                                      </p:cBhvr>
                                    </p:animEffect>
                                  </p:childTnLst>
                                </p:cTn>
                              </p:par>
                            </p:childTnLst>
                          </p:cTn>
                        </p:par>
                        <p:par>
                          <p:cTn id="113" fill="hold">
                            <p:stCondLst>
                              <p:cond delay="1500"/>
                            </p:stCondLst>
                            <p:childTnLst>
                              <p:par>
                                <p:cTn id="114" presetID="3" presetClass="entr" presetSubtype="10" fill="hold" grpId="0" nodeType="afterEffect">
                                  <p:stCondLst>
                                    <p:cond delay="0"/>
                                  </p:stCondLst>
                                  <p:childTnLst>
                                    <p:set>
                                      <p:cBhvr>
                                        <p:cTn id="115" dur="1" fill="hold">
                                          <p:stCondLst>
                                            <p:cond delay="0"/>
                                          </p:stCondLst>
                                        </p:cTn>
                                        <p:tgtEl>
                                          <p:spTgt spid="93222"/>
                                        </p:tgtEl>
                                        <p:attrNameLst>
                                          <p:attrName>style.visibility</p:attrName>
                                        </p:attrNameLst>
                                      </p:cBhvr>
                                      <p:to>
                                        <p:strVal val="visible"/>
                                      </p:to>
                                    </p:set>
                                    <p:animEffect transition="in" filter="blinds(horizontal)">
                                      <p:cBhvr>
                                        <p:cTn id="116" dur="500"/>
                                        <p:tgtEl>
                                          <p:spTgt spid="93222"/>
                                        </p:tgtEl>
                                      </p:cBhvr>
                                    </p:animEffect>
                                  </p:childTnLst>
                                </p:cTn>
                              </p:par>
                            </p:childTnLst>
                          </p:cTn>
                        </p:par>
                        <p:par>
                          <p:cTn id="117" fill="hold">
                            <p:stCondLst>
                              <p:cond delay="2000"/>
                            </p:stCondLst>
                            <p:childTnLst>
                              <p:par>
                                <p:cTn id="118" presetID="3" presetClass="entr" presetSubtype="10" fill="hold" nodeType="afterEffect">
                                  <p:stCondLst>
                                    <p:cond delay="0"/>
                                  </p:stCondLst>
                                  <p:childTnLst>
                                    <p:set>
                                      <p:cBhvr>
                                        <p:cTn id="119" dur="1" fill="hold">
                                          <p:stCondLst>
                                            <p:cond delay="0"/>
                                          </p:stCondLst>
                                        </p:cTn>
                                        <p:tgtEl>
                                          <p:spTgt spid="93192"/>
                                        </p:tgtEl>
                                        <p:attrNameLst>
                                          <p:attrName>style.visibility</p:attrName>
                                        </p:attrNameLst>
                                      </p:cBhvr>
                                      <p:to>
                                        <p:strVal val="visible"/>
                                      </p:to>
                                    </p:set>
                                    <p:animEffect transition="in" filter="blinds(horizontal)">
                                      <p:cBhvr>
                                        <p:cTn id="120" dur="500"/>
                                        <p:tgtEl>
                                          <p:spTgt spid="93192"/>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nodeType="clickEffect">
                                  <p:stCondLst>
                                    <p:cond delay="0"/>
                                  </p:stCondLst>
                                  <p:childTnLst>
                                    <p:set>
                                      <p:cBhvr>
                                        <p:cTn id="124" dur="1" fill="hold">
                                          <p:stCondLst>
                                            <p:cond delay="0"/>
                                          </p:stCondLst>
                                        </p:cTn>
                                        <p:tgtEl>
                                          <p:spTgt spid="93202"/>
                                        </p:tgtEl>
                                        <p:attrNameLst>
                                          <p:attrName>style.visibility</p:attrName>
                                        </p:attrNameLst>
                                      </p:cBhvr>
                                      <p:to>
                                        <p:strVal val="visible"/>
                                      </p:to>
                                    </p:set>
                                    <p:animEffect transition="in" filter="blinds(horizontal)">
                                      <p:cBhvr>
                                        <p:cTn id="125" dur="500"/>
                                        <p:tgtEl>
                                          <p:spTgt spid="93202"/>
                                        </p:tgtEl>
                                      </p:cBhvr>
                                    </p:animEffect>
                                  </p:childTnLst>
                                </p:cTn>
                              </p:par>
                            </p:childTnLst>
                          </p:cTn>
                        </p:par>
                        <p:par>
                          <p:cTn id="126" fill="hold">
                            <p:stCondLst>
                              <p:cond delay="500"/>
                            </p:stCondLst>
                            <p:childTnLst>
                              <p:par>
                                <p:cTn id="127" presetID="3" presetClass="entr" presetSubtype="10" fill="hold" grpId="0" nodeType="afterEffect">
                                  <p:stCondLst>
                                    <p:cond delay="0"/>
                                  </p:stCondLst>
                                  <p:childTnLst>
                                    <p:set>
                                      <p:cBhvr>
                                        <p:cTn id="128" dur="1" fill="hold">
                                          <p:stCondLst>
                                            <p:cond delay="0"/>
                                          </p:stCondLst>
                                        </p:cTn>
                                        <p:tgtEl>
                                          <p:spTgt spid="93205"/>
                                        </p:tgtEl>
                                        <p:attrNameLst>
                                          <p:attrName>style.visibility</p:attrName>
                                        </p:attrNameLst>
                                      </p:cBhvr>
                                      <p:to>
                                        <p:strVal val="visible"/>
                                      </p:to>
                                    </p:set>
                                    <p:animEffect transition="in" filter="blinds(horizontal)">
                                      <p:cBhvr>
                                        <p:cTn id="129" dur="500"/>
                                        <p:tgtEl>
                                          <p:spTgt spid="93205"/>
                                        </p:tgtEl>
                                      </p:cBhvr>
                                    </p:animEffect>
                                  </p:childTnLst>
                                </p:cTn>
                              </p:par>
                            </p:childTnLst>
                          </p:cTn>
                        </p:par>
                        <p:par>
                          <p:cTn id="130" fill="hold">
                            <p:stCondLst>
                              <p:cond delay="1000"/>
                            </p:stCondLst>
                            <p:childTnLst>
                              <p:par>
                                <p:cTn id="131" presetID="3" presetClass="entr" presetSubtype="10" fill="hold" nodeType="afterEffect">
                                  <p:stCondLst>
                                    <p:cond delay="0"/>
                                  </p:stCondLst>
                                  <p:childTnLst>
                                    <p:set>
                                      <p:cBhvr>
                                        <p:cTn id="132" dur="1" fill="hold">
                                          <p:stCondLst>
                                            <p:cond delay="0"/>
                                          </p:stCondLst>
                                        </p:cTn>
                                        <p:tgtEl>
                                          <p:spTgt spid="93224"/>
                                        </p:tgtEl>
                                        <p:attrNameLst>
                                          <p:attrName>style.visibility</p:attrName>
                                        </p:attrNameLst>
                                      </p:cBhvr>
                                      <p:to>
                                        <p:strVal val="visible"/>
                                      </p:to>
                                    </p:set>
                                    <p:animEffect transition="in" filter="blinds(horizontal)">
                                      <p:cBhvr>
                                        <p:cTn id="133" dur="500"/>
                                        <p:tgtEl>
                                          <p:spTgt spid="93224"/>
                                        </p:tgtEl>
                                      </p:cBhvr>
                                    </p:animEffect>
                                  </p:childTnLst>
                                </p:cTn>
                              </p:par>
                            </p:childTnLst>
                          </p:cTn>
                        </p:par>
                        <p:par>
                          <p:cTn id="134" fill="hold">
                            <p:stCondLst>
                              <p:cond delay="1500"/>
                            </p:stCondLst>
                            <p:childTnLst>
                              <p:par>
                                <p:cTn id="135" presetID="3" presetClass="entr" presetSubtype="10" fill="hold" grpId="0" nodeType="afterEffect">
                                  <p:stCondLst>
                                    <p:cond delay="0"/>
                                  </p:stCondLst>
                                  <p:childTnLst>
                                    <p:set>
                                      <p:cBhvr>
                                        <p:cTn id="136" dur="1" fill="hold">
                                          <p:stCondLst>
                                            <p:cond delay="0"/>
                                          </p:stCondLst>
                                        </p:cTn>
                                        <p:tgtEl>
                                          <p:spTgt spid="93223"/>
                                        </p:tgtEl>
                                        <p:attrNameLst>
                                          <p:attrName>style.visibility</p:attrName>
                                        </p:attrNameLst>
                                      </p:cBhvr>
                                      <p:to>
                                        <p:strVal val="visible"/>
                                      </p:to>
                                    </p:set>
                                    <p:animEffect transition="in" filter="blinds(horizontal)">
                                      <p:cBhvr>
                                        <p:cTn id="137" dur="500"/>
                                        <p:tgtEl>
                                          <p:spTgt spid="93223"/>
                                        </p:tgtEl>
                                      </p:cBhvr>
                                    </p:animEffect>
                                  </p:childTnLst>
                                </p:cTn>
                              </p:par>
                            </p:childTnLst>
                          </p:cTn>
                        </p:par>
                        <p:par>
                          <p:cTn id="138" fill="hold">
                            <p:stCondLst>
                              <p:cond delay="2000"/>
                            </p:stCondLst>
                            <p:childTnLst>
                              <p:par>
                                <p:cTn id="139" presetID="3" presetClass="entr" presetSubtype="10" fill="hold" nodeType="afterEffect">
                                  <p:stCondLst>
                                    <p:cond delay="0"/>
                                  </p:stCondLst>
                                  <p:childTnLst>
                                    <p:set>
                                      <p:cBhvr>
                                        <p:cTn id="140" dur="1" fill="hold">
                                          <p:stCondLst>
                                            <p:cond delay="0"/>
                                          </p:stCondLst>
                                        </p:cTn>
                                        <p:tgtEl>
                                          <p:spTgt spid="93226"/>
                                        </p:tgtEl>
                                        <p:attrNameLst>
                                          <p:attrName>style.visibility</p:attrName>
                                        </p:attrNameLst>
                                      </p:cBhvr>
                                      <p:to>
                                        <p:strVal val="visible"/>
                                      </p:to>
                                    </p:set>
                                    <p:animEffect transition="in" filter="blinds(horizontal)">
                                      <p:cBhvr>
                                        <p:cTn id="141" dur="500"/>
                                        <p:tgtEl>
                                          <p:spTgt spid="93226"/>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nodeType="clickEffect">
                                  <p:stCondLst>
                                    <p:cond delay="0"/>
                                  </p:stCondLst>
                                  <p:childTnLst>
                                    <p:set>
                                      <p:cBhvr>
                                        <p:cTn id="145" dur="1" fill="hold">
                                          <p:stCondLst>
                                            <p:cond delay="0"/>
                                          </p:stCondLst>
                                        </p:cTn>
                                        <p:tgtEl>
                                          <p:spTgt spid="93228"/>
                                        </p:tgtEl>
                                        <p:attrNameLst>
                                          <p:attrName>style.visibility</p:attrName>
                                        </p:attrNameLst>
                                      </p:cBhvr>
                                      <p:to>
                                        <p:strVal val="visible"/>
                                      </p:to>
                                    </p:set>
                                    <p:animEffect transition="in" filter="blinds(horizontal)">
                                      <p:cBhvr>
                                        <p:cTn id="146" dur="500"/>
                                        <p:tgtEl>
                                          <p:spTgt spid="93228"/>
                                        </p:tgtEl>
                                      </p:cBhvr>
                                    </p:animEffect>
                                  </p:childTnLst>
                                </p:cTn>
                              </p:par>
                            </p:childTnLst>
                          </p:cTn>
                        </p:par>
                        <p:par>
                          <p:cTn id="147" fill="hold">
                            <p:stCondLst>
                              <p:cond delay="500"/>
                            </p:stCondLst>
                            <p:childTnLst>
                              <p:par>
                                <p:cTn id="148" presetID="3" presetClass="entr" presetSubtype="10" fill="hold" grpId="0" nodeType="afterEffect">
                                  <p:stCondLst>
                                    <p:cond delay="0"/>
                                  </p:stCondLst>
                                  <p:childTnLst>
                                    <p:set>
                                      <p:cBhvr>
                                        <p:cTn id="149" dur="1" fill="hold">
                                          <p:stCondLst>
                                            <p:cond delay="0"/>
                                          </p:stCondLst>
                                        </p:cTn>
                                        <p:tgtEl>
                                          <p:spTgt spid="93227"/>
                                        </p:tgtEl>
                                        <p:attrNameLst>
                                          <p:attrName>style.visibility</p:attrName>
                                        </p:attrNameLst>
                                      </p:cBhvr>
                                      <p:to>
                                        <p:strVal val="visible"/>
                                      </p:to>
                                    </p:set>
                                    <p:animEffect transition="in" filter="blinds(horizontal)">
                                      <p:cBhvr>
                                        <p:cTn id="150" dur="500"/>
                                        <p:tgtEl>
                                          <p:spTgt spid="93227"/>
                                        </p:tgtEl>
                                      </p:cBhvr>
                                    </p:animEffect>
                                  </p:childTnLst>
                                </p:cTn>
                              </p:par>
                            </p:childTnLst>
                          </p:cTn>
                        </p:par>
                        <p:par>
                          <p:cTn id="151" fill="hold">
                            <p:stCondLst>
                              <p:cond delay="1000"/>
                            </p:stCondLst>
                            <p:childTnLst>
                              <p:par>
                                <p:cTn id="152" presetID="3" presetClass="entr" presetSubtype="10" fill="hold" grpId="0" nodeType="afterEffect">
                                  <p:stCondLst>
                                    <p:cond delay="0"/>
                                  </p:stCondLst>
                                  <p:childTnLst>
                                    <p:set>
                                      <p:cBhvr>
                                        <p:cTn id="153" dur="1" fill="hold">
                                          <p:stCondLst>
                                            <p:cond delay="0"/>
                                          </p:stCondLst>
                                        </p:cTn>
                                        <p:tgtEl>
                                          <p:spTgt spid="93198"/>
                                        </p:tgtEl>
                                        <p:attrNameLst>
                                          <p:attrName>style.visibility</p:attrName>
                                        </p:attrNameLst>
                                      </p:cBhvr>
                                      <p:to>
                                        <p:strVal val="visible"/>
                                      </p:to>
                                    </p:set>
                                    <p:animEffect transition="in" filter="blinds(horizontal)">
                                      <p:cBhvr>
                                        <p:cTn id="154" dur="500"/>
                                        <p:tgtEl>
                                          <p:spTgt spid="93198"/>
                                        </p:tgtEl>
                                      </p:cBhvr>
                                    </p:animEffect>
                                  </p:childTnLst>
                                </p:cTn>
                              </p:par>
                            </p:childTnLst>
                          </p:cTn>
                        </p:par>
                        <p:par>
                          <p:cTn id="155" fill="hold">
                            <p:stCondLst>
                              <p:cond delay="1500"/>
                            </p:stCondLst>
                            <p:childTnLst>
                              <p:par>
                                <p:cTn id="156" presetID="3" presetClass="entr" presetSubtype="10" fill="hold" nodeType="afterEffect">
                                  <p:stCondLst>
                                    <p:cond delay="0"/>
                                  </p:stCondLst>
                                  <p:childTnLst>
                                    <p:set>
                                      <p:cBhvr>
                                        <p:cTn id="157" dur="1" fill="hold">
                                          <p:stCondLst>
                                            <p:cond delay="0"/>
                                          </p:stCondLst>
                                        </p:cTn>
                                        <p:tgtEl>
                                          <p:spTgt spid="93229"/>
                                        </p:tgtEl>
                                        <p:attrNameLst>
                                          <p:attrName>style.visibility</p:attrName>
                                        </p:attrNameLst>
                                      </p:cBhvr>
                                      <p:to>
                                        <p:strVal val="visible"/>
                                      </p:to>
                                    </p:set>
                                    <p:animEffect transition="in" filter="blinds(horizontal)">
                                      <p:cBhvr>
                                        <p:cTn id="158" dur="500"/>
                                        <p:tgtEl>
                                          <p:spTgt spid="93229"/>
                                        </p:tgtEl>
                                      </p:cBhvr>
                                    </p:animEffect>
                                  </p:childTnLst>
                                </p:cTn>
                              </p:par>
                            </p:childTnLst>
                          </p:cTn>
                        </p:par>
                        <p:par>
                          <p:cTn id="159" fill="hold">
                            <p:stCondLst>
                              <p:cond delay="2000"/>
                            </p:stCondLst>
                            <p:childTnLst>
                              <p:par>
                                <p:cTn id="160" presetID="3" presetClass="entr" presetSubtype="10" fill="hold" nodeType="afterEffect">
                                  <p:stCondLst>
                                    <p:cond delay="0"/>
                                  </p:stCondLst>
                                  <p:childTnLst>
                                    <p:set>
                                      <p:cBhvr>
                                        <p:cTn id="161" dur="1" fill="hold">
                                          <p:stCondLst>
                                            <p:cond delay="0"/>
                                          </p:stCondLst>
                                        </p:cTn>
                                        <p:tgtEl>
                                          <p:spTgt spid="93230"/>
                                        </p:tgtEl>
                                        <p:attrNameLst>
                                          <p:attrName>style.visibility</p:attrName>
                                        </p:attrNameLst>
                                      </p:cBhvr>
                                      <p:to>
                                        <p:strVal val="visible"/>
                                      </p:to>
                                    </p:set>
                                    <p:animEffect transition="in" filter="blinds(horizontal)">
                                      <p:cBhvr>
                                        <p:cTn id="162" dur="500"/>
                                        <p:tgtEl>
                                          <p:spTgt spid="93230"/>
                                        </p:tgtEl>
                                      </p:cBhvr>
                                    </p:animEffect>
                                  </p:childTnLst>
                                </p:cTn>
                              </p:par>
                            </p:childTnLst>
                          </p:cTn>
                        </p:par>
                        <p:par>
                          <p:cTn id="163" fill="hold">
                            <p:stCondLst>
                              <p:cond delay="2500"/>
                            </p:stCondLst>
                            <p:childTnLst>
                              <p:par>
                                <p:cTn id="164" presetID="3" presetClass="entr" presetSubtype="10" fill="hold" grpId="0" nodeType="afterEffect">
                                  <p:stCondLst>
                                    <p:cond delay="0"/>
                                  </p:stCondLst>
                                  <p:childTnLst>
                                    <p:set>
                                      <p:cBhvr>
                                        <p:cTn id="165" dur="1" fill="hold">
                                          <p:stCondLst>
                                            <p:cond delay="0"/>
                                          </p:stCondLst>
                                        </p:cTn>
                                        <p:tgtEl>
                                          <p:spTgt spid="93225"/>
                                        </p:tgtEl>
                                        <p:attrNameLst>
                                          <p:attrName>style.visibility</p:attrName>
                                        </p:attrNameLst>
                                      </p:cBhvr>
                                      <p:to>
                                        <p:strVal val="visible"/>
                                      </p:to>
                                    </p:set>
                                    <p:animEffect transition="in" filter="blinds(horizontal)">
                                      <p:cBhvr>
                                        <p:cTn id="166" dur="500"/>
                                        <p:tgtEl>
                                          <p:spTgt spid="93225"/>
                                        </p:tgtEl>
                                      </p:cBhvr>
                                    </p:animEffect>
                                  </p:childTnLst>
                                </p:cTn>
                              </p:par>
                            </p:childTnLst>
                          </p:cTn>
                        </p:par>
                        <p:par>
                          <p:cTn id="167" fill="hold">
                            <p:stCondLst>
                              <p:cond delay="3000"/>
                            </p:stCondLst>
                            <p:childTnLst>
                              <p:par>
                                <p:cTn id="168" presetID="3" presetClass="entr" presetSubtype="10" fill="hold" nodeType="afterEffect">
                                  <p:stCondLst>
                                    <p:cond delay="0"/>
                                  </p:stCondLst>
                                  <p:childTnLst>
                                    <p:set>
                                      <p:cBhvr>
                                        <p:cTn id="169" dur="1" fill="hold">
                                          <p:stCondLst>
                                            <p:cond delay="0"/>
                                          </p:stCondLst>
                                        </p:cTn>
                                        <p:tgtEl>
                                          <p:spTgt spid="93231"/>
                                        </p:tgtEl>
                                        <p:attrNameLst>
                                          <p:attrName>style.visibility</p:attrName>
                                        </p:attrNameLst>
                                      </p:cBhvr>
                                      <p:to>
                                        <p:strVal val="visible"/>
                                      </p:to>
                                    </p:set>
                                    <p:animEffect transition="in" filter="blinds(horizontal)">
                                      <p:cBhvr>
                                        <p:cTn id="170" dur="500"/>
                                        <p:tgtEl>
                                          <p:spTgt spid="93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animBg="1"/>
      <p:bldP spid="93190" grpId="0" animBg="1"/>
      <p:bldP spid="93191" grpId="0" animBg="1"/>
      <p:bldP spid="93193" grpId="0" animBg="1"/>
      <p:bldP spid="93194" grpId="0" animBg="1"/>
      <p:bldP spid="93195" grpId="0" animBg="1"/>
      <p:bldP spid="93196" grpId="0" animBg="1"/>
      <p:bldP spid="93197" grpId="0" animBg="1"/>
      <p:bldP spid="93198" grpId="0" animBg="1"/>
      <p:bldP spid="93199" grpId="0" animBg="1"/>
      <p:bldP spid="93200" grpId="0" animBg="1"/>
      <p:bldP spid="93204" grpId="0"/>
      <p:bldP spid="93205" grpId="0"/>
      <p:bldP spid="93206" grpId="0" animBg="1"/>
      <p:bldP spid="93208" grpId="0" animBg="1"/>
      <p:bldP spid="93209" grpId="0" animBg="1"/>
      <p:bldP spid="93210" grpId="0" animBg="1"/>
      <p:bldP spid="93222" grpId="0" animBg="1"/>
      <p:bldP spid="93223" grpId="0" animBg="1"/>
      <p:bldP spid="93225" grpId="0" animBg="1"/>
      <p:bldP spid="932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dirty="0" smtClean="0"/>
              <a:t>Feature Set</a:t>
            </a:r>
          </a:p>
        </p:txBody>
      </p:sp>
      <p:sp>
        <p:nvSpPr>
          <p:cNvPr id="95235" name="Rectangle 3"/>
          <p:cNvSpPr>
            <a:spLocks noGrp="1" noChangeArrowheads="1"/>
          </p:cNvSpPr>
          <p:nvPr>
            <p:ph idx="1"/>
          </p:nvPr>
        </p:nvSpPr>
        <p:spPr>
          <a:xfrm>
            <a:off x="382588" y="1414463"/>
            <a:ext cx="8380412" cy="4776692"/>
          </a:xfrm>
        </p:spPr>
        <p:txBody>
          <a:bodyPr>
            <a:normAutofit fontScale="92500" lnSpcReduction="10000"/>
          </a:bodyPr>
          <a:lstStyle/>
          <a:p>
            <a:pPr eaLnBrk="1" hangingPunct="1"/>
            <a:endParaRPr lang="en-US" dirty="0" smtClean="0"/>
          </a:p>
          <a:p>
            <a:pPr eaLnBrk="1" hangingPunct="1"/>
            <a:endParaRPr lang="en-US" dirty="0" smtClean="0"/>
          </a:p>
          <a:p>
            <a:pPr eaLnBrk="1" hangingPunct="1"/>
            <a:endParaRPr lang="en-US" dirty="0" smtClean="0"/>
          </a:p>
          <a:p>
            <a:pPr eaLnBrk="1" hangingPunct="1">
              <a:buFont typeface="Wingdings 2" pitchFamily="18" charset="2"/>
              <a:buNone/>
            </a:pPr>
            <a:endParaRPr lang="en-US" dirty="0" smtClean="0"/>
          </a:p>
          <a:p>
            <a:pPr eaLnBrk="1" hangingPunct="1"/>
            <a:r>
              <a:rPr lang="en-US" dirty="0" smtClean="0"/>
              <a:t>Codec:  </a:t>
            </a:r>
            <a:r>
              <a:rPr lang="en-US" dirty="0" err="1" smtClean="0"/>
              <a:t>RTVideo</a:t>
            </a:r>
            <a:r>
              <a:rPr lang="en-US" dirty="0" smtClean="0"/>
              <a:t>, H.263 (fall back)</a:t>
            </a:r>
          </a:p>
          <a:p>
            <a:pPr eaLnBrk="1" hangingPunct="1"/>
            <a:r>
              <a:rPr lang="en-US" dirty="0" smtClean="0"/>
              <a:t>1:1, Multi-party Video</a:t>
            </a:r>
          </a:p>
          <a:p>
            <a:pPr eaLnBrk="1" hangingPunct="1"/>
            <a:r>
              <a:rPr lang="en-US" dirty="0" smtClean="0"/>
              <a:t>NAT/Firewall Traversal (no need for VPN)</a:t>
            </a:r>
          </a:p>
          <a:p>
            <a:pPr eaLnBrk="1" hangingPunct="1"/>
            <a:r>
              <a:rPr lang="en-US" dirty="0" smtClean="0"/>
              <a:t>SRTP</a:t>
            </a:r>
          </a:p>
          <a:p>
            <a:pPr eaLnBrk="1" hangingPunct="1"/>
            <a:r>
              <a:rPr lang="en-US" dirty="0" smtClean="0"/>
              <a:t>Video Archiving</a:t>
            </a:r>
          </a:p>
        </p:txBody>
      </p:sp>
      <p:graphicFrame>
        <p:nvGraphicFramePr>
          <p:cNvPr id="4" name="Table 3"/>
          <p:cNvGraphicFramePr>
            <a:graphicFrameLocks noGrp="1"/>
          </p:cNvGraphicFramePr>
          <p:nvPr/>
        </p:nvGraphicFramePr>
        <p:xfrm>
          <a:off x="609600" y="1676400"/>
          <a:ext cx="5105400" cy="1662833"/>
        </p:xfrm>
        <a:graphic>
          <a:graphicData uri="http://schemas.openxmlformats.org/drawingml/2006/table">
            <a:tbl>
              <a:tblPr firstRow="1" bandRow="1">
                <a:tableStyleId>{073A0DAA-6AF3-43AB-8588-CEC1D06C72B9}</a:tableStyleId>
              </a:tblPr>
              <a:tblGrid>
                <a:gridCol w="1447799"/>
                <a:gridCol w="1676400"/>
                <a:gridCol w="1981201"/>
              </a:tblGrid>
              <a:tr h="565553">
                <a:tc>
                  <a:txBody>
                    <a:bodyPr/>
                    <a:lstStyle/>
                    <a:p>
                      <a:r>
                        <a:rPr lang="en-US" dirty="0" smtClean="0"/>
                        <a:t>Resolution</a:t>
                      </a:r>
                      <a:endParaRPr lang="en-US" dirty="0"/>
                    </a:p>
                  </a:txBody>
                  <a:tcPr/>
                </a:tc>
                <a:tc>
                  <a:txBody>
                    <a:bodyPr/>
                    <a:lstStyle/>
                    <a:p>
                      <a:r>
                        <a:rPr lang="en-US" dirty="0" smtClean="0"/>
                        <a:t>BW (kbps)</a:t>
                      </a:r>
                      <a:endParaRPr lang="en-US" dirty="0"/>
                    </a:p>
                  </a:txBody>
                  <a:tcPr/>
                </a:tc>
                <a:tc>
                  <a:txBody>
                    <a:bodyPr/>
                    <a:lstStyle/>
                    <a:p>
                      <a:r>
                        <a:rPr lang="en-US" dirty="0" smtClean="0"/>
                        <a:t>CPU</a:t>
                      </a:r>
                      <a:endParaRPr lang="en-US" dirty="0"/>
                    </a:p>
                  </a:txBody>
                  <a:tcPr/>
                </a:tc>
              </a:tr>
              <a:tr h="323173">
                <a:tc>
                  <a:txBody>
                    <a:bodyPr/>
                    <a:lstStyle/>
                    <a:p>
                      <a:r>
                        <a:rPr lang="en-US" dirty="0" smtClean="0"/>
                        <a:t>CIF@15</a:t>
                      </a:r>
                      <a:endParaRPr lang="en-US" dirty="0"/>
                    </a:p>
                  </a:txBody>
                  <a:tcPr/>
                </a:tc>
                <a:tc>
                  <a:txBody>
                    <a:bodyPr/>
                    <a:lstStyle/>
                    <a:p>
                      <a:r>
                        <a:rPr lang="en-US" dirty="0" smtClean="0"/>
                        <a:t>100-350</a:t>
                      </a:r>
                      <a:endParaRPr lang="en-US" dirty="0"/>
                    </a:p>
                  </a:txBody>
                  <a:tcPr/>
                </a:tc>
                <a:tc>
                  <a:txBody>
                    <a:bodyPr/>
                    <a:lstStyle/>
                    <a:p>
                      <a:r>
                        <a:rPr lang="en-US" dirty="0" smtClean="0"/>
                        <a:t>1.5G</a:t>
                      </a:r>
                      <a:endParaRPr lang="en-US" dirty="0"/>
                    </a:p>
                  </a:txBody>
                  <a:tcPr/>
                </a:tc>
              </a:tr>
              <a:tr h="323173">
                <a:tc>
                  <a:txBody>
                    <a:bodyPr/>
                    <a:lstStyle/>
                    <a:p>
                      <a:r>
                        <a:rPr lang="en-US" dirty="0" smtClean="0"/>
                        <a:t>VGA@15</a:t>
                      </a:r>
                      <a:endParaRPr lang="en-US" dirty="0"/>
                    </a:p>
                  </a:txBody>
                  <a:tcPr/>
                </a:tc>
                <a:tc>
                  <a:txBody>
                    <a:bodyPr/>
                    <a:lstStyle/>
                    <a:p>
                      <a:r>
                        <a:rPr lang="en-US" dirty="0" smtClean="0"/>
                        <a:t>400-800</a:t>
                      </a:r>
                      <a:endParaRPr lang="en-US" dirty="0"/>
                    </a:p>
                  </a:txBody>
                  <a:tcPr/>
                </a:tc>
                <a:tc>
                  <a:txBody>
                    <a:bodyPr/>
                    <a:lstStyle/>
                    <a:p>
                      <a:r>
                        <a:rPr lang="en-US" dirty="0" smtClean="0"/>
                        <a:t>Dual Core</a:t>
                      </a:r>
                      <a:endParaRPr lang="en-US" dirty="0"/>
                    </a:p>
                  </a:txBody>
                  <a:tcPr/>
                </a:tc>
              </a:tr>
              <a:tr h="323173">
                <a:tc>
                  <a:txBody>
                    <a:bodyPr/>
                    <a:lstStyle/>
                    <a:p>
                      <a:r>
                        <a:rPr lang="en-US" dirty="0" smtClean="0"/>
                        <a:t>Pano@15</a:t>
                      </a:r>
                      <a:endParaRPr lang="en-US" dirty="0"/>
                    </a:p>
                  </a:txBody>
                  <a:tcPr/>
                </a:tc>
                <a:tc>
                  <a:txBody>
                    <a:bodyPr/>
                    <a:lstStyle/>
                    <a:p>
                      <a:r>
                        <a:rPr lang="en-US" dirty="0" smtClean="0"/>
                        <a:t>100-350</a:t>
                      </a:r>
                      <a:endParaRPr lang="en-US" dirty="0"/>
                    </a:p>
                  </a:txBody>
                  <a:tcPr/>
                </a:tc>
                <a:tc>
                  <a:txBody>
                    <a:bodyPr/>
                    <a:lstStyle/>
                    <a:p>
                      <a:r>
                        <a:rPr lang="en-US" dirty="0" smtClean="0"/>
                        <a:t>Dual</a:t>
                      </a:r>
                      <a:r>
                        <a:rPr lang="en-US" baseline="0" dirty="0" smtClean="0"/>
                        <a:t> Core</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In OCS 2007</a:t>
            </a:r>
            <a:endParaRPr lang="en-US" dirty="0"/>
          </a:p>
        </p:txBody>
      </p:sp>
      <p:sp>
        <p:nvSpPr>
          <p:cNvPr id="3" name="Content Placeholder 2"/>
          <p:cNvSpPr>
            <a:spLocks noGrp="1"/>
          </p:cNvSpPr>
          <p:nvPr>
            <p:ph idx="1"/>
          </p:nvPr>
        </p:nvSpPr>
        <p:spPr>
          <a:xfrm>
            <a:off x="382588" y="1414463"/>
            <a:ext cx="8380412" cy="4081117"/>
          </a:xfrm>
        </p:spPr>
        <p:txBody>
          <a:bodyPr/>
          <a:lstStyle/>
          <a:p>
            <a:r>
              <a:rPr lang="en-US" dirty="0" smtClean="0"/>
              <a:t>Advanced VC1 Codec</a:t>
            </a:r>
          </a:p>
          <a:p>
            <a:r>
              <a:rPr lang="en-US" dirty="0" smtClean="0"/>
              <a:t>CIF, VGA</a:t>
            </a:r>
          </a:p>
          <a:p>
            <a:r>
              <a:rPr lang="en-US" dirty="0" smtClean="0"/>
              <a:t>Low BW Usage</a:t>
            </a:r>
          </a:p>
          <a:p>
            <a:r>
              <a:rPr lang="en-US" dirty="0" smtClean="0"/>
              <a:t>Wideband Audio</a:t>
            </a:r>
          </a:p>
          <a:p>
            <a:r>
              <a:rPr lang="en-US" dirty="0" smtClean="0"/>
              <a:t>Network Resilience</a:t>
            </a:r>
          </a:p>
          <a:p>
            <a:r>
              <a:rPr lang="en-US" dirty="0" smtClean="0"/>
              <a:t>Quality of Experience</a:t>
            </a:r>
          </a:p>
          <a:p>
            <a:r>
              <a:rPr lang="en-US" dirty="0" smtClean="0"/>
              <a:t>Quality Monitoring</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82588" y="1414463"/>
            <a:ext cx="8380412" cy="3151632"/>
          </a:xfrm>
        </p:spPr>
        <p:txBody>
          <a:bodyPr/>
          <a:lstStyle/>
          <a:p>
            <a:r>
              <a:rPr lang="en-US" dirty="0" smtClean="0"/>
              <a:t>Our Vision</a:t>
            </a:r>
          </a:p>
          <a:p>
            <a:r>
              <a:rPr lang="en-US" dirty="0" smtClean="0"/>
              <a:t>OCS 2007 Feature Set</a:t>
            </a:r>
          </a:p>
          <a:p>
            <a:r>
              <a:rPr lang="en-US" dirty="0" smtClean="0"/>
              <a:t>OCS 2007 Video Deep Dive</a:t>
            </a:r>
          </a:p>
          <a:p>
            <a:r>
              <a:rPr lang="en-US" dirty="0" err="1" smtClean="0"/>
              <a:t>Interop</a:t>
            </a:r>
            <a:r>
              <a:rPr lang="en-US" dirty="0" smtClean="0"/>
              <a:t> with Tandberg and </a:t>
            </a:r>
            <a:r>
              <a:rPr lang="en-US" dirty="0" err="1" smtClean="0"/>
              <a:t>Polycom</a:t>
            </a:r>
            <a:endParaRPr lang="en-US" dirty="0" smtClean="0"/>
          </a:p>
          <a:p>
            <a:r>
              <a:rPr lang="en-US" dirty="0" smtClean="0"/>
              <a:t>OCS Video Roadmap</a:t>
            </a:r>
          </a:p>
          <a:p>
            <a:r>
              <a:rPr lang="en-US" dirty="0" smtClean="0"/>
              <a:t>Q&amp;A</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In OCS 2007</a:t>
            </a:r>
            <a:endParaRPr lang="en-US" dirty="0"/>
          </a:p>
        </p:txBody>
      </p:sp>
      <p:sp>
        <p:nvSpPr>
          <p:cNvPr id="3" name="Content Placeholder 2"/>
          <p:cNvSpPr>
            <a:spLocks noGrp="1"/>
          </p:cNvSpPr>
          <p:nvPr>
            <p:ph idx="1"/>
          </p:nvPr>
        </p:nvSpPr>
        <p:spPr>
          <a:xfrm>
            <a:off x="382588" y="1414463"/>
            <a:ext cx="8380412" cy="4081117"/>
          </a:xfrm>
        </p:spPr>
        <p:txBody>
          <a:bodyPr/>
          <a:lstStyle/>
          <a:p>
            <a:r>
              <a:rPr lang="en-US" dirty="0" smtClean="0"/>
              <a:t>One Click to Start Video</a:t>
            </a:r>
          </a:p>
          <a:p>
            <a:r>
              <a:rPr lang="en-US" dirty="0" smtClean="0"/>
              <a:t>Never Set BW</a:t>
            </a:r>
          </a:p>
          <a:p>
            <a:r>
              <a:rPr lang="en-US" dirty="0" smtClean="0"/>
              <a:t>Never Set Firewall</a:t>
            </a:r>
          </a:p>
          <a:p>
            <a:r>
              <a:rPr lang="en-US" dirty="0" smtClean="0"/>
              <a:t>Never Set Codec</a:t>
            </a:r>
          </a:p>
          <a:p>
            <a:r>
              <a:rPr lang="en-US" dirty="0" smtClean="0"/>
              <a:t>Never Set Security</a:t>
            </a:r>
          </a:p>
          <a:p>
            <a:r>
              <a:rPr lang="en-US" dirty="0" smtClean="0"/>
              <a:t>No Special Hardware</a:t>
            </a:r>
          </a:p>
          <a:p>
            <a:r>
              <a:rPr lang="en-US" dirty="0" smtClean="0"/>
              <a:t>UC Webcam</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In OCS 2007</a:t>
            </a:r>
            <a:endParaRPr lang="en-US" dirty="0"/>
          </a:p>
        </p:txBody>
      </p:sp>
      <p:sp>
        <p:nvSpPr>
          <p:cNvPr id="3" name="Content Placeholder 2"/>
          <p:cNvSpPr>
            <a:spLocks noGrp="1"/>
          </p:cNvSpPr>
          <p:nvPr>
            <p:ph idx="1"/>
          </p:nvPr>
        </p:nvSpPr>
        <p:spPr>
          <a:xfrm>
            <a:off x="382588" y="1414463"/>
            <a:ext cx="8380412" cy="1526572"/>
          </a:xfrm>
        </p:spPr>
        <p:txBody>
          <a:bodyPr/>
          <a:lstStyle/>
          <a:p>
            <a:r>
              <a:rPr lang="en-US" dirty="0" smtClean="0"/>
              <a:t>Reliable firewall traversal</a:t>
            </a:r>
          </a:p>
          <a:p>
            <a:r>
              <a:rPr lang="en-US" dirty="0" smtClean="0"/>
              <a:t>Network resilience</a:t>
            </a:r>
          </a:p>
          <a:p>
            <a:r>
              <a:rPr lang="en-US" altLang="zh-CN" dirty="0" smtClean="0"/>
              <a:t>Simple reliable hardware setup</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normAutofit fontScale="90000"/>
          </a:bodyPr>
          <a:lstStyle/>
          <a:p>
            <a:r>
              <a:rPr lang="en-US" dirty="0" smtClean="0"/>
              <a:t>Network Resilience In OCS 2007</a:t>
            </a:r>
            <a:endParaRPr lang="en-US" dirty="0"/>
          </a:p>
        </p:txBody>
      </p:sp>
      <p:sp>
        <p:nvSpPr>
          <p:cNvPr id="3" name="Content Placeholder 2"/>
          <p:cNvSpPr>
            <a:spLocks noGrp="1"/>
          </p:cNvSpPr>
          <p:nvPr>
            <p:ph idx="1"/>
          </p:nvPr>
        </p:nvSpPr>
        <p:spPr>
          <a:xfrm>
            <a:off x="381000" y="1419225"/>
            <a:ext cx="8380412" cy="2308324"/>
          </a:xfrm>
        </p:spPr>
        <p:txBody>
          <a:bodyPr/>
          <a:lstStyle/>
          <a:p>
            <a:r>
              <a:rPr lang="en-US" dirty="0" smtClean="0"/>
              <a:t>Channel Protection</a:t>
            </a:r>
          </a:p>
          <a:p>
            <a:r>
              <a:rPr lang="en-US" dirty="0" smtClean="0"/>
              <a:t>Error Concealment</a:t>
            </a:r>
          </a:p>
          <a:p>
            <a:r>
              <a:rPr lang="en-US" altLang="zh-CN" dirty="0" smtClean="0"/>
              <a:t>Error Recovery</a:t>
            </a:r>
          </a:p>
          <a:p>
            <a:r>
              <a:rPr lang="en-US" altLang="zh-CN" dirty="0" smtClean="0"/>
              <a:t>Dynamic BW Allocation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Channel Protection</a:t>
            </a:r>
            <a:endParaRPr lang="en-US" dirty="0"/>
          </a:p>
        </p:txBody>
      </p:sp>
      <p:sp>
        <p:nvSpPr>
          <p:cNvPr id="3" name="Content Placeholder 2"/>
          <p:cNvSpPr>
            <a:spLocks noGrp="1"/>
          </p:cNvSpPr>
          <p:nvPr>
            <p:ph idx="1"/>
          </p:nvPr>
        </p:nvSpPr>
        <p:spPr>
          <a:xfrm>
            <a:off x="382588" y="1414463"/>
            <a:ext cx="8380412" cy="3865674"/>
          </a:xfrm>
        </p:spPr>
        <p:txBody>
          <a:bodyPr/>
          <a:lstStyle/>
          <a:p>
            <a:pPr>
              <a:defRPr/>
            </a:pPr>
            <a:r>
              <a:rPr lang="en-US" dirty="0" smtClean="0"/>
              <a:t>Goal:  Improve </a:t>
            </a:r>
            <a:r>
              <a:rPr lang="en-US" i="1" dirty="0" smtClean="0">
                <a:solidFill>
                  <a:schemeClr val="tx2"/>
                </a:solidFill>
              </a:rPr>
              <a:t>perceived</a:t>
            </a:r>
            <a:r>
              <a:rPr lang="en-US" i="1" dirty="0" smtClean="0"/>
              <a:t> </a:t>
            </a:r>
            <a:br>
              <a:rPr lang="en-US" i="1" dirty="0" smtClean="0"/>
            </a:br>
            <a:r>
              <a:rPr lang="en-US" dirty="0" smtClean="0"/>
              <a:t>video quality in a lossy network</a:t>
            </a:r>
          </a:p>
          <a:p>
            <a:pPr>
              <a:defRPr/>
            </a:pPr>
            <a:r>
              <a:rPr lang="en-US" dirty="0" smtClean="0"/>
              <a:t>System Design</a:t>
            </a:r>
          </a:p>
          <a:p>
            <a:pPr lvl="1">
              <a:defRPr/>
            </a:pPr>
            <a:r>
              <a:rPr lang="en-US" dirty="0" smtClean="0"/>
              <a:t>Forward Error Correction</a:t>
            </a:r>
          </a:p>
          <a:p>
            <a:pPr lvl="1">
              <a:defRPr/>
            </a:pPr>
            <a:r>
              <a:rPr lang="en-US" dirty="0" smtClean="0"/>
              <a:t>Error Concealment</a:t>
            </a:r>
          </a:p>
          <a:p>
            <a:pPr lvl="1">
              <a:defRPr/>
            </a:pPr>
            <a:r>
              <a:rPr lang="en-US" dirty="0" smtClean="0"/>
              <a:t>Error Recovery </a:t>
            </a:r>
          </a:p>
          <a:p>
            <a:pPr>
              <a:defRPr/>
            </a:pPr>
            <a:r>
              <a:rPr lang="en-US" dirty="0" smtClean="0"/>
              <a:t>Result</a:t>
            </a:r>
          </a:p>
          <a:p>
            <a:pPr lvl="1">
              <a:defRPr/>
            </a:pPr>
            <a:r>
              <a:rPr lang="en-US" dirty="0" smtClean="0"/>
              <a:t>Packet Loss Impact become un-</a:t>
            </a:r>
            <a:r>
              <a:rPr lang="en-US" dirty="0" err="1" smtClean="0"/>
              <a:t>noticable</a:t>
            </a:r>
            <a:r>
              <a:rPr lang="en-US" dirty="0" smtClean="0"/>
              <a:t> </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Forward Error Correction</a:t>
            </a:r>
            <a:endParaRPr lang="en-US" dirty="0"/>
          </a:p>
        </p:txBody>
      </p:sp>
      <p:sp>
        <p:nvSpPr>
          <p:cNvPr id="3" name="Content Placeholder 2"/>
          <p:cNvSpPr>
            <a:spLocks noGrp="1"/>
          </p:cNvSpPr>
          <p:nvPr>
            <p:ph idx="1"/>
          </p:nvPr>
        </p:nvSpPr>
        <p:spPr>
          <a:xfrm>
            <a:off x="382588" y="1414463"/>
            <a:ext cx="8380412" cy="3896451"/>
          </a:xfrm>
        </p:spPr>
        <p:txBody>
          <a:bodyPr/>
          <a:lstStyle/>
          <a:p>
            <a:pPr>
              <a:defRPr/>
            </a:pPr>
            <a:r>
              <a:rPr lang="en-US" dirty="0" smtClean="0"/>
              <a:t>Goal:  Reduce Frame Loss Probability</a:t>
            </a:r>
          </a:p>
          <a:p>
            <a:pPr>
              <a:defRPr/>
            </a:pPr>
            <a:r>
              <a:rPr lang="en-US" dirty="0" smtClean="0"/>
              <a:t>Design</a:t>
            </a:r>
          </a:p>
          <a:p>
            <a:pPr lvl="1">
              <a:defRPr/>
            </a:pPr>
            <a:r>
              <a:rPr lang="en-US" dirty="0" smtClean="0"/>
              <a:t>Packet Level Protection using Redundant Data</a:t>
            </a:r>
          </a:p>
          <a:p>
            <a:pPr lvl="1">
              <a:defRPr/>
            </a:pPr>
            <a:r>
              <a:rPr lang="en-US" dirty="0" smtClean="0"/>
              <a:t>Protect Key Frames Only</a:t>
            </a:r>
          </a:p>
          <a:p>
            <a:pPr lvl="1">
              <a:defRPr/>
            </a:pPr>
            <a:r>
              <a:rPr lang="en-US" dirty="0" smtClean="0"/>
              <a:t>10% extra protection bits</a:t>
            </a:r>
          </a:p>
          <a:p>
            <a:pPr>
              <a:defRPr/>
            </a:pPr>
            <a:r>
              <a:rPr lang="en-US" dirty="0" smtClean="0"/>
              <a:t>Result @ 1% loss network</a:t>
            </a:r>
          </a:p>
          <a:p>
            <a:pPr lvl="1">
              <a:defRPr/>
            </a:pPr>
            <a:r>
              <a:rPr lang="en-US" dirty="0" smtClean="0"/>
              <a:t>I frame loss rate:  10% -&gt; 0.1%</a:t>
            </a:r>
          </a:p>
          <a:p>
            <a:pPr lvl="1">
              <a:defRPr/>
            </a:pPr>
            <a:r>
              <a:rPr lang="en-US" dirty="0" smtClean="0"/>
              <a:t>Artifact:  30% -&gt; 6%</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Error Concealment</a:t>
            </a:r>
            <a:endParaRPr lang="en-US" dirty="0"/>
          </a:p>
        </p:txBody>
      </p:sp>
      <p:sp>
        <p:nvSpPr>
          <p:cNvPr id="3" name="Content Placeholder 2"/>
          <p:cNvSpPr>
            <a:spLocks noGrp="1"/>
          </p:cNvSpPr>
          <p:nvPr>
            <p:ph idx="1"/>
          </p:nvPr>
        </p:nvSpPr>
        <p:spPr>
          <a:xfrm>
            <a:off x="382588" y="1414463"/>
            <a:ext cx="8380412" cy="4672048"/>
          </a:xfrm>
        </p:spPr>
        <p:txBody>
          <a:bodyPr/>
          <a:lstStyle/>
          <a:p>
            <a:r>
              <a:rPr lang="en-US" dirty="0" smtClean="0"/>
              <a:t>Goal:  Hide Artifact</a:t>
            </a:r>
          </a:p>
          <a:p>
            <a:pPr lvl="1"/>
            <a:r>
              <a:rPr lang="en-US" dirty="0" smtClean="0"/>
              <a:t>Human eyes more sensitive to </a:t>
            </a:r>
            <a:br>
              <a:rPr lang="en-US" dirty="0" smtClean="0"/>
            </a:br>
            <a:r>
              <a:rPr lang="en-US" dirty="0" smtClean="0"/>
              <a:t>artifact than to short frozen video</a:t>
            </a:r>
          </a:p>
          <a:p>
            <a:r>
              <a:rPr lang="en-US" dirty="0" smtClean="0"/>
              <a:t>Design</a:t>
            </a:r>
          </a:p>
          <a:p>
            <a:pPr lvl="1"/>
            <a:r>
              <a:rPr lang="en-US" dirty="0" smtClean="0"/>
              <a:t>Share frame dependency </a:t>
            </a:r>
            <a:br>
              <a:rPr lang="en-US" dirty="0" smtClean="0"/>
            </a:br>
            <a:r>
              <a:rPr lang="en-US" dirty="0" smtClean="0"/>
              <a:t>info between sender/receiver</a:t>
            </a:r>
          </a:p>
          <a:p>
            <a:pPr lvl="1"/>
            <a:r>
              <a:rPr lang="en-US" dirty="0" smtClean="0"/>
              <a:t>Hide frames with impaired dependency</a:t>
            </a:r>
          </a:p>
          <a:p>
            <a:r>
              <a:rPr lang="en-US" dirty="0" smtClean="0"/>
              <a:t>Result</a:t>
            </a:r>
          </a:p>
          <a:p>
            <a:pPr lvl="1"/>
            <a:r>
              <a:rPr lang="en-US" dirty="0" smtClean="0"/>
              <a:t>Zero Artifact</a:t>
            </a:r>
          </a:p>
          <a:p>
            <a:pPr lvl="1"/>
            <a:endParaRPr lang="en-US"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smtClean="0"/>
              <a:t>Error Recovery</a:t>
            </a:r>
          </a:p>
        </p:txBody>
      </p:sp>
      <p:sp>
        <p:nvSpPr>
          <p:cNvPr id="99331" name="Rectangle 3"/>
          <p:cNvSpPr>
            <a:spLocks noGrp="1" noChangeArrowheads="1"/>
          </p:cNvSpPr>
          <p:nvPr>
            <p:ph idx="1"/>
          </p:nvPr>
        </p:nvSpPr>
        <p:spPr>
          <a:xfrm>
            <a:off x="382588" y="1414463"/>
            <a:ext cx="8380412" cy="3422475"/>
          </a:xfrm>
        </p:spPr>
        <p:txBody>
          <a:bodyPr/>
          <a:lstStyle/>
          <a:p>
            <a:pPr eaLnBrk="1" hangingPunct="1">
              <a:defRPr/>
            </a:pPr>
            <a:r>
              <a:rPr lang="en-US" dirty="0" smtClean="0"/>
              <a:t>Goal:  Reduce Frozen Video Interval</a:t>
            </a:r>
          </a:p>
          <a:p>
            <a:pPr lvl="1" eaLnBrk="1" hangingPunct="1">
              <a:defRPr/>
            </a:pPr>
            <a:r>
              <a:rPr lang="en-US" dirty="0" smtClean="0"/>
              <a:t>Worst:  GOP(10 Sec)</a:t>
            </a:r>
          </a:p>
          <a:p>
            <a:pPr eaLnBrk="1" hangingPunct="1">
              <a:defRPr/>
            </a:pPr>
            <a:r>
              <a:rPr lang="en-US" dirty="0" smtClean="0"/>
              <a:t>Design</a:t>
            </a:r>
          </a:p>
          <a:p>
            <a:pPr lvl="1" eaLnBrk="1" hangingPunct="1">
              <a:defRPr/>
            </a:pPr>
            <a:r>
              <a:rPr lang="en-US" dirty="0" smtClean="0"/>
              <a:t>Receiver Sends Packet Loss Report</a:t>
            </a:r>
          </a:p>
          <a:p>
            <a:pPr lvl="1" eaLnBrk="1" hangingPunct="1">
              <a:defRPr/>
            </a:pPr>
            <a:r>
              <a:rPr lang="en-US" dirty="0" smtClean="0"/>
              <a:t>Sender Resends I/SP frame</a:t>
            </a:r>
          </a:p>
          <a:p>
            <a:pPr eaLnBrk="1" hangingPunct="1">
              <a:defRPr/>
            </a:pPr>
            <a:r>
              <a:rPr lang="en-US" dirty="0" smtClean="0"/>
              <a:t>Result</a:t>
            </a:r>
          </a:p>
          <a:p>
            <a:pPr lvl="1" eaLnBrk="1" hangingPunct="1">
              <a:defRPr/>
            </a:pPr>
            <a:r>
              <a:rPr lang="en-US" dirty="0" smtClean="0"/>
              <a:t>Frozen interval &lt; RTT time (200ms, 3 frames)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Dynamic BW Allocation</a:t>
            </a:r>
            <a:endParaRPr lang="en-US" dirty="0"/>
          </a:p>
        </p:txBody>
      </p:sp>
      <p:sp>
        <p:nvSpPr>
          <p:cNvPr id="3" name="Content Placeholder 2"/>
          <p:cNvSpPr>
            <a:spLocks noGrp="1"/>
          </p:cNvSpPr>
          <p:nvPr>
            <p:ph idx="1"/>
          </p:nvPr>
        </p:nvSpPr>
        <p:spPr>
          <a:xfrm>
            <a:off x="382588" y="1414463"/>
            <a:ext cx="8380412" cy="3711575"/>
          </a:xfrm>
        </p:spPr>
        <p:txBody>
          <a:bodyPr/>
          <a:lstStyle/>
          <a:p>
            <a:pPr>
              <a:defRPr/>
            </a:pPr>
            <a:r>
              <a:rPr lang="en-US" dirty="0" smtClean="0"/>
              <a:t>Cannot Predict Available BW At Beginning</a:t>
            </a:r>
          </a:p>
          <a:p>
            <a:pPr>
              <a:defRPr/>
            </a:pPr>
            <a:r>
              <a:rPr lang="en-US" altLang="zh-CN" dirty="0" smtClean="0"/>
              <a:t>Dynamic</a:t>
            </a:r>
            <a:r>
              <a:rPr lang="zh-CN" altLang="en-US" dirty="0" smtClean="0"/>
              <a:t> </a:t>
            </a:r>
            <a:r>
              <a:rPr lang="en-US" dirty="0" smtClean="0"/>
              <a:t>BW Allocation </a:t>
            </a:r>
          </a:p>
          <a:p>
            <a:pPr lvl="1">
              <a:defRPr/>
            </a:pPr>
            <a:r>
              <a:rPr lang="en-US" dirty="0" smtClean="0"/>
              <a:t>BW Estimation Every 5 Seconds</a:t>
            </a:r>
          </a:p>
          <a:p>
            <a:pPr lvl="1">
              <a:defRPr/>
            </a:pPr>
            <a:r>
              <a:rPr lang="en-US" dirty="0" smtClean="0"/>
              <a:t>BW Allocation to Audio Video Channels</a:t>
            </a:r>
          </a:p>
          <a:p>
            <a:pPr lvl="1">
              <a:defRPr/>
            </a:pPr>
            <a:r>
              <a:rPr lang="en-US" dirty="0" smtClean="0"/>
              <a:t>Reset Encoder </a:t>
            </a:r>
            <a:r>
              <a:rPr lang="en-US" dirty="0" err="1" smtClean="0"/>
              <a:t>Bitrate</a:t>
            </a:r>
            <a:endParaRPr lang="en-US" dirty="0" smtClean="0"/>
          </a:p>
          <a:p>
            <a:pPr lvl="2">
              <a:defRPr/>
            </a:pPr>
            <a:r>
              <a:rPr lang="en-US" dirty="0" smtClean="0"/>
              <a:t>QP, Frame Rate, Resolution</a:t>
            </a:r>
          </a:p>
          <a:p>
            <a:pPr>
              <a:defRPr/>
            </a:pPr>
            <a:r>
              <a:rPr lang="en-US" dirty="0" smtClean="0"/>
              <a:t>Optimal QoE Given Available BW</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Affordability In OCS 2007</a:t>
            </a:r>
            <a:endParaRPr lang="en-US" dirty="0"/>
          </a:p>
        </p:txBody>
      </p:sp>
      <p:sp>
        <p:nvSpPr>
          <p:cNvPr id="3" name="Content Placeholder 2"/>
          <p:cNvSpPr>
            <a:spLocks noGrp="1"/>
          </p:cNvSpPr>
          <p:nvPr>
            <p:ph idx="1"/>
          </p:nvPr>
        </p:nvSpPr>
        <p:spPr>
          <a:xfrm>
            <a:off x="382588" y="1414463"/>
            <a:ext cx="8380412" cy="2443746"/>
          </a:xfrm>
        </p:spPr>
        <p:txBody>
          <a:bodyPr/>
          <a:lstStyle/>
          <a:p>
            <a:r>
              <a:rPr lang="en-US" dirty="0" smtClean="0"/>
              <a:t>Commodity Hardware, </a:t>
            </a:r>
            <a:br>
              <a:rPr lang="en-US" dirty="0" smtClean="0"/>
            </a:br>
            <a:r>
              <a:rPr lang="en-US" dirty="0" err="1" smtClean="0"/>
              <a:t>WinTel</a:t>
            </a:r>
            <a:r>
              <a:rPr lang="en-US" dirty="0" smtClean="0"/>
              <a:t>, Webcam, Headset</a:t>
            </a:r>
          </a:p>
          <a:p>
            <a:r>
              <a:rPr lang="en-US" dirty="0" smtClean="0"/>
              <a:t>Scalable AVMCU Server</a:t>
            </a:r>
          </a:p>
          <a:p>
            <a:pPr lvl="1"/>
            <a:r>
              <a:rPr lang="en-US" dirty="0" smtClean="0"/>
              <a:t>How to Handle Heterogeneous End Point </a:t>
            </a:r>
          </a:p>
          <a:p>
            <a:r>
              <a:rPr lang="en-US" dirty="0" smtClean="0"/>
              <a:t>Easy Admin, lower TCO</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Video Conferencing</a:t>
            </a:r>
            <a:endParaRPr lang="en-US" dirty="0"/>
          </a:p>
        </p:txBody>
      </p:sp>
      <p:sp>
        <p:nvSpPr>
          <p:cNvPr id="3" name="Content Placeholder 2"/>
          <p:cNvSpPr>
            <a:spLocks noGrp="1"/>
          </p:cNvSpPr>
          <p:nvPr>
            <p:ph idx="1"/>
          </p:nvPr>
        </p:nvSpPr>
        <p:spPr>
          <a:xfrm>
            <a:off x="382588" y="1414463"/>
            <a:ext cx="8380412" cy="4893647"/>
          </a:xfrm>
        </p:spPr>
        <p:txBody>
          <a:bodyPr>
            <a:normAutofit lnSpcReduction="10000"/>
          </a:bodyPr>
          <a:lstStyle/>
          <a:p>
            <a:pPr>
              <a:defRPr/>
            </a:pPr>
            <a:r>
              <a:rPr lang="en-US" dirty="0" smtClean="0"/>
              <a:t>Large Multiparty Video Conf </a:t>
            </a:r>
          </a:p>
          <a:p>
            <a:pPr lvl="1">
              <a:defRPr/>
            </a:pPr>
            <a:r>
              <a:rPr lang="en-US" dirty="0" smtClean="0"/>
              <a:t>Up to 250 participants</a:t>
            </a:r>
          </a:p>
          <a:p>
            <a:pPr lvl="1">
              <a:defRPr/>
            </a:pPr>
            <a:r>
              <a:rPr lang="en-US" dirty="0" smtClean="0"/>
              <a:t>Live Meeting Can do Even More</a:t>
            </a:r>
          </a:p>
          <a:p>
            <a:pPr>
              <a:defRPr/>
            </a:pPr>
            <a:r>
              <a:rPr lang="en-US" dirty="0" smtClean="0"/>
              <a:t>Switched Video (one video window)</a:t>
            </a:r>
          </a:p>
          <a:p>
            <a:pPr lvl="1">
              <a:defRPr/>
            </a:pPr>
            <a:r>
              <a:rPr lang="en-US" dirty="0" smtClean="0"/>
              <a:t>Active speaker switching</a:t>
            </a:r>
          </a:p>
          <a:p>
            <a:pPr lvl="1">
              <a:defRPr/>
            </a:pPr>
            <a:r>
              <a:rPr lang="en-US" dirty="0" smtClean="0"/>
              <a:t>Manual switching</a:t>
            </a:r>
          </a:p>
          <a:p>
            <a:pPr>
              <a:defRPr/>
            </a:pPr>
            <a:r>
              <a:rPr lang="en-US" dirty="0" smtClean="0"/>
              <a:t>Rate Matching</a:t>
            </a:r>
          </a:p>
          <a:p>
            <a:pPr>
              <a:defRPr/>
            </a:pPr>
            <a:r>
              <a:rPr lang="en-US" dirty="0" smtClean="0"/>
              <a:t>Video Archiving</a:t>
            </a:r>
          </a:p>
          <a:p>
            <a:pPr lvl="1">
              <a:defRPr/>
            </a:pPr>
            <a:r>
              <a:rPr lang="en-US" dirty="0" smtClean="0"/>
              <a:t>Client/Server side archiving</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7013"/>
            <a:ext cx="8380412" cy="757238"/>
          </a:xfrm>
        </p:spPr>
        <p:txBody>
          <a:bodyPr/>
          <a:lstStyle/>
          <a:p>
            <a:pPr>
              <a:defRPr/>
            </a:pPr>
            <a:r>
              <a:rPr lang="en-US" dirty="0" smtClean="0"/>
              <a:t>Our Vision</a:t>
            </a:r>
            <a:endParaRPr lang="en-US" dirty="0"/>
          </a:p>
        </p:txBody>
      </p:sp>
      <p:sp>
        <p:nvSpPr>
          <p:cNvPr id="3" name="Content Placeholder 2"/>
          <p:cNvSpPr>
            <a:spLocks noGrp="1"/>
          </p:cNvSpPr>
          <p:nvPr>
            <p:ph idx="1"/>
          </p:nvPr>
        </p:nvSpPr>
        <p:spPr>
          <a:xfrm>
            <a:off x="382588" y="1414463"/>
            <a:ext cx="8380412" cy="2954655"/>
          </a:xfrm>
        </p:spPr>
        <p:txBody>
          <a:bodyPr/>
          <a:lstStyle/>
          <a:p>
            <a:pPr>
              <a:defRPr/>
            </a:pPr>
            <a:r>
              <a:rPr lang="en-US" dirty="0" smtClean="0"/>
              <a:t>Make video conferencing </a:t>
            </a:r>
            <a:r>
              <a:rPr lang="en-US" dirty="0" smtClean="0">
                <a:solidFill>
                  <a:schemeClr val="tx2"/>
                </a:solidFill>
              </a:rPr>
              <a:t>useful</a:t>
            </a:r>
            <a:r>
              <a:rPr lang="en-US" dirty="0" smtClean="0"/>
              <a:t>, </a:t>
            </a:r>
            <a:br>
              <a:rPr lang="en-US" dirty="0" smtClean="0"/>
            </a:br>
            <a:r>
              <a:rPr lang="en-US" dirty="0" smtClean="0">
                <a:solidFill>
                  <a:schemeClr val="tx2"/>
                </a:solidFill>
              </a:rPr>
              <a:t>usable</a:t>
            </a:r>
            <a:r>
              <a:rPr lang="en-US" dirty="0" smtClean="0">
                <a:solidFill>
                  <a:srgbClr val="FF0000"/>
                </a:solidFill>
              </a:rPr>
              <a:t> </a:t>
            </a:r>
            <a:r>
              <a:rPr lang="en-US" dirty="0" smtClean="0"/>
              <a:t>and </a:t>
            </a:r>
            <a:r>
              <a:rPr lang="en-US" dirty="0" smtClean="0">
                <a:solidFill>
                  <a:schemeClr val="tx2"/>
                </a:solidFill>
              </a:rPr>
              <a:t>affordable</a:t>
            </a:r>
            <a:r>
              <a:rPr lang="en-US" dirty="0" smtClean="0">
                <a:solidFill>
                  <a:srgbClr val="FF0000"/>
                </a:solidFill>
              </a:rPr>
              <a:t> </a:t>
            </a:r>
            <a:r>
              <a:rPr lang="en-US" dirty="0" smtClean="0"/>
              <a:t>to the </a:t>
            </a:r>
            <a:r>
              <a:rPr lang="en-US" dirty="0" smtClean="0">
                <a:solidFill>
                  <a:schemeClr val="tx2"/>
                </a:solidFill>
              </a:rPr>
              <a:t>mass</a:t>
            </a:r>
          </a:p>
          <a:p>
            <a:pPr>
              <a:defRPr/>
            </a:pPr>
            <a:r>
              <a:rPr lang="en-US" dirty="0" smtClean="0"/>
              <a:t>Help people save travel, work more efficiently</a:t>
            </a:r>
          </a:p>
          <a:p>
            <a:pPr>
              <a:defRPr/>
            </a:pPr>
            <a:r>
              <a:rPr lang="en-US" dirty="0" smtClean="0"/>
              <a:t>Help company save money </a:t>
            </a:r>
            <a:br>
              <a:rPr lang="en-US" dirty="0" smtClean="0"/>
            </a:br>
            <a:r>
              <a:rPr lang="en-US" dirty="0" smtClean="0"/>
              <a:t>and improve productivity</a:t>
            </a:r>
          </a:p>
          <a:p>
            <a:pPr>
              <a:defRPr/>
            </a:pPr>
            <a:r>
              <a:rPr lang="en-US" dirty="0" smtClean="0"/>
              <a:t>Make the world a better place to live</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n-US" smtClean="0">
                <a:latin typeface="+mj-lt"/>
              </a:rPr>
              <a:t>Rate Matching</a:t>
            </a:r>
          </a:p>
        </p:txBody>
      </p:sp>
      <p:sp>
        <p:nvSpPr>
          <p:cNvPr id="101379" name="Line 3"/>
          <p:cNvSpPr>
            <a:spLocks noChangeShapeType="1"/>
          </p:cNvSpPr>
          <p:nvPr/>
        </p:nvSpPr>
        <p:spPr bwMode="auto">
          <a:xfrm>
            <a:off x="762000" y="5257800"/>
            <a:ext cx="7620000" cy="0"/>
          </a:xfrm>
          <a:prstGeom prst="line">
            <a:avLst/>
          </a:prstGeom>
          <a:noFill/>
          <a:ln w="28575">
            <a:solidFill>
              <a:schemeClr val="accent2"/>
            </a:solidFill>
            <a:round/>
            <a:headEnd/>
            <a:tailEn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27652" name="Rectangle 4"/>
          <p:cNvSpPr>
            <a:spLocks noChangeArrowheads="1"/>
          </p:cNvSpPr>
          <p:nvPr/>
        </p:nvSpPr>
        <p:spPr bwMode="auto">
          <a:xfrm>
            <a:off x="838200" y="2514600"/>
            <a:ext cx="304800" cy="2743200"/>
          </a:xfrm>
          <a:prstGeom prst="rect">
            <a:avLst/>
          </a:prstGeom>
          <a:solidFill>
            <a:schemeClr val="bg2"/>
          </a:solidFill>
          <a:ln w="9525">
            <a:solidFill>
              <a:schemeClr val="tx1"/>
            </a:solidFill>
            <a:miter lim="800000"/>
            <a:headEnd/>
            <a:tailEnd/>
          </a:ln>
        </p:spPr>
        <p:txBody>
          <a:bodyPr wrap="none" anchor="ctr"/>
          <a:lstStyle/>
          <a:p>
            <a:pPr eaLnBrk="0" hangingPunct="0"/>
            <a:endParaRPr lang="en-US" sz="1800" b="0">
              <a:latin typeface="+mj-lt"/>
            </a:endParaRPr>
          </a:p>
          <a:p>
            <a:pPr eaLnBrk="0" hangingPunct="0"/>
            <a:endParaRPr lang="en-US" sz="1800" b="0">
              <a:latin typeface="+mj-lt"/>
            </a:endParaRPr>
          </a:p>
          <a:p>
            <a:pPr eaLnBrk="0" hangingPunct="0"/>
            <a:endParaRPr lang="en-US" sz="1800" b="0">
              <a:latin typeface="+mj-lt"/>
            </a:endParaRPr>
          </a:p>
          <a:p>
            <a:pPr eaLnBrk="0" hangingPunct="0"/>
            <a:endParaRPr lang="en-US" sz="1800" b="0">
              <a:latin typeface="+mj-lt"/>
            </a:endParaRPr>
          </a:p>
          <a:p>
            <a:pPr eaLnBrk="0" hangingPunct="0"/>
            <a:r>
              <a:rPr lang="en-US" sz="1800" b="0">
                <a:latin typeface="+mj-lt"/>
              </a:rPr>
              <a:t>I</a:t>
            </a:r>
          </a:p>
        </p:txBody>
      </p:sp>
      <p:sp>
        <p:nvSpPr>
          <p:cNvPr id="101381" name="Rectangle 5"/>
          <p:cNvSpPr>
            <a:spLocks noChangeArrowheads="1"/>
          </p:cNvSpPr>
          <p:nvPr/>
        </p:nvSpPr>
        <p:spPr bwMode="auto">
          <a:xfrm>
            <a:off x="1295400" y="441960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01382" name="Rectangle 6"/>
          <p:cNvSpPr>
            <a:spLocks noChangeArrowheads="1"/>
          </p:cNvSpPr>
          <p:nvPr/>
        </p:nvSpPr>
        <p:spPr bwMode="auto">
          <a:xfrm>
            <a:off x="1752600" y="419100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101383" name="Rectangle 7"/>
          <p:cNvSpPr>
            <a:spLocks noChangeArrowheads="1"/>
          </p:cNvSpPr>
          <p:nvPr/>
        </p:nvSpPr>
        <p:spPr bwMode="auto">
          <a:xfrm>
            <a:off x="2667000" y="3886200"/>
            <a:ext cx="304800" cy="1371600"/>
          </a:xfrm>
          <a:prstGeom prst="rect">
            <a:avLst/>
          </a:prstGeom>
          <a:solidFill>
            <a:srgbClr val="FFCCFF"/>
          </a:solidFill>
          <a:ln w="9525">
            <a:solidFill>
              <a:schemeClr val="tx1"/>
            </a:solidFill>
            <a:miter lim="800000"/>
            <a:headEnd/>
            <a:tailEnd/>
          </a:ln>
        </p:spPr>
        <p:txBody>
          <a:bodyPr wrap="none" anchor="ctr"/>
          <a:lstStyle/>
          <a:p>
            <a:pPr eaLnBrk="0" hangingPunct="0"/>
            <a:r>
              <a:rPr lang="en-US" sz="1800" b="0">
                <a:solidFill>
                  <a:schemeClr val="bg2"/>
                </a:solidFill>
                <a:latin typeface="+mj-lt"/>
              </a:rPr>
              <a:t>SP</a:t>
            </a:r>
          </a:p>
        </p:txBody>
      </p:sp>
      <p:sp>
        <p:nvSpPr>
          <p:cNvPr id="27656" name="Rectangle 8"/>
          <p:cNvSpPr>
            <a:spLocks noChangeArrowheads="1"/>
          </p:cNvSpPr>
          <p:nvPr/>
        </p:nvSpPr>
        <p:spPr bwMode="auto">
          <a:xfrm>
            <a:off x="6324600" y="2514600"/>
            <a:ext cx="304800" cy="2743200"/>
          </a:xfrm>
          <a:prstGeom prst="rect">
            <a:avLst/>
          </a:prstGeom>
          <a:solidFill>
            <a:schemeClr val="bg2"/>
          </a:solidFill>
          <a:ln w="9525">
            <a:solidFill>
              <a:schemeClr val="tx1"/>
            </a:solidFill>
            <a:miter lim="800000"/>
            <a:headEnd/>
            <a:tailEnd/>
          </a:ln>
        </p:spPr>
        <p:txBody>
          <a:bodyPr wrap="none" anchor="ctr"/>
          <a:lstStyle/>
          <a:p>
            <a:pPr eaLnBrk="0" hangingPunct="0"/>
            <a:r>
              <a:rPr lang="en-US" sz="1800" b="0">
                <a:latin typeface="+mj-lt"/>
              </a:rPr>
              <a:t>I</a:t>
            </a:r>
          </a:p>
        </p:txBody>
      </p:sp>
      <p:sp>
        <p:nvSpPr>
          <p:cNvPr id="101385" name="Rectangle 9"/>
          <p:cNvSpPr>
            <a:spLocks noChangeArrowheads="1"/>
          </p:cNvSpPr>
          <p:nvPr/>
        </p:nvSpPr>
        <p:spPr bwMode="auto">
          <a:xfrm>
            <a:off x="2209800" y="441960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01386" name="Rectangle 10"/>
          <p:cNvSpPr>
            <a:spLocks noChangeArrowheads="1"/>
          </p:cNvSpPr>
          <p:nvPr/>
        </p:nvSpPr>
        <p:spPr bwMode="auto">
          <a:xfrm>
            <a:off x="3124200" y="441960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01387" name="Rectangle 11"/>
          <p:cNvSpPr>
            <a:spLocks noChangeArrowheads="1"/>
          </p:cNvSpPr>
          <p:nvPr/>
        </p:nvSpPr>
        <p:spPr bwMode="auto">
          <a:xfrm>
            <a:off x="3581400" y="419100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101388" name="Rectangle 12"/>
          <p:cNvSpPr>
            <a:spLocks noChangeArrowheads="1"/>
          </p:cNvSpPr>
          <p:nvPr/>
        </p:nvSpPr>
        <p:spPr bwMode="auto">
          <a:xfrm>
            <a:off x="4495800" y="3886200"/>
            <a:ext cx="304800" cy="1371600"/>
          </a:xfrm>
          <a:prstGeom prst="rect">
            <a:avLst/>
          </a:prstGeom>
          <a:solidFill>
            <a:srgbClr val="FFCCFF"/>
          </a:solidFill>
          <a:ln w="9525">
            <a:solidFill>
              <a:schemeClr val="tx1"/>
            </a:solidFill>
            <a:miter lim="800000"/>
            <a:headEnd/>
            <a:tailEnd/>
          </a:ln>
        </p:spPr>
        <p:txBody>
          <a:bodyPr wrap="none" anchor="ctr"/>
          <a:lstStyle/>
          <a:p>
            <a:pPr eaLnBrk="0" hangingPunct="0"/>
            <a:r>
              <a:rPr lang="en-US" sz="1800" b="0">
                <a:solidFill>
                  <a:schemeClr val="bg2"/>
                </a:solidFill>
                <a:latin typeface="+mj-lt"/>
              </a:rPr>
              <a:t>SP</a:t>
            </a:r>
          </a:p>
        </p:txBody>
      </p:sp>
      <p:sp>
        <p:nvSpPr>
          <p:cNvPr id="101389" name="Rectangle 13"/>
          <p:cNvSpPr>
            <a:spLocks noChangeArrowheads="1"/>
          </p:cNvSpPr>
          <p:nvPr/>
        </p:nvSpPr>
        <p:spPr bwMode="auto">
          <a:xfrm>
            <a:off x="4038600" y="441960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01390" name="Rectangle 14"/>
          <p:cNvSpPr>
            <a:spLocks noChangeArrowheads="1"/>
          </p:cNvSpPr>
          <p:nvPr/>
        </p:nvSpPr>
        <p:spPr bwMode="auto">
          <a:xfrm>
            <a:off x="4953000" y="441960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01391" name="Rectangle 15"/>
          <p:cNvSpPr>
            <a:spLocks noChangeArrowheads="1"/>
          </p:cNvSpPr>
          <p:nvPr/>
        </p:nvSpPr>
        <p:spPr bwMode="auto">
          <a:xfrm>
            <a:off x="5410200" y="419100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101392" name="Rectangle 16"/>
          <p:cNvSpPr>
            <a:spLocks noChangeArrowheads="1"/>
          </p:cNvSpPr>
          <p:nvPr/>
        </p:nvSpPr>
        <p:spPr bwMode="auto">
          <a:xfrm>
            <a:off x="5867400" y="441960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01393" name="Rectangle 17"/>
          <p:cNvSpPr>
            <a:spLocks noChangeArrowheads="1"/>
          </p:cNvSpPr>
          <p:nvPr/>
        </p:nvSpPr>
        <p:spPr bwMode="auto">
          <a:xfrm>
            <a:off x="6781800" y="4419600"/>
            <a:ext cx="304800" cy="8382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latin typeface="+mj-lt"/>
              </a:rPr>
              <a:t>B</a:t>
            </a:r>
          </a:p>
        </p:txBody>
      </p:sp>
      <p:sp>
        <p:nvSpPr>
          <p:cNvPr id="101394" name="Rectangle 18"/>
          <p:cNvSpPr>
            <a:spLocks noChangeArrowheads="1"/>
          </p:cNvSpPr>
          <p:nvPr/>
        </p:nvSpPr>
        <p:spPr bwMode="auto">
          <a:xfrm>
            <a:off x="7239000" y="4191000"/>
            <a:ext cx="304800" cy="1066800"/>
          </a:xfrm>
          <a:prstGeom prst="rect">
            <a:avLst/>
          </a:prstGeom>
          <a:solidFill>
            <a:srgbClr val="FFFF99"/>
          </a:solidFill>
          <a:ln w="9525">
            <a:solidFill>
              <a:schemeClr val="tx1"/>
            </a:solidFill>
            <a:miter lim="800000"/>
            <a:headEnd/>
            <a:tailEnd/>
          </a:ln>
        </p:spPr>
        <p:txBody>
          <a:bodyPr wrap="none" anchor="ctr"/>
          <a:lstStyle/>
          <a:p>
            <a:pPr eaLnBrk="0" hangingPunct="0"/>
            <a:r>
              <a:rPr lang="en-US" sz="1800" b="0">
                <a:solidFill>
                  <a:schemeClr val="bg2"/>
                </a:solidFill>
                <a:latin typeface="+mj-lt"/>
              </a:rPr>
              <a:t>P</a:t>
            </a:r>
          </a:p>
        </p:txBody>
      </p:sp>
      <p:sp>
        <p:nvSpPr>
          <p:cNvPr id="27667" name="Text Box 19"/>
          <p:cNvSpPr txBox="1">
            <a:spLocks noChangeArrowheads="1"/>
          </p:cNvSpPr>
          <p:nvPr/>
        </p:nvSpPr>
        <p:spPr bwMode="auto">
          <a:xfrm>
            <a:off x="838200" y="5257800"/>
            <a:ext cx="6027612" cy="369332"/>
          </a:xfrm>
          <a:prstGeom prst="rect">
            <a:avLst/>
          </a:prstGeom>
          <a:noFill/>
          <a:ln w="9525">
            <a:noFill/>
            <a:miter lim="800000"/>
            <a:headEnd/>
            <a:tailEnd/>
          </a:ln>
        </p:spPr>
        <p:txBody>
          <a:bodyPr wrap="none">
            <a:spAutoFit/>
          </a:bodyPr>
          <a:lstStyle/>
          <a:p>
            <a:pPr algn="l" eaLnBrk="0" hangingPunct="0"/>
            <a:r>
              <a:rPr lang="en-US" sz="1800" b="0">
                <a:latin typeface="+mj-lt"/>
              </a:rPr>
              <a:t>1     2    3     4      5     6      7     8     9    10    11   12   13   14   15   </a:t>
            </a:r>
          </a:p>
        </p:txBody>
      </p:sp>
      <p:sp>
        <p:nvSpPr>
          <p:cNvPr id="27668" name="Text Box 20"/>
          <p:cNvSpPr txBox="1">
            <a:spLocks noChangeArrowheads="1"/>
          </p:cNvSpPr>
          <p:nvPr/>
        </p:nvSpPr>
        <p:spPr bwMode="auto">
          <a:xfrm>
            <a:off x="685800" y="1371600"/>
            <a:ext cx="5281510" cy="369332"/>
          </a:xfrm>
          <a:prstGeom prst="rect">
            <a:avLst/>
          </a:prstGeom>
          <a:noFill/>
          <a:ln w="9525">
            <a:noFill/>
            <a:miter lim="800000"/>
            <a:headEnd/>
            <a:tailEnd/>
          </a:ln>
        </p:spPr>
        <p:txBody>
          <a:bodyPr wrap="none">
            <a:spAutoFit/>
          </a:bodyPr>
          <a:lstStyle/>
          <a:p>
            <a:pPr algn="l" eaLnBrk="0" hangingPunct="0"/>
            <a:r>
              <a:rPr lang="en-US" sz="1800" b="0" dirty="0">
                <a:latin typeface="+mj-lt"/>
              </a:rPr>
              <a:t>Scale Down Video Stream on low speed link in AVMCU</a:t>
            </a:r>
          </a:p>
        </p:txBody>
      </p:sp>
      <p:sp>
        <p:nvSpPr>
          <p:cNvPr id="101397" name="Text Box 21"/>
          <p:cNvSpPr txBox="1">
            <a:spLocks noChangeArrowheads="1"/>
          </p:cNvSpPr>
          <p:nvPr/>
        </p:nvSpPr>
        <p:spPr bwMode="auto">
          <a:xfrm>
            <a:off x="685800" y="1752600"/>
            <a:ext cx="3912418" cy="369332"/>
          </a:xfrm>
          <a:prstGeom prst="rect">
            <a:avLst/>
          </a:prstGeom>
          <a:noFill/>
          <a:ln w="9525">
            <a:noFill/>
            <a:miter lim="800000"/>
            <a:headEnd/>
            <a:tailEnd/>
          </a:ln>
        </p:spPr>
        <p:txBody>
          <a:bodyPr wrap="none">
            <a:spAutoFit/>
          </a:bodyPr>
          <a:lstStyle/>
          <a:p>
            <a:pPr algn="l" eaLnBrk="0" hangingPunct="0"/>
            <a:r>
              <a:rPr lang="en-US" sz="1800" b="0" dirty="0">
                <a:latin typeface="+mj-lt"/>
              </a:rPr>
              <a:t>Remove frames without causing artifact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1397"/>
                                        </p:tgtEl>
                                        <p:attrNameLst>
                                          <p:attrName>style.visibility</p:attrName>
                                        </p:attrNameLst>
                                      </p:cBhvr>
                                      <p:to>
                                        <p:strVal val="visible"/>
                                      </p:to>
                                    </p:set>
                                    <p:animEffect transition="in" filter="box(in)">
                                      <p:cBhvr>
                                        <p:cTn id="7" dur="2000"/>
                                        <p:tgtEl>
                                          <p:spTgt spid="10139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101381"/>
                                        </p:tgtEl>
                                      </p:cBhvr>
                                    </p:animEffect>
                                    <p:set>
                                      <p:cBhvr>
                                        <p:cTn id="12" dur="1" fill="hold">
                                          <p:stCondLst>
                                            <p:cond delay="499"/>
                                          </p:stCondLst>
                                        </p:cTn>
                                        <p:tgtEl>
                                          <p:spTgt spid="101381"/>
                                        </p:tgtEl>
                                        <p:attrNameLst>
                                          <p:attrName>style.visibility</p:attrName>
                                        </p:attrNameLst>
                                      </p:cBhvr>
                                      <p:to>
                                        <p:strVal val="hidden"/>
                                      </p:to>
                                    </p:set>
                                  </p:childTnLst>
                                </p:cTn>
                              </p:par>
                              <p:par>
                                <p:cTn id="13" presetID="5" presetClass="exit" presetSubtype="10" fill="hold" grpId="0" nodeType="withEffect">
                                  <p:stCondLst>
                                    <p:cond delay="0"/>
                                  </p:stCondLst>
                                  <p:childTnLst>
                                    <p:animEffect transition="out" filter="checkerboard(across)">
                                      <p:cBhvr>
                                        <p:cTn id="14" dur="500"/>
                                        <p:tgtEl>
                                          <p:spTgt spid="101385"/>
                                        </p:tgtEl>
                                      </p:cBhvr>
                                    </p:animEffect>
                                    <p:set>
                                      <p:cBhvr>
                                        <p:cTn id="15" dur="1" fill="hold">
                                          <p:stCondLst>
                                            <p:cond delay="499"/>
                                          </p:stCondLst>
                                        </p:cTn>
                                        <p:tgtEl>
                                          <p:spTgt spid="101385"/>
                                        </p:tgtEl>
                                        <p:attrNameLst>
                                          <p:attrName>style.visibility</p:attrName>
                                        </p:attrNameLst>
                                      </p:cBhvr>
                                      <p:to>
                                        <p:strVal val="hidden"/>
                                      </p:to>
                                    </p:set>
                                  </p:childTnLst>
                                </p:cTn>
                              </p:par>
                              <p:par>
                                <p:cTn id="16" presetID="5" presetClass="exit" presetSubtype="10" fill="hold" grpId="0" nodeType="withEffect">
                                  <p:stCondLst>
                                    <p:cond delay="0"/>
                                  </p:stCondLst>
                                  <p:childTnLst>
                                    <p:animEffect transition="out" filter="checkerboard(across)">
                                      <p:cBhvr>
                                        <p:cTn id="17" dur="500"/>
                                        <p:tgtEl>
                                          <p:spTgt spid="101386"/>
                                        </p:tgtEl>
                                      </p:cBhvr>
                                    </p:animEffect>
                                    <p:set>
                                      <p:cBhvr>
                                        <p:cTn id="18" dur="1" fill="hold">
                                          <p:stCondLst>
                                            <p:cond delay="499"/>
                                          </p:stCondLst>
                                        </p:cTn>
                                        <p:tgtEl>
                                          <p:spTgt spid="101386"/>
                                        </p:tgtEl>
                                        <p:attrNameLst>
                                          <p:attrName>style.visibility</p:attrName>
                                        </p:attrNameLst>
                                      </p:cBhvr>
                                      <p:to>
                                        <p:strVal val="hidden"/>
                                      </p:to>
                                    </p:set>
                                  </p:childTnLst>
                                </p:cTn>
                              </p:par>
                              <p:par>
                                <p:cTn id="19" presetID="5" presetClass="exit" presetSubtype="10" fill="hold" grpId="0" nodeType="withEffect">
                                  <p:stCondLst>
                                    <p:cond delay="0"/>
                                  </p:stCondLst>
                                  <p:childTnLst>
                                    <p:animEffect transition="out" filter="checkerboard(across)">
                                      <p:cBhvr>
                                        <p:cTn id="20" dur="500"/>
                                        <p:tgtEl>
                                          <p:spTgt spid="101389"/>
                                        </p:tgtEl>
                                      </p:cBhvr>
                                    </p:animEffect>
                                    <p:set>
                                      <p:cBhvr>
                                        <p:cTn id="21" dur="1" fill="hold">
                                          <p:stCondLst>
                                            <p:cond delay="499"/>
                                          </p:stCondLst>
                                        </p:cTn>
                                        <p:tgtEl>
                                          <p:spTgt spid="101389"/>
                                        </p:tgtEl>
                                        <p:attrNameLst>
                                          <p:attrName>style.visibility</p:attrName>
                                        </p:attrNameLst>
                                      </p:cBhvr>
                                      <p:to>
                                        <p:strVal val="hidden"/>
                                      </p:to>
                                    </p:set>
                                  </p:childTnLst>
                                </p:cTn>
                              </p:par>
                              <p:par>
                                <p:cTn id="22" presetID="5" presetClass="exit" presetSubtype="10" fill="hold" grpId="0" nodeType="withEffect">
                                  <p:stCondLst>
                                    <p:cond delay="0"/>
                                  </p:stCondLst>
                                  <p:childTnLst>
                                    <p:animEffect transition="out" filter="checkerboard(across)">
                                      <p:cBhvr>
                                        <p:cTn id="23" dur="500"/>
                                        <p:tgtEl>
                                          <p:spTgt spid="101390"/>
                                        </p:tgtEl>
                                      </p:cBhvr>
                                    </p:animEffect>
                                    <p:set>
                                      <p:cBhvr>
                                        <p:cTn id="24" dur="1" fill="hold">
                                          <p:stCondLst>
                                            <p:cond delay="499"/>
                                          </p:stCondLst>
                                        </p:cTn>
                                        <p:tgtEl>
                                          <p:spTgt spid="101390"/>
                                        </p:tgtEl>
                                        <p:attrNameLst>
                                          <p:attrName>style.visibility</p:attrName>
                                        </p:attrNameLst>
                                      </p:cBhvr>
                                      <p:to>
                                        <p:strVal val="hidden"/>
                                      </p:to>
                                    </p:set>
                                  </p:childTnLst>
                                </p:cTn>
                              </p:par>
                              <p:par>
                                <p:cTn id="25" presetID="5" presetClass="exit" presetSubtype="10" fill="hold" grpId="0" nodeType="withEffect">
                                  <p:stCondLst>
                                    <p:cond delay="0"/>
                                  </p:stCondLst>
                                  <p:childTnLst>
                                    <p:animEffect transition="out" filter="checkerboard(across)">
                                      <p:cBhvr>
                                        <p:cTn id="26" dur="500"/>
                                        <p:tgtEl>
                                          <p:spTgt spid="101392"/>
                                        </p:tgtEl>
                                      </p:cBhvr>
                                    </p:animEffect>
                                    <p:set>
                                      <p:cBhvr>
                                        <p:cTn id="27" dur="1" fill="hold">
                                          <p:stCondLst>
                                            <p:cond delay="499"/>
                                          </p:stCondLst>
                                        </p:cTn>
                                        <p:tgtEl>
                                          <p:spTgt spid="101392"/>
                                        </p:tgtEl>
                                        <p:attrNameLst>
                                          <p:attrName>style.visibility</p:attrName>
                                        </p:attrNameLst>
                                      </p:cBhvr>
                                      <p:to>
                                        <p:strVal val="hidden"/>
                                      </p:to>
                                    </p:set>
                                  </p:childTnLst>
                                </p:cTn>
                              </p:par>
                              <p:par>
                                <p:cTn id="28" presetID="5" presetClass="exit" presetSubtype="10" fill="hold" grpId="0" nodeType="withEffect">
                                  <p:stCondLst>
                                    <p:cond delay="0"/>
                                  </p:stCondLst>
                                  <p:childTnLst>
                                    <p:animEffect transition="out" filter="checkerboard(across)">
                                      <p:cBhvr>
                                        <p:cTn id="29" dur="500"/>
                                        <p:tgtEl>
                                          <p:spTgt spid="101393"/>
                                        </p:tgtEl>
                                      </p:cBhvr>
                                    </p:animEffect>
                                    <p:set>
                                      <p:cBhvr>
                                        <p:cTn id="30" dur="1" fill="hold">
                                          <p:stCondLst>
                                            <p:cond delay="499"/>
                                          </p:stCondLst>
                                        </p:cTn>
                                        <p:tgtEl>
                                          <p:spTgt spid="10139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grpId="0" nodeType="clickEffect">
                                  <p:stCondLst>
                                    <p:cond delay="0"/>
                                  </p:stCondLst>
                                  <p:childTnLst>
                                    <p:animEffect transition="out" filter="checkerboard(across)">
                                      <p:cBhvr>
                                        <p:cTn id="34" dur="500"/>
                                        <p:tgtEl>
                                          <p:spTgt spid="101382"/>
                                        </p:tgtEl>
                                      </p:cBhvr>
                                    </p:animEffect>
                                    <p:set>
                                      <p:cBhvr>
                                        <p:cTn id="35" dur="1" fill="hold">
                                          <p:stCondLst>
                                            <p:cond delay="499"/>
                                          </p:stCondLst>
                                        </p:cTn>
                                        <p:tgtEl>
                                          <p:spTgt spid="101382"/>
                                        </p:tgtEl>
                                        <p:attrNameLst>
                                          <p:attrName>style.visibility</p:attrName>
                                        </p:attrNameLst>
                                      </p:cBhvr>
                                      <p:to>
                                        <p:strVal val="hidden"/>
                                      </p:to>
                                    </p:set>
                                  </p:childTnLst>
                                </p:cTn>
                              </p:par>
                              <p:par>
                                <p:cTn id="36" presetID="5" presetClass="exit" presetSubtype="10" fill="hold" grpId="0" nodeType="withEffect">
                                  <p:stCondLst>
                                    <p:cond delay="0"/>
                                  </p:stCondLst>
                                  <p:childTnLst>
                                    <p:animEffect transition="out" filter="checkerboard(across)">
                                      <p:cBhvr>
                                        <p:cTn id="37" dur="500"/>
                                        <p:tgtEl>
                                          <p:spTgt spid="101387"/>
                                        </p:tgtEl>
                                      </p:cBhvr>
                                    </p:animEffect>
                                    <p:set>
                                      <p:cBhvr>
                                        <p:cTn id="38" dur="1" fill="hold">
                                          <p:stCondLst>
                                            <p:cond delay="499"/>
                                          </p:stCondLst>
                                        </p:cTn>
                                        <p:tgtEl>
                                          <p:spTgt spid="101387"/>
                                        </p:tgtEl>
                                        <p:attrNameLst>
                                          <p:attrName>style.visibility</p:attrName>
                                        </p:attrNameLst>
                                      </p:cBhvr>
                                      <p:to>
                                        <p:strVal val="hidden"/>
                                      </p:to>
                                    </p:set>
                                  </p:childTnLst>
                                </p:cTn>
                              </p:par>
                              <p:par>
                                <p:cTn id="39" presetID="5" presetClass="exit" presetSubtype="10" fill="hold" grpId="0" nodeType="withEffect">
                                  <p:stCondLst>
                                    <p:cond delay="0"/>
                                  </p:stCondLst>
                                  <p:childTnLst>
                                    <p:animEffect transition="out" filter="checkerboard(across)">
                                      <p:cBhvr>
                                        <p:cTn id="40" dur="500"/>
                                        <p:tgtEl>
                                          <p:spTgt spid="101391"/>
                                        </p:tgtEl>
                                      </p:cBhvr>
                                    </p:animEffect>
                                    <p:set>
                                      <p:cBhvr>
                                        <p:cTn id="41" dur="1" fill="hold">
                                          <p:stCondLst>
                                            <p:cond delay="499"/>
                                          </p:stCondLst>
                                        </p:cTn>
                                        <p:tgtEl>
                                          <p:spTgt spid="101391"/>
                                        </p:tgtEl>
                                        <p:attrNameLst>
                                          <p:attrName>style.visibility</p:attrName>
                                        </p:attrNameLst>
                                      </p:cBhvr>
                                      <p:to>
                                        <p:strVal val="hidden"/>
                                      </p:to>
                                    </p:set>
                                  </p:childTnLst>
                                </p:cTn>
                              </p:par>
                              <p:par>
                                <p:cTn id="42" presetID="5" presetClass="exit" presetSubtype="10" fill="hold" grpId="0" nodeType="withEffect">
                                  <p:stCondLst>
                                    <p:cond delay="0"/>
                                  </p:stCondLst>
                                  <p:childTnLst>
                                    <p:animEffect transition="out" filter="checkerboard(across)">
                                      <p:cBhvr>
                                        <p:cTn id="43" dur="500"/>
                                        <p:tgtEl>
                                          <p:spTgt spid="101394"/>
                                        </p:tgtEl>
                                      </p:cBhvr>
                                    </p:animEffect>
                                    <p:set>
                                      <p:cBhvr>
                                        <p:cTn id="44" dur="1" fill="hold">
                                          <p:stCondLst>
                                            <p:cond delay="499"/>
                                          </p:stCondLst>
                                        </p:cTn>
                                        <p:tgtEl>
                                          <p:spTgt spid="10139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 presetClass="exit" presetSubtype="10" fill="hold" grpId="0" nodeType="clickEffect">
                                  <p:stCondLst>
                                    <p:cond delay="0"/>
                                  </p:stCondLst>
                                  <p:childTnLst>
                                    <p:animEffect transition="out" filter="checkerboard(across)">
                                      <p:cBhvr>
                                        <p:cTn id="48" dur="500"/>
                                        <p:tgtEl>
                                          <p:spTgt spid="101383"/>
                                        </p:tgtEl>
                                      </p:cBhvr>
                                    </p:animEffect>
                                    <p:set>
                                      <p:cBhvr>
                                        <p:cTn id="49" dur="1" fill="hold">
                                          <p:stCondLst>
                                            <p:cond delay="499"/>
                                          </p:stCondLst>
                                        </p:cTn>
                                        <p:tgtEl>
                                          <p:spTgt spid="101383"/>
                                        </p:tgtEl>
                                        <p:attrNameLst>
                                          <p:attrName>style.visibility</p:attrName>
                                        </p:attrNameLst>
                                      </p:cBhvr>
                                      <p:to>
                                        <p:strVal val="hidden"/>
                                      </p:to>
                                    </p:set>
                                  </p:childTnLst>
                                </p:cTn>
                              </p:par>
                              <p:par>
                                <p:cTn id="50" presetID="5" presetClass="exit" presetSubtype="10" fill="hold" grpId="0" nodeType="withEffect">
                                  <p:stCondLst>
                                    <p:cond delay="0"/>
                                  </p:stCondLst>
                                  <p:childTnLst>
                                    <p:animEffect transition="out" filter="checkerboard(across)">
                                      <p:cBhvr>
                                        <p:cTn id="51" dur="500"/>
                                        <p:tgtEl>
                                          <p:spTgt spid="101388"/>
                                        </p:tgtEl>
                                      </p:cBhvr>
                                    </p:animEffect>
                                    <p:set>
                                      <p:cBhvr>
                                        <p:cTn id="52" dur="1" fill="hold">
                                          <p:stCondLst>
                                            <p:cond delay="499"/>
                                          </p:stCondLst>
                                        </p:cTn>
                                        <p:tgtEl>
                                          <p:spTgt spid="1013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animBg="1"/>
      <p:bldP spid="101382" grpId="0" animBg="1"/>
      <p:bldP spid="101383" grpId="0" animBg="1"/>
      <p:bldP spid="101385" grpId="0" animBg="1"/>
      <p:bldP spid="101386" grpId="0" animBg="1"/>
      <p:bldP spid="101387" grpId="0" animBg="1"/>
      <p:bldP spid="101388" grpId="0" animBg="1"/>
      <p:bldP spid="101389" grpId="0" animBg="1"/>
      <p:bldP spid="101390" grpId="0" animBg="1"/>
      <p:bldP spid="101391" grpId="0" animBg="1"/>
      <p:bldP spid="101392" grpId="0" animBg="1"/>
      <p:bldP spid="101393" grpId="0" animBg="1"/>
      <p:bldP spid="101394" grpId="0" animBg="1"/>
      <p:bldP spid="10139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Cj04041590000[1]"/>
          <p:cNvPicPr>
            <a:picLocks noChangeAspect="1" noChangeArrowheads="1"/>
          </p:cNvPicPr>
          <p:nvPr/>
        </p:nvPicPr>
        <p:blipFill>
          <a:blip r:embed="rId3"/>
          <a:srcRect/>
          <a:stretch>
            <a:fillRect/>
          </a:stretch>
        </p:blipFill>
        <p:spPr bwMode="auto">
          <a:xfrm>
            <a:off x="3962400" y="2649537"/>
            <a:ext cx="869950" cy="873125"/>
          </a:xfrm>
          <a:prstGeom prst="rect">
            <a:avLst/>
          </a:prstGeom>
          <a:noFill/>
          <a:ln w="9525">
            <a:noFill/>
            <a:miter lim="800000"/>
            <a:headEnd/>
            <a:tailEnd/>
          </a:ln>
        </p:spPr>
      </p:pic>
      <p:pic>
        <p:nvPicPr>
          <p:cNvPr id="28675" name="Picture 3" descr="MCj03963360000[1]"/>
          <p:cNvPicPr>
            <a:picLocks noChangeAspect="1" noChangeArrowheads="1"/>
          </p:cNvPicPr>
          <p:nvPr/>
        </p:nvPicPr>
        <p:blipFill>
          <a:blip r:embed="rId4"/>
          <a:srcRect/>
          <a:stretch>
            <a:fillRect/>
          </a:stretch>
        </p:blipFill>
        <p:spPr bwMode="auto">
          <a:xfrm>
            <a:off x="6553200" y="1201737"/>
            <a:ext cx="911225" cy="895350"/>
          </a:xfrm>
          <a:prstGeom prst="rect">
            <a:avLst/>
          </a:prstGeom>
          <a:noFill/>
          <a:ln w="9525">
            <a:noFill/>
            <a:miter lim="800000"/>
            <a:headEnd/>
            <a:tailEnd/>
          </a:ln>
        </p:spPr>
      </p:pic>
      <p:pic>
        <p:nvPicPr>
          <p:cNvPr id="28676" name="Picture 4" descr="MCj03963360000[1]"/>
          <p:cNvPicPr>
            <a:picLocks noChangeAspect="1" noChangeArrowheads="1"/>
          </p:cNvPicPr>
          <p:nvPr/>
        </p:nvPicPr>
        <p:blipFill>
          <a:blip r:embed="rId4"/>
          <a:srcRect/>
          <a:stretch>
            <a:fillRect/>
          </a:stretch>
        </p:blipFill>
        <p:spPr bwMode="auto">
          <a:xfrm>
            <a:off x="1447800" y="3792537"/>
            <a:ext cx="911225" cy="895350"/>
          </a:xfrm>
          <a:prstGeom prst="rect">
            <a:avLst/>
          </a:prstGeom>
          <a:noFill/>
          <a:ln w="9525">
            <a:noFill/>
            <a:miter lim="800000"/>
            <a:headEnd/>
            <a:tailEnd/>
          </a:ln>
        </p:spPr>
      </p:pic>
      <p:pic>
        <p:nvPicPr>
          <p:cNvPr id="28677" name="Picture 5" descr="MCj03963360000[1]"/>
          <p:cNvPicPr>
            <a:picLocks noChangeAspect="1" noChangeArrowheads="1"/>
          </p:cNvPicPr>
          <p:nvPr/>
        </p:nvPicPr>
        <p:blipFill>
          <a:blip r:embed="rId4"/>
          <a:srcRect/>
          <a:stretch>
            <a:fillRect/>
          </a:stretch>
        </p:blipFill>
        <p:spPr bwMode="auto">
          <a:xfrm>
            <a:off x="6705600" y="3716337"/>
            <a:ext cx="911225" cy="895350"/>
          </a:xfrm>
          <a:prstGeom prst="rect">
            <a:avLst/>
          </a:prstGeom>
          <a:noFill/>
          <a:ln w="9525">
            <a:noFill/>
            <a:miter lim="800000"/>
            <a:headEnd/>
            <a:tailEnd/>
          </a:ln>
        </p:spPr>
      </p:pic>
      <p:sp>
        <p:nvSpPr>
          <p:cNvPr id="28678" name="Text Box 6"/>
          <p:cNvSpPr txBox="1">
            <a:spLocks noChangeArrowheads="1"/>
          </p:cNvSpPr>
          <p:nvPr/>
        </p:nvSpPr>
        <p:spPr bwMode="auto">
          <a:xfrm>
            <a:off x="1736725" y="4667250"/>
            <a:ext cx="317716" cy="369332"/>
          </a:xfrm>
          <a:prstGeom prst="rect">
            <a:avLst/>
          </a:prstGeom>
          <a:noFill/>
          <a:ln w="9525">
            <a:noFill/>
            <a:miter lim="800000"/>
            <a:headEnd/>
            <a:tailEnd/>
          </a:ln>
        </p:spPr>
        <p:txBody>
          <a:bodyPr wrap="none">
            <a:spAutoFit/>
          </a:bodyPr>
          <a:lstStyle/>
          <a:p>
            <a:pPr algn="l" eaLnBrk="0" hangingPunct="0"/>
            <a:r>
              <a:rPr lang="en-US" sz="1800" b="0">
                <a:latin typeface="+mj-lt"/>
              </a:rPr>
              <a:t>A</a:t>
            </a:r>
          </a:p>
        </p:txBody>
      </p:sp>
      <p:sp>
        <p:nvSpPr>
          <p:cNvPr id="28679" name="Text Box 7"/>
          <p:cNvSpPr txBox="1">
            <a:spLocks noChangeArrowheads="1"/>
          </p:cNvSpPr>
          <p:nvPr/>
        </p:nvSpPr>
        <p:spPr bwMode="auto">
          <a:xfrm>
            <a:off x="6842125" y="2076450"/>
            <a:ext cx="309700" cy="369332"/>
          </a:xfrm>
          <a:prstGeom prst="rect">
            <a:avLst/>
          </a:prstGeom>
          <a:noFill/>
          <a:ln w="9525">
            <a:noFill/>
            <a:miter lim="800000"/>
            <a:headEnd/>
            <a:tailEnd/>
          </a:ln>
        </p:spPr>
        <p:txBody>
          <a:bodyPr wrap="none">
            <a:spAutoFit/>
          </a:bodyPr>
          <a:lstStyle/>
          <a:p>
            <a:pPr algn="l" eaLnBrk="0" hangingPunct="0"/>
            <a:r>
              <a:rPr lang="en-US" sz="1800" b="0">
                <a:latin typeface="+mj-lt"/>
              </a:rPr>
              <a:t>B</a:t>
            </a:r>
          </a:p>
        </p:txBody>
      </p:sp>
      <p:sp>
        <p:nvSpPr>
          <p:cNvPr id="28680" name="Text Box 8"/>
          <p:cNvSpPr txBox="1">
            <a:spLocks noChangeArrowheads="1"/>
          </p:cNvSpPr>
          <p:nvPr/>
        </p:nvSpPr>
        <p:spPr bwMode="auto">
          <a:xfrm>
            <a:off x="6994525" y="4591050"/>
            <a:ext cx="308098" cy="369332"/>
          </a:xfrm>
          <a:prstGeom prst="rect">
            <a:avLst/>
          </a:prstGeom>
          <a:noFill/>
          <a:ln w="9525">
            <a:noFill/>
            <a:miter lim="800000"/>
            <a:headEnd/>
            <a:tailEnd/>
          </a:ln>
        </p:spPr>
        <p:txBody>
          <a:bodyPr wrap="none">
            <a:spAutoFit/>
          </a:bodyPr>
          <a:lstStyle/>
          <a:p>
            <a:pPr algn="l" eaLnBrk="0" hangingPunct="0"/>
            <a:r>
              <a:rPr lang="en-US" sz="1800" b="0">
                <a:latin typeface="+mj-lt"/>
              </a:rPr>
              <a:t>C</a:t>
            </a:r>
          </a:p>
        </p:txBody>
      </p:sp>
      <p:sp>
        <p:nvSpPr>
          <p:cNvPr id="103433" name="Line 9"/>
          <p:cNvSpPr>
            <a:spLocks noChangeShapeType="1"/>
          </p:cNvSpPr>
          <p:nvPr/>
        </p:nvSpPr>
        <p:spPr bwMode="auto">
          <a:xfrm flipV="1">
            <a:off x="2362200" y="3411537"/>
            <a:ext cx="1524000" cy="762000"/>
          </a:xfrm>
          <a:prstGeom prst="line">
            <a:avLst/>
          </a:prstGeom>
          <a:noFill/>
          <a:ln w="28575">
            <a:solidFill>
              <a:schemeClr val="hlink"/>
            </a:solidFill>
            <a:round/>
            <a:headEnd type="triangle" w="med" len="med"/>
            <a:tailEnd type="triangle" w="med" len="me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103434" name="Line 10"/>
          <p:cNvSpPr>
            <a:spLocks noChangeShapeType="1"/>
          </p:cNvSpPr>
          <p:nvPr/>
        </p:nvSpPr>
        <p:spPr bwMode="auto">
          <a:xfrm>
            <a:off x="4800600" y="3411537"/>
            <a:ext cx="1828800" cy="762000"/>
          </a:xfrm>
          <a:prstGeom prst="line">
            <a:avLst/>
          </a:prstGeom>
          <a:noFill/>
          <a:ln w="28575">
            <a:solidFill>
              <a:schemeClr val="hlink"/>
            </a:solidFill>
            <a:round/>
            <a:headEnd type="triangle" w="med" len="med"/>
            <a:tailEnd type="triangle" w="med" len="me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103435" name="Line 11"/>
          <p:cNvSpPr>
            <a:spLocks noChangeShapeType="1"/>
          </p:cNvSpPr>
          <p:nvPr/>
        </p:nvSpPr>
        <p:spPr bwMode="auto">
          <a:xfrm flipV="1">
            <a:off x="4876800" y="1811337"/>
            <a:ext cx="1676400" cy="990600"/>
          </a:xfrm>
          <a:prstGeom prst="line">
            <a:avLst/>
          </a:prstGeom>
          <a:noFill/>
          <a:ln w="28575">
            <a:solidFill>
              <a:schemeClr val="hlink"/>
            </a:solidFill>
            <a:round/>
            <a:headEnd type="triangle" w="med" len="med"/>
            <a:tailEnd type="triangle" w="med" len="med"/>
          </a:ln>
          <a:effectLst/>
        </p:spPr>
        <p:txBody>
          <a:bodyPr/>
          <a:lstStyle/>
          <a:p>
            <a:pPr>
              <a:defRPr/>
            </a:pPr>
            <a:endParaRPr lang="en-US">
              <a:effectLst>
                <a:outerShdw blurRad="38100" dist="38100" dir="2700000" algn="tl">
                  <a:srgbClr val="000000">
                    <a:alpha val="43137"/>
                  </a:srgbClr>
                </a:outerShdw>
              </a:effectLst>
              <a:latin typeface="+mj-lt"/>
            </a:endParaRPr>
          </a:p>
        </p:txBody>
      </p:sp>
      <p:sp>
        <p:nvSpPr>
          <p:cNvPr id="103436" name="Text Box 12"/>
          <p:cNvSpPr txBox="1">
            <a:spLocks noChangeArrowheads="1"/>
          </p:cNvSpPr>
          <p:nvPr/>
        </p:nvSpPr>
        <p:spPr bwMode="auto">
          <a:xfrm>
            <a:off x="2133600" y="2344737"/>
            <a:ext cx="2162836" cy="369332"/>
          </a:xfrm>
          <a:prstGeom prst="rect">
            <a:avLst/>
          </a:prstGeom>
          <a:noFill/>
          <a:ln w="9525">
            <a:noFill/>
            <a:miter lim="800000"/>
            <a:headEnd/>
            <a:tailEnd/>
          </a:ln>
        </p:spPr>
        <p:txBody>
          <a:bodyPr wrap="none">
            <a:spAutoFit/>
          </a:bodyPr>
          <a:lstStyle/>
          <a:p>
            <a:pPr algn="l" eaLnBrk="0" hangingPunct="0"/>
            <a:r>
              <a:rPr lang="en-US" sz="1800" b="0" dirty="0">
                <a:latin typeface="+mj-lt"/>
              </a:rPr>
              <a:t>Dominant Speaker: A</a:t>
            </a:r>
          </a:p>
        </p:txBody>
      </p:sp>
      <p:sp>
        <p:nvSpPr>
          <p:cNvPr id="103437" name="Text Box 13"/>
          <p:cNvSpPr txBox="1">
            <a:spLocks noChangeArrowheads="1"/>
          </p:cNvSpPr>
          <p:nvPr/>
        </p:nvSpPr>
        <p:spPr bwMode="auto">
          <a:xfrm>
            <a:off x="7162800" y="1125537"/>
            <a:ext cx="1400896" cy="369332"/>
          </a:xfrm>
          <a:prstGeom prst="rect">
            <a:avLst/>
          </a:prstGeom>
          <a:noFill/>
          <a:ln w="9525">
            <a:noFill/>
            <a:miter lim="800000"/>
            <a:headEnd/>
            <a:tailEnd/>
          </a:ln>
        </p:spPr>
        <p:txBody>
          <a:bodyPr wrap="none">
            <a:spAutoFit/>
          </a:bodyPr>
          <a:lstStyle/>
          <a:p>
            <a:pPr algn="l" eaLnBrk="0" hangingPunct="0"/>
            <a:r>
              <a:rPr lang="en-US" sz="1800" b="0">
                <a:latin typeface="+mj-lt"/>
              </a:rPr>
              <a:t>See A’s video</a:t>
            </a:r>
          </a:p>
        </p:txBody>
      </p:sp>
      <p:sp>
        <p:nvSpPr>
          <p:cNvPr id="103438" name="Text Box 14"/>
          <p:cNvSpPr txBox="1">
            <a:spLocks noChangeArrowheads="1"/>
          </p:cNvSpPr>
          <p:nvPr/>
        </p:nvSpPr>
        <p:spPr bwMode="auto">
          <a:xfrm>
            <a:off x="7315200" y="3563937"/>
            <a:ext cx="1400896" cy="369332"/>
          </a:xfrm>
          <a:prstGeom prst="rect">
            <a:avLst/>
          </a:prstGeom>
          <a:noFill/>
          <a:ln w="9525">
            <a:noFill/>
            <a:miter lim="800000"/>
            <a:headEnd/>
            <a:tailEnd/>
          </a:ln>
        </p:spPr>
        <p:txBody>
          <a:bodyPr wrap="none">
            <a:spAutoFit/>
          </a:bodyPr>
          <a:lstStyle/>
          <a:p>
            <a:pPr algn="l" eaLnBrk="0" hangingPunct="0"/>
            <a:r>
              <a:rPr lang="en-US" sz="1800" b="0" dirty="0">
                <a:latin typeface="+mj-lt"/>
              </a:rPr>
              <a:t>See A’s video</a:t>
            </a:r>
          </a:p>
        </p:txBody>
      </p:sp>
      <p:sp>
        <p:nvSpPr>
          <p:cNvPr id="103439" name="Text Box 15"/>
          <p:cNvSpPr txBox="1">
            <a:spLocks noChangeArrowheads="1"/>
          </p:cNvSpPr>
          <p:nvPr/>
        </p:nvSpPr>
        <p:spPr bwMode="auto">
          <a:xfrm>
            <a:off x="381000" y="3487737"/>
            <a:ext cx="1676100" cy="369332"/>
          </a:xfrm>
          <a:prstGeom prst="rect">
            <a:avLst/>
          </a:prstGeom>
          <a:noFill/>
          <a:ln w="9525">
            <a:noFill/>
            <a:miter lim="800000"/>
            <a:headEnd/>
            <a:tailEnd/>
          </a:ln>
        </p:spPr>
        <p:txBody>
          <a:bodyPr wrap="none">
            <a:spAutoFit/>
          </a:bodyPr>
          <a:lstStyle/>
          <a:p>
            <a:pPr algn="l" eaLnBrk="0" hangingPunct="0"/>
            <a:r>
              <a:rPr lang="en-US" sz="1800" b="0">
                <a:latin typeface="+mj-lt"/>
              </a:rPr>
              <a:t>See Previous DS</a:t>
            </a:r>
          </a:p>
        </p:txBody>
      </p:sp>
      <p:pic>
        <p:nvPicPr>
          <p:cNvPr id="28688" name="Picture 16" descr="BD18208_"/>
          <p:cNvPicPr>
            <a:picLocks noChangeAspect="1" noChangeArrowheads="1"/>
          </p:cNvPicPr>
          <p:nvPr/>
        </p:nvPicPr>
        <p:blipFill>
          <a:blip r:embed="rId5"/>
          <a:srcRect r="66667"/>
          <a:stretch>
            <a:fillRect/>
          </a:stretch>
        </p:blipFill>
        <p:spPr bwMode="auto">
          <a:xfrm>
            <a:off x="5029200" y="2192337"/>
            <a:ext cx="304800" cy="836613"/>
          </a:xfrm>
          <a:prstGeom prst="rect">
            <a:avLst/>
          </a:prstGeom>
          <a:noFill/>
          <a:ln w="9525">
            <a:noFill/>
            <a:miter lim="800000"/>
            <a:headEnd/>
            <a:tailEnd/>
          </a:ln>
        </p:spPr>
      </p:pic>
      <p:sp>
        <p:nvSpPr>
          <p:cNvPr id="28689" name="Text Box 17"/>
          <p:cNvSpPr txBox="1">
            <a:spLocks noChangeArrowheads="1"/>
          </p:cNvSpPr>
          <p:nvPr/>
        </p:nvSpPr>
        <p:spPr bwMode="auto">
          <a:xfrm>
            <a:off x="4724400" y="1811337"/>
            <a:ext cx="913712" cy="369332"/>
          </a:xfrm>
          <a:prstGeom prst="rect">
            <a:avLst/>
          </a:prstGeom>
          <a:noFill/>
          <a:ln w="9525">
            <a:noFill/>
            <a:miter lim="800000"/>
            <a:headEnd/>
            <a:tailEnd/>
          </a:ln>
        </p:spPr>
        <p:txBody>
          <a:bodyPr wrap="none">
            <a:spAutoFit/>
          </a:bodyPr>
          <a:lstStyle/>
          <a:p>
            <a:pPr algn="l" eaLnBrk="0" hangingPunct="0"/>
            <a:r>
              <a:rPr lang="en-US" sz="1800" b="0">
                <a:solidFill>
                  <a:srgbClr val="FF3300"/>
                </a:solidFill>
                <a:latin typeface="+mj-lt"/>
              </a:rPr>
              <a:t>Firewall</a:t>
            </a:r>
          </a:p>
        </p:txBody>
      </p:sp>
      <p:sp>
        <p:nvSpPr>
          <p:cNvPr id="103442" name="Text Box 18"/>
          <p:cNvSpPr txBox="1">
            <a:spLocks noChangeArrowheads="1"/>
          </p:cNvSpPr>
          <p:nvPr/>
        </p:nvSpPr>
        <p:spPr bwMode="auto">
          <a:xfrm rot="-1673837">
            <a:off x="2456501" y="3484890"/>
            <a:ext cx="1476686" cy="523220"/>
          </a:xfrm>
          <a:prstGeom prst="rect">
            <a:avLst/>
          </a:prstGeom>
          <a:noFill/>
          <a:ln w="9525">
            <a:noFill/>
            <a:miter lim="800000"/>
            <a:headEnd/>
            <a:tailEnd/>
          </a:ln>
        </p:spPr>
        <p:txBody>
          <a:bodyPr wrap="none">
            <a:spAutoFit/>
          </a:bodyPr>
          <a:lstStyle/>
          <a:p>
            <a:pPr algn="l" eaLnBrk="0" hangingPunct="0"/>
            <a:r>
              <a:rPr lang="en-US" sz="1400" b="0">
                <a:latin typeface="+mj-lt"/>
              </a:rPr>
              <a:t>100M</a:t>
            </a:r>
          </a:p>
          <a:p>
            <a:pPr algn="l" eaLnBrk="0" hangingPunct="0"/>
            <a:r>
              <a:rPr lang="en-US" sz="1400" b="0">
                <a:latin typeface="+mj-lt"/>
              </a:rPr>
              <a:t>SP B P B SP B P B I</a:t>
            </a:r>
          </a:p>
        </p:txBody>
      </p:sp>
      <p:sp>
        <p:nvSpPr>
          <p:cNvPr id="103443" name="Text Box 19"/>
          <p:cNvSpPr txBox="1">
            <a:spLocks noChangeArrowheads="1"/>
          </p:cNvSpPr>
          <p:nvPr/>
        </p:nvSpPr>
        <p:spPr bwMode="auto">
          <a:xfrm rot="1321383">
            <a:off x="5123501" y="3637290"/>
            <a:ext cx="1476686" cy="523220"/>
          </a:xfrm>
          <a:prstGeom prst="rect">
            <a:avLst/>
          </a:prstGeom>
          <a:noFill/>
          <a:ln w="9525">
            <a:noFill/>
            <a:miter lim="800000"/>
            <a:headEnd/>
            <a:tailEnd/>
          </a:ln>
        </p:spPr>
        <p:txBody>
          <a:bodyPr wrap="none">
            <a:spAutoFit/>
          </a:bodyPr>
          <a:lstStyle/>
          <a:p>
            <a:pPr algn="l" eaLnBrk="0" hangingPunct="0"/>
            <a:r>
              <a:rPr lang="en-US" sz="1400" b="0">
                <a:latin typeface="+mj-lt"/>
              </a:rPr>
              <a:t>100M</a:t>
            </a:r>
          </a:p>
          <a:p>
            <a:pPr algn="l" eaLnBrk="0" hangingPunct="0"/>
            <a:r>
              <a:rPr lang="en-US" sz="1400" b="0">
                <a:latin typeface="+mj-lt"/>
              </a:rPr>
              <a:t>SP B P B SP B P B I</a:t>
            </a:r>
          </a:p>
        </p:txBody>
      </p:sp>
      <p:sp>
        <p:nvSpPr>
          <p:cNvPr id="103444" name="Text Box 20"/>
          <p:cNvSpPr txBox="1">
            <a:spLocks noChangeArrowheads="1"/>
          </p:cNvSpPr>
          <p:nvPr/>
        </p:nvSpPr>
        <p:spPr bwMode="auto">
          <a:xfrm rot="-1956045">
            <a:off x="5439941" y="1884690"/>
            <a:ext cx="1039067" cy="523220"/>
          </a:xfrm>
          <a:prstGeom prst="rect">
            <a:avLst/>
          </a:prstGeom>
          <a:noFill/>
          <a:ln w="9525">
            <a:noFill/>
            <a:miter lim="800000"/>
            <a:headEnd/>
            <a:tailEnd/>
          </a:ln>
        </p:spPr>
        <p:txBody>
          <a:bodyPr wrap="none">
            <a:spAutoFit/>
          </a:bodyPr>
          <a:lstStyle/>
          <a:p>
            <a:pPr algn="l" eaLnBrk="0" hangingPunct="0"/>
            <a:r>
              <a:rPr lang="en-US" sz="1400" b="0">
                <a:latin typeface="+mj-lt"/>
              </a:rPr>
              <a:t>256K</a:t>
            </a:r>
          </a:p>
          <a:p>
            <a:pPr algn="l" eaLnBrk="0" hangingPunct="0"/>
            <a:r>
              <a:rPr lang="en-US" sz="1400" b="0">
                <a:latin typeface="+mj-lt"/>
              </a:rPr>
              <a:t>SP .  . SP . . I</a:t>
            </a:r>
          </a:p>
        </p:txBody>
      </p:sp>
      <p:sp>
        <p:nvSpPr>
          <p:cNvPr id="103445" name="Text Box 21"/>
          <p:cNvSpPr txBox="1">
            <a:spLocks noChangeArrowheads="1"/>
          </p:cNvSpPr>
          <p:nvPr/>
        </p:nvSpPr>
        <p:spPr bwMode="auto">
          <a:xfrm>
            <a:off x="2819400" y="4591050"/>
            <a:ext cx="3158365" cy="1560427"/>
          </a:xfrm>
          <a:prstGeom prst="rect">
            <a:avLst/>
          </a:prstGeom>
          <a:noFill/>
          <a:ln w="9525">
            <a:noFill/>
            <a:miter lim="800000"/>
            <a:headEnd/>
            <a:tailEnd/>
          </a:ln>
        </p:spPr>
        <p:txBody>
          <a:bodyPr wrap="none">
            <a:spAutoFit/>
          </a:bodyPr>
          <a:lstStyle/>
          <a:p>
            <a:pPr marL="288925" indent="-288925" algn="l" defTabSz="914363">
              <a:lnSpc>
                <a:spcPct val="90000"/>
              </a:lnSpc>
              <a:spcBef>
                <a:spcPct val="20000"/>
              </a:spcBef>
              <a:buSzPct val="120000"/>
              <a:buBlip>
                <a:blip r:embed="rId6"/>
              </a:buBlip>
              <a:defRPr/>
            </a:pPr>
            <a:r>
              <a:rPr lang="en-US" sz="1800" b="0" dirty="0">
                <a:latin typeface="+mj-lt"/>
              </a:rPr>
              <a:t>Dominant Speaker Switching</a:t>
            </a:r>
          </a:p>
          <a:p>
            <a:pPr marL="288925" indent="-288925" algn="l" defTabSz="914363">
              <a:lnSpc>
                <a:spcPct val="90000"/>
              </a:lnSpc>
              <a:spcBef>
                <a:spcPct val="20000"/>
              </a:spcBef>
              <a:buSzPct val="120000"/>
              <a:buBlip>
                <a:blip r:embed="rId6"/>
              </a:buBlip>
              <a:defRPr/>
            </a:pPr>
            <a:r>
              <a:rPr lang="en-US" sz="1800" b="0" dirty="0">
                <a:latin typeface="+mj-lt"/>
              </a:rPr>
              <a:t>Manual Switching</a:t>
            </a:r>
          </a:p>
          <a:p>
            <a:pPr marL="288925" indent="-288925" algn="l" defTabSz="914363">
              <a:lnSpc>
                <a:spcPct val="90000"/>
              </a:lnSpc>
              <a:spcBef>
                <a:spcPct val="20000"/>
              </a:spcBef>
              <a:buSzPct val="120000"/>
              <a:buBlip>
                <a:blip r:embed="rId6"/>
              </a:buBlip>
              <a:defRPr/>
            </a:pPr>
            <a:r>
              <a:rPr lang="en-US" sz="1800" b="0" dirty="0">
                <a:latin typeface="+mj-lt"/>
              </a:rPr>
              <a:t>Rate Matching</a:t>
            </a:r>
          </a:p>
          <a:p>
            <a:pPr marL="288925" indent="-288925" algn="l" defTabSz="914363">
              <a:lnSpc>
                <a:spcPct val="90000"/>
              </a:lnSpc>
              <a:spcBef>
                <a:spcPct val="20000"/>
              </a:spcBef>
              <a:buSzPct val="120000"/>
              <a:buBlip>
                <a:blip r:embed="rId6"/>
              </a:buBlip>
              <a:defRPr/>
            </a:pPr>
            <a:r>
              <a:rPr lang="en-US" sz="1800" b="0" dirty="0">
                <a:latin typeface="+mj-lt"/>
              </a:rPr>
              <a:t>Error Recovery</a:t>
            </a:r>
          </a:p>
          <a:p>
            <a:pPr marL="288925" indent="-288925" algn="l" defTabSz="914363">
              <a:lnSpc>
                <a:spcPct val="90000"/>
              </a:lnSpc>
              <a:spcBef>
                <a:spcPct val="20000"/>
              </a:spcBef>
              <a:buSzPct val="120000"/>
              <a:buBlip>
                <a:blip r:embed="rId6"/>
              </a:buBlip>
              <a:defRPr/>
            </a:pPr>
            <a:r>
              <a:rPr lang="en-US" sz="1800" b="0" dirty="0">
                <a:latin typeface="+mj-lt"/>
              </a:rPr>
              <a:t>High </a:t>
            </a:r>
            <a:r>
              <a:rPr lang="en-US" sz="1800" b="0" dirty="0" err="1">
                <a:latin typeface="+mj-lt"/>
              </a:rPr>
              <a:t>Performant</a:t>
            </a:r>
            <a:r>
              <a:rPr lang="en-US" sz="1800" b="0" dirty="0">
                <a:latin typeface="+mj-lt"/>
              </a:rPr>
              <a:t> AVMCU</a:t>
            </a:r>
          </a:p>
        </p:txBody>
      </p:sp>
      <p:sp>
        <p:nvSpPr>
          <p:cNvPr id="28694" name="Text Box 22"/>
          <p:cNvSpPr txBox="1">
            <a:spLocks noChangeArrowheads="1"/>
          </p:cNvSpPr>
          <p:nvPr/>
        </p:nvSpPr>
        <p:spPr bwMode="auto">
          <a:xfrm>
            <a:off x="3810000" y="3487737"/>
            <a:ext cx="907236" cy="369332"/>
          </a:xfrm>
          <a:prstGeom prst="rect">
            <a:avLst/>
          </a:prstGeom>
          <a:noFill/>
          <a:ln w="9525">
            <a:noFill/>
            <a:miter lim="800000"/>
            <a:headEnd/>
            <a:tailEnd/>
          </a:ln>
        </p:spPr>
        <p:txBody>
          <a:bodyPr wrap="none">
            <a:spAutoFit/>
          </a:bodyPr>
          <a:lstStyle/>
          <a:p>
            <a:pPr algn="l" eaLnBrk="0" hangingPunct="0"/>
            <a:r>
              <a:rPr lang="en-US" sz="1800" b="0">
                <a:latin typeface="+mj-lt"/>
              </a:rPr>
              <a:t>AVMCU</a:t>
            </a:r>
          </a:p>
        </p:txBody>
      </p:sp>
      <p:sp>
        <p:nvSpPr>
          <p:cNvPr id="103447" name="Text Box 23"/>
          <p:cNvSpPr txBox="1">
            <a:spLocks noChangeArrowheads="1"/>
          </p:cNvSpPr>
          <p:nvPr/>
        </p:nvSpPr>
        <p:spPr bwMode="auto">
          <a:xfrm rot="-1638028">
            <a:off x="2755748" y="3137228"/>
            <a:ext cx="1259191" cy="523220"/>
          </a:xfrm>
          <a:prstGeom prst="rect">
            <a:avLst/>
          </a:prstGeom>
          <a:noFill/>
          <a:ln w="9525">
            <a:noFill/>
            <a:miter lim="800000"/>
            <a:headEnd/>
            <a:tailEnd/>
          </a:ln>
        </p:spPr>
        <p:txBody>
          <a:bodyPr wrap="none">
            <a:spAutoFit/>
          </a:bodyPr>
          <a:lstStyle/>
          <a:p>
            <a:pPr algn="l" eaLnBrk="0" hangingPunct="0"/>
            <a:r>
              <a:rPr lang="en-US" sz="1400" b="0" dirty="0">
                <a:latin typeface="+mj-lt"/>
              </a:rPr>
              <a:t>Error Recovery</a:t>
            </a:r>
          </a:p>
          <a:p>
            <a:pPr algn="l" eaLnBrk="0" hangingPunct="0"/>
            <a:r>
              <a:rPr lang="en-US" sz="1400" b="0" dirty="0">
                <a:latin typeface="+mj-lt"/>
              </a:rPr>
              <a:t>Upper Link</a:t>
            </a:r>
          </a:p>
        </p:txBody>
      </p:sp>
      <p:sp>
        <p:nvSpPr>
          <p:cNvPr id="103448" name="Rectangle 24"/>
          <p:cNvSpPr>
            <a:spLocks noGrp="1" noChangeArrowheads="1"/>
          </p:cNvSpPr>
          <p:nvPr>
            <p:ph type="title"/>
          </p:nvPr>
        </p:nvSpPr>
        <p:spPr>
          <a:xfrm>
            <a:off x="381000" y="227013"/>
            <a:ext cx="8375946" cy="664797"/>
          </a:xfrm>
        </p:spPr>
        <p:txBody>
          <a:bodyPr/>
          <a:lstStyle/>
          <a:p>
            <a:pPr eaLnBrk="1" hangingPunct="1">
              <a:defRPr/>
            </a:pPr>
            <a:r>
              <a:rPr lang="en-US" dirty="0" smtClean="0">
                <a:latin typeface="+mj-lt"/>
              </a:rPr>
              <a:t>Multi-Party Video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445">
                                            <p:txEl>
                                              <p:pRg st="0" end="0"/>
                                            </p:txEl>
                                          </p:spTgt>
                                        </p:tgtEl>
                                        <p:attrNameLst>
                                          <p:attrName>style.visibility</p:attrName>
                                        </p:attrNameLst>
                                      </p:cBhvr>
                                      <p:to>
                                        <p:strVal val="visible"/>
                                      </p:to>
                                    </p:set>
                                    <p:animEffect transition="in" filter="blinds(horizontal)">
                                      <p:cBhvr>
                                        <p:cTn id="7" dur="500"/>
                                        <p:tgtEl>
                                          <p:spTgt spid="1034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3436">
                                            <p:txEl>
                                              <p:pRg st="0" end="0"/>
                                            </p:txEl>
                                          </p:spTgt>
                                        </p:tgtEl>
                                        <p:attrNameLst>
                                          <p:attrName>style.visibility</p:attrName>
                                        </p:attrNameLst>
                                      </p:cBhvr>
                                      <p:to>
                                        <p:strVal val="visible"/>
                                      </p:to>
                                    </p:set>
                                    <p:animEffect transition="in" filter="blinds(horizontal)">
                                      <p:cBhvr>
                                        <p:cTn id="12" dur="500"/>
                                        <p:tgtEl>
                                          <p:spTgt spid="103436">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03437"/>
                                        </p:tgtEl>
                                        <p:attrNameLst>
                                          <p:attrName>style.visibility</p:attrName>
                                        </p:attrNameLst>
                                      </p:cBhvr>
                                      <p:to>
                                        <p:strVal val="visible"/>
                                      </p:to>
                                    </p:set>
                                    <p:animEffect transition="in" filter="blinds(horizontal)">
                                      <p:cBhvr>
                                        <p:cTn id="16" dur="500"/>
                                        <p:tgtEl>
                                          <p:spTgt spid="103437"/>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103438"/>
                                        </p:tgtEl>
                                        <p:attrNameLst>
                                          <p:attrName>style.visibility</p:attrName>
                                        </p:attrNameLst>
                                      </p:cBhvr>
                                      <p:to>
                                        <p:strVal val="visible"/>
                                      </p:to>
                                    </p:set>
                                    <p:animEffect transition="in" filter="blinds(horizontal)">
                                      <p:cBhvr>
                                        <p:cTn id="20" dur="500"/>
                                        <p:tgtEl>
                                          <p:spTgt spid="103438"/>
                                        </p:tgtEl>
                                      </p:cBhvr>
                                    </p:animEffect>
                                  </p:childTnLst>
                                </p:cTn>
                              </p:par>
                            </p:childTnLst>
                          </p:cTn>
                        </p:par>
                        <p:par>
                          <p:cTn id="21" fill="hold">
                            <p:stCondLst>
                              <p:cond delay="1500"/>
                            </p:stCondLst>
                            <p:childTnLst>
                              <p:par>
                                <p:cTn id="22" presetID="3" presetClass="entr" presetSubtype="10" fill="hold" grpId="0" nodeType="afterEffect">
                                  <p:stCondLst>
                                    <p:cond delay="0"/>
                                  </p:stCondLst>
                                  <p:childTnLst>
                                    <p:set>
                                      <p:cBhvr>
                                        <p:cTn id="23" dur="1" fill="hold">
                                          <p:stCondLst>
                                            <p:cond delay="0"/>
                                          </p:stCondLst>
                                        </p:cTn>
                                        <p:tgtEl>
                                          <p:spTgt spid="103439"/>
                                        </p:tgtEl>
                                        <p:attrNameLst>
                                          <p:attrName>style.visibility</p:attrName>
                                        </p:attrNameLst>
                                      </p:cBhvr>
                                      <p:to>
                                        <p:strVal val="visible"/>
                                      </p:to>
                                    </p:set>
                                    <p:animEffect transition="in" filter="blinds(horizontal)">
                                      <p:cBhvr>
                                        <p:cTn id="24" dur="500"/>
                                        <p:tgtEl>
                                          <p:spTgt spid="10343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03445">
                                            <p:txEl>
                                              <p:pRg st="1" end="1"/>
                                            </p:txEl>
                                          </p:spTgt>
                                        </p:tgtEl>
                                        <p:attrNameLst>
                                          <p:attrName>style.visibility</p:attrName>
                                        </p:attrNameLst>
                                      </p:cBhvr>
                                      <p:to>
                                        <p:strVal val="visible"/>
                                      </p:to>
                                    </p:set>
                                    <p:animEffect transition="in" filter="blinds(horizontal)">
                                      <p:cBhvr>
                                        <p:cTn id="29" dur="500"/>
                                        <p:tgtEl>
                                          <p:spTgt spid="10344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0" nodeType="clickEffect">
                                  <p:stCondLst>
                                    <p:cond delay="0"/>
                                  </p:stCondLst>
                                  <p:childTnLst>
                                    <p:animEffect transition="out" filter="blinds(horizontal)">
                                      <p:cBhvr>
                                        <p:cTn id="33" dur="500"/>
                                        <p:tgtEl>
                                          <p:spTgt spid="103436">
                                            <p:txEl>
                                              <p:pRg st="0" end="0"/>
                                            </p:txEl>
                                          </p:spTgt>
                                        </p:tgtEl>
                                      </p:cBhvr>
                                    </p:animEffect>
                                    <p:set>
                                      <p:cBhvr>
                                        <p:cTn id="34" dur="1" fill="hold">
                                          <p:stCondLst>
                                            <p:cond delay="499"/>
                                          </p:stCondLst>
                                        </p:cTn>
                                        <p:tgtEl>
                                          <p:spTgt spid="103436">
                                            <p:txEl>
                                              <p:pRg st="0" end="0"/>
                                            </p:txEl>
                                          </p:spTgt>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500"/>
                                        <p:tgtEl>
                                          <p:spTgt spid="103439"/>
                                        </p:tgtEl>
                                      </p:cBhvr>
                                    </p:animEffect>
                                    <p:set>
                                      <p:cBhvr>
                                        <p:cTn id="37" dur="1" fill="hold">
                                          <p:stCondLst>
                                            <p:cond delay="499"/>
                                          </p:stCondLst>
                                        </p:cTn>
                                        <p:tgtEl>
                                          <p:spTgt spid="103439"/>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103437"/>
                                        </p:tgtEl>
                                      </p:cBhvr>
                                    </p:animEffect>
                                    <p:set>
                                      <p:cBhvr>
                                        <p:cTn id="40" dur="1" fill="hold">
                                          <p:stCondLst>
                                            <p:cond delay="499"/>
                                          </p:stCondLst>
                                        </p:cTn>
                                        <p:tgtEl>
                                          <p:spTgt spid="103437"/>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103438"/>
                                        </p:tgtEl>
                                      </p:cBhvr>
                                    </p:animEffect>
                                    <p:set>
                                      <p:cBhvr>
                                        <p:cTn id="43" dur="1" fill="hold">
                                          <p:stCondLst>
                                            <p:cond delay="499"/>
                                          </p:stCondLst>
                                        </p:cTn>
                                        <p:tgtEl>
                                          <p:spTgt spid="10343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03445">
                                            <p:txEl>
                                              <p:pRg st="2" end="2"/>
                                            </p:txEl>
                                          </p:spTgt>
                                        </p:tgtEl>
                                        <p:attrNameLst>
                                          <p:attrName>style.visibility</p:attrName>
                                        </p:attrNameLst>
                                      </p:cBhvr>
                                      <p:to>
                                        <p:strVal val="visible"/>
                                      </p:to>
                                    </p:set>
                                    <p:animEffect transition="in" filter="blinds(horizontal)">
                                      <p:cBhvr>
                                        <p:cTn id="48" dur="500"/>
                                        <p:tgtEl>
                                          <p:spTgt spid="103445">
                                            <p:txEl>
                                              <p:pRg st="2" end="2"/>
                                            </p:txEl>
                                          </p:spTgt>
                                        </p:tgtEl>
                                      </p:cBhvr>
                                    </p:animEffect>
                                  </p:childTnLst>
                                </p:cTn>
                              </p:par>
                            </p:childTnLst>
                          </p:cTn>
                        </p:par>
                        <p:par>
                          <p:cTn id="49" fill="hold">
                            <p:stCondLst>
                              <p:cond delay="500"/>
                            </p:stCondLst>
                            <p:childTnLst>
                              <p:par>
                                <p:cTn id="50" presetID="3" presetClass="entr" presetSubtype="10" fill="hold" grpId="0" nodeType="afterEffect">
                                  <p:stCondLst>
                                    <p:cond delay="0"/>
                                  </p:stCondLst>
                                  <p:childTnLst>
                                    <p:set>
                                      <p:cBhvr>
                                        <p:cTn id="51" dur="1" fill="hold">
                                          <p:stCondLst>
                                            <p:cond delay="0"/>
                                          </p:stCondLst>
                                        </p:cTn>
                                        <p:tgtEl>
                                          <p:spTgt spid="103442"/>
                                        </p:tgtEl>
                                        <p:attrNameLst>
                                          <p:attrName>style.visibility</p:attrName>
                                        </p:attrNameLst>
                                      </p:cBhvr>
                                      <p:to>
                                        <p:strVal val="visible"/>
                                      </p:to>
                                    </p:set>
                                    <p:animEffect transition="in" filter="blinds(horizontal)">
                                      <p:cBhvr>
                                        <p:cTn id="52" dur="500"/>
                                        <p:tgtEl>
                                          <p:spTgt spid="103442"/>
                                        </p:tgtEl>
                                      </p:cBhvr>
                                    </p:animEffect>
                                  </p:childTnLst>
                                </p:cTn>
                              </p:par>
                            </p:childTnLst>
                          </p:cTn>
                        </p:par>
                        <p:par>
                          <p:cTn id="53" fill="hold">
                            <p:stCondLst>
                              <p:cond delay="1000"/>
                            </p:stCondLst>
                            <p:childTnLst>
                              <p:par>
                                <p:cTn id="54" presetID="3" presetClass="entr" presetSubtype="10" fill="hold" grpId="0" nodeType="afterEffect">
                                  <p:stCondLst>
                                    <p:cond delay="0"/>
                                  </p:stCondLst>
                                  <p:childTnLst>
                                    <p:set>
                                      <p:cBhvr>
                                        <p:cTn id="55" dur="1" fill="hold">
                                          <p:stCondLst>
                                            <p:cond delay="0"/>
                                          </p:stCondLst>
                                        </p:cTn>
                                        <p:tgtEl>
                                          <p:spTgt spid="103443"/>
                                        </p:tgtEl>
                                        <p:attrNameLst>
                                          <p:attrName>style.visibility</p:attrName>
                                        </p:attrNameLst>
                                      </p:cBhvr>
                                      <p:to>
                                        <p:strVal val="visible"/>
                                      </p:to>
                                    </p:set>
                                    <p:animEffect transition="in" filter="blinds(horizontal)">
                                      <p:cBhvr>
                                        <p:cTn id="56" dur="500"/>
                                        <p:tgtEl>
                                          <p:spTgt spid="103443"/>
                                        </p:tgtEl>
                                      </p:cBhvr>
                                    </p:animEffect>
                                  </p:childTnLst>
                                </p:cTn>
                              </p:par>
                            </p:childTnLst>
                          </p:cTn>
                        </p:par>
                        <p:par>
                          <p:cTn id="57" fill="hold">
                            <p:stCondLst>
                              <p:cond delay="1500"/>
                            </p:stCondLst>
                            <p:childTnLst>
                              <p:par>
                                <p:cTn id="58" presetID="3" presetClass="entr" presetSubtype="10" fill="hold" grpId="0" nodeType="afterEffect">
                                  <p:stCondLst>
                                    <p:cond delay="0"/>
                                  </p:stCondLst>
                                  <p:childTnLst>
                                    <p:set>
                                      <p:cBhvr>
                                        <p:cTn id="59" dur="1" fill="hold">
                                          <p:stCondLst>
                                            <p:cond delay="0"/>
                                          </p:stCondLst>
                                        </p:cTn>
                                        <p:tgtEl>
                                          <p:spTgt spid="103444"/>
                                        </p:tgtEl>
                                        <p:attrNameLst>
                                          <p:attrName>style.visibility</p:attrName>
                                        </p:attrNameLst>
                                      </p:cBhvr>
                                      <p:to>
                                        <p:strVal val="visible"/>
                                      </p:to>
                                    </p:set>
                                    <p:animEffect transition="in" filter="blinds(horizontal)">
                                      <p:cBhvr>
                                        <p:cTn id="60" dur="500"/>
                                        <p:tgtEl>
                                          <p:spTgt spid="10344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grpId="1" nodeType="clickEffect">
                                  <p:stCondLst>
                                    <p:cond delay="0"/>
                                  </p:stCondLst>
                                  <p:childTnLst>
                                    <p:animEffect transition="out" filter="blinds(horizontal)">
                                      <p:cBhvr>
                                        <p:cTn id="64" dur="500"/>
                                        <p:tgtEl>
                                          <p:spTgt spid="103442"/>
                                        </p:tgtEl>
                                      </p:cBhvr>
                                    </p:animEffect>
                                    <p:set>
                                      <p:cBhvr>
                                        <p:cTn id="65" dur="1" fill="hold">
                                          <p:stCondLst>
                                            <p:cond delay="499"/>
                                          </p:stCondLst>
                                        </p:cTn>
                                        <p:tgtEl>
                                          <p:spTgt spid="103442"/>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103444"/>
                                        </p:tgtEl>
                                      </p:cBhvr>
                                    </p:animEffect>
                                    <p:set>
                                      <p:cBhvr>
                                        <p:cTn id="68" dur="1" fill="hold">
                                          <p:stCondLst>
                                            <p:cond delay="499"/>
                                          </p:stCondLst>
                                        </p:cTn>
                                        <p:tgtEl>
                                          <p:spTgt spid="103444"/>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103443"/>
                                        </p:tgtEl>
                                      </p:cBhvr>
                                    </p:animEffect>
                                    <p:set>
                                      <p:cBhvr>
                                        <p:cTn id="71" dur="1" fill="hold">
                                          <p:stCondLst>
                                            <p:cond delay="499"/>
                                          </p:stCondLst>
                                        </p:cTn>
                                        <p:tgtEl>
                                          <p:spTgt spid="10344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03445">
                                            <p:txEl>
                                              <p:pRg st="3" end="3"/>
                                            </p:txEl>
                                          </p:spTgt>
                                        </p:tgtEl>
                                        <p:attrNameLst>
                                          <p:attrName>style.visibility</p:attrName>
                                        </p:attrNameLst>
                                      </p:cBhvr>
                                      <p:to>
                                        <p:strVal val="visible"/>
                                      </p:to>
                                    </p:set>
                                    <p:animEffect transition="in" filter="blinds(horizontal)">
                                      <p:cBhvr>
                                        <p:cTn id="76" dur="500"/>
                                        <p:tgtEl>
                                          <p:spTgt spid="103445">
                                            <p:txEl>
                                              <p:pRg st="3" end="3"/>
                                            </p:txEl>
                                          </p:spTgt>
                                        </p:tgtEl>
                                      </p:cBhvr>
                                    </p:animEffect>
                                  </p:childTnLst>
                                </p:cTn>
                              </p:par>
                            </p:childTnLst>
                          </p:cTn>
                        </p:par>
                        <p:par>
                          <p:cTn id="77" fill="hold">
                            <p:stCondLst>
                              <p:cond delay="500"/>
                            </p:stCondLst>
                            <p:childTnLst>
                              <p:par>
                                <p:cTn id="78" presetID="3" presetClass="entr" presetSubtype="10" fill="hold" nodeType="afterEffect">
                                  <p:stCondLst>
                                    <p:cond delay="0"/>
                                  </p:stCondLst>
                                  <p:childTnLst>
                                    <p:set>
                                      <p:cBhvr>
                                        <p:cTn id="79" dur="1" fill="hold">
                                          <p:stCondLst>
                                            <p:cond delay="0"/>
                                          </p:stCondLst>
                                        </p:cTn>
                                        <p:tgtEl>
                                          <p:spTgt spid="103447">
                                            <p:txEl>
                                              <p:pRg st="0" end="0"/>
                                            </p:txEl>
                                          </p:spTgt>
                                        </p:tgtEl>
                                        <p:attrNameLst>
                                          <p:attrName>style.visibility</p:attrName>
                                        </p:attrNameLst>
                                      </p:cBhvr>
                                      <p:to>
                                        <p:strVal val="visible"/>
                                      </p:to>
                                    </p:set>
                                    <p:animEffect transition="in" filter="blinds(horizontal)">
                                      <p:cBhvr>
                                        <p:cTn id="80" dur="500"/>
                                        <p:tgtEl>
                                          <p:spTgt spid="103447">
                                            <p:txEl>
                                              <p:pRg st="0" end="0"/>
                                            </p:txEl>
                                          </p:spTgt>
                                        </p:tgtEl>
                                      </p:cBhvr>
                                    </p:animEffect>
                                  </p:childTnLst>
                                </p:cTn>
                              </p:par>
                            </p:childTnLst>
                          </p:cTn>
                        </p:par>
                        <p:par>
                          <p:cTn id="81" fill="hold">
                            <p:stCondLst>
                              <p:cond delay="1000"/>
                            </p:stCondLst>
                            <p:childTnLst>
                              <p:par>
                                <p:cTn id="82" presetID="3" presetClass="entr" presetSubtype="10" fill="hold" nodeType="afterEffect">
                                  <p:stCondLst>
                                    <p:cond delay="0"/>
                                  </p:stCondLst>
                                  <p:childTnLst>
                                    <p:set>
                                      <p:cBhvr>
                                        <p:cTn id="83" dur="1" fill="hold">
                                          <p:stCondLst>
                                            <p:cond delay="0"/>
                                          </p:stCondLst>
                                        </p:cTn>
                                        <p:tgtEl>
                                          <p:spTgt spid="103447">
                                            <p:txEl>
                                              <p:pRg st="1" end="1"/>
                                            </p:txEl>
                                          </p:spTgt>
                                        </p:tgtEl>
                                        <p:attrNameLst>
                                          <p:attrName>style.visibility</p:attrName>
                                        </p:attrNameLst>
                                      </p:cBhvr>
                                      <p:to>
                                        <p:strVal val="visible"/>
                                      </p:to>
                                    </p:set>
                                    <p:animEffect transition="in" filter="blinds(horizontal)">
                                      <p:cBhvr>
                                        <p:cTn id="84" dur="500"/>
                                        <p:tgtEl>
                                          <p:spTgt spid="103447">
                                            <p:txEl>
                                              <p:pRg st="1" end="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xit" presetSubtype="10" fill="hold" grpId="0" nodeType="clickEffect">
                                  <p:stCondLst>
                                    <p:cond delay="0"/>
                                  </p:stCondLst>
                                  <p:childTnLst>
                                    <p:animEffect transition="out" filter="blinds(horizontal)">
                                      <p:cBhvr>
                                        <p:cTn id="88" dur="500"/>
                                        <p:tgtEl>
                                          <p:spTgt spid="103447">
                                            <p:txEl>
                                              <p:pRg st="0" end="0"/>
                                            </p:txEl>
                                          </p:spTgt>
                                        </p:tgtEl>
                                      </p:cBhvr>
                                    </p:animEffect>
                                    <p:set>
                                      <p:cBhvr>
                                        <p:cTn id="89" dur="1" fill="hold">
                                          <p:stCondLst>
                                            <p:cond delay="499"/>
                                          </p:stCondLst>
                                        </p:cTn>
                                        <p:tgtEl>
                                          <p:spTgt spid="103447">
                                            <p:txEl>
                                              <p:pRg st="0" end="0"/>
                                            </p:txEl>
                                          </p:spTgt>
                                        </p:tgtEl>
                                        <p:attrNameLst>
                                          <p:attrName>style.visibility</p:attrName>
                                        </p:attrNameLst>
                                      </p:cBhvr>
                                      <p:to>
                                        <p:strVal val="hidden"/>
                                      </p:to>
                                    </p:set>
                                  </p:childTnLst>
                                </p:cTn>
                              </p:par>
                              <p:par>
                                <p:cTn id="90" presetID="3" presetClass="exit" presetSubtype="10" fill="hold" grpId="0" nodeType="withEffect">
                                  <p:stCondLst>
                                    <p:cond delay="0"/>
                                  </p:stCondLst>
                                  <p:childTnLst>
                                    <p:animEffect transition="out" filter="blinds(horizontal)">
                                      <p:cBhvr>
                                        <p:cTn id="91" dur="500"/>
                                        <p:tgtEl>
                                          <p:spTgt spid="103447">
                                            <p:txEl>
                                              <p:pRg st="1" end="1"/>
                                            </p:txEl>
                                          </p:spTgt>
                                        </p:tgtEl>
                                      </p:cBhvr>
                                    </p:animEffect>
                                    <p:set>
                                      <p:cBhvr>
                                        <p:cTn id="92" dur="1" fill="hold">
                                          <p:stCondLst>
                                            <p:cond delay="499"/>
                                          </p:stCondLst>
                                        </p:cTn>
                                        <p:tgtEl>
                                          <p:spTgt spid="103447">
                                            <p:txEl>
                                              <p:pRg st="1" end="1"/>
                                            </p:txEl>
                                          </p:spTgt>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103445">
                                            <p:txEl>
                                              <p:pRg st="4" end="4"/>
                                            </p:txEl>
                                          </p:spTgt>
                                        </p:tgtEl>
                                        <p:attrNameLst>
                                          <p:attrName>style.visibility</p:attrName>
                                        </p:attrNameLst>
                                      </p:cBhvr>
                                      <p:to>
                                        <p:strVal val="visible"/>
                                      </p:to>
                                    </p:set>
                                    <p:animEffect transition="in" filter="blinds(horizontal)">
                                      <p:cBhvr>
                                        <p:cTn id="97" dur="500"/>
                                        <p:tgtEl>
                                          <p:spTgt spid="1034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6" grpId="0" build="allAtOnce"/>
      <p:bldP spid="103437" grpId="0"/>
      <p:bldP spid="103437" grpId="1"/>
      <p:bldP spid="103438" grpId="0"/>
      <p:bldP spid="103438" grpId="1"/>
      <p:bldP spid="103439" grpId="0"/>
      <p:bldP spid="103439" grpId="1"/>
      <p:bldP spid="103442" grpId="0"/>
      <p:bldP spid="103442" grpId="1"/>
      <p:bldP spid="103443" grpId="0"/>
      <p:bldP spid="103443" grpId="1"/>
      <p:bldP spid="103444" grpId="0"/>
      <p:bldP spid="103444" grpId="1"/>
      <p:bldP spid="103445" grpId="0" build="allAtOnce"/>
      <p:bldP spid="103447"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dirty="0" smtClean="0"/>
              <a:t>OCS 2007 Video Recap</a:t>
            </a:r>
          </a:p>
        </p:txBody>
      </p:sp>
      <p:graphicFrame>
        <p:nvGraphicFramePr>
          <p:cNvPr id="4" name="Table 3"/>
          <p:cNvGraphicFramePr>
            <a:graphicFrameLocks noGrp="1"/>
          </p:cNvGraphicFramePr>
          <p:nvPr/>
        </p:nvGraphicFramePr>
        <p:xfrm>
          <a:off x="990600" y="1524000"/>
          <a:ext cx="7010400" cy="3200400"/>
        </p:xfrm>
        <a:graphic>
          <a:graphicData uri="http://schemas.openxmlformats.org/drawingml/2006/table">
            <a:tbl>
              <a:tblPr firstRow="1" bandRow="1">
                <a:tableStyleId>{5C22544A-7EE6-4342-B048-85BDC9FD1C3A}</a:tableStyleId>
              </a:tblPr>
              <a:tblGrid>
                <a:gridCol w="3394509"/>
                <a:gridCol w="1902238"/>
                <a:gridCol w="1713653"/>
              </a:tblGrid>
              <a:tr h="457200">
                <a:tc>
                  <a:txBody>
                    <a:bodyPr/>
                    <a:lstStyle/>
                    <a:p>
                      <a:r>
                        <a:rPr lang="en-US" dirty="0" smtClean="0">
                          <a:solidFill>
                            <a:schemeClr val="tx1"/>
                          </a:solidFill>
                          <a:effectLst>
                            <a:outerShdw blurRad="38100" dist="38100" dir="2700000" algn="tl">
                              <a:srgbClr val="000000">
                                <a:alpha val="43137"/>
                              </a:srgbClr>
                            </a:outerShdw>
                          </a:effectLst>
                        </a:rPr>
                        <a:t>Area of Focus</a:t>
                      </a:r>
                      <a:endParaRPr lang="en-US" dirty="0">
                        <a:solidFill>
                          <a:schemeClr val="tx1"/>
                        </a:solidFill>
                        <a:effectLst>
                          <a:outerShdw blurRad="38100" dist="38100" dir="2700000" algn="tl">
                            <a:srgbClr val="000000">
                              <a:alpha val="43137"/>
                            </a:srgbClr>
                          </a:outerShdw>
                        </a:effectLst>
                      </a:endParaRPr>
                    </a:p>
                  </a:txBody>
                  <a:tcPr/>
                </a:tc>
                <a:tc>
                  <a:txBody>
                    <a:bodyPr/>
                    <a:lstStyle/>
                    <a:p>
                      <a:r>
                        <a:rPr lang="en-US" dirty="0" smtClean="0">
                          <a:solidFill>
                            <a:schemeClr val="tx1"/>
                          </a:solidFill>
                          <a:effectLst>
                            <a:outerShdw blurRad="38100" dist="38100" dir="2700000" algn="tl">
                              <a:srgbClr val="000000">
                                <a:alpha val="43137"/>
                              </a:srgbClr>
                            </a:outerShdw>
                          </a:effectLst>
                        </a:rPr>
                        <a:t>OCS 2007</a:t>
                      </a:r>
                      <a:endParaRPr lang="en-US" dirty="0">
                        <a:solidFill>
                          <a:schemeClr val="tx1"/>
                        </a:solidFill>
                        <a:effectLst>
                          <a:outerShdw blurRad="38100" dist="38100" dir="2700000" algn="tl">
                            <a:srgbClr val="000000">
                              <a:alpha val="43137"/>
                            </a:srgbClr>
                          </a:outerShdw>
                        </a:effectLst>
                      </a:endParaRPr>
                    </a:p>
                  </a:txBody>
                  <a:tcPr/>
                </a:tc>
                <a:tc>
                  <a:txBody>
                    <a:bodyPr/>
                    <a:lstStyle/>
                    <a:p>
                      <a:r>
                        <a:rPr lang="en-US" dirty="0" smtClean="0">
                          <a:solidFill>
                            <a:schemeClr val="tx1"/>
                          </a:solidFill>
                          <a:effectLst>
                            <a:outerShdw blurRad="38100" dist="38100" dir="2700000" algn="tl">
                              <a:srgbClr val="000000">
                                <a:alpha val="43137"/>
                              </a:srgbClr>
                            </a:outerShdw>
                          </a:effectLst>
                        </a:rPr>
                        <a:t>OCS 2008</a:t>
                      </a:r>
                      <a:endParaRPr lang="en-US" dirty="0">
                        <a:solidFill>
                          <a:schemeClr val="tx1"/>
                        </a:solidFill>
                        <a:effectLst>
                          <a:outerShdw blurRad="38100" dist="38100" dir="2700000" algn="tl">
                            <a:srgbClr val="000000">
                              <a:alpha val="43137"/>
                            </a:srgbClr>
                          </a:outerShdw>
                        </a:effectLst>
                      </a:endParaRPr>
                    </a:p>
                  </a:txBody>
                  <a:tcPr/>
                </a:tc>
              </a:tr>
              <a:tr h="457200">
                <a:tc>
                  <a:txBody>
                    <a:bodyPr/>
                    <a:lstStyle/>
                    <a:p>
                      <a:r>
                        <a:rPr lang="en-US" dirty="0" smtClean="0"/>
                        <a:t>High Quality Audio/Video</a:t>
                      </a:r>
                      <a:endParaRPr lang="en-US" dirty="0"/>
                    </a:p>
                  </a:txBody>
                  <a:tcPr/>
                </a:tc>
                <a:tc>
                  <a:txBody>
                    <a:bodyPr/>
                    <a:lstStyle/>
                    <a:p>
                      <a:endParaRPr lang="en-US" dirty="0"/>
                    </a:p>
                  </a:txBody>
                  <a:tcPr/>
                </a:tc>
                <a:tc>
                  <a:txBody>
                    <a:bodyPr/>
                    <a:lstStyle/>
                    <a:p>
                      <a:endParaRPr lang="en-US" dirty="0"/>
                    </a:p>
                  </a:txBody>
                  <a:tcPr/>
                </a:tc>
              </a:tr>
              <a:tr h="457200">
                <a:tc>
                  <a:txBody>
                    <a:bodyPr/>
                    <a:lstStyle/>
                    <a:p>
                      <a:r>
                        <a:rPr lang="en-US" dirty="0" smtClean="0"/>
                        <a:t>Ease of Use</a:t>
                      </a:r>
                      <a:endParaRPr lang="en-US" dirty="0"/>
                    </a:p>
                  </a:txBody>
                  <a:tcPr/>
                </a:tc>
                <a:tc>
                  <a:txBody>
                    <a:bodyPr/>
                    <a:lstStyle/>
                    <a:p>
                      <a:endParaRPr lang="en-US" dirty="0"/>
                    </a:p>
                  </a:txBody>
                  <a:tcPr/>
                </a:tc>
                <a:tc>
                  <a:txBody>
                    <a:bodyPr/>
                    <a:lstStyle/>
                    <a:p>
                      <a:endParaRPr lang="en-US" dirty="0"/>
                    </a:p>
                  </a:txBody>
                  <a:tcPr/>
                </a:tc>
              </a:tr>
              <a:tr h="457200">
                <a:tc>
                  <a:txBody>
                    <a:bodyPr/>
                    <a:lstStyle/>
                    <a:p>
                      <a:r>
                        <a:rPr lang="en-US" dirty="0" smtClean="0"/>
                        <a:t>Reliability</a:t>
                      </a:r>
                      <a:endParaRPr lang="en-US" dirty="0"/>
                    </a:p>
                  </a:txBody>
                  <a:tcPr/>
                </a:tc>
                <a:tc>
                  <a:txBody>
                    <a:bodyPr/>
                    <a:lstStyle/>
                    <a:p>
                      <a:endParaRPr lang="en-US" dirty="0"/>
                    </a:p>
                  </a:txBody>
                  <a:tcPr/>
                </a:tc>
                <a:tc>
                  <a:txBody>
                    <a:bodyPr/>
                    <a:lstStyle/>
                    <a:p>
                      <a:endParaRPr lang="en-US" dirty="0"/>
                    </a:p>
                  </a:txBody>
                  <a:tcPr/>
                </a:tc>
              </a:tr>
              <a:tr h="457200">
                <a:tc>
                  <a:txBody>
                    <a:bodyPr/>
                    <a:lstStyle/>
                    <a:p>
                      <a:r>
                        <a:rPr lang="en-US" dirty="0" smtClean="0"/>
                        <a:t>Network Resilience</a:t>
                      </a:r>
                      <a:endParaRPr lang="en-US" dirty="0"/>
                    </a:p>
                  </a:txBody>
                  <a:tcPr/>
                </a:tc>
                <a:tc>
                  <a:txBody>
                    <a:bodyPr/>
                    <a:lstStyle/>
                    <a:p>
                      <a:endParaRPr lang="en-US" dirty="0"/>
                    </a:p>
                  </a:txBody>
                  <a:tcPr/>
                </a:tc>
                <a:tc>
                  <a:txBody>
                    <a:bodyPr/>
                    <a:lstStyle/>
                    <a:p>
                      <a:endParaRPr lang="en-US" dirty="0"/>
                    </a:p>
                  </a:txBody>
                  <a:tcPr/>
                </a:tc>
              </a:tr>
              <a:tr h="457200">
                <a:tc>
                  <a:txBody>
                    <a:bodyPr/>
                    <a:lstStyle/>
                    <a:p>
                      <a:r>
                        <a:rPr lang="en-US" dirty="0" smtClean="0"/>
                        <a:t>Affordability</a:t>
                      </a:r>
                      <a:endParaRPr lang="en-US" dirty="0"/>
                    </a:p>
                  </a:txBody>
                  <a:tcPr/>
                </a:tc>
                <a:tc>
                  <a:txBody>
                    <a:bodyPr/>
                    <a:lstStyle/>
                    <a:p>
                      <a:endParaRPr lang="en-US" dirty="0"/>
                    </a:p>
                  </a:txBody>
                  <a:tcPr/>
                </a:tc>
                <a:tc>
                  <a:txBody>
                    <a:bodyPr/>
                    <a:lstStyle/>
                    <a:p>
                      <a:endParaRPr lang="en-US" dirty="0"/>
                    </a:p>
                  </a:txBody>
                  <a:tcPr/>
                </a:tc>
              </a:tr>
              <a:tr h="457200">
                <a:tc>
                  <a:txBody>
                    <a:bodyPr/>
                    <a:lstStyle/>
                    <a:p>
                      <a:r>
                        <a:rPr lang="en-US" dirty="0" smtClean="0"/>
                        <a:t>Face to Face Experience</a:t>
                      </a: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5-Point Star 4"/>
          <p:cNvSpPr/>
          <p:nvPr/>
        </p:nvSpPr>
        <p:spPr bwMode="auto">
          <a:xfrm>
            <a:off x="4572000" y="19812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6" name="5-Point Star 5"/>
          <p:cNvSpPr/>
          <p:nvPr/>
        </p:nvSpPr>
        <p:spPr bwMode="auto">
          <a:xfrm>
            <a:off x="4876800" y="19812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7" name="5-Point Star 6"/>
          <p:cNvSpPr/>
          <p:nvPr/>
        </p:nvSpPr>
        <p:spPr bwMode="auto">
          <a:xfrm>
            <a:off x="5181600" y="19812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8" name="5-Point Star 7"/>
          <p:cNvSpPr/>
          <p:nvPr/>
        </p:nvSpPr>
        <p:spPr bwMode="auto">
          <a:xfrm>
            <a:off x="5486400" y="1981200"/>
            <a:ext cx="304800" cy="304800"/>
          </a:xfrm>
          <a:prstGeom prst="star5">
            <a:avLst/>
          </a:prstGeom>
          <a:solidFill>
            <a:schemeClr val="accent1"/>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9" name="5-Point Star 8"/>
          <p:cNvSpPr/>
          <p:nvPr/>
        </p:nvSpPr>
        <p:spPr bwMode="auto">
          <a:xfrm>
            <a:off x="5791200" y="1981200"/>
            <a:ext cx="304800" cy="304800"/>
          </a:xfrm>
          <a:prstGeom prst="star5">
            <a:avLst/>
          </a:prstGeom>
          <a:solidFill>
            <a:schemeClr val="accent1"/>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10" name="5-Point Star 9"/>
          <p:cNvSpPr/>
          <p:nvPr/>
        </p:nvSpPr>
        <p:spPr bwMode="auto">
          <a:xfrm>
            <a:off x="4572000" y="25146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11" name="5-Point Star 10"/>
          <p:cNvSpPr/>
          <p:nvPr/>
        </p:nvSpPr>
        <p:spPr bwMode="auto">
          <a:xfrm>
            <a:off x="4876800" y="25146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12" name="5-Point Star 11"/>
          <p:cNvSpPr/>
          <p:nvPr/>
        </p:nvSpPr>
        <p:spPr bwMode="auto">
          <a:xfrm>
            <a:off x="5181600" y="25146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13" name="5-Point Star 12"/>
          <p:cNvSpPr/>
          <p:nvPr/>
        </p:nvSpPr>
        <p:spPr bwMode="auto">
          <a:xfrm>
            <a:off x="5486400" y="25146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14" name="5-Point Star 13"/>
          <p:cNvSpPr/>
          <p:nvPr/>
        </p:nvSpPr>
        <p:spPr bwMode="auto">
          <a:xfrm>
            <a:off x="5791200" y="2514600"/>
            <a:ext cx="304800" cy="304800"/>
          </a:xfrm>
          <a:prstGeom prst="star5">
            <a:avLst/>
          </a:prstGeom>
          <a:solidFill>
            <a:schemeClr val="accent1"/>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15" name="5-Point Star 14"/>
          <p:cNvSpPr/>
          <p:nvPr/>
        </p:nvSpPr>
        <p:spPr bwMode="auto">
          <a:xfrm>
            <a:off x="4572000" y="29718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16" name="5-Point Star 15"/>
          <p:cNvSpPr/>
          <p:nvPr/>
        </p:nvSpPr>
        <p:spPr bwMode="auto">
          <a:xfrm>
            <a:off x="4876800" y="29718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17" name="5-Point Star 16"/>
          <p:cNvSpPr/>
          <p:nvPr/>
        </p:nvSpPr>
        <p:spPr bwMode="auto">
          <a:xfrm>
            <a:off x="5181600" y="29718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18" name="5-Point Star 17"/>
          <p:cNvSpPr/>
          <p:nvPr/>
        </p:nvSpPr>
        <p:spPr bwMode="auto">
          <a:xfrm>
            <a:off x="5486400" y="29718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19" name="5-Point Star 18"/>
          <p:cNvSpPr/>
          <p:nvPr/>
        </p:nvSpPr>
        <p:spPr bwMode="auto">
          <a:xfrm>
            <a:off x="5791200" y="2971800"/>
            <a:ext cx="304800" cy="304800"/>
          </a:xfrm>
          <a:prstGeom prst="star5">
            <a:avLst/>
          </a:prstGeom>
          <a:solidFill>
            <a:schemeClr val="accent1"/>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20" name="5-Point Star 19"/>
          <p:cNvSpPr/>
          <p:nvPr/>
        </p:nvSpPr>
        <p:spPr bwMode="auto">
          <a:xfrm>
            <a:off x="4572000" y="34290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21" name="5-Point Star 20"/>
          <p:cNvSpPr/>
          <p:nvPr/>
        </p:nvSpPr>
        <p:spPr bwMode="auto">
          <a:xfrm>
            <a:off x="4876800" y="34290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22" name="5-Point Star 21"/>
          <p:cNvSpPr/>
          <p:nvPr/>
        </p:nvSpPr>
        <p:spPr bwMode="auto">
          <a:xfrm>
            <a:off x="5181600" y="34290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23" name="5-Point Star 22"/>
          <p:cNvSpPr/>
          <p:nvPr/>
        </p:nvSpPr>
        <p:spPr bwMode="auto">
          <a:xfrm>
            <a:off x="5486400" y="34290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24" name="5-Point Star 23"/>
          <p:cNvSpPr/>
          <p:nvPr/>
        </p:nvSpPr>
        <p:spPr bwMode="auto">
          <a:xfrm>
            <a:off x="5791200" y="3429000"/>
            <a:ext cx="304800" cy="304800"/>
          </a:xfrm>
          <a:prstGeom prst="star5">
            <a:avLst/>
          </a:prstGeom>
          <a:solidFill>
            <a:schemeClr val="accent1"/>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25" name="5-Point Star 24"/>
          <p:cNvSpPr/>
          <p:nvPr/>
        </p:nvSpPr>
        <p:spPr bwMode="auto">
          <a:xfrm>
            <a:off x="4572000" y="38862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26" name="5-Point Star 25"/>
          <p:cNvSpPr/>
          <p:nvPr/>
        </p:nvSpPr>
        <p:spPr bwMode="auto">
          <a:xfrm>
            <a:off x="4876800" y="38862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27" name="5-Point Star 26"/>
          <p:cNvSpPr/>
          <p:nvPr/>
        </p:nvSpPr>
        <p:spPr bwMode="auto">
          <a:xfrm>
            <a:off x="5181600" y="38862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28" name="5-Point Star 27"/>
          <p:cNvSpPr/>
          <p:nvPr/>
        </p:nvSpPr>
        <p:spPr bwMode="auto">
          <a:xfrm>
            <a:off x="5486400" y="38862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29" name="5-Point Star 28"/>
          <p:cNvSpPr/>
          <p:nvPr/>
        </p:nvSpPr>
        <p:spPr bwMode="auto">
          <a:xfrm>
            <a:off x="5791200" y="38862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30" name="5-Point Star 29"/>
          <p:cNvSpPr/>
          <p:nvPr/>
        </p:nvSpPr>
        <p:spPr bwMode="auto">
          <a:xfrm>
            <a:off x="4572000" y="4343400"/>
            <a:ext cx="304800" cy="304800"/>
          </a:xfrm>
          <a:prstGeom prst="star5">
            <a:avLst/>
          </a:prstGeom>
          <a:solidFill>
            <a:schemeClr val="accent1"/>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31" name="5-Point Star 30"/>
          <p:cNvSpPr/>
          <p:nvPr/>
        </p:nvSpPr>
        <p:spPr bwMode="auto">
          <a:xfrm>
            <a:off x="4876800" y="4343400"/>
            <a:ext cx="304800" cy="304800"/>
          </a:xfrm>
          <a:prstGeom prst="star5">
            <a:avLst/>
          </a:prstGeom>
          <a:solidFill>
            <a:schemeClr val="accent1"/>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32" name="5-Point Star 31"/>
          <p:cNvSpPr/>
          <p:nvPr/>
        </p:nvSpPr>
        <p:spPr bwMode="auto">
          <a:xfrm>
            <a:off x="5181600" y="4343400"/>
            <a:ext cx="304800" cy="304800"/>
          </a:xfrm>
          <a:prstGeom prst="star5">
            <a:avLst/>
          </a:prstGeom>
          <a:solidFill>
            <a:schemeClr val="accent1"/>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33" name="5-Point Star 32"/>
          <p:cNvSpPr/>
          <p:nvPr/>
        </p:nvSpPr>
        <p:spPr bwMode="auto">
          <a:xfrm>
            <a:off x="5486400" y="4343400"/>
            <a:ext cx="304800" cy="304800"/>
          </a:xfrm>
          <a:prstGeom prst="star5">
            <a:avLst/>
          </a:prstGeom>
          <a:solidFill>
            <a:schemeClr val="accent1"/>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34" name="5-Point Star 33"/>
          <p:cNvSpPr/>
          <p:nvPr/>
        </p:nvSpPr>
        <p:spPr bwMode="auto">
          <a:xfrm>
            <a:off x="5791200" y="4343400"/>
            <a:ext cx="304800" cy="304800"/>
          </a:xfrm>
          <a:prstGeom prst="star5">
            <a:avLst/>
          </a:prstGeom>
          <a:solidFill>
            <a:schemeClr val="accent1"/>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Interop</a:t>
            </a:r>
            <a:r>
              <a:rPr lang="zh-CN" altLang="en-US" dirty="0" smtClean="0"/>
              <a:t> </a:t>
            </a:r>
            <a:r>
              <a:rPr lang="en-US" altLang="zh-CN" dirty="0" smtClean="0"/>
              <a:t>With Tandberg</a:t>
            </a:r>
            <a:endParaRPr lang="en-US" dirty="0"/>
          </a:p>
        </p:txBody>
      </p:sp>
      <p:sp>
        <p:nvSpPr>
          <p:cNvPr id="3" name="Content Placeholder 2"/>
          <p:cNvSpPr>
            <a:spLocks noGrp="1"/>
          </p:cNvSpPr>
          <p:nvPr>
            <p:ph idx="1"/>
          </p:nvPr>
        </p:nvSpPr>
        <p:spPr>
          <a:xfrm>
            <a:off x="382588" y="1414463"/>
            <a:ext cx="8380412" cy="1126462"/>
          </a:xfrm>
        </p:spPr>
        <p:txBody>
          <a:bodyPr/>
          <a:lstStyle/>
          <a:p>
            <a:r>
              <a:rPr lang="en-US" dirty="0" smtClean="0"/>
              <a:t>SIP Client using H.263 or RTVC1</a:t>
            </a:r>
          </a:p>
          <a:p>
            <a:r>
              <a:rPr lang="en-US" dirty="0" smtClean="0"/>
              <a:t>Video Gateway</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1700MXP_large"/>
          <p:cNvPicPr>
            <a:picLocks noChangeAspect="1" noChangeArrowheads="1"/>
          </p:cNvPicPr>
          <p:nvPr/>
        </p:nvPicPr>
        <p:blipFill>
          <a:blip r:embed="rId3" cstate="print"/>
          <a:srcRect/>
          <a:stretch>
            <a:fillRect/>
          </a:stretch>
        </p:blipFill>
        <p:spPr bwMode="auto">
          <a:xfrm>
            <a:off x="1619250" y="5302250"/>
            <a:ext cx="565150" cy="609600"/>
          </a:xfrm>
          <a:prstGeom prst="rect">
            <a:avLst/>
          </a:prstGeom>
          <a:noFill/>
          <a:ln w="9525">
            <a:noFill/>
            <a:miter lim="800000"/>
            <a:headEnd/>
            <a:tailEnd/>
          </a:ln>
        </p:spPr>
      </p:pic>
      <p:sp>
        <p:nvSpPr>
          <p:cNvPr id="54275" name="Rectangle 3"/>
          <p:cNvSpPr>
            <a:spLocks noGrp="1" noChangeArrowheads="1"/>
          </p:cNvSpPr>
          <p:nvPr>
            <p:ph type="title"/>
          </p:nvPr>
        </p:nvSpPr>
        <p:spPr>
          <a:xfrm>
            <a:off x="381000" y="227013"/>
            <a:ext cx="8650288" cy="941796"/>
          </a:xfrm>
        </p:spPr>
        <p:txBody>
          <a:bodyPr/>
          <a:lstStyle/>
          <a:p>
            <a:r>
              <a:rPr lang="nb-NO" sz="4000" dirty="0" smtClean="0"/>
              <a:t>TANDBERG – OCS Interoperability</a:t>
            </a:r>
            <a:r>
              <a:rPr lang="nb-NO" dirty="0" smtClean="0"/>
              <a:t/>
            </a:r>
            <a:br>
              <a:rPr lang="nb-NO" dirty="0" smtClean="0"/>
            </a:br>
            <a:r>
              <a:rPr lang="nb-NO" sz="2800" b="0" dirty="0" smtClean="0">
                <a:solidFill>
                  <a:schemeClr val="tx2"/>
                </a:solidFill>
              </a:rPr>
              <a:t>Released </a:t>
            </a:r>
            <a:r>
              <a:rPr lang="nb-NO" sz="2800" dirty="0" smtClean="0">
                <a:solidFill>
                  <a:schemeClr val="tx2"/>
                </a:solidFill>
              </a:rPr>
              <a:t>s</a:t>
            </a:r>
            <a:r>
              <a:rPr lang="nb-NO" sz="2800" b="0" dirty="0" smtClean="0">
                <a:solidFill>
                  <a:schemeClr val="tx2"/>
                </a:solidFill>
              </a:rPr>
              <a:t>olution</a:t>
            </a:r>
            <a:endParaRPr lang="en-US" sz="2000" b="0" dirty="0" smtClean="0">
              <a:solidFill>
                <a:schemeClr val="tx2"/>
              </a:solidFill>
            </a:endParaRPr>
          </a:p>
        </p:txBody>
      </p:sp>
      <p:sp>
        <p:nvSpPr>
          <p:cNvPr id="54294" name="Rectangle 22"/>
          <p:cNvSpPr>
            <a:spLocks noGrp="1" noChangeArrowheads="1"/>
          </p:cNvSpPr>
          <p:nvPr>
            <p:ph idx="1"/>
          </p:nvPr>
        </p:nvSpPr>
        <p:spPr>
          <a:xfrm>
            <a:off x="381000" y="1906588"/>
            <a:ext cx="6310313" cy="2951577"/>
          </a:xfrm>
          <a:noFill/>
          <a:ln/>
        </p:spPr>
        <p:txBody>
          <a:bodyPr/>
          <a:lstStyle/>
          <a:p>
            <a:pPr marL="350838" indent="-350838"/>
            <a:r>
              <a:rPr lang="en-US" sz="2000" dirty="0" smtClean="0"/>
              <a:t>Simple to deploy</a:t>
            </a:r>
          </a:p>
          <a:p>
            <a:pPr marL="625475" lvl="1" indent="-274638"/>
            <a:r>
              <a:rPr lang="en-US" sz="1600" dirty="0" smtClean="0"/>
              <a:t>TANDBERG endpoints register directly to OCS</a:t>
            </a:r>
          </a:p>
          <a:p>
            <a:pPr marL="625475" lvl="1" indent="-274638"/>
            <a:r>
              <a:rPr lang="en-US" sz="1600" dirty="0" smtClean="0"/>
              <a:t>TANDBERG MCU registers conferences directly with OCS</a:t>
            </a:r>
          </a:p>
          <a:p>
            <a:pPr marL="350838" indent="-350838"/>
            <a:r>
              <a:rPr lang="nb-NO" sz="2000" dirty="0" smtClean="0"/>
              <a:t>User Experience</a:t>
            </a:r>
          </a:p>
          <a:p>
            <a:pPr marL="625475" lvl="1" indent="-274638"/>
            <a:r>
              <a:rPr lang="nb-NO" sz="1600" dirty="0" smtClean="0"/>
              <a:t>Calling a TANDBERG Endpoint is the same as calling a MOC client</a:t>
            </a:r>
          </a:p>
          <a:p>
            <a:pPr marL="625475" lvl="1" indent="-274638"/>
            <a:r>
              <a:rPr lang="nb-NO" sz="1600" dirty="0" smtClean="0"/>
              <a:t>Click a contact to joing a multi-protocol conference</a:t>
            </a:r>
          </a:p>
          <a:p>
            <a:pPr marL="625475" lvl="1" indent="-274638"/>
            <a:r>
              <a:rPr lang="nb-NO" sz="1600" dirty="0" smtClean="0"/>
              <a:t>Multiple User Scenarios Supported</a:t>
            </a:r>
          </a:p>
          <a:p>
            <a:pPr marL="854075" lvl="2" indent="-228600"/>
            <a:r>
              <a:rPr lang="nb-NO" sz="1400" dirty="0" smtClean="0"/>
              <a:t>Persoanl Telepresence </a:t>
            </a:r>
          </a:p>
          <a:p>
            <a:pPr marL="854075" lvl="2" indent="-228600"/>
            <a:r>
              <a:rPr lang="nb-NO" sz="1400" dirty="0" smtClean="0"/>
              <a:t>Conference Rooms</a:t>
            </a:r>
          </a:p>
          <a:p>
            <a:pPr marL="854075" lvl="2" indent="-228600"/>
            <a:r>
              <a:rPr lang="nb-NO" sz="1400" dirty="0" smtClean="0"/>
              <a:t>Telepresence Stutios</a:t>
            </a:r>
          </a:p>
          <a:p>
            <a:pPr lvl="1"/>
            <a:endParaRPr lang="en-US" sz="1600" dirty="0" smtClean="0"/>
          </a:p>
        </p:txBody>
      </p:sp>
      <p:pic>
        <p:nvPicPr>
          <p:cNvPr id="54276" name="Picture 21" descr="ofc-CommSvr07-2_rgb"/>
          <p:cNvPicPr>
            <a:picLocks noChangeAspect="1" noChangeArrowheads="1"/>
          </p:cNvPicPr>
          <p:nvPr/>
        </p:nvPicPr>
        <p:blipFill>
          <a:blip r:embed="rId4" cstate="print"/>
          <a:srcRect/>
          <a:stretch>
            <a:fillRect/>
          </a:stretch>
        </p:blipFill>
        <p:spPr bwMode="auto">
          <a:xfrm>
            <a:off x="4625975" y="4022725"/>
            <a:ext cx="2232025" cy="428625"/>
          </a:xfrm>
          <a:prstGeom prst="rect">
            <a:avLst/>
          </a:prstGeom>
          <a:noFill/>
          <a:ln w="9525">
            <a:noFill/>
            <a:miter lim="800000"/>
            <a:headEnd/>
            <a:tailEnd/>
          </a:ln>
        </p:spPr>
      </p:pic>
      <p:grpSp>
        <p:nvGrpSpPr>
          <p:cNvPr id="2" name="Group 59"/>
          <p:cNvGrpSpPr>
            <a:grpSpLocks/>
          </p:cNvGrpSpPr>
          <p:nvPr/>
        </p:nvGrpSpPr>
        <p:grpSpPr bwMode="auto">
          <a:xfrm>
            <a:off x="422275" y="5530850"/>
            <a:ext cx="587375" cy="366713"/>
            <a:chOff x="5217" y="1570"/>
            <a:chExt cx="341" cy="214"/>
          </a:xfrm>
        </p:grpSpPr>
        <p:pic>
          <p:nvPicPr>
            <p:cNvPr id="54278" name="Rectangle 17421"/>
            <p:cNvPicPr>
              <a:picLocks noChangeAspect="1" noChangeArrowheads="1"/>
            </p:cNvPicPr>
            <p:nvPr/>
          </p:nvPicPr>
          <p:blipFill>
            <a:blip r:embed="rId5"/>
            <a:srcRect/>
            <a:stretch>
              <a:fillRect/>
            </a:stretch>
          </p:blipFill>
          <p:spPr bwMode="auto">
            <a:xfrm>
              <a:off x="5217" y="1573"/>
              <a:ext cx="341" cy="211"/>
            </a:xfrm>
            <a:prstGeom prst="rect">
              <a:avLst/>
            </a:prstGeom>
            <a:noFill/>
            <a:ln w="9525">
              <a:noFill/>
              <a:miter lim="800000"/>
              <a:headEnd/>
              <a:tailEnd/>
            </a:ln>
          </p:spPr>
        </p:pic>
        <p:pic>
          <p:nvPicPr>
            <p:cNvPr id="54279" name="Picture 121" descr="anyversion-icon-32x32-32bit"/>
            <p:cNvPicPr>
              <a:picLocks noChangeAspect="1" noChangeArrowheads="1"/>
            </p:cNvPicPr>
            <p:nvPr/>
          </p:nvPicPr>
          <p:blipFill>
            <a:blip r:embed="rId6"/>
            <a:srcRect/>
            <a:stretch>
              <a:fillRect/>
            </a:stretch>
          </p:blipFill>
          <p:spPr bwMode="auto">
            <a:xfrm>
              <a:off x="5372" y="1570"/>
              <a:ext cx="144" cy="144"/>
            </a:xfrm>
            <a:prstGeom prst="rect">
              <a:avLst/>
            </a:prstGeom>
            <a:noFill/>
            <a:ln w="9525">
              <a:noFill/>
              <a:miter lim="800000"/>
              <a:headEnd/>
              <a:tailEnd/>
            </a:ln>
          </p:spPr>
        </p:pic>
      </p:grpSp>
      <p:grpSp>
        <p:nvGrpSpPr>
          <p:cNvPr id="3" name="Group 59"/>
          <p:cNvGrpSpPr>
            <a:grpSpLocks/>
          </p:cNvGrpSpPr>
          <p:nvPr/>
        </p:nvGrpSpPr>
        <p:grpSpPr bwMode="auto">
          <a:xfrm>
            <a:off x="1206500" y="5532438"/>
            <a:ext cx="587375" cy="366712"/>
            <a:chOff x="5217" y="1570"/>
            <a:chExt cx="341" cy="214"/>
          </a:xfrm>
        </p:grpSpPr>
        <p:pic>
          <p:nvPicPr>
            <p:cNvPr id="54281" name="Rectangle 17421"/>
            <p:cNvPicPr>
              <a:picLocks noChangeAspect="1" noChangeArrowheads="1"/>
            </p:cNvPicPr>
            <p:nvPr/>
          </p:nvPicPr>
          <p:blipFill>
            <a:blip r:embed="rId5"/>
            <a:srcRect/>
            <a:stretch>
              <a:fillRect/>
            </a:stretch>
          </p:blipFill>
          <p:spPr bwMode="auto">
            <a:xfrm>
              <a:off x="5217" y="1573"/>
              <a:ext cx="341" cy="211"/>
            </a:xfrm>
            <a:prstGeom prst="rect">
              <a:avLst/>
            </a:prstGeom>
            <a:noFill/>
            <a:ln w="9525">
              <a:noFill/>
              <a:miter lim="800000"/>
              <a:headEnd/>
              <a:tailEnd/>
            </a:ln>
          </p:spPr>
        </p:pic>
        <p:pic>
          <p:nvPicPr>
            <p:cNvPr id="54282" name="Picture 121" descr="anyversion-icon-32x32-32bit"/>
            <p:cNvPicPr>
              <a:picLocks noChangeAspect="1" noChangeArrowheads="1"/>
            </p:cNvPicPr>
            <p:nvPr/>
          </p:nvPicPr>
          <p:blipFill>
            <a:blip r:embed="rId6"/>
            <a:srcRect/>
            <a:stretch>
              <a:fillRect/>
            </a:stretch>
          </p:blipFill>
          <p:spPr bwMode="auto">
            <a:xfrm>
              <a:off x="5372" y="1570"/>
              <a:ext cx="144" cy="144"/>
            </a:xfrm>
            <a:prstGeom prst="rect">
              <a:avLst/>
            </a:prstGeom>
            <a:noFill/>
            <a:ln w="9525">
              <a:noFill/>
              <a:miter lim="800000"/>
              <a:headEnd/>
              <a:tailEnd/>
            </a:ln>
          </p:spPr>
        </p:pic>
      </p:grpSp>
      <p:pic>
        <p:nvPicPr>
          <p:cNvPr id="54283" name="Picture 11" descr="Thumbnail">
            <a:hlinkClick r:id="rId7"/>
          </p:cNvPr>
          <p:cNvPicPr>
            <a:picLocks noChangeAspect="1" noChangeArrowheads="1"/>
          </p:cNvPicPr>
          <p:nvPr/>
        </p:nvPicPr>
        <p:blipFill>
          <a:blip r:embed="rId8"/>
          <a:srcRect/>
          <a:stretch>
            <a:fillRect/>
          </a:stretch>
        </p:blipFill>
        <p:spPr bwMode="auto">
          <a:xfrm>
            <a:off x="3632200" y="4937125"/>
            <a:ext cx="1874838" cy="1171575"/>
          </a:xfrm>
          <a:prstGeom prst="rect">
            <a:avLst/>
          </a:prstGeom>
          <a:noFill/>
        </p:spPr>
      </p:pic>
      <p:pic>
        <p:nvPicPr>
          <p:cNvPr id="54284" name="Picture 2" descr="codian_4500_big"/>
          <p:cNvPicPr>
            <a:picLocks noChangeAspect="1" noChangeArrowheads="1"/>
          </p:cNvPicPr>
          <p:nvPr/>
        </p:nvPicPr>
        <p:blipFill>
          <a:blip r:embed="rId9"/>
          <a:srcRect/>
          <a:stretch>
            <a:fillRect/>
          </a:stretch>
        </p:blipFill>
        <p:spPr bwMode="auto">
          <a:xfrm>
            <a:off x="5597525" y="5165725"/>
            <a:ext cx="1601788" cy="877888"/>
          </a:xfrm>
          <a:prstGeom prst="rect">
            <a:avLst/>
          </a:prstGeom>
          <a:noFill/>
          <a:ln w="9525">
            <a:noFill/>
            <a:miter lim="800000"/>
            <a:headEnd/>
            <a:tailEnd/>
          </a:ln>
        </p:spPr>
      </p:pic>
      <p:sp>
        <p:nvSpPr>
          <p:cNvPr id="54285" name="Line 33"/>
          <p:cNvSpPr>
            <a:spLocks noChangeShapeType="1"/>
          </p:cNvSpPr>
          <p:nvPr/>
        </p:nvSpPr>
        <p:spPr bwMode="auto">
          <a:xfrm flipV="1">
            <a:off x="4816475" y="4379913"/>
            <a:ext cx="112713" cy="96837"/>
          </a:xfrm>
          <a:prstGeom prst="line">
            <a:avLst/>
          </a:prstGeom>
          <a:noFill/>
          <a:ln w="9525">
            <a:noFill/>
            <a:round/>
            <a:headEnd/>
            <a:tailEnd/>
          </a:ln>
        </p:spPr>
        <p:txBody>
          <a:bodyPr>
            <a:spAutoFit/>
          </a:bodyPr>
          <a:lstStyle/>
          <a:p>
            <a:endParaRPr lang="en-US"/>
          </a:p>
        </p:txBody>
      </p:sp>
      <p:sp>
        <p:nvSpPr>
          <p:cNvPr id="54286" name="Line 14"/>
          <p:cNvSpPr>
            <a:spLocks noChangeShapeType="1"/>
          </p:cNvSpPr>
          <p:nvPr/>
        </p:nvSpPr>
        <p:spPr bwMode="auto">
          <a:xfrm flipV="1">
            <a:off x="468313" y="4833938"/>
            <a:ext cx="6288087" cy="12700"/>
          </a:xfrm>
          <a:prstGeom prst="line">
            <a:avLst/>
          </a:prstGeom>
          <a:noFill/>
          <a:ln w="25400">
            <a:solidFill>
              <a:schemeClr val="bg2"/>
            </a:solidFill>
            <a:round/>
            <a:headEnd/>
            <a:tailEnd/>
          </a:ln>
          <a:effectLst/>
        </p:spPr>
        <p:txBody>
          <a:bodyPr>
            <a:spAutoFit/>
          </a:bodyPr>
          <a:lstStyle/>
          <a:p>
            <a:endParaRPr lang="en-US"/>
          </a:p>
        </p:txBody>
      </p:sp>
      <p:sp>
        <p:nvSpPr>
          <p:cNvPr id="54287" name="Line 15"/>
          <p:cNvSpPr>
            <a:spLocks noChangeShapeType="1"/>
          </p:cNvSpPr>
          <p:nvPr/>
        </p:nvSpPr>
        <p:spPr bwMode="auto">
          <a:xfrm>
            <a:off x="4306888" y="4525963"/>
            <a:ext cx="0" cy="320675"/>
          </a:xfrm>
          <a:prstGeom prst="line">
            <a:avLst/>
          </a:prstGeom>
          <a:noFill/>
          <a:ln w="25400">
            <a:solidFill>
              <a:schemeClr val="bg2"/>
            </a:solidFill>
            <a:round/>
            <a:headEnd/>
            <a:tailEnd/>
          </a:ln>
          <a:effectLst/>
        </p:spPr>
        <p:txBody>
          <a:bodyPr wrap="none">
            <a:spAutoFit/>
          </a:bodyPr>
          <a:lstStyle/>
          <a:p>
            <a:endParaRPr lang="en-US"/>
          </a:p>
        </p:txBody>
      </p:sp>
      <p:sp>
        <p:nvSpPr>
          <p:cNvPr id="54288" name="Line 16"/>
          <p:cNvSpPr>
            <a:spLocks noChangeShapeType="1"/>
          </p:cNvSpPr>
          <p:nvPr/>
        </p:nvSpPr>
        <p:spPr bwMode="auto">
          <a:xfrm>
            <a:off x="6465888" y="4846638"/>
            <a:ext cx="0" cy="365125"/>
          </a:xfrm>
          <a:prstGeom prst="line">
            <a:avLst/>
          </a:prstGeom>
          <a:noFill/>
          <a:ln w="25400">
            <a:solidFill>
              <a:schemeClr val="bg2"/>
            </a:solidFill>
            <a:round/>
            <a:headEnd/>
            <a:tailEnd/>
          </a:ln>
          <a:effectLst/>
        </p:spPr>
        <p:txBody>
          <a:bodyPr>
            <a:spAutoFit/>
          </a:bodyPr>
          <a:lstStyle/>
          <a:p>
            <a:endParaRPr lang="en-US"/>
          </a:p>
        </p:txBody>
      </p:sp>
      <p:sp>
        <p:nvSpPr>
          <p:cNvPr id="54289" name="Line 17"/>
          <p:cNvSpPr>
            <a:spLocks noChangeShapeType="1"/>
          </p:cNvSpPr>
          <p:nvPr/>
        </p:nvSpPr>
        <p:spPr bwMode="auto">
          <a:xfrm>
            <a:off x="4800600" y="4846638"/>
            <a:ext cx="0" cy="319087"/>
          </a:xfrm>
          <a:prstGeom prst="line">
            <a:avLst/>
          </a:prstGeom>
          <a:noFill/>
          <a:ln w="25400">
            <a:solidFill>
              <a:schemeClr val="bg2"/>
            </a:solidFill>
            <a:round/>
            <a:headEnd/>
            <a:tailEnd/>
          </a:ln>
          <a:effectLst/>
        </p:spPr>
        <p:txBody>
          <a:bodyPr>
            <a:spAutoFit/>
          </a:bodyPr>
          <a:lstStyle/>
          <a:p>
            <a:endParaRPr lang="en-US"/>
          </a:p>
        </p:txBody>
      </p:sp>
      <p:sp>
        <p:nvSpPr>
          <p:cNvPr id="54290" name="Line 18"/>
          <p:cNvSpPr>
            <a:spLocks noChangeShapeType="1"/>
          </p:cNvSpPr>
          <p:nvPr/>
        </p:nvSpPr>
        <p:spPr bwMode="auto">
          <a:xfrm>
            <a:off x="3071813" y="4846638"/>
            <a:ext cx="0" cy="365125"/>
          </a:xfrm>
          <a:prstGeom prst="line">
            <a:avLst/>
          </a:prstGeom>
          <a:noFill/>
          <a:ln w="25400">
            <a:solidFill>
              <a:schemeClr val="bg2"/>
            </a:solidFill>
            <a:round/>
            <a:headEnd/>
            <a:tailEnd/>
          </a:ln>
          <a:effectLst/>
        </p:spPr>
        <p:txBody>
          <a:bodyPr>
            <a:spAutoFit/>
          </a:bodyPr>
          <a:lstStyle/>
          <a:p>
            <a:endParaRPr lang="en-US"/>
          </a:p>
        </p:txBody>
      </p:sp>
      <p:sp>
        <p:nvSpPr>
          <p:cNvPr id="54291" name="Line 19"/>
          <p:cNvSpPr>
            <a:spLocks noChangeShapeType="1"/>
          </p:cNvSpPr>
          <p:nvPr/>
        </p:nvSpPr>
        <p:spPr bwMode="auto">
          <a:xfrm>
            <a:off x="2028825" y="4846638"/>
            <a:ext cx="0" cy="503237"/>
          </a:xfrm>
          <a:prstGeom prst="line">
            <a:avLst/>
          </a:prstGeom>
          <a:noFill/>
          <a:ln w="25400">
            <a:solidFill>
              <a:schemeClr val="bg2"/>
            </a:solidFill>
            <a:round/>
            <a:headEnd/>
            <a:tailEnd/>
          </a:ln>
          <a:effectLst/>
        </p:spPr>
        <p:txBody>
          <a:bodyPr>
            <a:spAutoFit/>
          </a:bodyPr>
          <a:lstStyle/>
          <a:p>
            <a:endParaRPr lang="en-US"/>
          </a:p>
        </p:txBody>
      </p:sp>
      <p:sp>
        <p:nvSpPr>
          <p:cNvPr id="54292" name="Line 20"/>
          <p:cNvSpPr>
            <a:spLocks noChangeShapeType="1"/>
          </p:cNvSpPr>
          <p:nvPr/>
        </p:nvSpPr>
        <p:spPr bwMode="auto">
          <a:xfrm>
            <a:off x="879475" y="4846638"/>
            <a:ext cx="0" cy="685800"/>
          </a:xfrm>
          <a:prstGeom prst="line">
            <a:avLst/>
          </a:prstGeom>
          <a:noFill/>
          <a:ln w="25400">
            <a:solidFill>
              <a:schemeClr val="bg2"/>
            </a:solidFill>
            <a:round/>
            <a:headEnd/>
            <a:tailEnd/>
          </a:ln>
          <a:effectLst/>
        </p:spPr>
        <p:txBody>
          <a:bodyPr>
            <a:spAutoFit/>
          </a:bodyPr>
          <a:lstStyle/>
          <a:p>
            <a:endParaRPr lang="en-US"/>
          </a:p>
        </p:txBody>
      </p:sp>
      <p:pic>
        <p:nvPicPr>
          <p:cNvPr id="54293" name="Picture 15" descr="tandberg-8000">
            <a:hlinkClick r:id="rId10"/>
          </p:cNvPr>
          <p:cNvPicPr>
            <a:picLocks noChangeAspect="1" noChangeArrowheads="1"/>
          </p:cNvPicPr>
          <p:nvPr/>
        </p:nvPicPr>
        <p:blipFill>
          <a:blip r:embed="rId11"/>
          <a:srcRect/>
          <a:stretch>
            <a:fillRect/>
          </a:stretch>
        </p:blipFill>
        <p:spPr bwMode="auto">
          <a:xfrm>
            <a:off x="2389188" y="4983163"/>
            <a:ext cx="1050925" cy="1042987"/>
          </a:xfrm>
          <a:prstGeom prst="rect">
            <a:avLst/>
          </a:prstGeom>
          <a:noFill/>
          <a:ln w="9525">
            <a:noFill/>
            <a:miter lim="800000"/>
            <a:headEnd/>
            <a:tailEnd/>
          </a:ln>
        </p:spPr>
      </p:pic>
      <p:sp>
        <p:nvSpPr>
          <p:cNvPr id="54295" name="Text Box 23"/>
          <p:cNvSpPr txBox="1">
            <a:spLocks noChangeArrowheads="1"/>
          </p:cNvSpPr>
          <p:nvPr/>
        </p:nvSpPr>
        <p:spPr bwMode="auto">
          <a:xfrm>
            <a:off x="3468688" y="4678363"/>
            <a:ext cx="471487" cy="304800"/>
          </a:xfrm>
          <a:prstGeom prst="rect">
            <a:avLst/>
          </a:prstGeom>
          <a:solidFill>
            <a:schemeClr val="accent1">
              <a:alpha val="50000"/>
            </a:schemeClr>
          </a:solidFill>
          <a:ln w="25400" algn="ctr">
            <a:noFill/>
            <a:miter lim="800000"/>
            <a:headEnd/>
            <a:tailEnd/>
          </a:ln>
          <a:effectLst/>
        </p:spPr>
        <p:txBody>
          <a:bodyPr wrap="none">
            <a:spAutoFit/>
          </a:bodyPr>
          <a:lstStyle/>
          <a:p>
            <a:pPr marL="346075" indent="-346075">
              <a:buFont typeface="Wingdings" pitchFamily="2" charset="2"/>
              <a:buNone/>
            </a:pPr>
            <a:r>
              <a:rPr lang="en-US" sz="1400"/>
              <a:t>SIP</a:t>
            </a:r>
          </a:p>
        </p:txBody>
      </p:sp>
      <p:sp>
        <p:nvSpPr>
          <p:cNvPr id="54296" name="Text Box 24"/>
          <p:cNvSpPr txBox="1">
            <a:spLocks noChangeArrowheads="1"/>
          </p:cNvSpPr>
          <p:nvPr/>
        </p:nvSpPr>
        <p:spPr bwMode="auto">
          <a:xfrm>
            <a:off x="2339975" y="6035675"/>
            <a:ext cx="1036638" cy="274638"/>
          </a:xfrm>
          <a:prstGeom prst="rect">
            <a:avLst/>
          </a:prstGeom>
          <a:noFill/>
          <a:ln w="25400" algn="ctr">
            <a:noFill/>
            <a:miter lim="800000"/>
            <a:headEnd/>
            <a:tailEnd/>
          </a:ln>
          <a:effectLst/>
        </p:spPr>
        <p:txBody>
          <a:bodyPr wrap="none">
            <a:spAutoFit/>
          </a:bodyPr>
          <a:lstStyle/>
          <a:p>
            <a:pPr marL="346075" indent="-346075">
              <a:buFont typeface="Wingdings" pitchFamily="2" charset="2"/>
              <a:buNone/>
            </a:pPr>
            <a:r>
              <a:rPr lang="en-US" sz="1200"/>
              <a:t>Board Room</a:t>
            </a:r>
          </a:p>
        </p:txBody>
      </p:sp>
      <p:sp>
        <p:nvSpPr>
          <p:cNvPr id="54297" name="Text Box 25"/>
          <p:cNvSpPr txBox="1">
            <a:spLocks noChangeArrowheads="1"/>
          </p:cNvSpPr>
          <p:nvPr/>
        </p:nvSpPr>
        <p:spPr bwMode="auto">
          <a:xfrm>
            <a:off x="1160463" y="6035675"/>
            <a:ext cx="1122362" cy="274638"/>
          </a:xfrm>
          <a:prstGeom prst="rect">
            <a:avLst/>
          </a:prstGeom>
          <a:noFill/>
          <a:ln w="25400" algn="ctr">
            <a:noFill/>
            <a:miter lim="800000"/>
            <a:headEnd/>
            <a:tailEnd/>
          </a:ln>
          <a:effectLst/>
        </p:spPr>
        <p:txBody>
          <a:bodyPr wrap="none">
            <a:spAutoFit/>
          </a:bodyPr>
          <a:lstStyle/>
          <a:p>
            <a:pPr marL="346075" indent="-346075">
              <a:buFont typeface="Wingdings" pitchFamily="2" charset="2"/>
              <a:buNone/>
            </a:pPr>
            <a:r>
              <a:rPr lang="en-US" sz="1200"/>
              <a:t>Exec Desktop</a:t>
            </a:r>
          </a:p>
        </p:txBody>
      </p:sp>
      <p:sp>
        <p:nvSpPr>
          <p:cNvPr id="54298" name="Text Box 26"/>
          <p:cNvSpPr txBox="1">
            <a:spLocks noChangeArrowheads="1"/>
          </p:cNvSpPr>
          <p:nvPr/>
        </p:nvSpPr>
        <p:spPr bwMode="auto">
          <a:xfrm>
            <a:off x="3768725" y="6035675"/>
            <a:ext cx="1576388" cy="274638"/>
          </a:xfrm>
          <a:prstGeom prst="rect">
            <a:avLst/>
          </a:prstGeom>
          <a:noFill/>
          <a:ln w="25400" algn="ctr">
            <a:noFill/>
            <a:miter lim="800000"/>
            <a:headEnd/>
            <a:tailEnd/>
          </a:ln>
          <a:effectLst/>
        </p:spPr>
        <p:txBody>
          <a:bodyPr wrap="none">
            <a:spAutoFit/>
          </a:bodyPr>
          <a:lstStyle/>
          <a:p>
            <a:pPr marL="346075" indent="-346075">
              <a:buFont typeface="Wingdings" pitchFamily="2" charset="2"/>
              <a:buNone/>
            </a:pPr>
            <a:r>
              <a:rPr lang="en-US" sz="1200"/>
              <a:t>Telepresence Studio</a:t>
            </a:r>
          </a:p>
        </p:txBody>
      </p:sp>
      <p:sp>
        <p:nvSpPr>
          <p:cNvPr id="54299" name="Text Box 27"/>
          <p:cNvSpPr txBox="1">
            <a:spLocks noChangeArrowheads="1"/>
          </p:cNvSpPr>
          <p:nvPr/>
        </p:nvSpPr>
        <p:spPr bwMode="auto">
          <a:xfrm>
            <a:off x="477838" y="6035675"/>
            <a:ext cx="539750" cy="274638"/>
          </a:xfrm>
          <a:prstGeom prst="rect">
            <a:avLst/>
          </a:prstGeom>
          <a:noFill/>
          <a:ln w="25400" algn="ctr">
            <a:noFill/>
            <a:miter lim="800000"/>
            <a:headEnd/>
            <a:tailEnd/>
          </a:ln>
          <a:effectLst/>
        </p:spPr>
        <p:txBody>
          <a:bodyPr wrap="none">
            <a:spAutoFit/>
          </a:bodyPr>
          <a:lstStyle/>
          <a:p>
            <a:pPr marL="346075" indent="-346075">
              <a:buFont typeface="Wingdings" pitchFamily="2" charset="2"/>
              <a:buNone/>
            </a:pPr>
            <a:r>
              <a:rPr lang="en-US" sz="1200"/>
              <a:t>MOC</a:t>
            </a:r>
          </a:p>
        </p:txBody>
      </p:sp>
      <p:sp>
        <p:nvSpPr>
          <p:cNvPr id="54300" name="Text Box 28"/>
          <p:cNvSpPr txBox="1">
            <a:spLocks noChangeArrowheads="1"/>
          </p:cNvSpPr>
          <p:nvPr/>
        </p:nvSpPr>
        <p:spPr bwMode="auto">
          <a:xfrm>
            <a:off x="6237288" y="6035675"/>
            <a:ext cx="530225" cy="274638"/>
          </a:xfrm>
          <a:prstGeom prst="rect">
            <a:avLst/>
          </a:prstGeom>
          <a:noFill/>
          <a:ln w="25400" algn="ctr">
            <a:noFill/>
            <a:miter lim="800000"/>
            <a:headEnd/>
            <a:tailEnd/>
          </a:ln>
          <a:effectLst/>
        </p:spPr>
        <p:txBody>
          <a:bodyPr wrap="none">
            <a:spAutoFit/>
          </a:bodyPr>
          <a:lstStyle/>
          <a:p>
            <a:pPr marL="346075" indent="-346075">
              <a:buFont typeface="Wingdings" pitchFamily="2" charset="2"/>
              <a:buNone/>
            </a:pPr>
            <a:r>
              <a:rPr lang="en-US" sz="1200"/>
              <a:t>MCU</a:t>
            </a:r>
          </a:p>
        </p:txBody>
      </p:sp>
      <p:pic>
        <p:nvPicPr>
          <p:cNvPr id="54301" name="Picture 29"/>
          <p:cNvPicPr>
            <a:picLocks noChangeAspect="1" noChangeArrowheads="1"/>
          </p:cNvPicPr>
          <p:nvPr/>
        </p:nvPicPr>
        <p:blipFill>
          <a:blip r:embed="rId12" cstate="print"/>
          <a:srcRect/>
          <a:stretch>
            <a:fillRect/>
          </a:stretch>
        </p:blipFill>
        <p:spPr bwMode="auto">
          <a:xfrm>
            <a:off x="4059238" y="3794125"/>
            <a:ext cx="566737" cy="776288"/>
          </a:xfrm>
          <a:prstGeom prst="rect">
            <a:avLst/>
          </a:prstGeom>
          <a:noFill/>
        </p:spPr>
      </p:pic>
      <p:pic>
        <p:nvPicPr>
          <p:cNvPr id="54303" name="Picture 31"/>
          <p:cNvPicPr>
            <a:picLocks noChangeAspect="1" noChangeArrowheads="1"/>
          </p:cNvPicPr>
          <p:nvPr/>
        </p:nvPicPr>
        <p:blipFill>
          <a:blip r:embed="rId13"/>
          <a:srcRect/>
          <a:stretch>
            <a:fillRect/>
          </a:stretch>
        </p:blipFill>
        <p:spPr bwMode="auto">
          <a:xfrm>
            <a:off x="6996430" y="1693545"/>
            <a:ext cx="1720850" cy="2652712"/>
          </a:xfrm>
          <a:prstGeom prst="rect">
            <a:avLst/>
          </a:prstGeom>
          <a:noFill/>
        </p:spPr>
      </p:pic>
      <p:pic>
        <p:nvPicPr>
          <p:cNvPr id="54304" name="Picture 28" descr="ocs multisite copy"/>
          <p:cNvPicPr>
            <a:picLocks noChangeAspect="1" noChangeArrowheads="1"/>
          </p:cNvPicPr>
          <p:nvPr/>
        </p:nvPicPr>
        <p:blipFill>
          <a:blip r:embed="rId14"/>
          <a:srcRect/>
          <a:stretch>
            <a:fillRect/>
          </a:stretch>
        </p:blipFill>
        <p:spPr bwMode="auto">
          <a:xfrm>
            <a:off x="7697788" y="4505325"/>
            <a:ext cx="1185862" cy="1538288"/>
          </a:xfrm>
          <a:prstGeom prst="rect">
            <a:avLst/>
          </a:prstGeom>
          <a:noFill/>
          <a:ln w="9525">
            <a:noFill/>
            <a:miter lim="800000"/>
            <a:headEnd/>
            <a:tailEnd/>
          </a:ln>
        </p:spPr>
      </p:pic>
      <p:sp>
        <p:nvSpPr>
          <p:cNvPr id="54305" name="AutoShape 33"/>
          <p:cNvSpPr>
            <a:spLocks noChangeArrowheads="1"/>
          </p:cNvSpPr>
          <p:nvPr/>
        </p:nvSpPr>
        <p:spPr bwMode="auto">
          <a:xfrm>
            <a:off x="7273925" y="5268913"/>
            <a:ext cx="341313" cy="409575"/>
          </a:xfrm>
          <a:prstGeom prst="leftRightArrow">
            <a:avLst>
              <a:gd name="adj1" fmla="val 50000"/>
              <a:gd name="adj2" fmla="val 20000"/>
            </a:avLst>
          </a:prstGeom>
          <a:noFill/>
          <a:ln w="9525" algn="ctr">
            <a:solidFill>
              <a:srgbClr val="FF6600"/>
            </a:solidFill>
            <a:miter lim="800000"/>
            <a:headEnd/>
            <a:tailEnd/>
          </a:ln>
          <a:effectLst/>
        </p:spPr>
        <p:txBody>
          <a:bodyPr wrap="none" anchor="ctr">
            <a:spAutoFit/>
          </a:bodyPr>
          <a:lstStyle/>
          <a:p>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93" name="Line 49"/>
          <p:cNvSpPr>
            <a:spLocks noChangeShapeType="1"/>
          </p:cNvSpPr>
          <p:nvPr/>
        </p:nvSpPr>
        <p:spPr bwMode="auto">
          <a:xfrm>
            <a:off x="7790815" y="5276533"/>
            <a:ext cx="0" cy="411162"/>
          </a:xfrm>
          <a:prstGeom prst="line">
            <a:avLst/>
          </a:prstGeom>
          <a:noFill/>
          <a:ln w="25400">
            <a:solidFill>
              <a:schemeClr val="bg2"/>
            </a:solidFill>
            <a:round/>
            <a:headEnd/>
            <a:tailEnd/>
          </a:ln>
          <a:effectLst/>
        </p:spPr>
        <p:txBody>
          <a:bodyPr>
            <a:spAutoFit/>
          </a:bodyPr>
          <a:lstStyle/>
          <a:p>
            <a:endParaRPr lang="en-US"/>
          </a:p>
        </p:txBody>
      </p:sp>
      <p:pic>
        <p:nvPicPr>
          <p:cNvPr id="57390" name="Picture 4" descr="http://onetandberg/C16/TANDBERG%20Codian%20IP%20Gateway%20350/TANDBERG%20Codian%20IP%20Gateway%203500%20Series%20Images/IPGW3520_Hero_L%20copy.jpg"/>
          <p:cNvPicPr>
            <a:picLocks noChangeAspect="1" noChangeArrowheads="1"/>
          </p:cNvPicPr>
          <p:nvPr/>
        </p:nvPicPr>
        <p:blipFill>
          <a:blip r:embed="rId3" cstate="print"/>
          <a:srcRect/>
          <a:stretch>
            <a:fillRect/>
          </a:stretch>
        </p:blipFill>
        <p:spPr bwMode="auto">
          <a:xfrm>
            <a:off x="4077653" y="5095558"/>
            <a:ext cx="1223962" cy="639762"/>
          </a:xfrm>
          <a:prstGeom prst="rect">
            <a:avLst/>
          </a:prstGeom>
          <a:noFill/>
          <a:ln w="9525">
            <a:noFill/>
            <a:miter lim="800000"/>
            <a:headEnd/>
            <a:tailEnd/>
          </a:ln>
        </p:spPr>
      </p:pic>
      <p:sp>
        <p:nvSpPr>
          <p:cNvPr id="57346" name="Rectangle 2"/>
          <p:cNvSpPr>
            <a:spLocks noGrp="1" noChangeArrowheads="1"/>
          </p:cNvSpPr>
          <p:nvPr>
            <p:ph type="title"/>
          </p:nvPr>
        </p:nvSpPr>
        <p:spPr>
          <a:xfrm>
            <a:off x="381000" y="227013"/>
            <a:ext cx="8650288" cy="886397"/>
          </a:xfrm>
        </p:spPr>
        <p:txBody>
          <a:bodyPr/>
          <a:lstStyle/>
          <a:p>
            <a:r>
              <a:rPr lang="nb-NO" sz="3600" dirty="0" smtClean="0"/>
              <a:t>TANDBERG – OCS Interoperability – Roadmap</a:t>
            </a:r>
            <a:br>
              <a:rPr lang="nb-NO" sz="3600" dirty="0" smtClean="0"/>
            </a:br>
            <a:r>
              <a:rPr lang="nb-NO" sz="2800" dirty="0" smtClean="0">
                <a:solidFill>
                  <a:schemeClr val="tx2"/>
                </a:solidFill>
              </a:rPr>
              <a:t> </a:t>
            </a:r>
            <a:r>
              <a:rPr lang="nb-NO" sz="2400" b="0" dirty="0" smtClean="0">
                <a:solidFill>
                  <a:schemeClr val="tx2"/>
                </a:solidFill>
              </a:rPr>
              <a:t>Media Gateway</a:t>
            </a:r>
            <a:endParaRPr lang="en-US" sz="2800" b="0" dirty="0" smtClean="0">
              <a:solidFill>
                <a:schemeClr val="tx2"/>
              </a:solidFill>
            </a:endParaRPr>
          </a:p>
        </p:txBody>
      </p:sp>
      <p:sp>
        <p:nvSpPr>
          <p:cNvPr id="57387" name="Rectangle 43"/>
          <p:cNvSpPr>
            <a:spLocks noGrp="1" noChangeArrowheads="1"/>
          </p:cNvSpPr>
          <p:nvPr>
            <p:ph idx="1"/>
          </p:nvPr>
        </p:nvSpPr>
        <p:spPr>
          <a:xfrm>
            <a:off x="381000" y="1906588"/>
            <a:ext cx="6310313" cy="1563505"/>
          </a:xfrm>
          <a:noFill/>
          <a:ln/>
        </p:spPr>
        <p:txBody>
          <a:bodyPr/>
          <a:lstStyle/>
          <a:p>
            <a:pPr marL="350838" indent="-350838"/>
            <a:r>
              <a:rPr lang="en-US" sz="2000" dirty="0" smtClean="0"/>
              <a:t>Enhanced Media Support</a:t>
            </a:r>
          </a:p>
          <a:p>
            <a:pPr marL="625475" lvl="1" indent="-274638"/>
            <a:r>
              <a:rPr lang="en-US" sz="1800" dirty="0" smtClean="0"/>
              <a:t>RTV to H.264 </a:t>
            </a:r>
            <a:r>
              <a:rPr lang="en-US" sz="1800" dirty="0" err="1" smtClean="0"/>
              <a:t>Transcoding</a:t>
            </a:r>
            <a:r>
              <a:rPr lang="en-US" sz="1800" dirty="0" smtClean="0"/>
              <a:t> – enables HD interoperability</a:t>
            </a:r>
          </a:p>
          <a:p>
            <a:pPr marL="974725" lvl="2" indent="-349250">
              <a:tabLst>
                <a:tab pos="854075" algn="l"/>
              </a:tabLst>
            </a:pPr>
            <a:r>
              <a:rPr lang="en-US" sz="2000" dirty="0" smtClean="0"/>
              <a:t>TANDBERG HD </a:t>
            </a:r>
            <a:r>
              <a:rPr lang="en-US" sz="2000" dirty="0" err="1" smtClean="0"/>
              <a:t>Webcamera</a:t>
            </a:r>
            <a:r>
              <a:rPr lang="en-US" sz="2000" dirty="0" smtClean="0"/>
              <a:t> and MOC</a:t>
            </a:r>
          </a:p>
          <a:p>
            <a:pPr marL="350838" indent="-350838"/>
            <a:r>
              <a:rPr lang="nb-NO" sz="2000" dirty="0" smtClean="0"/>
              <a:t>User Experience</a:t>
            </a:r>
          </a:p>
          <a:p>
            <a:pPr marL="625475" lvl="1" indent="-274638"/>
            <a:r>
              <a:rPr lang="nb-NO" sz="1800" dirty="0" smtClean="0"/>
              <a:t>Same consistenet user experience</a:t>
            </a:r>
          </a:p>
        </p:txBody>
      </p:sp>
      <p:pic>
        <p:nvPicPr>
          <p:cNvPr id="57347" name="Picture 3" descr="Thumbnail">
            <a:hlinkClick r:id="rId4"/>
          </p:cNvPr>
          <p:cNvPicPr>
            <a:picLocks noChangeAspect="1" noChangeArrowheads="1"/>
          </p:cNvPicPr>
          <p:nvPr/>
        </p:nvPicPr>
        <p:blipFill>
          <a:blip r:embed="rId5"/>
          <a:srcRect/>
          <a:stretch>
            <a:fillRect/>
          </a:stretch>
        </p:blipFill>
        <p:spPr bwMode="auto">
          <a:xfrm>
            <a:off x="1269365" y="5363845"/>
            <a:ext cx="1874838" cy="1171575"/>
          </a:xfrm>
          <a:prstGeom prst="rect">
            <a:avLst/>
          </a:prstGeom>
          <a:noFill/>
        </p:spPr>
      </p:pic>
      <p:pic>
        <p:nvPicPr>
          <p:cNvPr id="57348" name="Picture 2" descr="1700MXP_large"/>
          <p:cNvPicPr>
            <a:picLocks noChangeAspect="1" noChangeArrowheads="1"/>
          </p:cNvPicPr>
          <p:nvPr/>
        </p:nvPicPr>
        <p:blipFill>
          <a:blip r:embed="rId6" cstate="print"/>
          <a:srcRect/>
          <a:stretch>
            <a:fillRect/>
          </a:stretch>
        </p:blipFill>
        <p:spPr bwMode="auto">
          <a:xfrm>
            <a:off x="672465" y="4312920"/>
            <a:ext cx="565150" cy="609600"/>
          </a:xfrm>
          <a:prstGeom prst="rect">
            <a:avLst/>
          </a:prstGeom>
          <a:noFill/>
          <a:ln w="9525">
            <a:noFill/>
            <a:miter lim="800000"/>
            <a:headEnd/>
            <a:tailEnd/>
          </a:ln>
        </p:spPr>
      </p:pic>
      <p:pic>
        <p:nvPicPr>
          <p:cNvPr id="57349" name="Picture 21" descr="ofc-CommSvr07-2_rgb"/>
          <p:cNvPicPr>
            <a:picLocks noChangeAspect="1" noChangeArrowheads="1"/>
          </p:cNvPicPr>
          <p:nvPr/>
        </p:nvPicPr>
        <p:blipFill>
          <a:blip r:embed="rId7" cstate="print"/>
          <a:srcRect/>
          <a:stretch>
            <a:fillRect/>
          </a:stretch>
        </p:blipFill>
        <p:spPr bwMode="auto">
          <a:xfrm>
            <a:off x="6770053" y="4449445"/>
            <a:ext cx="2232025" cy="428625"/>
          </a:xfrm>
          <a:prstGeom prst="rect">
            <a:avLst/>
          </a:prstGeom>
          <a:noFill/>
          <a:ln w="9525">
            <a:noFill/>
            <a:miter lim="800000"/>
            <a:headEnd/>
            <a:tailEnd/>
          </a:ln>
        </p:spPr>
      </p:pic>
      <p:pic>
        <p:nvPicPr>
          <p:cNvPr id="57350" name="Picture 2" descr="codian_4500_big"/>
          <p:cNvPicPr>
            <a:picLocks noChangeAspect="1" noChangeArrowheads="1"/>
          </p:cNvPicPr>
          <p:nvPr/>
        </p:nvPicPr>
        <p:blipFill>
          <a:blip r:embed="rId8"/>
          <a:srcRect/>
          <a:stretch>
            <a:fillRect/>
          </a:stretch>
        </p:blipFill>
        <p:spPr bwMode="auto">
          <a:xfrm>
            <a:off x="1340803" y="4358958"/>
            <a:ext cx="1054100" cy="577850"/>
          </a:xfrm>
          <a:prstGeom prst="rect">
            <a:avLst/>
          </a:prstGeom>
          <a:noFill/>
          <a:ln w="9525">
            <a:noFill/>
            <a:miter lim="800000"/>
            <a:headEnd/>
            <a:tailEnd/>
          </a:ln>
        </p:spPr>
      </p:pic>
      <p:sp>
        <p:nvSpPr>
          <p:cNvPr id="57351" name="Line 33"/>
          <p:cNvSpPr>
            <a:spLocks noChangeShapeType="1"/>
          </p:cNvSpPr>
          <p:nvPr/>
        </p:nvSpPr>
        <p:spPr bwMode="auto">
          <a:xfrm flipV="1">
            <a:off x="6646228" y="4806633"/>
            <a:ext cx="112712" cy="96837"/>
          </a:xfrm>
          <a:prstGeom prst="line">
            <a:avLst/>
          </a:prstGeom>
          <a:noFill/>
          <a:ln w="9525">
            <a:noFill/>
            <a:round/>
            <a:headEnd/>
            <a:tailEnd/>
          </a:ln>
        </p:spPr>
        <p:txBody>
          <a:bodyPr>
            <a:spAutoFit/>
          </a:bodyPr>
          <a:lstStyle/>
          <a:p>
            <a:endParaRPr lang="en-US"/>
          </a:p>
        </p:txBody>
      </p:sp>
      <p:sp>
        <p:nvSpPr>
          <p:cNvPr id="57352" name="Line 8"/>
          <p:cNvSpPr>
            <a:spLocks noChangeShapeType="1"/>
          </p:cNvSpPr>
          <p:nvPr/>
        </p:nvSpPr>
        <p:spPr bwMode="auto">
          <a:xfrm>
            <a:off x="6450965" y="4952683"/>
            <a:ext cx="0" cy="320675"/>
          </a:xfrm>
          <a:prstGeom prst="line">
            <a:avLst/>
          </a:prstGeom>
          <a:noFill/>
          <a:ln w="25400">
            <a:solidFill>
              <a:schemeClr val="bg2"/>
            </a:solidFill>
            <a:round/>
            <a:headEnd/>
            <a:tailEnd/>
          </a:ln>
          <a:effectLst/>
        </p:spPr>
        <p:txBody>
          <a:bodyPr wrap="none">
            <a:spAutoFit/>
          </a:bodyPr>
          <a:lstStyle/>
          <a:p>
            <a:endParaRPr lang="en-US"/>
          </a:p>
        </p:txBody>
      </p:sp>
      <p:pic>
        <p:nvPicPr>
          <p:cNvPr id="57353" name="Picture 70" descr="polycom_viewstation_ex">
            <a:hlinkClick r:id="rId9"/>
          </p:cNvPr>
          <p:cNvPicPr>
            <a:picLocks noChangeAspect="1" noChangeArrowheads="1"/>
          </p:cNvPicPr>
          <p:nvPr/>
        </p:nvPicPr>
        <p:blipFill>
          <a:blip r:embed="rId10"/>
          <a:srcRect/>
          <a:stretch>
            <a:fillRect/>
          </a:stretch>
        </p:blipFill>
        <p:spPr bwMode="auto">
          <a:xfrm>
            <a:off x="3226753" y="5913120"/>
            <a:ext cx="777875" cy="469900"/>
          </a:xfrm>
          <a:prstGeom prst="rect">
            <a:avLst/>
          </a:prstGeom>
          <a:noFill/>
          <a:ln w="9525">
            <a:noFill/>
            <a:miter lim="800000"/>
            <a:headEnd/>
            <a:tailEnd/>
          </a:ln>
        </p:spPr>
      </p:pic>
      <p:sp>
        <p:nvSpPr>
          <p:cNvPr id="57354" name="Line 10"/>
          <p:cNvSpPr>
            <a:spLocks noChangeShapeType="1"/>
          </p:cNvSpPr>
          <p:nvPr/>
        </p:nvSpPr>
        <p:spPr bwMode="auto">
          <a:xfrm>
            <a:off x="208915" y="5273358"/>
            <a:ext cx="3582988" cy="0"/>
          </a:xfrm>
          <a:prstGeom prst="line">
            <a:avLst/>
          </a:prstGeom>
          <a:noFill/>
          <a:ln w="25400">
            <a:solidFill>
              <a:schemeClr val="bg2"/>
            </a:solidFill>
            <a:round/>
            <a:headEnd/>
            <a:tailEnd/>
          </a:ln>
          <a:effectLst/>
        </p:spPr>
        <p:txBody>
          <a:bodyPr>
            <a:spAutoFit/>
          </a:bodyPr>
          <a:lstStyle/>
          <a:p>
            <a:endParaRPr lang="en-US"/>
          </a:p>
        </p:txBody>
      </p:sp>
      <p:pic>
        <p:nvPicPr>
          <p:cNvPr id="57355" name="Picture 11" descr="Thumbnail">
            <a:hlinkClick r:id="rId11"/>
          </p:cNvPr>
          <p:cNvPicPr>
            <a:picLocks noChangeAspect="1" noChangeArrowheads="1"/>
          </p:cNvPicPr>
          <p:nvPr/>
        </p:nvPicPr>
        <p:blipFill>
          <a:blip r:embed="rId12"/>
          <a:srcRect/>
          <a:stretch>
            <a:fillRect/>
          </a:stretch>
        </p:blipFill>
        <p:spPr bwMode="auto">
          <a:xfrm>
            <a:off x="2529840" y="4358958"/>
            <a:ext cx="1117600" cy="684212"/>
          </a:xfrm>
          <a:prstGeom prst="rect">
            <a:avLst/>
          </a:prstGeom>
          <a:noFill/>
        </p:spPr>
      </p:pic>
      <p:sp>
        <p:nvSpPr>
          <p:cNvPr id="57356" name="Line 12"/>
          <p:cNvSpPr>
            <a:spLocks noChangeShapeType="1"/>
          </p:cNvSpPr>
          <p:nvPr/>
        </p:nvSpPr>
        <p:spPr bwMode="auto">
          <a:xfrm flipV="1">
            <a:off x="5822315" y="5273358"/>
            <a:ext cx="2925763" cy="0"/>
          </a:xfrm>
          <a:prstGeom prst="line">
            <a:avLst/>
          </a:prstGeom>
          <a:noFill/>
          <a:ln w="25400">
            <a:solidFill>
              <a:schemeClr val="bg2"/>
            </a:solidFill>
            <a:round/>
            <a:headEnd/>
            <a:tailEnd/>
          </a:ln>
          <a:effectLst/>
        </p:spPr>
        <p:txBody>
          <a:bodyPr>
            <a:spAutoFit/>
          </a:bodyPr>
          <a:lstStyle/>
          <a:p>
            <a:endParaRPr lang="en-US"/>
          </a:p>
        </p:txBody>
      </p:sp>
      <p:sp>
        <p:nvSpPr>
          <p:cNvPr id="57357" name="Line 13"/>
          <p:cNvSpPr>
            <a:spLocks noChangeShapeType="1"/>
          </p:cNvSpPr>
          <p:nvPr/>
        </p:nvSpPr>
        <p:spPr bwMode="auto">
          <a:xfrm>
            <a:off x="3123565" y="4770120"/>
            <a:ext cx="0" cy="503238"/>
          </a:xfrm>
          <a:prstGeom prst="line">
            <a:avLst/>
          </a:prstGeom>
          <a:noFill/>
          <a:ln w="25400">
            <a:solidFill>
              <a:schemeClr val="bg2"/>
            </a:solidFill>
            <a:round/>
            <a:headEnd/>
            <a:tailEnd/>
          </a:ln>
          <a:effectLst/>
        </p:spPr>
        <p:txBody>
          <a:bodyPr>
            <a:spAutoFit/>
          </a:bodyPr>
          <a:lstStyle/>
          <a:p>
            <a:endParaRPr lang="en-US"/>
          </a:p>
        </p:txBody>
      </p:sp>
      <p:sp>
        <p:nvSpPr>
          <p:cNvPr id="57358" name="Line 14"/>
          <p:cNvSpPr>
            <a:spLocks noChangeShapeType="1"/>
          </p:cNvSpPr>
          <p:nvPr/>
        </p:nvSpPr>
        <p:spPr bwMode="auto">
          <a:xfrm>
            <a:off x="1934528" y="4862195"/>
            <a:ext cx="0" cy="411163"/>
          </a:xfrm>
          <a:prstGeom prst="line">
            <a:avLst/>
          </a:prstGeom>
          <a:noFill/>
          <a:ln w="25400">
            <a:solidFill>
              <a:schemeClr val="bg2"/>
            </a:solidFill>
            <a:round/>
            <a:headEnd/>
            <a:tailEnd/>
          </a:ln>
          <a:effectLst/>
        </p:spPr>
        <p:txBody>
          <a:bodyPr>
            <a:spAutoFit/>
          </a:bodyPr>
          <a:lstStyle/>
          <a:p>
            <a:endParaRPr lang="en-US"/>
          </a:p>
        </p:txBody>
      </p:sp>
      <p:sp>
        <p:nvSpPr>
          <p:cNvPr id="57359" name="Line 15"/>
          <p:cNvSpPr>
            <a:spLocks noChangeShapeType="1"/>
          </p:cNvSpPr>
          <p:nvPr/>
        </p:nvSpPr>
        <p:spPr bwMode="auto">
          <a:xfrm>
            <a:off x="532765" y="5273358"/>
            <a:ext cx="0" cy="503237"/>
          </a:xfrm>
          <a:prstGeom prst="line">
            <a:avLst/>
          </a:prstGeom>
          <a:noFill/>
          <a:ln w="25400">
            <a:solidFill>
              <a:schemeClr val="bg2"/>
            </a:solidFill>
            <a:round/>
            <a:headEnd/>
            <a:tailEnd/>
          </a:ln>
          <a:effectLst/>
        </p:spPr>
        <p:txBody>
          <a:bodyPr>
            <a:spAutoFit/>
          </a:bodyPr>
          <a:lstStyle/>
          <a:p>
            <a:endParaRPr lang="en-US"/>
          </a:p>
        </p:txBody>
      </p:sp>
      <p:sp>
        <p:nvSpPr>
          <p:cNvPr id="57360" name="Line 16"/>
          <p:cNvSpPr>
            <a:spLocks noChangeShapeType="1"/>
          </p:cNvSpPr>
          <p:nvPr/>
        </p:nvSpPr>
        <p:spPr bwMode="auto">
          <a:xfrm>
            <a:off x="947103" y="4862195"/>
            <a:ext cx="0" cy="411163"/>
          </a:xfrm>
          <a:prstGeom prst="line">
            <a:avLst/>
          </a:prstGeom>
          <a:noFill/>
          <a:ln w="25400">
            <a:solidFill>
              <a:schemeClr val="bg2"/>
            </a:solidFill>
            <a:round/>
            <a:headEnd/>
            <a:tailEnd/>
          </a:ln>
          <a:effectLst/>
        </p:spPr>
        <p:txBody>
          <a:bodyPr>
            <a:spAutoFit/>
          </a:bodyPr>
          <a:lstStyle/>
          <a:p>
            <a:endParaRPr lang="en-US"/>
          </a:p>
        </p:txBody>
      </p:sp>
      <p:pic>
        <p:nvPicPr>
          <p:cNvPr id="57361" name="Picture 15" descr="tandberg-8000">
            <a:hlinkClick r:id="rId13"/>
          </p:cNvPr>
          <p:cNvPicPr>
            <a:picLocks noChangeAspect="1" noChangeArrowheads="1"/>
          </p:cNvPicPr>
          <p:nvPr/>
        </p:nvPicPr>
        <p:blipFill>
          <a:blip r:embed="rId14"/>
          <a:srcRect/>
          <a:stretch>
            <a:fillRect/>
          </a:stretch>
        </p:blipFill>
        <p:spPr bwMode="auto">
          <a:xfrm>
            <a:off x="121603" y="5455920"/>
            <a:ext cx="1050925" cy="1042988"/>
          </a:xfrm>
          <a:prstGeom prst="rect">
            <a:avLst/>
          </a:prstGeom>
          <a:noFill/>
          <a:ln w="9525">
            <a:noFill/>
            <a:miter lim="800000"/>
            <a:headEnd/>
            <a:tailEnd/>
          </a:ln>
        </p:spPr>
      </p:pic>
      <p:sp>
        <p:nvSpPr>
          <p:cNvPr id="57362" name="Line 18"/>
          <p:cNvSpPr>
            <a:spLocks noChangeShapeType="1"/>
          </p:cNvSpPr>
          <p:nvPr/>
        </p:nvSpPr>
        <p:spPr bwMode="auto">
          <a:xfrm flipH="1">
            <a:off x="2529840" y="5273358"/>
            <a:ext cx="0" cy="319087"/>
          </a:xfrm>
          <a:prstGeom prst="line">
            <a:avLst/>
          </a:prstGeom>
          <a:noFill/>
          <a:ln w="25400">
            <a:solidFill>
              <a:schemeClr val="bg2"/>
            </a:solidFill>
            <a:round/>
            <a:headEnd/>
            <a:tailEnd/>
          </a:ln>
          <a:effectLst/>
        </p:spPr>
        <p:txBody>
          <a:bodyPr>
            <a:spAutoFit/>
          </a:bodyPr>
          <a:lstStyle/>
          <a:p>
            <a:endParaRPr lang="en-US"/>
          </a:p>
        </p:txBody>
      </p:sp>
      <p:sp>
        <p:nvSpPr>
          <p:cNvPr id="57363" name="Line 19"/>
          <p:cNvSpPr>
            <a:spLocks noChangeShapeType="1"/>
          </p:cNvSpPr>
          <p:nvPr/>
        </p:nvSpPr>
        <p:spPr bwMode="auto">
          <a:xfrm>
            <a:off x="3418840" y="5273358"/>
            <a:ext cx="0" cy="685800"/>
          </a:xfrm>
          <a:prstGeom prst="line">
            <a:avLst/>
          </a:prstGeom>
          <a:noFill/>
          <a:ln w="25400">
            <a:solidFill>
              <a:schemeClr val="bg2"/>
            </a:solidFill>
            <a:round/>
            <a:headEnd/>
            <a:tailEnd/>
          </a:ln>
          <a:effectLst/>
        </p:spPr>
        <p:txBody>
          <a:bodyPr>
            <a:spAutoFit/>
          </a:bodyPr>
          <a:lstStyle/>
          <a:p>
            <a:endParaRPr lang="en-US"/>
          </a:p>
        </p:txBody>
      </p:sp>
      <p:sp>
        <p:nvSpPr>
          <p:cNvPr id="57364" name="Line 20"/>
          <p:cNvSpPr>
            <a:spLocks noChangeShapeType="1"/>
          </p:cNvSpPr>
          <p:nvPr/>
        </p:nvSpPr>
        <p:spPr bwMode="auto">
          <a:xfrm>
            <a:off x="7365365" y="5273358"/>
            <a:ext cx="0" cy="411162"/>
          </a:xfrm>
          <a:prstGeom prst="line">
            <a:avLst/>
          </a:prstGeom>
          <a:noFill/>
          <a:ln w="25400">
            <a:solidFill>
              <a:schemeClr val="bg2"/>
            </a:solidFill>
            <a:round/>
            <a:headEnd/>
            <a:tailEnd/>
          </a:ln>
          <a:effectLst/>
        </p:spPr>
        <p:txBody>
          <a:bodyPr>
            <a:spAutoFit/>
          </a:bodyPr>
          <a:lstStyle/>
          <a:p>
            <a:endParaRPr lang="en-US"/>
          </a:p>
        </p:txBody>
      </p:sp>
      <p:sp>
        <p:nvSpPr>
          <p:cNvPr id="57365" name="Line 21"/>
          <p:cNvSpPr>
            <a:spLocks noChangeShapeType="1"/>
          </p:cNvSpPr>
          <p:nvPr/>
        </p:nvSpPr>
        <p:spPr bwMode="auto">
          <a:xfrm>
            <a:off x="8530590" y="5273358"/>
            <a:ext cx="0" cy="411162"/>
          </a:xfrm>
          <a:prstGeom prst="line">
            <a:avLst/>
          </a:prstGeom>
          <a:noFill/>
          <a:ln w="25400">
            <a:solidFill>
              <a:schemeClr val="bg2"/>
            </a:solidFill>
            <a:round/>
            <a:headEnd/>
            <a:tailEnd/>
          </a:ln>
          <a:effectLst/>
        </p:spPr>
        <p:txBody>
          <a:bodyPr>
            <a:spAutoFit/>
          </a:bodyPr>
          <a:lstStyle/>
          <a:p>
            <a:endParaRPr lang="en-US"/>
          </a:p>
        </p:txBody>
      </p:sp>
      <p:grpSp>
        <p:nvGrpSpPr>
          <p:cNvPr id="2" name="Group 59"/>
          <p:cNvGrpSpPr>
            <a:grpSpLocks/>
          </p:cNvGrpSpPr>
          <p:nvPr/>
        </p:nvGrpSpPr>
        <p:grpSpPr bwMode="auto">
          <a:xfrm>
            <a:off x="8090853" y="5501958"/>
            <a:ext cx="587375" cy="366712"/>
            <a:chOff x="5217" y="1570"/>
            <a:chExt cx="341" cy="214"/>
          </a:xfrm>
        </p:grpSpPr>
        <p:pic>
          <p:nvPicPr>
            <p:cNvPr id="57367" name="Rectangle 17421"/>
            <p:cNvPicPr>
              <a:picLocks noChangeAspect="1" noChangeArrowheads="1"/>
            </p:cNvPicPr>
            <p:nvPr/>
          </p:nvPicPr>
          <p:blipFill>
            <a:blip r:embed="rId15"/>
            <a:srcRect/>
            <a:stretch>
              <a:fillRect/>
            </a:stretch>
          </p:blipFill>
          <p:spPr bwMode="auto">
            <a:xfrm>
              <a:off x="5217" y="1573"/>
              <a:ext cx="341" cy="211"/>
            </a:xfrm>
            <a:prstGeom prst="rect">
              <a:avLst/>
            </a:prstGeom>
            <a:noFill/>
            <a:ln w="9525">
              <a:noFill/>
              <a:miter lim="800000"/>
              <a:headEnd/>
              <a:tailEnd/>
            </a:ln>
          </p:spPr>
        </p:pic>
        <p:pic>
          <p:nvPicPr>
            <p:cNvPr id="57368" name="Picture 121" descr="anyversion-icon-32x32-32bit"/>
            <p:cNvPicPr>
              <a:picLocks noChangeAspect="1" noChangeArrowheads="1"/>
            </p:cNvPicPr>
            <p:nvPr/>
          </p:nvPicPr>
          <p:blipFill>
            <a:blip r:embed="rId16"/>
            <a:srcRect/>
            <a:stretch>
              <a:fillRect/>
            </a:stretch>
          </p:blipFill>
          <p:spPr bwMode="auto">
            <a:xfrm>
              <a:off x="5372" y="1570"/>
              <a:ext cx="144" cy="144"/>
            </a:xfrm>
            <a:prstGeom prst="rect">
              <a:avLst/>
            </a:prstGeom>
            <a:noFill/>
            <a:ln w="9525">
              <a:noFill/>
              <a:miter lim="800000"/>
              <a:headEnd/>
              <a:tailEnd/>
            </a:ln>
          </p:spPr>
        </p:pic>
      </p:grpSp>
      <p:sp>
        <p:nvSpPr>
          <p:cNvPr id="57372" name="Text Box 28"/>
          <p:cNvSpPr txBox="1">
            <a:spLocks noChangeArrowheads="1"/>
          </p:cNvSpPr>
          <p:nvPr/>
        </p:nvSpPr>
        <p:spPr bwMode="auto">
          <a:xfrm>
            <a:off x="1477328" y="4076383"/>
            <a:ext cx="792162" cy="274637"/>
          </a:xfrm>
          <a:prstGeom prst="rect">
            <a:avLst/>
          </a:prstGeom>
          <a:noFill/>
          <a:ln w="25400" algn="ctr">
            <a:noFill/>
            <a:miter lim="800000"/>
            <a:headEnd/>
            <a:tailEnd/>
          </a:ln>
          <a:effectLst/>
        </p:spPr>
        <p:txBody>
          <a:bodyPr wrap="none">
            <a:spAutoFit/>
          </a:bodyPr>
          <a:lstStyle/>
          <a:p>
            <a:pPr marL="346075" indent="-346075">
              <a:buFont typeface="Wingdings" pitchFamily="2" charset="2"/>
              <a:buNone/>
            </a:pPr>
            <a:r>
              <a:rPr lang="en-US" sz="1200"/>
              <a:t>HD MCU</a:t>
            </a:r>
          </a:p>
        </p:txBody>
      </p:sp>
      <p:sp>
        <p:nvSpPr>
          <p:cNvPr id="57373" name="Text Box 29"/>
          <p:cNvSpPr txBox="1">
            <a:spLocks noChangeArrowheads="1"/>
          </p:cNvSpPr>
          <p:nvPr/>
        </p:nvSpPr>
        <p:spPr bwMode="auto">
          <a:xfrm>
            <a:off x="2491740" y="4061460"/>
            <a:ext cx="1206500" cy="274638"/>
          </a:xfrm>
          <a:prstGeom prst="rect">
            <a:avLst/>
          </a:prstGeom>
          <a:noFill/>
          <a:ln w="25400" algn="ctr">
            <a:noFill/>
            <a:miter lim="800000"/>
            <a:headEnd/>
            <a:tailEnd/>
          </a:ln>
          <a:effectLst/>
        </p:spPr>
        <p:txBody>
          <a:bodyPr wrap="none">
            <a:spAutoFit/>
          </a:bodyPr>
          <a:lstStyle/>
          <a:p>
            <a:pPr marL="346075" indent="-346075">
              <a:buFont typeface="Wingdings" pitchFamily="2" charset="2"/>
              <a:buNone/>
            </a:pPr>
            <a:r>
              <a:rPr lang="en-US" sz="1200" dirty="0"/>
              <a:t>Content Server</a:t>
            </a:r>
          </a:p>
        </p:txBody>
      </p:sp>
      <p:sp>
        <p:nvSpPr>
          <p:cNvPr id="57374" name="Text Box 30"/>
          <p:cNvSpPr txBox="1">
            <a:spLocks noChangeArrowheads="1"/>
          </p:cNvSpPr>
          <p:nvPr/>
        </p:nvSpPr>
        <p:spPr bwMode="auto">
          <a:xfrm>
            <a:off x="1590040" y="5090795"/>
            <a:ext cx="1338263" cy="304800"/>
          </a:xfrm>
          <a:prstGeom prst="rect">
            <a:avLst/>
          </a:prstGeom>
          <a:solidFill>
            <a:schemeClr val="accent1">
              <a:alpha val="50000"/>
            </a:schemeClr>
          </a:solidFill>
          <a:ln w="25400" algn="ctr">
            <a:noFill/>
            <a:miter lim="800000"/>
            <a:headEnd/>
            <a:tailEnd/>
          </a:ln>
          <a:effectLst/>
        </p:spPr>
        <p:txBody>
          <a:bodyPr wrap="none">
            <a:spAutoFit/>
          </a:bodyPr>
          <a:lstStyle/>
          <a:p>
            <a:pPr marL="346075" indent="-346075">
              <a:buFont typeface="Wingdings" pitchFamily="2" charset="2"/>
              <a:buNone/>
            </a:pPr>
            <a:r>
              <a:rPr lang="en-US" sz="1400"/>
              <a:t>H.323 and SIP</a:t>
            </a:r>
          </a:p>
        </p:txBody>
      </p:sp>
      <p:sp>
        <p:nvSpPr>
          <p:cNvPr id="57375" name="Text Box 31"/>
          <p:cNvSpPr txBox="1">
            <a:spLocks noChangeArrowheads="1"/>
          </p:cNvSpPr>
          <p:nvPr/>
        </p:nvSpPr>
        <p:spPr bwMode="auto">
          <a:xfrm>
            <a:off x="6709728" y="5105083"/>
            <a:ext cx="471487" cy="304800"/>
          </a:xfrm>
          <a:prstGeom prst="rect">
            <a:avLst/>
          </a:prstGeom>
          <a:solidFill>
            <a:schemeClr val="accent1">
              <a:alpha val="50000"/>
            </a:schemeClr>
          </a:solidFill>
          <a:ln w="25400" algn="ctr">
            <a:noFill/>
            <a:miter lim="800000"/>
            <a:headEnd/>
            <a:tailEnd/>
          </a:ln>
          <a:effectLst/>
        </p:spPr>
        <p:txBody>
          <a:bodyPr wrap="none">
            <a:spAutoFit/>
          </a:bodyPr>
          <a:lstStyle/>
          <a:p>
            <a:pPr marL="346075" indent="-346075">
              <a:buFont typeface="Wingdings" pitchFamily="2" charset="2"/>
              <a:buNone/>
            </a:pPr>
            <a:r>
              <a:rPr lang="en-US" sz="1400"/>
              <a:t>SIP</a:t>
            </a:r>
          </a:p>
        </p:txBody>
      </p:sp>
      <p:pic>
        <p:nvPicPr>
          <p:cNvPr id="57380" name="Picture 36"/>
          <p:cNvPicPr>
            <a:picLocks noChangeAspect="1" noChangeArrowheads="1"/>
          </p:cNvPicPr>
          <p:nvPr/>
        </p:nvPicPr>
        <p:blipFill>
          <a:blip r:embed="rId17" cstate="print"/>
          <a:srcRect/>
          <a:stretch>
            <a:fillRect/>
          </a:stretch>
        </p:blipFill>
        <p:spPr bwMode="auto">
          <a:xfrm>
            <a:off x="6203315" y="4220845"/>
            <a:ext cx="566738" cy="776288"/>
          </a:xfrm>
          <a:prstGeom prst="rect">
            <a:avLst/>
          </a:prstGeom>
          <a:noFill/>
        </p:spPr>
      </p:pic>
      <p:pic>
        <p:nvPicPr>
          <p:cNvPr id="57381" name="Picture 2" descr="1700MXP_large"/>
          <p:cNvPicPr>
            <a:picLocks noChangeAspect="1" noChangeArrowheads="1"/>
          </p:cNvPicPr>
          <p:nvPr/>
        </p:nvPicPr>
        <p:blipFill>
          <a:blip r:embed="rId6" cstate="print"/>
          <a:srcRect/>
          <a:stretch>
            <a:fillRect/>
          </a:stretch>
        </p:blipFill>
        <p:spPr bwMode="auto">
          <a:xfrm>
            <a:off x="7397115" y="5530533"/>
            <a:ext cx="565150" cy="609600"/>
          </a:xfrm>
          <a:prstGeom prst="rect">
            <a:avLst/>
          </a:prstGeom>
          <a:noFill/>
          <a:ln w="9525">
            <a:noFill/>
            <a:miter lim="800000"/>
            <a:headEnd/>
            <a:tailEnd/>
          </a:ln>
        </p:spPr>
      </p:pic>
      <p:sp>
        <p:nvSpPr>
          <p:cNvPr id="57383" name="Line 33"/>
          <p:cNvSpPr>
            <a:spLocks noChangeShapeType="1"/>
          </p:cNvSpPr>
          <p:nvPr/>
        </p:nvSpPr>
        <p:spPr bwMode="auto">
          <a:xfrm flipV="1">
            <a:off x="4658678" y="2320608"/>
            <a:ext cx="112712" cy="96837"/>
          </a:xfrm>
          <a:prstGeom prst="line">
            <a:avLst/>
          </a:prstGeom>
          <a:noFill/>
          <a:ln w="9525">
            <a:noFill/>
            <a:round/>
            <a:headEnd/>
            <a:tailEnd/>
          </a:ln>
        </p:spPr>
        <p:txBody>
          <a:bodyPr>
            <a:spAutoFit/>
          </a:bodyPr>
          <a:lstStyle/>
          <a:p>
            <a:endParaRPr lang="en-US"/>
          </a:p>
        </p:txBody>
      </p:sp>
      <p:pic>
        <p:nvPicPr>
          <p:cNvPr id="57384" name="Picture 40"/>
          <p:cNvPicPr>
            <a:picLocks noChangeAspect="1" noChangeArrowheads="1"/>
          </p:cNvPicPr>
          <p:nvPr/>
        </p:nvPicPr>
        <p:blipFill>
          <a:blip r:embed="rId18" cstate="print"/>
          <a:srcRect/>
          <a:stretch>
            <a:fillRect/>
          </a:stretch>
        </p:blipFill>
        <p:spPr bwMode="auto">
          <a:xfrm>
            <a:off x="4190365" y="4641533"/>
            <a:ext cx="1235075" cy="311150"/>
          </a:xfrm>
          <a:prstGeom prst="rect">
            <a:avLst/>
          </a:prstGeom>
          <a:noFill/>
        </p:spPr>
      </p:pic>
      <p:sp>
        <p:nvSpPr>
          <p:cNvPr id="57385" name="Rectangle 41"/>
          <p:cNvSpPr>
            <a:spLocks noChangeArrowheads="1"/>
          </p:cNvSpPr>
          <p:nvPr/>
        </p:nvSpPr>
        <p:spPr bwMode="auto">
          <a:xfrm>
            <a:off x="3812540" y="4601845"/>
            <a:ext cx="2011363" cy="1116013"/>
          </a:xfrm>
          <a:prstGeom prst="rect">
            <a:avLst/>
          </a:prstGeom>
          <a:solidFill>
            <a:schemeClr val="accent1">
              <a:alpha val="31000"/>
            </a:schemeClr>
          </a:solidFill>
          <a:ln w="9525" algn="ctr">
            <a:noFill/>
            <a:miter lim="800000"/>
            <a:headEnd/>
            <a:tailEnd/>
          </a:ln>
          <a:effectLst/>
        </p:spPr>
        <p:txBody>
          <a:bodyPr anchor="ctr">
            <a:spAutoFit/>
          </a:bodyPr>
          <a:lstStyle/>
          <a:p>
            <a:endParaRPr lang="en-US"/>
          </a:p>
        </p:txBody>
      </p:sp>
      <p:pic>
        <p:nvPicPr>
          <p:cNvPr id="57386" name="Picture 22" descr="tandberglogo"/>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bwMode="auto">
          <a:xfrm>
            <a:off x="3831590" y="4928870"/>
            <a:ext cx="1922463" cy="268288"/>
          </a:xfrm>
          <a:prstGeom prst="rect">
            <a:avLst/>
          </a:prstGeom>
          <a:noFill/>
          <a:ln w="9525">
            <a:noFill/>
            <a:miter lim="800000"/>
            <a:headEnd/>
            <a:tailEnd/>
          </a:ln>
        </p:spPr>
      </p:pic>
      <p:pic>
        <p:nvPicPr>
          <p:cNvPr id="57388" name="Picture 44"/>
          <p:cNvPicPr>
            <a:picLocks noChangeAspect="1" noChangeArrowheads="1"/>
          </p:cNvPicPr>
          <p:nvPr/>
        </p:nvPicPr>
        <p:blipFill>
          <a:blip r:embed="rId20"/>
          <a:srcRect/>
          <a:stretch>
            <a:fillRect/>
          </a:stretch>
        </p:blipFill>
        <p:spPr bwMode="auto">
          <a:xfrm>
            <a:off x="6844665" y="1561783"/>
            <a:ext cx="1720850" cy="2652712"/>
          </a:xfrm>
          <a:prstGeom prst="rect">
            <a:avLst/>
          </a:prstGeom>
          <a:noFill/>
        </p:spPr>
      </p:pic>
      <p:sp>
        <p:nvSpPr>
          <p:cNvPr id="57389" name="Text Box 45"/>
          <p:cNvSpPr txBox="1">
            <a:spLocks noChangeArrowheads="1"/>
          </p:cNvSpPr>
          <p:nvPr/>
        </p:nvSpPr>
        <p:spPr bwMode="auto">
          <a:xfrm>
            <a:off x="3930015" y="3931920"/>
            <a:ext cx="1808163" cy="730250"/>
          </a:xfrm>
          <a:prstGeom prst="rect">
            <a:avLst/>
          </a:prstGeom>
          <a:noFill/>
          <a:ln w="25400" algn="ctr">
            <a:noFill/>
            <a:miter lim="800000"/>
            <a:headEnd/>
            <a:tailEnd/>
          </a:ln>
          <a:effectLst/>
        </p:spPr>
        <p:txBody>
          <a:bodyPr>
            <a:spAutoFit/>
          </a:bodyPr>
          <a:lstStyle/>
          <a:p>
            <a:pPr marL="346075" indent="-346075" algn="ctr">
              <a:buFont typeface="Wingdings" pitchFamily="2" charset="2"/>
              <a:buNone/>
            </a:pPr>
            <a:r>
              <a:rPr lang="en-US" sz="1400"/>
              <a:t>Video</a:t>
            </a:r>
          </a:p>
          <a:p>
            <a:pPr marL="346075" indent="-346075" algn="ctr">
              <a:buFont typeface="Wingdings" pitchFamily="2" charset="2"/>
              <a:buNone/>
            </a:pPr>
            <a:r>
              <a:rPr lang="en-US" sz="1400"/>
              <a:t>Communication</a:t>
            </a:r>
          </a:p>
          <a:p>
            <a:pPr marL="346075" indent="-346075" algn="ctr">
              <a:buFont typeface="Wingdings" pitchFamily="2" charset="2"/>
              <a:buNone/>
            </a:pPr>
            <a:r>
              <a:rPr lang="en-US" sz="1400"/>
              <a:t>Server</a:t>
            </a:r>
          </a:p>
        </p:txBody>
      </p:sp>
      <p:sp>
        <p:nvSpPr>
          <p:cNvPr id="57391" name="Text Box 47"/>
          <p:cNvSpPr txBox="1">
            <a:spLocks noChangeArrowheads="1"/>
          </p:cNvSpPr>
          <p:nvPr/>
        </p:nvSpPr>
        <p:spPr bwMode="auto">
          <a:xfrm>
            <a:off x="3953828" y="5782945"/>
            <a:ext cx="1808162" cy="304800"/>
          </a:xfrm>
          <a:prstGeom prst="rect">
            <a:avLst/>
          </a:prstGeom>
          <a:noFill/>
          <a:ln w="25400" algn="ctr">
            <a:noFill/>
            <a:miter lim="800000"/>
            <a:headEnd/>
            <a:tailEnd/>
          </a:ln>
          <a:effectLst/>
        </p:spPr>
        <p:txBody>
          <a:bodyPr>
            <a:spAutoFit/>
          </a:bodyPr>
          <a:lstStyle/>
          <a:p>
            <a:pPr marL="346075" indent="-346075" algn="ctr">
              <a:buFont typeface="Wingdings" pitchFamily="2" charset="2"/>
              <a:buNone/>
            </a:pPr>
            <a:r>
              <a:rPr lang="en-US" sz="1400"/>
              <a:t>Media Gateway</a:t>
            </a:r>
          </a:p>
        </p:txBody>
      </p:sp>
      <p:sp>
        <p:nvSpPr>
          <p:cNvPr id="57392" name="Text Box 48"/>
          <p:cNvSpPr txBox="1">
            <a:spLocks noChangeArrowheads="1"/>
          </p:cNvSpPr>
          <p:nvPr/>
        </p:nvSpPr>
        <p:spPr bwMode="auto">
          <a:xfrm>
            <a:off x="7057390" y="6043295"/>
            <a:ext cx="1122363" cy="274638"/>
          </a:xfrm>
          <a:prstGeom prst="rect">
            <a:avLst/>
          </a:prstGeom>
          <a:noFill/>
          <a:ln w="25400" algn="ctr">
            <a:noFill/>
            <a:miter lim="800000"/>
            <a:headEnd/>
            <a:tailEnd/>
          </a:ln>
          <a:effectLst/>
        </p:spPr>
        <p:txBody>
          <a:bodyPr wrap="none">
            <a:spAutoFit/>
          </a:bodyPr>
          <a:lstStyle/>
          <a:p>
            <a:pPr marL="346075" indent="-346075">
              <a:buFont typeface="Wingdings" pitchFamily="2" charset="2"/>
              <a:buNone/>
            </a:pPr>
            <a:r>
              <a:rPr lang="en-US" sz="1200"/>
              <a:t>Exec Desktop</a:t>
            </a:r>
          </a:p>
        </p:txBody>
      </p:sp>
      <p:grpSp>
        <p:nvGrpSpPr>
          <p:cNvPr id="3" name="Group 59"/>
          <p:cNvGrpSpPr>
            <a:grpSpLocks/>
          </p:cNvGrpSpPr>
          <p:nvPr/>
        </p:nvGrpSpPr>
        <p:grpSpPr bwMode="auto">
          <a:xfrm>
            <a:off x="6998653" y="5501958"/>
            <a:ext cx="587375" cy="366712"/>
            <a:chOff x="5217" y="1570"/>
            <a:chExt cx="341" cy="214"/>
          </a:xfrm>
        </p:grpSpPr>
        <p:pic>
          <p:nvPicPr>
            <p:cNvPr id="57370" name="Rectangle 17421"/>
            <p:cNvPicPr>
              <a:picLocks noChangeAspect="1" noChangeArrowheads="1"/>
            </p:cNvPicPr>
            <p:nvPr/>
          </p:nvPicPr>
          <p:blipFill>
            <a:blip r:embed="rId15"/>
            <a:srcRect/>
            <a:stretch>
              <a:fillRect/>
            </a:stretch>
          </p:blipFill>
          <p:spPr bwMode="auto">
            <a:xfrm>
              <a:off x="5217" y="1573"/>
              <a:ext cx="341" cy="211"/>
            </a:xfrm>
            <a:prstGeom prst="rect">
              <a:avLst/>
            </a:prstGeom>
            <a:noFill/>
            <a:ln w="9525">
              <a:noFill/>
              <a:miter lim="800000"/>
              <a:headEnd/>
              <a:tailEnd/>
            </a:ln>
          </p:spPr>
        </p:pic>
        <p:pic>
          <p:nvPicPr>
            <p:cNvPr id="57371" name="Picture 121" descr="anyversion-icon-32x32-32bit"/>
            <p:cNvPicPr>
              <a:picLocks noChangeAspect="1" noChangeArrowheads="1"/>
            </p:cNvPicPr>
            <p:nvPr/>
          </p:nvPicPr>
          <p:blipFill>
            <a:blip r:embed="rId16"/>
            <a:srcRect/>
            <a:stretch>
              <a:fillRect/>
            </a:stretch>
          </p:blipFill>
          <p:spPr bwMode="auto">
            <a:xfrm>
              <a:off x="5372" y="1570"/>
              <a:ext cx="144" cy="144"/>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Interop</a:t>
            </a:r>
            <a:r>
              <a:rPr lang="zh-CN" altLang="en-US" dirty="0" smtClean="0"/>
              <a:t> </a:t>
            </a:r>
            <a:r>
              <a:rPr lang="en-US" altLang="zh-CN" dirty="0" smtClean="0"/>
              <a:t>With </a:t>
            </a:r>
            <a:r>
              <a:rPr lang="en-US" altLang="zh-CN" dirty="0" err="1" smtClean="0"/>
              <a:t>Polycom</a:t>
            </a:r>
            <a:endParaRPr lang="en-US" dirty="0"/>
          </a:p>
        </p:txBody>
      </p:sp>
      <p:sp>
        <p:nvSpPr>
          <p:cNvPr id="3" name="Content Placeholder 2"/>
          <p:cNvSpPr>
            <a:spLocks noGrp="1"/>
          </p:cNvSpPr>
          <p:nvPr>
            <p:ph idx="1"/>
          </p:nvPr>
        </p:nvSpPr>
        <p:spPr>
          <a:xfrm>
            <a:off x="382588" y="1414463"/>
            <a:ext cx="8380412" cy="1126462"/>
          </a:xfrm>
        </p:spPr>
        <p:txBody>
          <a:bodyPr/>
          <a:lstStyle/>
          <a:p>
            <a:r>
              <a:rPr lang="en-US" dirty="0" smtClean="0"/>
              <a:t>SIP Client H.263</a:t>
            </a:r>
          </a:p>
          <a:p>
            <a:r>
              <a:rPr lang="en-US" dirty="0" smtClean="0"/>
              <a:t>Native End Point (RTVC1)</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Oval 6"/>
          <p:cNvSpPr>
            <a:spLocks noChangeArrowheads="1"/>
          </p:cNvSpPr>
          <p:nvPr/>
        </p:nvSpPr>
        <p:spPr bwMode="auto">
          <a:xfrm>
            <a:off x="7189788" y="2873375"/>
            <a:ext cx="1784350" cy="1217613"/>
          </a:xfrm>
          <a:prstGeom prst="ellipse">
            <a:avLst/>
          </a:prstGeom>
          <a:solidFill>
            <a:schemeClr val="bg2">
              <a:lumMod val="20000"/>
              <a:lumOff val="80000"/>
            </a:schemeClr>
          </a:solidFill>
          <a:ln w="9525">
            <a:solidFill>
              <a:srgbClr val="DDDDDD"/>
            </a:solidFill>
            <a:round/>
            <a:headEnd/>
            <a:tailEnd/>
          </a:ln>
        </p:spPr>
        <p:txBody>
          <a:bodyPr wrap="none" anchor="ctr"/>
          <a:lstStyle/>
          <a:p>
            <a:pPr eaLnBrk="0" hangingPunct="0"/>
            <a:endParaRPr lang="en-US"/>
          </a:p>
        </p:txBody>
      </p:sp>
      <p:sp>
        <p:nvSpPr>
          <p:cNvPr id="101" name="Oval 6"/>
          <p:cNvSpPr>
            <a:spLocks noChangeArrowheads="1"/>
          </p:cNvSpPr>
          <p:nvPr/>
        </p:nvSpPr>
        <p:spPr bwMode="auto">
          <a:xfrm>
            <a:off x="7142163" y="1530350"/>
            <a:ext cx="1784350" cy="1217613"/>
          </a:xfrm>
          <a:prstGeom prst="ellipse">
            <a:avLst/>
          </a:prstGeom>
          <a:solidFill>
            <a:schemeClr val="bg2">
              <a:lumMod val="20000"/>
              <a:lumOff val="80000"/>
            </a:schemeClr>
          </a:solidFill>
          <a:ln w="9525">
            <a:solidFill>
              <a:srgbClr val="DDDDDD"/>
            </a:solidFill>
            <a:round/>
            <a:headEnd/>
            <a:tailEnd/>
          </a:ln>
        </p:spPr>
        <p:txBody>
          <a:bodyPr wrap="none" anchor="ctr"/>
          <a:lstStyle/>
          <a:p>
            <a:pPr eaLnBrk="0" hangingPunct="0"/>
            <a:endParaRPr lang="en-US"/>
          </a:p>
        </p:txBody>
      </p:sp>
      <p:sp>
        <p:nvSpPr>
          <p:cNvPr id="21508" name="Text Box 6"/>
          <p:cNvSpPr txBox="1">
            <a:spLocks noChangeArrowheads="1"/>
          </p:cNvSpPr>
          <p:nvPr/>
        </p:nvSpPr>
        <p:spPr bwMode="auto">
          <a:xfrm>
            <a:off x="7596188" y="2436813"/>
            <a:ext cx="876300" cy="307975"/>
          </a:xfrm>
          <a:prstGeom prst="rect">
            <a:avLst/>
          </a:prstGeom>
          <a:noFill/>
          <a:ln w="9525">
            <a:noFill/>
            <a:miter lim="800000"/>
            <a:headEnd/>
            <a:tailEnd/>
          </a:ln>
        </p:spPr>
        <p:txBody>
          <a:bodyPr>
            <a:spAutoFit/>
          </a:bodyPr>
          <a:lstStyle/>
          <a:p>
            <a:pPr algn="ctr" eaLnBrk="0" hangingPunct="0">
              <a:spcBef>
                <a:spcPct val="50000"/>
              </a:spcBef>
            </a:pPr>
            <a:r>
              <a:rPr lang="en-US" sz="1400" b="1">
                <a:solidFill>
                  <a:schemeClr val="accent2"/>
                </a:solidFill>
              </a:rPr>
              <a:t>CX200</a:t>
            </a:r>
          </a:p>
        </p:txBody>
      </p:sp>
      <p:sp>
        <p:nvSpPr>
          <p:cNvPr id="21509" name="Text Box 8"/>
          <p:cNvSpPr txBox="1">
            <a:spLocks noChangeArrowheads="1"/>
          </p:cNvSpPr>
          <p:nvPr/>
        </p:nvSpPr>
        <p:spPr bwMode="auto">
          <a:xfrm>
            <a:off x="7643813" y="3789363"/>
            <a:ext cx="876300" cy="307975"/>
          </a:xfrm>
          <a:prstGeom prst="rect">
            <a:avLst/>
          </a:prstGeom>
          <a:noFill/>
          <a:ln w="9525">
            <a:noFill/>
            <a:miter lim="800000"/>
            <a:headEnd/>
            <a:tailEnd/>
          </a:ln>
        </p:spPr>
        <p:txBody>
          <a:bodyPr>
            <a:spAutoFit/>
          </a:bodyPr>
          <a:lstStyle/>
          <a:p>
            <a:pPr algn="ctr" eaLnBrk="0" hangingPunct="0">
              <a:spcBef>
                <a:spcPct val="50000"/>
              </a:spcBef>
            </a:pPr>
            <a:r>
              <a:rPr lang="en-US" sz="1400" b="1">
                <a:solidFill>
                  <a:schemeClr val="accent2"/>
                </a:solidFill>
              </a:rPr>
              <a:t>CX100</a:t>
            </a:r>
          </a:p>
        </p:txBody>
      </p:sp>
      <p:sp>
        <p:nvSpPr>
          <p:cNvPr id="1029" name="Oval 4"/>
          <p:cNvSpPr>
            <a:spLocks noChangeArrowheads="1"/>
          </p:cNvSpPr>
          <p:nvPr/>
        </p:nvSpPr>
        <p:spPr bwMode="auto">
          <a:xfrm>
            <a:off x="5273675" y="1273175"/>
            <a:ext cx="1784350" cy="1217613"/>
          </a:xfrm>
          <a:prstGeom prst="ellipse">
            <a:avLst/>
          </a:prstGeom>
          <a:solidFill>
            <a:schemeClr val="bg2">
              <a:lumMod val="20000"/>
              <a:lumOff val="80000"/>
            </a:schemeClr>
          </a:solidFill>
          <a:ln w="9525">
            <a:solidFill>
              <a:srgbClr val="DDDDDD"/>
            </a:solidFill>
            <a:round/>
            <a:headEnd/>
            <a:tailEnd/>
          </a:ln>
        </p:spPr>
        <p:txBody>
          <a:bodyPr wrap="none" anchor="ctr"/>
          <a:lstStyle/>
          <a:p>
            <a:pPr eaLnBrk="0" hangingPunct="0"/>
            <a:endParaRPr lang="en-US"/>
          </a:p>
        </p:txBody>
      </p:sp>
      <p:cxnSp>
        <p:nvCxnSpPr>
          <p:cNvPr id="97" name="Straight Connector 96"/>
          <p:cNvCxnSpPr/>
          <p:nvPr/>
        </p:nvCxnSpPr>
        <p:spPr>
          <a:xfrm flipV="1">
            <a:off x="4489450" y="2066925"/>
            <a:ext cx="1444625" cy="1050925"/>
          </a:xfrm>
          <a:prstGeom prst="line">
            <a:avLst/>
          </a:prstGeom>
          <a:ln w="28575">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4489450" y="3127375"/>
            <a:ext cx="1984375" cy="11113"/>
          </a:xfrm>
          <a:prstGeom prst="line">
            <a:avLst/>
          </a:prstGeom>
          <a:ln w="28575">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6721475" y="2238375"/>
            <a:ext cx="1250950" cy="6969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629400" y="3027363"/>
            <a:ext cx="1409700" cy="334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515" name="Picture 116" descr="CX100_Left.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7535863" y="2805113"/>
            <a:ext cx="1131887" cy="1149350"/>
          </a:xfrm>
          <a:prstGeom prst="rect">
            <a:avLst/>
          </a:prstGeom>
          <a:noFill/>
          <a:ln w="9525">
            <a:noFill/>
            <a:miter lim="800000"/>
            <a:headEnd/>
            <a:tailEnd/>
          </a:ln>
        </p:spPr>
      </p:pic>
      <p:pic>
        <p:nvPicPr>
          <p:cNvPr id="21516" name="Picture 117" descr="CX700_Left_new.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5343525" y="1173163"/>
            <a:ext cx="1552575" cy="1122362"/>
          </a:xfrm>
          <a:prstGeom prst="rect">
            <a:avLst/>
          </a:prstGeom>
          <a:noFill/>
          <a:ln w="9525">
            <a:noFill/>
            <a:miter lim="800000"/>
            <a:headEnd/>
            <a:tailEnd/>
          </a:ln>
        </p:spPr>
      </p:pic>
      <p:pic>
        <p:nvPicPr>
          <p:cNvPr id="21517" name="Picture 118" descr="CX200_Left_new.jpg"/>
          <p:cNvPicPr>
            <a:picLocks noChangeAspect="1"/>
          </p:cNvPicPr>
          <p:nvPr/>
        </p:nvPicPr>
        <p:blipFill>
          <a:blip r:embed="rId5">
            <a:clrChange>
              <a:clrFrom>
                <a:srgbClr val="FFFFFF"/>
              </a:clrFrom>
              <a:clrTo>
                <a:srgbClr val="FFFFFF">
                  <a:alpha val="0"/>
                </a:srgbClr>
              </a:clrTo>
            </a:clrChange>
          </a:blip>
          <a:srcRect r="5276"/>
          <a:stretch>
            <a:fillRect/>
          </a:stretch>
        </p:blipFill>
        <p:spPr bwMode="auto">
          <a:xfrm>
            <a:off x="7275513" y="1398588"/>
            <a:ext cx="1279525" cy="1195387"/>
          </a:xfrm>
          <a:prstGeom prst="rect">
            <a:avLst/>
          </a:prstGeom>
          <a:noFill/>
          <a:ln w="9525">
            <a:noFill/>
            <a:miter lim="800000"/>
            <a:headEnd/>
            <a:tailEnd/>
          </a:ln>
        </p:spPr>
      </p:pic>
      <p:sp>
        <p:nvSpPr>
          <p:cNvPr id="21518" name="Text Box 7"/>
          <p:cNvSpPr txBox="1">
            <a:spLocks noChangeArrowheads="1"/>
          </p:cNvSpPr>
          <p:nvPr/>
        </p:nvSpPr>
        <p:spPr bwMode="auto">
          <a:xfrm>
            <a:off x="5940425" y="2151063"/>
            <a:ext cx="876300" cy="307975"/>
          </a:xfrm>
          <a:prstGeom prst="rect">
            <a:avLst/>
          </a:prstGeom>
          <a:noFill/>
          <a:ln w="9525">
            <a:noFill/>
            <a:miter lim="800000"/>
            <a:headEnd/>
            <a:tailEnd/>
          </a:ln>
        </p:spPr>
        <p:txBody>
          <a:bodyPr>
            <a:spAutoFit/>
          </a:bodyPr>
          <a:lstStyle/>
          <a:p>
            <a:pPr algn="ctr" eaLnBrk="0" hangingPunct="0">
              <a:spcBef>
                <a:spcPct val="50000"/>
              </a:spcBef>
            </a:pPr>
            <a:r>
              <a:rPr lang="en-US" sz="1400" b="1">
                <a:solidFill>
                  <a:schemeClr val="accent2"/>
                </a:solidFill>
              </a:rPr>
              <a:t>CX700</a:t>
            </a:r>
          </a:p>
        </p:txBody>
      </p:sp>
      <p:pic>
        <p:nvPicPr>
          <p:cNvPr id="21519"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180138" y="2560638"/>
            <a:ext cx="887412" cy="971550"/>
          </a:xfrm>
          <a:prstGeom prst="rect">
            <a:avLst/>
          </a:prstGeom>
          <a:noFill/>
          <a:ln w="9525">
            <a:noFill/>
            <a:miter lim="800000"/>
            <a:headEnd/>
            <a:tailEnd/>
          </a:ln>
        </p:spPr>
      </p:pic>
      <p:cxnSp>
        <p:nvCxnSpPr>
          <p:cNvPr id="34" name="Straight Connector 33"/>
          <p:cNvCxnSpPr/>
          <p:nvPr/>
        </p:nvCxnSpPr>
        <p:spPr>
          <a:xfrm rot="10800000">
            <a:off x="1247775" y="3779838"/>
            <a:ext cx="1257300" cy="666750"/>
          </a:xfrm>
          <a:prstGeom prst="line">
            <a:avLst/>
          </a:prstGeom>
          <a:ln w="28575">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546350" y="3138488"/>
            <a:ext cx="1911350" cy="1319212"/>
          </a:xfrm>
          <a:prstGeom prst="line">
            <a:avLst/>
          </a:prstGeom>
          <a:ln w="28575">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1133475" y="4456113"/>
            <a:ext cx="1285875" cy="400050"/>
          </a:xfrm>
          <a:prstGeom prst="line">
            <a:avLst/>
          </a:prstGeom>
          <a:ln w="28575">
            <a:solidFill>
              <a:srgbClr val="C0C0C0"/>
            </a:solidFill>
          </a:ln>
        </p:spPr>
        <p:style>
          <a:lnRef idx="1">
            <a:schemeClr val="accent1"/>
          </a:lnRef>
          <a:fillRef idx="0">
            <a:schemeClr val="accent1"/>
          </a:fillRef>
          <a:effectRef idx="0">
            <a:schemeClr val="accent1"/>
          </a:effectRef>
          <a:fontRef idx="minor">
            <a:schemeClr val="tx1"/>
          </a:fontRef>
        </p:style>
      </p:cxnSp>
      <p:sp>
        <p:nvSpPr>
          <p:cNvPr id="21523" name="TextBox 37"/>
          <p:cNvSpPr txBox="1">
            <a:spLocks noChangeArrowheads="1"/>
          </p:cNvSpPr>
          <p:nvPr/>
        </p:nvSpPr>
        <p:spPr bwMode="auto">
          <a:xfrm>
            <a:off x="1976438" y="4610100"/>
            <a:ext cx="995362" cy="388938"/>
          </a:xfrm>
          <a:prstGeom prst="rect">
            <a:avLst/>
          </a:prstGeom>
          <a:noFill/>
          <a:ln w="9525">
            <a:noFill/>
            <a:miter lim="800000"/>
            <a:headEnd/>
            <a:tailEnd/>
          </a:ln>
        </p:spPr>
        <p:txBody>
          <a:bodyPr lIns="0" tIns="0" rIns="0" bIns="0">
            <a:spAutoFit/>
          </a:bodyPr>
          <a:lstStyle/>
          <a:p>
            <a:pPr algn="ctr" eaLnBrk="0" hangingPunct="0">
              <a:lnSpc>
                <a:spcPct val="90000"/>
              </a:lnSpc>
            </a:pPr>
            <a:r>
              <a:rPr lang="en-US" sz="1400"/>
              <a:t>Voice  Gateway</a:t>
            </a:r>
          </a:p>
        </p:txBody>
      </p:sp>
      <p:pic>
        <p:nvPicPr>
          <p:cNvPr id="21524" name="Picture 73" descr="Gateway.tif"/>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2046288" y="4327525"/>
            <a:ext cx="855662" cy="268288"/>
          </a:xfrm>
          <a:prstGeom prst="rect">
            <a:avLst/>
          </a:prstGeom>
          <a:noFill/>
          <a:ln w="9525">
            <a:noFill/>
            <a:miter lim="800000"/>
            <a:headEnd/>
            <a:tailEnd/>
          </a:ln>
        </p:spPr>
      </p:pic>
      <p:sp>
        <p:nvSpPr>
          <p:cNvPr id="79" name="Rectangle 78"/>
          <p:cNvSpPr/>
          <p:nvPr/>
        </p:nvSpPr>
        <p:spPr>
          <a:xfrm>
            <a:off x="0" y="1216025"/>
            <a:ext cx="9144000" cy="5246688"/>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a typeface="ＭＳ Ｐゴシック" pitchFamily="-105" charset="-128"/>
            </a:endParaRPr>
          </a:p>
        </p:txBody>
      </p:sp>
      <p:cxnSp>
        <p:nvCxnSpPr>
          <p:cNvPr id="26" name="Straight Connector 25"/>
          <p:cNvCxnSpPr/>
          <p:nvPr/>
        </p:nvCxnSpPr>
        <p:spPr>
          <a:xfrm>
            <a:off x="1057275" y="4846638"/>
            <a:ext cx="863600" cy="831850"/>
          </a:xfrm>
          <a:prstGeom prst="line">
            <a:avLst/>
          </a:prstGeom>
          <a:ln w="28575">
            <a:solidFill>
              <a:srgbClr val="C0C0C0"/>
            </a:solidFill>
          </a:ln>
        </p:spPr>
        <p:style>
          <a:lnRef idx="1">
            <a:schemeClr val="accent1"/>
          </a:lnRef>
          <a:fillRef idx="0">
            <a:schemeClr val="accent1"/>
          </a:fillRef>
          <a:effectRef idx="0">
            <a:schemeClr val="accent1"/>
          </a:effectRef>
          <a:fontRef idx="minor">
            <a:schemeClr val="tx1"/>
          </a:fontRef>
        </p:style>
      </p:cxnSp>
      <p:sp>
        <p:nvSpPr>
          <p:cNvPr id="21527" name="TextBox 22"/>
          <p:cNvSpPr txBox="1">
            <a:spLocks noChangeArrowheads="1"/>
          </p:cNvSpPr>
          <p:nvPr/>
        </p:nvSpPr>
        <p:spPr bwMode="auto">
          <a:xfrm>
            <a:off x="393700" y="5257800"/>
            <a:ext cx="996950" cy="387350"/>
          </a:xfrm>
          <a:prstGeom prst="rect">
            <a:avLst/>
          </a:prstGeom>
          <a:noFill/>
          <a:ln w="9525">
            <a:noFill/>
            <a:miter lim="800000"/>
            <a:headEnd/>
            <a:tailEnd/>
          </a:ln>
        </p:spPr>
        <p:txBody>
          <a:bodyPr lIns="0" tIns="0" rIns="0" bIns="0">
            <a:spAutoFit/>
          </a:bodyPr>
          <a:lstStyle/>
          <a:p>
            <a:pPr algn="ctr" eaLnBrk="0" hangingPunct="0">
              <a:lnSpc>
                <a:spcPct val="90000"/>
              </a:lnSpc>
            </a:pPr>
            <a:r>
              <a:rPr lang="en-US" sz="1400" b="1"/>
              <a:t>Traditional PBX</a:t>
            </a:r>
          </a:p>
        </p:txBody>
      </p:sp>
      <p:sp>
        <p:nvSpPr>
          <p:cNvPr id="21528" name="TextBox 23"/>
          <p:cNvSpPr txBox="1">
            <a:spLocks noChangeArrowheads="1"/>
          </p:cNvSpPr>
          <p:nvPr/>
        </p:nvSpPr>
        <p:spPr bwMode="auto">
          <a:xfrm>
            <a:off x="1268413" y="6067425"/>
            <a:ext cx="1662112" cy="193675"/>
          </a:xfrm>
          <a:prstGeom prst="rect">
            <a:avLst/>
          </a:prstGeom>
          <a:noFill/>
          <a:ln w="9525">
            <a:noFill/>
            <a:miter lim="800000"/>
            <a:headEnd/>
            <a:tailEnd/>
          </a:ln>
        </p:spPr>
        <p:txBody>
          <a:bodyPr lIns="0" tIns="0" rIns="0" bIns="0">
            <a:spAutoFit/>
          </a:bodyPr>
          <a:lstStyle/>
          <a:p>
            <a:pPr algn="ctr" eaLnBrk="0" hangingPunct="0">
              <a:lnSpc>
                <a:spcPct val="90000"/>
              </a:lnSpc>
            </a:pPr>
            <a:r>
              <a:rPr lang="en-US" sz="1400"/>
              <a:t>Traditional</a:t>
            </a:r>
            <a:r>
              <a:rPr lang="en-US" sz="1400" b="1"/>
              <a:t> </a:t>
            </a:r>
            <a:r>
              <a:rPr lang="en-US" sz="1400"/>
              <a:t>Phones</a:t>
            </a:r>
          </a:p>
        </p:txBody>
      </p:sp>
      <p:cxnSp>
        <p:nvCxnSpPr>
          <p:cNvPr id="28" name="Straight Connector 27"/>
          <p:cNvCxnSpPr/>
          <p:nvPr/>
        </p:nvCxnSpPr>
        <p:spPr>
          <a:xfrm rot="5400000" flipH="1" flipV="1">
            <a:off x="523875" y="4418013"/>
            <a:ext cx="990600" cy="19050"/>
          </a:xfrm>
          <a:prstGeom prst="line">
            <a:avLst/>
          </a:prstGeom>
          <a:ln w="28575">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268413" y="3575050"/>
            <a:ext cx="1204912" cy="114300"/>
          </a:xfrm>
          <a:prstGeom prst="line">
            <a:avLst/>
          </a:prstGeom>
          <a:ln w="28575">
            <a:solidFill>
              <a:srgbClr val="C0C0C0"/>
            </a:solidFill>
          </a:ln>
        </p:spPr>
        <p:style>
          <a:lnRef idx="1">
            <a:schemeClr val="accent1"/>
          </a:lnRef>
          <a:fillRef idx="0">
            <a:schemeClr val="accent1"/>
          </a:fillRef>
          <a:effectRef idx="0">
            <a:schemeClr val="accent1"/>
          </a:effectRef>
          <a:fontRef idx="minor">
            <a:schemeClr val="tx1"/>
          </a:fontRef>
        </p:style>
      </p:cxnSp>
      <p:sp>
        <p:nvSpPr>
          <p:cNvPr id="21531" name="TextBox 53"/>
          <p:cNvSpPr txBox="1">
            <a:spLocks noChangeArrowheads="1"/>
          </p:cNvSpPr>
          <p:nvPr/>
        </p:nvSpPr>
        <p:spPr bwMode="auto">
          <a:xfrm>
            <a:off x="3883025" y="5148263"/>
            <a:ext cx="1179513" cy="387350"/>
          </a:xfrm>
          <a:prstGeom prst="rect">
            <a:avLst/>
          </a:prstGeom>
          <a:noFill/>
          <a:ln w="9525">
            <a:noFill/>
            <a:miter lim="800000"/>
            <a:headEnd/>
            <a:tailEnd/>
          </a:ln>
        </p:spPr>
        <p:txBody>
          <a:bodyPr lIns="0" tIns="0" rIns="0" bIns="0">
            <a:spAutoFit/>
          </a:bodyPr>
          <a:lstStyle/>
          <a:p>
            <a:pPr algn="ctr" eaLnBrk="0" hangingPunct="0">
              <a:lnSpc>
                <a:spcPct val="90000"/>
              </a:lnSpc>
            </a:pPr>
            <a:r>
              <a:rPr lang="en-US" sz="1400"/>
              <a:t>Active</a:t>
            </a:r>
            <a:br>
              <a:rPr lang="en-US" sz="1400"/>
            </a:br>
            <a:r>
              <a:rPr lang="en-US" sz="1400"/>
              <a:t>Directory</a:t>
            </a:r>
          </a:p>
        </p:txBody>
      </p:sp>
      <p:sp>
        <p:nvSpPr>
          <p:cNvPr id="21532" name="TextBox 54"/>
          <p:cNvSpPr txBox="1">
            <a:spLocks noChangeArrowheads="1"/>
          </p:cNvSpPr>
          <p:nvPr/>
        </p:nvSpPr>
        <p:spPr bwMode="auto">
          <a:xfrm>
            <a:off x="2581275" y="5148263"/>
            <a:ext cx="1747838" cy="387350"/>
          </a:xfrm>
          <a:prstGeom prst="rect">
            <a:avLst/>
          </a:prstGeom>
          <a:noFill/>
          <a:ln w="9525">
            <a:noFill/>
            <a:miter lim="800000"/>
            <a:headEnd/>
            <a:tailEnd/>
          </a:ln>
        </p:spPr>
        <p:txBody>
          <a:bodyPr lIns="0" tIns="0" rIns="0" bIns="0">
            <a:spAutoFit/>
          </a:bodyPr>
          <a:lstStyle/>
          <a:p>
            <a:pPr algn="ctr" eaLnBrk="0" hangingPunct="0">
              <a:lnSpc>
                <a:spcPct val="90000"/>
              </a:lnSpc>
            </a:pPr>
            <a:r>
              <a:rPr lang="en-US" sz="1400"/>
              <a:t>Exchange</a:t>
            </a:r>
            <a:br>
              <a:rPr lang="en-US" sz="1400"/>
            </a:br>
            <a:r>
              <a:rPr lang="en-US" sz="1400"/>
              <a:t>Server 2007</a:t>
            </a:r>
          </a:p>
        </p:txBody>
      </p:sp>
      <p:cxnSp>
        <p:nvCxnSpPr>
          <p:cNvPr id="59" name="Straight Connector 58"/>
          <p:cNvCxnSpPr/>
          <p:nvPr/>
        </p:nvCxnSpPr>
        <p:spPr>
          <a:xfrm rot="5400000" flipH="1" flipV="1">
            <a:off x="3148013" y="3460750"/>
            <a:ext cx="1611312" cy="985838"/>
          </a:xfrm>
          <a:prstGeom prst="line">
            <a:avLst/>
          </a:prstGeom>
          <a:ln w="28575">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flipH="1" flipV="1">
            <a:off x="3631406" y="3994944"/>
            <a:ext cx="1673225" cy="1588"/>
          </a:xfrm>
          <a:prstGeom prst="line">
            <a:avLst/>
          </a:prstGeom>
          <a:ln w="28575">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530600" y="4876800"/>
            <a:ext cx="831850" cy="0"/>
          </a:xfrm>
          <a:prstGeom prst="line">
            <a:avLst/>
          </a:prstGeom>
          <a:ln w="28575">
            <a:solidFill>
              <a:srgbClr val="C0C0C0"/>
            </a:solidFill>
          </a:ln>
        </p:spPr>
        <p:style>
          <a:lnRef idx="1">
            <a:schemeClr val="accent1"/>
          </a:lnRef>
          <a:fillRef idx="0">
            <a:schemeClr val="accent1"/>
          </a:fillRef>
          <a:effectRef idx="0">
            <a:schemeClr val="accent1"/>
          </a:effectRef>
          <a:fontRef idx="minor">
            <a:schemeClr val="tx1"/>
          </a:fontRef>
        </p:style>
      </p:cxnSp>
      <p:pic>
        <p:nvPicPr>
          <p:cNvPr id="21536" name="Picture 6" descr="database.tif"/>
          <p:cNvPicPr>
            <a:picLocks noChangeAspect="1"/>
          </p:cNvPicPr>
          <p:nvPr/>
        </p:nvPicPr>
        <p:blipFill>
          <a:blip r:embed="rId8">
            <a:clrChange>
              <a:clrFrom>
                <a:srgbClr val="FFFFFF"/>
              </a:clrFrom>
              <a:clrTo>
                <a:srgbClr val="FFFFFF">
                  <a:alpha val="0"/>
                </a:srgbClr>
              </a:clrTo>
            </a:clrChange>
          </a:blip>
          <a:srcRect/>
          <a:stretch>
            <a:fillRect/>
          </a:stretch>
        </p:blipFill>
        <p:spPr bwMode="auto">
          <a:xfrm>
            <a:off x="4216400" y="4600575"/>
            <a:ext cx="498475" cy="500063"/>
          </a:xfrm>
          <a:prstGeom prst="rect">
            <a:avLst/>
          </a:prstGeom>
          <a:noFill/>
          <a:ln w="9525">
            <a:noFill/>
            <a:miter lim="800000"/>
            <a:headEnd/>
            <a:tailEnd/>
          </a:ln>
        </p:spPr>
      </p:pic>
      <p:pic>
        <p:nvPicPr>
          <p:cNvPr id="21537" name="Picture 16" descr="Server.tif"/>
          <p:cNvPicPr>
            <a:picLocks noChangeAspect="1"/>
          </p:cNvPicPr>
          <p:nvPr/>
        </p:nvPicPr>
        <p:blipFill>
          <a:blip r:embed="rId9"/>
          <a:srcRect/>
          <a:stretch>
            <a:fillRect/>
          </a:stretch>
        </p:blipFill>
        <p:spPr bwMode="auto">
          <a:xfrm>
            <a:off x="3308350" y="4381500"/>
            <a:ext cx="311150" cy="674688"/>
          </a:xfrm>
          <a:prstGeom prst="rect">
            <a:avLst/>
          </a:prstGeom>
          <a:noFill/>
          <a:ln w="9525">
            <a:noFill/>
            <a:miter lim="800000"/>
            <a:headEnd/>
            <a:tailEnd/>
          </a:ln>
        </p:spPr>
      </p:pic>
      <p:pic>
        <p:nvPicPr>
          <p:cNvPr id="21538" name="Picture 17" descr="Telephony.tif"/>
          <p:cNvPicPr>
            <a:picLocks noChangeAspect="1"/>
          </p:cNvPicPr>
          <p:nvPr/>
        </p:nvPicPr>
        <p:blipFill>
          <a:blip r:embed="rId10" cstate="print">
            <a:clrChange>
              <a:clrFrom>
                <a:srgbClr val="FFFFFF"/>
              </a:clrFrom>
              <a:clrTo>
                <a:srgbClr val="FFFFFF">
                  <a:alpha val="0"/>
                </a:srgbClr>
              </a:clrTo>
            </a:clrChange>
          </a:blip>
          <a:srcRect/>
          <a:stretch>
            <a:fillRect/>
          </a:stretch>
        </p:blipFill>
        <p:spPr bwMode="auto">
          <a:xfrm>
            <a:off x="1535113" y="5424488"/>
            <a:ext cx="479425" cy="377825"/>
          </a:xfrm>
          <a:prstGeom prst="rect">
            <a:avLst/>
          </a:prstGeom>
          <a:noFill/>
          <a:ln w="9525">
            <a:noFill/>
            <a:miter lim="800000"/>
            <a:headEnd/>
            <a:tailEnd/>
          </a:ln>
        </p:spPr>
      </p:pic>
      <p:pic>
        <p:nvPicPr>
          <p:cNvPr id="21539" name="Picture 19" descr="Telephony.tif"/>
          <p:cNvPicPr>
            <a:picLocks noChangeAspect="1"/>
          </p:cNvPicPr>
          <p:nvPr/>
        </p:nvPicPr>
        <p:blipFill>
          <a:blip r:embed="rId10" cstate="print">
            <a:clrChange>
              <a:clrFrom>
                <a:srgbClr val="FFFFFF"/>
              </a:clrFrom>
              <a:clrTo>
                <a:srgbClr val="FFFFFF">
                  <a:alpha val="0"/>
                </a:srgbClr>
              </a:clrTo>
            </a:clrChange>
          </a:blip>
          <a:srcRect/>
          <a:stretch>
            <a:fillRect/>
          </a:stretch>
        </p:blipFill>
        <p:spPr bwMode="auto">
          <a:xfrm>
            <a:off x="1804988" y="5529263"/>
            <a:ext cx="479425" cy="377825"/>
          </a:xfrm>
          <a:prstGeom prst="rect">
            <a:avLst/>
          </a:prstGeom>
          <a:noFill/>
          <a:ln w="9525">
            <a:noFill/>
            <a:miter lim="800000"/>
            <a:headEnd/>
            <a:tailEnd/>
          </a:ln>
        </p:spPr>
      </p:pic>
      <p:pic>
        <p:nvPicPr>
          <p:cNvPr id="21540" name="Picture 20" descr="Telephony.tif"/>
          <p:cNvPicPr>
            <a:picLocks noChangeAspect="1"/>
          </p:cNvPicPr>
          <p:nvPr/>
        </p:nvPicPr>
        <p:blipFill>
          <a:blip r:embed="rId11">
            <a:clrChange>
              <a:clrFrom>
                <a:srgbClr val="FFFFFF"/>
              </a:clrFrom>
              <a:clrTo>
                <a:srgbClr val="FFFFFF">
                  <a:alpha val="0"/>
                </a:srgbClr>
              </a:clrTo>
            </a:clrChange>
          </a:blip>
          <a:srcRect/>
          <a:stretch>
            <a:fillRect/>
          </a:stretch>
        </p:blipFill>
        <p:spPr bwMode="auto">
          <a:xfrm>
            <a:off x="2084388" y="5661025"/>
            <a:ext cx="479425" cy="379413"/>
          </a:xfrm>
          <a:prstGeom prst="rect">
            <a:avLst/>
          </a:prstGeom>
          <a:noFill/>
          <a:ln w="9525">
            <a:noFill/>
            <a:miter lim="800000"/>
            <a:headEnd/>
            <a:tailEnd/>
          </a:ln>
        </p:spPr>
      </p:pic>
      <p:cxnSp>
        <p:nvCxnSpPr>
          <p:cNvPr id="67" name="Straight Connector 66"/>
          <p:cNvCxnSpPr/>
          <p:nvPr/>
        </p:nvCxnSpPr>
        <p:spPr>
          <a:xfrm flipV="1">
            <a:off x="2473325" y="3127375"/>
            <a:ext cx="1963738" cy="457200"/>
          </a:xfrm>
          <a:prstGeom prst="line">
            <a:avLst/>
          </a:prstGeom>
          <a:ln w="28575">
            <a:solidFill>
              <a:srgbClr val="C0C0C0"/>
            </a:solidFill>
          </a:ln>
        </p:spPr>
        <p:style>
          <a:lnRef idx="1">
            <a:schemeClr val="accent1"/>
          </a:lnRef>
          <a:fillRef idx="0">
            <a:schemeClr val="accent1"/>
          </a:fillRef>
          <a:effectRef idx="0">
            <a:schemeClr val="accent1"/>
          </a:effectRef>
          <a:fontRef idx="minor">
            <a:schemeClr val="tx1"/>
          </a:fontRef>
        </p:style>
      </p:cxnSp>
      <p:pic>
        <p:nvPicPr>
          <p:cNvPr id="21542" name="Picture 67" descr="Gateway.tif"/>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2046288" y="3454400"/>
            <a:ext cx="855662" cy="268288"/>
          </a:xfrm>
          <a:prstGeom prst="rect">
            <a:avLst/>
          </a:prstGeom>
          <a:noFill/>
          <a:ln w="9525">
            <a:noFill/>
            <a:miter lim="800000"/>
            <a:headEnd/>
            <a:tailEnd/>
          </a:ln>
        </p:spPr>
      </p:pic>
      <p:sp>
        <p:nvSpPr>
          <p:cNvPr id="21543" name="TextBox 68"/>
          <p:cNvSpPr txBox="1">
            <a:spLocks noChangeArrowheads="1"/>
          </p:cNvSpPr>
          <p:nvPr/>
        </p:nvSpPr>
        <p:spPr bwMode="auto">
          <a:xfrm>
            <a:off x="1976438" y="3729038"/>
            <a:ext cx="995362" cy="388937"/>
          </a:xfrm>
          <a:prstGeom prst="rect">
            <a:avLst/>
          </a:prstGeom>
          <a:noFill/>
          <a:ln w="9525">
            <a:noFill/>
            <a:miter lim="800000"/>
            <a:headEnd/>
            <a:tailEnd/>
          </a:ln>
        </p:spPr>
        <p:txBody>
          <a:bodyPr lIns="0" tIns="0" rIns="0" bIns="0">
            <a:spAutoFit/>
          </a:bodyPr>
          <a:lstStyle/>
          <a:p>
            <a:pPr algn="ctr" eaLnBrk="0" hangingPunct="0">
              <a:lnSpc>
                <a:spcPct val="90000"/>
              </a:lnSpc>
            </a:pPr>
            <a:r>
              <a:rPr lang="en-US" sz="1400"/>
              <a:t>PSTN</a:t>
            </a:r>
          </a:p>
          <a:p>
            <a:pPr algn="ctr" eaLnBrk="0" hangingPunct="0">
              <a:lnSpc>
                <a:spcPct val="90000"/>
              </a:lnSpc>
            </a:pPr>
            <a:r>
              <a:rPr lang="en-US" sz="1400"/>
              <a:t>Gateway</a:t>
            </a:r>
          </a:p>
        </p:txBody>
      </p:sp>
      <p:pic>
        <p:nvPicPr>
          <p:cNvPr id="21544" name="Picture 10" descr="Clouds.tif"/>
          <p:cNvPicPr>
            <a:picLocks noChangeAspect="1"/>
          </p:cNvPicPr>
          <p:nvPr/>
        </p:nvPicPr>
        <p:blipFill>
          <a:blip r:embed="rId12">
            <a:clrChange>
              <a:clrFrom>
                <a:srgbClr val="FFFFFF"/>
              </a:clrFrom>
              <a:clrTo>
                <a:srgbClr val="FFFFFF">
                  <a:alpha val="0"/>
                </a:srgbClr>
              </a:clrTo>
            </a:clrChange>
          </a:blip>
          <a:srcRect/>
          <a:stretch>
            <a:fillRect/>
          </a:stretch>
        </p:blipFill>
        <p:spPr bwMode="auto">
          <a:xfrm>
            <a:off x="0" y="3263900"/>
            <a:ext cx="1847850" cy="944563"/>
          </a:xfrm>
          <a:prstGeom prst="rect">
            <a:avLst/>
          </a:prstGeom>
          <a:noFill/>
          <a:ln w="9525">
            <a:noFill/>
            <a:miter lim="800000"/>
            <a:headEnd/>
            <a:tailEnd/>
          </a:ln>
        </p:spPr>
      </p:pic>
      <p:pic>
        <p:nvPicPr>
          <p:cNvPr id="21545" name="Picture 8" descr="PBX.tif"/>
          <p:cNvPicPr>
            <a:picLocks noChangeAspect="1"/>
          </p:cNvPicPr>
          <p:nvPr/>
        </p:nvPicPr>
        <p:blipFill>
          <a:blip r:embed="rId13">
            <a:clrChange>
              <a:clrFrom>
                <a:srgbClr val="FFFFFF"/>
              </a:clrFrom>
              <a:clrTo>
                <a:srgbClr val="FFFFFF">
                  <a:alpha val="0"/>
                </a:srgbClr>
              </a:clrTo>
            </a:clrChange>
          </a:blip>
          <a:srcRect/>
          <a:stretch>
            <a:fillRect/>
          </a:stretch>
        </p:blipFill>
        <p:spPr bwMode="auto">
          <a:xfrm>
            <a:off x="422275" y="4362450"/>
            <a:ext cx="1004888" cy="1004888"/>
          </a:xfrm>
          <a:prstGeom prst="rect">
            <a:avLst/>
          </a:prstGeom>
          <a:noFill/>
          <a:ln w="9525">
            <a:noFill/>
            <a:miter lim="800000"/>
            <a:headEnd/>
            <a:tailEnd/>
          </a:ln>
        </p:spPr>
      </p:pic>
      <p:sp>
        <p:nvSpPr>
          <p:cNvPr id="21546" name="TextBox 11"/>
          <p:cNvSpPr txBox="1">
            <a:spLocks noChangeArrowheads="1"/>
          </p:cNvSpPr>
          <p:nvPr/>
        </p:nvSpPr>
        <p:spPr bwMode="auto">
          <a:xfrm>
            <a:off x="503238" y="3546475"/>
            <a:ext cx="868362" cy="277813"/>
          </a:xfrm>
          <a:prstGeom prst="rect">
            <a:avLst/>
          </a:prstGeom>
          <a:noFill/>
          <a:ln w="9525">
            <a:noFill/>
            <a:miter lim="800000"/>
            <a:headEnd/>
            <a:tailEnd/>
          </a:ln>
        </p:spPr>
        <p:txBody>
          <a:bodyPr lIns="0" tIns="0" rIns="0" bIns="0">
            <a:spAutoFit/>
          </a:bodyPr>
          <a:lstStyle/>
          <a:p>
            <a:pPr eaLnBrk="0" hangingPunct="0">
              <a:lnSpc>
                <a:spcPct val="90000"/>
              </a:lnSpc>
            </a:pPr>
            <a:r>
              <a:rPr lang="en-US" sz="2000" b="1">
                <a:solidFill>
                  <a:schemeClr val="bg1"/>
                </a:solidFill>
              </a:rPr>
              <a:t>PSTN</a:t>
            </a:r>
          </a:p>
        </p:txBody>
      </p:sp>
      <p:sp>
        <p:nvSpPr>
          <p:cNvPr id="21547" name="Title 74"/>
          <p:cNvSpPr>
            <a:spLocks noGrp="1"/>
          </p:cNvSpPr>
          <p:nvPr>
            <p:ph type="title"/>
          </p:nvPr>
        </p:nvSpPr>
        <p:spPr>
          <a:xfrm>
            <a:off x="382588" y="228600"/>
            <a:ext cx="8380412" cy="775597"/>
          </a:xfrm>
        </p:spPr>
        <p:txBody>
          <a:bodyPr/>
          <a:lstStyle/>
          <a:p>
            <a:r>
              <a:rPr lang="en-US" sz="2800" dirty="0" err="1" smtClean="0"/>
              <a:t>Polycom</a:t>
            </a:r>
            <a:r>
              <a:rPr lang="en-US" sz="2800" dirty="0" smtClean="0"/>
              <a:t> Video Components In An</a:t>
            </a:r>
            <a:br>
              <a:rPr lang="en-US" sz="2800" dirty="0" smtClean="0"/>
            </a:br>
            <a:r>
              <a:rPr lang="en-US" sz="2800" dirty="0" smtClean="0"/>
              <a:t>Office Communications Server 2007 Topology</a:t>
            </a:r>
          </a:p>
        </p:txBody>
      </p:sp>
      <p:sp>
        <p:nvSpPr>
          <p:cNvPr id="21548" name="TextBox 42"/>
          <p:cNvSpPr txBox="1">
            <a:spLocks noChangeArrowheads="1"/>
          </p:cNvSpPr>
          <p:nvPr/>
        </p:nvSpPr>
        <p:spPr bwMode="auto">
          <a:xfrm>
            <a:off x="3622675" y="1958975"/>
            <a:ext cx="1747838" cy="581025"/>
          </a:xfrm>
          <a:prstGeom prst="rect">
            <a:avLst/>
          </a:prstGeom>
          <a:noFill/>
          <a:ln w="9525">
            <a:noFill/>
            <a:miter lim="800000"/>
            <a:headEnd/>
            <a:tailEnd/>
          </a:ln>
        </p:spPr>
        <p:txBody>
          <a:bodyPr lIns="0" tIns="0" rIns="0" bIns="0">
            <a:spAutoFit/>
          </a:bodyPr>
          <a:lstStyle/>
          <a:p>
            <a:pPr algn="ctr" eaLnBrk="0" hangingPunct="0">
              <a:lnSpc>
                <a:spcPct val="90000"/>
              </a:lnSpc>
            </a:pPr>
            <a:r>
              <a:rPr lang="en-US" sz="1400" b="1">
                <a:solidFill>
                  <a:srgbClr val="0070C0"/>
                </a:solidFill>
              </a:rPr>
              <a:t>Office</a:t>
            </a:r>
            <a:br>
              <a:rPr lang="en-US" sz="1400" b="1">
                <a:solidFill>
                  <a:srgbClr val="0070C0"/>
                </a:solidFill>
              </a:rPr>
            </a:br>
            <a:r>
              <a:rPr lang="en-US" sz="1400" b="1">
                <a:solidFill>
                  <a:srgbClr val="0070C0"/>
                </a:solidFill>
              </a:rPr>
              <a:t>Communications Server 2007</a:t>
            </a:r>
          </a:p>
        </p:txBody>
      </p:sp>
      <p:sp>
        <p:nvSpPr>
          <p:cNvPr id="83" name="Oval 6"/>
          <p:cNvSpPr>
            <a:spLocks noChangeArrowheads="1"/>
          </p:cNvSpPr>
          <p:nvPr/>
        </p:nvSpPr>
        <p:spPr bwMode="auto">
          <a:xfrm>
            <a:off x="1922463" y="1298575"/>
            <a:ext cx="1685925" cy="1236663"/>
          </a:xfrm>
          <a:prstGeom prst="ellipse">
            <a:avLst/>
          </a:prstGeom>
          <a:solidFill>
            <a:srgbClr val="D9D3E9"/>
          </a:solidFill>
          <a:ln w="9525">
            <a:solidFill>
              <a:srgbClr val="DDDDDD"/>
            </a:solidFill>
            <a:round/>
            <a:headEnd/>
            <a:tailEnd/>
          </a:ln>
        </p:spPr>
        <p:txBody>
          <a:bodyPr wrap="none" anchor="ctr"/>
          <a:lstStyle/>
          <a:p>
            <a:pPr eaLnBrk="0" hangingPunct="0"/>
            <a:endParaRPr lang="en-US"/>
          </a:p>
        </p:txBody>
      </p:sp>
      <p:sp>
        <p:nvSpPr>
          <p:cNvPr id="154" name="Oval 6"/>
          <p:cNvSpPr>
            <a:spLocks noChangeArrowheads="1"/>
          </p:cNvSpPr>
          <p:nvPr/>
        </p:nvSpPr>
        <p:spPr bwMode="auto">
          <a:xfrm>
            <a:off x="5033963" y="4587875"/>
            <a:ext cx="2047875" cy="1793875"/>
          </a:xfrm>
          <a:prstGeom prst="ellipse">
            <a:avLst/>
          </a:prstGeom>
          <a:solidFill>
            <a:srgbClr val="D9D3E9"/>
          </a:solidFill>
          <a:ln w="9525">
            <a:solidFill>
              <a:srgbClr val="DDDDDD"/>
            </a:solidFill>
            <a:round/>
            <a:headEnd/>
            <a:tailEnd/>
          </a:ln>
        </p:spPr>
        <p:txBody>
          <a:bodyPr wrap="none" anchor="ctr"/>
          <a:lstStyle/>
          <a:p>
            <a:pPr eaLnBrk="0" hangingPunct="0"/>
            <a:endParaRPr lang="en-US"/>
          </a:p>
        </p:txBody>
      </p:sp>
      <p:sp>
        <p:nvSpPr>
          <p:cNvPr id="125" name="Oval 6"/>
          <p:cNvSpPr>
            <a:spLocks noChangeArrowheads="1"/>
          </p:cNvSpPr>
          <p:nvPr/>
        </p:nvSpPr>
        <p:spPr bwMode="auto">
          <a:xfrm>
            <a:off x="7205663" y="4238625"/>
            <a:ext cx="1784350" cy="1851025"/>
          </a:xfrm>
          <a:prstGeom prst="ellipse">
            <a:avLst/>
          </a:prstGeom>
          <a:solidFill>
            <a:srgbClr val="D9D3E9"/>
          </a:solidFill>
          <a:ln w="9525">
            <a:solidFill>
              <a:srgbClr val="DDDDDD"/>
            </a:solidFill>
            <a:round/>
            <a:headEnd/>
            <a:tailEnd/>
          </a:ln>
        </p:spPr>
        <p:txBody>
          <a:bodyPr wrap="none" anchor="ctr"/>
          <a:lstStyle/>
          <a:p>
            <a:pPr eaLnBrk="0" hangingPunct="0"/>
            <a:endParaRPr lang="en-US"/>
          </a:p>
        </p:txBody>
      </p:sp>
      <p:cxnSp>
        <p:nvCxnSpPr>
          <p:cNvPr id="70" name="Straight Connector 69"/>
          <p:cNvCxnSpPr/>
          <p:nvPr/>
        </p:nvCxnSpPr>
        <p:spPr>
          <a:xfrm>
            <a:off x="2503488" y="2825750"/>
            <a:ext cx="1946275" cy="293688"/>
          </a:xfrm>
          <a:prstGeom prst="line">
            <a:avLst/>
          </a:prstGeom>
          <a:ln w="28575">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4236244" y="3369469"/>
            <a:ext cx="2082800" cy="1598612"/>
          </a:xfrm>
          <a:prstGeom prst="line">
            <a:avLst/>
          </a:prstGeom>
          <a:ln w="28575">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174750" y="2317750"/>
            <a:ext cx="1298575" cy="477838"/>
          </a:xfrm>
          <a:prstGeom prst="line">
            <a:avLst/>
          </a:prstGeom>
          <a:ln w="28575">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489450" y="3127375"/>
            <a:ext cx="3511550" cy="1881188"/>
          </a:xfrm>
          <a:prstGeom prst="line">
            <a:avLst/>
          </a:prstGeom>
          <a:ln w="28575">
            <a:solidFill>
              <a:srgbClr val="C0C0C0"/>
            </a:solidFill>
          </a:ln>
        </p:spPr>
        <p:style>
          <a:lnRef idx="1">
            <a:schemeClr val="accent1"/>
          </a:lnRef>
          <a:fillRef idx="0">
            <a:schemeClr val="accent1"/>
          </a:fillRef>
          <a:effectRef idx="0">
            <a:schemeClr val="accent1"/>
          </a:effectRef>
          <a:fontRef idx="minor">
            <a:schemeClr val="tx1"/>
          </a:fontRef>
        </p:style>
      </p:cxnSp>
      <p:pic>
        <p:nvPicPr>
          <p:cNvPr id="15404" name="Picture 57" descr="Gateway.tif"/>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2046288" y="2676525"/>
            <a:ext cx="855662" cy="268288"/>
          </a:xfrm>
          <a:prstGeom prst="rect">
            <a:avLst/>
          </a:prstGeom>
          <a:noFill/>
          <a:ln w="9525">
            <a:noFill/>
            <a:miter lim="800000"/>
            <a:headEnd/>
            <a:tailEnd/>
          </a:ln>
        </p:spPr>
      </p:pic>
      <p:sp>
        <p:nvSpPr>
          <p:cNvPr id="21557" name="TextBox 65"/>
          <p:cNvSpPr txBox="1">
            <a:spLocks noChangeArrowheads="1"/>
          </p:cNvSpPr>
          <p:nvPr/>
        </p:nvSpPr>
        <p:spPr bwMode="auto">
          <a:xfrm>
            <a:off x="1976438" y="2936875"/>
            <a:ext cx="995362" cy="388938"/>
          </a:xfrm>
          <a:prstGeom prst="rect">
            <a:avLst/>
          </a:prstGeom>
          <a:noFill/>
          <a:ln w="9525">
            <a:noFill/>
            <a:miter lim="800000"/>
            <a:headEnd/>
            <a:tailEnd/>
          </a:ln>
        </p:spPr>
        <p:txBody>
          <a:bodyPr lIns="0" tIns="0" rIns="0" bIns="0">
            <a:spAutoFit/>
          </a:bodyPr>
          <a:lstStyle/>
          <a:p>
            <a:pPr algn="ctr" eaLnBrk="0" hangingPunct="0">
              <a:lnSpc>
                <a:spcPct val="90000"/>
              </a:lnSpc>
            </a:pPr>
            <a:r>
              <a:rPr lang="en-US" sz="1400"/>
              <a:t>H.323</a:t>
            </a:r>
          </a:p>
          <a:p>
            <a:pPr algn="ctr" eaLnBrk="0" hangingPunct="0">
              <a:lnSpc>
                <a:spcPct val="90000"/>
              </a:lnSpc>
            </a:pPr>
            <a:r>
              <a:rPr lang="en-US" sz="1400"/>
              <a:t>Gateway</a:t>
            </a:r>
          </a:p>
        </p:txBody>
      </p:sp>
      <p:cxnSp>
        <p:nvCxnSpPr>
          <p:cNvPr id="85" name="Straight Connector 84"/>
          <p:cNvCxnSpPr/>
          <p:nvPr/>
        </p:nvCxnSpPr>
        <p:spPr>
          <a:xfrm rot="16200000" flipV="1">
            <a:off x="2988469" y="1626394"/>
            <a:ext cx="1517650" cy="1487488"/>
          </a:xfrm>
          <a:prstGeom prst="line">
            <a:avLst/>
          </a:prstGeom>
          <a:ln w="28575">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0800000" flipV="1">
            <a:off x="1282700" y="1682750"/>
            <a:ext cx="1263650" cy="460375"/>
          </a:xfrm>
          <a:prstGeom prst="line">
            <a:avLst/>
          </a:prstGeom>
          <a:ln w="28575">
            <a:solidFill>
              <a:srgbClr val="C0C0C0"/>
            </a:solidFill>
          </a:ln>
        </p:spPr>
        <p:style>
          <a:lnRef idx="1">
            <a:schemeClr val="accent1"/>
          </a:lnRef>
          <a:fillRef idx="0">
            <a:schemeClr val="accent1"/>
          </a:fillRef>
          <a:effectRef idx="0">
            <a:schemeClr val="accent1"/>
          </a:effectRef>
          <a:fontRef idx="minor">
            <a:schemeClr val="tx1"/>
          </a:fontRef>
        </p:style>
      </p:cxnSp>
      <p:pic>
        <p:nvPicPr>
          <p:cNvPr id="15422" name="Picture 61" descr="Clouds.tif"/>
          <p:cNvPicPr>
            <a:picLocks noChangeAspect="1"/>
          </p:cNvPicPr>
          <p:nvPr/>
        </p:nvPicPr>
        <p:blipFill>
          <a:blip r:embed="rId12">
            <a:clrChange>
              <a:clrFrom>
                <a:srgbClr val="FFFFFF"/>
              </a:clrFrom>
              <a:clrTo>
                <a:srgbClr val="FFFFFF">
                  <a:alpha val="0"/>
                </a:srgbClr>
              </a:clrTo>
            </a:clrChange>
          </a:blip>
          <a:srcRect/>
          <a:stretch>
            <a:fillRect/>
          </a:stretch>
        </p:blipFill>
        <p:spPr bwMode="auto">
          <a:xfrm>
            <a:off x="0" y="1808163"/>
            <a:ext cx="1847850" cy="944562"/>
          </a:xfrm>
          <a:prstGeom prst="rect">
            <a:avLst/>
          </a:prstGeom>
          <a:noFill/>
          <a:ln w="9525">
            <a:noFill/>
            <a:miter lim="800000"/>
            <a:headEnd/>
            <a:tailEnd/>
          </a:ln>
        </p:spPr>
      </p:pic>
      <p:sp>
        <p:nvSpPr>
          <p:cNvPr id="15423" name="TextBox 62"/>
          <p:cNvSpPr txBox="1">
            <a:spLocks noChangeArrowheads="1"/>
          </p:cNvSpPr>
          <p:nvPr/>
        </p:nvSpPr>
        <p:spPr bwMode="auto">
          <a:xfrm>
            <a:off x="550863" y="2090738"/>
            <a:ext cx="868362" cy="277812"/>
          </a:xfrm>
          <a:prstGeom prst="rect">
            <a:avLst/>
          </a:prstGeom>
          <a:noFill/>
          <a:ln w="9525">
            <a:noFill/>
            <a:miter lim="800000"/>
            <a:headEnd/>
            <a:tailEnd/>
          </a:ln>
        </p:spPr>
        <p:txBody>
          <a:bodyPr lIns="0" tIns="0" rIns="0" bIns="0">
            <a:spAutoFit/>
          </a:bodyPr>
          <a:lstStyle/>
          <a:p>
            <a:pPr eaLnBrk="0" hangingPunct="0">
              <a:lnSpc>
                <a:spcPct val="90000"/>
              </a:lnSpc>
            </a:pPr>
            <a:r>
              <a:rPr lang="en-US" sz="2000" b="1">
                <a:solidFill>
                  <a:schemeClr val="bg1"/>
                </a:solidFill>
              </a:rPr>
              <a:t>H.323</a:t>
            </a:r>
          </a:p>
        </p:txBody>
      </p:sp>
      <p:grpSp>
        <p:nvGrpSpPr>
          <p:cNvPr id="2" name="Group 116"/>
          <p:cNvGrpSpPr>
            <a:grpSpLocks/>
          </p:cNvGrpSpPr>
          <p:nvPr/>
        </p:nvGrpSpPr>
        <p:grpSpPr bwMode="auto">
          <a:xfrm>
            <a:off x="2046288" y="1495425"/>
            <a:ext cx="6832600" cy="4792663"/>
            <a:chOff x="2045854" y="1495425"/>
            <a:chExt cx="6833611" cy="4792663"/>
          </a:xfrm>
        </p:grpSpPr>
        <p:sp>
          <p:nvSpPr>
            <p:cNvPr id="21566" name="Text Box 8"/>
            <p:cNvSpPr txBox="1">
              <a:spLocks noChangeArrowheads="1"/>
            </p:cNvSpPr>
            <p:nvPr/>
          </p:nvSpPr>
          <p:spPr bwMode="auto">
            <a:xfrm>
              <a:off x="5463020" y="5980113"/>
              <a:ext cx="1285875" cy="307975"/>
            </a:xfrm>
            <a:prstGeom prst="rect">
              <a:avLst/>
            </a:prstGeom>
            <a:noFill/>
            <a:ln w="9525">
              <a:noFill/>
              <a:miter lim="800000"/>
              <a:headEnd/>
              <a:tailEnd/>
            </a:ln>
          </p:spPr>
          <p:txBody>
            <a:bodyPr>
              <a:spAutoFit/>
            </a:bodyPr>
            <a:lstStyle/>
            <a:p>
              <a:pPr algn="ctr" eaLnBrk="0" hangingPunct="0">
                <a:spcBef>
                  <a:spcPct val="50000"/>
                </a:spcBef>
              </a:pPr>
              <a:r>
                <a:rPr lang="en-US" sz="1400" b="1">
                  <a:solidFill>
                    <a:schemeClr val="accent2"/>
                  </a:solidFill>
                </a:rPr>
                <a:t>HDX 8000™</a:t>
              </a:r>
            </a:p>
          </p:txBody>
        </p:sp>
        <p:sp>
          <p:nvSpPr>
            <p:cNvPr id="21567" name="Text Box 8"/>
            <p:cNvSpPr txBox="1">
              <a:spLocks noChangeArrowheads="1"/>
            </p:cNvSpPr>
            <p:nvPr/>
          </p:nvSpPr>
          <p:spPr bwMode="auto">
            <a:xfrm>
              <a:off x="7531677" y="5620761"/>
              <a:ext cx="1285875" cy="307975"/>
            </a:xfrm>
            <a:prstGeom prst="rect">
              <a:avLst/>
            </a:prstGeom>
            <a:noFill/>
            <a:ln w="9525">
              <a:noFill/>
              <a:miter lim="800000"/>
              <a:headEnd/>
              <a:tailEnd/>
            </a:ln>
          </p:spPr>
          <p:txBody>
            <a:bodyPr>
              <a:spAutoFit/>
            </a:bodyPr>
            <a:lstStyle/>
            <a:p>
              <a:pPr algn="ctr" eaLnBrk="0" hangingPunct="0">
                <a:spcBef>
                  <a:spcPct val="50000"/>
                </a:spcBef>
              </a:pPr>
              <a:r>
                <a:rPr lang="en-US" sz="1400" b="1">
                  <a:solidFill>
                    <a:schemeClr val="accent2"/>
                  </a:solidFill>
                </a:rPr>
                <a:t>HDX 4000™</a:t>
              </a:r>
            </a:p>
          </p:txBody>
        </p:sp>
        <p:pic>
          <p:nvPicPr>
            <p:cNvPr id="21568" name="Picture 129" descr="HDX4000_Front.jpg"/>
            <p:cNvPicPr>
              <a:picLocks noChangeAspect="1"/>
            </p:cNvPicPr>
            <p:nvPr/>
          </p:nvPicPr>
          <p:blipFill>
            <a:blip r:embed="rId14">
              <a:clrChange>
                <a:clrFrom>
                  <a:srgbClr val="FFFFFF"/>
                </a:clrFrom>
                <a:clrTo>
                  <a:srgbClr val="FFFFFF">
                    <a:alpha val="0"/>
                  </a:srgbClr>
                </a:clrTo>
              </a:clrChange>
            </a:blip>
            <a:srcRect/>
            <a:stretch>
              <a:fillRect/>
            </a:stretch>
          </p:blipFill>
          <p:spPr bwMode="auto">
            <a:xfrm>
              <a:off x="7401502" y="4412673"/>
              <a:ext cx="1477963" cy="1301750"/>
            </a:xfrm>
            <a:prstGeom prst="rect">
              <a:avLst/>
            </a:prstGeom>
            <a:noFill/>
            <a:ln w="9525">
              <a:noFill/>
              <a:miter lim="800000"/>
              <a:headEnd/>
              <a:tailEnd/>
            </a:ln>
          </p:spPr>
        </p:pic>
        <p:pic>
          <p:nvPicPr>
            <p:cNvPr id="21569" name="Picture 193" descr="HDX8000_ConfRm1.jpg"/>
            <p:cNvPicPr>
              <a:picLocks noChangeAspect="1"/>
            </p:cNvPicPr>
            <p:nvPr/>
          </p:nvPicPr>
          <p:blipFill>
            <a:blip r:embed="rId15"/>
            <a:srcRect l="23958" t="19444" r="11111" b="28703"/>
            <a:stretch>
              <a:fillRect/>
            </a:stretch>
          </p:blipFill>
          <p:spPr bwMode="auto">
            <a:xfrm>
              <a:off x="5167745" y="4857750"/>
              <a:ext cx="1781175" cy="1066800"/>
            </a:xfrm>
            <a:prstGeom prst="rect">
              <a:avLst/>
            </a:prstGeom>
            <a:noFill/>
            <a:ln w="9525">
              <a:noFill/>
              <a:miter lim="800000"/>
              <a:headEnd/>
              <a:tailEnd/>
            </a:ln>
          </p:spPr>
        </p:pic>
        <p:sp>
          <p:nvSpPr>
            <p:cNvPr id="21570" name="TextBox 65"/>
            <p:cNvSpPr txBox="1">
              <a:spLocks noChangeArrowheads="1"/>
            </p:cNvSpPr>
            <p:nvPr/>
          </p:nvSpPr>
          <p:spPr bwMode="auto">
            <a:xfrm>
              <a:off x="2045854" y="1926532"/>
              <a:ext cx="1476664" cy="581698"/>
            </a:xfrm>
            <a:prstGeom prst="rect">
              <a:avLst/>
            </a:prstGeom>
            <a:noFill/>
            <a:ln w="9525">
              <a:noFill/>
              <a:miter lim="800000"/>
              <a:headEnd/>
              <a:tailEnd/>
            </a:ln>
          </p:spPr>
          <p:txBody>
            <a:bodyPr lIns="0" tIns="0" rIns="0" bIns="0">
              <a:spAutoFit/>
            </a:bodyPr>
            <a:lstStyle/>
            <a:p>
              <a:pPr algn="ctr" eaLnBrk="0" hangingPunct="0">
                <a:lnSpc>
                  <a:spcPct val="90000"/>
                </a:lnSpc>
              </a:pPr>
              <a:r>
                <a:rPr lang="en-US" sz="1400" b="1"/>
                <a:t> </a:t>
              </a:r>
              <a:r>
                <a:rPr lang="en-US" sz="1400" b="1">
                  <a:solidFill>
                    <a:schemeClr val="accent2"/>
                  </a:solidFill>
                </a:rPr>
                <a:t>RMX 2000™ Conferencing</a:t>
              </a:r>
              <a:br>
                <a:rPr lang="en-US" sz="1400" b="1">
                  <a:solidFill>
                    <a:schemeClr val="accent2"/>
                  </a:solidFill>
                </a:rPr>
              </a:br>
              <a:r>
                <a:rPr lang="en-US" sz="1400" b="1">
                  <a:solidFill>
                    <a:schemeClr val="accent2"/>
                  </a:solidFill>
                </a:rPr>
                <a:t>Server</a:t>
              </a:r>
            </a:p>
          </p:txBody>
        </p:sp>
        <p:pic>
          <p:nvPicPr>
            <p:cNvPr id="21571" name="Picture 53"/>
            <p:cNvPicPr>
              <a:picLocks noChangeAspect="1" noChangeArrowheads="1"/>
            </p:cNvPicPr>
            <p:nvPr/>
          </p:nvPicPr>
          <p:blipFill>
            <a:blip r:embed="rId16"/>
            <a:srcRect/>
            <a:stretch>
              <a:fillRect/>
            </a:stretch>
          </p:blipFill>
          <p:spPr bwMode="auto">
            <a:xfrm>
              <a:off x="2240425" y="1495425"/>
              <a:ext cx="976312" cy="349250"/>
            </a:xfrm>
            <a:prstGeom prst="rect">
              <a:avLst/>
            </a:prstGeom>
            <a:noFill/>
            <a:ln w="9525">
              <a:noFill/>
              <a:miter lim="800000"/>
              <a:headEnd/>
              <a:tailEnd/>
            </a:ln>
          </p:spPr>
        </p:pic>
      </p:grpSp>
      <p:pic>
        <p:nvPicPr>
          <p:cNvPr id="21563" name="Picture 13" descr="Server.tif"/>
          <p:cNvPicPr>
            <a:picLocks noChangeAspect="1"/>
          </p:cNvPicPr>
          <p:nvPr/>
        </p:nvPicPr>
        <p:blipFill>
          <a:blip r:embed="rId9"/>
          <a:srcRect/>
          <a:stretch>
            <a:fillRect/>
          </a:stretch>
        </p:blipFill>
        <p:spPr bwMode="auto">
          <a:xfrm>
            <a:off x="4321175" y="2711450"/>
            <a:ext cx="312738" cy="674688"/>
          </a:xfrm>
          <a:prstGeom prst="rect">
            <a:avLst/>
          </a:prstGeom>
          <a:noFill/>
          <a:ln w="9525">
            <a:noFill/>
            <a:miter lim="800000"/>
            <a:headEnd/>
            <a:tailEnd/>
          </a:ln>
        </p:spPr>
      </p:pic>
      <p:pic>
        <p:nvPicPr>
          <p:cNvPr id="21564" name="Picture 14" descr="Server.tif"/>
          <p:cNvPicPr>
            <a:picLocks noChangeAspect="1"/>
          </p:cNvPicPr>
          <p:nvPr/>
        </p:nvPicPr>
        <p:blipFill>
          <a:blip r:embed="rId9"/>
          <a:srcRect/>
          <a:stretch>
            <a:fillRect/>
          </a:stretch>
        </p:blipFill>
        <p:spPr bwMode="auto">
          <a:xfrm>
            <a:off x="4632325" y="2838450"/>
            <a:ext cx="312738" cy="674688"/>
          </a:xfrm>
          <a:prstGeom prst="rect">
            <a:avLst/>
          </a:prstGeom>
          <a:noFill/>
          <a:ln w="9525">
            <a:noFill/>
            <a:miter lim="800000"/>
            <a:headEnd/>
            <a:tailEnd/>
          </a:ln>
        </p:spPr>
      </p:pic>
      <p:pic>
        <p:nvPicPr>
          <p:cNvPr id="21565" name="Picture 12" descr="Server.tif"/>
          <p:cNvPicPr>
            <a:picLocks noChangeAspect="1"/>
          </p:cNvPicPr>
          <p:nvPr/>
        </p:nvPicPr>
        <p:blipFill>
          <a:blip r:embed="rId9"/>
          <a:srcRect/>
          <a:stretch>
            <a:fillRect/>
          </a:stretch>
        </p:blipFill>
        <p:spPr bwMode="auto">
          <a:xfrm>
            <a:off x="4010025" y="2601913"/>
            <a:ext cx="312738" cy="6746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000"/>
                                        <p:tgtEl>
                                          <p:spTgt spid="7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16" presetClass="entr" presetSubtype="42" fill="hold" grpId="0" nodeType="afterEffect">
                                  <p:stCondLst>
                                    <p:cond delay="1000"/>
                                  </p:stCondLst>
                                  <p:childTnLst>
                                    <p:set>
                                      <p:cBhvr>
                                        <p:cTn id="13" dur="1" fill="hold">
                                          <p:stCondLst>
                                            <p:cond delay="0"/>
                                          </p:stCondLst>
                                        </p:cTn>
                                        <p:tgtEl>
                                          <p:spTgt spid="125"/>
                                        </p:tgtEl>
                                        <p:attrNameLst>
                                          <p:attrName>style.visibility</p:attrName>
                                        </p:attrNameLst>
                                      </p:cBhvr>
                                      <p:to>
                                        <p:strVal val="visible"/>
                                      </p:to>
                                    </p:set>
                                    <p:animEffect transition="in" filter="barn(outHorizontal)">
                                      <p:cBhvr>
                                        <p:cTn id="14" dur="500"/>
                                        <p:tgtEl>
                                          <p:spTgt spid="125"/>
                                        </p:tgtEl>
                                      </p:cBhvr>
                                    </p:animEffect>
                                  </p:childTnLst>
                                </p:cTn>
                              </p:par>
                              <p:par>
                                <p:cTn id="15" presetID="16" presetClass="entr" presetSubtype="42" fill="hold" grpId="0" nodeType="withEffect">
                                  <p:stCondLst>
                                    <p:cond delay="1000"/>
                                  </p:stCondLst>
                                  <p:childTnLst>
                                    <p:set>
                                      <p:cBhvr>
                                        <p:cTn id="16" dur="1" fill="hold">
                                          <p:stCondLst>
                                            <p:cond delay="0"/>
                                          </p:stCondLst>
                                        </p:cTn>
                                        <p:tgtEl>
                                          <p:spTgt spid="154"/>
                                        </p:tgtEl>
                                        <p:attrNameLst>
                                          <p:attrName>style.visibility</p:attrName>
                                        </p:attrNameLst>
                                      </p:cBhvr>
                                      <p:to>
                                        <p:strVal val="visible"/>
                                      </p:to>
                                    </p:set>
                                    <p:animEffect transition="in" filter="barn(outHorizontal)">
                                      <p:cBhvr>
                                        <p:cTn id="17" dur="500"/>
                                        <p:tgtEl>
                                          <p:spTgt spid="154"/>
                                        </p:tgtEl>
                                      </p:cBhvr>
                                    </p:animEffect>
                                  </p:childTnLst>
                                </p:cTn>
                              </p:par>
                              <p:par>
                                <p:cTn id="18" presetID="16" presetClass="entr" presetSubtype="42" fill="hold" grpId="0" nodeType="withEffect">
                                  <p:stCondLst>
                                    <p:cond delay="1000"/>
                                  </p:stCondLst>
                                  <p:childTnLst>
                                    <p:set>
                                      <p:cBhvr>
                                        <p:cTn id="19" dur="1" fill="hold">
                                          <p:stCondLst>
                                            <p:cond delay="0"/>
                                          </p:stCondLst>
                                        </p:cTn>
                                        <p:tgtEl>
                                          <p:spTgt spid="83"/>
                                        </p:tgtEl>
                                        <p:attrNameLst>
                                          <p:attrName>style.visibility</p:attrName>
                                        </p:attrNameLst>
                                      </p:cBhvr>
                                      <p:to>
                                        <p:strVal val="visible"/>
                                      </p:to>
                                    </p:set>
                                    <p:animEffect transition="in" filter="barn(outHorizontal)">
                                      <p:cBhvr>
                                        <p:cTn id="20" dur="500"/>
                                        <p:tgtEl>
                                          <p:spTgt spid="83"/>
                                        </p:tgtEl>
                                      </p:cBhvr>
                                    </p:animEffect>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wipe(right)">
                                      <p:cBhvr>
                                        <p:cTn id="24" dur="500"/>
                                        <p:tgtEl>
                                          <p:spTgt spid="76"/>
                                        </p:tgtEl>
                                      </p:cBhvr>
                                    </p:animEffect>
                                  </p:childTnLst>
                                </p:cTn>
                              </p:par>
                              <p:par>
                                <p:cTn id="25" presetID="22" presetClass="entr" presetSubtype="2" fill="hold" nodeType="withEffect">
                                  <p:stCondLst>
                                    <p:cond delay="0"/>
                                  </p:stCondLst>
                                  <p:childTnLst>
                                    <p:set>
                                      <p:cBhvr>
                                        <p:cTn id="26" dur="1" fill="hold">
                                          <p:stCondLst>
                                            <p:cond delay="0"/>
                                          </p:stCondLst>
                                        </p:cTn>
                                        <p:tgtEl>
                                          <p:spTgt spid="136"/>
                                        </p:tgtEl>
                                        <p:attrNameLst>
                                          <p:attrName>style.visibility</p:attrName>
                                        </p:attrNameLst>
                                      </p:cBhvr>
                                      <p:to>
                                        <p:strVal val="visible"/>
                                      </p:to>
                                    </p:set>
                                    <p:animEffect transition="in" filter="wipe(right)">
                                      <p:cBhvr>
                                        <p:cTn id="27" dur="500"/>
                                        <p:tgtEl>
                                          <p:spTgt spid="136"/>
                                        </p:tgtEl>
                                      </p:cBhvr>
                                    </p:animEffect>
                                  </p:childTnLst>
                                </p:cTn>
                              </p:par>
                              <p:par>
                                <p:cTn id="28" presetID="22" presetClass="entr" presetSubtype="8" fill="hold"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wipe(left)">
                                      <p:cBhvr>
                                        <p:cTn id="30" dur="500"/>
                                        <p:tgtEl>
                                          <p:spTgt spid="85"/>
                                        </p:tgtEl>
                                      </p:cBhvr>
                                    </p:animEffect>
                                  </p:childTnLst>
                                </p:cTn>
                              </p:par>
                              <p:par>
                                <p:cTn id="31" presetID="22" presetClass="entr" presetSubtype="2"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wipe(right)">
                                      <p:cBhvr>
                                        <p:cTn id="33" dur="500"/>
                                        <p:tgtEl>
                                          <p:spTgt spid="96"/>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5423"/>
                                        </p:tgtEl>
                                        <p:attrNameLst>
                                          <p:attrName>style.visibility</p:attrName>
                                        </p:attrNameLst>
                                      </p:cBhvr>
                                      <p:to>
                                        <p:strVal val="visible"/>
                                      </p:to>
                                    </p:set>
                                    <p:animEffect transition="in" filter="fade">
                                      <p:cBhvr>
                                        <p:cTn id="37" dur="1000"/>
                                        <p:tgtEl>
                                          <p:spTgt spid="15423"/>
                                        </p:tgtEl>
                                      </p:cBhvr>
                                    </p:animEffect>
                                  </p:childTnLst>
                                </p:cTn>
                              </p:par>
                              <p:par>
                                <p:cTn id="38" presetID="10" presetClass="entr" presetSubtype="0" fill="hold" nodeType="withEffect">
                                  <p:stCondLst>
                                    <p:cond delay="0"/>
                                  </p:stCondLst>
                                  <p:childTnLst>
                                    <p:set>
                                      <p:cBhvr>
                                        <p:cTn id="39" dur="1" fill="hold">
                                          <p:stCondLst>
                                            <p:cond delay="0"/>
                                          </p:stCondLst>
                                        </p:cTn>
                                        <p:tgtEl>
                                          <p:spTgt spid="15422"/>
                                        </p:tgtEl>
                                        <p:attrNameLst>
                                          <p:attrName>style.visibility</p:attrName>
                                        </p:attrNameLst>
                                      </p:cBhvr>
                                      <p:to>
                                        <p:strVal val="visible"/>
                                      </p:to>
                                    </p:set>
                                    <p:animEffect transition="in" filter="fade">
                                      <p:cBhvr>
                                        <p:cTn id="40" dur="1000"/>
                                        <p:tgtEl>
                                          <p:spTgt spid="15422"/>
                                        </p:tgtEl>
                                      </p:cBhvr>
                                    </p:animEffect>
                                  </p:childTnLst>
                                </p:cTn>
                              </p:par>
                              <p:par>
                                <p:cTn id="41" presetID="10" presetClass="entr" presetSubtype="0" fill="hold" nodeType="withEffect">
                                  <p:stCondLst>
                                    <p:cond delay="0"/>
                                  </p:stCondLst>
                                  <p:childTnLst>
                                    <p:set>
                                      <p:cBhvr>
                                        <p:cTn id="42" dur="1" fill="hold">
                                          <p:stCondLst>
                                            <p:cond delay="0"/>
                                          </p:stCondLst>
                                        </p:cTn>
                                        <p:tgtEl>
                                          <p:spTgt spid="122"/>
                                        </p:tgtEl>
                                        <p:attrNameLst>
                                          <p:attrName>style.visibility</p:attrName>
                                        </p:attrNameLst>
                                      </p:cBhvr>
                                      <p:to>
                                        <p:strVal val="visible"/>
                                      </p:to>
                                    </p:set>
                                    <p:animEffect transition="in" filter="fade">
                                      <p:cBhvr>
                                        <p:cTn id="43" dur="1000"/>
                                        <p:tgtEl>
                                          <p:spTgt spid="122"/>
                                        </p:tgtEl>
                                      </p:cBhvr>
                                    </p:animEffect>
                                  </p:childTnLst>
                                </p:cTn>
                              </p:par>
                              <p:par>
                                <p:cTn id="44" presetID="10" presetClass="entr" presetSubtype="0" fill="hold" nodeType="withEffect">
                                  <p:stCondLst>
                                    <p:cond delay="0"/>
                                  </p:stCondLst>
                                  <p:childTnLst>
                                    <p:set>
                                      <p:cBhvr>
                                        <p:cTn id="45" dur="1" fill="hold">
                                          <p:stCondLst>
                                            <p:cond delay="0"/>
                                          </p:stCondLst>
                                        </p:cTn>
                                        <p:tgtEl>
                                          <p:spTgt spid="15404"/>
                                        </p:tgtEl>
                                        <p:attrNameLst>
                                          <p:attrName>style.visibility</p:attrName>
                                        </p:attrNameLst>
                                      </p:cBhvr>
                                      <p:to>
                                        <p:strVal val="visible"/>
                                      </p:to>
                                    </p:set>
                                    <p:animEffect transition="in" filter="fade">
                                      <p:cBhvr>
                                        <p:cTn id="46" dur="1000"/>
                                        <p:tgtEl>
                                          <p:spTgt spid="15404"/>
                                        </p:tgtEl>
                                      </p:cBhvr>
                                    </p:animEffect>
                                  </p:childTnLst>
                                </p:cTn>
                              </p:par>
                              <p:par>
                                <p:cTn id="47" presetID="10"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3" grpId="0" animBg="1"/>
      <p:bldP spid="154" grpId="0" animBg="1"/>
      <p:bldP spid="125" grpId="0" animBg="1"/>
      <p:bldP spid="154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4294967295"/>
          </p:nvPr>
        </p:nvSpPr>
        <p:spPr>
          <a:xfrm>
            <a:off x="3386138" y="1450023"/>
            <a:ext cx="5757862" cy="1440394"/>
          </a:xfrm>
        </p:spPr>
        <p:txBody>
          <a:bodyPr/>
          <a:lstStyle/>
          <a:p>
            <a:pPr marL="288925" indent="-288925">
              <a:spcBef>
                <a:spcPts val="600"/>
              </a:spcBef>
            </a:pPr>
            <a:r>
              <a:rPr lang="en-US" sz="2000" b="1" dirty="0" smtClean="0"/>
              <a:t>Seamless interoperability</a:t>
            </a:r>
          </a:p>
          <a:p>
            <a:pPr marL="579438" lvl="1" indent="-290513"/>
            <a:r>
              <a:rPr lang="en-US" sz="1800" dirty="0" smtClean="0"/>
              <a:t>Point to point calling between </a:t>
            </a:r>
            <a:br>
              <a:rPr lang="en-US" sz="1800" dirty="0" smtClean="0"/>
            </a:br>
            <a:r>
              <a:rPr lang="en-US" sz="1800" dirty="0" smtClean="0"/>
              <a:t>HDX and Office Communicator</a:t>
            </a:r>
          </a:p>
          <a:p>
            <a:pPr marL="579438" lvl="1" indent="-290513"/>
            <a:r>
              <a:rPr lang="en-US" sz="1800" dirty="0" smtClean="0"/>
              <a:t>Companion HDX – forked calls to OC client and HDX</a:t>
            </a:r>
          </a:p>
          <a:p>
            <a:pPr marL="579438" lvl="1" indent="-290513"/>
            <a:r>
              <a:rPr lang="en-US" sz="1800" dirty="0" smtClean="0"/>
              <a:t>Meet-me conferencing with RMX</a:t>
            </a:r>
          </a:p>
        </p:txBody>
      </p:sp>
      <p:sp>
        <p:nvSpPr>
          <p:cNvPr id="24579" name="Title 3"/>
          <p:cNvSpPr>
            <a:spLocks noGrp="1"/>
          </p:cNvSpPr>
          <p:nvPr>
            <p:ph type="title" idx="4294967295"/>
          </p:nvPr>
        </p:nvSpPr>
        <p:spPr>
          <a:xfrm>
            <a:off x="381000" y="227013"/>
            <a:ext cx="8380412" cy="979488"/>
          </a:xfrm>
        </p:spPr>
        <p:txBody>
          <a:bodyPr/>
          <a:lstStyle/>
          <a:p>
            <a:r>
              <a:rPr lang="en-US" sz="3200" dirty="0" smtClean="0"/>
              <a:t>Three Phase Video Integration into </a:t>
            </a:r>
            <a:br>
              <a:rPr lang="en-US" sz="3200" dirty="0" smtClean="0"/>
            </a:br>
            <a:r>
              <a:rPr lang="en-US" sz="3200" dirty="0" smtClean="0"/>
              <a:t>Office Communications Server 2007</a:t>
            </a:r>
          </a:p>
        </p:txBody>
      </p:sp>
      <p:sp>
        <p:nvSpPr>
          <p:cNvPr id="6" name="AutoShape 21"/>
          <p:cNvSpPr>
            <a:spLocks noChangeArrowheads="1"/>
          </p:cNvSpPr>
          <p:nvPr/>
        </p:nvSpPr>
        <p:spPr bwMode="auto">
          <a:xfrm>
            <a:off x="287374" y="1718310"/>
            <a:ext cx="2493889" cy="802316"/>
          </a:xfrm>
          <a:prstGeom prst="roundRect">
            <a:avLst>
              <a:gd name="adj" fmla="val 16667"/>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a:lnSpc>
                <a:spcPct val="90000"/>
              </a:lnSpc>
              <a:defRPr/>
            </a:pPr>
            <a:r>
              <a:rPr lang="en-US" sz="2400" dirty="0">
                <a:solidFill>
                  <a:srgbClr val="002060"/>
                </a:solidFill>
                <a:ea typeface="ＭＳ Ｐゴシック" pitchFamily="34" charset="-128"/>
              </a:rPr>
              <a:t>Phase 1</a:t>
            </a:r>
          </a:p>
          <a:p>
            <a:pPr algn="ctr">
              <a:lnSpc>
                <a:spcPct val="90000"/>
              </a:lnSpc>
              <a:defRPr/>
            </a:pPr>
            <a:r>
              <a:rPr lang="en-US" sz="2400" dirty="0">
                <a:effectLst>
                  <a:outerShdw blurRad="38100" dist="38100" dir="2700000" algn="tl">
                    <a:srgbClr val="000000">
                      <a:alpha val="43137"/>
                    </a:srgbClr>
                  </a:outerShdw>
                </a:effectLst>
                <a:ea typeface="ＭＳ Ｐゴシック" pitchFamily="34" charset="-128"/>
              </a:rPr>
              <a:t>Q2/3, 08</a:t>
            </a:r>
          </a:p>
        </p:txBody>
      </p:sp>
      <p:sp>
        <p:nvSpPr>
          <p:cNvPr id="7" name="AutoShape 22"/>
          <p:cNvSpPr>
            <a:spLocks noChangeArrowheads="1"/>
          </p:cNvSpPr>
          <p:nvPr/>
        </p:nvSpPr>
        <p:spPr bwMode="auto">
          <a:xfrm>
            <a:off x="287374" y="3548699"/>
            <a:ext cx="2493889" cy="802316"/>
          </a:xfrm>
          <a:prstGeom prst="roundRect">
            <a:avLst>
              <a:gd name="adj" fmla="val 16667"/>
            </a:avLst>
          </a:prstGeom>
          <a:solidFill>
            <a:srgbClr val="2BB0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a:lnSpc>
                <a:spcPct val="90000"/>
              </a:lnSpc>
              <a:defRPr/>
            </a:pPr>
            <a:r>
              <a:rPr lang="en-US" sz="2400" dirty="0">
                <a:solidFill>
                  <a:srgbClr val="002060"/>
                </a:solidFill>
                <a:ea typeface="ＭＳ Ｐゴシック" pitchFamily="34" charset="-128"/>
              </a:rPr>
              <a:t>Phase 2</a:t>
            </a:r>
          </a:p>
          <a:p>
            <a:pPr>
              <a:lnSpc>
                <a:spcPct val="90000"/>
              </a:lnSpc>
              <a:defRPr/>
            </a:pPr>
            <a:r>
              <a:rPr lang="en-US" sz="2400" dirty="0">
                <a:effectLst>
                  <a:outerShdw blurRad="38100" dist="38100" dir="2700000" algn="tl">
                    <a:srgbClr val="000000">
                      <a:alpha val="43137"/>
                    </a:srgbClr>
                  </a:outerShdw>
                </a:effectLst>
                <a:ea typeface="ＭＳ Ｐゴシック" pitchFamily="34" charset="-128"/>
              </a:rPr>
              <a:t>Q2, 09</a:t>
            </a:r>
          </a:p>
        </p:txBody>
      </p:sp>
      <p:sp>
        <p:nvSpPr>
          <p:cNvPr id="8" name="AutoShape 23"/>
          <p:cNvSpPr>
            <a:spLocks noChangeArrowheads="1"/>
          </p:cNvSpPr>
          <p:nvPr/>
        </p:nvSpPr>
        <p:spPr bwMode="auto">
          <a:xfrm>
            <a:off x="287374" y="5140333"/>
            <a:ext cx="2493889" cy="802315"/>
          </a:xfrm>
          <a:prstGeom prst="roundRect">
            <a:avLst>
              <a:gd name="adj" fmla="val 16667"/>
            </a:avLst>
          </a:prstGeom>
          <a:solidFill>
            <a:srgbClr val="ABBD26"/>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a:lnSpc>
                <a:spcPct val="90000"/>
              </a:lnSpc>
              <a:defRPr/>
            </a:pPr>
            <a:r>
              <a:rPr lang="en-US" sz="2400" dirty="0">
                <a:solidFill>
                  <a:srgbClr val="002060"/>
                </a:solidFill>
                <a:ea typeface="ＭＳ Ｐゴシック" pitchFamily="34" charset="-128"/>
              </a:rPr>
              <a:t>Phase 3</a:t>
            </a:r>
          </a:p>
          <a:p>
            <a:pPr>
              <a:lnSpc>
                <a:spcPct val="90000"/>
              </a:lnSpc>
              <a:defRPr/>
            </a:pPr>
            <a:r>
              <a:rPr lang="en-US" sz="2400" dirty="0">
                <a:effectLst>
                  <a:outerShdw blurRad="38100" dist="38100" dir="2700000" algn="tl">
                    <a:srgbClr val="000000">
                      <a:alpha val="43137"/>
                    </a:srgbClr>
                  </a:outerShdw>
                </a:effectLst>
                <a:ea typeface="ＭＳ Ｐゴシック" pitchFamily="34" charset="-128"/>
              </a:rPr>
              <a:t>2H, 09</a:t>
            </a:r>
          </a:p>
        </p:txBody>
      </p:sp>
      <p:sp>
        <p:nvSpPr>
          <p:cNvPr id="24589" name="Rectangle 3"/>
          <p:cNvSpPr txBox="1">
            <a:spLocks noChangeArrowheads="1"/>
          </p:cNvSpPr>
          <p:nvPr/>
        </p:nvSpPr>
        <p:spPr bwMode="auto">
          <a:xfrm>
            <a:off x="3074988" y="3496310"/>
            <a:ext cx="5794375" cy="1579563"/>
          </a:xfrm>
          <a:prstGeom prst="rect">
            <a:avLst/>
          </a:prstGeom>
          <a:noFill/>
          <a:ln w="9525">
            <a:noFill/>
            <a:miter lim="800000"/>
            <a:headEnd/>
            <a:tailEnd/>
          </a:ln>
        </p:spPr>
        <p:txBody>
          <a:bodyPr/>
          <a:lstStyle/>
          <a:p>
            <a:pPr marL="288925" indent="-288925" algn="l" defTabSz="914363">
              <a:lnSpc>
                <a:spcPct val="90000"/>
              </a:lnSpc>
              <a:spcBef>
                <a:spcPts val="600"/>
              </a:spcBef>
              <a:buSzPct val="120000"/>
              <a:buBlip>
                <a:blip r:embed="rId3"/>
              </a:buBlip>
            </a:pPr>
            <a:r>
              <a:rPr lang="en-US" sz="2000" dirty="0">
                <a:latin typeface="Calibri" pitchFamily="34" charset="0"/>
              </a:rPr>
              <a:t>Full integration and manageability</a:t>
            </a:r>
          </a:p>
          <a:p>
            <a:pPr marL="579438" lvl="1" indent="-290513" algn="l" defTabSz="914363">
              <a:lnSpc>
                <a:spcPct val="90000"/>
              </a:lnSpc>
              <a:spcBef>
                <a:spcPct val="20000"/>
              </a:spcBef>
              <a:buSzPct val="75000"/>
              <a:buBlip>
                <a:blip r:embed="rId3"/>
              </a:buBlip>
            </a:pPr>
            <a:r>
              <a:rPr lang="en-US" sz="1800" b="0" dirty="0">
                <a:latin typeface="Calibri" pitchFamily="34" charset="0"/>
              </a:rPr>
              <a:t>VC2 compliance</a:t>
            </a:r>
          </a:p>
          <a:p>
            <a:pPr marL="579438" lvl="1" indent="-290513" algn="l" defTabSz="914363">
              <a:lnSpc>
                <a:spcPct val="90000"/>
              </a:lnSpc>
              <a:spcBef>
                <a:spcPct val="20000"/>
              </a:spcBef>
              <a:buSzPct val="75000"/>
              <a:buBlip>
                <a:blip r:embed="rId3"/>
              </a:buBlip>
            </a:pPr>
            <a:r>
              <a:rPr lang="en-US" sz="1800" b="0" dirty="0">
                <a:latin typeface="Calibri" pitchFamily="34" charset="0"/>
              </a:rPr>
              <a:t>Support for large-scale video management</a:t>
            </a:r>
          </a:p>
          <a:p>
            <a:pPr marL="579438" lvl="1" indent="-290513" algn="l" defTabSz="914363">
              <a:lnSpc>
                <a:spcPct val="90000"/>
              </a:lnSpc>
              <a:spcBef>
                <a:spcPct val="20000"/>
              </a:spcBef>
              <a:buSzPct val="75000"/>
              <a:buBlip>
                <a:blip r:embed="rId3"/>
              </a:buBlip>
            </a:pPr>
            <a:r>
              <a:rPr lang="en-US" sz="1800" b="0" dirty="0">
                <a:latin typeface="Calibri" pitchFamily="34" charset="0"/>
              </a:rPr>
              <a:t>Federation and security</a:t>
            </a:r>
          </a:p>
        </p:txBody>
      </p:sp>
      <p:sp>
        <p:nvSpPr>
          <p:cNvPr id="24590" name="Rectangle 3"/>
          <p:cNvSpPr txBox="1">
            <a:spLocks noChangeArrowheads="1"/>
          </p:cNvSpPr>
          <p:nvPr/>
        </p:nvSpPr>
        <p:spPr bwMode="auto">
          <a:xfrm>
            <a:off x="3074988" y="5140960"/>
            <a:ext cx="5745162" cy="1533525"/>
          </a:xfrm>
          <a:prstGeom prst="rect">
            <a:avLst/>
          </a:prstGeom>
          <a:noFill/>
          <a:ln w="9525">
            <a:noFill/>
            <a:miter lim="800000"/>
            <a:headEnd/>
            <a:tailEnd/>
          </a:ln>
        </p:spPr>
        <p:txBody>
          <a:bodyPr/>
          <a:lstStyle/>
          <a:p>
            <a:pPr marL="288925" indent="-288925" algn="l" defTabSz="914363">
              <a:lnSpc>
                <a:spcPct val="90000"/>
              </a:lnSpc>
              <a:spcBef>
                <a:spcPts val="600"/>
              </a:spcBef>
              <a:buSzPct val="120000"/>
              <a:buBlip>
                <a:blip r:embed="rId3"/>
              </a:buBlip>
            </a:pPr>
            <a:r>
              <a:rPr lang="en-US" sz="2000" dirty="0">
                <a:latin typeface="Calibri" pitchFamily="34" charset="0"/>
              </a:rPr>
              <a:t>Native Interoperability</a:t>
            </a:r>
          </a:p>
          <a:p>
            <a:pPr marL="579438" lvl="1" indent="-290513" algn="l" defTabSz="914363">
              <a:lnSpc>
                <a:spcPct val="90000"/>
              </a:lnSpc>
              <a:spcBef>
                <a:spcPct val="20000"/>
              </a:spcBef>
              <a:buSzPct val="75000"/>
              <a:buBlip>
                <a:blip r:embed="rId3"/>
              </a:buBlip>
            </a:pPr>
            <a:r>
              <a:rPr lang="en-US" sz="1800" b="0" dirty="0">
                <a:latin typeface="Calibri" pitchFamily="34" charset="0"/>
              </a:rPr>
              <a:t>Support for Microsoft’s </a:t>
            </a:r>
            <a:r>
              <a:rPr lang="en-US" sz="1800" b="0" dirty="0" err="1">
                <a:latin typeface="Calibri" pitchFamily="34" charset="0"/>
              </a:rPr>
              <a:t>RTVideo</a:t>
            </a:r>
            <a:r>
              <a:rPr lang="en-US" sz="1800" b="0" dirty="0">
                <a:latin typeface="Calibri" pitchFamily="34" charset="0"/>
              </a:rPr>
              <a:t> and </a:t>
            </a:r>
            <a:r>
              <a:rPr lang="en-US" sz="1800" b="0" dirty="0" err="1">
                <a:latin typeface="Calibri" pitchFamily="34" charset="0"/>
              </a:rPr>
              <a:t>RTAudio</a:t>
            </a:r>
            <a:r>
              <a:rPr lang="en-US" sz="1800" b="0" dirty="0">
                <a:latin typeface="Calibri" pitchFamily="34" charset="0"/>
              </a:rPr>
              <a:t> codec’s</a:t>
            </a:r>
          </a:p>
          <a:p>
            <a:pPr marL="579438" lvl="1" indent="-290513" algn="l" defTabSz="914363">
              <a:lnSpc>
                <a:spcPct val="90000"/>
              </a:lnSpc>
              <a:spcBef>
                <a:spcPct val="20000"/>
              </a:spcBef>
              <a:buSzPct val="75000"/>
              <a:buBlip>
                <a:blip r:embed="rId3"/>
              </a:buBlip>
            </a:pPr>
            <a:r>
              <a:rPr lang="en-US" sz="1800" b="0" dirty="0">
                <a:latin typeface="Calibri" pitchFamily="34" charset="0"/>
              </a:rPr>
              <a:t>Aligned with Microsoft’s </a:t>
            </a:r>
            <a:r>
              <a:rPr lang="en-US" sz="1800" b="0" dirty="0" smtClean="0">
                <a:latin typeface="Calibri" pitchFamily="34" charset="0"/>
              </a:rPr>
              <a:t/>
            </a:r>
            <a:br>
              <a:rPr lang="en-US" sz="1800" b="0" dirty="0" smtClean="0">
                <a:latin typeface="Calibri" pitchFamily="34" charset="0"/>
              </a:rPr>
            </a:br>
            <a:r>
              <a:rPr lang="en-US" sz="1800" b="0" dirty="0" smtClean="0">
                <a:latin typeface="Calibri" pitchFamily="34" charset="0"/>
              </a:rPr>
              <a:t>Wave </a:t>
            </a:r>
            <a:r>
              <a:rPr lang="en-US" sz="1800" b="0" dirty="0">
                <a:latin typeface="Calibri" pitchFamily="34" charset="0"/>
              </a:rPr>
              <a:t>14 release of OCS 2007</a:t>
            </a:r>
          </a:p>
        </p:txBody>
      </p:sp>
      <p:grpSp>
        <p:nvGrpSpPr>
          <p:cNvPr id="2" name="Group 13"/>
          <p:cNvGrpSpPr>
            <a:grpSpLocks/>
          </p:cNvGrpSpPr>
          <p:nvPr/>
        </p:nvGrpSpPr>
        <p:grpSpPr bwMode="auto">
          <a:xfrm>
            <a:off x="7394575" y="3555048"/>
            <a:ext cx="1574800" cy="627062"/>
            <a:chOff x="3867150" y="1533525"/>
            <a:chExt cx="1566148" cy="744832"/>
          </a:xfrm>
        </p:grpSpPr>
        <p:pic>
          <p:nvPicPr>
            <p:cNvPr id="24593" name="Picture 7" descr="logo_Polycom-HorizGray-8in.png"/>
            <p:cNvPicPr>
              <a:picLocks noChangeAspect="1"/>
            </p:cNvPicPr>
            <p:nvPr/>
          </p:nvPicPr>
          <p:blipFill>
            <a:blip r:embed="rId4">
              <a:lum contrast="12000"/>
            </a:blip>
            <a:srcRect/>
            <a:stretch>
              <a:fillRect/>
            </a:stretch>
          </p:blipFill>
          <p:spPr bwMode="auto">
            <a:xfrm>
              <a:off x="3867150" y="1533525"/>
              <a:ext cx="1402359" cy="306573"/>
            </a:xfrm>
            <a:prstGeom prst="rect">
              <a:avLst/>
            </a:prstGeom>
            <a:noFill/>
            <a:ln w="9525">
              <a:noFill/>
              <a:miter lim="800000"/>
              <a:headEnd/>
              <a:tailEnd/>
            </a:ln>
          </p:spPr>
        </p:pic>
        <p:pic>
          <p:nvPicPr>
            <p:cNvPr id="24594" name="Picture 12" descr="icon_VC2-grayblue.jpg"/>
            <p:cNvPicPr>
              <a:picLocks noChangeAspect="1"/>
            </p:cNvPicPr>
            <p:nvPr/>
          </p:nvPicPr>
          <p:blipFill>
            <a:blip r:embed="rId5">
              <a:lum contrast="12000"/>
            </a:blip>
            <a:srcRect/>
            <a:stretch>
              <a:fillRect/>
            </a:stretch>
          </p:blipFill>
          <p:spPr bwMode="auto">
            <a:xfrm>
              <a:off x="4395073" y="1830682"/>
              <a:ext cx="1038225" cy="447675"/>
            </a:xfrm>
            <a:prstGeom prst="rect">
              <a:avLst/>
            </a:prstGeom>
            <a:noFill/>
            <a:ln w="9525">
              <a:noFill/>
              <a:miter lim="800000"/>
              <a:headEnd/>
              <a:tailEnd/>
            </a:ln>
          </p:spPr>
        </p:pic>
      </p:grpSp>
      <p:sp>
        <p:nvSpPr>
          <p:cNvPr id="4" name="Slide Number Placeholder 3"/>
          <p:cNvSpPr txBox="1">
            <a:spLocks noGrp="1"/>
          </p:cNvSpPr>
          <p:nvPr/>
        </p:nvSpPr>
        <p:spPr bwMode="auto">
          <a:xfrm>
            <a:off x="8731250" y="6876098"/>
            <a:ext cx="381000" cy="271462"/>
          </a:xfrm>
          <a:prstGeom prst="rect">
            <a:avLst/>
          </a:prstGeom>
          <a:noFill/>
          <a:ln>
            <a:miter lim="800000"/>
            <a:headEnd/>
            <a:tailEnd/>
          </a:ln>
        </p:spPr>
        <p:txBody>
          <a:bodyPr/>
          <a:lstStyle/>
          <a:p>
            <a:pPr algn="r"/>
            <a:fld id="{6BF0133D-11D2-4494-B527-BA68CBEBDA5B}" type="slidenum">
              <a:rPr lang="en-US" sz="800">
                <a:solidFill>
                  <a:schemeClr val="bg2"/>
                </a:solidFill>
              </a:rPr>
              <a:pPr algn="r"/>
              <a:t>38</a:t>
            </a:fld>
            <a:endParaRPr lang="en-US" sz="800">
              <a:solidFill>
                <a:schemeClr val="bg2"/>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dirty="0" smtClean="0"/>
              <a:t>OCS Video Roadmap</a:t>
            </a:r>
          </a:p>
        </p:txBody>
      </p:sp>
      <p:graphicFrame>
        <p:nvGraphicFramePr>
          <p:cNvPr id="4" name="Table 3"/>
          <p:cNvGraphicFramePr>
            <a:graphicFrameLocks noGrp="1"/>
          </p:cNvGraphicFramePr>
          <p:nvPr/>
        </p:nvGraphicFramePr>
        <p:xfrm>
          <a:off x="990600" y="1524000"/>
          <a:ext cx="7010400" cy="3200400"/>
        </p:xfrm>
        <a:graphic>
          <a:graphicData uri="http://schemas.openxmlformats.org/drawingml/2006/table">
            <a:tbl>
              <a:tblPr firstRow="1" bandRow="1">
                <a:tableStyleId>{5C22544A-7EE6-4342-B048-85BDC9FD1C3A}</a:tableStyleId>
              </a:tblPr>
              <a:tblGrid>
                <a:gridCol w="3394509"/>
                <a:gridCol w="1902238"/>
                <a:gridCol w="1713653"/>
              </a:tblGrid>
              <a:tr h="457200">
                <a:tc>
                  <a:txBody>
                    <a:bodyPr/>
                    <a:lstStyle/>
                    <a:p>
                      <a:r>
                        <a:rPr lang="en-US" dirty="0" smtClean="0">
                          <a:solidFill>
                            <a:schemeClr val="tx1"/>
                          </a:solidFill>
                          <a:effectLst>
                            <a:outerShdw blurRad="38100" dist="38100" dir="2700000" algn="tl">
                              <a:srgbClr val="000000">
                                <a:alpha val="43137"/>
                              </a:srgbClr>
                            </a:outerShdw>
                          </a:effectLst>
                        </a:rPr>
                        <a:t>Area of Focus</a:t>
                      </a:r>
                      <a:endParaRPr lang="en-US" dirty="0">
                        <a:solidFill>
                          <a:schemeClr val="tx1"/>
                        </a:solidFill>
                        <a:effectLst>
                          <a:outerShdw blurRad="38100" dist="38100" dir="2700000" algn="tl">
                            <a:srgbClr val="000000">
                              <a:alpha val="43137"/>
                            </a:srgbClr>
                          </a:outerShdw>
                        </a:effectLst>
                      </a:endParaRPr>
                    </a:p>
                  </a:txBody>
                  <a:tcPr/>
                </a:tc>
                <a:tc>
                  <a:txBody>
                    <a:bodyPr/>
                    <a:lstStyle/>
                    <a:p>
                      <a:r>
                        <a:rPr lang="en-US" dirty="0" smtClean="0">
                          <a:solidFill>
                            <a:schemeClr val="tx1"/>
                          </a:solidFill>
                          <a:effectLst>
                            <a:outerShdw blurRad="38100" dist="38100" dir="2700000" algn="tl">
                              <a:srgbClr val="000000">
                                <a:alpha val="43137"/>
                              </a:srgbClr>
                            </a:outerShdw>
                          </a:effectLst>
                        </a:rPr>
                        <a:t>OCS 2007</a:t>
                      </a:r>
                      <a:endParaRPr lang="en-US" dirty="0">
                        <a:solidFill>
                          <a:schemeClr val="tx1"/>
                        </a:solidFill>
                        <a:effectLst>
                          <a:outerShdw blurRad="38100" dist="38100" dir="2700000" algn="tl">
                            <a:srgbClr val="000000">
                              <a:alpha val="43137"/>
                            </a:srgbClr>
                          </a:outerShdw>
                        </a:effectLst>
                      </a:endParaRPr>
                    </a:p>
                  </a:txBody>
                  <a:tcPr/>
                </a:tc>
                <a:tc>
                  <a:txBody>
                    <a:bodyPr/>
                    <a:lstStyle/>
                    <a:p>
                      <a:r>
                        <a:rPr lang="en-US" dirty="0" smtClean="0">
                          <a:solidFill>
                            <a:schemeClr val="tx1"/>
                          </a:solidFill>
                          <a:effectLst>
                            <a:outerShdw blurRad="38100" dist="38100" dir="2700000" algn="tl">
                              <a:srgbClr val="000000">
                                <a:alpha val="43137"/>
                              </a:srgbClr>
                            </a:outerShdw>
                          </a:effectLst>
                        </a:rPr>
                        <a:t>Next OCS</a:t>
                      </a:r>
                      <a:endParaRPr lang="en-US" dirty="0">
                        <a:solidFill>
                          <a:schemeClr val="tx1"/>
                        </a:solidFill>
                        <a:effectLst>
                          <a:outerShdw blurRad="38100" dist="38100" dir="2700000" algn="tl">
                            <a:srgbClr val="000000">
                              <a:alpha val="43137"/>
                            </a:srgbClr>
                          </a:outerShdw>
                        </a:effectLst>
                      </a:endParaRPr>
                    </a:p>
                  </a:txBody>
                  <a:tcPr/>
                </a:tc>
              </a:tr>
              <a:tr h="457200">
                <a:tc>
                  <a:txBody>
                    <a:bodyPr/>
                    <a:lstStyle/>
                    <a:p>
                      <a:r>
                        <a:rPr lang="en-US" dirty="0" smtClean="0"/>
                        <a:t>High Quality Audio/Video</a:t>
                      </a:r>
                      <a:endParaRPr lang="en-US" dirty="0"/>
                    </a:p>
                  </a:txBody>
                  <a:tcPr/>
                </a:tc>
                <a:tc>
                  <a:txBody>
                    <a:bodyPr/>
                    <a:lstStyle/>
                    <a:p>
                      <a:endParaRPr lang="en-US" dirty="0"/>
                    </a:p>
                  </a:txBody>
                  <a:tcPr/>
                </a:tc>
                <a:tc>
                  <a:txBody>
                    <a:bodyPr/>
                    <a:lstStyle/>
                    <a:p>
                      <a:endParaRPr lang="en-US" dirty="0"/>
                    </a:p>
                  </a:txBody>
                  <a:tcPr/>
                </a:tc>
              </a:tr>
              <a:tr h="457200">
                <a:tc>
                  <a:txBody>
                    <a:bodyPr/>
                    <a:lstStyle/>
                    <a:p>
                      <a:r>
                        <a:rPr lang="en-US" dirty="0" smtClean="0"/>
                        <a:t>Ease of Use</a:t>
                      </a:r>
                      <a:endParaRPr lang="en-US" dirty="0"/>
                    </a:p>
                  </a:txBody>
                  <a:tcPr/>
                </a:tc>
                <a:tc>
                  <a:txBody>
                    <a:bodyPr/>
                    <a:lstStyle/>
                    <a:p>
                      <a:endParaRPr lang="en-US" dirty="0"/>
                    </a:p>
                  </a:txBody>
                  <a:tcPr/>
                </a:tc>
                <a:tc>
                  <a:txBody>
                    <a:bodyPr/>
                    <a:lstStyle/>
                    <a:p>
                      <a:endParaRPr lang="en-US" dirty="0"/>
                    </a:p>
                  </a:txBody>
                  <a:tcPr/>
                </a:tc>
              </a:tr>
              <a:tr h="457200">
                <a:tc>
                  <a:txBody>
                    <a:bodyPr/>
                    <a:lstStyle/>
                    <a:p>
                      <a:r>
                        <a:rPr lang="en-US" dirty="0" smtClean="0"/>
                        <a:t>Reliability</a:t>
                      </a:r>
                      <a:endParaRPr lang="en-US" dirty="0"/>
                    </a:p>
                  </a:txBody>
                  <a:tcPr/>
                </a:tc>
                <a:tc>
                  <a:txBody>
                    <a:bodyPr/>
                    <a:lstStyle/>
                    <a:p>
                      <a:endParaRPr lang="en-US" dirty="0"/>
                    </a:p>
                  </a:txBody>
                  <a:tcPr/>
                </a:tc>
                <a:tc>
                  <a:txBody>
                    <a:bodyPr/>
                    <a:lstStyle/>
                    <a:p>
                      <a:endParaRPr lang="en-US" dirty="0"/>
                    </a:p>
                  </a:txBody>
                  <a:tcPr/>
                </a:tc>
              </a:tr>
              <a:tr h="457200">
                <a:tc>
                  <a:txBody>
                    <a:bodyPr/>
                    <a:lstStyle/>
                    <a:p>
                      <a:r>
                        <a:rPr lang="en-US" dirty="0" smtClean="0"/>
                        <a:t>Network Resilience</a:t>
                      </a:r>
                      <a:endParaRPr lang="en-US" dirty="0"/>
                    </a:p>
                  </a:txBody>
                  <a:tcPr/>
                </a:tc>
                <a:tc>
                  <a:txBody>
                    <a:bodyPr/>
                    <a:lstStyle/>
                    <a:p>
                      <a:endParaRPr lang="en-US" dirty="0"/>
                    </a:p>
                  </a:txBody>
                  <a:tcPr/>
                </a:tc>
                <a:tc>
                  <a:txBody>
                    <a:bodyPr/>
                    <a:lstStyle/>
                    <a:p>
                      <a:endParaRPr lang="en-US" dirty="0"/>
                    </a:p>
                  </a:txBody>
                  <a:tcPr/>
                </a:tc>
              </a:tr>
              <a:tr h="457200">
                <a:tc>
                  <a:txBody>
                    <a:bodyPr/>
                    <a:lstStyle/>
                    <a:p>
                      <a:r>
                        <a:rPr lang="en-US" dirty="0" smtClean="0"/>
                        <a:t>Affordability</a:t>
                      </a:r>
                      <a:endParaRPr lang="en-US" dirty="0"/>
                    </a:p>
                  </a:txBody>
                  <a:tcPr/>
                </a:tc>
                <a:tc>
                  <a:txBody>
                    <a:bodyPr/>
                    <a:lstStyle/>
                    <a:p>
                      <a:endParaRPr lang="en-US" dirty="0"/>
                    </a:p>
                  </a:txBody>
                  <a:tcPr/>
                </a:tc>
                <a:tc>
                  <a:txBody>
                    <a:bodyPr/>
                    <a:lstStyle/>
                    <a:p>
                      <a:endParaRPr lang="en-US" dirty="0"/>
                    </a:p>
                  </a:txBody>
                  <a:tcPr/>
                </a:tc>
              </a:tr>
              <a:tr h="457200">
                <a:tc>
                  <a:txBody>
                    <a:bodyPr/>
                    <a:lstStyle/>
                    <a:p>
                      <a:r>
                        <a:rPr lang="en-US" dirty="0" smtClean="0"/>
                        <a:t>Face to Face Experience</a:t>
                      </a: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5-Point Star 4"/>
          <p:cNvSpPr/>
          <p:nvPr/>
        </p:nvSpPr>
        <p:spPr bwMode="auto">
          <a:xfrm>
            <a:off x="4572000" y="19812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6" name="5-Point Star 5"/>
          <p:cNvSpPr/>
          <p:nvPr/>
        </p:nvSpPr>
        <p:spPr bwMode="auto">
          <a:xfrm>
            <a:off x="4876800" y="19812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7" name="5-Point Star 6"/>
          <p:cNvSpPr/>
          <p:nvPr/>
        </p:nvSpPr>
        <p:spPr bwMode="auto">
          <a:xfrm>
            <a:off x="5181600" y="19812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8" name="5-Point Star 7"/>
          <p:cNvSpPr/>
          <p:nvPr/>
        </p:nvSpPr>
        <p:spPr bwMode="auto">
          <a:xfrm>
            <a:off x="5486400" y="1981200"/>
            <a:ext cx="304800" cy="304800"/>
          </a:xfrm>
          <a:prstGeom prst="star5">
            <a:avLst/>
          </a:prstGeom>
          <a:solidFill>
            <a:schemeClr val="accent1"/>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9" name="5-Point Star 8"/>
          <p:cNvSpPr/>
          <p:nvPr/>
        </p:nvSpPr>
        <p:spPr bwMode="auto">
          <a:xfrm>
            <a:off x="5791200" y="1981200"/>
            <a:ext cx="304800" cy="304800"/>
          </a:xfrm>
          <a:prstGeom prst="star5">
            <a:avLst/>
          </a:prstGeom>
          <a:solidFill>
            <a:schemeClr val="accent1"/>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10" name="5-Point Star 9"/>
          <p:cNvSpPr/>
          <p:nvPr/>
        </p:nvSpPr>
        <p:spPr bwMode="auto">
          <a:xfrm>
            <a:off x="4572000" y="25146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11" name="5-Point Star 10"/>
          <p:cNvSpPr/>
          <p:nvPr/>
        </p:nvSpPr>
        <p:spPr bwMode="auto">
          <a:xfrm>
            <a:off x="4876800" y="25146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12" name="5-Point Star 11"/>
          <p:cNvSpPr/>
          <p:nvPr/>
        </p:nvSpPr>
        <p:spPr bwMode="auto">
          <a:xfrm>
            <a:off x="5181600" y="25146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13" name="5-Point Star 12"/>
          <p:cNvSpPr/>
          <p:nvPr/>
        </p:nvSpPr>
        <p:spPr bwMode="auto">
          <a:xfrm>
            <a:off x="5486400" y="25146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14" name="5-Point Star 13"/>
          <p:cNvSpPr/>
          <p:nvPr/>
        </p:nvSpPr>
        <p:spPr bwMode="auto">
          <a:xfrm>
            <a:off x="5791200" y="2514600"/>
            <a:ext cx="304800" cy="304800"/>
          </a:xfrm>
          <a:prstGeom prst="star5">
            <a:avLst/>
          </a:prstGeom>
          <a:solidFill>
            <a:schemeClr val="accent1"/>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15" name="5-Point Star 14"/>
          <p:cNvSpPr/>
          <p:nvPr/>
        </p:nvSpPr>
        <p:spPr bwMode="auto">
          <a:xfrm>
            <a:off x="4572000" y="29718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16" name="5-Point Star 15"/>
          <p:cNvSpPr/>
          <p:nvPr/>
        </p:nvSpPr>
        <p:spPr bwMode="auto">
          <a:xfrm>
            <a:off x="4876800" y="29718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17" name="5-Point Star 16"/>
          <p:cNvSpPr/>
          <p:nvPr/>
        </p:nvSpPr>
        <p:spPr bwMode="auto">
          <a:xfrm>
            <a:off x="5181600" y="29718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18" name="5-Point Star 17"/>
          <p:cNvSpPr/>
          <p:nvPr/>
        </p:nvSpPr>
        <p:spPr bwMode="auto">
          <a:xfrm>
            <a:off x="5486400" y="29718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19" name="5-Point Star 18"/>
          <p:cNvSpPr/>
          <p:nvPr/>
        </p:nvSpPr>
        <p:spPr bwMode="auto">
          <a:xfrm>
            <a:off x="5791200" y="2971800"/>
            <a:ext cx="304800" cy="304800"/>
          </a:xfrm>
          <a:prstGeom prst="star5">
            <a:avLst/>
          </a:prstGeom>
          <a:solidFill>
            <a:schemeClr val="accent1"/>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20" name="5-Point Star 19"/>
          <p:cNvSpPr/>
          <p:nvPr/>
        </p:nvSpPr>
        <p:spPr bwMode="auto">
          <a:xfrm>
            <a:off x="4572000" y="34290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21" name="5-Point Star 20"/>
          <p:cNvSpPr/>
          <p:nvPr/>
        </p:nvSpPr>
        <p:spPr bwMode="auto">
          <a:xfrm>
            <a:off x="4876800" y="34290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22" name="5-Point Star 21"/>
          <p:cNvSpPr/>
          <p:nvPr/>
        </p:nvSpPr>
        <p:spPr bwMode="auto">
          <a:xfrm>
            <a:off x="5181600" y="34290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23" name="5-Point Star 22"/>
          <p:cNvSpPr/>
          <p:nvPr/>
        </p:nvSpPr>
        <p:spPr bwMode="auto">
          <a:xfrm>
            <a:off x="5486400" y="34290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24" name="5-Point Star 23"/>
          <p:cNvSpPr/>
          <p:nvPr/>
        </p:nvSpPr>
        <p:spPr bwMode="auto">
          <a:xfrm>
            <a:off x="5791200" y="3429000"/>
            <a:ext cx="304800" cy="304800"/>
          </a:xfrm>
          <a:prstGeom prst="star5">
            <a:avLst/>
          </a:prstGeom>
          <a:solidFill>
            <a:schemeClr val="accent1"/>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25" name="5-Point Star 24"/>
          <p:cNvSpPr/>
          <p:nvPr/>
        </p:nvSpPr>
        <p:spPr bwMode="auto">
          <a:xfrm>
            <a:off x="4572000" y="38862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26" name="5-Point Star 25"/>
          <p:cNvSpPr/>
          <p:nvPr/>
        </p:nvSpPr>
        <p:spPr bwMode="auto">
          <a:xfrm>
            <a:off x="4876800" y="38862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27" name="5-Point Star 26"/>
          <p:cNvSpPr/>
          <p:nvPr/>
        </p:nvSpPr>
        <p:spPr bwMode="auto">
          <a:xfrm>
            <a:off x="5181600" y="38862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28" name="5-Point Star 27"/>
          <p:cNvSpPr/>
          <p:nvPr/>
        </p:nvSpPr>
        <p:spPr bwMode="auto">
          <a:xfrm>
            <a:off x="5486400" y="38862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29" name="5-Point Star 28"/>
          <p:cNvSpPr/>
          <p:nvPr/>
        </p:nvSpPr>
        <p:spPr bwMode="auto">
          <a:xfrm>
            <a:off x="5791200" y="38862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30" name="5-Point Star 29"/>
          <p:cNvSpPr/>
          <p:nvPr/>
        </p:nvSpPr>
        <p:spPr bwMode="auto">
          <a:xfrm>
            <a:off x="4572000" y="4343400"/>
            <a:ext cx="304800" cy="304800"/>
          </a:xfrm>
          <a:prstGeom prst="star5">
            <a:avLst/>
          </a:prstGeom>
          <a:solidFill>
            <a:schemeClr val="accent1"/>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31" name="5-Point Star 30"/>
          <p:cNvSpPr/>
          <p:nvPr/>
        </p:nvSpPr>
        <p:spPr bwMode="auto">
          <a:xfrm>
            <a:off x="4876800" y="4343400"/>
            <a:ext cx="304800" cy="304800"/>
          </a:xfrm>
          <a:prstGeom prst="star5">
            <a:avLst/>
          </a:prstGeom>
          <a:solidFill>
            <a:schemeClr val="accent1"/>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32" name="5-Point Star 31"/>
          <p:cNvSpPr/>
          <p:nvPr/>
        </p:nvSpPr>
        <p:spPr bwMode="auto">
          <a:xfrm>
            <a:off x="5181600" y="4343400"/>
            <a:ext cx="304800" cy="304800"/>
          </a:xfrm>
          <a:prstGeom prst="star5">
            <a:avLst/>
          </a:prstGeom>
          <a:solidFill>
            <a:schemeClr val="accent1"/>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33" name="5-Point Star 32"/>
          <p:cNvSpPr/>
          <p:nvPr/>
        </p:nvSpPr>
        <p:spPr bwMode="auto">
          <a:xfrm>
            <a:off x="5486400" y="4343400"/>
            <a:ext cx="304800" cy="304800"/>
          </a:xfrm>
          <a:prstGeom prst="star5">
            <a:avLst/>
          </a:prstGeom>
          <a:solidFill>
            <a:schemeClr val="accent1"/>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34" name="5-Point Star 33"/>
          <p:cNvSpPr/>
          <p:nvPr/>
        </p:nvSpPr>
        <p:spPr bwMode="auto">
          <a:xfrm>
            <a:off x="5791200" y="4343400"/>
            <a:ext cx="304800" cy="304800"/>
          </a:xfrm>
          <a:prstGeom prst="star5">
            <a:avLst/>
          </a:prstGeom>
          <a:solidFill>
            <a:schemeClr val="accent1"/>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35" name="5-Point Star 34"/>
          <p:cNvSpPr/>
          <p:nvPr/>
        </p:nvSpPr>
        <p:spPr bwMode="auto">
          <a:xfrm>
            <a:off x="6324600" y="19812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36" name="5-Point Star 35"/>
          <p:cNvSpPr/>
          <p:nvPr/>
        </p:nvSpPr>
        <p:spPr bwMode="auto">
          <a:xfrm>
            <a:off x="6629400" y="19812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37" name="5-Point Star 36"/>
          <p:cNvSpPr/>
          <p:nvPr/>
        </p:nvSpPr>
        <p:spPr bwMode="auto">
          <a:xfrm>
            <a:off x="6934200" y="1981200"/>
            <a:ext cx="304800" cy="304800"/>
          </a:xfrm>
          <a:prstGeom prst="star5">
            <a:avLst/>
          </a:prstGeom>
          <a:solidFill>
            <a:srgbClr val="FF000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38" name="5-Point Star 37"/>
          <p:cNvSpPr/>
          <p:nvPr/>
        </p:nvSpPr>
        <p:spPr bwMode="auto">
          <a:xfrm>
            <a:off x="7239000" y="1981200"/>
            <a:ext cx="304800" cy="304800"/>
          </a:xfrm>
          <a:prstGeom prst="star5">
            <a:avLst/>
          </a:prstGeom>
          <a:solidFill>
            <a:srgbClr val="00B0F0"/>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39" name="5-Point Star 38"/>
          <p:cNvSpPr/>
          <p:nvPr/>
        </p:nvSpPr>
        <p:spPr bwMode="auto">
          <a:xfrm>
            <a:off x="7543800" y="1981200"/>
            <a:ext cx="304800" cy="304800"/>
          </a:xfrm>
          <a:prstGeom prst="star5">
            <a:avLst/>
          </a:prstGeom>
          <a:solidFill>
            <a:srgbClr val="3399FF"/>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40" name="5-Point Star 39"/>
          <p:cNvSpPr/>
          <p:nvPr/>
        </p:nvSpPr>
        <p:spPr bwMode="auto">
          <a:xfrm>
            <a:off x="6324600" y="4343400"/>
            <a:ext cx="304800" cy="304800"/>
          </a:xfrm>
          <a:prstGeom prst="star5">
            <a:avLst/>
          </a:prstGeom>
          <a:solidFill>
            <a:srgbClr val="3399FF"/>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41" name="5-Point Star 40"/>
          <p:cNvSpPr/>
          <p:nvPr/>
        </p:nvSpPr>
        <p:spPr bwMode="auto">
          <a:xfrm>
            <a:off x="6629400" y="4343400"/>
            <a:ext cx="304800" cy="304800"/>
          </a:xfrm>
          <a:prstGeom prst="star5">
            <a:avLst/>
          </a:prstGeom>
          <a:solidFill>
            <a:srgbClr val="3399FF"/>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42" name="5-Point Star 41"/>
          <p:cNvSpPr/>
          <p:nvPr/>
        </p:nvSpPr>
        <p:spPr bwMode="auto">
          <a:xfrm>
            <a:off x="6934200" y="4343400"/>
            <a:ext cx="304800" cy="304800"/>
          </a:xfrm>
          <a:prstGeom prst="star5">
            <a:avLst/>
          </a:prstGeom>
          <a:solidFill>
            <a:srgbClr val="3399FF"/>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43" name="5-Point Star 42"/>
          <p:cNvSpPr/>
          <p:nvPr/>
        </p:nvSpPr>
        <p:spPr bwMode="auto">
          <a:xfrm>
            <a:off x="7239000" y="4343400"/>
            <a:ext cx="304800" cy="304800"/>
          </a:xfrm>
          <a:prstGeom prst="star5">
            <a:avLst/>
          </a:prstGeom>
          <a:solidFill>
            <a:schemeClr val="accent1"/>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
        <p:nvSpPr>
          <p:cNvPr id="44" name="5-Point Star 43"/>
          <p:cNvSpPr/>
          <p:nvPr/>
        </p:nvSpPr>
        <p:spPr bwMode="auto">
          <a:xfrm>
            <a:off x="7543800" y="4343400"/>
            <a:ext cx="304800" cy="304800"/>
          </a:xfrm>
          <a:prstGeom prst="star5">
            <a:avLst/>
          </a:prstGeom>
          <a:solidFill>
            <a:schemeClr val="accent1"/>
          </a:solidFill>
          <a:ln w="12700" cap="flat" cmpd="sng" algn="ctr">
            <a:solidFill>
              <a:schemeClr val="tx1"/>
            </a:solidFill>
            <a:prstDash val="solid"/>
            <a:round/>
            <a:headEnd type="none" w="med" len="med"/>
            <a:tailEnd type="none"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7013"/>
            <a:ext cx="8375946" cy="664797"/>
          </a:xfrm>
        </p:spPr>
        <p:txBody>
          <a:bodyPr/>
          <a:lstStyle/>
          <a:p>
            <a:pPr>
              <a:defRPr/>
            </a:pPr>
            <a:r>
              <a:rPr lang="en-US" dirty="0" smtClean="0"/>
              <a:t>Video Conferencing Reality</a:t>
            </a:r>
            <a:endParaRPr lang="en-US" dirty="0"/>
          </a:p>
        </p:txBody>
      </p:sp>
      <p:sp>
        <p:nvSpPr>
          <p:cNvPr id="3" name="Content Placeholder 2"/>
          <p:cNvSpPr>
            <a:spLocks noGrp="1"/>
          </p:cNvSpPr>
          <p:nvPr>
            <p:ph idx="1"/>
          </p:nvPr>
        </p:nvSpPr>
        <p:spPr>
          <a:xfrm>
            <a:off x="382588" y="1414463"/>
            <a:ext cx="8380412" cy="3828740"/>
          </a:xfrm>
        </p:spPr>
        <p:txBody>
          <a:bodyPr/>
          <a:lstStyle/>
          <a:p>
            <a:r>
              <a:rPr lang="en-US" dirty="0" smtClean="0"/>
              <a:t>Since 60’</a:t>
            </a:r>
          </a:p>
          <a:p>
            <a:pPr lvl="1"/>
            <a:r>
              <a:rPr lang="en-US" dirty="0" smtClean="0"/>
              <a:t>Not meeting expectation</a:t>
            </a:r>
          </a:p>
          <a:p>
            <a:pPr lvl="1"/>
            <a:r>
              <a:rPr lang="en-US" dirty="0" smtClean="0"/>
              <a:t>Low quality, not useful</a:t>
            </a:r>
          </a:p>
          <a:p>
            <a:pPr lvl="1"/>
            <a:r>
              <a:rPr lang="en-US" altLang="zh-CN" dirty="0" smtClean="0"/>
              <a:t>Hard to </a:t>
            </a:r>
            <a:r>
              <a:rPr lang="en-US" dirty="0" smtClean="0"/>
              <a:t>use</a:t>
            </a:r>
          </a:p>
          <a:p>
            <a:pPr lvl="1"/>
            <a:r>
              <a:rPr lang="en-US" dirty="0" smtClean="0"/>
              <a:t>Low usage</a:t>
            </a:r>
          </a:p>
          <a:p>
            <a:pPr lvl="1"/>
            <a:r>
              <a:rPr lang="en-US" dirty="0" smtClean="0"/>
              <a:t>No ROI model</a:t>
            </a:r>
          </a:p>
          <a:p>
            <a:r>
              <a:rPr lang="en-US" dirty="0" smtClean="0"/>
              <a:t>Good Sign in 2007</a:t>
            </a:r>
          </a:p>
          <a:p>
            <a:pPr lvl="1"/>
            <a:r>
              <a:rPr lang="en-US" altLang="zh-CN" dirty="0" smtClean="0">
                <a:ea typeface="宋体" charset="-122"/>
              </a:rPr>
              <a:t>Is the </a:t>
            </a:r>
            <a:r>
              <a:rPr lang="en-US" dirty="0" smtClean="0"/>
              <a:t>time for video conferencing coming?</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OCS Video Future</a:t>
            </a:r>
            <a:endParaRPr lang="en-US" dirty="0"/>
          </a:p>
        </p:txBody>
      </p:sp>
      <p:sp>
        <p:nvSpPr>
          <p:cNvPr id="3" name="Content Placeholder 2"/>
          <p:cNvSpPr>
            <a:spLocks noGrp="1"/>
          </p:cNvSpPr>
          <p:nvPr>
            <p:ph idx="1"/>
          </p:nvPr>
        </p:nvSpPr>
        <p:spPr>
          <a:xfrm>
            <a:off x="382588" y="1414463"/>
            <a:ext cx="8380412" cy="4229100"/>
          </a:xfrm>
        </p:spPr>
        <p:txBody>
          <a:bodyPr/>
          <a:lstStyle/>
          <a:p>
            <a:pPr>
              <a:defRPr/>
            </a:pPr>
            <a:r>
              <a:rPr lang="en-US" dirty="0" smtClean="0"/>
              <a:t>VGA/HD 720P</a:t>
            </a:r>
          </a:p>
          <a:p>
            <a:pPr lvl="1">
              <a:defRPr/>
            </a:pPr>
            <a:r>
              <a:rPr lang="en-US" dirty="0" smtClean="0"/>
              <a:t>1:1 and Multi-party</a:t>
            </a:r>
          </a:p>
          <a:p>
            <a:pPr lvl="1">
              <a:defRPr/>
            </a:pPr>
            <a:r>
              <a:rPr lang="en-US" dirty="0" smtClean="0"/>
              <a:t>Mixed Video (CIF/VGA/HD)</a:t>
            </a:r>
          </a:p>
          <a:p>
            <a:pPr lvl="1">
              <a:defRPr/>
            </a:pPr>
            <a:r>
              <a:rPr lang="en-US" dirty="0" smtClean="0"/>
              <a:t>Capability Negotiation</a:t>
            </a:r>
          </a:p>
          <a:p>
            <a:pPr>
              <a:defRPr/>
            </a:pPr>
            <a:r>
              <a:rPr lang="en-US" dirty="0" smtClean="0"/>
              <a:t>Partner/</a:t>
            </a:r>
            <a:r>
              <a:rPr lang="en-US" dirty="0" err="1" smtClean="0"/>
              <a:t>EcoSystem</a:t>
            </a:r>
            <a:r>
              <a:rPr lang="en-US" dirty="0" smtClean="0"/>
              <a:t> Play</a:t>
            </a:r>
          </a:p>
          <a:p>
            <a:pPr lvl="1">
              <a:defRPr/>
            </a:pPr>
            <a:r>
              <a:rPr lang="en-US" dirty="0" smtClean="0"/>
              <a:t>$300 HD Webcam From Tandberg</a:t>
            </a:r>
          </a:p>
          <a:p>
            <a:pPr lvl="1">
              <a:defRPr/>
            </a:pPr>
            <a:r>
              <a:rPr lang="en-US" dirty="0" smtClean="0"/>
              <a:t>Tandberg/</a:t>
            </a:r>
            <a:r>
              <a:rPr lang="en-US" dirty="0" err="1" smtClean="0"/>
              <a:t>Polycom</a:t>
            </a:r>
            <a:r>
              <a:rPr lang="en-US" dirty="0" smtClean="0"/>
              <a:t> Signs RTVideo Porting Kit</a:t>
            </a:r>
          </a:p>
          <a:p>
            <a:pPr lvl="1">
              <a:defRPr/>
            </a:pPr>
            <a:r>
              <a:rPr lang="en-US" dirty="0" smtClean="0"/>
              <a:t>Interop With VTC System</a:t>
            </a: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Want To Be An Expert?</a:t>
            </a:r>
            <a:endParaRPr lang="en-US" dirty="0"/>
          </a:p>
        </p:txBody>
      </p:sp>
      <p:sp>
        <p:nvSpPr>
          <p:cNvPr id="5" name="Content Placeholder 4"/>
          <p:cNvSpPr>
            <a:spLocks noGrp="1"/>
          </p:cNvSpPr>
          <p:nvPr>
            <p:ph sz="half" idx="1"/>
          </p:nvPr>
        </p:nvSpPr>
        <p:spPr>
          <a:xfrm>
            <a:off x="381001" y="1411553"/>
            <a:ext cx="4114800" cy="3379387"/>
          </a:xfrm>
        </p:spPr>
        <p:txBody>
          <a:bodyPr>
            <a:normAutofit fontScale="92500" lnSpcReduction="10000"/>
          </a:bodyPr>
          <a:lstStyle/>
          <a:p>
            <a:r>
              <a:rPr lang="en-US" dirty="0" smtClean="0"/>
              <a:t>Get in depth and up to date technical resources from TechNet</a:t>
            </a:r>
          </a:p>
          <a:p>
            <a:pPr lvl="1"/>
            <a:r>
              <a:rPr lang="en-US" dirty="0" smtClean="0"/>
              <a:t>Leverage the variety </a:t>
            </a:r>
            <a:br>
              <a:rPr lang="en-US" dirty="0" smtClean="0"/>
            </a:br>
            <a:r>
              <a:rPr lang="en-US" dirty="0" smtClean="0"/>
              <a:t>of Webcasts and </a:t>
            </a:r>
            <a:br>
              <a:rPr lang="en-US" dirty="0" smtClean="0"/>
            </a:br>
            <a:r>
              <a:rPr lang="en-US" dirty="0" smtClean="0"/>
              <a:t>Virtual Labs available</a:t>
            </a:r>
          </a:p>
          <a:p>
            <a:pPr lvl="1"/>
            <a:r>
              <a:rPr lang="en-US" dirty="0" smtClean="0"/>
              <a:t>Be part of the OCS </a:t>
            </a:r>
            <a:br>
              <a:rPr lang="en-US" dirty="0" smtClean="0"/>
            </a:br>
            <a:r>
              <a:rPr lang="en-US" dirty="0" smtClean="0"/>
              <a:t>Product Dialogue </a:t>
            </a:r>
          </a:p>
          <a:p>
            <a:pPr lvl="1"/>
            <a:r>
              <a:rPr lang="en-US" dirty="0" smtClean="0"/>
              <a:t>Join the OCS Community </a:t>
            </a:r>
          </a:p>
        </p:txBody>
      </p:sp>
      <p:sp>
        <p:nvSpPr>
          <p:cNvPr id="7" name="Rectangle 6"/>
          <p:cNvSpPr/>
          <p:nvPr/>
        </p:nvSpPr>
        <p:spPr>
          <a:xfrm>
            <a:off x="914400" y="5140405"/>
            <a:ext cx="7391400" cy="584775"/>
          </a:xfrm>
          <a:prstGeom prst="rect">
            <a:avLst/>
          </a:prstGeom>
        </p:spPr>
        <p:txBody>
          <a:bodyPr wrap="square">
            <a:spAutoFit/>
          </a:bodyPr>
          <a:lstStyle/>
          <a:p>
            <a:pPr>
              <a:buNone/>
            </a:pPr>
            <a:r>
              <a:rPr lang="en-US" sz="3200" u="sng" dirty="0" smtClean="0">
                <a:hlinkClick r:id="rId3"/>
              </a:rPr>
              <a:t>http://technet.microsoft.com/office/ocs/</a:t>
            </a:r>
            <a:endParaRPr lang="en-US" sz="3200" u="sng" dirty="0">
              <a:hlinkClick r:id="rId4"/>
            </a:endParaRPr>
          </a:p>
        </p:txBody>
      </p:sp>
      <p:pic>
        <p:nvPicPr>
          <p:cNvPr id="1030" name="Picture 6"/>
          <p:cNvPicPr>
            <a:picLocks noChangeAspect="1" noChangeArrowheads="1"/>
          </p:cNvPicPr>
          <p:nvPr/>
        </p:nvPicPr>
        <p:blipFill>
          <a:blip r:embed="rId5"/>
          <a:stretch>
            <a:fillRect/>
          </a:stretch>
        </p:blipFill>
        <p:spPr bwMode="auto">
          <a:xfrm>
            <a:off x="4724400" y="1447800"/>
            <a:ext cx="4242632" cy="2209799"/>
          </a:xfrm>
          <a:prstGeom prst="roundRect">
            <a:avLst>
              <a:gd name="adj" fmla="val 5633"/>
            </a:avLst>
          </a:prstGeom>
          <a:noFill/>
          <a:ln>
            <a:noFill/>
          </a:ln>
          <a:effectLst>
            <a:reflection blurRad="6350" stA="50000" endA="300" endPos="38500" dist="50800" dir="5400000" sy="-100000" algn="bl" rotWithShape="0"/>
          </a:effec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email"/>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Telepresence Myth</a:t>
            </a:r>
            <a:endParaRPr lang="en-US" dirty="0"/>
          </a:p>
        </p:txBody>
      </p:sp>
      <p:sp>
        <p:nvSpPr>
          <p:cNvPr id="3" name="Content Placeholder 2"/>
          <p:cNvSpPr>
            <a:spLocks noGrp="1"/>
          </p:cNvSpPr>
          <p:nvPr>
            <p:ph idx="1"/>
          </p:nvPr>
        </p:nvSpPr>
        <p:spPr>
          <a:xfrm>
            <a:off x="382588" y="1414463"/>
            <a:ext cx="8380412" cy="4449762"/>
          </a:xfrm>
        </p:spPr>
        <p:txBody>
          <a:bodyPr/>
          <a:lstStyle/>
          <a:p>
            <a:pPr>
              <a:defRPr/>
            </a:pPr>
            <a:r>
              <a:rPr lang="en-US" dirty="0" smtClean="0"/>
              <a:t>Immersive Experience</a:t>
            </a:r>
          </a:p>
          <a:p>
            <a:pPr lvl="1">
              <a:defRPr/>
            </a:pPr>
            <a:r>
              <a:rPr lang="en-US" dirty="0" smtClean="0"/>
              <a:t>Life size image</a:t>
            </a:r>
          </a:p>
          <a:p>
            <a:pPr lvl="1">
              <a:defRPr/>
            </a:pPr>
            <a:r>
              <a:rPr lang="en-US" dirty="0" smtClean="0"/>
              <a:t>Better Eye Gaze</a:t>
            </a:r>
          </a:p>
          <a:p>
            <a:pPr lvl="1">
              <a:defRPr/>
            </a:pPr>
            <a:r>
              <a:rPr lang="en-US" dirty="0" smtClean="0"/>
              <a:t>Spatial Audio</a:t>
            </a:r>
          </a:p>
          <a:p>
            <a:pPr>
              <a:defRPr/>
            </a:pPr>
            <a:r>
              <a:rPr lang="en-US" dirty="0" smtClean="0"/>
              <a:t>High Quality Audio/Video</a:t>
            </a:r>
          </a:p>
          <a:p>
            <a:pPr>
              <a:defRPr/>
            </a:pPr>
            <a:r>
              <a:rPr lang="en-US" dirty="0" smtClean="0"/>
              <a:t>Ease of Use</a:t>
            </a:r>
          </a:p>
          <a:p>
            <a:pPr>
              <a:defRPr/>
            </a:pPr>
            <a:r>
              <a:rPr lang="en-US" dirty="0" smtClean="0"/>
              <a:t>Reliability</a:t>
            </a:r>
          </a:p>
          <a:p>
            <a:pPr>
              <a:defRPr/>
            </a:pPr>
            <a:r>
              <a:rPr lang="en-US" dirty="0" smtClean="0"/>
              <a:t>Feels like Private Jet</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Telepresence Demystified</a:t>
            </a:r>
            <a:endParaRPr lang="en-US" dirty="0"/>
          </a:p>
        </p:txBody>
      </p:sp>
      <p:sp>
        <p:nvSpPr>
          <p:cNvPr id="3" name="Content Placeholder 2"/>
          <p:cNvSpPr>
            <a:spLocks noGrp="1"/>
          </p:cNvSpPr>
          <p:nvPr>
            <p:ph idx="1"/>
          </p:nvPr>
        </p:nvSpPr>
        <p:spPr>
          <a:xfrm>
            <a:off x="382588" y="1414463"/>
            <a:ext cx="8380412" cy="5484812"/>
          </a:xfrm>
        </p:spPr>
        <p:txBody>
          <a:bodyPr/>
          <a:lstStyle/>
          <a:p>
            <a:pPr>
              <a:defRPr/>
            </a:pPr>
            <a:r>
              <a:rPr lang="en-US" dirty="0" smtClean="0"/>
              <a:t>Immersive Experience</a:t>
            </a:r>
          </a:p>
          <a:p>
            <a:pPr lvl="1">
              <a:defRPr/>
            </a:pPr>
            <a:r>
              <a:rPr lang="en-US" dirty="0" smtClean="0"/>
              <a:t>Camera Angle, Display Size, Spatial Audio, Position Camera on top, Geometry</a:t>
            </a:r>
          </a:p>
          <a:p>
            <a:pPr>
              <a:defRPr/>
            </a:pPr>
            <a:r>
              <a:rPr lang="en-US" dirty="0" smtClean="0"/>
              <a:t>High Quality Audio/Video</a:t>
            </a:r>
          </a:p>
          <a:p>
            <a:pPr lvl="1">
              <a:defRPr/>
            </a:pPr>
            <a:r>
              <a:rPr lang="en-US" dirty="0" smtClean="0"/>
              <a:t>HD Audio Video, Low Latency, jitter, lip sync</a:t>
            </a:r>
          </a:p>
          <a:p>
            <a:pPr>
              <a:defRPr/>
            </a:pPr>
            <a:r>
              <a:rPr lang="en-US" dirty="0" smtClean="0"/>
              <a:t>Ease of Use</a:t>
            </a:r>
          </a:p>
          <a:p>
            <a:pPr lvl="1">
              <a:defRPr/>
            </a:pPr>
            <a:r>
              <a:rPr lang="en-US" dirty="0" smtClean="0"/>
              <a:t>Hide technology from UI</a:t>
            </a:r>
          </a:p>
          <a:p>
            <a:pPr>
              <a:defRPr/>
            </a:pPr>
            <a:r>
              <a:rPr lang="en-US" dirty="0" smtClean="0"/>
              <a:t>Reliability: </a:t>
            </a:r>
          </a:p>
          <a:p>
            <a:pPr lvl="1">
              <a:defRPr/>
            </a:pPr>
            <a:r>
              <a:rPr lang="en-US" dirty="0" smtClean="0"/>
              <a:t>Dedicated Network, Dedicated Support</a:t>
            </a:r>
          </a:p>
          <a:p>
            <a:pPr>
              <a:defRPr/>
            </a:pPr>
            <a:r>
              <a:rPr lang="en-US" dirty="0" smtClean="0"/>
              <a:t>Feels like Private Jet – Costs Like one too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Do You Need </a:t>
            </a:r>
            <a:r>
              <a:rPr lang="en-US" dirty="0" err="1" smtClean="0"/>
              <a:t>Telepresence</a:t>
            </a:r>
            <a:r>
              <a:rPr lang="en-US" dirty="0" smtClean="0"/>
              <a:t>?</a:t>
            </a:r>
            <a:endParaRPr lang="en-US" dirty="0"/>
          </a:p>
        </p:txBody>
      </p:sp>
      <p:sp>
        <p:nvSpPr>
          <p:cNvPr id="3" name="Content Placeholder 2"/>
          <p:cNvSpPr>
            <a:spLocks noGrp="1"/>
          </p:cNvSpPr>
          <p:nvPr>
            <p:ph idx="1"/>
          </p:nvPr>
        </p:nvSpPr>
        <p:spPr>
          <a:xfrm>
            <a:off x="382588" y="1414463"/>
            <a:ext cx="8380412" cy="5780087"/>
          </a:xfrm>
        </p:spPr>
        <p:txBody>
          <a:bodyPr/>
          <a:lstStyle/>
          <a:p>
            <a:r>
              <a:rPr lang="en-US" dirty="0" smtClean="0"/>
              <a:t>Yes, your CEO asked for it</a:t>
            </a:r>
          </a:p>
          <a:p>
            <a:pPr lvl="1"/>
            <a:r>
              <a:rPr lang="en-US" dirty="0" smtClean="0"/>
              <a:t>Private Jet in VTC</a:t>
            </a:r>
          </a:p>
          <a:p>
            <a:r>
              <a:rPr lang="en-US" dirty="0" smtClean="0"/>
              <a:t>For the rest of us</a:t>
            </a:r>
          </a:p>
          <a:p>
            <a:pPr lvl="1"/>
            <a:r>
              <a:rPr lang="en-US" dirty="0" smtClean="0"/>
              <a:t>HD Camera on top of screen</a:t>
            </a:r>
          </a:p>
          <a:p>
            <a:pPr lvl="1"/>
            <a:r>
              <a:rPr lang="en-US" dirty="0" smtClean="0"/>
              <a:t>Full screen video on a larger screen</a:t>
            </a:r>
          </a:p>
          <a:p>
            <a:pPr lvl="1"/>
            <a:r>
              <a:rPr lang="en-US" dirty="0" smtClean="0"/>
              <a:t>Quad Core Machine</a:t>
            </a:r>
          </a:p>
          <a:p>
            <a:pPr lvl="1"/>
            <a:r>
              <a:rPr lang="en-US" dirty="0" smtClean="0"/>
              <a:t>Good lighting</a:t>
            </a:r>
          </a:p>
          <a:p>
            <a:pPr lvl="1"/>
            <a:r>
              <a:rPr lang="en-US" dirty="0" smtClean="0"/>
              <a:t>Good Microphone</a:t>
            </a:r>
          </a:p>
          <a:p>
            <a:pPr lvl="1"/>
            <a:r>
              <a:rPr lang="en-US" dirty="0" smtClean="0"/>
              <a:t>Good speaker</a:t>
            </a:r>
          </a:p>
          <a:p>
            <a:pPr lvl="1"/>
            <a:r>
              <a:rPr lang="en-US" dirty="0" smtClean="0"/>
              <a:t>$3000 price tag</a:t>
            </a:r>
          </a:p>
          <a:p>
            <a:pPr lvl="1"/>
            <a:endParaRPr lang="en-US"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7013"/>
            <a:ext cx="8380412" cy="757238"/>
          </a:xfrm>
        </p:spPr>
        <p:txBody>
          <a:bodyPr/>
          <a:lstStyle/>
          <a:p>
            <a:pPr>
              <a:defRPr/>
            </a:pPr>
            <a:r>
              <a:rPr lang="en-US" dirty="0" smtClean="0"/>
              <a:t>Our Multi-Release </a:t>
            </a:r>
            <a:r>
              <a:rPr lang="en-US" altLang="zh-CN" dirty="0" smtClean="0"/>
              <a:t>Approach </a:t>
            </a:r>
            <a:endParaRPr lang="en-US" dirty="0"/>
          </a:p>
        </p:txBody>
      </p:sp>
      <p:sp>
        <p:nvSpPr>
          <p:cNvPr id="6" name="Content Placeholder 5"/>
          <p:cNvSpPr>
            <a:spLocks noGrp="1"/>
          </p:cNvSpPr>
          <p:nvPr>
            <p:ph idx="1"/>
          </p:nvPr>
        </p:nvSpPr>
        <p:spPr>
          <a:xfrm>
            <a:off x="382588" y="1414463"/>
            <a:ext cx="8380412" cy="3693319"/>
          </a:xfrm>
        </p:spPr>
        <p:txBody>
          <a:bodyPr/>
          <a:lstStyle/>
          <a:p>
            <a:pPr>
              <a:defRPr/>
            </a:pPr>
            <a:r>
              <a:rPr lang="en-US" altLang="zh-CN" dirty="0" smtClean="0"/>
              <a:t>Every release, we focus on improving </a:t>
            </a:r>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buNone/>
              <a:defRPr/>
            </a:pPr>
            <a:endParaRPr lang="en-US" dirty="0" smtClean="0"/>
          </a:p>
        </p:txBody>
      </p:sp>
      <p:graphicFrame>
        <p:nvGraphicFramePr>
          <p:cNvPr id="4" name="Table 3"/>
          <p:cNvGraphicFramePr>
            <a:graphicFrameLocks noGrp="1"/>
          </p:cNvGraphicFramePr>
          <p:nvPr/>
        </p:nvGraphicFramePr>
        <p:xfrm>
          <a:off x="1066800" y="2286000"/>
          <a:ext cx="5943600" cy="3200400"/>
        </p:xfrm>
        <a:graphic>
          <a:graphicData uri="http://schemas.openxmlformats.org/drawingml/2006/table">
            <a:tbl>
              <a:tblPr firstRow="1" bandRow="1">
                <a:tableStyleId>{5C22544A-7EE6-4342-B048-85BDC9FD1C3A}</a:tableStyleId>
              </a:tblPr>
              <a:tblGrid>
                <a:gridCol w="2766284"/>
                <a:gridCol w="1588658"/>
                <a:gridCol w="1588658"/>
              </a:tblGrid>
              <a:tr h="457200">
                <a:tc>
                  <a:txBody>
                    <a:bodyPr/>
                    <a:lstStyle/>
                    <a:p>
                      <a:r>
                        <a:rPr lang="en-US" dirty="0" smtClean="0">
                          <a:solidFill>
                            <a:schemeClr val="tx1"/>
                          </a:solidFill>
                          <a:effectLst>
                            <a:outerShdw blurRad="38100" dist="38100" dir="2700000" algn="tl">
                              <a:srgbClr val="000000">
                                <a:alpha val="43137"/>
                              </a:srgbClr>
                            </a:outerShdw>
                          </a:effectLst>
                        </a:rPr>
                        <a:t>Area of Focus</a:t>
                      </a:r>
                      <a:endParaRPr lang="en-US" dirty="0">
                        <a:solidFill>
                          <a:schemeClr val="tx1"/>
                        </a:solidFill>
                        <a:effectLst>
                          <a:outerShdw blurRad="38100" dist="38100" dir="2700000" algn="tl">
                            <a:srgbClr val="000000">
                              <a:alpha val="43137"/>
                            </a:srgbClr>
                          </a:outerShdw>
                        </a:effectLst>
                      </a:endParaRPr>
                    </a:p>
                  </a:txBody>
                  <a:tcPr/>
                </a:tc>
                <a:tc>
                  <a:txBody>
                    <a:bodyPr/>
                    <a:lstStyle/>
                    <a:p>
                      <a:r>
                        <a:rPr lang="en-US" dirty="0" smtClean="0">
                          <a:solidFill>
                            <a:schemeClr val="tx1"/>
                          </a:solidFill>
                          <a:effectLst>
                            <a:outerShdw blurRad="38100" dist="38100" dir="2700000" algn="tl">
                              <a:srgbClr val="000000">
                                <a:alpha val="43137"/>
                              </a:srgbClr>
                            </a:outerShdw>
                          </a:effectLst>
                        </a:rPr>
                        <a:t>OCS 2007</a:t>
                      </a:r>
                      <a:endParaRPr lang="en-US" dirty="0">
                        <a:solidFill>
                          <a:schemeClr val="tx1"/>
                        </a:solidFill>
                        <a:effectLst>
                          <a:outerShdw blurRad="38100" dist="38100" dir="2700000" algn="tl">
                            <a:srgbClr val="000000">
                              <a:alpha val="43137"/>
                            </a:srgbClr>
                          </a:outerShdw>
                        </a:effectLst>
                      </a:endParaRPr>
                    </a:p>
                  </a:txBody>
                  <a:tcPr/>
                </a:tc>
                <a:tc>
                  <a:txBody>
                    <a:bodyPr/>
                    <a:lstStyle/>
                    <a:p>
                      <a:r>
                        <a:rPr lang="en-US" dirty="0" smtClean="0">
                          <a:solidFill>
                            <a:schemeClr val="tx1"/>
                          </a:solidFill>
                          <a:effectLst>
                            <a:outerShdw blurRad="38100" dist="38100" dir="2700000" algn="tl">
                              <a:srgbClr val="000000">
                                <a:alpha val="43137"/>
                              </a:srgbClr>
                            </a:outerShdw>
                          </a:effectLst>
                        </a:rPr>
                        <a:t>OCS</a:t>
                      </a:r>
                      <a:r>
                        <a:rPr lang="en-US" baseline="0" dirty="0" smtClean="0">
                          <a:solidFill>
                            <a:schemeClr val="tx1"/>
                          </a:solidFill>
                          <a:effectLst>
                            <a:outerShdw blurRad="38100" dist="38100" dir="2700000" algn="tl">
                              <a:srgbClr val="000000">
                                <a:alpha val="43137"/>
                              </a:srgbClr>
                            </a:outerShdw>
                          </a:effectLst>
                        </a:rPr>
                        <a:t> 2008 …</a:t>
                      </a:r>
                      <a:endParaRPr lang="en-US" dirty="0">
                        <a:solidFill>
                          <a:schemeClr val="tx1"/>
                        </a:solidFill>
                        <a:effectLst>
                          <a:outerShdw blurRad="38100" dist="38100" dir="2700000" algn="tl">
                            <a:srgbClr val="000000">
                              <a:alpha val="43137"/>
                            </a:srgbClr>
                          </a:outerShdw>
                        </a:effectLst>
                      </a:endParaRPr>
                    </a:p>
                  </a:txBody>
                  <a:tcPr/>
                </a:tc>
              </a:tr>
              <a:tr h="457200">
                <a:tc>
                  <a:txBody>
                    <a:bodyPr/>
                    <a:lstStyle/>
                    <a:p>
                      <a:r>
                        <a:rPr lang="en-US" dirty="0" smtClean="0"/>
                        <a:t>High Quality Audio/Video</a:t>
                      </a:r>
                      <a:endParaRPr lang="en-US" dirty="0"/>
                    </a:p>
                  </a:txBody>
                  <a:tcPr/>
                </a:tc>
                <a:tc>
                  <a:txBody>
                    <a:bodyPr/>
                    <a:lstStyle/>
                    <a:p>
                      <a:endParaRPr lang="en-US" dirty="0"/>
                    </a:p>
                  </a:txBody>
                  <a:tcPr/>
                </a:tc>
                <a:tc>
                  <a:txBody>
                    <a:bodyPr/>
                    <a:lstStyle/>
                    <a:p>
                      <a:endParaRPr lang="en-US" dirty="0"/>
                    </a:p>
                  </a:txBody>
                  <a:tcPr/>
                </a:tc>
              </a:tr>
              <a:tr h="457200">
                <a:tc>
                  <a:txBody>
                    <a:bodyPr/>
                    <a:lstStyle/>
                    <a:p>
                      <a:r>
                        <a:rPr lang="en-US" dirty="0" smtClean="0"/>
                        <a:t>Ease of Use</a:t>
                      </a:r>
                      <a:endParaRPr lang="en-US" dirty="0"/>
                    </a:p>
                  </a:txBody>
                  <a:tcPr/>
                </a:tc>
                <a:tc>
                  <a:txBody>
                    <a:bodyPr/>
                    <a:lstStyle/>
                    <a:p>
                      <a:endParaRPr lang="en-US" dirty="0"/>
                    </a:p>
                  </a:txBody>
                  <a:tcPr/>
                </a:tc>
                <a:tc>
                  <a:txBody>
                    <a:bodyPr/>
                    <a:lstStyle/>
                    <a:p>
                      <a:endParaRPr lang="en-US" dirty="0"/>
                    </a:p>
                  </a:txBody>
                  <a:tcPr/>
                </a:tc>
              </a:tr>
              <a:tr h="457200">
                <a:tc>
                  <a:txBody>
                    <a:bodyPr/>
                    <a:lstStyle/>
                    <a:p>
                      <a:r>
                        <a:rPr lang="en-US" dirty="0" smtClean="0"/>
                        <a:t>Reliability</a:t>
                      </a:r>
                      <a:endParaRPr lang="en-US" dirty="0"/>
                    </a:p>
                  </a:txBody>
                  <a:tcPr/>
                </a:tc>
                <a:tc>
                  <a:txBody>
                    <a:bodyPr/>
                    <a:lstStyle/>
                    <a:p>
                      <a:endParaRPr lang="en-US" dirty="0"/>
                    </a:p>
                  </a:txBody>
                  <a:tcPr/>
                </a:tc>
                <a:tc>
                  <a:txBody>
                    <a:bodyPr/>
                    <a:lstStyle/>
                    <a:p>
                      <a:endParaRPr lang="en-US" dirty="0"/>
                    </a:p>
                  </a:txBody>
                  <a:tcPr/>
                </a:tc>
              </a:tr>
              <a:tr h="457200">
                <a:tc>
                  <a:txBody>
                    <a:bodyPr/>
                    <a:lstStyle/>
                    <a:p>
                      <a:r>
                        <a:rPr lang="en-US" dirty="0" smtClean="0"/>
                        <a:t>Network Resilience</a:t>
                      </a:r>
                      <a:endParaRPr lang="en-US" dirty="0"/>
                    </a:p>
                  </a:txBody>
                  <a:tcPr/>
                </a:tc>
                <a:tc>
                  <a:txBody>
                    <a:bodyPr/>
                    <a:lstStyle/>
                    <a:p>
                      <a:endParaRPr lang="en-US" dirty="0"/>
                    </a:p>
                  </a:txBody>
                  <a:tcPr/>
                </a:tc>
                <a:tc>
                  <a:txBody>
                    <a:bodyPr/>
                    <a:lstStyle/>
                    <a:p>
                      <a:endParaRPr lang="en-US"/>
                    </a:p>
                  </a:txBody>
                  <a:tcPr/>
                </a:tc>
              </a:tr>
              <a:tr h="457200">
                <a:tc>
                  <a:txBody>
                    <a:bodyPr/>
                    <a:lstStyle/>
                    <a:p>
                      <a:r>
                        <a:rPr lang="en-US" dirty="0" smtClean="0"/>
                        <a:t>Affordability</a:t>
                      </a:r>
                      <a:endParaRPr lang="en-US" dirty="0"/>
                    </a:p>
                  </a:txBody>
                  <a:tcPr/>
                </a:tc>
                <a:tc>
                  <a:txBody>
                    <a:bodyPr/>
                    <a:lstStyle/>
                    <a:p>
                      <a:endParaRPr lang="en-US" dirty="0"/>
                    </a:p>
                  </a:txBody>
                  <a:tcPr/>
                </a:tc>
                <a:tc>
                  <a:txBody>
                    <a:bodyPr/>
                    <a:lstStyle/>
                    <a:p>
                      <a:endParaRPr lang="en-US"/>
                    </a:p>
                  </a:txBody>
                  <a:tcPr/>
                </a:tc>
              </a:tr>
              <a:tr h="457200">
                <a:tc>
                  <a:txBody>
                    <a:bodyPr/>
                    <a:lstStyle/>
                    <a:p>
                      <a:r>
                        <a:rPr lang="en-US" dirty="0" smtClean="0"/>
                        <a:t>Face to Face Experience</a:t>
                      </a:r>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7013"/>
            <a:ext cx="8229600" cy="663575"/>
          </a:xfrm>
        </p:spPr>
        <p:txBody>
          <a:bodyPr/>
          <a:lstStyle/>
          <a:p>
            <a:pPr>
              <a:defRPr/>
            </a:pPr>
            <a:r>
              <a:rPr lang="en-US" dirty="0" smtClean="0"/>
              <a:t>OCS 2007 Video Capabilities</a:t>
            </a:r>
            <a:endParaRPr lang="en-US" dirty="0"/>
          </a:p>
        </p:txBody>
      </p:sp>
      <p:sp>
        <p:nvSpPr>
          <p:cNvPr id="5" name="Content Placeholder 4"/>
          <p:cNvSpPr>
            <a:spLocks noGrp="1"/>
          </p:cNvSpPr>
          <p:nvPr>
            <p:ph idx="1"/>
          </p:nvPr>
        </p:nvSpPr>
        <p:spPr>
          <a:xfrm>
            <a:off x="374650" y="1852613"/>
            <a:ext cx="8374063" cy="3917950"/>
          </a:xfrm>
        </p:spPr>
        <p:txBody>
          <a:bodyPr/>
          <a:lstStyle/>
          <a:p>
            <a:r>
              <a:rPr lang="en-US" dirty="0" smtClean="0"/>
              <a:t>Point to Point Video “calls”</a:t>
            </a:r>
          </a:p>
          <a:p>
            <a:endParaRPr lang="en-US" dirty="0" smtClean="0"/>
          </a:p>
          <a:p>
            <a:r>
              <a:rPr lang="en-US" dirty="0" smtClean="0"/>
              <a:t>Escalate to Video</a:t>
            </a:r>
          </a:p>
          <a:p>
            <a:endParaRPr lang="en-US" dirty="0" smtClean="0"/>
          </a:p>
          <a:p>
            <a:r>
              <a:rPr lang="en-US" dirty="0" smtClean="0"/>
              <a:t>Multi-point Video conferences</a:t>
            </a:r>
          </a:p>
          <a:p>
            <a:endParaRPr lang="en-US" dirty="0" smtClean="0"/>
          </a:p>
          <a:p>
            <a:r>
              <a:rPr lang="en-US" dirty="0" smtClean="0"/>
              <a:t>Escalate to conference</a:t>
            </a:r>
          </a:p>
        </p:txBody>
      </p:sp>
      <p:grpSp>
        <p:nvGrpSpPr>
          <p:cNvPr id="2" name="Group 15"/>
          <p:cNvGrpSpPr>
            <a:grpSpLocks/>
          </p:cNvGrpSpPr>
          <p:nvPr/>
        </p:nvGrpSpPr>
        <p:grpSpPr bwMode="auto">
          <a:xfrm>
            <a:off x="5791200" y="1066800"/>
            <a:ext cx="2667000" cy="2008188"/>
            <a:chOff x="5638800" y="914400"/>
            <a:chExt cx="2667000" cy="2008188"/>
          </a:xfrm>
        </p:grpSpPr>
        <p:graphicFrame>
          <p:nvGraphicFramePr>
            <p:cNvPr id="1040" name="Object 3"/>
            <p:cNvGraphicFramePr>
              <a:graphicFrameLocks noChangeAspect="1"/>
            </p:cNvGraphicFramePr>
            <p:nvPr/>
          </p:nvGraphicFramePr>
          <p:xfrm>
            <a:off x="6934200" y="914400"/>
            <a:ext cx="558800" cy="831850"/>
          </p:xfrm>
          <a:graphic>
            <a:graphicData uri="http://schemas.openxmlformats.org/presentationml/2006/ole">
              <p:oleObj spid="_x0000_s38928" name="Visio" r:id="rId4" imgW="558081" imgH="831623" progId="Visio.Drawing.11">
                <p:embed/>
              </p:oleObj>
            </a:graphicData>
          </a:graphic>
        </p:graphicFrame>
        <p:graphicFrame>
          <p:nvGraphicFramePr>
            <p:cNvPr id="8" name="Object 6"/>
            <p:cNvGraphicFramePr>
              <a:graphicFrameLocks noChangeAspect="1"/>
            </p:cNvGraphicFramePr>
            <p:nvPr/>
          </p:nvGraphicFramePr>
          <p:xfrm>
            <a:off x="7339013" y="1676400"/>
            <a:ext cx="966787" cy="1246188"/>
          </p:xfrm>
          <a:graphic>
            <a:graphicData uri="http://schemas.openxmlformats.org/presentationml/2006/ole">
              <p:oleObj spid="_x0000_s38929" name="Visio" r:id="rId5" imgW="966998" imgH="1246624" progId="Visio.Drawing.11">
                <p:embed/>
              </p:oleObj>
            </a:graphicData>
          </a:graphic>
        </p:graphicFrame>
        <p:graphicFrame>
          <p:nvGraphicFramePr>
            <p:cNvPr id="9" name="Object 4"/>
            <p:cNvGraphicFramePr>
              <a:graphicFrameLocks noChangeAspect="1"/>
            </p:cNvGraphicFramePr>
            <p:nvPr/>
          </p:nvGraphicFramePr>
          <p:xfrm>
            <a:off x="7010400" y="2057400"/>
            <a:ext cx="633413" cy="862013"/>
          </p:xfrm>
          <a:graphic>
            <a:graphicData uri="http://schemas.openxmlformats.org/presentationml/2006/ole">
              <p:oleObj spid="_x0000_s38930" name="Visio" r:id="rId6" imgW="633606" imgH="861883" progId="Visio.Drawing.11">
                <p:embed/>
              </p:oleObj>
            </a:graphicData>
          </a:graphic>
        </p:graphicFrame>
        <p:graphicFrame>
          <p:nvGraphicFramePr>
            <p:cNvPr id="10" name="Object 5"/>
            <p:cNvGraphicFramePr>
              <a:graphicFrameLocks noChangeAspect="1"/>
            </p:cNvGraphicFramePr>
            <p:nvPr/>
          </p:nvGraphicFramePr>
          <p:xfrm>
            <a:off x="5943600" y="1295400"/>
            <a:ext cx="966788" cy="1246188"/>
          </p:xfrm>
          <a:graphic>
            <a:graphicData uri="http://schemas.openxmlformats.org/presentationml/2006/ole">
              <p:oleObj spid="_x0000_s38931" name="Visio" r:id="rId7" imgW="966998" imgH="1246624" progId="Visio.Drawing.11">
                <p:embed/>
              </p:oleObj>
            </a:graphicData>
          </a:graphic>
        </p:graphicFrame>
        <p:graphicFrame>
          <p:nvGraphicFramePr>
            <p:cNvPr id="11" name="Object 2"/>
            <p:cNvGraphicFramePr>
              <a:graphicFrameLocks noChangeAspect="1"/>
            </p:cNvGraphicFramePr>
            <p:nvPr/>
          </p:nvGraphicFramePr>
          <p:xfrm>
            <a:off x="5638800" y="1676400"/>
            <a:ext cx="633413" cy="862013"/>
          </p:xfrm>
          <a:graphic>
            <a:graphicData uri="http://schemas.openxmlformats.org/presentationml/2006/ole">
              <p:oleObj spid="_x0000_s38932" name="Visio" r:id="rId8" imgW="633606" imgH="861883" progId="Visio.Drawing.11">
                <p:embed/>
              </p:oleObj>
            </a:graphicData>
          </a:graphic>
        </p:graphicFrame>
      </p:grpSp>
      <p:graphicFrame>
        <p:nvGraphicFramePr>
          <p:cNvPr id="1035" name="Object 7"/>
          <p:cNvGraphicFramePr>
            <a:graphicFrameLocks noChangeAspect="1"/>
          </p:cNvGraphicFramePr>
          <p:nvPr/>
        </p:nvGraphicFramePr>
        <p:xfrm>
          <a:off x="6553200" y="3581400"/>
          <a:ext cx="1676400" cy="1517650"/>
        </p:xfrm>
        <a:graphic>
          <a:graphicData uri="http://schemas.openxmlformats.org/presentationml/2006/ole">
            <p:oleObj spid="_x0000_s38914" name="Visio" r:id="rId9" imgW="825118" imgH="748136" progId="Visio.Drawing.11">
              <p:embed/>
            </p:oleObj>
          </a:graphicData>
        </a:graphic>
      </p:graphicFrame>
      <p:graphicFrame>
        <p:nvGraphicFramePr>
          <p:cNvPr id="1037" name="Object 9"/>
          <p:cNvGraphicFramePr>
            <a:graphicFrameLocks noChangeAspect="1"/>
          </p:cNvGraphicFramePr>
          <p:nvPr/>
        </p:nvGraphicFramePr>
        <p:xfrm>
          <a:off x="6781800" y="4495800"/>
          <a:ext cx="558800" cy="831850"/>
        </p:xfrm>
        <a:graphic>
          <a:graphicData uri="http://schemas.openxmlformats.org/presentationml/2006/ole">
            <p:oleObj spid="_x0000_s38915" name="Visio" r:id="rId10" imgW="558081" imgH="831623" progId="Visio.Drawing.11">
              <p:embed/>
            </p:oleObj>
          </a:graphicData>
        </a:graphic>
      </p:graphicFrame>
      <p:grpSp>
        <p:nvGrpSpPr>
          <p:cNvPr id="3" name="Group 22"/>
          <p:cNvGrpSpPr>
            <a:grpSpLocks/>
          </p:cNvGrpSpPr>
          <p:nvPr/>
        </p:nvGrpSpPr>
        <p:grpSpPr bwMode="auto">
          <a:xfrm>
            <a:off x="4800600" y="5334000"/>
            <a:ext cx="1271588" cy="1246188"/>
            <a:chOff x="6477000" y="5230812"/>
            <a:chExt cx="1271588" cy="1246188"/>
          </a:xfrm>
        </p:grpSpPr>
        <p:graphicFrame>
          <p:nvGraphicFramePr>
            <p:cNvPr id="1038" name="Object 11"/>
            <p:cNvGraphicFramePr>
              <a:graphicFrameLocks noChangeAspect="1"/>
            </p:cNvGraphicFramePr>
            <p:nvPr/>
          </p:nvGraphicFramePr>
          <p:xfrm>
            <a:off x="6781800" y="5230812"/>
            <a:ext cx="966788" cy="1246188"/>
          </p:xfrm>
          <a:graphic>
            <a:graphicData uri="http://schemas.openxmlformats.org/presentationml/2006/ole">
              <p:oleObj spid="_x0000_s38926" name="Visio" r:id="rId11" imgW="966998" imgH="1246624" progId="Visio.Drawing.11">
                <p:embed/>
              </p:oleObj>
            </a:graphicData>
          </a:graphic>
        </p:graphicFrame>
        <p:graphicFrame>
          <p:nvGraphicFramePr>
            <p:cNvPr id="1039" name="Object 8"/>
            <p:cNvGraphicFramePr>
              <a:graphicFrameLocks noChangeAspect="1"/>
            </p:cNvGraphicFramePr>
            <p:nvPr/>
          </p:nvGraphicFramePr>
          <p:xfrm>
            <a:off x="6477000" y="5611812"/>
            <a:ext cx="633413" cy="862013"/>
          </p:xfrm>
          <a:graphic>
            <a:graphicData uri="http://schemas.openxmlformats.org/presentationml/2006/ole">
              <p:oleObj spid="_x0000_s38927" name="Visio" r:id="rId12" imgW="633606" imgH="861883" progId="Visio.Drawing.11">
                <p:embed/>
              </p:oleObj>
            </a:graphicData>
          </a:graphic>
        </p:graphicFrame>
      </p:grpSp>
      <p:grpSp>
        <p:nvGrpSpPr>
          <p:cNvPr id="6" name="Group 23"/>
          <p:cNvGrpSpPr>
            <a:grpSpLocks/>
          </p:cNvGrpSpPr>
          <p:nvPr/>
        </p:nvGrpSpPr>
        <p:grpSpPr bwMode="auto">
          <a:xfrm>
            <a:off x="6248400" y="5410200"/>
            <a:ext cx="1295400" cy="1246188"/>
            <a:chOff x="7848600" y="5611812"/>
            <a:chExt cx="1295400" cy="1246188"/>
          </a:xfrm>
        </p:grpSpPr>
        <p:graphicFrame>
          <p:nvGraphicFramePr>
            <p:cNvPr id="1036" name="Object 12"/>
            <p:cNvGraphicFramePr>
              <a:graphicFrameLocks noChangeAspect="1"/>
            </p:cNvGraphicFramePr>
            <p:nvPr/>
          </p:nvGraphicFramePr>
          <p:xfrm>
            <a:off x="8177213" y="5611812"/>
            <a:ext cx="966787" cy="1246188"/>
          </p:xfrm>
          <a:graphic>
            <a:graphicData uri="http://schemas.openxmlformats.org/presentationml/2006/ole">
              <p:oleObj spid="_x0000_s38924" name="Visio" r:id="rId13" imgW="966998" imgH="1246624" progId="Visio.Drawing.11">
                <p:embed/>
              </p:oleObj>
            </a:graphicData>
          </a:graphic>
        </p:graphicFrame>
        <p:graphicFrame>
          <p:nvGraphicFramePr>
            <p:cNvPr id="12" name="Object 10"/>
            <p:cNvGraphicFramePr>
              <a:graphicFrameLocks noChangeAspect="1"/>
            </p:cNvGraphicFramePr>
            <p:nvPr/>
          </p:nvGraphicFramePr>
          <p:xfrm>
            <a:off x="7848600" y="5992812"/>
            <a:ext cx="633413" cy="862013"/>
          </p:xfrm>
          <a:graphic>
            <a:graphicData uri="http://schemas.openxmlformats.org/presentationml/2006/ole">
              <p:oleObj spid="_x0000_s38925" name="Visio" r:id="rId14" imgW="633606" imgH="861883" progId="Visio.Drawing.11">
                <p:embed/>
              </p:oleObj>
            </a:graphicData>
          </a:graphic>
        </p:graphicFrame>
      </p:grpSp>
      <p:graphicFrame>
        <p:nvGraphicFramePr>
          <p:cNvPr id="1042" name="Object 14"/>
          <p:cNvGraphicFramePr>
            <a:graphicFrameLocks noChangeAspect="1"/>
          </p:cNvGraphicFramePr>
          <p:nvPr/>
        </p:nvGraphicFramePr>
        <p:xfrm>
          <a:off x="6553200" y="1981200"/>
          <a:ext cx="558800" cy="831850"/>
        </p:xfrm>
        <a:graphic>
          <a:graphicData uri="http://schemas.openxmlformats.org/presentationml/2006/ole">
            <p:oleObj spid="_x0000_s38916" name="Visio" r:id="rId15" imgW="558081" imgH="831623" progId="Visio.Drawing.11">
              <p:embed/>
            </p:oleObj>
          </a:graphicData>
        </a:graphic>
      </p:graphicFrame>
      <p:graphicFrame>
        <p:nvGraphicFramePr>
          <p:cNvPr id="1045" name="Object 17"/>
          <p:cNvGraphicFramePr>
            <a:graphicFrameLocks noChangeAspect="1"/>
          </p:cNvGraphicFramePr>
          <p:nvPr/>
        </p:nvGraphicFramePr>
        <p:xfrm>
          <a:off x="6958013" y="2743200"/>
          <a:ext cx="966787" cy="1246188"/>
        </p:xfrm>
        <a:graphic>
          <a:graphicData uri="http://schemas.openxmlformats.org/presentationml/2006/ole">
            <p:oleObj spid="_x0000_s38917" name="Visio" r:id="rId16" imgW="966998" imgH="1246624" progId="Visio.Drawing.11">
              <p:embed/>
            </p:oleObj>
          </a:graphicData>
        </a:graphic>
      </p:graphicFrame>
      <p:graphicFrame>
        <p:nvGraphicFramePr>
          <p:cNvPr id="1044" name="Object 16"/>
          <p:cNvGraphicFramePr>
            <a:graphicFrameLocks noChangeAspect="1"/>
          </p:cNvGraphicFramePr>
          <p:nvPr/>
        </p:nvGraphicFramePr>
        <p:xfrm>
          <a:off x="5562600" y="2362200"/>
          <a:ext cx="966788" cy="1246188"/>
        </p:xfrm>
        <a:graphic>
          <a:graphicData uri="http://schemas.openxmlformats.org/presentationml/2006/ole">
            <p:oleObj spid="_x0000_s38918" name="Visio" r:id="rId17" imgW="966998" imgH="1246624" progId="Visio.Drawing.11">
              <p:embed/>
            </p:oleObj>
          </a:graphicData>
        </a:graphic>
      </p:graphicFrame>
      <p:graphicFrame>
        <p:nvGraphicFramePr>
          <p:cNvPr id="1043" name="Object 15"/>
          <p:cNvGraphicFramePr>
            <a:graphicFrameLocks noChangeAspect="1"/>
          </p:cNvGraphicFramePr>
          <p:nvPr/>
        </p:nvGraphicFramePr>
        <p:xfrm>
          <a:off x="6629400" y="3124200"/>
          <a:ext cx="633413" cy="862013"/>
        </p:xfrm>
        <a:graphic>
          <a:graphicData uri="http://schemas.openxmlformats.org/presentationml/2006/ole">
            <p:oleObj spid="_x0000_s38919" name="Visio" r:id="rId18" imgW="633606" imgH="861883" progId="Visio.Drawing.11">
              <p:embed/>
            </p:oleObj>
          </a:graphicData>
        </a:graphic>
      </p:graphicFrame>
      <p:graphicFrame>
        <p:nvGraphicFramePr>
          <p:cNvPr id="1041" name="Object 13"/>
          <p:cNvGraphicFramePr>
            <a:graphicFrameLocks noChangeAspect="1"/>
          </p:cNvGraphicFramePr>
          <p:nvPr/>
        </p:nvGraphicFramePr>
        <p:xfrm>
          <a:off x="5257800" y="2743200"/>
          <a:ext cx="633413" cy="862013"/>
        </p:xfrm>
        <a:graphic>
          <a:graphicData uri="http://schemas.openxmlformats.org/presentationml/2006/ole">
            <p:oleObj spid="_x0000_s38920" name="Visio" r:id="rId19" imgW="633606" imgH="861883" progId="Visio.Drawing.11">
              <p:embed/>
            </p:oleObj>
          </a:graphicData>
        </a:graphic>
      </p:graphicFrame>
      <p:graphicFrame>
        <p:nvGraphicFramePr>
          <p:cNvPr id="1049" name="Object 19"/>
          <p:cNvGraphicFramePr>
            <a:graphicFrameLocks noChangeAspect="1"/>
          </p:cNvGraphicFramePr>
          <p:nvPr/>
        </p:nvGraphicFramePr>
        <p:xfrm>
          <a:off x="8077200" y="5410200"/>
          <a:ext cx="966788" cy="1246188"/>
        </p:xfrm>
        <a:graphic>
          <a:graphicData uri="http://schemas.openxmlformats.org/presentationml/2006/ole">
            <p:oleObj spid="_x0000_s38921" name="Visio" r:id="rId20" imgW="966998" imgH="1246624" progId="Visio.Drawing.11">
              <p:embed/>
            </p:oleObj>
          </a:graphicData>
        </a:graphic>
      </p:graphicFrame>
      <p:graphicFrame>
        <p:nvGraphicFramePr>
          <p:cNvPr id="1048" name="Object 18"/>
          <p:cNvGraphicFramePr>
            <a:graphicFrameLocks noChangeAspect="1"/>
          </p:cNvGraphicFramePr>
          <p:nvPr/>
        </p:nvGraphicFramePr>
        <p:xfrm>
          <a:off x="7748588" y="5791200"/>
          <a:ext cx="633412" cy="862013"/>
        </p:xfrm>
        <a:graphic>
          <a:graphicData uri="http://schemas.openxmlformats.org/presentationml/2006/ole">
            <p:oleObj spid="_x0000_s38922" name="Visio" r:id="rId21" imgW="633606" imgH="861883" progId="Visio.Drawing.11">
              <p:embed/>
            </p:oleObj>
          </a:graphicData>
        </a:graphic>
      </p:graphicFrame>
      <p:graphicFrame>
        <p:nvGraphicFramePr>
          <p:cNvPr id="1050" name="Object 20"/>
          <p:cNvGraphicFramePr>
            <a:graphicFrameLocks noChangeAspect="1"/>
          </p:cNvGraphicFramePr>
          <p:nvPr/>
        </p:nvGraphicFramePr>
        <p:xfrm>
          <a:off x="6705600" y="4495800"/>
          <a:ext cx="658813" cy="865188"/>
        </p:xfrm>
        <a:graphic>
          <a:graphicData uri="http://schemas.openxmlformats.org/presentationml/2006/ole">
            <p:oleObj spid="_x0000_s38923" name="Visio" r:id="rId22" imgW="658422" imgH="865936" progId="Visio.Drawing.11">
              <p:embed/>
            </p:oleObj>
          </a:graphicData>
        </a:graphic>
      </p:graphicFrame>
      <p:grpSp>
        <p:nvGrpSpPr>
          <p:cNvPr id="7" name="Group 31"/>
          <p:cNvGrpSpPr>
            <a:grpSpLocks/>
          </p:cNvGrpSpPr>
          <p:nvPr/>
        </p:nvGrpSpPr>
        <p:grpSpPr bwMode="auto">
          <a:xfrm>
            <a:off x="4995863" y="2725738"/>
            <a:ext cx="3536950" cy="884237"/>
            <a:chOff x="1338979" y="982878"/>
            <a:chExt cx="3536218" cy="884569"/>
          </a:xfrm>
        </p:grpSpPr>
        <p:sp>
          <p:nvSpPr>
            <p:cNvPr id="22" name="Left-Right Arrow 21"/>
            <p:cNvSpPr/>
            <p:nvPr/>
          </p:nvSpPr>
          <p:spPr>
            <a:xfrm>
              <a:off x="2262713" y="1371961"/>
              <a:ext cx="1569712" cy="169927"/>
            </a:xfrm>
            <a:prstGeom prst="lef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endParaRPr>
            </a:p>
          </p:txBody>
        </p:sp>
        <p:pic>
          <p:nvPicPr>
            <p:cNvPr id="30" name="Picture 4"/>
            <p:cNvPicPr>
              <a:picLocks noChangeAspect="1" noChangeArrowheads="1"/>
            </p:cNvPicPr>
            <p:nvPr/>
          </p:nvPicPr>
          <p:blipFill>
            <a:blip r:embed="rId23" cstate="print">
              <a:clrChange>
                <a:clrFrom>
                  <a:srgbClr val="FF00FF"/>
                </a:clrFrom>
                <a:clrTo>
                  <a:srgbClr val="FF00FF">
                    <a:alpha val="0"/>
                  </a:srgbClr>
                </a:clrTo>
              </a:clrChange>
            </a:blip>
            <a:srcRect/>
            <a:stretch>
              <a:fillRect/>
            </a:stretch>
          </p:blipFill>
          <p:spPr bwMode="auto">
            <a:xfrm>
              <a:off x="1338979" y="994380"/>
              <a:ext cx="994302" cy="873067"/>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a:scene3d>
              <a:camera prst="perspectiveContrastingLeftFacing" fov="600000">
                <a:rot lat="480000" lon="2100000" rev="21594000"/>
              </a:camera>
              <a:lightRig rig="threePt" dir="t"/>
            </a:scene3d>
          </p:spPr>
        </p:pic>
        <p:pic>
          <p:nvPicPr>
            <p:cNvPr id="31" name="Picture 4"/>
            <p:cNvPicPr>
              <a:picLocks noChangeAspect="1" noChangeArrowheads="1"/>
            </p:cNvPicPr>
            <p:nvPr/>
          </p:nvPicPr>
          <p:blipFill>
            <a:blip r:embed="rId23" cstate="print">
              <a:clrChange>
                <a:clrFrom>
                  <a:srgbClr val="FF00FF"/>
                </a:clrFrom>
                <a:clrTo>
                  <a:srgbClr val="FF00FF">
                    <a:alpha val="0"/>
                  </a:srgbClr>
                </a:clrTo>
              </a:clrChange>
            </a:blip>
            <a:srcRect/>
            <a:stretch>
              <a:fillRect/>
            </a:stretch>
          </p:blipFill>
          <p:spPr bwMode="auto">
            <a:xfrm>
              <a:off x="3880895" y="982878"/>
              <a:ext cx="994302" cy="873067"/>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a:scene3d>
              <a:camera prst="perspectiveContrastingLeftFacing" fov="600000">
                <a:rot lat="480000" lon="2100000" rev="21594000"/>
              </a:camera>
              <a:lightRig rig="threePt" dir="t"/>
            </a:scene3d>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0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04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4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4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04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04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0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035"/>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037"/>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05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4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loud 99"/>
          <p:cNvSpPr/>
          <p:nvPr/>
        </p:nvSpPr>
        <p:spPr bwMode="auto">
          <a:xfrm>
            <a:off x="2209800" y="5410200"/>
            <a:ext cx="1600200" cy="1219200"/>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defTabSz="1096963"/>
            <a:endParaRPr lang="en-US" sz="2400">
              <a:solidFill>
                <a:schemeClr val="tx1"/>
              </a:solidFill>
              <a:latin typeface="+mj-lt"/>
            </a:endParaRPr>
          </a:p>
        </p:txBody>
      </p:sp>
      <p:cxnSp>
        <p:nvCxnSpPr>
          <p:cNvPr id="11269" name="Elbow Connector 70"/>
          <p:cNvCxnSpPr>
            <a:cxnSpLocks noChangeShapeType="1"/>
            <a:stCxn id="11414" idx="0"/>
          </p:cNvCxnSpPr>
          <p:nvPr/>
        </p:nvCxnSpPr>
        <p:spPr bwMode="auto">
          <a:xfrm rot="5400000" flipH="1" flipV="1">
            <a:off x="5173663" y="4198937"/>
            <a:ext cx="533400" cy="974725"/>
          </a:xfrm>
          <a:prstGeom prst="bentConnector3">
            <a:avLst>
              <a:gd name="adj1" fmla="val 50000"/>
            </a:avLst>
          </a:prstGeom>
          <a:noFill/>
          <a:ln w="38100" algn="ctr">
            <a:solidFill>
              <a:schemeClr val="tx1"/>
            </a:solidFill>
            <a:round/>
            <a:headEnd/>
            <a:tailEnd/>
          </a:ln>
        </p:spPr>
      </p:cxnSp>
      <p:sp>
        <p:nvSpPr>
          <p:cNvPr id="159" name="Cloud 158"/>
          <p:cNvSpPr/>
          <p:nvPr/>
        </p:nvSpPr>
        <p:spPr bwMode="auto">
          <a:xfrm>
            <a:off x="515018" y="2023293"/>
            <a:ext cx="1444810" cy="1012824"/>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defTabSz="1096963"/>
            <a:endParaRPr lang="en-US" sz="2400">
              <a:solidFill>
                <a:schemeClr val="tx1"/>
              </a:solidFill>
              <a:latin typeface="+mj-lt"/>
            </a:endParaRPr>
          </a:p>
        </p:txBody>
      </p:sp>
      <p:sp>
        <p:nvSpPr>
          <p:cNvPr id="160" name="Cloud 159"/>
          <p:cNvSpPr/>
          <p:nvPr/>
        </p:nvSpPr>
        <p:spPr bwMode="auto">
          <a:xfrm>
            <a:off x="442447" y="4091565"/>
            <a:ext cx="1444810" cy="1012824"/>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defTabSz="1096963"/>
            <a:endParaRPr lang="en-US" sz="2400">
              <a:solidFill>
                <a:schemeClr val="tx1"/>
              </a:solidFill>
              <a:latin typeface="+mj-lt"/>
            </a:endParaRPr>
          </a:p>
        </p:txBody>
      </p:sp>
      <p:sp>
        <p:nvSpPr>
          <p:cNvPr id="151" name="Oval 150"/>
          <p:cNvSpPr/>
          <p:nvPr/>
        </p:nvSpPr>
        <p:spPr bwMode="auto">
          <a:xfrm rot="20620615">
            <a:off x="2005483" y="3357102"/>
            <a:ext cx="800100" cy="1731647"/>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2813"/>
            <a:endParaRPr lang="en-US" sz="2300">
              <a:solidFill>
                <a:srgbClr val="FFFFFF"/>
              </a:solidFill>
              <a:effectLst>
                <a:outerShdw blurRad="38100" dist="38100" dir="2700000" algn="tl">
                  <a:srgbClr val="000000"/>
                </a:outerShdw>
              </a:effectLst>
              <a:latin typeface="+mj-lt"/>
            </a:endParaRPr>
          </a:p>
        </p:txBody>
      </p:sp>
      <p:sp>
        <p:nvSpPr>
          <p:cNvPr id="150" name="Oval 149"/>
          <p:cNvSpPr/>
          <p:nvPr/>
        </p:nvSpPr>
        <p:spPr bwMode="auto">
          <a:xfrm rot="20620615">
            <a:off x="3397865" y="3222021"/>
            <a:ext cx="800100" cy="1731647"/>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2813"/>
            <a:endParaRPr lang="en-US" sz="2300">
              <a:solidFill>
                <a:srgbClr val="FFFFFF"/>
              </a:solidFill>
              <a:effectLst>
                <a:outerShdw blurRad="38100" dist="38100" dir="2700000" algn="tl">
                  <a:srgbClr val="000000"/>
                </a:outerShdw>
              </a:effectLst>
              <a:latin typeface="+mj-lt"/>
            </a:endParaRPr>
          </a:p>
        </p:txBody>
      </p:sp>
      <p:sp>
        <p:nvSpPr>
          <p:cNvPr id="13" name="Rounded Rectangle 12"/>
          <p:cNvSpPr/>
          <p:nvPr/>
        </p:nvSpPr>
        <p:spPr>
          <a:xfrm>
            <a:off x="4466203" y="1219200"/>
            <a:ext cx="2846052" cy="1086953"/>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defTabSz="1096963"/>
            <a:endParaRPr lang="en-US" sz="2400">
              <a:solidFill>
                <a:schemeClr val="tx1"/>
              </a:solidFill>
              <a:latin typeface="+mj-lt"/>
            </a:endParaRPr>
          </a:p>
        </p:txBody>
      </p:sp>
      <p:sp>
        <p:nvSpPr>
          <p:cNvPr id="130" name="Rounded Rectangle 129"/>
          <p:cNvSpPr/>
          <p:nvPr/>
        </p:nvSpPr>
        <p:spPr bwMode="auto">
          <a:xfrm>
            <a:off x="4714651" y="1539128"/>
            <a:ext cx="1041456" cy="679205"/>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defTabSz="1096963"/>
            <a:endParaRPr lang="en-US" sz="2400">
              <a:solidFill>
                <a:schemeClr val="tx1"/>
              </a:solidFill>
              <a:latin typeface="+mj-lt"/>
            </a:endParaRPr>
          </a:p>
        </p:txBody>
      </p:sp>
      <p:sp>
        <p:nvSpPr>
          <p:cNvPr id="149" name="Oval 148"/>
          <p:cNvSpPr/>
          <p:nvPr/>
        </p:nvSpPr>
        <p:spPr bwMode="auto">
          <a:xfrm>
            <a:off x="4575175" y="1361864"/>
            <a:ext cx="1283658" cy="109717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2813"/>
            <a:endParaRPr lang="en-US" sz="2300">
              <a:solidFill>
                <a:srgbClr val="FFFFFF"/>
              </a:solidFill>
              <a:effectLst>
                <a:outerShdw blurRad="38100" dist="38100" dir="2700000" algn="tl">
                  <a:srgbClr val="000000"/>
                </a:outerShdw>
              </a:effectLst>
              <a:latin typeface="+mj-lt"/>
            </a:endParaRPr>
          </a:p>
        </p:txBody>
      </p:sp>
      <p:sp>
        <p:nvSpPr>
          <p:cNvPr id="147" name="Oval 146"/>
          <p:cNvSpPr/>
          <p:nvPr/>
        </p:nvSpPr>
        <p:spPr bwMode="auto">
          <a:xfrm>
            <a:off x="5085970" y="5823172"/>
            <a:ext cx="1117403" cy="870162"/>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2813"/>
            <a:endParaRPr lang="en-US" sz="2300">
              <a:solidFill>
                <a:srgbClr val="FFFFFF"/>
              </a:solidFill>
              <a:effectLst>
                <a:outerShdw blurRad="38100" dist="38100" dir="2700000" algn="tl">
                  <a:srgbClr val="000000"/>
                </a:outerShdw>
              </a:effectLst>
              <a:latin typeface="+mj-lt"/>
            </a:endParaRPr>
          </a:p>
        </p:txBody>
      </p:sp>
      <p:sp>
        <p:nvSpPr>
          <p:cNvPr id="51" name="Rounded Rectangle 50"/>
          <p:cNvSpPr/>
          <p:nvPr/>
        </p:nvSpPr>
        <p:spPr bwMode="auto">
          <a:xfrm>
            <a:off x="5943600" y="4822129"/>
            <a:ext cx="2057400" cy="1654872"/>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defTabSz="1096963"/>
            <a:endParaRPr lang="en-US" sz="2400">
              <a:solidFill>
                <a:schemeClr val="tx1"/>
              </a:solidFill>
              <a:latin typeface="+mj-lt"/>
            </a:endParaRPr>
          </a:p>
        </p:txBody>
      </p:sp>
      <p:sp>
        <p:nvSpPr>
          <p:cNvPr id="66" name="Rounded Rectangle 65"/>
          <p:cNvSpPr/>
          <p:nvPr/>
        </p:nvSpPr>
        <p:spPr>
          <a:xfrm>
            <a:off x="8094518" y="3810000"/>
            <a:ext cx="897081" cy="1340279"/>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alpha val="87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defTabSz="1096963"/>
            <a:endParaRPr lang="en-US" sz="2400">
              <a:solidFill>
                <a:schemeClr val="tx1"/>
              </a:solidFill>
              <a:latin typeface="+mj-lt"/>
            </a:endParaRPr>
          </a:p>
        </p:txBody>
      </p:sp>
      <p:sp>
        <p:nvSpPr>
          <p:cNvPr id="144" name="Oval 143"/>
          <p:cNvSpPr/>
          <p:nvPr/>
        </p:nvSpPr>
        <p:spPr bwMode="auto">
          <a:xfrm>
            <a:off x="7860342" y="4121150"/>
            <a:ext cx="1283658" cy="109717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2813"/>
            <a:endParaRPr lang="en-US" sz="2300">
              <a:solidFill>
                <a:srgbClr val="FFFFFF"/>
              </a:solidFill>
              <a:effectLst>
                <a:outerShdw blurRad="38100" dist="38100" dir="2700000" algn="tl">
                  <a:srgbClr val="000000"/>
                </a:outerShdw>
              </a:effectLst>
              <a:latin typeface="+mj-lt"/>
            </a:endParaRPr>
          </a:p>
        </p:txBody>
      </p:sp>
      <p:sp>
        <p:nvSpPr>
          <p:cNvPr id="11" name="Rounded Rectangle 10"/>
          <p:cNvSpPr/>
          <p:nvPr/>
        </p:nvSpPr>
        <p:spPr>
          <a:xfrm>
            <a:off x="8084420" y="1511560"/>
            <a:ext cx="896112" cy="153644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defTabSz="1096963"/>
            <a:endParaRPr lang="en-US" sz="2400">
              <a:solidFill>
                <a:schemeClr val="tx1"/>
              </a:solidFill>
              <a:latin typeface="+mj-lt"/>
            </a:endParaRPr>
          </a:p>
        </p:txBody>
      </p:sp>
      <p:sp>
        <p:nvSpPr>
          <p:cNvPr id="65" name="TextBox 64"/>
          <p:cNvSpPr txBox="1"/>
          <p:nvPr/>
        </p:nvSpPr>
        <p:spPr>
          <a:xfrm>
            <a:off x="8077200" y="1495425"/>
            <a:ext cx="911225" cy="769938"/>
          </a:xfrm>
          <a:prstGeom prst="rect">
            <a:avLst/>
          </a:prstGeom>
          <a:noFill/>
        </p:spPr>
        <p:txBody>
          <a:bodyPr lIns="91436" tIns="45718" rIns="91436" bIns="45718">
            <a:spAutoFit/>
          </a:bodyPr>
          <a:lstStyle/>
          <a:p>
            <a:pPr>
              <a:defRPr/>
            </a:pPr>
            <a:r>
              <a:rPr lang="en-US" sz="1100" dirty="0">
                <a:effectLst>
                  <a:outerShdw blurRad="38100" dist="38100" dir="2700000" algn="tl">
                    <a:srgbClr val="000000">
                      <a:alpha val="43137"/>
                    </a:srgbClr>
                  </a:outerShdw>
                </a:effectLst>
                <a:latin typeface="+mj-lt"/>
              </a:rPr>
              <a:t>QOE Monitoring Archiving</a:t>
            </a:r>
          </a:p>
          <a:p>
            <a:pPr>
              <a:defRPr/>
            </a:pPr>
            <a:r>
              <a:rPr lang="en-US" sz="1100" dirty="0">
                <a:effectLst>
                  <a:outerShdw blurRad="38100" dist="38100" dir="2700000" algn="tl">
                    <a:srgbClr val="000000">
                      <a:alpha val="43137"/>
                    </a:srgbClr>
                  </a:outerShdw>
                </a:effectLst>
                <a:latin typeface="+mj-lt"/>
              </a:rPr>
              <a:t>CDR</a:t>
            </a:r>
          </a:p>
        </p:txBody>
      </p:sp>
      <p:sp>
        <p:nvSpPr>
          <p:cNvPr id="12" name="Rounded Rectangle 11"/>
          <p:cNvSpPr/>
          <p:nvPr/>
        </p:nvSpPr>
        <p:spPr bwMode="auto">
          <a:xfrm>
            <a:off x="8169990" y="2237694"/>
            <a:ext cx="721166" cy="709862"/>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defTabSz="1096963"/>
            <a:endParaRPr lang="en-US" sz="2400">
              <a:solidFill>
                <a:schemeClr val="tx1"/>
              </a:solidFill>
              <a:latin typeface="+mj-lt"/>
            </a:endParaRPr>
          </a:p>
        </p:txBody>
      </p:sp>
      <p:sp>
        <p:nvSpPr>
          <p:cNvPr id="141" name="Oval 140"/>
          <p:cNvSpPr/>
          <p:nvPr/>
        </p:nvSpPr>
        <p:spPr bwMode="auto">
          <a:xfrm>
            <a:off x="7891515" y="1997797"/>
            <a:ext cx="1283658" cy="109717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2813"/>
            <a:endParaRPr lang="en-US" sz="2300">
              <a:solidFill>
                <a:srgbClr val="FFFFFF"/>
              </a:solidFill>
              <a:effectLst>
                <a:outerShdw blurRad="38100" dist="38100" dir="2700000" algn="tl">
                  <a:srgbClr val="000000"/>
                </a:outerShdw>
              </a:effectLst>
              <a:latin typeface="+mj-lt"/>
            </a:endParaRPr>
          </a:p>
        </p:txBody>
      </p:sp>
      <p:sp>
        <p:nvSpPr>
          <p:cNvPr id="17" name="Rounded Rectangle 16"/>
          <p:cNvSpPr/>
          <p:nvPr/>
        </p:nvSpPr>
        <p:spPr>
          <a:xfrm>
            <a:off x="4159821" y="2488970"/>
            <a:ext cx="3536379" cy="1930630"/>
          </a:xfrm>
          <a:prstGeom prst="roundRect">
            <a:avLst>
              <a:gd name="adj" fmla="val 7898"/>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defTabSz="1096963"/>
            <a:endParaRPr lang="en-US" sz="2400">
              <a:solidFill>
                <a:schemeClr val="tx1"/>
              </a:solidFill>
              <a:latin typeface="+mj-lt"/>
            </a:endParaRPr>
          </a:p>
        </p:txBody>
      </p:sp>
      <p:sp>
        <p:nvSpPr>
          <p:cNvPr id="138" name="Oval 137"/>
          <p:cNvSpPr/>
          <p:nvPr/>
        </p:nvSpPr>
        <p:spPr bwMode="auto">
          <a:xfrm>
            <a:off x="3970390" y="2658701"/>
            <a:ext cx="1460448" cy="1248281"/>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2813"/>
            <a:endParaRPr lang="en-US" sz="2300">
              <a:solidFill>
                <a:srgbClr val="FFFFFF"/>
              </a:solidFill>
              <a:effectLst>
                <a:outerShdw blurRad="38100" dist="38100" dir="2700000" algn="tl">
                  <a:srgbClr val="000000"/>
                </a:outerShdw>
              </a:effectLst>
              <a:latin typeface="+mj-lt"/>
            </a:endParaRPr>
          </a:p>
        </p:txBody>
      </p:sp>
      <p:sp>
        <p:nvSpPr>
          <p:cNvPr id="139" name="Oval 138"/>
          <p:cNvSpPr/>
          <p:nvPr/>
        </p:nvSpPr>
        <p:spPr bwMode="auto">
          <a:xfrm>
            <a:off x="5671324" y="2658701"/>
            <a:ext cx="1460448" cy="1248281"/>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2813"/>
            <a:endParaRPr lang="en-US" sz="2300">
              <a:solidFill>
                <a:srgbClr val="FFFFFF"/>
              </a:solidFill>
              <a:effectLst>
                <a:outerShdw blurRad="38100" dist="38100" dir="2700000" algn="tl">
                  <a:srgbClr val="000000"/>
                </a:outerShdw>
              </a:effectLst>
              <a:latin typeface="+mj-lt"/>
            </a:endParaRPr>
          </a:p>
        </p:txBody>
      </p:sp>
      <p:sp>
        <p:nvSpPr>
          <p:cNvPr id="140" name="Oval 139"/>
          <p:cNvSpPr/>
          <p:nvPr/>
        </p:nvSpPr>
        <p:spPr bwMode="auto">
          <a:xfrm>
            <a:off x="6429860" y="2710656"/>
            <a:ext cx="1460448" cy="1248281"/>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2813"/>
            <a:endParaRPr lang="en-US" sz="2300">
              <a:solidFill>
                <a:srgbClr val="FFFFFF"/>
              </a:solidFill>
              <a:effectLst>
                <a:outerShdw blurRad="38100" dist="38100" dir="2700000" algn="tl">
                  <a:srgbClr val="000000"/>
                </a:outerShdw>
              </a:effectLst>
              <a:latin typeface="+mj-lt"/>
            </a:endParaRPr>
          </a:p>
        </p:txBody>
      </p:sp>
      <p:sp>
        <p:nvSpPr>
          <p:cNvPr id="14" name="Rounded Rectangle 13"/>
          <p:cNvSpPr/>
          <p:nvPr/>
        </p:nvSpPr>
        <p:spPr bwMode="auto">
          <a:xfrm>
            <a:off x="6044688" y="1539128"/>
            <a:ext cx="1041456" cy="679205"/>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defTabSz="1096963"/>
            <a:endParaRPr lang="en-US" sz="2400">
              <a:solidFill>
                <a:schemeClr val="tx1"/>
              </a:solidFill>
              <a:latin typeface="+mj-lt"/>
            </a:endParaRPr>
          </a:p>
        </p:txBody>
      </p:sp>
      <p:sp>
        <p:nvSpPr>
          <p:cNvPr id="137" name="Oval 136"/>
          <p:cNvSpPr/>
          <p:nvPr/>
        </p:nvSpPr>
        <p:spPr bwMode="auto">
          <a:xfrm>
            <a:off x="5860473" y="1417205"/>
            <a:ext cx="1218911" cy="1041833"/>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2813"/>
            <a:endParaRPr lang="en-US" sz="2300">
              <a:solidFill>
                <a:srgbClr val="FFFFFF"/>
              </a:solidFill>
              <a:effectLst>
                <a:outerShdw blurRad="38100" dist="38100" dir="2700000" algn="tl">
                  <a:srgbClr val="000000"/>
                </a:outerShdw>
              </a:effectLst>
              <a:latin typeface="+mj-lt"/>
            </a:endParaRPr>
          </a:p>
        </p:txBody>
      </p:sp>
      <p:sp>
        <p:nvSpPr>
          <p:cNvPr id="44" name="Title 23"/>
          <p:cNvSpPr>
            <a:spLocks noGrp="1"/>
          </p:cNvSpPr>
          <p:nvPr>
            <p:ph type="title"/>
          </p:nvPr>
        </p:nvSpPr>
        <p:spPr>
          <a:xfrm>
            <a:off x="381000" y="227013"/>
            <a:ext cx="8382000" cy="664797"/>
          </a:xfrm>
        </p:spPr>
        <p:txBody>
          <a:bodyPr/>
          <a:lstStyle/>
          <a:p>
            <a:r>
              <a:rPr lang="en-US" dirty="0" smtClean="0">
                <a:latin typeface="+mj-lt"/>
                <a:sym typeface="Wingdings" pitchFamily="2" charset="2"/>
              </a:rPr>
              <a:t>OCS 2007 Video Components</a:t>
            </a:r>
            <a:endParaRPr lang="en-US" dirty="0" smtClean="0">
              <a:latin typeface="+mj-lt"/>
            </a:endParaRPr>
          </a:p>
        </p:txBody>
      </p:sp>
      <p:cxnSp>
        <p:nvCxnSpPr>
          <p:cNvPr id="6" name="Straight Connector 5"/>
          <p:cNvCxnSpPr>
            <a:stCxn id="0" idx="0"/>
          </p:cNvCxnSpPr>
          <p:nvPr/>
        </p:nvCxnSpPr>
        <p:spPr bwMode="auto">
          <a:xfrm flipV="1">
            <a:off x="3808413" y="5410200"/>
            <a:ext cx="763587" cy="609600"/>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8" name="Straight Connector 7"/>
          <p:cNvCxnSpPr>
            <a:stCxn id="0" idx="1"/>
            <a:endCxn id="0" idx="0"/>
          </p:cNvCxnSpPr>
          <p:nvPr/>
        </p:nvCxnSpPr>
        <p:spPr>
          <a:xfrm rot="10800000">
            <a:off x="1958975" y="2530475"/>
            <a:ext cx="735013" cy="742950"/>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Straight Connector 8"/>
          <p:cNvCxnSpPr>
            <a:stCxn id="0" idx="1"/>
            <a:endCxn id="0" idx="0"/>
          </p:cNvCxnSpPr>
          <p:nvPr/>
        </p:nvCxnSpPr>
        <p:spPr>
          <a:xfrm rot="10800000" flipV="1">
            <a:off x="1885950" y="3273425"/>
            <a:ext cx="808038" cy="1323975"/>
          </a:xfrm>
          <a:prstGeom prst="line">
            <a:avLst/>
          </a:prstGeom>
        </p:spPr>
        <p:style>
          <a:lnRef idx="2">
            <a:schemeClr val="accent4"/>
          </a:lnRef>
          <a:fillRef idx="0">
            <a:schemeClr val="accent4"/>
          </a:fillRef>
          <a:effectRef idx="1">
            <a:schemeClr val="accent4"/>
          </a:effectRef>
          <a:fontRef idx="minor">
            <a:schemeClr val="tx1"/>
          </a:fontRef>
        </p:style>
      </p:cxnSp>
      <p:sp>
        <p:nvSpPr>
          <p:cNvPr id="16" name="Rounded Rectangle 15"/>
          <p:cNvSpPr/>
          <p:nvPr/>
        </p:nvSpPr>
        <p:spPr bwMode="auto">
          <a:xfrm>
            <a:off x="4211868" y="4822128"/>
            <a:ext cx="1426932" cy="1163036"/>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defTabSz="1096963"/>
            <a:endParaRPr lang="en-US" sz="2400">
              <a:solidFill>
                <a:schemeClr val="tx1"/>
              </a:solidFill>
              <a:latin typeface="+mj-lt"/>
            </a:endParaRPr>
          </a:p>
        </p:txBody>
      </p:sp>
      <p:sp>
        <p:nvSpPr>
          <p:cNvPr id="18" name="Rounded Rectangle 17"/>
          <p:cNvSpPr/>
          <p:nvPr/>
        </p:nvSpPr>
        <p:spPr>
          <a:xfrm>
            <a:off x="2694235" y="2017767"/>
            <a:ext cx="865080" cy="251197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defTabSz="1096963"/>
            <a:endParaRPr lang="en-US" sz="2400">
              <a:solidFill>
                <a:schemeClr val="tx1"/>
              </a:solidFill>
              <a:latin typeface="+mj-lt"/>
            </a:endParaRPr>
          </a:p>
        </p:txBody>
      </p:sp>
      <p:sp>
        <p:nvSpPr>
          <p:cNvPr id="19" name="Rounded Rectangle 18"/>
          <p:cNvSpPr/>
          <p:nvPr/>
        </p:nvSpPr>
        <p:spPr>
          <a:xfrm>
            <a:off x="2765839" y="2516522"/>
            <a:ext cx="720899" cy="1841188"/>
          </a:xfrm>
          <a:prstGeom prst="roundRect">
            <a:avLst/>
          </a:prstGeom>
          <a:gradFill flip="none" rotWithShape="1">
            <a:gsLst>
              <a:gs pos="1000">
                <a:schemeClr val="accent5">
                  <a:shade val="58000"/>
                  <a:satMod val="150000"/>
                  <a:alpha val="38000"/>
                </a:schemeClr>
              </a:gs>
              <a:gs pos="47000">
                <a:schemeClr val="accent5">
                  <a:tint val="90000"/>
                  <a:satMod val="135000"/>
                  <a:alpha val="85000"/>
                </a:schemeClr>
              </a:gs>
              <a:gs pos="100000">
                <a:schemeClr val="accent5">
                  <a:tint val="80000"/>
                  <a:satMod val="155000"/>
                  <a:alpha val="38000"/>
                </a:schemeClr>
              </a:gs>
            </a:gsLst>
            <a:lin ang="27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09728" tIns="54864" rIns="109728" bIns="54864" anchor="ctr"/>
          <a:lstStyle/>
          <a:p>
            <a:pPr defTabSz="1096963"/>
            <a:endParaRPr lang="en-US" sz="1000">
              <a:solidFill>
                <a:schemeClr val="tx1"/>
              </a:solidFill>
              <a:latin typeface="+mj-lt"/>
            </a:endParaRPr>
          </a:p>
        </p:txBody>
      </p:sp>
      <p:grpSp>
        <p:nvGrpSpPr>
          <p:cNvPr id="2" name="Group 7"/>
          <p:cNvGrpSpPr>
            <a:grpSpLocks/>
          </p:cNvGrpSpPr>
          <p:nvPr/>
        </p:nvGrpSpPr>
        <p:grpSpPr bwMode="auto">
          <a:xfrm>
            <a:off x="4270375" y="2971800"/>
            <a:ext cx="547688" cy="636588"/>
            <a:chOff x="2496" y="1632"/>
            <a:chExt cx="364" cy="501"/>
          </a:xfrm>
        </p:grpSpPr>
        <p:pic>
          <p:nvPicPr>
            <p:cNvPr id="11419" name="Picture 8"/>
            <p:cNvPicPr>
              <a:picLocks noChangeAspect="1" noChangeArrowheads="1"/>
            </p:cNvPicPr>
            <p:nvPr/>
          </p:nvPicPr>
          <p:blipFill>
            <a:blip r:embed="rId3"/>
            <a:srcRect/>
            <a:stretch>
              <a:fillRect/>
            </a:stretch>
          </p:blipFill>
          <p:spPr bwMode="auto">
            <a:xfrm>
              <a:off x="2496" y="1632"/>
              <a:ext cx="364" cy="501"/>
            </a:xfrm>
            <a:prstGeom prst="rect">
              <a:avLst/>
            </a:prstGeom>
            <a:noFill/>
            <a:ln w="9525">
              <a:noFill/>
              <a:miter lim="800000"/>
              <a:headEnd/>
              <a:tailEnd/>
            </a:ln>
          </p:spPr>
        </p:pic>
        <p:pic>
          <p:nvPicPr>
            <p:cNvPr id="11420" name="Picture 9"/>
            <p:cNvPicPr>
              <a:picLocks noChangeAspect="1" noChangeArrowheads="1"/>
            </p:cNvPicPr>
            <p:nvPr/>
          </p:nvPicPr>
          <p:blipFill>
            <a:blip r:embed="rId4"/>
            <a:srcRect/>
            <a:stretch>
              <a:fillRect/>
            </a:stretch>
          </p:blipFill>
          <p:spPr bwMode="auto">
            <a:xfrm>
              <a:off x="2688" y="1872"/>
              <a:ext cx="102" cy="90"/>
            </a:xfrm>
            <a:prstGeom prst="rect">
              <a:avLst/>
            </a:prstGeom>
            <a:noFill/>
            <a:ln w="9525">
              <a:noFill/>
              <a:miter lim="800000"/>
              <a:headEnd/>
              <a:tailEnd/>
            </a:ln>
          </p:spPr>
        </p:pic>
      </p:grpSp>
      <p:pic>
        <p:nvPicPr>
          <p:cNvPr id="11345" name="Picture 4"/>
          <p:cNvPicPr>
            <a:picLocks noChangeAspect="1" noChangeArrowheads="1"/>
          </p:cNvPicPr>
          <p:nvPr/>
        </p:nvPicPr>
        <p:blipFill>
          <a:blip r:embed="rId3"/>
          <a:srcRect/>
          <a:stretch>
            <a:fillRect/>
          </a:stretch>
        </p:blipFill>
        <p:spPr bwMode="auto">
          <a:xfrm>
            <a:off x="4395788" y="3221038"/>
            <a:ext cx="547687" cy="635000"/>
          </a:xfrm>
          <a:prstGeom prst="rect">
            <a:avLst/>
          </a:prstGeom>
          <a:noFill/>
          <a:ln w="9525">
            <a:noFill/>
            <a:miter lim="800000"/>
            <a:headEnd/>
            <a:tailEnd/>
          </a:ln>
        </p:spPr>
      </p:pic>
      <p:sp>
        <p:nvSpPr>
          <p:cNvPr id="30" name="Cloud 29"/>
          <p:cNvSpPr/>
          <p:nvPr/>
        </p:nvSpPr>
        <p:spPr>
          <a:xfrm>
            <a:off x="457200" y="2133600"/>
            <a:ext cx="1560447" cy="792210"/>
          </a:xfrm>
          <a:prstGeom prst="cloud">
            <a:avLst/>
          </a:prstGeom>
          <a:no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defTabSz="1096963">
              <a:defRPr/>
            </a:pPr>
            <a:r>
              <a:rPr lang="en-US" sz="1400" dirty="0">
                <a:solidFill>
                  <a:schemeClr val="tx1"/>
                </a:solidFill>
                <a:latin typeface="+mj-lt"/>
              </a:rPr>
              <a:t>Remote</a:t>
            </a:r>
          </a:p>
          <a:p>
            <a:pPr defTabSz="1096963">
              <a:defRPr/>
            </a:pPr>
            <a:r>
              <a:rPr lang="en-US" sz="1400" dirty="0">
                <a:solidFill>
                  <a:schemeClr val="tx1"/>
                </a:solidFill>
                <a:latin typeface="+mj-lt"/>
              </a:rPr>
              <a:t>Users</a:t>
            </a:r>
          </a:p>
        </p:txBody>
      </p:sp>
      <p:sp>
        <p:nvSpPr>
          <p:cNvPr id="31" name="Cloud 30"/>
          <p:cNvSpPr/>
          <p:nvPr/>
        </p:nvSpPr>
        <p:spPr>
          <a:xfrm>
            <a:off x="381000" y="4191000"/>
            <a:ext cx="1585980" cy="792210"/>
          </a:xfrm>
          <a:prstGeom prst="cloud">
            <a:avLst/>
          </a:prstGeom>
          <a:no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defTabSz="1096963"/>
            <a:endParaRPr lang="en-US" sz="1400">
              <a:solidFill>
                <a:schemeClr val="tx1"/>
              </a:solidFill>
              <a:latin typeface="+mj-lt"/>
            </a:endParaRPr>
          </a:p>
        </p:txBody>
      </p:sp>
      <p:sp>
        <p:nvSpPr>
          <p:cNvPr id="33" name="TextBox 32"/>
          <p:cNvSpPr txBox="1"/>
          <p:nvPr/>
        </p:nvSpPr>
        <p:spPr>
          <a:xfrm>
            <a:off x="2574925" y="2082800"/>
            <a:ext cx="1122363" cy="339725"/>
          </a:xfrm>
          <a:prstGeom prst="rect">
            <a:avLst/>
          </a:prstGeom>
          <a:noFill/>
        </p:spPr>
        <p:txBody>
          <a:bodyPr lIns="91436" tIns="45718" rIns="91436" bIns="45718">
            <a:spAutoFit/>
          </a:bodyPr>
          <a:lstStyle/>
          <a:p>
            <a:pPr>
              <a:defRPr/>
            </a:pPr>
            <a:r>
              <a:rPr lang="en-US" sz="1600" dirty="0">
                <a:latin typeface="+mj-lt"/>
              </a:rPr>
              <a:t>DMZ</a:t>
            </a:r>
          </a:p>
        </p:txBody>
      </p:sp>
      <p:sp>
        <p:nvSpPr>
          <p:cNvPr id="35" name="TextBox 34"/>
          <p:cNvSpPr txBox="1"/>
          <p:nvPr/>
        </p:nvSpPr>
        <p:spPr>
          <a:xfrm>
            <a:off x="665163" y="4337050"/>
            <a:ext cx="1000125" cy="522288"/>
          </a:xfrm>
          <a:prstGeom prst="rect">
            <a:avLst/>
          </a:prstGeom>
          <a:noFill/>
        </p:spPr>
        <p:txBody>
          <a:bodyPr wrap="none" lIns="91436" tIns="45718" rIns="91436" bIns="45718">
            <a:spAutoFit/>
          </a:bodyPr>
          <a:lstStyle/>
          <a:p>
            <a:pPr>
              <a:defRPr/>
            </a:pPr>
            <a:r>
              <a:rPr lang="en-US" sz="1400" dirty="0">
                <a:latin typeface="+mj-lt"/>
              </a:rPr>
              <a:t>Federated</a:t>
            </a:r>
          </a:p>
          <a:p>
            <a:pPr>
              <a:defRPr/>
            </a:pPr>
            <a:r>
              <a:rPr lang="en-US" sz="1400" dirty="0">
                <a:latin typeface="+mj-lt"/>
              </a:rPr>
              <a:t>Businesses</a:t>
            </a:r>
          </a:p>
        </p:txBody>
      </p:sp>
      <p:sp>
        <p:nvSpPr>
          <p:cNvPr id="40" name="TextBox 39"/>
          <p:cNvSpPr txBox="1"/>
          <p:nvPr/>
        </p:nvSpPr>
        <p:spPr>
          <a:xfrm>
            <a:off x="4211109" y="3870628"/>
            <a:ext cx="1412451" cy="272411"/>
          </a:xfrm>
          <a:prstGeom prst="roundRect">
            <a:avLst/>
          </a:prstGeom>
          <a:gradFill flip="none" rotWithShape="1">
            <a:gsLst>
              <a:gs pos="0">
                <a:schemeClr val="tx1">
                  <a:alpha val="57000"/>
                </a:schemeClr>
              </a:gs>
              <a:gs pos="51000">
                <a:schemeClr val="tx1"/>
              </a:gs>
              <a:gs pos="100000">
                <a:schemeClr val="tx1">
                  <a:alpha val="38000"/>
                </a:schemeClr>
              </a:gs>
            </a:gsLst>
            <a:lin ang="2700000" scaled="1"/>
            <a:tileRect/>
          </a:gradFill>
        </p:spPr>
        <p:style>
          <a:lnRef idx="0">
            <a:schemeClr val="accent2"/>
          </a:lnRef>
          <a:fillRef idx="3">
            <a:schemeClr val="accent2"/>
          </a:fillRef>
          <a:effectRef idx="3">
            <a:schemeClr val="accent2"/>
          </a:effectRef>
          <a:fontRef idx="minor">
            <a:schemeClr val="lt1"/>
          </a:fontRef>
        </p:style>
        <p:txBody>
          <a:bodyPr lIns="91436" tIns="45718" rIns="91436" bIns="45718">
            <a:spAutoFit/>
          </a:bodyPr>
          <a:lstStyle/>
          <a:p>
            <a:pPr>
              <a:defRPr/>
            </a:pPr>
            <a:r>
              <a:rPr lang="en-US" sz="1000" dirty="0">
                <a:solidFill>
                  <a:schemeClr val="bg2"/>
                </a:solidFill>
                <a:latin typeface="+mj-lt"/>
              </a:rPr>
              <a:t>Front-End Server(s)</a:t>
            </a:r>
          </a:p>
        </p:txBody>
      </p:sp>
      <p:sp>
        <p:nvSpPr>
          <p:cNvPr id="41" name="Rounded Rectangle 40"/>
          <p:cNvSpPr/>
          <p:nvPr/>
        </p:nvSpPr>
        <p:spPr bwMode="auto">
          <a:xfrm>
            <a:off x="5002861" y="2583125"/>
            <a:ext cx="918923" cy="363171"/>
          </a:xfrm>
          <a:prstGeom prst="roundRect">
            <a:avLst/>
          </a:prstGeom>
          <a:gradFill flip="none" rotWithShape="1">
            <a:gsLst>
              <a:gs pos="1000">
                <a:schemeClr val="accent5">
                  <a:shade val="58000"/>
                  <a:satMod val="150000"/>
                  <a:alpha val="38000"/>
                </a:schemeClr>
              </a:gs>
              <a:gs pos="47000">
                <a:schemeClr val="accent5">
                  <a:tint val="90000"/>
                  <a:satMod val="135000"/>
                  <a:alpha val="85000"/>
                </a:schemeClr>
              </a:gs>
              <a:gs pos="100000">
                <a:schemeClr val="accent5">
                  <a:tint val="80000"/>
                  <a:satMod val="155000"/>
                  <a:alpha val="38000"/>
                </a:schemeClr>
              </a:gs>
            </a:gsLst>
            <a:lin ang="27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09728" tIns="54864" rIns="109728" bIns="54864" anchor="ctr"/>
          <a:lstStyle/>
          <a:p>
            <a:pPr defTabSz="1096963">
              <a:defRPr/>
            </a:pPr>
            <a:r>
              <a:rPr lang="en-US" sz="1050" dirty="0">
                <a:solidFill>
                  <a:schemeClr val="tx1"/>
                </a:solidFill>
                <a:effectLst>
                  <a:outerShdw blurRad="38100" dist="38100" dir="2700000" algn="tl">
                    <a:srgbClr val="000000">
                      <a:alpha val="43137"/>
                    </a:srgbClr>
                  </a:outerShdw>
                </a:effectLst>
                <a:latin typeface="+mj-lt"/>
              </a:rPr>
              <a:t>Inbound</a:t>
            </a:r>
          </a:p>
          <a:p>
            <a:pPr defTabSz="1096963">
              <a:defRPr/>
            </a:pPr>
            <a:r>
              <a:rPr lang="en-US" sz="1050" dirty="0">
                <a:solidFill>
                  <a:schemeClr val="tx1"/>
                </a:solidFill>
                <a:effectLst>
                  <a:outerShdw blurRad="38100" dist="38100" dir="2700000" algn="tl">
                    <a:srgbClr val="000000">
                      <a:alpha val="43137"/>
                    </a:srgbClr>
                  </a:outerShdw>
                </a:effectLst>
                <a:latin typeface="+mj-lt"/>
              </a:rPr>
              <a:t>Routing</a:t>
            </a:r>
          </a:p>
        </p:txBody>
      </p:sp>
      <p:sp>
        <p:nvSpPr>
          <p:cNvPr id="43" name="Rounded Rectangle 42"/>
          <p:cNvSpPr/>
          <p:nvPr/>
        </p:nvSpPr>
        <p:spPr bwMode="auto">
          <a:xfrm>
            <a:off x="5005739" y="3011513"/>
            <a:ext cx="937040" cy="363171"/>
          </a:xfrm>
          <a:prstGeom prst="roundRect">
            <a:avLst/>
          </a:prstGeom>
          <a:gradFill flip="none" rotWithShape="1">
            <a:gsLst>
              <a:gs pos="1000">
                <a:schemeClr val="accent5">
                  <a:shade val="58000"/>
                  <a:satMod val="150000"/>
                  <a:alpha val="38000"/>
                </a:schemeClr>
              </a:gs>
              <a:gs pos="47000">
                <a:schemeClr val="accent5">
                  <a:tint val="90000"/>
                  <a:satMod val="135000"/>
                  <a:alpha val="85000"/>
                </a:schemeClr>
              </a:gs>
              <a:gs pos="100000">
                <a:schemeClr val="accent5">
                  <a:tint val="80000"/>
                  <a:satMod val="155000"/>
                  <a:alpha val="38000"/>
                </a:schemeClr>
              </a:gs>
            </a:gsLst>
            <a:lin ang="27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09728" tIns="54864" rIns="109728" bIns="54864" anchor="ctr"/>
          <a:lstStyle/>
          <a:p>
            <a:pPr defTabSz="1096963">
              <a:defRPr/>
            </a:pPr>
            <a:r>
              <a:rPr lang="en-US" sz="1000" dirty="0">
                <a:solidFill>
                  <a:schemeClr val="tx1"/>
                </a:solidFill>
                <a:effectLst>
                  <a:outerShdw blurRad="38100" dist="38100" dir="2700000" algn="tl">
                    <a:srgbClr val="000000">
                      <a:alpha val="43137"/>
                    </a:srgbClr>
                  </a:outerShdw>
                </a:effectLst>
                <a:latin typeface="+mj-lt"/>
              </a:rPr>
              <a:t>Outbound</a:t>
            </a:r>
          </a:p>
          <a:p>
            <a:pPr defTabSz="1096963">
              <a:defRPr/>
            </a:pPr>
            <a:r>
              <a:rPr lang="en-US" sz="1000" dirty="0">
                <a:solidFill>
                  <a:schemeClr val="tx1"/>
                </a:solidFill>
                <a:effectLst>
                  <a:outerShdw blurRad="38100" dist="38100" dir="2700000" algn="tl">
                    <a:srgbClr val="000000">
                      <a:alpha val="43137"/>
                    </a:srgbClr>
                  </a:outerShdw>
                </a:effectLst>
                <a:latin typeface="+mj-lt"/>
              </a:rPr>
              <a:t>Routing</a:t>
            </a:r>
          </a:p>
        </p:txBody>
      </p:sp>
      <p:sp>
        <p:nvSpPr>
          <p:cNvPr id="47" name="TextBox 46"/>
          <p:cNvSpPr txBox="1"/>
          <p:nvPr/>
        </p:nvSpPr>
        <p:spPr bwMode="auto">
          <a:xfrm>
            <a:off x="2438400" y="5715000"/>
            <a:ext cx="914032" cy="523220"/>
          </a:xfrm>
          <a:prstGeom prst="rect">
            <a:avLst/>
          </a:prstGeom>
          <a:noFill/>
        </p:spPr>
        <p:txBody>
          <a:bodyPr wrap="none">
            <a:spAutoFit/>
          </a:bodyPr>
          <a:lstStyle/>
          <a:p>
            <a:pPr>
              <a:defRPr/>
            </a:pPr>
            <a:r>
              <a:rPr lang="en-US" dirty="0">
                <a:latin typeface="+mj-lt"/>
              </a:rPr>
              <a:t>ISDN</a:t>
            </a:r>
          </a:p>
        </p:txBody>
      </p:sp>
      <p:pic>
        <p:nvPicPr>
          <p:cNvPr id="11364" name="Picture 115" descr="SQL sm"/>
          <p:cNvPicPr>
            <a:picLocks noChangeAspect="1" noChangeArrowheads="1"/>
          </p:cNvPicPr>
          <p:nvPr/>
        </p:nvPicPr>
        <p:blipFill>
          <a:blip r:embed="rId5"/>
          <a:srcRect/>
          <a:stretch>
            <a:fillRect/>
          </a:stretch>
        </p:blipFill>
        <p:spPr bwMode="auto">
          <a:xfrm>
            <a:off x="6858000" y="3159125"/>
            <a:ext cx="536575" cy="669925"/>
          </a:xfrm>
          <a:prstGeom prst="rect">
            <a:avLst/>
          </a:prstGeom>
          <a:noFill/>
          <a:ln w="9525">
            <a:noFill/>
            <a:miter lim="800000"/>
            <a:headEnd/>
            <a:tailEnd/>
          </a:ln>
        </p:spPr>
      </p:pic>
      <p:sp>
        <p:nvSpPr>
          <p:cNvPr id="49" name="TextBox 48"/>
          <p:cNvSpPr txBox="1"/>
          <p:nvPr/>
        </p:nvSpPr>
        <p:spPr>
          <a:xfrm>
            <a:off x="6742246" y="3870628"/>
            <a:ext cx="783448" cy="442670"/>
          </a:xfrm>
          <a:prstGeom prst="roundRect">
            <a:avLst/>
          </a:prstGeom>
          <a:gradFill flip="none" rotWithShape="1">
            <a:gsLst>
              <a:gs pos="0">
                <a:schemeClr val="tx1">
                  <a:alpha val="57000"/>
                </a:schemeClr>
              </a:gs>
              <a:gs pos="51000">
                <a:schemeClr val="tx1"/>
              </a:gs>
              <a:gs pos="100000">
                <a:schemeClr val="tx1">
                  <a:alpha val="38000"/>
                </a:schemeClr>
              </a:gs>
            </a:gsLst>
            <a:lin ang="2700000" scaled="1"/>
            <a:tileRect/>
          </a:gradFill>
        </p:spPr>
        <p:style>
          <a:lnRef idx="0">
            <a:schemeClr val="accent2"/>
          </a:lnRef>
          <a:fillRef idx="3">
            <a:schemeClr val="accent2"/>
          </a:fillRef>
          <a:effectRef idx="3">
            <a:schemeClr val="accent2"/>
          </a:effectRef>
          <a:fontRef idx="minor">
            <a:schemeClr val="lt1"/>
          </a:fontRef>
        </p:style>
        <p:txBody>
          <a:bodyPr wrap="none" lIns="91436" tIns="45718" rIns="91436" bIns="45718">
            <a:spAutoFit/>
          </a:bodyPr>
          <a:lstStyle/>
          <a:p>
            <a:r>
              <a:rPr lang="en-US" sz="1000">
                <a:solidFill>
                  <a:schemeClr val="bg2"/>
                </a:solidFill>
                <a:latin typeface="+mj-lt"/>
              </a:rPr>
              <a:t>Backend</a:t>
            </a:r>
          </a:p>
          <a:p>
            <a:r>
              <a:rPr lang="en-US" sz="1000">
                <a:solidFill>
                  <a:schemeClr val="bg2"/>
                </a:solidFill>
                <a:latin typeface="+mj-lt"/>
              </a:rPr>
              <a:t>SQL server</a:t>
            </a:r>
            <a:endParaRPr lang="en-US" sz="900">
              <a:solidFill>
                <a:schemeClr val="bg2"/>
              </a:solidFill>
              <a:latin typeface="+mj-lt"/>
            </a:endParaRPr>
          </a:p>
        </p:txBody>
      </p:sp>
      <p:pic>
        <p:nvPicPr>
          <p:cNvPr id="11368" name="Picture 121" descr="anyversion-icon-32x32-32bit"/>
          <p:cNvPicPr>
            <a:picLocks noChangeAspect="1" noChangeArrowheads="1"/>
          </p:cNvPicPr>
          <p:nvPr/>
        </p:nvPicPr>
        <p:blipFill>
          <a:blip r:embed="rId6"/>
          <a:srcRect/>
          <a:stretch>
            <a:fillRect/>
          </a:stretch>
        </p:blipFill>
        <p:spPr bwMode="auto">
          <a:xfrm>
            <a:off x="239713" y="4367213"/>
            <a:ext cx="215900" cy="182562"/>
          </a:xfrm>
          <a:prstGeom prst="rect">
            <a:avLst/>
          </a:prstGeom>
          <a:noFill/>
          <a:ln w="9525">
            <a:noFill/>
            <a:miter lim="800000"/>
            <a:headEnd/>
            <a:tailEnd/>
          </a:ln>
        </p:spPr>
      </p:pic>
      <p:grpSp>
        <p:nvGrpSpPr>
          <p:cNvPr id="3" name="Group 39"/>
          <p:cNvGrpSpPr>
            <a:grpSpLocks/>
          </p:cNvGrpSpPr>
          <p:nvPr/>
        </p:nvGrpSpPr>
        <p:grpSpPr bwMode="auto">
          <a:xfrm>
            <a:off x="4800600" y="1752600"/>
            <a:ext cx="381000" cy="269875"/>
            <a:chOff x="720" y="824"/>
            <a:chExt cx="381" cy="272"/>
          </a:xfrm>
        </p:grpSpPr>
        <p:pic>
          <p:nvPicPr>
            <p:cNvPr id="11417" name="Rectangle 17421"/>
            <p:cNvPicPr>
              <a:picLocks noChangeAspect="1" noChangeArrowheads="1"/>
            </p:cNvPicPr>
            <p:nvPr/>
          </p:nvPicPr>
          <p:blipFill>
            <a:blip r:embed="rId7"/>
            <a:srcRect/>
            <a:stretch>
              <a:fillRect/>
            </a:stretch>
          </p:blipFill>
          <p:spPr bwMode="auto">
            <a:xfrm>
              <a:off x="720" y="860"/>
              <a:ext cx="381" cy="236"/>
            </a:xfrm>
            <a:prstGeom prst="rect">
              <a:avLst/>
            </a:prstGeom>
            <a:noFill/>
            <a:ln w="9525">
              <a:noFill/>
              <a:miter lim="800000"/>
              <a:headEnd/>
              <a:tailEnd/>
            </a:ln>
          </p:spPr>
        </p:pic>
        <p:pic>
          <p:nvPicPr>
            <p:cNvPr id="11418" name="Picture 30" descr="anyversion-icon-32x32-32bit"/>
            <p:cNvPicPr>
              <a:picLocks noChangeAspect="1" noChangeArrowheads="1"/>
            </p:cNvPicPr>
            <p:nvPr/>
          </p:nvPicPr>
          <p:blipFill>
            <a:blip r:embed="rId6"/>
            <a:srcRect/>
            <a:stretch>
              <a:fillRect/>
            </a:stretch>
          </p:blipFill>
          <p:spPr bwMode="auto">
            <a:xfrm>
              <a:off x="789" y="824"/>
              <a:ext cx="144" cy="144"/>
            </a:xfrm>
            <a:prstGeom prst="rect">
              <a:avLst/>
            </a:prstGeom>
            <a:noFill/>
            <a:ln w="9525">
              <a:noFill/>
              <a:miter lim="800000"/>
              <a:headEnd/>
              <a:tailEnd/>
            </a:ln>
          </p:spPr>
        </p:pic>
      </p:grpSp>
      <p:pic>
        <p:nvPicPr>
          <p:cNvPr id="11370" name="Picture 121" descr="anyversion-icon-32x32-32bit"/>
          <p:cNvPicPr>
            <a:picLocks noChangeAspect="1" noChangeArrowheads="1"/>
          </p:cNvPicPr>
          <p:nvPr/>
        </p:nvPicPr>
        <p:blipFill>
          <a:blip r:embed="rId6"/>
          <a:srcRect/>
          <a:stretch>
            <a:fillRect/>
          </a:stretch>
        </p:blipFill>
        <p:spPr bwMode="auto">
          <a:xfrm>
            <a:off x="300038" y="2390775"/>
            <a:ext cx="215900" cy="184150"/>
          </a:xfrm>
          <a:prstGeom prst="rect">
            <a:avLst/>
          </a:prstGeom>
          <a:noFill/>
          <a:ln w="9525">
            <a:noFill/>
            <a:miter lim="800000"/>
            <a:headEnd/>
            <a:tailEnd/>
          </a:ln>
        </p:spPr>
      </p:pic>
      <p:sp>
        <p:nvSpPr>
          <p:cNvPr id="63" name="TextBox 62"/>
          <p:cNvSpPr txBox="1"/>
          <p:nvPr/>
        </p:nvSpPr>
        <p:spPr>
          <a:xfrm>
            <a:off x="5187950" y="1208088"/>
            <a:ext cx="1330484" cy="338550"/>
          </a:xfrm>
          <a:prstGeom prst="rect">
            <a:avLst/>
          </a:prstGeom>
          <a:noFill/>
        </p:spPr>
        <p:txBody>
          <a:bodyPr wrap="none" lIns="91436" tIns="45718" rIns="91436" bIns="45718">
            <a:spAutoFit/>
          </a:bodyPr>
          <a:lstStyle/>
          <a:p>
            <a:pPr>
              <a:defRPr/>
            </a:pPr>
            <a:r>
              <a:rPr lang="en-US" sz="1600" dirty="0">
                <a:latin typeface="+mj-lt"/>
              </a:rPr>
              <a:t>UC endpoints</a:t>
            </a:r>
          </a:p>
        </p:txBody>
      </p:sp>
      <p:pic>
        <p:nvPicPr>
          <p:cNvPr id="11372" name="Picture 115" descr="SQL sm"/>
          <p:cNvPicPr>
            <a:picLocks noChangeAspect="1" noChangeArrowheads="1"/>
          </p:cNvPicPr>
          <p:nvPr/>
        </p:nvPicPr>
        <p:blipFill>
          <a:blip r:embed="rId8"/>
          <a:srcRect/>
          <a:stretch>
            <a:fillRect/>
          </a:stretch>
        </p:blipFill>
        <p:spPr bwMode="auto">
          <a:xfrm>
            <a:off x="8323263" y="2351088"/>
            <a:ext cx="447675" cy="557212"/>
          </a:xfrm>
          <a:prstGeom prst="rect">
            <a:avLst/>
          </a:prstGeom>
          <a:noFill/>
          <a:ln w="9525">
            <a:noFill/>
            <a:miter lim="800000"/>
            <a:headEnd/>
            <a:tailEnd/>
          </a:ln>
        </p:spPr>
      </p:pic>
      <p:sp>
        <p:nvSpPr>
          <p:cNvPr id="67" name="Rounded Rectangle 66"/>
          <p:cNvSpPr/>
          <p:nvPr/>
        </p:nvSpPr>
        <p:spPr bwMode="auto">
          <a:xfrm>
            <a:off x="8175937" y="4260273"/>
            <a:ext cx="766688" cy="812811"/>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defTabSz="1096963"/>
            <a:endParaRPr lang="en-US" sz="2400">
              <a:solidFill>
                <a:schemeClr val="tx1"/>
              </a:solidFill>
              <a:latin typeface="+mj-lt"/>
            </a:endParaRPr>
          </a:p>
        </p:txBody>
      </p:sp>
      <p:sp>
        <p:nvSpPr>
          <p:cNvPr id="68" name="TextBox 67"/>
          <p:cNvSpPr txBox="1"/>
          <p:nvPr/>
        </p:nvSpPr>
        <p:spPr>
          <a:xfrm>
            <a:off x="8086725" y="3814763"/>
            <a:ext cx="969963" cy="430212"/>
          </a:xfrm>
          <a:prstGeom prst="rect">
            <a:avLst/>
          </a:prstGeom>
          <a:noFill/>
        </p:spPr>
        <p:txBody>
          <a:bodyPr lIns="91436" tIns="45718" rIns="91436" bIns="45718">
            <a:spAutoFit/>
          </a:bodyPr>
          <a:lstStyle/>
          <a:p>
            <a:r>
              <a:rPr lang="en-US" sz="1100" dirty="0">
                <a:effectLst>
                  <a:outerShdw blurRad="38100" dist="38100" dir="2700000" algn="tl">
                    <a:srgbClr val="000000">
                      <a:alpha val="43137"/>
                    </a:srgbClr>
                  </a:outerShdw>
                </a:effectLst>
                <a:latin typeface="+mj-lt"/>
              </a:rPr>
              <a:t>Active Directory</a:t>
            </a:r>
            <a:endParaRPr lang="en-US" sz="1000" dirty="0">
              <a:effectLst>
                <a:outerShdw blurRad="38100" dist="38100" dir="2700000" algn="tl">
                  <a:srgbClr val="000000">
                    <a:alpha val="43137"/>
                  </a:srgbClr>
                </a:outerShdw>
              </a:effectLst>
              <a:latin typeface="+mj-lt"/>
            </a:endParaRPr>
          </a:p>
        </p:txBody>
      </p:sp>
      <p:pic>
        <p:nvPicPr>
          <p:cNvPr id="11377" name="Picture 5"/>
          <p:cNvPicPr>
            <a:picLocks noChangeAspect="1" noChangeArrowheads="1"/>
          </p:cNvPicPr>
          <p:nvPr/>
        </p:nvPicPr>
        <p:blipFill>
          <a:blip r:embed="rId9"/>
          <a:srcRect/>
          <a:stretch>
            <a:fillRect/>
          </a:stretch>
        </p:blipFill>
        <p:spPr bwMode="auto">
          <a:xfrm>
            <a:off x="8215313" y="4400550"/>
            <a:ext cx="663575" cy="496888"/>
          </a:xfrm>
          <a:prstGeom prst="rect">
            <a:avLst/>
          </a:prstGeom>
          <a:noFill/>
          <a:ln w="12700">
            <a:noFill/>
            <a:miter lim="800000"/>
            <a:headEnd/>
            <a:tailEnd/>
          </a:ln>
        </p:spPr>
      </p:pic>
      <p:cxnSp>
        <p:nvCxnSpPr>
          <p:cNvPr id="74" name="Elbow Connector 73"/>
          <p:cNvCxnSpPr/>
          <p:nvPr/>
        </p:nvCxnSpPr>
        <p:spPr bwMode="auto">
          <a:xfrm rot="5400000" flipH="1" flipV="1">
            <a:off x="5797551" y="2378075"/>
            <a:ext cx="182562" cy="1587"/>
          </a:xfrm>
          <a:prstGeom prst="bentConnector3">
            <a:avLst>
              <a:gd name="adj1" fmla="val 50000"/>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tx1"/>
            </a:solidFill>
            <a:prstDash val="solid"/>
            <a:round/>
            <a:headEnd type="none" w="med" len="med"/>
            <a:tailEnd type="none" w="med" len="med"/>
          </a:ln>
          <a:effectLst/>
        </p:spPr>
      </p:cxnSp>
      <p:cxnSp>
        <p:nvCxnSpPr>
          <p:cNvPr id="75" name="Elbow Connector 74"/>
          <p:cNvCxnSpPr>
            <a:stCxn id="0" idx="3"/>
            <a:endCxn id="0" idx="1"/>
          </p:cNvCxnSpPr>
          <p:nvPr/>
        </p:nvCxnSpPr>
        <p:spPr bwMode="auto">
          <a:xfrm flipV="1">
            <a:off x="7696200" y="2279650"/>
            <a:ext cx="388938" cy="1174750"/>
          </a:xfrm>
          <a:prstGeom prst="bentConnector3">
            <a:avLst>
              <a:gd name="adj1" fmla="val 50000"/>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tx1"/>
            </a:solidFill>
            <a:prstDash val="solid"/>
            <a:round/>
            <a:headEnd type="none" w="med" len="med"/>
            <a:tailEnd type="none" w="med" len="med"/>
          </a:ln>
          <a:effectLst/>
        </p:spPr>
      </p:cxnSp>
      <p:sp>
        <p:nvSpPr>
          <p:cNvPr id="78" name="Rounded Rectangle 77"/>
          <p:cNvSpPr/>
          <p:nvPr/>
        </p:nvSpPr>
        <p:spPr bwMode="auto">
          <a:xfrm>
            <a:off x="4986510" y="3439900"/>
            <a:ext cx="957090" cy="363171"/>
          </a:xfrm>
          <a:prstGeom prst="roundRect">
            <a:avLst/>
          </a:prstGeom>
          <a:gradFill flip="none" rotWithShape="1">
            <a:gsLst>
              <a:gs pos="1000">
                <a:schemeClr val="accent5">
                  <a:shade val="58000"/>
                  <a:satMod val="150000"/>
                  <a:alpha val="38000"/>
                </a:schemeClr>
              </a:gs>
              <a:gs pos="47000">
                <a:schemeClr val="accent5">
                  <a:tint val="90000"/>
                  <a:satMod val="135000"/>
                  <a:alpha val="85000"/>
                </a:schemeClr>
              </a:gs>
              <a:gs pos="100000">
                <a:schemeClr val="accent5">
                  <a:tint val="80000"/>
                  <a:satMod val="155000"/>
                  <a:alpha val="38000"/>
                </a:schemeClr>
              </a:gs>
            </a:gsLst>
            <a:lin ang="27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09728" tIns="54864" rIns="109728" bIns="54864" anchor="ctr"/>
          <a:lstStyle/>
          <a:p>
            <a:pPr defTabSz="1096963">
              <a:defRPr/>
            </a:pPr>
            <a:r>
              <a:rPr lang="en-US" sz="1000" dirty="0">
                <a:solidFill>
                  <a:schemeClr val="tx1"/>
                </a:solidFill>
                <a:effectLst>
                  <a:outerShdw blurRad="38100" dist="38100" dir="2700000" algn="tl">
                    <a:srgbClr val="000000">
                      <a:alpha val="43137"/>
                    </a:srgbClr>
                  </a:outerShdw>
                </a:effectLst>
                <a:latin typeface="+mj-lt"/>
              </a:rPr>
              <a:t>Voice Mail</a:t>
            </a:r>
          </a:p>
          <a:p>
            <a:pPr defTabSz="1096963">
              <a:defRPr/>
            </a:pPr>
            <a:r>
              <a:rPr lang="en-US" sz="1000" dirty="0">
                <a:solidFill>
                  <a:schemeClr val="tx1"/>
                </a:solidFill>
                <a:effectLst>
                  <a:outerShdw blurRad="38100" dist="38100" dir="2700000" algn="tl">
                    <a:srgbClr val="000000">
                      <a:alpha val="43137"/>
                    </a:srgbClr>
                  </a:outerShdw>
                </a:effectLst>
                <a:latin typeface="+mj-lt"/>
              </a:rPr>
              <a:t>Routing</a:t>
            </a:r>
          </a:p>
        </p:txBody>
      </p:sp>
      <p:pic>
        <p:nvPicPr>
          <p:cNvPr id="11383" name="Picture 8"/>
          <p:cNvPicPr>
            <a:picLocks noChangeAspect="1" noChangeArrowheads="1"/>
          </p:cNvPicPr>
          <p:nvPr/>
        </p:nvPicPr>
        <p:blipFill>
          <a:blip r:embed="rId3"/>
          <a:srcRect/>
          <a:stretch>
            <a:fillRect/>
          </a:stretch>
        </p:blipFill>
        <p:spPr bwMode="auto">
          <a:xfrm>
            <a:off x="6002338" y="2976563"/>
            <a:ext cx="547687" cy="635000"/>
          </a:xfrm>
          <a:prstGeom prst="rect">
            <a:avLst/>
          </a:prstGeom>
          <a:noFill/>
          <a:ln w="9525">
            <a:noFill/>
            <a:miter lim="800000"/>
            <a:headEnd/>
            <a:tailEnd/>
          </a:ln>
        </p:spPr>
      </p:pic>
      <p:sp>
        <p:nvSpPr>
          <p:cNvPr id="80" name="TextBox 79"/>
          <p:cNvSpPr txBox="1"/>
          <p:nvPr/>
        </p:nvSpPr>
        <p:spPr>
          <a:xfrm>
            <a:off x="5671729" y="3870628"/>
            <a:ext cx="1037588" cy="442670"/>
          </a:xfrm>
          <a:prstGeom prst="roundRect">
            <a:avLst/>
          </a:prstGeom>
          <a:gradFill flip="none" rotWithShape="1">
            <a:gsLst>
              <a:gs pos="0">
                <a:schemeClr val="tx1">
                  <a:alpha val="57000"/>
                </a:schemeClr>
              </a:gs>
              <a:gs pos="51000">
                <a:schemeClr val="tx1"/>
              </a:gs>
              <a:gs pos="100000">
                <a:schemeClr val="tx1">
                  <a:alpha val="38000"/>
                </a:schemeClr>
              </a:gs>
            </a:gsLst>
            <a:lin ang="2700000" scaled="1"/>
            <a:tileRect/>
          </a:gradFill>
        </p:spPr>
        <p:style>
          <a:lnRef idx="0">
            <a:schemeClr val="accent2"/>
          </a:lnRef>
          <a:fillRef idx="3">
            <a:schemeClr val="accent2"/>
          </a:fillRef>
          <a:effectRef idx="3">
            <a:schemeClr val="accent2"/>
          </a:effectRef>
          <a:fontRef idx="minor">
            <a:schemeClr val="lt1"/>
          </a:fontRef>
        </p:style>
        <p:txBody>
          <a:bodyPr lIns="91436" tIns="45718" rIns="91436" bIns="45718">
            <a:spAutoFit/>
          </a:bodyPr>
          <a:lstStyle/>
          <a:p>
            <a:pPr>
              <a:defRPr/>
            </a:pPr>
            <a:r>
              <a:rPr lang="en-US" sz="1000" dirty="0">
                <a:solidFill>
                  <a:schemeClr val="bg2"/>
                </a:solidFill>
                <a:latin typeface="+mj-lt"/>
              </a:rPr>
              <a:t>Conference</a:t>
            </a:r>
          </a:p>
          <a:p>
            <a:pPr>
              <a:defRPr/>
            </a:pPr>
            <a:r>
              <a:rPr lang="en-US" sz="1000" dirty="0">
                <a:solidFill>
                  <a:schemeClr val="bg2"/>
                </a:solidFill>
                <a:latin typeface="+mj-lt"/>
              </a:rPr>
              <a:t>Server(s)</a:t>
            </a:r>
          </a:p>
        </p:txBody>
      </p:sp>
      <p:pic>
        <p:nvPicPr>
          <p:cNvPr id="11387" name="Picture 8"/>
          <p:cNvPicPr>
            <a:picLocks noChangeAspect="1" noChangeArrowheads="1"/>
          </p:cNvPicPr>
          <p:nvPr/>
        </p:nvPicPr>
        <p:blipFill>
          <a:blip r:embed="rId3"/>
          <a:srcRect/>
          <a:stretch>
            <a:fillRect/>
          </a:stretch>
        </p:blipFill>
        <p:spPr bwMode="auto">
          <a:xfrm>
            <a:off x="6181725" y="3211513"/>
            <a:ext cx="547688" cy="636587"/>
          </a:xfrm>
          <a:prstGeom prst="rect">
            <a:avLst/>
          </a:prstGeom>
          <a:noFill/>
          <a:ln w="9525">
            <a:noFill/>
            <a:miter lim="800000"/>
            <a:headEnd/>
            <a:tailEnd/>
          </a:ln>
        </p:spPr>
      </p:pic>
      <p:cxnSp>
        <p:nvCxnSpPr>
          <p:cNvPr id="11388" name="Straight Connector 105"/>
          <p:cNvCxnSpPr>
            <a:cxnSpLocks noChangeShapeType="1"/>
          </p:cNvCxnSpPr>
          <p:nvPr/>
        </p:nvCxnSpPr>
        <p:spPr bwMode="auto">
          <a:xfrm rot="10800000" flipV="1">
            <a:off x="3386138" y="3289300"/>
            <a:ext cx="884237" cy="303213"/>
          </a:xfrm>
          <a:prstGeom prst="line">
            <a:avLst/>
          </a:prstGeom>
          <a:noFill/>
          <a:ln w="38100" algn="ctr">
            <a:solidFill>
              <a:schemeClr val="tx1"/>
            </a:solidFill>
            <a:round/>
            <a:headEnd/>
            <a:tailEnd/>
          </a:ln>
        </p:spPr>
      </p:cxnSp>
      <p:pic>
        <p:nvPicPr>
          <p:cNvPr id="11389" name="Rectangle 1024072"/>
          <p:cNvPicPr>
            <a:picLocks noChangeAspect="1" noChangeArrowheads="1"/>
          </p:cNvPicPr>
          <p:nvPr/>
        </p:nvPicPr>
        <p:blipFill>
          <a:blip r:embed="rId10"/>
          <a:srcRect/>
          <a:stretch>
            <a:fillRect/>
          </a:stretch>
        </p:blipFill>
        <p:spPr bwMode="gray">
          <a:xfrm>
            <a:off x="3638550" y="2332038"/>
            <a:ext cx="284163" cy="2093912"/>
          </a:xfrm>
          <a:prstGeom prst="rect">
            <a:avLst/>
          </a:prstGeom>
          <a:noFill/>
          <a:ln w="9525">
            <a:noFill/>
            <a:miter lim="800000"/>
            <a:headEnd/>
            <a:tailEnd/>
          </a:ln>
        </p:spPr>
      </p:pic>
      <p:pic>
        <p:nvPicPr>
          <p:cNvPr id="11390" name="Rectangle 1024082"/>
          <p:cNvPicPr>
            <a:picLocks noChangeAspect="1" noChangeArrowheads="1"/>
          </p:cNvPicPr>
          <p:nvPr/>
        </p:nvPicPr>
        <p:blipFill>
          <a:blip r:embed="rId11"/>
          <a:srcRect/>
          <a:stretch>
            <a:fillRect/>
          </a:stretch>
        </p:blipFill>
        <p:spPr bwMode="gray">
          <a:xfrm>
            <a:off x="2251075" y="2376488"/>
            <a:ext cx="314325" cy="2163762"/>
          </a:xfrm>
          <a:prstGeom prst="rect">
            <a:avLst/>
          </a:prstGeom>
          <a:noFill/>
          <a:ln w="9525">
            <a:noFill/>
            <a:miter lim="800000"/>
            <a:headEnd/>
            <a:tailEnd/>
          </a:ln>
        </p:spPr>
      </p:pic>
      <p:sp>
        <p:nvSpPr>
          <p:cNvPr id="146" name="Oval 145"/>
          <p:cNvSpPr/>
          <p:nvPr/>
        </p:nvSpPr>
        <p:spPr bwMode="auto">
          <a:xfrm>
            <a:off x="4254697" y="4826000"/>
            <a:ext cx="1283658" cy="109717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2813"/>
            <a:endParaRPr lang="en-US" sz="2300">
              <a:solidFill>
                <a:srgbClr val="FFFFFF"/>
              </a:solidFill>
              <a:effectLst>
                <a:outerShdw blurRad="38100" dist="38100" dir="2700000" algn="tl">
                  <a:srgbClr val="000000"/>
                </a:outerShdw>
              </a:effectLst>
              <a:latin typeface="+mj-lt"/>
            </a:endParaRPr>
          </a:p>
        </p:txBody>
      </p:sp>
      <p:cxnSp>
        <p:nvCxnSpPr>
          <p:cNvPr id="102" name="Elbow Connector 101"/>
          <p:cNvCxnSpPr>
            <a:stCxn id="0" idx="1"/>
            <a:endCxn id="0" idx="3"/>
          </p:cNvCxnSpPr>
          <p:nvPr/>
        </p:nvCxnSpPr>
        <p:spPr>
          <a:xfrm rot="10800000">
            <a:off x="7696200" y="3454400"/>
            <a:ext cx="398463" cy="1025525"/>
          </a:xfrm>
          <a:prstGeom prst="bentConnector3">
            <a:avLst>
              <a:gd name="adj1" fmla="val 50000"/>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tx1"/>
            </a:solidFill>
            <a:prstDash val="solid"/>
            <a:round/>
            <a:headEnd type="none" w="med" len="med"/>
            <a:tailEnd type="none" w="med" len="med"/>
          </a:ln>
          <a:effectLst/>
        </p:spPr>
      </p:cxnSp>
      <p:cxnSp>
        <p:nvCxnSpPr>
          <p:cNvPr id="127" name="Straight Connector 126"/>
          <p:cNvCxnSpPr>
            <a:stCxn id="11414" idx="3"/>
            <a:endCxn id="11409" idx="1"/>
          </p:cNvCxnSpPr>
          <p:nvPr/>
        </p:nvCxnSpPr>
        <p:spPr>
          <a:xfrm>
            <a:off x="5334000" y="5372100"/>
            <a:ext cx="685800" cy="11113"/>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19050" cap="flat" cmpd="sng" algn="ctr">
            <a:solidFill>
              <a:schemeClr val="tx1"/>
            </a:solidFill>
            <a:prstDash val="solid"/>
            <a:round/>
            <a:headEnd type="none" w="med" len="med"/>
            <a:tailEnd type="none" w="med" len="med"/>
          </a:ln>
          <a:effectLst/>
        </p:spPr>
      </p:cxnSp>
      <p:sp>
        <p:nvSpPr>
          <p:cNvPr id="148" name="Oval 147"/>
          <p:cNvSpPr/>
          <p:nvPr/>
        </p:nvSpPr>
        <p:spPr bwMode="auto">
          <a:xfrm>
            <a:off x="2467460" y="2984865"/>
            <a:ext cx="1283658" cy="127194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2813"/>
            <a:endParaRPr lang="en-US" sz="2300">
              <a:solidFill>
                <a:srgbClr val="FFFFFF"/>
              </a:solidFill>
              <a:effectLst>
                <a:outerShdw blurRad="38100" dist="38100" dir="2700000" algn="tl">
                  <a:srgbClr val="000000"/>
                </a:outerShdw>
              </a:effectLst>
              <a:latin typeface="+mj-lt"/>
            </a:endParaRPr>
          </a:p>
        </p:txBody>
      </p:sp>
      <p:sp>
        <p:nvSpPr>
          <p:cNvPr id="32" name="TextBox 31"/>
          <p:cNvSpPr txBox="1"/>
          <p:nvPr/>
        </p:nvSpPr>
        <p:spPr>
          <a:xfrm>
            <a:off x="2667000" y="3886200"/>
            <a:ext cx="748850" cy="461661"/>
          </a:xfrm>
          <a:prstGeom prst="rect">
            <a:avLst/>
          </a:prstGeom>
          <a:noFill/>
        </p:spPr>
        <p:txBody>
          <a:bodyPr wrap="none" lIns="91436" tIns="45718" rIns="91436" bIns="45718">
            <a:spAutoFit/>
          </a:bodyPr>
          <a:lstStyle/>
          <a:p>
            <a:pPr>
              <a:defRPr/>
            </a:pPr>
            <a:r>
              <a:rPr lang="en-US" sz="1200" dirty="0">
                <a:effectLst>
                  <a:outerShdw blurRad="38100" dist="38100" dir="2700000" algn="tl">
                    <a:srgbClr val="000000">
                      <a:alpha val="43137"/>
                    </a:srgbClr>
                  </a:outerShdw>
                </a:effectLst>
                <a:latin typeface="+mj-lt"/>
              </a:rPr>
              <a:t>Access</a:t>
            </a:r>
          </a:p>
          <a:p>
            <a:pPr>
              <a:defRPr/>
            </a:pPr>
            <a:r>
              <a:rPr lang="en-US" sz="1200" dirty="0">
                <a:effectLst>
                  <a:outerShdw blurRad="38100" dist="38100" dir="2700000" algn="tl">
                    <a:srgbClr val="000000">
                      <a:alpha val="43137"/>
                    </a:srgbClr>
                  </a:outerShdw>
                </a:effectLst>
                <a:latin typeface="+mj-lt"/>
              </a:rPr>
              <a:t>Server(s)</a:t>
            </a:r>
          </a:p>
        </p:txBody>
      </p:sp>
      <p:pic>
        <p:nvPicPr>
          <p:cNvPr id="11400" name="Picture 91" descr="ISAS - firewall sm"/>
          <p:cNvPicPr>
            <a:picLocks noChangeAspect="1" noChangeArrowheads="1"/>
          </p:cNvPicPr>
          <p:nvPr/>
        </p:nvPicPr>
        <p:blipFill>
          <a:blip r:embed="rId12"/>
          <a:srcRect/>
          <a:stretch>
            <a:fillRect/>
          </a:stretch>
        </p:blipFill>
        <p:spPr bwMode="auto">
          <a:xfrm>
            <a:off x="2871788" y="3249613"/>
            <a:ext cx="514350" cy="685800"/>
          </a:xfrm>
          <a:prstGeom prst="rect">
            <a:avLst/>
          </a:prstGeom>
          <a:noFill/>
          <a:ln w="9525">
            <a:noFill/>
            <a:miter lim="800000"/>
            <a:headEnd/>
            <a:tailEnd/>
          </a:ln>
        </p:spPr>
      </p:pic>
      <p:sp>
        <p:nvSpPr>
          <p:cNvPr id="34" name="TextBox 33"/>
          <p:cNvSpPr txBox="1"/>
          <p:nvPr/>
        </p:nvSpPr>
        <p:spPr>
          <a:xfrm>
            <a:off x="2805113" y="2482850"/>
            <a:ext cx="647700" cy="646327"/>
          </a:xfrm>
          <a:prstGeom prst="rect">
            <a:avLst/>
          </a:prstGeom>
          <a:noFill/>
        </p:spPr>
        <p:txBody>
          <a:bodyPr lIns="91436" tIns="45718" rIns="91436" bIns="45718">
            <a:spAutoFit/>
          </a:bodyPr>
          <a:lstStyle/>
          <a:p>
            <a:r>
              <a:rPr lang="en-US" sz="1200" dirty="0">
                <a:effectLst>
                  <a:outerShdw blurRad="38100" dist="38100" dir="2700000" algn="tl">
                    <a:srgbClr val="000000">
                      <a:alpha val="43137"/>
                    </a:srgbClr>
                  </a:outerShdw>
                </a:effectLst>
                <a:latin typeface="+mj-lt"/>
              </a:rPr>
              <a:t>Data</a:t>
            </a:r>
          </a:p>
          <a:p>
            <a:r>
              <a:rPr lang="en-US" sz="1200" dirty="0">
                <a:effectLst>
                  <a:outerShdw blurRad="38100" dist="38100" dir="2700000" algn="tl">
                    <a:srgbClr val="000000">
                      <a:alpha val="43137"/>
                    </a:srgbClr>
                  </a:outerShdw>
                </a:effectLst>
                <a:latin typeface="+mj-lt"/>
              </a:rPr>
              <a:t>Audio/Video</a:t>
            </a:r>
            <a:endParaRPr lang="en-US" sz="1100" dirty="0">
              <a:effectLst>
                <a:outerShdw blurRad="38100" dist="38100" dir="2700000" algn="tl">
                  <a:srgbClr val="000000">
                    <a:alpha val="43137"/>
                  </a:srgbClr>
                </a:outerShdw>
              </a:effectLst>
              <a:latin typeface="+mj-lt"/>
            </a:endParaRPr>
          </a:p>
        </p:txBody>
      </p:sp>
      <p:sp>
        <p:nvSpPr>
          <p:cNvPr id="87" name="TextBox 86"/>
          <p:cNvSpPr txBox="1"/>
          <p:nvPr/>
        </p:nvSpPr>
        <p:spPr>
          <a:xfrm>
            <a:off x="2811463" y="3040063"/>
            <a:ext cx="649287" cy="276225"/>
          </a:xfrm>
          <a:prstGeom prst="rect">
            <a:avLst/>
          </a:prstGeom>
          <a:noFill/>
        </p:spPr>
        <p:txBody>
          <a:bodyPr lIns="91436" tIns="45718" rIns="91436" bIns="45718">
            <a:spAutoFit/>
          </a:bodyPr>
          <a:lstStyle/>
          <a:p>
            <a:pPr>
              <a:defRPr/>
            </a:pPr>
            <a:r>
              <a:rPr lang="en-US" sz="1200" dirty="0">
                <a:latin typeface="+mj-lt"/>
              </a:rPr>
              <a:t>SIP</a:t>
            </a:r>
          </a:p>
        </p:txBody>
      </p:sp>
      <p:pic>
        <p:nvPicPr>
          <p:cNvPr id="95" name="Rectangle 27649"/>
          <p:cNvPicPr>
            <a:picLocks noChangeAspect="1" noChangeArrowheads="1"/>
          </p:cNvPicPr>
          <p:nvPr/>
        </p:nvPicPr>
        <p:blipFill>
          <a:blip r:embed="rId13"/>
          <a:stretch>
            <a:fillRect/>
          </a:stretch>
        </p:blipFill>
        <p:spPr bwMode="auto">
          <a:xfrm>
            <a:off x="6629400" y="1600200"/>
            <a:ext cx="355600" cy="533400"/>
          </a:xfrm>
          <a:prstGeom prst="rect">
            <a:avLst/>
          </a:prstGeom>
          <a:noFill/>
          <a:ln>
            <a:noFill/>
          </a:ln>
          <a:effectLst>
            <a:outerShdw blurRad="152400" dist="76200" dir="2700000" algn="ctr" rotWithShape="0">
              <a:srgbClr val="000000">
                <a:alpha val="80000"/>
              </a:srgbClr>
            </a:outerShdw>
          </a:effectLst>
        </p:spPr>
      </p:pic>
      <p:pic>
        <p:nvPicPr>
          <p:cNvPr id="11404" name="Picture 5" descr="Picture">
            <a:hlinkClick r:id="rId14"/>
          </p:cNvPr>
          <p:cNvPicPr>
            <a:picLocks noChangeAspect="1" noChangeArrowheads="1"/>
          </p:cNvPicPr>
          <p:nvPr/>
        </p:nvPicPr>
        <p:blipFill>
          <a:blip r:embed="rId15"/>
          <a:srcRect/>
          <a:stretch>
            <a:fillRect/>
          </a:stretch>
        </p:blipFill>
        <p:spPr bwMode="auto">
          <a:xfrm>
            <a:off x="6248400" y="1676400"/>
            <a:ext cx="319088" cy="381000"/>
          </a:xfrm>
          <a:prstGeom prst="rect">
            <a:avLst/>
          </a:prstGeom>
          <a:noFill/>
          <a:ln w="9525">
            <a:noFill/>
            <a:miter lim="800000"/>
            <a:headEnd/>
            <a:tailEnd/>
          </a:ln>
        </p:spPr>
      </p:pic>
      <p:pic>
        <p:nvPicPr>
          <p:cNvPr id="11405" name="Picture 7" descr="Thumbnail">
            <a:hlinkClick r:id="rId16"/>
          </p:cNvPr>
          <p:cNvPicPr>
            <a:picLocks noChangeAspect="1" noChangeArrowheads="1"/>
          </p:cNvPicPr>
          <p:nvPr/>
        </p:nvPicPr>
        <p:blipFill>
          <a:blip r:embed="rId17"/>
          <a:srcRect/>
          <a:stretch>
            <a:fillRect/>
          </a:stretch>
        </p:blipFill>
        <p:spPr bwMode="auto">
          <a:xfrm>
            <a:off x="5181600" y="1676400"/>
            <a:ext cx="482600" cy="361950"/>
          </a:xfrm>
          <a:prstGeom prst="rect">
            <a:avLst/>
          </a:prstGeom>
          <a:noFill/>
          <a:ln w="9525">
            <a:noFill/>
            <a:miter lim="800000"/>
            <a:headEnd/>
            <a:tailEnd/>
          </a:ln>
        </p:spPr>
      </p:pic>
      <p:grpSp>
        <p:nvGrpSpPr>
          <p:cNvPr id="4" name="Group 8"/>
          <p:cNvGrpSpPr>
            <a:grpSpLocks/>
          </p:cNvGrpSpPr>
          <p:nvPr/>
        </p:nvGrpSpPr>
        <p:grpSpPr bwMode="auto">
          <a:xfrm>
            <a:off x="4572000" y="4953000"/>
            <a:ext cx="762000" cy="858838"/>
            <a:chOff x="2352" y="2592"/>
            <a:chExt cx="480" cy="541"/>
          </a:xfrm>
        </p:grpSpPr>
        <p:sp>
          <p:nvSpPr>
            <p:cNvPr id="11414" name="AutoShape 9"/>
            <p:cNvSpPr>
              <a:spLocks noChangeArrowheads="1"/>
            </p:cNvSpPr>
            <p:nvPr/>
          </p:nvSpPr>
          <p:spPr bwMode="auto">
            <a:xfrm>
              <a:off x="2352" y="2592"/>
              <a:ext cx="480" cy="528"/>
            </a:xfrm>
            <a:prstGeom prst="roundRect">
              <a:avLst>
                <a:gd name="adj" fmla="val 16667"/>
              </a:avLst>
            </a:prstGeom>
            <a:solidFill>
              <a:srgbClr val="FF6600"/>
            </a:solidFill>
            <a:ln w="6350">
              <a:solidFill>
                <a:schemeClr val="tx1"/>
              </a:solidFill>
              <a:round/>
              <a:headEnd/>
              <a:tailEnd/>
            </a:ln>
          </p:spPr>
          <p:txBody>
            <a:bodyPr wrap="none" anchor="ctr"/>
            <a:lstStyle/>
            <a:p>
              <a:endParaRPr lang="en-US">
                <a:latin typeface="+mj-lt"/>
              </a:endParaRPr>
            </a:p>
          </p:txBody>
        </p:sp>
        <p:pic>
          <p:nvPicPr>
            <p:cNvPr id="11415" name="Picture 10" descr="Thumbnail">
              <a:hlinkClick r:id="rId18"/>
            </p:cNvPr>
            <p:cNvPicPr>
              <a:picLocks noChangeAspect="1" noChangeArrowheads="1"/>
            </p:cNvPicPr>
            <p:nvPr/>
          </p:nvPicPr>
          <p:blipFill>
            <a:blip r:embed="rId19"/>
            <a:srcRect/>
            <a:stretch>
              <a:fillRect/>
            </a:stretch>
          </p:blipFill>
          <p:spPr bwMode="auto">
            <a:xfrm>
              <a:off x="2400" y="2640"/>
              <a:ext cx="384" cy="125"/>
            </a:xfrm>
            <a:prstGeom prst="rect">
              <a:avLst/>
            </a:prstGeom>
            <a:noFill/>
            <a:ln w="9525">
              <a:noFill/>
              <a:miter lim="800000"/>
              <a:headEnd/>
              <a:tailEnd/>
            </a:ln>
          </p:spPr>
        </p:pic>
        <p:sp>
          <p:nvSpPr>
            <p:cNvPr id="11416" name="TextBox 28"/>
            <p:cNvSpPr txBox="1">
              <a:spLocks noChangeArrowheads="1"/>
            </p:cNvSpPr>
            <p:nvPr/>
          </p:nvSpPr>
          <p:spPr bwMode="auto">
            <a:xfrm>
              <a:off x="2367" y="2784"/>
              <a:ext cx="428" cy="349"/>
            </a:xfrm>
            <a:prstGeom prst="rect">
              <a:avLst/>
            </a:prstGeom>
            <a:noFill/>
            <a:ln w="9525">
              <a:noFill/>
              <a:miter lim="800000"/>
              <a:headEnd/>
              <a:tailEnd/>
            </a:ln>
          </p:spPr>
          <p:txBody>
            <a:bodyPr wrap="none">
              <a:spAutoFit/>
            </a:bodyPr>
            <a:lstStyle/>
            <a:p>
              <a:r>
                <a:rPr lang="en-US" sz="1000" dirty="0">
                  <a:effectLst>
                    <a:outerShdw blurRad="38100" dist="38100" dir="2700000" algn="tl">
                      <a:srgbClr val="000000">
                        <a:alpha val="43137"/>
                      </a:srgbClr>
                    </a:outerShdw>
                  </a:effectLst>
                  <a:latin typeface="+mj-lt"/>
                </a:rPr>
                <a:t>3</a:t>
              </a:r>
              <a:r>
                <a:rPr lang="en-US" sz="1000" baseline="30000" dirty="0">
                  <a:effectLst>
                    <a:outerShdw blurRad="38100" dist="38100" dir="2700000" algn="tl">
                      <a:srgbClr val="000000">
                        <a:alpha val="43137"/>
                      </a:srgbClr>
                    </a:outerShdw>
                  </a:effectLst>
                  <a:latin typeface="+mj-lt"/>
                </a:rPr>
                <a:t>rd</a:t>
              </a:r>
              <a:r>
                <a:rPr lang="en-US" sz="1000" dirty="0">
                  <a:effectLst>
                    <a:outerShdw blurRad="38100" dist="38100" dir="2700000" algn="tl">
                      <a:srgbClr val="000000">
                        <a:alpha val="43137"/>
                      </a:srgbClr>
                    </a:outerShdw>
                  </a:effectLst>
                  <a:latin typeface="+mj-lt"/>
                </a:rPr>
                <a:t> Party</a:t>
              </a:r>
            </a:p>
            <a:p>
              <a:r>
                <a:rPr lang="en-US" sz="1000" dirty="0">
                  <a:effectLst>
                    <a:outerShdw blurRad="38100" dist="38100" dir="2700000" algn="tl">
                      <a:srgbClr val="000000">
                        <a:alpha val="43137"/>
                      </a:srgbClr>
                    </a:outerShdw>
                  </a:effectLst>
                  <a:latin typeface="+mj-lt"/>
                </a:rPr>
                <a:t>Video</a:t>
              </a:r>
            </a:p>
            <a:p>
              <a:r>
                <a:rPr lang="en-US" sz="1000" dirty="0">
                  <a:effectLst>
                    <a:outerShdw blurRad="38100" dist="38100" dir="2700000" algn="tl">
                      <a:srgbClr val="000000">
                        <a:alpha val="43137"/>
                      </a:srgbClr>
                    </a:outerShdw>
                  </a:effectLst>
                  <a:latin typeface="+mj-lt"/>
                </a:rPr>
                <a:t>Gateway</a:t>
              </a:r>
            </a:p>
          </p:txBody>
        </p:sp>
      </p:grpSp>
      <p:grpSp>
        <p:nvGrpSpPr>
          <p:cNvPr id="5" name="Group 118"/>
          <p:cNvGrpSpPr>
            <a:grpSpLocks/>
          </p:cNvGrpSpPr>
          <p:nvPr/>
        </p:nvGrpSpPr>
        <p:grpSpPr bwMode="auto">
          <a:xfrm>
            <a:off x="6019800" y="4953000"/>
            <a:ext cx="1905000" cy="860425"/>
            <a:chOff x="6019800" y="4953000"/>
            <a:chExt cx="1905000" cy="860425"/>
          </a:xfrm>
        </p:grpSpPr>
        <p:sp>
          <p:nvSpPr>
            <p:cNvPr id="11409" name="AutoShape 39"/>
            <p:cNvSpPr>
              <a:spLocks noChangeArrowheads="1"/>
            </p:cNvSpPr>
            <p:nvPr/>
          </p:nvSpPr>
          <p:spPr bwMode="auto">
            <a:xfrm>
              <a:off x="6019800" y="4953000"/>
              <a:ext cx="1905000" cy="860425"/>
            </a:xfrm>
            <a:prstGeom prst="roundRect">
              <a:avLst>
                <a:gd name="adj" fmla="val 16667"/>
              </a:avLst>
            </a:prstGeom>
            <a:solidFill>
              <a:srgbClr val="FF6600"/>
            </a:solidFill>
            <a:ln w="6350">
              <a:solidFill>
                <a:schemeClr val="tx1"/>
              </a:solidFill>
              <a:round/>
              <a:headEnd/>
              <a:tailEnd/>
            </a:ln>
          </p:spPr>
          <p:txBody>
            <a:bodyPr wrap="none" anchor="ctr"/>
            <a:lstStyle/>
            <a:p>
              <a:pPr eaLnBrk="0" hangingPunct="0"/>
              <a:endParaRPr lang="en-US" sz="1800">
                <a:latin typeface="+mj-lt"/>
              </a:endParaRPr>
            </a:p>
          </p:txBody>
        </p:sp>
        <p:pic>
          <p:nvPicPr>
            <p:cNvPr id="11410" name="Picture 42" descr="Thumbnail">
              <a:hlinkClick r:id="rId20"/>
            </p:cNvPr>
            <p:cNvPicPr>
              <a:picLocks noChangeAspect="1" noChangeArrowheads="1"/>
            </p:cNvPicPr>
            <p:nvPr/>
          </p:nvPicPr>
          <p:blipFill>
            <a:blip r:embed="rId21"/>
            <a:srcRect/>
            <a:stretch>
              <a:fillRect/>
            </a:stretch>
          </p:blipFill>
          <p:spPr bwMode="auto">
            <a:xfrm>
              <a:off x="6477000" y="5105400"/>
              <a:ext cx="338138" cy="511175"/>
            </a:xfrm>
            <a:prstGeom prst="rect">
              <a:avLst/>
            </a:prstGeom>
            <a:noFill/>
            <a:ln w="9525">
              <a:noFill/>
              <a:miter lim="800000"/>
              <a:headEnd/>
              <a:tailEnd/>
            </a:ln>
          </p:spPr>
        </p:pic>
        <p:pic>
          <p:nvPicPr>
            <p:cNvPr id="11411" name="Picture 111"/>
            <p:cNvPicPr>
              <a:picLocks noChangeAspect="1" noChangeArrowheads="1"/>
            </p:cNvPicPr>
            <p:nvPr/>
          </p:nvPicPr>
          <p:blipFill>
            <a:blip r:embed="rId22"/>
            <a:srcRect/>
            <a:stretch>
              <a:fillRect/>
            </a:stretch>
          </p:blipFill>
          <p:spPr bwMode="auto">
            <a:xfrm>
              <a:off x="6096000" y="4995863"/>
              <a:ext cx="238125" cy="261937"/>
            </a:xfrm>
            <a:prstGeom prst="rect">
              <a:avLst/>
            </a:prstGeom>
            <a:noFill/>
            <a:ln w="9525">
              <a:noFill/>
              <a:miter lim="800000"/>
              <a:headEnd/>
              <a:tailEnd/>
            </a:ln>
          </p:spPr>
        </p:pic>
        <p:pic>
          <p:nvPicPr>
            <p:cNvPr id="11412" name="Picture 112"/>
            <p:cNvPicPr>
              <a:picLocks noChangeAspect="1" noChangeArrowheads="1"/>
            </p:cNvPicPr>
            <p:nvPr/>
          </p:nvPicPr>
          <p:blipFill>
            <a:blip r:embed="rId23" cstate="print"/>
            <a:srcRect/>
            <a:stretch>
              <a:fillRect/>
            </a:stretch>
          </p:blipFill>
          <p:spPr bwMode="auto">
            <a:xfrm>
              <a:off x="6096000" y="5334000"/>
              <a:ext cx="322263" cy="381000"/>
            </a:xfrm>
            <a:prstGeom prst="rect">
              <a:avLst/>
            </a:prstGeom>
            <a:noFill/>
            <a:ln w="9525">
              <a:noFill/>
              <a:miter lim="800000"/>
              <a:headEnd/>
              <a:tailEnd/>
            </a:ln>
          </p:spPr>
        </p:pic>
        <p:pic>
          <p:nvPicPr>
            <p:cNvPr id="11413" name="Picture 113"/>
            <p:cNvPicPr>
              <a:picLocks noChangeAspect="1" noChangeArrowheads="1"/>
            </p:cNvPicPr>
            <p:nvPr/>
          </p:nvPicPr>
          <p:blipFill>
            <a:blip r:embed="rId24" cstate="print"/>
            <a:srcRect/>
            <a:stretch>
              <a:fillRect/>
            </a:stretch>
          </p:blipFill>
          <p:spPr bwMode="auto">
            <a:xfrm>
              <a:off x="6858000" y="5105400"/>
              <a:ext cx="1028700" cy="522288"/>
            </a:xfrm>
            <a:prstGeom prst="rect">
              <a:avLst/>
            </a:prstGeom>
            <a:noFill/>
            <a:ln w="9525">
              <a:noFill/>
              <a:miter lim="800000"/>
              <a:headEnd/>
              <a:tailEnd/>
            </a:ln>
          </p:spPr>
        </p:pic>
      </p:grpSp>
      <p:sp>
        <p:nvSpPr>
          <p:cNvPr id="120" name="TextBox 119"/>
          <p:cNvSpPr txBox="1"/>
          <p:nvPr/>
        </p:nvSpPr>
        <p:spPr>
          <a:xfrm>
            <a:off x="5791200" y="5867400"/>
            <a:ext cx="2286000" cy="523875"/>
          </a:xfrm>
          <a:prstGeom prst="rect">
            <a:avLst/>
          </a:prstGeom>
          <a:noFill/>
        </p:spPr>
        <p:txBody>
          <a:bodyPr lIns="91436" tIns="45718" rIns="91436" bIns="45718">
            <a:spAutoFit/>
          </a:bodyPr>
          <a:lstStyle/>
          <a:p>
            <a:pPr>
              <a:defRPr/>
            </a:pPr>
            <a:r>
              <a:rPr lang="en-US" sz="1400" dirty="0">
                <a:latin typeface="+mj-lt"/>
              </a:rPr>
              <a:t>3</a:t>
            </a:r>
            <a:r>
              <a:rPr lang="en-US" sz="1400" baseline="30000" dirty="0">
                <a:latin typeface="+mj-lt"/>
              </a:rPr>
              <a:t>rd</a:t>
            </a:r>
            <a:r>
              <a:rPr lang="en-US" sz="1400" dirty="0">
                <a:latin typeface="+mj-lt"/>
              </a:rPr>
              <a:t> Party Video Conference Endpoints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dirty="0" smtClean="0"/>
              <a:t>OCS 2007 Demo</a:t>
            </a:r>
          </a:p>
        </p:txBody>
      </p:sp>
      <p:sp>
        <p:nvSpPr>
          <p:cNvPr id="78851" name="Rectangle 3"/>
          <p:cNvSpPr>
            <a:spLocks noGrp="1" noChangeArrowheads="1"/>
          </p:cNvSpPr>
          <p:nvPr>
            <p:ph idx="1"/>
          </p:nvPr>
        </p:nvSpPr>
        <p:spPr>
          <a:xfrm>
            <a:off x="382588" y="1414463"/>
            <a:ext cx="8380412" cy="3933384"/>
          </a:xfrm>
        </p:spPr>
        <p:txBody>
          <a:bodyPr/>
          <a:lstStyle/>
          <a:p>
            <a:pPr eaLnBrk="1" hangingPunct="1">
              <a:defRPr/>
            </a:pPr>
            <a:r>
              <a:rPr lang="en-US" dirty="0" smtClean="0"/>
              <a:t>P2P Video</a:t>
            </a:r>
          </a:p>
          <a:p>
            <a:pPr lvl="1" eaLnBrk="1" hangingPunct="1">
              <a:defRPr/>
            </a:pPr>
            <a:r>
              <a:rPr lang="en-US" dirty="0" smtClean="0"/>
              <a:t>From Outlook, OC, Audio Elevation</a:t>
            </a:r>
          </a:p>
          <a:p>
            <a:pPr eaLnBrk="1" hangingPunct="1">
              <a:defRPr/>
            </a:pPr>
            <a:r>
              <a:rPr lang="en-US" dirty="0" smtClean="0"/>
              <a:t>Multiparty Video</a:t>
            </a:r>
          </a:p>
          <a:p>
            <a:pPr lvl="1" eaLnBrk="1" hangingPunct="1">
              <a:defRPr/>
            </a:pPr>
            <a:r>
              <a:rPr lang="en-US" dirty="0" smtClean="0"/>
              <a:t>From OC, P2P Elevation, Audio Elevation</a:t>
            </a:r>
          </a:p>
          <a:p>
            <a:pPr eaLnBrk="1" hangingPunct="1">
              <a:defRPr/>
            </a:pPr>
            <a:r>
              <a:rPr lang="en-US" dirty="0" smtClean="0"/>
              <a:t>Live Meeting Video</a:t>
            </a:r>
          </a:p>
          <a:p>
            <a:pPr eaLnBrk="1" hangingPunct="1">
              <a:defRPr/>
            </a:pPr>
            <a:r>
              <a:rPr lang="en-US" dirty="0" smtClean="0"/>
              <a:t>Video Setup</a:t>
            </a:r>
          </a:p>
          <a:p>
            <a:pPr eaLnBrk="1" hangingPunct="1">
              <a:defRPr/>
            </a:pPr>
            <a:r>
              <a:rPr lang="en-US" dirty="0" smtClean="0"/>
              <a:t>Firewall Traversal</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dirty="0" smtClean="0"/>
              <a:t>OCS 2007 Video Deep Dive</a:t>
            </a:r>
          </a:p>
        </p:txBody>
      </p:sp>
      <p:sp>
        <p:nvSpPr>
          <p:cNvPr id="78851" name="Rectangle 3"/>
          <p:cNvSpPr>
            <a:spLocks noGrp="1" noChangeArrowheads="1"/>
          </p:cNvSpPr>
          <p:nvPr>
            <p:ph idx="1"/>
          </p:nvPr>
        </p:nvSpPr>
        <p:spPr>
          <a:xfrm>
            <a:off x="382588" y="1414463"/>
            <a:ext cx="8380412" cy="4081117"/>
          </a:xfrm>
        </p:spPr>
        <p:txBody>
          <a:bodyPr/>
          <a:lstStyle/>
          <a:p>
            <a:pPr eaLnBrk="1" hangingPunct="1">
              <a:defRPr/>
            </a:pPr>
            <a:r>
              <a:rPr lang="en-US" dirty="0" smtClean="0"/>
              <a:t>Codec</a:t>
            </a:r>
          </a:p>
          <a:p>
            <a:pPr eaLnBrk="1" hangingPunct="1">
              <a:defRPr/>
            </a:pPr>
            <a:r>
              <a:rPr lang="en-US" dirty="0" smtClean="0"/>
              <a:t>Quality</a:t>
            </a:r>
          </a:p>
          <a:p>
            <a:pPr eaLnBrk="1" hangingPunct="1">
              <a:defRPr/>
            </a:pPr>
            <a:r>
              <a:rPr lang="en-US" dirty="0" smtClean="0"/>
              <a:t>Ease of Use</a:t>
            </a:r>
          </a:p>
          <a:p>
            <a:pPr eaLnBrk="1" hangingPunct="1">
              <a:defRPr/>
            </a:pPr>
            <a:r>
              <a:rPr lang="en-US" dirty="0" smtClean="0"/>
              <a:t>Reliability</a:t>
            </a:r>
          </a:p>
          <a:p>
            <a:pPr eaLnBrk="1" hangingPunct="1">
              <a:defRPr/>
            </a:pPr>
            <a:r>
              <a:rPr lang="en-US" dirty="0" smtClean="0"/>
              <a:t>Network Resilience</a:t>
            </a:r>
          </a:p>
          <a:p>
            <a:pPr eaLnBrk="1" hangingPunct="1">
              <a:defRPr/>
            </a:pPr>
            <a:r>
              <a:rPr lang="en-US" dirty="0" smtClean="0"/>
              <a:t>Affordability</a:t>
            </a:r>
          </a:p>
          <a:p>
            <a:pPr eaLnBrk="1" hangingPunct="1">
              <a:defRPr/>
            </a:pPr>
            <a:endParaRPr lang="en-US" dirty="0" smtClean="0"/>
          </a:p>
        </p:txBody>
      </p:sp>
      <p:graphicFrame>
        <p:nvGraphicFramePr>
          <p:cNvPr id="4" name="Table 3"/>
          <p:cNvGraphicFramePr>
            <a:graphicFrameLocks noGrp="1"/>
          </p:cNvGraphicFramePr>
          <p:nvPr/>
        </p:nvGraphicFramePr>
        <p:xfrm>
          <a:off x="5638800" y="1447800"/>
          <a:ext cx="2766284" cy="3200400"/>
        </p:xfrm>
        <a:graphic>
          <a:graphicData uri="http://schemas.openxmlformats.org/drawingml/2006/table">
            <a:tbl>
              <a:tblPr firstRow="1" bandRow="1">
                <a:tableStyleId>{5C22544A-7EE6-4342-B048-85BDC9FD1C3A}</a:tableStyleId>
              </a:tblPr>
              <a:tblGrid>
                <a:gridCol w="2766284"/>
              </a:tblGrid>
              <a:tr h="457200">
                <a:tc>
                  <a:txBody>
                    <a:bodyPr/>
                    <a:lstStyle/>
                    <a:p>
                      <a:r>
                        <a:rPr lang="en-US" dirty="0" smtClean="0">
                          <a:solidFill>
                            <a:schemeClr val="accent2">
                              <a:lumMod val="75000"/>
                            </a:schemeClr>
                          </a:solidFill>
                        </a:rPr>
                        <a:t>Area of Focus</a:t>
                      </a:r>
                      <a:endParaRPr lang="en-US" dirty="0">
                        <a:solidFill>
                          <a:schemeClr val="accent2">
                            <a:lumMod val="75000"/>
                          </a:schemeClr>
                        </a:solidFill>
                      </a:endParaRPr>
                    </a:p>
                  </a:txBody>
                  <a:tcPr/>
                </a:tc>
              </a:tr>
              <a:tr h="457200">
                <a:tc>
                  <a:txBody>
                    <a:bodyPr/>
                    <a:lstStyle/>
                    <a:p>
                      <a:r>
                        <a:rPr lang="en-US" dirty="0" smtClean="0"/>
                        <a:t>High Quality Audio/Video</a:t>
                      </a:r>
                      <a:endParaRPr lang="en-US" dirty="0"/>
                    </a:p>
                  </a:txBody>
                  <a:tcPr/>
                </a:tc>
              </a:tr>
              <a:tr h="457200">
                <a:tc>
                  <a:txBody>
                    <a:bodyPr/>
                    <a:lstStyle/>
                    <a:p>
                      <a:r>
                        <a:rPr lang="en-US" dirty="0" smtClean="0"/>
                        <a:t>Ease of Use</a:t>
                      </a:r>
                      <a:endParaRPr lang="en-US" dirty="0"/>
                    </a:p>
                  </a:txBody>
                  <a:tcPr/>
                </a:tc>
              </a:tr>
              <a:tr h="457200">
                <a:tc>
                  <a:txBody>
                    <a:bodyPr/>
                    <a:lstStyle/>
                    <a:p>
                      <a:r>
                        <a:rPr lang="en-US" dirty="0" smtClean="0"/>
                        <a:t>Reliability</a:t>
                      </a:r>
                      <a:endParaRPr lang="en-US" dirty="0"/>
                    </a:p>
                  </a:txBody>
                  <a:tcPr/>
                </a:tc>
              </a:tr>
              <a:tr h="457200">
                <a:tc>
                  <a:txBody>
                    <a:bodyPr/>
                    <a:lstStyle/>
                    <a:p>
                      <a:r>
                        <a:rPr lang="en-US" dirty="0" smtClean="0"/>
                        <a:t>Network Resilience</a:t>
                      </a:r>
                      <a:endParaRPr lang="en-US" dirty="0"/>
                    </a:p>
                  </a:txBody>
                  <a:tcPr/>
                </a:tc>
              </a:tr>
              <a:tr h="457200">
                <a:tc>
                  <a:txBody>
                    <a:bodyPr/>
                    <a:lstStyle/>
                    <a:p>
                      <a:r>
                        <a:rPr lang="en-US" dirty="0" smtClean="0"/>
                        <a:t>Affordability</a:t>
                      </a:r>
                      <a:endParaRPr lang="en-US" dirty="0"/>
                    </a:p>
                  </a:txBody>
                  <a:tcPr/>
                </a:tc>
              </a:tr>
              <a:tr h="457200">
                <a:tc>
                  <a:txBody>
                    <a:bodyPr/>
                    <a:lstStyle/>
                    <a:p>
                      <a:r>
                        <a:rPr lang="en-US" dirty="0" smtClean="0"/>
                        <a:t>Face to Face Experience</a:t>
                      </a:r>
                      <a:endParaRPr lang="en-US" dirty="0"/>
                    </a:p>
                  </a:txBody>
                  <a:tcPr/>
                </a:tc>
              </a:tr>
            </a:tbl>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Webcast Template - TNET_NEW_atsim (3)">
  <a:themeElements>
    <a:clrScheme name="Custom 2">
      <a:dk1>
        <a:srgbClr val="000000"/>
      </a:dk1>
      <a:lt1>
        <a:srgbClr val="FFFFFF"/>
      </a:lt1>
      <a:dk2>
        <a:srgbClr val="000066"/>
      </a:dk2>
      <a:lt2>
        <a:srgbClr val="FFFFFF"/>
      </a:lt2>
      <a:accent1>
        <a:srgbClr val="99CCFF"/>
      </a:accent1>
      <a:accent2>
        <a:srgbClr val="33CC33"/>
      </a:accent2>
      <a:accent3>
        <a:srgbClr val="FFCC00"/>
      </a:accent3>
      <a:accent4>
        <a:srgbClr val="DADADA"/>
      </a:accent4>
      <a:accent5>
        <a:srgbClr val="CAE2FF"/>
      </a:accent5>
      <a:accent6>
        <a:srgbClr val="2DB92D"/>
      </a:accent6>
      <a:hlink>
        <a:srgbClr val="FFCC00"/>
      </a:hlink>
      <a:folHlink>
        <a:srgbClr val="0099CC"/>
      </a:folHlink>
    </a:clrScheme>
    <a:fontScheme name="1_Webcast Template - TNET_NEW_atsi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CC00"/>
          </a:buClr>
          <a:buSzTx/>
          <a:buFontTx/>
          <a:buChar char="•"/>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CC00"/>
          </a:buClr>
          <a:buSzTx/>
          <a:buFontTx/>
          <a:buChar char="•"/>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Webcast Template - TNET_NEW_atsim (3) 1">
        <a:dk1>
          <a:srgbClr val="000000"/>
        </a:dk1>
        <a:lt1>
          <a:srgbClr val="FFFFFF"/>
        </a:lt1>
        <a:dk2>
          <a:srgbClr val="000066"/>
        </a:dk2>
        <a:lt2>
          <a:srgbClr val="FFFFFF"/>
        </a:lt2>
        <a:accent1>
          <a:srgbClr val="99CCFF"/>
        </a:accent1>
        <a:accent2>
          <a:srgbClr val="33CC33"/>
        </a:accent2>
        <a:accent3>
          <a:srgbClr val="AAAAB8"/>
        </a:accent3>
        <a:accent4>
          <a:srgbClr val="DADADA"/>
        </a:accent4>
        <a:accent5>
          <a:srgbClr val="CAE2FF"/>
        </a:accent5>
        <a:accent6>
          <a:srgbClr val="2DB92D"/>
        </a:accent6>
        <a:hlink>
          <a:srgbClr val="FFCC00"/>
        </a:hlink>
        <a:folHlink>
          <a:srgbClr val="0099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4495</TotalTime>
  <Words>1810</Words>
  <Application>Microsoft PowerPoint</Application>
  <PresentationFormat>On-screen Show (4:3)</PresentationFormat>
  <Paragraphs>638</Paragraphs>
  <Slides>46</Slides>
  <Notes>46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1_Webcast Template - TNET_NEW_atsim (3)</vt:lpstr>
      <vt:lpstr>Visio</vt:lpstr>
      <vt:lpstr>OCS Video Conferencing</vt:lpstr>
      <vt:lpstr>Agenda</vt:lpstr>
      <vt:lpstr>Our Vision</vt:lpstr>
      <vt:lpstr>Video Conferencing Reality</vt:lpstr>
      <vt:lpstr>Our Multi-Release Approach </vt:lpstr>
      <vt:lpstr>OCS 2007 Video Capabilities</vt:lpstr>
      <vt:lpstr>OCS 2007 Video Components</vt:lpstr>
      <vt:lpstr>OCS 2007 Demo</vt:lpstr>
      <vt:lpstr>OCS 2007 Video Deep Dive</vt:lpstr>
      <vt:lpstr>Video Codec</vt:lpstr>
      <vt:lpstr>Video Encoding Pattern</vt:lpstr>
      <vt:lpstr>Bitstream Structure</vt:lpstr>
      <vt:lpstr>Artifact</vt:lpstr>
      <vt:lpstr>Artifact</vt:lpstr>
      <vt:lpstr>Artifact</vt:lpstr>
      <vt:lpstr>Artifact</vt:lpstr>
      <vt:lpstr>Encoder/Decoder Flow</vt:lpstr>
      <vt:lpstr>Feature Set</vt:lpstr>
      <vt:lpstr>Quality In OCS 2007</vt:lpstr>
      <vt:lpstr>Usability In OCS 2007</vt:lpstr>
      <vt:lpstr>Reliability In OCS 2007</vt:lpstr>
      <vt:lpstr>Network Resilience In OCS 2007</vt:lpstr>
      <vt:lpstr>Channel Protection</vt:lpstr>
      <vt:lpstr>Forward Error Correction</vt:lpstr>
      <vt:lpstr>Error Concealment</vt:lpstr>
      <vt:lpstr>Error Recovery</vt:lpstr>
      <vt:lpstr>Dynamic BW Allocation</vt:lpstr>
      <vt:lpstr>Affordability In OCS 2007</vt:lpstr>
      <vt:lpstr>Video Conferencing</vt:lpstr>
      <vt:lpstr>Rate Matching</vt:lpstr>
      <vt:lpstr>Multi-Party Video</vt:lpstr>
      <vt:lpstr>OCS 2007 Video Recap</vt:lpstr>
      <vt:lpstr>Interop With Tandberg</vt:lpstr>
      <vt:lpstr>TANDBERG – OCS Interoperability Released solution</vt:lpstr>
      <vt:lpstr>TANDBERG – OCS Interoperability – Roadmap  Media Gateway</vt:lpstr>
      <vt:lpstr>Interop With Polycom</vt:lpstr>
      <vt:lpstr>Polycom Video Components In An Office Communications Server 2007 Topology</vt:lpstr>
      <vt:lpstr>Three Phase Video Integration into  Office Communications Server 2007</vt:lpstr>
      <vt:lpstr>OCS Video Roadmap</vt:lpstr>
      <vt:lpstr>OCS Video Future</vt:lpstr>
      <vt:lpstr>Want To Be An Expert?</vt:lpstr>
      <vt:lpstr>Slide 42</vt:lpstr>
      <vt:lpstr>Appendix</vt:lpstr>
      <vt:lpstr>Telepresence Myth</vt:lpstr>
      <vt:lpstr>Telepresence Demystified</vt:lpstr>
      <vt:lpstr>Do You Need Telepresence?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Dean Andrews</dc:creator>
  <cp:keywords>TechNet;</cp:keywords>
  <cp:lastModifiedBy>Chris Caldwell</cp:lastModifiedBy>
  <cp:revision>90</cp:revision>
  <dcterms:created xsi:type="dcterms:W3CDTF">2004-11-11T21:19:26Z</dcterms:created>
  <dcterms:modified xsi:type="dcterms:W3CDTF">2008-07-31T16:39:59Z</dcterms:modified>
  <cp:category>IT Professional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gram">
    <vt:lpwstr>TechNet</vt:lpwstr>
  </property>
  <property fmtid="{D5CDD505-2E9C-101B-9397-08002B2CF9AE}" pid="3" name="Session ID">
    <vt:lpwstr>TNTx-xx</vt:lpwstr>
  </property>
  <property fmtid="{D5CDD505-2E9C-101B-9397-08002B2CF9AE}" pid="4" name="Status">
    <vt:lpwstr>Work in Progress</vt:lpwstr>
  </property>
  <property fmtid="{D5CDD505-2E9C-101B-9397-08002B2CF9AE}" pid="5" name="Version">
    <vt:lpwstr>3.0</vt:lpwstr>
  </property>
  <property fmtid="{D5CDD505-2E9C-101B-9397-08002B2CF9AE}" pid="6" name="Support">
    <vt:lpwstr>devhelp@microsoft.com</vt:lpwstr>
  </property>
  <property fmtid="{D5CDD505-2E9C-101B-9397-08002B2CF9AE}" pid="7" name="build">
    <vt:lpwstr>0</vt:lpwstr>
  </property>
</Properties>
</file>