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Lst>
  <p:notesMasterIdLst>
    <p:notesMasterId r:id="rId34"/>
  </p:notesMasterIdLst>
  <p:handoutMasterIdLst>
    <p:handoutMasterId r:id="rId35"/>
  </p:handoutMasterIdLst>
  <p:sldIdLst>
    <p:sldId id="256" r:id="rId2"/>
    <p:sldId id="257" r:id="rId3"/>
    <p:sldId id="258" r:id="rId4"/>
    <p:sldId id="284" r:id="rId5"/>
    <p:sldId id="285" r:id="rId6"/>
    <p:sldId id="286" r:id="rId7"/>
    <p:sldId id="287" r:id="rId8"/>
    <p:sldId id="304" r:id="rId9"/>
    <p:sldId id="305" r:id="rId10"/>
    <p:sldId id="306" r:id="rId11"/>
    <p:sldId id="307" r:id="rId12"/>
    <p:sldId id="308" r:id="rId13"/>
    <p:sldId id="289" r:id="rId14"/>
    <p:sldId id="290" r:id="rId15"/>
    <p:sldId id="291" r:id="rId16"/>
    <p:sldId id="309" r:id="rId17"/>
    <p:sldId id="292" r:id="rId18"/>
    <p:sldId id="294" r:id="rId19"/>
    <p:sldId id="295" r:id="rId20"/>
    <p:sldId id="299" r:id="rId21"/>
    <p:sldId id="300" r:id="rId22"/>
    <p:sldId id="301" r:id="rId23"/>
    <p:sldId id="302" r:id="rId24"/>
    <p:sldId id="303" r:id="rId25"/>
    <p:sldId id="296" r:id="rId26"/>
    <p:sldId id="297" r:id="rId27"/>
    <p:sldId id="310" r:id="rId28"/>
    <p:sldId id="298" r:id="rId29"/>
    <p:sldId id="274" r:id="rId30"/>
    <p:sldId id="282" r:id="rId31"/>
    <p:sldId id="283" r:id="rId32"/>
    <p:sldId id="280" r:id="rId33"/>
  </p:sldIdLst>
  <p:sldSz cx="9144000" cy="6858000" type="screen4x3"/>
  <p:notesSz cx="6797675" cy="9926638"/>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07/7/12/main">
          <a:srgbClr xmlns:mc="http://schemas.openxmlformats.org/markup-compatibility/2006" xmlns:a14="http://schemas.microsoft.com/office/drawing/2007/7/7/main" val="FF0000" mc:Ignorable=""/>
        </p14:laserClr>
      </p:ext>
      <p:ext uri="{2FDB2607-1784-4EEB-B798-7EB5836EED8A}">
        <p14:showMediaCtrls xmlns="" xmlns:p14="http://schemas.microsoft.com/office/powerpoint/2007/7/12/main" val="1"/>
      </p:ext>
    </p:extLst>
  </p:showPr>
  <p:clrMru>
    <a:srgbClr val="FFFFFF"/>
    <a:srgbClr val="CCFFCC"/>
    <a:srgbClr val="CCCCCC"/>
    <a:srgbClr val="99CC99"/>
    <a:srgbClr val="F6AE1E"/>
    <a:srgbClr val="FF0066"/>
    <a:srgbClr val="000000"/>
    <a:srgbClr val="F3AF35"/>
    <a:srgbClr val="9C42E6"/>
    <a:srgbClr val="D1943B"/>
  </p:clrMru>
  <p:extLst>
    <p:ext uri="{E76CE94A-603C-4142-B9EB-6D1370010A27}">
      <p14:discardImageEditData xmlns="" xmlns:p14="http://schemas.microsoft.com/office/powerpoint/2007/7/12/main" val="0"/>
    </p:ext>
    <p:ext uri="{D31A062A-798A-4329-ABDD-BBA856620510}">
      <p14:defaultImageDpi xmlns="" xmlns:p14="http://schemas.microsoft.com/office/powerpoint/2007/7/12/main"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6105" autoAdjust="0"/>
  </p:normalViewPr>
  <p:slideViewPr>
    <p:cSldViewPr snapToGrid="0">
      <p:cViewPr varScale="1">
        <p:scale>
          <a:sx n="88" d="100"/>
          <a:sy n="88" d="100"/>
        </p:scale>
        <p:origin x="-1170" y="-96"/>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64" d="100"/>
          <a:sy n="64" d="100"/>
        </p:scale>
        <p:origin x="-2814" y="-12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0383D9-FD75-4E80-B9C1-16E59E324987}" type="doc">
      <dgm:prSet loTypeId="urn:microsoft.com/office/officeart/2005/8/layout/arrow5" loCatId="process" qsTypeId="urn:microsoft.com/office/officeart/2005/8/quickstyle/3d2" qsCatId="3D" csTypeId="urn:microsoft.com/office/officeart/2005/8/colors/colorful3" csCatId="colorful" phldr="1"/>
      <dgm:spPr/>
    </dgm:pt>
    <dgm:pt modelId="{5917C412-69A0-476D-AB0E-CF413266AC79}">
      <dgm:prSet phldrT="[Text]"/>
      <dgm:spPr/>
      <dgm:t>
        <a:bodyPr/>
        <a:lstStyle/>
        <a:p>
          <a:r>
            <a:rPr lang="en-GB" dirty="0" smtClean="0"/>
            <a:t>NZ Post Retail</a:t>
          </a:r>
          <a:endParaRPr lang="en-US" dirty="0"/>
        </a:p>
      </dgm:t>
    </dgm:pt>
    <dgm:pt modelId="{CA784B96-C0FF-41A8-B72A-B3E65ABFE43D}" type="parTrans" cxnId="{11AFC2AB-4132-4BFA-ABF5-3F0B63D0F35B}">
      <dgm:prSet/>
      <dgm:spPr/>
      <dgm:t>
        <a:bodyPr/>
        <a:lstStyle/>
        <a:p>
          <a:endParaRPr lang="en-US"/>
        </a:p>
      </dgm:t>
    </dgm:pt>
    <dgm:pt modelId="{2CA0A856-DC0A-4B3F-938E-4DAD4B76A097}" type="sibTrans" cxnId="{11AFC2AB-4132-4BFA-ABF5-3F0B63D0F35B}">
      <dgm:prSet/>
      <dgm:spPr/>
      <dgm:t>
        <a:bodyPr/>
        <a:lstStyle/>
        <a:p>
          <a:endParaRPr lang="en-US"/>
        </a:p>
      </dgm:t>
    </dgm:pt>
    <dgm:pt modelId="{134A8471-DF7F-4E4E-99E7-FE3E2C7DA07E}">
      <dgm:prSet phldrT="[Text]"/>
      <dgm:spPr/>
      <dgm:t>
        <a:bodyPr/>
        <a:lstStyle/>
        <a:p>
          <a:r>
            <a:rPr lang="en-GB" dirty="0" smtClean="0"/>
            <a:t>Datacom</a:t>
          </a:r>
          <a:endParaRPr lang="en-US" dirty="0"/>
        </a:p>
      </dgm:t>
    </dgm:pt>
    <dgm:pt modelId="{7669A95F-7327-47E0-9F18-FC68F3E3F0C9}" type="parTrans" cxnId="{0E889492-1A09-40FF-A99B-6569066CFC1F}">
      <dgm:prSet/>
      <dgm:spPr/>
      <dgm:t>
        <a:bodyPr/>
        <a:lstStyle/>
        <a:p>
          <a:endParaRPr lang="en-US"/>
        </a:p>
      </dgm:t>
    </dgm:pt>
    <dgm:pt modelId="{0F4BD234-6104-4A61-819E-A172870E4824}" type="sibTrans" cxnId="{0E889492-1A09-40FF-A99B-6569066CFC1F}">
      <dgm:prSet/>
      <dgm:spPr/>
      <dgm:t>
        <a:bodyPr/>
        <a:lstStyle/>
        <a:p>
          <a:endParaRPr lang="en-US"/>
        </a:p>
      </dgm:t>
    </dgm:pt>
    <dgm:pt modelId="{921FD95E-3F08-4939-881F-D452A63FB7B1}">
      <dgm:prSet phldrT="[Text]"/>
      <dgm:spPr/>
      <dgm:t>
        <a:bodyPr/>
        <a:lstStyle/>
        <a:p>
          <a:r>
            <a:rPr lang="en-GB" dirty="0" smtClean="0"/>
            <a:t>Microsoft</a:t>
          </a:r>
          <a:endParaRPr lang="en-US" dirty="0"/>
        </a:p>
      </dgm:t>
    </dgm:pt>
    <dgm:pt modelId="{C48A9AD2-3C5D-4C39-B7BA-D377AB1964D5}" type="parTrans" cxnId="{5C2D11AA-350A-4B1D-9478-3B2D10034259}">
      <dgm:prSet/>
      <dgm:spPr/>
      <dgm:t>
        <a:bodyPr/>
        <a:lstStyle/>
        <a:p>
          <a:endParaRPr lang="en-US"/>
        </a:p>
      </dgm:t>
    </dgm:pt>
    <dgm:pt modelId="{3F732D5F-135A-49D4-B99A-FCE5FDEF0B67}" type="sibTrans" cxnId="{5C2D11AA-350A-4B1D-9478-3B2D10034259}">
      <dgm:prSet/>
      <dgm:spPr/>
      <dgm:t>
        <a:bodyPr/>
        <a:lstStyle/>
        <a:p>
          <a:endParaRPr lang="en-US"/>
        </a:p>
      </dgm:t>
    </dgm:pt>
    <dgm:pt modelId="{8079BCCA-91DD-41D8-93A1-09BFA59F8A6A}" type="pres">
      <dgm:prSet presAssocID="{020383D9-FD75-4E80-B9C1-16E59E324987}" presName="diagram" presStyleCnt="0">
        <dgm:presLayoutVars>
          <dgm:dir/>
          <dgm:resizeHandles val="exact"/>
        </dgm:presLayoutVars>
      </dgm:prSet>
      <dgm:spPr/>
    </dgm:pt>
    <dgm:pt modelId="{9751A563-888F-4D0E-8C30-4D005092DBC5}" type="pres">
      <dgm:prSet presAssocID="{5917C412-69A0-476D-AB0E-CF413266AC79}" presName="arrow" presStyleLbl="node1" presStyleIdx="0" presStyleCnt="3">
        <dgm:presLayoutVars>
          <dgm:bulletEnabled val="1"/>
        </dgm:presLayoutVars>
      </dgm:prSet>
      <dgm:spPr/>
      <dgm:t>
        <a:bodyPr/>
        <a:lstStyle/>
        <a:p>
          <a:endParaRPr lang="en-US"/>
        </a:p>
      </dgm:t>
    </dgm:pt>
    <dgm:pt modelId="{A7CD44F8-A3F1-4318-B02E-A3DF9B559035}" type="pres">
      <dgm:prSet presAssocID="{134A8471-DF7F-4E4E-99E7-FE3E2C7DA07E}" presName="arrow" presStyleLbl="node1" presStyleIdx="1" presStyleCnt="3">
        <dgm:presLayoutVars>
          <dgm:bulletEnabled val="1"/>
        </dgm:presLayoutVars>
      </dgm:prSet>
      <dgm:spPr/>
      <dgm:t>
        <a:bodyPr/>
        <a:lstStyle/>
        <a:p>
          <a:endParaRPr lang="en-US"/>
        </a:p>
      </dgm:t>
    </dgm:pt>
    <dgm:pt modelId="{D776F919-2675-4885-88C5-C2ECC7445FEF}" type="pres">
      <dgm:prSet presAssocID="{921FD95E-3F08-4939-881F-D452A63FB7B1}" presName="arrow" presStyleLbl="node1" presStyleIdx="2" presStyleCnt="3">
        <dgm:presLayoutVars>
          <dgm:bulletEnabled val="1"/>
        </dgm:presLayoutVars>
      </dgm:prSet>
      <dgm:spPr/>
      <dgm:t>
        <a:bodyPr/>
        <a:lstStyle/>
        <a:p>
          <a:endParaRPr lang="en-US"/>
        </a:p>
      </dgm:t>
    </dgm:pt>
  </dgm:ptLst>
  <dgm:cxnLst>
    <dgm:cxn modelId="{606623B5-4016-4E5C-9B60-FACA3A49692A}" type="presOf" srcId="{5917C412-69A0-476D-AB0E-CF413266AC79}" destId="{9751A563-888F-4D0E-8C30-4D005092DBC5}" srcOrd="0" destOrd="0" presId="urn:microsoft.com/office/officeart/2005/8/layout/arrow5"/>
    <dgm:cxn modelId="{11AFC2AB-4132-4BFA-ABF5-3F0B63D0F35B}" srcId="{020383D9-FD75-4E80-B9C1-16E59E324987}" destId="{5917C412-69A0-476D-AB0E-CF413266AC79}" srcOrd="0" destOrd="0" parTransId="{CA784B96-C0FF-41A8-B72A-B3E65ABFE43D}" sibTransId="{2CA0A856-DC0A-4B3F-938E-4DAD4B76A097}"/>
    <dgm:cxn modelId="{5C2D11AA-350A-4B1D-9478-3B2D10034259}" srcId="{020383D9-FD75-4E80-B9C1-16E59E324987}" destId="{921FD95E-3F08-4939-881F-D452A63FB7B1}" srcOrd="2" destOrd="0" parTransId="{C48A9AD2-3C5D-4C39-B7BA-D377AB1964D5}" sibTransId="{3F732D5F-135A-49D4-B99A-FCE5FDEF0B67}"/>
    <dgm:cxn modelId="{0E889492-1A09-40FF-A99B-6569066CFC1F}" srcId="{020383D9-FD75-4E80-B9C1-16E59E324987}" destId="{134A8471-DF7F-4E4E-99E7-FE3E2C7DA07E}" srcOrd="1" destOrd="0" parTransId="{7669A95F-7327-47E0-9F18-FC68F3E3F0C9}" sibTransId="{0F4BD234-6104-4A61-819E-A172870E4824}"/>
    <dgm:cxn modelId="{5E8DD0B6-5000-44A9-95BA-3A8FF057263A}" type="presOf" srcId="{020383D9-FD75-4E80-B9C1-16E59E324987}" destId="{8079BCCA-91DD-41D8-93A1-09BFA59F8A6A}" srcOrd="0" destOrd="0" presId="urn:microsoft.com/office/officeart/2005/8/layout/arrow5"/>
    <dgm:cxn modelId="{7C2CD391-56B3-420A-86DA-4A583170A043}" type="presOf" srcId="{134A8471-DF7F-4E4E-99E7-FE3E2C7DA07E}" destId="{A7CD44F8-A3F1-4318-B02E-A3DF9B559035}" srcOrd="0" destOrd="0" presId="urn:microsoft.com/office/officeart/2005/8/layout/arrow5"/>
    <dgm:cxn modelId="{367AAB66-82A1-4BD2-B072-5C13164D6B79}" type="presOf" srcId="{921FD95E-3F08-4939-881F-D452A63FB7B1}" destId="{D776F919-2675-4885-88C5-C2ECC7445FEF}" srcOrd="0" destOrd="0" presId="urn:microsoft.com/office/officeart/2005/8/layout/arrow5"/>
    <dgm:cxn modelId="{E672D8A8-2C43-4AE7-B179-75CCCAD11371}" type="presParOf" srcId="{8079BCCA-91DD-41D8-93A1-09BFA59F8A6A}" destId="{9751A563-888F-4D0E-8C30-4D005092DBC5}" srcOrd="0" destOrd="0" presId="urn:microsoft.com/office/officeart/2005/8/layout/arrow5"/>
    <dgm:cxn modelId="{E9B6F747-8429-40C6-BF17-AEE761853BCB}" type="presParOf" srcId="{8079BCCA-91DD-41D8-93A1-09BFA59F8A6A}" destId="{A7CD44F8-A3F1-4318-B02E-A3DF9B559035}" srcOrd="1" destOrd="0" presId="urn:microsoft.com/office/officeart/2005/8/layout/arrow5"/>
    <dgm:cxn modelId="{C5981E09-1973-4419-AACD-AEE26881B143}" type="presParOf" srcId="{8079BCCA-91DD-41D8-93A1-09BFA59F8A6A}" destId="{D776F919-2675-4885-88C5-C2ECC7445FEF}" srcOrd="2" destOrd="0" presId="urn:microsoft.com/office/officeart/2005/8/layout/arrow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51A563-888F-4D0E-8C30-4D005092DBC5}">
      <dsp:nvSpPr>
        <dsp:cNvPr id="0" name=""/>
        <dsp:cNvSpPr/>
      </dsp:nvSpPr>
      <dsp:spPr>
        <a:xfrm>
          <a:off x="2959521" y="828"/>
          <a:ext cx="2310556" cy="2310556"/>
        </a:xfrm>
        <a:prstGeom prst="downArrow">
          <a:avLst>
            <a:gd name="adj1" fmla="val 50000"/>
            <a:gd name="adj2" fmla="val 35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GB" sz="2600" kern="1200" dirty="0" smtClean="0"/>
            <a:t>NZ Post Retail</a:t>
          </a:r>
          <a:endParaRPr lang="en-US" sz="2600" kern="1200" dirty="0"/>
        </a:p>
      </dsp:txBody>
      <dsp:txXfrm>
        <a:off x="2959521" y="828"/>
        <a:ext cx="2310556" cy="2310556"/>
      </dsp:txXfrm>
    </dsp:sp>
    <dsp:sp modelId="{A7CD44F8-A3F1-4318-B02E-A3DF9B559035}">
      <dsp:nvSpPr>
        <dsp:cNvPr id="0" name=""/>
        <dsp:cNvSpPr/>
      </dsp:nvSpPr>
      <dsp:spPr>
        <a:xfrm rot="7200000">
          <a:off x="4295372" y="2314590"/>
          <a:ext cx="2310556" cy="2310556"/>
        </a:xfrm>
        <a:prstGeom prst="downArrow">
          <a:avLst>
            <a:gd name="adj1" fmla="val 50000"/>
            <a:gd name="adj2" fmla="val 35000"/>
          </a:avLst>
        </a:prstGeom>
        <a:gradFill rotWithShape="0">
          <a:gsLst>
            <a:gs pos="0">
              <a:schemeClr val="accent3">
                <a:hueOff val="-5317588"/>
                <a:satOff val="9697"/>
                <a:lumOff val="5883"/>
                <a:alphaOff val="0"/>
                <a:shade val="15000"/>
                <a:satMod val="180000"/>
              </a:schemeClr>
            </a:gs>
            <a:gs pos="50000">
              <a:schemeClr val="accent3">
                <a:hueOff val="-5317588"/>
                <a:satOff val="9697"/>
                <a:lumOff val="5883"/>
                <a:alphaOff val="0"/>
                <a:shade val="45000"/>
                <a:satMod val="170000"/>
              </a:schemeClr>
            </a:gs>
            <a:gs pos="70000">
              <a:schemeClr val="accent3">
                <a:hueOff val="-5317588"/>
                <a:satOff val="9697"/>
                <a:lumOff val="5883"/>
                <a:alphaOff val="0"/>
                <a:tint val="99000"/>
                <a:shade val="65000"/>
                <a:satMod val="155000"/>
              </a:schemeClr>
            </a:gs>
            <a:gs pos="100000">
              <a:schemeClr val="accent3">
                <a:hueOff val="-5317588"/>
                <a:satOff val="9697"/>
                <a:lumOff val="5883"/>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GB" sz="2600" kern="1200" dirty="0" smtClean="0"/>
            <a:t>Datacom</a:t>
          </a:r>
          <a:endParaRPr lang="en-US" sz="2600" kern="1200" dirty="0"/>
        </a:p>
      </dsp:txBody>
      <dsp:txXfrm rot="7200000">
        <a:off x="4295372" y="2314590"/>
        <a:ext cx="2310556" cy="2310556"/>
      </dsp:txXfrm>
    </dsp:sp>
    <dsp:sp modelId="{D776F919-2675-4885-88C5-C2ECC7445FEF}">
      <dsp:nvSpPr>
        <dsp:cNvPr id="0" name=""/>
        <dsp:cNvSpPr/>
      </dsp:nvSpPr>
      <dsp:spPr>
        <a:xfrm rot="14400000">
          <a:off x="1623670" y="2314590"/>
          <a:ext cx="2310556" cy="2310556"/>
        </a:xfrm>
        <a:prstGeom prst="downArrow">
          <a:avLst>
            <a:gd name="adj1" fmla="val 50000"/>
            <a:gd name="adj2" fmla="val 35000"/>
          </a:avLst>
        </a:prstGeom>
        <a:gradFill rotWithShape="0">
          <a:gsLst>
            <a:gs pos="0">
              <a:schemeClr val="accent3">
                <a:hueOff val="-10635177"/>
                <a:satOff val="19394"/>
                <a:lumOff val="11765"/>
                <a:alphaOff val="0"/>
                <a:shade val="15000"/>
                <a:satMod val="180000"/>
              </a:schemeClr>
            </a:gs>
            <a:gs pos="50000">
              <a:schemeClr val="accent3">
                <a:hueOff val="-10635177"/>
                <a:satOff val="19394"/>
                <a:lumOff val="11765"/>
                <a:alphaOff val="0"/>
                <a:shade val="45000"/>
                <a:satMod val="170000"/>
              </a:schemeClr>
            </a:gs>
            <a:gs pos="70000">
              <a:schemeClr val="accent3">
                <a:hueOff val="-10635177"/>
                <a:satOff val="19394"/>
                <a:lumOff val="11765"/>
                <a:alphaOff val="0"/>
                <a:tint val="99000"/>
                <a:shade val="65000"/>
                <a:satMod val="155000"/>
              </a:schemeClr>
            </a:gs>
            <a:gs pos="100000">
              <a:schemeClr val="accent3">
                <a:hueOff val="-10635177"/>
                <a:satOff val="19394"/>
                <a:lumOff val="1176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GB" sz="2600" kern="1200" dirty="0" smtClean="0"/>
            <a:t>Microsoft</a:t>
          </a:r>
          <a:endParaRPr lang="en-US" sz="2600" kern="1200" dirty="0"/>
        </a:p>
      </dsp:txBody>
      <dsp:txXfrm rot="14400000">
        <a:off x="1623670" y="2314590"/>
        <a:ext cx="2310556" cy="2310556"/>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en-US" dirty="0" smtClean="0">
                <a:latin typeface="Trebuchet MS" pitchFamily="34" charset="0"/>
              </a:rPr>
              <a:t>May 11 – 15, 2009</a:t>
            </a:r>
            <a:endParaRPr lang="en-US" dirty="0">
              <a:latin typeface="Trebuchet MS" pitchFamily="34" charset="0"/>
            </a:endParaRPr>
          </a:p>
        </p:txBody>
      </p:sp>
      <p:sp>
        <p:nvSpPr>
          <p:cNvPr id="4" name="Footer Placeholder 3"/>
          <p:cNvSpPr>
            <a:spLocks noGrp="1"/>
          </p:cNvSpPr>
          <p:nvPr>
            <p:ph type="ftr" sz="quarter" idx="2"/>
          </p:nvPr>
        </p:nvSpPr>
        <p:spPr>
          <a:xfrm>
            <a:off x="0" y="9428583"/>
            <a:ext cx="6193437" cy="496332"/>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193437" y="9428583"/>
            <a:ext cx="602665" cy="496332"/>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extLst>
      <p:ext uri="{BB962C8B-B14F-4D97-AF65-F5344CB8AC3E}">
        <p14:creationId xmlns="" xmlns:p14="http://schemas.microsoft.com/office/powerpoint/2007/7/12/main" val="3406140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428583"/>
            <a:ext cx="6117908" cy="496332"/>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17907" y="9428583"/>
            <a:ext cx="678194" cy="496332"/>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extLst>
      <p:ext uri="{BB962C8B-B14F-4D97-AF65-F5344CB8AC3E}">
        <p14:creationId xmlns="" xmlns:p14="http://schemas.microsoft.com/office/powerpoint/2007/7/12/main" val="103014868"/>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err="1" smtClean="0"/>
              <a:t>Tech·Ed</a:t>
            </a:r>
            <a:r>
              <a:rPr lang="en-US" dirty="0" smtClean="0"/>
              <a:t>  North America 2009</a:t>
            </a:r>
          </a:p>
        </p:txBody>
      </p:sp>
      <p:sp>
        <p:nvSpPr>
          <p:cNvPr id="5" name="Date Placeholder 4"/>
          <p:cNvSpPr>
            <a:spLocks noGrp="1"/>
          </p:cNvSpPr>
          <p:nvPr>
            <p:ph type="dt" idx="11"/>
          </p:nvPr>
        </p:nvSpPr>
        <p:spPr/>
        <p:txBody>
          <a:bodyPr/>
          <a:lstStyle/>
          <a:p>
            <a:fld id="{81331B57-0BE5-4F82-AA58-76F53EFF3ADA}" type="datetime8">
              <a:rPr lang="en-US" smtClean="0"/>
              <a:pPr/>
              <a:t>9/15/2009 4:04 PM</a:t>
            </a:fld>
            <a:endParaRPr lang="en-US" dirty="0"/>
          </a:p>
        </p:txBody>
      </p:sp>
      <p:sp>
        <p:nvSpPr>
          <p:cNvPr id="6" name="Footer Placeholder 5"/>
          <p:cNvSpPr>
            <a:spLocks noGrp="1"/>
          </p:cNvSpPr>
          <p:nvPr>
            <p:ph type="ftr" sz="quarter" idx="12"/>
          </p:nvPr>
        </p:nvSpPr>
        <p:spPr/>
        <p:txBody>
          <a:bodyPr/>
          <a:lstStyle/>
          <a:p>
            <a:r>
              <a:rPr lang="en-US" dirty="0" smtClean="0"/>
              <a:t>© 2009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346200" y="496888"/>
            <a:ext cx="4054475" cy="304165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9/15/2009 4:04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
        <p:nvSpPr>
          <p:cNvPr id="12" name="Slide Image Placeholder 11"/>
          <p:cNvSpPr>
            <a:spLocks noGrp="1" noRot="1" noChangeAspect="1"/>
          </p:cNvSpPr>
          <p:nvPr>
            <p:ph type="sldImg"/>
          </p:nvPr>
        </p:nvSpPr>
        <p:spPr>
          <a:xfrm>
            <a:off x="1346200" y="496888"/>
            <a:ext cx="4054475" cy="3041650"/>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err="1" smtClean="0"/>
              <a:t>Tech·Ed</a:t>
            </a:r>
            <a:r>
              <a:rPr lang="en-US" dirty="0" smtClean="0"/>
              <a:t>  North America 2009</a:t>
            </a:r>
          </a:p>
        </p:txBody>
      </p:sp>
      <p:sp>
        <p:nvSpPr>
          <p:cNvPr id="5" name="Date Placeholder 4"/>
          <p:cNvSpPr>
            <a:spLocks noGrp="1"/>
          </p:cNvSpPr>
          <p:nvPr>
            <p:ph type="dt" idx="11"/>
          </p:nvPr>
        </p:nvSpPr>
        <p:spPr/>
        <p:txBody>
          <a:bodyPr/>
          <a:lstStyle/>
          <a:p>
            <a:fld id="{81331B57-0BE5-4F82-AA58-76F53EFF3ADA}" type="datetime8">
              <a:rPr lang="en-US" smtClean="0"/>
              <a:pPr/>
              <a:t>9/15/2009 4:04 PM</a:t>
            </a:fld>
            <a:endParaRPr lang="en-US" dirty="0"/>
          </a:p>
        </p:txBody>
      </p:sp>
      <p:sp>
        <p:nvSpPr>
          <p:cNvPr id="6" name="Footer Placeholder 5"/>
          <p:cNvSpPr>
            <a:spLocks noGrp="1"/>
          </p:cNvSpPr>
          <p:nvPr>
            <p:ph type="ftr" sz="quarter" idx="12"/>
          </p:nvPr>
        </p:nvSpPr>
        <p:spPr/>
        <p:txBody>
          <a:bodyPr/>
          <a:lstStyle/>
          <a:p>
            <a:r>
              <a:rPr lang="en-US" dirty="0" smtClean="0"/>
              <a:t>© 2009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
        <p:nvSpPr>
          <p:cNvPr id="12" name="Slide Image Placeholder 11"/>
          <p:cNvSpPr>
            <a:spLocks noGrp="1" noRot="1" noChangeAspect="1"/>
          </p:cNvSpPr>
          <p:nvPr>
            <p:ph type="sldImg"/>
          </p:nvPr>
        </p:nvSpPr>
        <p:spPr>
          <a:xfrm>
            <a:off x="1346200" y="496888"/>
            <a:ext cx="4054475" cy="304165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9/15/2009 4:04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9/15/2009 4:04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
        <p:nvSpPr>
          <p:cNvPr id="12" name="Slide Image Placeholder 11"/>
          <p:cNvSpPr>
            <a:spLocks noGrp="1" noRot="1" noChangeAspect="1"/>
          </p:cNvSpPr>
          <p:nvPr>
            <p:ph type="sldImg"/>
          </p:nvPr>
        </p:nvSpPr>
        <p:spPr>
          <a:xfrm>
            <a:off x="1346200" y="496888"/>
            <a:ext cx="4054475" cy="3041650"/>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Master" Target="../slideMasters/slideMaster1.xml"/><Relationship Id="rId5" Type="http://schemas.openxmlformats.org/officeDocument/2006/relationships/image" Target="../media/image8.gif"/><Relationship Id="rId4" Type="http://schemas.openxmlformats.org/officeDocument/2006/relationships/image" Target="../media/image7.gi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NOTE layout - user must hide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black">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bwMode="gray">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9" name="Round Same Side Corner Rectangle 18"/>
          <p:cNvSpPr/>
          <p:nvPr userDrawn="1"/>
        </p:nvSpPr>
        <p:spPr bwMode="hidden">
          <a:xfrm rot="5400000">
            <a:off x="3548736" y="-1334276"/>
            <a:ext cx="2034071" cy="9143999"/>
          </a:xfrm>
          <a:prstGeom prst="round2SameRect">
            <a:avLst>
              <a:gd name="adj1" fmla="val 50000"/>
              <a:gd name="adj2" fmla="val 0"/>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8" name="Round Same Side Corner Rectangle 17"/>
          <p:cNvSpPr/>
          <p:nvPr userDrawn="1"/>
        </p:nvSpPr>
        <p:spPr bwMode="hidden">
          <a:xfrm rot="5400000">
            <a:off x="3778900" y="-1306276"/>
            <a:ext cx="1586202" cy="9143999"/>
          </a:xfrm>
          <a:prstGeom prst="round2SameRect">
            <a:avLst>
              <a:gd name="adj1" fmla="val 50000"/>
              <a:gd name="adj2" fmla="val 0"/>
            </a:avLst>
          </a:prstGeom>
          <a:ln>
            <a:noFill/>
            <a:headEnd type="none" w="med" len="med"/>
            <a:tailEnd type="none" w="med" len="med"/>
          </a:ln>
          <a:effectLst>
            <a:glow rad="63500">
              <a:schemeClr val="accent2">
                <a:satMod val="175000"/>
                <a:alpha val="40000"/>
              </a:schemeClr>
            </a:glow>
            <a:outerShdw blurRad="50800" dist="38100" dir="18900000" algn="b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2" name="Freeform 1"/>
          <p:cNvSpPr/>
          <p:nvPr userDrawn="1"/>
        </p:nvSpPr>
        <p:spPr bwMode="auto">
          <a:xfrm>
            <a:off x="0" y="0"/>
            <a:ext cx="10109200" cy="6858000"/>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accent1">
                  <a:alpha val="30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 name="Round Same Side Corner Rectangle 2"/>
          <p:cNvSpPr/>
          <p:nvPr userDrawn="1"/>
        </p:nvSpPr>
        <p:spPr bwMode="hidden">
          <a:xfrm rot="5400000">
            <a:off x="3060414" y="1464876"/>
            <a:ext cx="1810138" cy="8453589"/>
          </a:xfrm>
          <a:prstGeom prst="round2SameRect">
            <a:avLst>
              <a:gd name="adj1" fmla="val 50000"/>
              <a:gd name="adj2" fmla="val 0"/>
            </a:avLst>
          </a:prstGeom>
          <a:gradFill flip="none" rotWithShape="1">
            <a:gsLst>
              <a:gs pos="0">
                <a:schemeClr val="accent2"/>
              </a:gs>
              <a:gs pos="24000">
                <a:schemeClr val="accent2">
                  <a:alpha val="65000"/>
                </a:schemeClr>
              </a:gs>
              <a:gs pos="35000">
                <a:schemeClr val="accent2">
                  <a:alpha val="75000"/>
                </a:scheme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pic>
        <p:nvPicPr>
          <p:cNvPr id="1026" name="Picture 2" descr="C:\Users\palo\Pictures\MS Hardware\WD 3000 Product_Shots\GIF\WD3_FOB_ALT_FY09.gif"/>
          <p:cNvPicPr>
            <a:picLocks noChangeAspect="1" noChangeArrowheads="1"/>
          </p:cNvPicPr>
          <p:nvPr userDrawn="1"/>
        </p:nvPicPr>
        <p:blipFill>
          <a:blip r:embed="rId2"/>
          <a:srcRect/>
          <a:stretch>
            <a:fillRect/>
          </a:stretch>
        </p:blipFill>
        <p:spPr bwMode="auto">
          <a:xfrm>
            <a:off x="4198776" y="2855047"/>
            <a:ext cx="4823926" cy="1791015"/>
          </a:xfrm>
          <a:prstGeom prst="rect">
            <a:avLst/>
          </a:prstGeom>
          <a:noFill/>
        </p:spPr>
      </p:pic>
      <p:pic>
        <p:nvPicPr>
          <p:cNvPr id="1029" name="Picture 5" descr="C:\Users\palo\Pictures\MS Hardware\Arc Mice Product_Shots\GIF\Arc_Black\ARC_Blk_AFront_FY09.gif"/>
          <p:cNvPicPr>
            <a:picLocks noChangeAspect="1" noChangeArrowheads="1"/>
          </p:cNvPicPr>
          <p:nvPr userDrawn="1"/>
        </p:nvPicPr>
        <p:blipFill>
          <a:blip r:embed="rId3"/>
          <a:srcRect/>
          <a:stretch>
            <a:fillRect/>
          </a:stretch>
        </p:blipFill>
        <p:spPr bwMode="auto">
          <a:xfrm>
            <a:off x="3816220" y="2034075"/>
            <a:ext cx="2090057" cy="1421735"/>
          </a:xfrm>
          <a:prstGeom prst="rect">
            <a:avLst/>
          </a:prstGeom>
          <a:noFill/>
        </p:spPr>
      </p:pic>
      <p:pic>
        <p:nvPicPr>
          <p:cNvPr id="1031" name="Picture 7" descr="C:\Users\palo\Pictures\MS Hardware\WM Mouse 6000 Product_Shots\GIF\WMM6000_ABack_FY09.gif"/>
          <p:cNvPicPr>
            <a:picLocks noChangeAspect="1" noChangeArrowheads="1"/>
          </p:cNvPicPr>
          <p:nvPr userDrawn="1"/>
        </p:nvPicPr>
        <p:blipFill>
          <a:blip r:embed="rId4"/>
          <a:srcRect/>
          <a:stretch>
            <a:fillRect/>
          </a:stretch>
        </p:blipFill>
        <p:spPr bwMode="auto">
          <a:xfrm>
            <a:off x="1637577" y="2892490"/>
            <a:ext cx="2327931" cy="1676110"/>
          </a:xfrm>
          <a:prstGeom prst="rect">
            <a:avLst/>
          </a:prstGeom>
          <a:noFill/>
        </p:spPr>
      </p:pic>
      <p:pic>
        <p:nvPicPr>
          <p:cNvPr id="1032" name="Picture 8" descr="C:\Users\palo\Pictures\MS Hardware\LifeCam Show Product_Shots\GIF\Show_AFront_FY08.gif"/>
          <p:cNvPicPr>
            <a:picLocks noChangeAspect="1" noChangeArrowheads="1"/>
          </p:cNvPicPr>
          <p:nvPr userDrawn="1"/>
        </p:nvPicPr>
        <p:blipFill>
          <a:blip r:embed="rId5"/>
          <a:srcRect/>
          <a:stretch>
            <a:fillRect/>
          </a:stretch>
        </p:blipFill>
        <p:spPr bwMode="auto">
          <a:xfrm>
            <a:off x="0" y="1707502"/>
            <a:ext cx="1435365" cy="3172407"/>
          </a:xfrm>
          <a:prstGeom prst="rect">
            <a:avLst/>
          </a:prstGeom>
          <a:noFill/>
        </p:spPr>
      </p:pic>
      <p:sp>
        <p:nvSpPr>
          <p:cNvPr id="15" name="Rounded Rectangle 14"/>
          <p:cNvSpPr/>
          <p:nvPr userDrawn="1"/>
        </p:nvSpPr>
        <p:spPr bwMode="blackGray">
          <a:xfrm>
            <a:off x="3112" y="4761751"/>
            <a:ext cx="7890586" cy="1771338"/>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000" b="1" i="0" cap="none" spc="0" dirty="0" smtClean="0">
                <a:ln w="18415" cmpd="sng">
                  <a:noFill/>
                  <a:prstDash val="solid"/>
                </a:ln>
                <a:solidFill>
                  <a:srgbClr val="FFFFFF"/>
                </a:solidFill>
                <a:effectLst>
                  <a:outerShdw blurRad="63500" dir="3600000" algn="tl" rotWithShape="0">
                    <a:srgbClr val="000000">
                      <a:alpha val="70000"/>
                    </a:srgbClr>
                  </a:outerShdw>
                </a:effectLst>
                <a:latin typeface="Segoe" pitchFamily="34" charset="0"/>
              </a:rPr>
              <a:t>COMPLETE</a:t>
            </a:r>
            <a:r>
              <a:rPr lang="en-US" sz="3000" b="1" i="0" cap="none" spc="0" baseline="0" dirty="0" smtClean="0">
                <a:ln w="18415" cmpd="sng">
                  <a:noFill/>
                  <a:prstDash val="solid"/>
                </a:ln>
                <a:solidFill>
                  <a:srgbClr val="FFFFFF"/>
                </a:solidFill>
                <a:effectLst>
                  <a:outerShdw blurRad="63500" dir="3600000" algn="tl" rotWithShape="0">
                    <a:srgbClr val="000000">
                      <a:alpha val="70000"/>
                    </a:srgbClr>
                  </a:outerShdw>
                </a:effectLst>
                <a:latin typeface="Segoe" pitchFamily="34" charset="0"/>
              </a:rPr>
              <a:t> YOUR EVALUATION FORMS IN </a:t>
            </a:r>
            <a:r>
              <a:rPr lang="en-US" sz="3000" b="1" i="1" cap="none" spc="0" baseline="0" dirty="0" smtClean="0">
                <a:ln w="18415" cmpd="sng">
                  <a:noFill/>
                  <a:prstDash val="solid"/>
                </a:ln>
                <a:solidFill>
                  <a:srgbClr val="FFFFFF"/>
                </a:solidFill>
                <a:effectLst>
                  <a:outerShdw blurRad="63500" dir="3600000" algn="tl" rotWithShape="0">
                    <a:srgbClr val="000000">
                      <a:alpha val="70000"/>
                    </a:srgbClr>
                  </a:outerShdw>
                </a:effectLst>
                <a:latin typeface="Segoe" pitchFamily="34" charset="0"/>
              </a:rPr>
              <a:t>COMMNET</a:t>
            </a:r>
            <a:r>
              <a:rPr lang="en-US" sz="3000" b="1" i="0" cap="none" spc="0" baseline="0" dirty="0" smtClean="0">
                <a:ln w="18415" cmpd="sng">
                  <a:noFill/>
                  <a:prstDash val="solid"/>
                </a:ln>
                <a:solidFill>
                  <a:srgbClr val="FFFFFF"/>
                </a:solidFill>
                <a:effectLst>
                  <a:outerShdw blurRad="63500" dir="3600000" algn="tl" rotWithShape="0">
                    <a:srgbClr val="000000">
                      <a:alpha val="70000"/>
                    </a:srgbClr>
                  </a:outerShdw>
                </a:effectLst>
                <a:latin typeface="Segoe" pitchFamily="34" charset="0"/>
              </a:rPr>
              <a:t> AND BE IN TO WIN ONE OF THE 150 DAILY PRIZES*</a:t>
            </a:r>
            <a:endParaRPr lang="en-US" sz="3000" b="1" i="0" cap="none" spc="0" dirty="0" smtClean="0">
              <a:ln w="18415" cmpd="sng">
                <a:noFill/>
                <a:prstDash val="solid"/>
              </a:ln>
              <a:solidFill>
                <a:srgbClr val="FFFFFF"/>
              </a:solidFill>
              <a:effectLst>
                <a:outerShdw blurRad="63500" dir="3600000" algn="tl" rotWithShape="0">
                  <a:srgbClr val="000000">
                    <a:alpha val="70000"/>
                  </a:srgbClr>
                </a:outerShdw>
              </a:effectLst>
              <a:latin typeface="Segoe" pitchFamily="34" charset="0"/>
            </a:endParaRPr>
          </a:p>
        </p:txBody>
      </p:sp>
      <p:sp>
        <p:nvSpPr>
          <p:cNvPr id="20" name="Rectangle 19"/>
          <p:cNvSpPr/>
          <p:nvPr userDrawn="1"/>
        </p:nvSpPr>
        <p:spPr>
          <a:xfrm>
            <a:off x="9330" y="158816"/>
            <a:ext cx="9134669" cy="1446550"/>
          </a:xfrm>
          <a:prstGeom prst="rect">
            <a:avLst/>
          </a:prstGeom>
          <a:noFill/>
        </p:spPr>
        <p:txBody>
          <a:bodyPr wrap="square" lIns="91440" tIns="45720" rIns="91440" bIns="45720">
            <a:spAutoFit/>
          </a:bodyPr>
          <a:lstStyle/>
          <a:p>
            <a:pPr algn="l"/>
            <a:r>
              <a:rPr lang="en-US" sz="4400" b="1" cap="none" spc="0" dirty="0" smtClean="0">
                <a:ln w="18415" cmpd="sng">
                  <a:noFill/>
                  <a:prstDash val="solid"/>
                </a:ln>
                <a:solidFill>
                  <a:srgbClr val="FFFFFF"/>
                </a:solidFill>
                <a:effectLst/>
                <a:latin typeface="Segoe UI" pitchFamily="34" charset="0"/>
                <a:ea typeface="Segoe UI" pitchFamily="34" charset="0"/>
                <a:cs typeface="Segoe UI" pitchFamily="34" charset="0"/>
              </a:rPr>
              <a:t>GIVE US YOUR FEEDBACK </a:t>
            </a:r>
          </a:p>
          <a:p>
            <a:pPr algn="l"/>
            <a:r>
              <a:rPr lang="en-US" sz="4400" b="1" cap="none" spc="0" dirty="0" smtClean="0">
                <a:ln w="18415" cmpd="sng">
                  <a:noFill/>
                  <a:prstDash val="solid"/>
                </a:ln>
                <a:solidFill>
                  <a:srgbClr val="FFFFFF"/>
                </a:solidFill>
                <a:effectLst/>
                <a:latin typeface="Segoe UI" pitchFamily="34" charset="0"/>
                <a:ea typeface="Segoe UI" pitchFamily="34" charset="0"/>
                <a:cs typeface="Segoe UI" pitchFamily="34" charset="0"/>
              </a:rPr>
              <a:t>&amp;</a:t>
            </a:r>
            <a:r>
              <a:rPr lang="en-US" sz="4400" b="1" cap="none" spc="0" baseline="0" dirty="0" smtClean="0">
                <a:ln w="18415" cmpd="sng">
                  <a:noFill/>
                  <a:prstDash val="solid"/>
                </a:ln>
                <a:solidFill>
                  <a:srgbClr val="FFFFFF"/>
                </a:solidFill>
                <a:effectLst/>
                <a:latin typeface="Segoe UI" pitchFamily="34" charset="0"/>
                <a:ea typeface="Segoe UI" pitchFamily="34" charset="0"/>
                <a:cs typeface="Segoe UI" pitchFamily="34" charset="0"/>
              </a:rPr>
              <a:t> WIN INSTANTLY!</a:t>
            </a:r>
            <a:endParaRPr lang="en-US" sz="4400" b="1" cap="none" spc="0" dirty="0">
              <a:ln w="18415" cmpd="sng">
                <a:noFill/>
                <a:prstDash val="solid"/>
              </a:ln>
              <a:solidFill>
                <a:srgbClr val="FFFFFF"/>
              </a:solidFill>
              <a:effectLst/>
              <a:latin typeface="Segoe UI" pitchFamily="34" charset="0"/>
              <a:ea typeface="Segoe UI" pitchFamily="34" charset="0"/>
              <a:cs typeface="Segoe UI" pitchFamily="34" charset="0"/>
            </a:endParaRPr>
          </a:p>
        </p:txBody>
      </p:sp>
      <p:sp>
        <p:nvSpPr>
          <p:cNvPr id="22" name="TextBox 21"/>
          <p:cNvSpPr txBox="1"/>
          <p:nvPr userDrawn="1"/>
        </p:nvSpPr>
        <p:spPr>
          <a:xfrm>
            <a:off x="102641" y="6354565"/>
            <a:ext cx="6755361" cy="276999"/>
          </a:xfrm>
          <a:prstGeom prst="rect">
            <a:avLst/>
          </a:prstGeom>
          <a:noFill/>
        </p:spPr>
        <p:txBody>
          <a:bodyPr wrap="square" rtlCol="0">
            <a:spAutoFit/>
          </a:bodyPr>
          <a:lstStyle/>
          <a:p>
            <a:r>
              <a:rPr lang="en-NZ" sz="1200" i="1" dirty="0" smtClean="0">
                <a:solidFill>
                  <a:schemeClr val="tx1"/>
                </a:solidFill>
              </a:rPr>
              <a:t>*For full terms &amp; conditions and more information, please visit the CommNet</a:t>
            </a:r>
            <a:r>
              <a:rPr lang="en-NZ" sz="1200" i="1" baseline="0" dirty="0" smtClean="0">
                <a:solidFill>
                  <a:schemeClr val="tx1"/>
                </a:solidFill>
              </a:rPr>
              <a:t> Portal. </a:t>
            </a:r>
            <a:endParaRPr lang="en-NZ" sz="1200" i="1"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3"/>
                                        </p:tgtEl>
                                        <p:attrNameLst>
                                          <p:attrName>ppt_x</p:attrName>
                                          <p:attrName>ppt_y</p:attrName>
                                        </p:attrNameLst>
                                      </p:cBhvr>
                                      <p:rCtr x="125" y="0"/>
                                    </p:animMotion>
                                  </p:childTnLst>
                                </p:cTn>
                              </p:par>
                              <p:par>
                                <p:cTn id="10" presetID="10"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par>
                                <p:cTn id="13" presetID="64" presetClass="path" presetSubtype="0" decel="50000" fill="hold" grpId="1" nodeType="withEffect">
                                  <p:stCondLst>
                                    <p:cond delay="0"/>
                                  </p:stCondLst>
                                  <p:childTnLst>
                                    <p:animMotion origin="layout" path="M 4.16667E-6 0.33334 L 4.16667E-6 -3.33333E-6 " pathEditMode="relative" rAng="0" ptsTypes="AA">
                                      <p:cBhvr>
                                        <p:cTn id="14" dur="1000" fill="hold"/>
                                        <p:tgtEl>
                                          <p:spTgt spid="15"/>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5" grpId="0"/>
      <p:bldP spid="15" grpId="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22"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5"/>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5"/>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5"/>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hyperlink" Target="http://microsoft.com/technet" TargetMode="External"/><Relationship Id="rId10" Type="http://schemas.openxmlformats.org/officeDocument/2006/relationships/image" Target="../media/image16.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Technology Enablers</a:t>
            </a:r>
            <a:endParaRPr lang="en-US" dirty="0"/>
          </a:p>
        </p:txBody>
      </p:sp>
      <p:sp>
        <p:nvSpPr>
          <p:cNvPr id="3" name="Text Placeholder 2"/>
          <p:cNvSpPr>
            <a:spLocks noGrp="1"/>
          </p:cNvSpPr>
          <p:nvPr>
            <p:ph type="body" sz="quarter" idx="10"/>
          </p:nvPr>
        </p:nvSpPr>
        <p:spPr/>
        <p:txBody>
          <a:bodyPr/>
          <a:lstStyle/>
          <a:p>
            <a:r>
              <a:rPr lang="en-GB" dirty="0" smtClean="0"/>
              <a:t>Supported Technology</a:t>
            </a:r>
          </a:p>
          <a:p>
            <a:endParaRPr lang="en-GB" dirty="0" smtClean="0"/>
          </a:p>
          <a:p>
            <a:r>
              <a:rPr lang="en-GB" dirty="0" smtClean="0"/>
              <a:t>Business Intelligence Solution</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Technology Roadmap</a:t>
            </a:r>
            <a:endParaRPr lang="en-US" dirty="0"/>
          </a:p>
        </p:txBody>
      </p:sp>
      <p:sp>
        <p:nvSpPr>
          <p:cNvPr id="3" name="Text Placeholder 2"/>
          <p:cNvSpPr>
            <a:spLocks noGrp="1"/>
          </p:cNvSpPr>
          <p:nvPr>
            <p:ph type="body" sz="quarter" idx="10"/>
          </p:nvPr>
        </p:nvSpPr>
        <p:spPr/>
        <p:txBody>
          <a:bodyPr/>
          <a:lstStyle/>
          <a:p>
            <a:r>
              <a:rPr lang="en-GB" dirty="0" smtClean="0"/>
              <a:t>Replace Unsupported Systems</a:t>
            </a:r>
          </a:p>
          <a:p>
            <a:endParaRPr lang="en-GB" dirty="0" smtClean="0"/>
          </a:p>
          <a:p>
            <a:r>
              <a:rPr lang="en-GB" dirty="0" smtClean="0"/>
              <a:t>Microsoft BI Stack</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Business Benefits</a:t>
            </a:r>
            <a:endParaRPr lang="en-US" dirty="0"/>
          </a:p>
        </p:txBody>
      </p:sp>
      <p:sp>
        <p:nvSpPr>
          <p:cNvPr id="3" name="Text Placeholder 2"/>
          <p:cNvSpPr>
            <a:spLocks noGrp="1"/>
          </p:cNvSpPr>
          <p:nvPr>
            <p:ph type="body" sz="quarter" idx="10"/>
          </p:nvPr>
        </p:nvSpPr>
        <p:spPr/>
        <p:txBody>
          <a:bodyPr/>
          <a:lstStyle/>
          <a:p>
            <a:r>
              <a:rPr lang="en-GB" dirty="0" smtClean="0"/>
              <a:t>Reduced Complexity + Supported Systems = Reduced OPEX</a:t>
            </a:r>
          </a:p>
          <a:p>
            <a:endParaRPr lang="en-GB" dirty="0" smtClean="0"/>
          </a:p>
          <a:p>
            <a:r>
              <a:rPr lang="en-GB" dirty="0" smtClean="0"/>
              <a:t>Consistent easy to use Management Information</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Level Architecture </a:t>
            </a:r>
            <a:endParaRPr lang="en-NZ" dirty="0"/>
          </a:p>
        </p:txBody>
      </p:sp>
      <p:sp>
        <p:nvSpPr>
          <p:cNvPr id="4" name="Rounded Rectangle 3"/>
          <p:cNvSpPr/>
          <p:nvPr/>
        </p:nvSpPr>
        <p:spPr>
          <a:xfrm>
            <a:off x="1270348" y="1355943"/>
            <a:ext cx="6705600" cy="609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GB" sz="2400" b="1" dirty="0" smtClean="0">
                <a:ln w="50800"/>
                <a:solidFill>
                  <a:schemeClr val="bg1">
                    <a:shade val="50000"/>
                  </a:schemeClr>
                </a:solidFill>
              </a:rPr>
              <a:t>SharePoint</a:t>
            </a:r>
            <a:endParaRPr lang="en-US" sz="2400" b="1" dirty="0">
              <a:ln w="50800"/>
              <a:solidFill>
                <a:schemeClr val="bg1">
                  <a:shade val="50000"/>
                </a:schemeClr>
              </a:solidFill>
            </a:endParaRPr>
          </a:p>
        </p:txBody>
      </p:sp>
      <p:sp>
        <p:nvSpPr>
          <p:cNvPr id="5" name="Rounded Rectangle 4"/>
          <p:cNvSpPr/>
          <p:nvPr/>
        </p:nvSpPr>
        <p:spPr>
          <a:xfrm>
            <a:off x="1270348" y="2117943"/>
            <a:ext cx="6705600" cy="609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GB" sz="2400" b="1" dirty="0" smtClean="0">
                <a:ln w="50800"/>
                <a:solidFill>
                  <a:schemeClr val="bg1">
                    <a:shade val="50000"/>
                  </a:schemeClr>
                </a:solidFill>
              </a:rPr>
              <a:t>Performance Point 2007</a:t>
            </a:r>
            <a:endParaRPr lang="en-US" sz="2400" b="1" dirty="0">
              <a:ln w="50800"/>
              <a:solidFill>
                <a:schemeClr val="bg1">
                  <a:shade val="50000"/>
                </a:schemeClr>
              </a:solidFill>
            </a:endParaRPr>
          </a:p>
        </p:txBody>
      </p:sp>
      <p:sp>
        <p:nvSpPr>
          <p:cNvPr id="6" name="Rounded Rectangle 5"/>
          <p:cNvSpPr/>
          <p:nvPr/>
        </p:nvSpPr>
        <p:spPr>
          <a:xfrm>
            <a:off x="4775548" y="2956143"/>
            <a:ext cx="3200400" cy="6096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GB" sz="2000" b="1" dirty="0" smtClean="0">
                <a:ln w="50800"/>
                <a:solidFill>
                  <a:schemeClr val="bg1">
                    <a:shade val="50000"/>
                  </a:schemeClr>
                </a:solidFill>
              </a:rPr>
              <a:t>SQL Server Reporting Services </a:t>
            </a:r>
            <a:endParaRPr lang="en-US" sz="2000" b="1" dirty="0">
              <a:ln w="50800"/>
              <a:solidFill>
                <a:schemeClr val="bg1">
                  <a:shade val="50000"/>
                </a:schemeClr>
              </a:solidFill>
            </a:endParaRPr>
          </a:p>
        </p:txBody>
      </p:sp>
      <p:sp>
        <p:nvSpPr>
          <p:cNvPr id="7" name="Rounded Rectangle 6"/>
          <p:cNvSpPr/>
          <p:nvPr/>
        </p:nvSpPr>
        <p:spPr>
          <a:xfrm>
            <a:off x="1270348" y="3718143"/>
            <a:ext cx="6781800" cy="6096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GB" sz="2400" b="1" dirty="0" smtClean="0">
                <a:ln w="50800"/>
                <a:solidFill>
                  <a:schemeClr val="bg1">
                    <a:shade val="50000"/>
                  </a:schemeClr>
                </a:solidFill>
              </a:rPr>
              <a:t>SQL Server 2008</a:t>
            </a:r>
            <a:endParaRPr lang="en-US" sz="2400" b="1" dirty="0">
              <a:ln w="50800"/>
              <a:solidFill>
                <a:schemeClr val="bg1">
                  <a:shade val="50000"/>
                </a:schemeClr>
              </a:solidFill>
            </a:endParaRPr>
          </a:p>
        </p:txBody>
      </p:sp>
      <p:sp>
        <p:nvSpPr>
          <p:cNvPr id="8" name="Rounded Rectangle 7"/>
          <p:cNvSpPr/>
          <p:nvPr/>
        </p:nvSpPr>
        <p:spPr>
          <a:xfrm>
            <a:off x="1270348" y="2956143"/>
            <a:ext cx="3352800" cy="6096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GB" sz="2000" b="1" dirty="0" smtClean="0">
                <a:ln w="50800"/>
                <a:solidFill>
                  <a:schemeClr val="bg1">
                    <a:shade val="50000"/>
                  </a:schemeClr>
                </a:solidFill>
              </a:rPr>
              <a:t>SQL Server Integration Services </a:t>
            </a:r>
            <a:endParaRPr lang="en-US" sz="2000" b="1" dirty="0">
              <a:ln w="50800"/>
              <a:solidFill>
                <a:schemeClr val="bg1">
                  <a:shade val="50000"/>
                </a:schemeClr>
              </a:solidFill>
            </a:endParaRPr>
          </a:p>
        </p:txBody>
      </p:sp>
      <p:sp>
        <p:nvSpPr>
          <p:cNvPr id="9" name="Rounded Rectangle 8"/>
          <p:cNvSpPr/>
          <p:nvPr/>
        </p:nvSpPr>
        <p:spPr>
          <a:xfrm>
            <a:off x="1270348" y="4632543"/>
            <a:ext cx="6781800" cy="609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GB" sz="2400" b="1" dirty="0" smtClean="0">
                <a:ln w="50800"/>
                <a:solidFill>
                  <a:schemeClr val="bg1">
                    <a:shade val="50000"/>
                  </a:schemeClr>
                </a:solidFill>
              </a:rPr>
              <a:t>Windows Server 2008</a:t>
            </a:r>
            <a:endParaRPr lang="en-US" sz="2400" b="1" dirty="0">
              <a:ln w="50800"/>
              <a:solidFill>
                <a:schemeClr val="bg1">
                  <a:shade val="50000"/>
                </a:schemeClr>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technology drivers </a:t>
            </a:r>
            <a:endParaRPr lang="en-NZ" dirty="0"/>
          </a:p>
        </p:txBody>
      </p:sp>
      <p:sp>
        <p:nvSpPr>
          <p:cNvPr id="3" name="Text Placeholder 2"/>
          <p:cNvSpPr>
            <a:spLocks noGrp="1"/>
          </p:cNvSpPr>
          <p:nvPr>
            <p:ph type="body" sz="quarter" idx="10"/>
          </p:nvPr>
        </p:nvSpPr>
        <p:spPr/>
        <p:txBody>
          <a:bodyPr/>
          <a:lstStyle/>
          <a:p>
            <a:r>
              <a:rPr lang="en-GB" dirty="0" smtClean="0"/>
              <a:t>Heterogeneous Systems</a:t>
            </a:r>
          </a:p>
          <a:p>
            <a:endParaRPr lang="en-GB" dirty="0" smtClean="0"/>
          </a:p>
          <a:p>
            <a:r>
              <a:rPr lang="en-GB" dirty="0" smtClean="0"/>
              <a:t>Build vs. Buy</a:t>
            </a:r>
          </a:p>
          <a:p>
            <a:pPr>
              <a:buNone/>
            </a:pPr>
            <a:endParaRPr lang="en-GB" dirty="0" smtClean="0"/>
          </a:p>
          <a:p>
            <a:r>
              <a:rPr lang="en-GB" dirty="0" smtClean="0"/>
              <a:t>Microsoft Stack</a:t>
            </a:r>
          </a:p>
          <a:p>
            <a:endParaRPr lang="en-GB" dirty="0" smtClean="0"/>
          </a:p>
          <a:p>
            <a:r>
              <a:rPr lang="en-GB" dirty="0" smtClean="0"/>
              <a:t>Browser-based </a:t>
            </a:r>
          </a:p>
          <a:p>
            <a:endParaRPr lang="en-GB" dirty="0" smtClean="0"/>
          </a:p>
          <a:p>
            <a:r>
              <a:rPr lang="en-GB" dirty="0" smtClean="0"/>
              <a:t>Business self-service / easy to use</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Agile!</a:t>
            </a:r>
            <a:endParaRPr lang="en-NZ" dirty="0"/>
          </a:p>
        </p:txBody>
      </p:sp>
      <p:pic>
        <p:nvPicPr>
          <p:cNvPr id="4" name="Picture 2" descr="C:\Users\amirs\Desktop\agile.JPG"/>
          <p:cNvPicPr>
            <a:picLocks noChangeAspect="1" noChangeArrowheads="1"/>
          </p:cNvPicPr>
          <p:nvPr/>
        </p:nvPicPr>
        <p:blipFill>
          <a:blip r:embed="rId3"/>
          <a:srcRect/>
          <a:stretch>
            <a:fillRect/>
          </a:stretch>
        </p:blipFill>
        <p:spPr bwMode="auto">
          <a:xfrm>
            <a:off x="578023" y="1302707"/>
            <a:ext cx="8096251" cy="3981450"/>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Agile mean (for  us)?</a:t>
            </a:r>
            <a:endParaRPr lang="en-US" dirty="0"/>
          </a:p>
        </p:txBody>
      </p:sp>
      <p:sp>
        <p:nvSpPr>
          <p:cNvPr id="3" name="Text Placeholder 2"/>
          <p:cNvSpPr>
            <a:spLocks noGrp="1"/>
          </p:cNvSpPr>
          <p:nvPr>
            <p:ph type="body" sz="quarter" idx="10"/>
          </p:nvPr>
        </p:nvSpPr>
        <p:spPr/>
        <p:txBody>
          <a:bodyPr/>
          <a:lstStyle/>
          <a:p>
            <a:r>
              <a:rPr lang="en-GB" dirty="0" smtClean="0"/>
              <a:t>Business + IT </a:t>
            </a:r>
          </a:p>
          <a:p>
            <a:r>
              <a:rPr lang="en-GB" dirty="0" smtClean="0"/>
              <a:t>Prototypes</a:t>
            </a:r>
          </a:p>
          <a:p>
            <a:r>
              <a:rPr lang="en-GB" dirty="0" smtClean="0"/>
              <a:t>Short iterations</a:t>
            </a:r>
          </a:p>
          <a:p>
            <a:r>
              <a:rPr lang="en-GB" dirty="0" smtClean="0"/>
              <a:t>Small teams (3.5 FTE)</a:t>
            </a:r>
          </a:p>
          <a:p>
            <a:r>
              <a:rPr lang="en-GB" dirty="0" smtClean="0"/>
              <a:t>Learn mistakes early = cheaply</a:t>
            </a:r>
          </a:p>
          <a:p>
            <a:r>
              <a:rPr lang="en-GB" dirty="0" smtClean="0"/>
              <a:t>Embrace change</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a:t>
            </a:r>
            <a:endParaRPr lang="en-NZ" dirty="0"/>
          </a:p>
        </p:txBody>
      </p:sp>
      <p:graphicFrame>
        <p:nvGraphicFramePr>
          <p:cNvPr id="4" name="Content Placeholder 3"/>
          <p:cNvGraphicFramePr>
            <a:graphicFrameLocks/>
          </p:cNvGraphicFramePr>
          <p:nvPr/>
        </p:nvGraphicFramePr>
        <p:xfrm>
          <a:off x="469726" y="1323888"/>
          <a:ext cx="82296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Retail Management Information System</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
        <p:nvSpPr>
          <p:cNvPr id="5" name="Subtitle 4"/>
          <p:cNvSpPr>
            <a:spLocks noGrp="1"/>
          </p:cNvSpPr>
          <p:nvPr>
            <p:ph type="subTitle" idx="1"/>
          </p:nvPr>
        </p:nvSpPr>
        <p:spPr/>
        <p:txBody>
          <a:bodyPr/>
          <a:lstStyle/>
          <a:p>
            <a:endParaRPr lang="en-NZ"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Slightly Deeper Dive</a:t>
            </a:r>
            <a:endParaRPr lang="en-NZ" dirty="0"/>
          </a:p>
        </p:txBody>
      </p:sp>
      <p:graphicFrame>
        <p:nvGraphicFramePr>
          <p:cNvPr id="1026" name="Object 2"/>
          <p:cNvGraphicFramePr>
            <a:graphicFrameLocks noChangeAspect="1"/>
          </p:cNvGraphicFramePr>
          <p:nvPr/>
        </p:nvGraphicFramePr>
        <p:xfrm>
          <a:off x="152400" y="2508337"/>
          <a:ext cx="8991600" cy="2362200"/>
        </p:xfrm>
        <a:graphic>
          <a:graphicData uri="http://schemas.openxmlformats.org/presentationml/2006/ole">
            <p:oleObj spid="_x0000_s1026" name="Visio" r:id="rId4" imgW="9797567" imgH="2722664" progId="">
              <p:embed/>
            </p:oleObj>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NZ Post Fast </a:t>
            </a:r>
            <a:r>
              <a:rPr lang="en-NZ" smtClean="0"/>
              <a:t>&amp; Affordable  BI</a:t>
            </a:r>
            <a:endParaRPr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3" name="Subtitle 2"/>
          <p:cNvSpPr>
            <a:spLocks noGrp="1"/>
          </p:cNvSpPr>
          <p:nvPr>
            <p:ph type="subTitle" idx="1"/>
          </p:nvPr>
        </p:nvSpPr>
        <p:spPr>
          <a:xfrm>
            <a:off x="4008329" y="5341785"/>
            <a:ext cx="4279336" cy="461665"/>
          </a:xfrm>
        </p:spPr>
        <p:txBody>
          <a:bodyPr/>
          <a:lstStyle/>
          <a:p>
            <a:r>
              <a:rPr lang="en-US" dirty="0" smtClean="0">
                <a:solidFill>
                  <a:schemeClr val="tx1"/>
                </a:solidFill>
              </a:rPr>
              <a:t>John McDermott &amp; Amir Shevat</a:t>
            </a:r>
          </a:p>
          <a:p>
            <a:r>
              <a:rPr lang="en-US" dirty="0" smtClean="0">
                <a:solidFill>
                  <a:schemeClr val="tx1"/>
                </a:solidFill>
              </a:rPr>
              <a:t>Architects</a:t>
            </a:r>
          </a:p>
          <a:p>
            <a:r>
              <a:rPr lang="en-US" dirty="0" smtClean="0">
                <a:solidFill>
                  <a:schemeClr val="tx1"/>
                </a:solidFill>
              </a:rPr>
              <a:t>NZ Post / </a:t>
            </a:r>
            <a:r>
              <a:rPr lang="en-US" dirty="0" err="1" smtClean="0">
                <a:solidFill>
                  <a:schemeClr val="tx1"/>
                </a:solidFill>
              </a:rPr>
              <a:t>Datacom</a:t>
            </a:r>
            <a:endParaRPr lang="en-US" dirty="0" smtClean="0">
              <a:solidFill>
                <a:schemeClr val="tx1"/>
              </a:solidFill>
            </a:endParaRPr>
          </a:p>
          <a:p>
            <a:r>
              <a:rPr lang="en-US" dirty="0" smtClean="0">
                <a:solidFill>
                  <a:schemeClr val="tx1"/>
                </a:solidFill>
              </a:rPr>
              <a:t>Session Code: VOC202</a:t>
            </a:r>
            <a:endParaRPr lang="en-US"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1 - ETL to Kitchen </a:t>
            </a:r>
            <a:endParaRPr lang="en-US" dirty="0"/>
          </a:p>
        </p:txBody>
      </p:sp>
      <p:sp>
        <p:nvSpPr>
          <p:cNvPr id="3" name="Text Placeholder 2"/>
          <p:cNvSpPr>
            <a:spLocks noGrp="1"/>
          </p:cNvSpPr>
          <p:nvPr>
            <p:ph type="body" sz="quarter" idx="10"/>
          </p:nvPr>
        </p:nvSpPr>
        <p:spPr/>
        <p:txBody>
          <a:bodyPr/>
          <a:lstStyle/>
          <a:p>
            <a:r>
              <a:rPr lang="en-GB" dirty="0" smtClean="0"/>
              <a:t>Extract data from various data sources</a:t>
            </a:r>
          </a:p>
          <a:p>
            <a:pPr lvl="1"/>
            <a:r>
              <a:rPr lang="en-GB" dirty="0" smtClean="0"/>
              <a:t>Oracle </a:t>
            </a:r>
          </a:p>
          <a:p>
            <a:pPr lvl="1"/>
            <a:r>
              <a:rPr lang="en-GB" dirty="0" smtClean="0"/>
              <a:t>Flat Files</a:t>
            </a:r>
          </a:p>
          <a:p>
            <a:pPr lvl="1"/>
            <a:r>
              <a:rPr lang="en-GB" dirty="0" smtClean="0"/>
              <a:t>SQL Server</a:t>
            </a:r>
          </a:p>
          <a:p>
            <a:r>
              <a:rPr lang="en-GB" dirty="0" smtClean="0"/>
              <a:t>Load all the data into a Kitchen DB </a:t>
            </a:r>
            <a:endParaRPr lang="en-US" dirty="0"/>
          </a:p>
        </p:txBody>
      </p:sp>
      <p:sp>
        <p:nvSpPr>
          <p:cNvPr id="4" name="Rounded Rectangle 3"/>
          <p:cNvSpPr/>
          <p:nvPr/>
        </p:nvSpPr>
        <p:spPr bwMode="auto">
          <a:xfrm>
            <a:off x="969264" y="4041648"/>
            <a:ext cx="1737360" cy="84124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Business keys</a:t>
            </a:r>
          </a:p>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(Dimensions) </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 name="Rounded Rectangle 4"/>
          <p:cNvSpPr/>
          <p:nvPr/>
        </p:nvSpPr>
        <p:spPr bwMode="auto">
          <a:xfrm>
            <a:off x="978408" y="5090160"/>
            <a:ext cx="1770888" cy="84124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Data</a:t>
            </a:r>
          </a:p>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(Facts)</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Rectangle 5"/>
          <p:cNvSpPr/>
          <p:nvPr/>
        </p:nvSpPr>
        <p:spPr bwMode="auto">
          <a:xfrm>
            <a:off x="4434840" y="4343400"/>
            <a:ext cx="2734056" cy="1298448"/>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Kitchen DB</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8" name="Straight Arrow Connector 7"/>
          <p:cNvCxnSpPr>
            <a:stCxn id="4" idx="3"/>
            <a:endCxn id="6" idx="1"/>
          </p:cNvCxnSpPr>
          <p:nvPr/>
        </p:nvCxnSpPr>
        <p:spPr>
          <a:xfrm>
            <a:off x="2706624" y="4462272"/>
            <a:ext cx="1728216" cy="530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3"/>
            <a:endCxn id="6" idx="1"/>
          </p:cNvCxnSpPr>
          <p:nvPr/>
        </p:nvCxnSpPr>
        <p:spPr>
          <a:xfrm flipV="1">
            <a:off x="2749296" y="4992624"/>
            <a:ext cx="1685544" cy="518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ounded Rectangular Callout 10"/>
          <p:cNvSpPr/>
          <p:nvPr/>
        </p:nvSpPr>
        <p:spPr bwMode="auto">
          <a:xfrm>
            <a:off x="6208776" y="2423160"/>
            <a:ext cx="2798064" cy="877824"/>
          </a:xfrm>
          <a:prstGeom prst="wedgeRoundRectCallout">
            <a:avLst>
              <a:gd name="adj1" fmla="val -30978"/>
              <a:gd name="adj2" fmla="val 169263"/>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Kitchen DB – is a throwaway temporary data storage  </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2 - Kitchen to Staging</a:t>
            </a:r>
            <a:endParaRPr lang="en-US" dirty="0"/>
          </a:p>
        </p:txBody>
      </p:sp>
      <p:sp>
        <p:nvSpPr>
          <p:cNvPr id="3" name="Text Placeholder 2"/>
          <p:cNvSpPr>
            <a:spLocks noGrp="1"/>
          </p:cNvSpPr>
          <p:nvPr>
            <p:ph type="body" sz="quarter" idx="10"/>
          </p:nvPr>
        </p:nvSpPr>
        <p:spPr/>
        <p:txBody>
          <a:bodyPr/>
          <a:lstStyle/>
          <a:p>
            <a:r>
              <a:rPr lang="en-GB" dirty="0" smtClean="0"/>
              <a:t>Normalise the data structure </a:t>
            </a:r>
          </a:p>
          <a:p>
            <a:r>
              <a:rPr lang="en-GB" dirty="0" smtClean="0"/>
              <a:t> Add integer BI keys to the business keys </a:t>
            </a:r>
          </a:p>
          <a:p>
            <a:r>
              <a:rPr lang="en-GB" dirty="0" smtClean="0"/>
              <a:t>Add the new data to the current consolidated data </a:t>
            </a:r>
            <a:endParaRPr lang="en-US" dirty="0"/>
          </a:p>
        </p:txBody>
      </p:sp>
      <p:sp>
        <p:nvSpPr>
          <p:cNvPr id="4" name="Rounded Rectangle 3"/>
          <p:cNvSpPr/>
          <p:nvPr/>
        </p:nvSpPr>
        <p:spPr bwMode="auto">
          <a:xfrm>
            <a:off x="356616" y="3995928"/>
            <a:ext cx="1737360" cy="84124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Business keys</a:t>
            </a:r>
          </a:p>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(Dimensions) </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 name="Rounded Rectangle 4"/>
          <p:cNvSpPr/>
          <p:nvPr/>
        </p:nvSpPr>
        <p:spPr bwMode="auto">
          <a:xfrm>
            <a:off x="347472" y="5044440"/>
            <a:ext cx="1770888" cy="84124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Data</a:t>
            </a:r>
          </a:p>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(Facts)</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Rectangle 5"/>
          <p:cNvSpPr/>
          <p:nvPr/>
        </p:nvSpPr>
        <p:spPr bwMode="auto">
          <a:xfrm>
            <a:off x="2761488" y="4361688"/>
            <a:ext cx="1243584" cy="1298448"/>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Kitchen DB</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8" name="Straight Arrow Connector 7"/>
          <p:cNvCxnSpPr>
            <a:stCxn id="4" idx="3"/>
            <a:endCxn id="6" idx="1"/>
          </p:cNvCxnSpPr>
          <p:nvPr/>
        </p:nvCxnSpPr>
        <p:spPr>
          <a:xfrm>
            <a:off x="2093976" y="4416552"/>
            <a:ext cx="667512" cy="594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3"/>
            <a:endCxn id="6" idx="1"/>
          </p:cNvCxnSpPr>
          <p:nvPr/>
        </p:nvCxnSpPr>
        <p:spPr>
          <a:xfrm flipV="1">
            <a:off x="2118360" y="5010912"/>
            <a:ext cx="643128" cy="454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bwMode="auto">
          <a:xfrm>
            <a:off x="4239768" y="4367784"/>
            <a:ext cx="1548384" cy="1298448"/>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Staging DB</a:t>
            </a:r>
          </a:p>
          <a:p>
            <a:pPr algn="ctr" defTabSz="914099" fontAlgn="base">
              <a:spcBef>
                <a:spcPct val="0"/>
              </a:spcBef>
              <a:spcAft>
                <a:spcPct val="0"/>
              </a:spcAft>
            </a:pPr>
            <a:r>
              <a:rPr lang="en-GB" sz="1600" dirty="0" smtClean="0">
                <a:solidFill>
                  <a:srgbClr val="FFFFFF"/>
                </a:solidFill>
                <a:effectLst>
                  <a:outerShdw blurRad="38100" dist="38100" dir="2700000" algn="tl">
                    <a:srgbClr val="000000">
                      <a:alpha val="43137"/>
                    </a:srgbClr>
                  </a:outerShdw>
                </a:effectLst>
                <a:latin typeface="Calibri" pitchFamily="34" charset="0"/>
              </a:rPr>
              <a:t>(dimensions and Facts)</a:t>
            </a:r>
            <a:endParaRPr lang="en-US" sz="1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9" name="Rounded Rectangular Callout 18"/>
          <p:cNvSpPr/>
          <p:nvPr/>
        </p:nvSpPr>
        <p:spPr bwMode="auto">
          <a:xfrm>
            <a:off x="5367528" y="3200400"/>
            <a:ext cx="3621024" cy="877824"/>
          </a:xfrm>
          <a:prstGeom prst="wedgeRoundRectCallout">
            <a:avLst>
              <a:gd name="adj1" fmla="val -38634"/>
              <a:gd name="adj2" fmla="val 163013"/>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Staging DB – is a normalised  consolidation of all the previous and current data  </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21" name="Straight Arrow Connector 20"/>
          <p:cNvCxnSpPr>
            <a:stCxn id="6" idx="3"/>
            <a:endCxn id="18" idx="1"/>
          </p:cNvCxnSpPr>
          <p:nvPr/>
        </p:nvCxnSpPr>
        <p:spPr>
          <a:xfrm>
            <a:off x="4005072" y="5010912"/>
            <a:ext cx="234696" cy="6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3 – Staging to Presentation </a:t>
            </a:r>
            <a:endParaRPr lang="en-US" dirty="0"/>
          </a:p>
        </p:txBody>
      </p:sp>
      <p:sp>
        <p:nvSpPr>
          <p:cNvPr id="3" name="Text Placeholder 2"/>
          <p:cNvSpPr>
            <a:spLocks noGrp="1"/>
          </p:cNvSpPr>
          <p:nvPr>
            <p:ph type="body" sz="quarter" idx="10"/>
          </p:nvPr>
        </p:nvSpPr>
        <p:spPr/>
        <p:txBody>
          <a:bodyPr/>
          <a:lstStyle/>
          <a:p>
            <a:r>
              <a:rPr lang="en-GB" dirty="0" smtClean="0"/>
              <a:t>Strip the business keys </a:t>
            </a:r>
          </a:p>
          <a:p>
            <a:r>
              <a:rPr lang="en-GB" dirty="0" smtClean="0"/>
              <a:t>Process the OLAP cubes</a:t>
            </a:r>
          </a:p>
          <a:p>
            <a:r>
              <a:rPr lang="en-GB" dirty="0" smtClean="0"/>
              <a:t>Service the UI</a:t>
            </a:r>
          </a:p>
          <a:p>
            <a:pPr>
              <a:buNone/>
            </a:pPr>
            <a:endParaRPr lang="en-US" dirty="0"/>
          </a:p>
        </p:txBody>
      </p:sp>
      <p:sp>
        <p:nvSpPr>
          <p:cNvPr id="4" name="Rounded Rectangle 3"/>
          <p:cNvSpPr/>
          <p:nvPr/>
        </p:nvSpPr>
        <p:spPr bwMode="auto">
          <a:xfrm>
            <a:off x="356616" y="3995928"/>
            <a:ext cx="1737360" cy="84124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Business keys</a:t>
            </a:r>
          </a:p>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(Dimensions) </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 name="Rounded Rectangle 4"/>
          <p:cNvSpPr/>
          <p:nvPr/>
        </p:nvSpPr>
        <p:spPr bwMode="auto">
          <a:xfrm>
            <a:off x="347472" y="5044440"/>
            <a:ext cx="1770888" cy="84124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Data</a:t>
            </a:r>
          </a:p>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(Facts)</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Rectangle 5"/>
          <p:cNvSpPr/>
          <p:nvPr/>
        </p:nvSpPr>
        <p:spPr bwMode="auto">
          <a:xfrm>
            <a:off x="2761488" y="4361688"/>
            <a:ext cx="1243584" cy="1298448"/>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Kitchen DB</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8" name="Straight Arrow Connector 7"/>
          <p:cNvCxnSpPr>
            <a:stCxn id="4" idx="3"/>
            <a:endCxn id="6" idx="1"/>
          </p:cNvCxnSpPr>
          <p:nvPr/>
        </p:nvCxnSpPr>
        <p:spPr>
          <a:xfrm>
            <a:off x="2093976" y="4416552"/>
            <a:ext cx="667512" cy="594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3"/>
            <a:endCxn id="6" idx="1"/>
          </p:cNvCxnSpPr>
          <p:nvPr/>
        </p:nvCxnSpPr>
        <p:spPr>
          <a:xfrm flipV="1">
            <a:off x="2118360" y="5010912"/>
            <a:ext cx="643128" cy="454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bwMode="auto">
          <a:xfrm>
            <a:off x="4239768" y="4367784"/>
            <a:ext cx="1548384" cy="1298448"/>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Staging DB</a:t>
            </a:r>
          </a:p>
          <a:p>
            <a:pPr algn="ctr" defTabSz="914099" fontAlgn="base">
              <a:spcBef>
                <a:spcPct val="0"/>
              </a:spcBef>
              <a:spcAft>
                <a:spcPct val="0"/>
              </a:spcAft>
            </a:pPr>
            <a:r>
              <a:rPr lang="en-GB" sz="1600" dirty="0" smtClean="0">
                <a:solidFill>
                  <a:srgbClr val="FFFFFF"/>
                </a:solidFill>
                <a:effectLst>
                  <a:outerShdw blurRad="38100" dist="38100" dir="2700000" algn="tl">
                    <a:srgbClr val="000000">
                      <a:alpha val="43137"/>
                    </a:srgbClr>
                  </a:outerShdw>
                </a:effectLst>
                <a:latin typeface="Calibri" pitchFamily="34" charset="0"/>
              </a:rPr>
              <a:t>(dimensions and Facts)</a:t>
            </a:r>
            <a:endParaRPr lang="en-US" sz="1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9" name="Rounded Rectangular Callout 18"/>
          <p:cNvSpPr/>
          <p:nvPr/>
        </p:nvSpPr>
        <p:spPr bwMode="auto">
          <a:xfrm>
            <a:off x="4471416" y="2615184"/>
            <a:ext cx="4672584" cy="877824"/>
          </a:xfrm>
          <a:prstGeom prst="wedgeRoundRectCallout">
            <a:avLst>
              <a:gd name="adj1" fmla="val -10099"/>
              <a:gd name="adj2" fmla="val 144263"/>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t>Presentation </a:t>
            </a:r>
            <a:r>
              <a:rPr lang="en-GB" sz="2000" dirty="0" smtClean="0">
                <a:solidFill>
                  <a:srgbClr val="FFFFFF"/>
                </a:solidFill>
                <a:effectLst>
                  <a:outerShdw blurRad="38100" dist="38100" dir="2700000" algn="tl">
                    <a:srgbClr val="000000">
                      <a:alpha val="43137"/>
                    </a:srgbClr>
                  </a:outerShdw>
                </a:effectLst>
                <a:latin typeface="Calibri" pitchFamily="34" charset="0"/>
              </a:rPr>
              <a:t>DB –  holds only what is needed for the BI – the single source of truth for all UIs</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 name="Rectangle 10"/>
          <p:cNvSpPr/>
          <p:nvPr/>
        </p:nvSpPr>
        <p:spPr bwMode="auto">
          <a:xfrm>
            <a:off x="6092952" y="4364736"/>
            <a:ext cx="1548384" cy="1298448"/>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t>Presentation </a:t>
            </a:r>
            <a:r>
              <a:rPr lang="en-GB" sz="2000" dirty="0" smtClean="0">
                <a:solidFill>
                  <a:srgbClr val="FFFFFF"/>
                </a:solidFill>
                <a:effectLst>
                  <a:outerShdw blurRad="38100" dist="38100" dir="2700000" algn="tl">
                    <a:srgbClr val="000000">
                      <a:alpha val="43137"/>
                    </a:srgbClr>
                  </a:outerShdw>
                </a:effectLst>
                <a:latin typeface="Calibri" pitchFamily="34" charset="0"/>
              </a:rPr>
              <a:t>DB</a:t>
            </a:r>
          </a:p>
        </p:txBody>
      </p:sp>
      <p:cxnSp>
        <p:nvCxnSpPr>
          <p:cNvPr id="13" name="Straight Arrow Connector 12"/>
          <p:cNvCxnSpPr>
            <a:stCxn id="6" idx="3"/>
            <a:endCxn id="18" idx="1"/>
          </p:cNvCxnSpPr>
          <p:nvPr/>
        </p:nvCxnSpPr>
        <p:spPr>
          <a:xfrm>
            <a:off x="4005072" y="5010912"/>
            <a:ext cx="234696" cy="6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8" idx="3"/>
            <a:endCxn id="11" idx="1"/>
          </p:cNvCxnSpPr>
          <p:nvPr/>
        </p:nvCxnSpPr>
        <p:spPr>
          <a:xfrm flipV="1">
            <a:off x="5788152" y="5013960"/>
            <a:ext cx="304800" cy="3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4 – Adding User interface </a:t>
            </a:r>
            <a:endParaRPr lang="en-US" dirty="0"/>
          </a:p>
        </p:txBody>
      </p:sp>
      <p:sp>
        <p:nvSpPr>
          <p:cNvPr id="3" name="Text Placeholder 2"/>
          <p:cNvSpPr>
            <a:spLocks noGrp="1"/>
          </p:cNvSpPr>
          <p:nvPr>
            <p:ph type="body" sz="quarter" idx="10"/>
          </p:nvPr>
        </p:nvSpPr>
        <p:spPr/>
        <p:txBody>
          <a:bodyPr/>
          <a:lstStyle/>
          <a:p>
            <a:r>
              <a:rPr lang="en-GB" dirty="0" smtClean="0"/>
              <a:t>Static reports with reporting services </a:t>
            </a:r>
          </a:p>
          <a:p>
            <a:r>
              <a:rPr lang="en-GB" dirty="0" err="1" smtClean="0"/>
              <a:t>PerformancePoint</a:t>
            </a:r>
            <a:r>
              <a:rPr lang="en-GB" dirty="0" smtClean="0"/>
              <a:t> for analytic charts</a:t>
            </a:r>
          </a:p>
          <a:p>
            <a:r>
              <a:rPr lang="en-GB" dirty="0" smtClean="0"/>
              <a:t>Excel for deep dives </a:t>
            </a:r>
            <a:endParaRPr lang="en-US" dirty="0"/>
          </a:p>
        </p:txBody>
      </p:sp>
      <p:sp>
        <p:nvSpPr>
          <p:cNvPr id="4" name="Rounded Rectangle 3"/>
          <p:cNvSpPr/>
          <p:nvPr/>
        </p:nvSpPr>
        <p:spPr bwMode="auto">
          <a:xfrm>
            <a:off x="356616" y="3995928"/>
            <a:ext cx="1737360" cy="84124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Business keys</a:t>
            </a:r>
          </a:p>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(Dimensions) </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 name="Rounded Rectangle 4"/>
          <p:cNvSpPr/>
          <p:nvPr/>
        </p:nvSpPr>
        <p:spPr bwMode="auto">
          <a:xfrm>
            <a:off x="347472" y="5044440"/>
            <a:ext cx="1770888" cy="84124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Data</a:t>
            </a:r>
          </a:p>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(Facts)</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Rectangle 5"/>
          <p:cNvSpPr/>
          <p:nvPr/>
        </p:nvSpPr>
        <p:spPr bwMode="auto">
          <a:xfrm>
            <a:off x="2761488" y="4361688"/>
            <a:ext cx="1243584" cy="1298448"/>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Kitchen DB</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8" name="Straight Arrow Connector 7"/>
          <p:cNvCxnSpPr>
            <a:stCxn id="4" idx="3"/>
            <a:endCxn id="6" idx="1"/>
          </p:cNvCxnSpPr>
          <p:nvPr/>
        </p:nvCxnSpPr>
        <p:spPr>
          <a:xfrm>
            <a:off x="2093976" y="4416552"/>
            <a:ext cx="667512" cy="594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3"/>
            <a:endCxn id="6" idx="1"/>
          </p:cNvCxnSpPr>
          <p:nvPr/>
        </p:nvCxnSpPr>
        <p:spPr>
          <a:xfrm flipV="1">
            <a:off x="2118360" y="5010912"/>
            <a:ext cx="643128" cy="454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bwMode="auto">
          <a:xfrm>
            <a:off x="4239768" y="4367784"/>
            <a:ext cx="1548384" cy="1298448"/>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Staging DB</a:t>
            </a:r>
          </a:p>
          <a:p>
            <a:pPr algn="ctr" defTabSz="914099" fontAlgn="base">
              <a:spcBef>
                <a:spcPct val="0"/>
              </a:spcBef>
              <a:spcAft>
                <a:spcPct val="0"/>
              </a:spcAft>
            </a:pPr>
            <a:r>
              <a:rPr lang="en-GB" sz="1600" dirty="0" smtClean="0">
                <a:solidFill>
                  <a:srgbClr val="FFFFFF"/>
                </a:solidFill>
                <a:effectLst>
                  <a:outerShdw blurRad="38100" dist="38100" dir="2700000" algn="tl">
                    <a:srgbClr val="000000">
                      <a:alpha val="43137"/>
                    </a:srgbClr>
                  </a:outerShdw>
                </a:effectLst>
                <a:latin typeface="Calibri" pitchFamily="34" charset="0"/>
              </a:rPr>
              <a:t>(dimensions and Facts)</a:t>
            </a:r>
            <a:endParaRPr lang="en-US" sz="1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9" name="Rounded Rectangular Callout 18"/>
          <p:cNvSpPr/>
          <p:nvPr/>
        </p:nvSpPr>
        <p:spPr bwMode="auto">
          <a:xfrm>
            <a:off x="4471416" y="2615184"/>
            <a:ext cx="4672584" cy="877824"/>
          </a:xfrm>
          <a:prstGeom prst="wedgeRoundRectCallout">
            <a:avLst>
              <a:gd name="adj1" fmla="val 36281"/>
              <a:gd name="adj2" fmla="val 79680"/>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t>Different User Interfaces to enable different business/roles BI features </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 name="Rectangle 10"/>
          <p:cNvSpPr/>
          <p:nvPr/>
        </p:nvSpPr>
        <p:spPr bwMode="auto">
          <a:xfrm>
            <a:off x="6092952" y="4364736"/>
            <a:ext cx="1548384" cy="1298448"/>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t>Presentation </a:t>
            </a:r>
            <a:r>
              <a:rPr lang="en-GB" sz="2000" dirty="0" smtClean="0">
                <a:solidFill>
                  <a:srgbClr val="FFFFFF"/>
                </a:solidFill>
                <a:effectLst>
                  <a:outerShdw blurRad="38100" dist="38100" dir="2700000" algn="tl">
                    <a:srgbClr val="000000">
                      <a:alpha val="43137"/>
                    </a:srgbClr>
                  </a:outerShdw>
                </a:effectLst>
                <a:latin typeface="Calibri" pitchFamily="34" charset="0"/>
              </a:rPr>
              <a:t>DB</a:t>
            </a:r>
          </a:p>
        </p:txBody>
      </p:sp>
      <p:cxnSp>
        <p:nvCxnSpPr>
          <p:cNvPr id="13" name="Straight Arrow Connector 12"/>
          <p:cNvCxnSpPr>
            <a:stCxn id="6" idx="3"/>
            <a:endCxn id="18" idx="1"/>
          </p:cNvCxnSpPr>
          <p:nvPr/>
        </p:nvCxnSpPr>
        <p:spPr>
          <a:xfrm>
            <a:off x="4005072" y="5010912"/>
            <a:ext cx="234696" cy="6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8" idx="3"/>
            <a:endCxn id="11" idx="1"/>
          </p:cNvCxnSpPr>
          <p:nvPr/>
        </p:nvCxnSpPr>
        <p:spPr>
          <a:xfrm flipV="1">
            <a:off x="5788152" y="5013960"/>
            <a:ext cx="304800" cy="3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bwMode="auto">
          <a:xfrm>
            <a:off x="7818120" y="3886200"/>
            <a:ext cx="950976" cy="7589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PPS</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 name="Rounded Rectangle 15"/>
          <p:cNvSpPr/>
          <p:nvPr/>
        </p:nvSpPr>
        <p:spPr bwMode="auto">
          <a:xfrm>
            <a:off x="7842504" y="4678680"/>
            <a:ext cx="950976" cy="71628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SSRS</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7" name="Rounded Rectangle 16"/>
          <p:cNvSpPr/>
          <p:nvPr/>
        </p:nvSpPr>
        <p:spPr bwMode="auto">
          <a:xfrm>
            <a:off x="7848600" y="5425440"/>
            <a:ext cx="950976" cy="71628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Excel</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7735824" y="3319272"/>
            <a:ext cx="1124712" cy="2121408"/>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SP</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p:txBody>
          <a:bodyPr/>
          <a:lstStyle/>
          <a:p>
            <a:r>
              <a:rPr lang="en-GB" dirty="0" smtClean="0"/>
              <a:t>Step 5 – Consolidate User Interfaces </a:t>
            </a:r>
            <a:endParaRPr lang="en-US" dirty="0"/>
          </a:p>
        </p:txBody>
      </p:sp>
      <p:sp>
        <p:nvSpPr>
          <p:cNvPr id="3" name="Text Placeholder 2"/>
          <p:cNvSpPr>
            <a:spLocks noGrp="1"/>
          </p:cNvSpPr>
          <p:nvPr>
            <p:ph type="body" sz="quarter" idx="10"/>
          </p:nvPr>
        </p:nvSpPr>
        <p:spPr/>
        <p:txBody>
          <a:bodyPr/>
          <a:lstStyle/>
          <a:p>
            <a:r>
              <a:rPr lang="en-GB" dirty="0" smtClean="0"/>
              <a:t>Use a SharePoint portal to combine the analytic charts with the static reports.</a:t>
            </a:r>
            <a:endParaRPr lang="en-US" dirty="0"/>
          </a:p>
        </p:txBody>
      </p:sp>
      <p:sp>
        <p:nvSpPr>
          <p:cNvPr id="4" name="Rounded Rectangle 3"/>
          <p:cNvSpPr/>
          <p:nvPr/>
        </p:nvSpPr>
        <p:spPr bwMode="auto">
          <a:xfrm>
            <a:off x="356616" y="3995928"/>
            <a:ext cx="1737360" cy="84124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Business keys</a:t>
            </a:r>
          </a:p>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(Dimensions) </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 name="Rounded Rectangle 4"/>
          <p:cNvSpPr/>
          <p:nvPr/>
        </p:nvSpPr>
        <p:spPr bwMode="auto">
          <a:xfrm>
            <a:off x="347472" y="5044440"/>
            <a:ext cx="1770888" cy="84124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Data</a:t>
            </a:r>
          </a:p>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(Facts)</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Rectangle 5"/>
          <p:cNvSpPr/>
          <p:nvPr/>
        </p:nvSpPr>
        <p:spPr bwMode="auto">
          <a:xfrm>
            <a:off x="2761488" y="4361688"/>
            <a:ext cx="1243584" cy="1298448"/>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Kitchen DB</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cxnSp>
        <p:nvCxnSpPr>
          <p:cNvPr id="8" name="Straight Arrow Connector 7"/>
          <p:cNvCxnSpPr>
            <a:stCxn id="4" idx="3"/>
            <a:endCxn id="6" idx="1"/>
          </p:cNvCxnSpPr>
          <p:nvPr/>
        </p:nvCxnSpPr>
        <p:spPr>
          <a:xfrm>
            <a:off x="2093976" y="4416552"/>
            <a:ext cx="667512" cy="594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3"/>
            <a:endCxn id="6" idx="1"/>
          </p:cNvCxnSpPr>
          <p:nvPr/>
        </p:nvCxnSpPr>
        <p:spPr>
          <a:xfrm flipV="1">
            <a:off x="2118360" y="5010912"/>
            <a:ext cx="643128" cy="454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bwMode="auto">
          <a:xfrm>
            <a:off x="4239768" y="4367784"/>
            <a:ext cx="1548384" cy="1298448"/>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Staging DB</a:t>
            </a:r>
          </a:p>
          <a:p>
            <a:pPr algn="ctr" defTabSz="914099" fontAlgn="base">
              <a:spcBef>
                <a:spcPct val="0"/>
              </a:spcBef>
              <a:spcAft>
                <a:spcPct val="0"/>
              </a:spcAft>
            </a:pPr>
            <a:r>
              <a:rPr lang="en-GB" sz="1600" dirty="0" smtClean="0">
                <a:solidFill>
                  <a:srgbClr val="FFFFFF"/>
                </a:solidFill>
                <a:effectLst>
                  <a:outerShdw blurRad="38100" dist="38100" dir="2700000" algn="tl">
                    <a:srgbClr val="000000">
                      <a:alpha val="43137"/>
                    </a:srgbClr>
                  </a:outerShdw>
                </a:effectLst>
                <a:latin typeface="Calibri" pitchFamily="34" charset="0"/>
              </a:rPr>
              <a:t>(dimensions and Facts)</a:t>
            </a:r>
            <a:endParaRPr lang="en-US" sz="16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9" name="Rounded Rectangular Callout 18"/>
          <p:cNvSpPr/>
          <p:nvPr/>
        </p:nvSpPr>
        <p:spPr bwMode="auto">
          <a:xfrm>
            <a:off x="2368296" y="2715768"/>
            <a:ext cx="4672584" cy="877824"/>
          </a:xfrm>
          <a:prstGeom prst="wedgeRoundRectCallout">
            <a:avLst>
              <a:gd name="adj1" fmla="val 63483"/>
              <a:gd name="adj2" fmla="val 73430"/>
              <a:gd name="adj3"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t>Use the well known portal to expose the new business intelligence features. </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 name="Rectangle 10"/>
          <p:cNvSpPr/>
          <p:nvPr/>
        </p:nvSpPr>
        <p:spPr bwMode="auto">
          <a:xfrm>
            <a:off x="6092952" y="4364736"/>
            <a:ext cx="1548384" cy="1298448"/>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t>Presentation </a:t>
            </a:r>
            <a:r>
              <a:rPr lang="en-GB" sz="2000" dirty="0" smtClean="0">
                <a:solidFill>
                  <a:srgbClr val="FFFFFF"/>
                </a:solidFill>
                <a:effectLst>
                  <a:outerShdw blurRad="38100" dist="38100" dir="2700000" algn="tl">
                    <a:srgbClr val="000000">
                      <a:alpha val="43137"/>
                    </a:srgbClr>
                  </a:outerShdw>
                </a:effectLst>
                <a:latin typeface="Calibri" pitchFamily="34" charset="0"/>
              </a:rPr>
              <a:t>DB</a:t>
            </a:r>
          </a:p>
        </p:txBody>
      </p:sp>
      <p:cxnSp>
        <p:nvCxnSpPr>
          <p:cNvPr id="13" name="Straight Arrow Connector 12"/>
          <p:cNvCxnSpPr>
            <a:stCxn id="6" idx="3"/>
            <a:endCxn id="18" idx="1"/>
          </p:cNvCxnSpPr>
          <p:nvPr/>
        </p:nvCxnSpPr>
        <p:spPr>
          <a:xfrm>
            <a:off x="4005072" y="5010912"/>
            <a:ext cx="234696" cy="6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8" idx="3"/>
            <a:endCxn id="11" idx="1"/>
          </p:cNvCxnSpPr>
          <p:nvPr/>
        </p:nvCxnSpPr>
        <p:spPr>
          <a:xfrm flipV="1">
            <a:off x="5788152" y="5013960"/>
            <a:ext cx="304800" cy="3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bwMode="auto">
          <a:xfrm>
            <a:off x="7818120" y="3886200"/>
            <a:ext cx="950976" cy="75895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PPS</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 name="Rounded Rectangle 15"/>
          <p:cNvSpPr/>
          <p:nvPr/>
        </p:nvSpPr>
        <p:spPr bwMode="auto">
          <a:xfrm>
            <a:off x="7842504" y="4678680"/>
            <a:ext cx="950976" cy="71628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SSRS</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7" name="Rounded Rectangle 16"/>
          <p:cNvSpPr/>
          <p:nvPr/>
        </p:nvSpPr>
        <p:spPr bwMode="auto">
          <a:xfrm>
            <a:off x="7848600" y="5477256"/>
            <a:ext cx="950976" cy="664464"/>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000" dirty="0" smtClean="0">
                <a:solidFill>
                  <a:srgbClr val="FFFFFF"/>
                </a:solidFill>
                <a:effectLst>
                  <a:outerShdw blurRad="38100" dist="38100" dir="2700000" algn="tl">
                    <a:srgbClr val="000000">
                      <a:alpha val="43137"/>
                    </a:srgbClr>
                  </a:outerShdw>
                </a:effectLst>
                <a:latin typeface="Calibri" pitchFamily="34" charset="0"/>
              </a:rPr>
              <a:t>Excel</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Technical Benefits </a:t>
            </a:r>
            <a:endParaRPr lang="en-NZ" dirty="0"/>
          </a:p>
        </p:txBody>
      </p:sp>
      <p:sp>
        <p:nvSpPr>
          <p:cNvPr id="3" name="Text Placeholder 2"/>
          <p:cNvSpPr>
            <a:spLocks noGrp="1"/>
          </p:cNvSpPr>
          <p:nvPr>
            <p:ph type="body" sz="quarter" idx="10"/>
          </p:nvPr>
        </p:nvSpPr>
        <p:spPr/>
        <p:txBody>
          <a:bodyPr/>
          <a:lstStyle/>
          <a:p>
            <a:r>
              <a:rPr lang="en-GB" dirty="0" smtClean="0"/>
              <a:t>Easy to implement </a:t>
            </a:r>
          </a:p>
          <a:p>
            <a:endParaRPr lang="en-GB" dirty="0" smtClean="0"/>
          </a:p>
          <a:p>
            <a:r>
              <a:rPr lang="en-GB" dirty="0" smtClean="0"/>
              <a:t>Multiple user interfaces</a:t>
            </a:r>
          </a:p>
          <a:p>
            <a:endParaRPr lang="en-GB" dirty="0" smtClean="0"/>
          </a:p>
          <a:p>
            <a:r>
              <a:rPr lang="en-GB" dirty="0" smtClean="0"/>
              <a:t>Getting a lot ‘out of the box’</a:t>
            </a:r>
          </a:p>
          <a:p>
            <a:endParaRPr lang="en-NZ"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Worked?</a:t>
            </a:r>
            <a:endParaRPr lang="en-NZ" dirty="0"/>
          </a:p>
        </p:txBody>
      </p:sp>
      <p:sp>
        <p:nvSpPr>
          <p:cNvPr id="3" name="Text Placeholder 2"/>
          <p:cNvSpPr>
            <a:spLocks noGrp="1"/>
          </p:cNvSpPr>
          <p:nvPr>
            <p:ph type="body" sz="quarter" idx="10"/>
          </p:nvPr>
        </p:nvSpPr>
        <p:spPr/>
        <p:txBody>
          <a:bodyPr/>
          <a:lstStyle/>
          <a:p>
            <a:r>
              <a:rPr lang="en-GB" dirty="0" smtClean="0">
                <a:sym typeface="Wingdings" pitchFamily="2" charset="2"/>
              </a:rPr>
              <a:t>Agile</a:t>
            </a:r>
          </a:p>
          <a:p>
            <a:endParaRPr lang="en-GB" dirty="0" smtClean="0">
              <a:sym typeface="Wingdings" pitchFamily="2" charset="2"/>
            </a:endParaRPr>
          </a:p>
          <a:p>
            <a:r>
              <a:rPr lang="en-GB" dirty="0" smtClean="0">
                <a:sym typeface="Wingdings" pitchFamily="2" charset="2"/>
              </a:rPr>
              <a:t>Microsoft 2008 BI stack</a:t>
            </a:r>
          </a:p>
          <a:p>
            <a:endParaRPr lang="en-NZ"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a:t>
            </a:r>
            <a:endParaRPr lang="en-US" dirty="0"/>
          </a:p>
        </p:txBody>
      </p:sp>
      <p:sp>
        <p:nvSpPr>
          <p:cNvPr id="3" name="Text Placeholder 2"/>
          <p:cNvSpPr>
            <a:spLocks noGrp="1"/>
          </p:cNvSpPr>
          <p:nvPr>
            <p:ph type="body" sz="quarter" idx="10"/>
          </p:nvPr>
        </p:nvSpPr>
        <p:spPr/>
        <p:txBody>
          <a:bodyPr/>
          <a:lstStyle/>
          <a:p>
            <a:r>
              <a:rPr lang="en-GB" dirty="0" smtClean="0"/>
              <a:t>PPS 2007 is going away </a:t>
            </a:r>
            <a:r>
              <a:rPr lang="en-GB" dirty="0" smtClean="0">
                <a:sym typeface="Wingdings" pitchFamily="2" charset="2"/>
              </a:rPr>
              <a:t></a:t>
            </a:r>
          </a:p>
          <a:p>
            <a:endParaRPr lang="en-GB" dirty="0" smtClean="0">
              <a:sym typeface="Wingdings" pitchFamily="2" charset="2"/>
            </a:endParaRPr>
          </a:p>
          <a:p>
            <a:r>
              <a:rPr lang="en-GB" dirty="0" smtClean="0">
                <a:sym typeface="Wingdings" pitchFamily="2" charset="2"/>
              </a:rPr>
              <a:t>Analytic charts are not there yet </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NZ" dirty="0"/>
          </a:p>
        </p:txBody>
      </p:sp>
      <p:sp>
        <p:nvSpPr>
          <p:cNvPr id="3" name="Text Placeholder 2"/>
          <p:cNvSpPr>
            <a:spLocks noGrp="1"/>
          </p:cNvSpPr>
          <p:nvPr>
            <p:ph type="body" sz="quarter" idx="10"/>
          </p:nvPr>
        </p:nvSpPr>
        <p:spPr/>
        <p:txBody>
          <a:bodyPr/>
          <a:lstStyle/>
          <a:p>
            <a:r>
              <a:rPr lang="en-GB" dirty="0" smtClean="0"/>
              <a:t>We would do this again</a:t>
            </a:r>
          </a:p>
          <a:p>
            <a:pPr>
              <a:buNone/>
            </a:pPr>
            <a:endParaRPr lang="en-GB" dirty="0" smtClean="0"/>
          </a:p>
          <a:p>
            <a:r>
              <a:rPr lang="en-GB" dirty="0" smtClean="0"/>
              <a:t>The technical stack works </a:t>
            </a:r>
          </a:p>
          <a:p>
            <a:endParaRPr lang="en-GB" dirty="0" smtClean="0"/>
          </a:p>
          <a:p>
            <a:r>
              <a:rPr lang="en-GB" dirty="0" smtClean="0"/>
              <a:t>Agile works for BI</a:t>
            </a:r>
          </a:p>
          <a:p>
            <a:endParaRPr lang="en-GB" dirty="0" smtClean="0"/>
          </a:p>
          <a:p>
            <a:r>
              <a:rPr lang="en-GB" dirty="0" smtClean="0"/>
              <a:t>BI can be affordable for low margin business</a:t>
            </a:r>
          </a:p>
          <a:p>
            <a:endParaRPr lang="en-NZ"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Hidden Speaker Notes</a:t>
            </a:r>
            <a:endParaRPr lang="en-US" dirty="0"/>
          </a:p>
        </p:txBody>
      </p:sp>
      <p:sp>
        <p:nvSpPr>
          <p:cNvPr id="6" name="Text Placeholder 5"/>
          <p:cNvSpPr>
            <a:spLocks noGrp="1"/>
          </p:cNvSpPr>
          <p:nvPr>
            <p:ph type="body" sz="quarter" idx="10"/>
          </p:nvPr>
        </p:nvSpPr>
        <p:spPr/>
        <p:txBody>
          <a:bodyPr/>
          <a:lstStyle/>
          <a:p>
            <a:r>
              <a:rPr lang="en-US" dirty="0" smtClean="0"/>
              <a:t>Some speakers at Microsoft like to use this slide for hidden “notes slides”. </a:t>
            </a:r>
          </a:p>
          <a:p>
            <a:r>
              <a:rPr lang="en-US" dirty="0" smtClean="0"/>
              <a:t>Delete it if you don’t want to use it.</a:t>
            </a:r>
            <a:endParaRPr lang="en-US" dirty="0"/>
          </a:p>
        </p:txBody>
      </p:sp>
      <p:sp>
        <p:nvSpPr>
          <p:cNvPr id="7" name="Text Placeholder 6"/>
          <p:cNvSpPr>
            <a:spLocks noGrp="1"/>
          </p:cNvSpPr>
          <p:nvPr>
            <p:ph type="body" sz="quarter" idx="11"/>
          </p:nvPr>
        </p:nvSpPr>
        <p:spPr/>
        <p:txBody>
          <a:bodyPr/>
          <a:lstStyle/>
          <a:p>
            <a:r>
              <a:rPr lang="en-US" dirty="0" smtClean="0"/>
              <a:t>NEXT: &lt;next slide title&gt;</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607054"/>
            <a:ext cx="3624263" cy="738032"/>
          </a:xfrm>
          <a:prstGeom prst="rect">
            <a:avLst/>
          </a:prstGeom>
        </p:spPr>
      </p:pic>
      <p:grpSp>
        <p:nvGrpSpPr>
          <p:cNvPr id="3"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4"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5"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6"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58"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7" name="Title 6"/>
          <p:cNvSpPr>
            <a:spLocks noGrp="1"/>
          </p:cNvSpPr>
          <p:nvPr>
            <p:ph type="title"/>
          </p:nvPr>
        </p:nvSpPr>
        <p:spPr/>
        <p:txBody>
          <a:bodyPr/>
          <a:lstStyle/>
          <a:p>
            <a:endParaRPr lang="en-NZ"/>
          </a:p>
        </p:txBody>
      </p:sp>
      <p:sp>
        <p:nvSpPr>
          <p:cNvPr id="8" name="Content Placeholder 7"/>
          <p:cNvSpPr>
            <a:spLocks noGrp="1"/>
          </p:cNvSpPr>
          <p:nvPr>
            <p:ph idx="1"/>
          </p:nvPr>
        </p:nvSpPr>
        <p:spPr/>
        <p:txBody>
          <a:bodyPr/>
          <a:lstStyle/>
          <a:p>
            <a:endParaRPr lang="en-NZ"/>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BI - EDW Myth</a:t>
            </a:r>
            <a:endParaRPr lang="en-NZ" dirty="0"/>
          </a:p>
        </p:txBody>
      </p:sp>
      <p:sp>
        <p:nvSpPr>
          <p:cNvPr id="3" name="Text Placeholder 2"/>
          <p:cNvSpPr>
            <a:spLocks noGrp="1"/>
          </p:cNvSpPr>
          <p:nvPr>
            <p:ph type="body" sz="quarter" idx="10"/>
          </p:nvPr>
        </p:nvSpPr>
        <p:spPr/>
        <p:txBody>
          <a:bodyPr/>
          <a:lstStyle/>
          <a:p>
            <a:r>
              <a:rPr lang="en-US" dirty="0" smtClean="0"/>
              <a:t>BI costs millions and takes years - right?</a:t>
            </a:r>
          </a:p>
          <a:p>
            <a:endParaRPr lang="en-US" dirty="0" smtClean="0"/>
          </a:p>
          <a:p>
            <a:r>
              <a:rPr lang="en-US" dirty="0" smtClean="0"/>
              <a:t>WRONG!</a:t>
            </a:r>
          </a:p>
          <a:p>
            <a:endParaRPr lang="en-US" dirty="0" smtClean="0"/>
          </a:p>
          <a:p>
            <a:r>
              <a:rPr lang="en-US" dirty="0" smtClean="0"/>
              <a:t>BI can be agile and cost effective</a:t>
            </a:r>
          </a:p>
          <a:p>
            <a:endParaRPr lang="en-NZ"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are we?</a:t>
            </a:r>
            <a:endParaRPr lang="en-NZ" dirty="0"/>
          </a:p>
        </p:txBody>
      </p:sp>
      <p:sp>
        <p:nvSpPr>
          <p:cNvPr id="3" name="Text Placeholder 2"/>
          <p:cNvSpPr>
            <a:spLocks noGrp="1"/>
          </p:cNvSpPr>
          <p:nvPr>
            <p:ph type="body" sz="quarter" idx="10"/>
          </p:nvPr>
        </p:nvSpPr>
        <p:spPr/>
        <p:txBody>
          <a:bodyPr/>
          <a:lstStyle/>
          <a:p>
            <a:r>
              <a:rPr lang="en-US" dirty="0" smtClean="0"/>
              <a:t>John McDermott</a:t>
            </a:r>
          </a:p>
          <a:p>
            <a:pPr lvl="1"/>
            <a:r>
              <a:rPr lang="en-US" dirty="0" smtClean="0"/>
              <a:t>NZ Post Retail Technology Architect</a:t>
            </a:r>
          </a:p>
          <a:p>
            <a:pPr lvl="1"/>
            <a:endParaRPr lang="en-NZ" dirty="0" smtClean="0"/>
          </a:p>
          <a:p>
            <a:r>
              <a:rPr lang="en-US" dirty="0" smtClean="0"/>
              <a:t>Amir Shevat</a:t>
            </a:r>
          </a:p>
          <a:p>
            <a:pPr lvl="1"/>
            <a:r>
              <a:rPr lang="en-US" dirty="0" err="1" smtClean="0"/>
              <a:t>Datacom</a:t>
            </a:r>
            <a:r>
              <a:rPr lang="en-US" dirty="0" smtClean="0"/>
              <a:t> Architect</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are we here?</a:t>
            </a:r>
            <a:endParaRPr lang="en-NZ" dirty="0"/>
          </a:p>
        </p:txBody>
      </p:sp>
      <p:sp>
        <p:nvSpPr>
          <p:cNvPr id="3" name="Text Placeholder 2"/>
          <p:cNvSpPr>
            <a:spLocks noGrp="1"/>
          </p:cNvSpPr>
          <p:nvPr>
            <p:ph type="body" sz="quarter" idx="10"/>
          </p:nvPr>
        </p:nvSpPr>
        <p:spPr/>
        <p:txBody>
          <a:bodyPr/>
          <a:lstStyle/>
          <a:p>
            <a:r>
              <a:rPr lang="en-US" dirty="0" smtClean="0"/>
              <a:t>We have recently successfully delivered a Business Intelligence solution for NZ Post Retail</a:t>
            </a:r>
          </a:p>
          <a:p>
            <a:endParaRPr lang="en-US" dirty="0" smtClean="0"/>
          </a:p>
          <a:p>
            <a:r>
              <a:rPr lang="en-US" dirty="0" smtClean="0"/>
              <a:t>Out of the box Microsoft stack</a:t>
            </a:r>
          </a:p>
          <a:p>
            <a:endParaRPr lang="en-US" dirty="0" smtClean="0"/>
          </a:p>
          <a:p>
            <a:r>
              <a:rPr lang="en-US" dirty="0" smtClean="0"/>
              <a:t>The project was agile!</a:t>
            </a:r>
          </a:p>
          <a:p>
            <a:endParaRPr lang="en-US" dirty="0" smtClean="0"/>
          </a:p>
          <a:p>
            <a:r>
              <a:rPr lang="en-US" dirty="0" smtClean="0"/>
              <a:t>The project was a success!</a:t>
            </a:r>
          </a:p>
          <a:p>
            <a:pPr>
              <a:buNone/>
            </a:pPr>
            <a:endParaRPr lang="en-NZ" dirty="0"/>
          </a:p>
        </p:txBody>
      </p:sp>
      <p:sp>
        <p:nvSpPr>
          <p:cNvPr id="4" name="Curved Down Ribbon 3"/>
          <p:cNvSpPr/>
          <p:nvPr/>
        </p:nvSpPr>
        <p:spPr bwMode="auto">
          <a:xfrm>
            <a:off x="6121400" y="4267200"/>
            <a:ext cx="2832100" cy="1536700"/>
          </a:xfrm>
          <a:prstGeom prst="ellipseRibbon">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scene3d>
              <a:camera prst="orthographicFront"/>
              <a:lightRig rig="balanced" dir="t">
                <a:rot lat="0" lon="0" rev="2100000"/>
              </a:lightRig>
            </a:scene3d>
            <a:sp3d extrusionH="57150" prstMaterial="metal">
              <a:bevelT w="38100" h="25400"/>
              <a:contourClr>
                <a:schemeClr val="bg2"/>
              </a:contourClr>
            </a:sp3d>
          </a:bodyPr>
          <a:lstStyle/>
          <a:p>
            <a:pPr algn="ctr" defTabSz="914099" fontAlgn="base">
              <a:spcBef>
                <a:spcPct val="0"/>
              </a:spcBef>
              <a:spcAft>
                <a:spcPct val="0"/>
              </a:spcAft>
            </a:pPr>
            <a:r>
              <a:rPr lang="en-NZ" b="1" dirty="0" smtClean="0">
                <a:ln w="50800"/>
                <a:solidFill>
                  <a:schemeClr val="bg1">
                    <a:shade val="50000"/>
                  </a:schemeClr>
                </a:solidFill>
              </a:rPr>
              <a:t>Application Platform  Solution Award </a:t>
            </a:r>
            <a:endParaRPr lang="en-US" b="1" dirty="0" smtClean="0">
              <a:ln w="50800"/>
              <a:solidFill>
                <a:schemeClr val="bg1">
                  <a:shade val="50000"/>
                </a:schemeClr>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problem we wanted to solve</a:t>
            </a:r>
            <a:endParaRPr lang="en-NZ" dirty="0"/>
          </a:p>
        </p:txBody>
      </p:sp>
      <p:sp>
        <p:nvSpPr>
          <p:cNvPr id="3" name="Text Placeholder 2"/>
          <p:cNvSpPr>
            <a:spLocks noGrp="1"/>
          </p:cNvSpPr>
          <p:nvPr>
            <p:ph type="body" sz="quarter" idx="10"/>
          </p:nvPr>
        </p:nvSpPr>
        <p:spPr/>
        <p:txBody>
          <a:bodyPr/>
          <a:lstStyle/>
          <a:p>
            <a:r>
              <a:rPr lang="en-NZ" dirty="0" smtClean="0"/>
              <a:t>High cost / low margin business</a:t>
            </a:r>
          </a:p>
          <a:p>
            <a:r>
              <a:rPr lang="en-NZ" dirty="0" smtClean="0"/>
              <a:t>Inconsistent Management Information</a:t>
            </a:r>
          </a:p>
          <a:p>
            <a:r>
              <a:rPr lang="en-NZ" dirty="0" smtClean="0"/>
              <a:t>Unsupported point solutions</a:t>
            </a:r>
          </a:p>
        </p:txBody>
      </p:sp>
      <p:pic>
        <p:nvPicPr>
          <p:cNvPr id="4" name="Picture 3" descr="Retail IT Roadmap for Tech Ed.jpg"/>
          <p:cNvPicPr>
            <a:picLocks noChangeAspect="1"/>
          </p:cNvPicPr>
          <p:nvPr/>
        </p:nvPicPr>
        <p:blipFill>
          <a:blip r:embed="rId3"/>
          <a:stretch>
            <a:fillRect/>
          </a:stretch>
        </p:blipFill>
        <p:spPr>
          <a:xfrm>
            <a:off x="0" y="3347581"/>
            <a:ext cx="9144000" cy="1995436"/>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Business Problems</a:t>
            </a:r>
            <a:endParaRPr lang="en-US" dirty="0"/>
          </a:p>
        </p:txBody>
      </p:sp>
      <p:sp>
        <p:nvSpPr>
          <p:cNvPr id="3" name="Text Placeholder 2"/>
          <p:cNvSpPr>
            <a:spLocks noGrp="1"/>
          </p:cNvSpPr>
          <p:nvPr>
            <p:ph type="body" sz="quarter" idx="10"/>
          </p:nvPr>
        </p:nvSpPr>
        <p:spPr/>
        <p:txBody>
          <a:bodyPr/>
          <a:lstStyle/>
          <a:p>
            <a:r>
              <a:rPr lang="en-GB" dirty="0" smtClean="0"/>
              <a:t>High Cost of Change &amp; High Operational Costs</a:t>
            </a:r>
          </a:p>
          <a:p>
            <a:endParaRPr lang="en-GB" dirty="0" smtClean="0"/>
          </a:p>
          <a:p>
            <a:r>
              <a:rPr lang="en-GB" dirty="0" smtClean="0"/>
              <a:t>Inconsistent Management Information</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Technology Causes</a:t>
            </a:r>
            <a:endParaRPr lang="en-US" dirty="0"/>
          </a:p>
        </p:txBody>
      </p:sp>
      <p:sp>
        <p:nvSpPr>
          <p:cNvPr id="3" name="Text Placeholder 2"/>
          <p:cNvSpPr>
            <a:spLocks noGrp="1"/>
          </p:cNvSpPr>
          <p:nvPr>
            <p:ph type="body" sz="quarter" idx="10"/>
          </p:nvPr>
        </p:nvSpPr>
        <p:spPr/>
        <p:txBody>
          <a:bodyPr/>
          <a:lstStyle/>
          <a:p>
            <a:r>
              <a:rPr lang="en-GB" dirty="0" smtClean="0"/>
              <a:t>Legacy Point Solutions – Not Supported</a:t>
            </a:r>
          </a:p>
          <a:p>
            <a:endParaRPr lang="en-GB" dirty="0" smtClean="0"/>
          </a:p>
          <a:p>
            <a:r>
              <a:rPr lang="en-GB" dirty="0" smtClean="0"/>
              <a:t>Point Reporting Solution = Multiple versions of the truth</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NewZealand4x3">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TechEd_NewZealand4x3</Template>
  <TotalTime>0</TotalTime>
  <Words>1311</Words>
  <Application>Microsoft Office PowerPoint</Application>
  <PresentationFormat>On-screen Show (4:3)</PresentationFormat>
  <Paragraphs>241</Paragraphs>
  <Slides>32</Slides>
  <Notes>32</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TechEd_NewZealand4x3</vt:lpstr>
      <vt:lpstr>Visio</vt:lpstr>
      <vt:lpstr>Slide 1</vt:lpstr>
      <vt:lpstr>NZ Post Fast &amp; Affordable  BI</vt:lpstr>
      <vt:lpstr>Hidden Speaker Notes</vt:lpstr>
      <vt:lpstr>The BI - EDW Myth</vt:lpstr>
      <vt:lpstr>Who are we?</vt:lpstr>
      <vt:lpstr>Why are we here?</vt:lpstr>
      <vt:lpstr>The problem we wanted to solve</vt:lpstr>
      <vt:lpstr>Business Problems</vt:lpstr>
      <vt:lpstr>Technology Causes</vt:lpstr>
      <vt:lpstr>Technology Enablers</vt:lpstr>
      <vt:lpstr>Technology Roadmap</vt:lpstr>
      <vt:lpstr>Business Benefits</vt:lpstr>
      <vt:lpstr>High Level Architecture </vt:lpstr>
      <vt:lpstr>Key technology drivers </vt:lpstr>
      <vt:lpstr>Agile!</vt:lpstr>
      <vt:lpstr>What does Agile mean (for  us)?</vt:lpstr>
      <vt:lpstr>Partnership</vt:lpstr>
      <vt:lpstr>Retail Management Information System</vt:lpstr>
      <vt:lpstr>A Slightly Deeper Dive</vt:lpstr>
      <vt:lpstr>Step 1 - ETL to Kitchen </vt:lpstr>
      <vt:lpstr>Step 2 - Kitchen to Staging</vt:lpstr>
      <vt:lpstr>Step 3 – Staging to Presentation </vt:lpstr>
      <vt:lpstr>Step 4 – Adding User interface </vt:lpstr>
      <vt:lpstr>Step 5 – Consolidate User Interfaces </vt:lpstr>
      <vt:lpstr>Technical Benefits </vt:lpstr>
      <vt:lpstr>What Worked?</vt:lpstr>
      <vt:lpstr>Challenges</vt:lpstr>
      <vt:lpstr>Conclusion</vt:lpstr>
      <vt:lpstr>Slide 29</vt:lpstr>
      <vt:lpstr>Resources</vt:lpstr>
      <vt:lpstr>Slide 31</vt:lpstr>
      <vt:lpstr>Slide 32</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2009-09-15T04:04:57Z</dcterms:created>
  <dcterms:modified xsi:type="dcterms:W3CDTF">2009-09-15T04:05:04Z</dcterms:modified>
</cp:coreProperties>
</file>