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diagrams/layout1.xml" ContentType="application/vnd.openxmlformats-officedocument.drawingml.diagramLayout+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17.xml" ContentType="application/vnd.openxmlformats-officedocument.presentationml.notesSlide+xml"/>
  <Override PartName="/ppt/notesSlides/notesSlide28.xml" ContentType="application/vnd.openxmlformats-officedocument.presentationml.notesSlid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93" r:id="rId1"/>
  </p:sldMasterIdLst>
  <p:notesMasterIdLst>
    <p:notesMasterId r:id="rId35"/>
  </p:notesMasterIdLst>
  <p:handoutMasterIdLst>
    <p:handoutMasterId r:id="rId36"/>
  </p:handoutMasterIdLst>
  <p:sldIdLst>
    <p:sldId id="256" r:id="rId2"/>
    <p:sldId id="284" r:id="rId3"/>
    <p:sldId id="285" r:id="rId4"/>
    <p:sldId id="286" r:id="rId5"/>
    <p:sldId id="287" r:id="rId6"/>
    <p:sldId id="288" r:id="rId7"/>
    <p:sldId id="289" r:id="rId8"/>
    <p:sldId id="290" r:id="rId9"/>
    <p:sldId id="291" r:id="rId10"/>
    <p:sldId id="292" r:id="rId11"/>
    <p:sldId id="293" r:id="rId12"/>
    <p:sldId id="294" r:id="rId13"/>
    <p:sldId id="295" r:id="rId14"/>
    <p:sldId id="296" r:id="rId15"/>
    <p:sldId id="297" r:id="rId16"/>
    <p:sldId id="298" r:id="rId17"/>
    <p:sldId id="299" r:id="rId18"/>
    <p:sldId id="300" r:id="rId19"/>
    <p:sldId id="301" r:id="rId20"/>
    <p:sldId id="302" r:id="rId21"/>
    <p:sldId id="303" r:id="rId22"/>
    <p:sldId id="304" r:id="rId23"/>
    <p:sldId id="305" r:id="rId24"/>
    <p:sldId id="306" r:id="rId25"/>
    <p:sldId id="307" r:id="rId26"/>
    <p:sldId id="308" r:id="rId27"/>
    <p:sldId id="312" r:id="rId28"/>
    <p:sldId id="309" r:id="rId29"/>
    <p:sldId id="310" r:id="rId30"/>
    <p:sldId id="311" r:id="rId31"/>
    <p:sldId id="282" r:id="rId32"/>
    <p:sldId id="283" r:id="rId33"/>
    <p:sldId id="280" r:id="rId34"/>
  </p:sldIdLst>
  <p:sldSz cx="9144000" cy="6858000" type="screen4x3"/>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07/7/12/main" xmlns="">
          <a:srgbClr xmlns:mc="http://schemas.openxmlformats.org/markup-compatibility/2006" xmlns:a14="http://schemas.microsoft.com/office/drawing/2007/7/7/main" val="FF0000" mc:Ignorable=""/>
        </p14:laserClr>
      </p:ext>
      <p:ext uri="{2FDB2607-1784-4EEB-B798-7EB5836EED8A}">
        <p14:showMediaCtrls xmlns:p14="http://schemas.microsoft.com/office/powerpoint/2007/7/12/main" xmlns="" val="1"/>
      </p:ext>
    </p:extLst>
  </p:showPr>
  <p:clrMru>
    <a:srgbClr val="FFFFFF"/>
    <a:srgbClr val="CCFFCC"/>
    <a:srgbClr val="CCCCCC"/>
    <a:srgbClr val="99CC99"/>
    <a:srgbClr val="F6AE1E"/>
    <a:srgbClr val="FF0066"/>
    <a:srgbClr val="000000"/>
    <a:srgbClr val="F3AF35"/>
    <a:srgbClr val="9C42E6"/>
    <a:srgbClr val="D1943B"/>
  </p:clrMru>
  <p:extLst>
    <p:ext uri="{E76CE94A-603C-4142-B9EB-6D1370010A27}">
      <p14:discardImageEditData xmlns:p14="http://schemas.microsoft.com/office/powerpoint/2007/7/12/main" xmlns="" val="0"/>
    </p:ext>
    <p:ext uri="{D31A062A-798A-4329-ABDD-BBA856620510}">
      <p14:defaultImageDpi xmlns:p14="http://schemas.microsoft.com/office/powerpoint/2007/7/12/main" xmlns="" val="220"/>
    </p:ext>
  </p:extLst>
</p:presentationPr>
</file>

<file path=ppt/tableStyles.xml><?xml version="1.0" encoding="utf-8"?>
<a:tblStyleLst xmlns:a="http://schemas.openxmlformats.org/drawingml/2006/main" def="{5C22544A-7EE6-4342-B048-85BDC9FD1C3A}">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855" autoAdjust="0"/>
    <p:restoredTop sz="96105" autoAdjust="0"/>
  </p:normalViewPr>
  <p:slideViewPr>
    <p:cSldViewPr snapToGrid="0">
      <p:cViewPr>
        <p:scale>
          <a:sx n="66" d="100"/>
          <a:sy n="66" d="100"/>
        </p:scale>
        <p:origin x="-1854" y="-570"/>
      </p:cViewPr>
      <p:guideLst>
        <p:guide orient="horz" pos="144"/>
        <p:guide orient="horz" pos="895"/>
        <p:guide orient="horz" pos="1484"/>
        <p:guide orient="horz" pos="1200"/>
        <p:guide orient="horz" pos="2736"/>
        <p:guide orient="horz" pos="3897"/>
        <p:guide pos="2880"/>
        <p:guide pos="240"/>
        <p:guide pos="460"/>
        <p:guide pos="5520"/>
        <p:guide pos="863"/>
        <p:guide pos="5299"/>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howGuides="1">
      <p:cViewPr varScale="1">
        <p:scale>
          <a:sx n="64" d="100"/>
          <a:sy n="64" d="100"/>
        </p:scale>
        <p:origin x="-2814" y="-120"/>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97A2DC2-748A-414E-A528-0A5460681767}" type="doc">
      <dgm:prSet loTypeId="urn:microsoft.com/office/officeart/2005/8/layout/radial6" loCatId="cycle" qsTypeId="urn:microsoft.com/office/officeart/2005/8/quickstyle/simple1" qsCatId="simple" csTypeId="urn:microsoft.com/office/officeart/2005/8/colors/colorful3" csCatId="colorful" phldr="1"/>
      <dgm:spPr/>
      <dgm:t>
        <a:bodyPr/>
        <a:lstStyle/>
        <a:p>
          <a:endParaRPr lang="en-AU"/>
        </a:p>
      </dgm:t>
    </dgm:pt>
    <dgm:pt modelId="{0E0B7CAE-0BA1-4179-9E7D-84E3ADC382D5}">
      <dgm:prSet phldrT="[Text]" custT="1">
        <dgm:style>
          <a:lnRef idx="0">
            <a:schemeClr val="accent2"/>
          </a:lnRef>
          <a:fillRef idx="3">
            <a:schemeClr val="accent2"/>
          </a:fillRef>
          <a:effectRef idx="3">
            <a:schemeClr val="accent2"/>
          </a:effectRef>
          <a:fontRef idx="minor">
            <a:schemeClr val="lt1"/>
          </a:fontRef>
        </dgm:style>
      </dgm:prSet>
      <dgm:spPr>
        <a:solidFill>
          <a:srgbClr val="FF0000"/>
        </a:solidFill>
      </dgm:spPr>
      <dgm:t>
        <a:bodyPr/>
        <a:lstStyle/>
        <a:p>
          <a:r>
            <a:rPr lang="en-AU" sz="2400" dirty="0" smtClean="0"/>
            <a:t>+ +  </a:t>
          </a:r>
          <a:endParaRPr lang="en-AU" sz="2400" dirty="0"/>
        </a:p>
      </dgm:t>
    </dgm:pt>
    <dgm:pt modelId="{1CA3DF13-64FA-4D57-BFD3-8137E6C846DB}" type="parTrans" cxnId="{60EE22F2-792E-4794-98C4-9D9FDA34A00C}">
      <dgm:prSet/>
      <dgm:spPr/>
      <dgm:t>
        <a:bodyPr/>
        <a:lstStyle/>
        <a:p>
          <a:endParaRPr lang="en-AU"/>
        </a:p>
      </dgm:t>
    </dgm:pt>
    <dgm:pt modelId="{034F7A04-55D3-4742-B4D1-8E3686279CA1}" type="sibTrans" cxnId="{60EE22F2-792E-4794-98C4-9D9FDA34A00C}">
      <dgm:prSet/>
      <dgm:spPr/>
      <dgm:t>
        <a:bodyPr/>
        <a:lstStyle/>
        <a:p>
          <a:endParaRPr lang="en-AU"/>
        </a:p>
      </dgm:t>
    </dgm:pt>
    <dgm:pt modelId="{4269EADF-64FF-4900-829B-325DE467D5A5}">
      <dgm:prSet phldrT="[Text]" custT="1">
        <dgm:style>
          <a:lnRef idx="0">
            <a:schemeClr val="accent4"/>
          </a:lnRef>
          <a:fillRef idx="3">
            <a:schemeClr val="accent4"/>
          </a:fillRef>
          <a:effectRef idx="3">
            <a:schemeClr val="accent4"/>
          </a:effectRef>
          <a:fontRef idx="minor">
            <a:schemeClr val="lt1"/>
          </a:fontRef>
        </dgm:style>
      </dgm:prSet>
      <dgm:spPr/>
      <dgm:t>
        <a:bodyPr/>
        <a:lstStyle/>
        <a:p>
          <a:r>
            <a:rPr lang="en-AU" sz="3200" dirty="0" smtClean="0"/>
            <a:t>-</a:t>
          </a:r>
          <a:endParaRPr lang="en-AU" sz="3200" dirty="0"/>
        </a:p>
      </dgm:t>
    </dgm:pt>
    <dgm:pt modelId="{84244DF0-C606-4218-8670-C95C7D7934B1}" type="parTrans" cxnId="{238608B6-C3FF-458C-88CB-AAE5EB64C9AB}">
      <dgm:prSet/>
      <dgm:spPr/>
      <dgm:t>
        <a:bodyPr/>
        <a:lstStyle/>
        <a:p>
          <a:endParaRPr lang="en-AU"/>
        </a:p>
      </dgm:t>
    </dgm:pt>
    <dgm:pt modelId="{B55526F6-8828-4438-AB27-7ECC8275A928}" type="sibTrans" cxnId="{238608B6-C3FF-458C-88CB-AAE5EB64C9AB}">
      <dgm:prSet/>
      <dgm:spPr>
        <a:solidFill>
          <a:srgbClr val="0070C0"/>
        </a:solidFill>
        <a:ln w="19050"/>
        <a:effectLst>
          <a:softEdge rad="63500"/>
        </a:effectLst>
      </dgm:spPr>
      <dgm:t>
        <a:bodyPr/>
        <a:lstStyle/>
        <a:p>
          <a:endParaRPr lang="en-AU"/>
        </a:p>
      </dgm:t>
    </dgm:pt>
    <dgm:pt modelId="{803113FD-94A1-4287-B4A6-F1CD122D4614}">
      <dgm:prSet phldrT="[Text]" custT="1">
        <dgm:style>
          <a:lnRef idx="0">
            <a:schemeClr val="accent4"/>
          </a:lnRef>
          <a:fillRef idx="3">
            <a:schemeClr val="accent4"/>
          </a:fillRef>
          <a:effectRef idx="3">
            <a:schemeClr val="accent4"/>
          </a:effectRef>
          <a:fontRef idx="minor">
            <a:schemeClr val="lt1"/>
          </a:fontRef>
        </dgm:style>
      </dgm:prSet>
      <dgm:spPr/>
      <dgm:t>
        <a:bodyPr/>
        <a:lstStyle/>
        <a:p>
          <a:r>
            <a:rPr lang="en-AU" sz="3600" dirty="0" smtClean="0"/>
            <a:t>-</a:t>
          </a:r>
          <a:endParaRPr lang="en-AU" sz="3600" dirty="0"/>
        </a:p>
      </dgm:t>
    </dgm:pt>
    <dgm:pt modelId="{F2424E0A-0895-4C13-BDA8-BB0380D9CA7A}" type="parTrans" cxnId="{2C2D3A6C-1F1E-4C71-AF8B-09C8EE31C5E5}">
      <dgm:prSet/>
      <dgm:spPr/>
      <dgm:t>
        <a:bodyPr/>
        <a:lstStyle/>
        <a:p>
          <a:endParaRPr lang="en-AU"/>
        </a:p>
      </dgm:t>
    </dgm:pt>
    <dgm:pt modelId="{5BDA871A-FD63-4B4D-877C-5155135F9854}" type="sibTrans" cxnId="{2C2D3A6C-1F1E-4C71-AF8B-09C8EE31C5E5}">
      <dgm:prSet/>
      <dgm:spPr>
        <a:solidFill>
          <a:srgbClr val="0070C0"/>
        </a:solidFill>
        <a:effectLst>
          <a:softEdge rad="63500"/>
        </a:effectLst>
      </dgm:spPr>
      <dgm:t>
        <a:bodyPr/>
        <a:lstStyle/>
        <a:p>
          <a:endParaRPr lang="en-AU"/>
        </a:p>
      </dgm:t>
    </dgm:pt>
    <dgm:pt modelId="{1D872844-21EE-44C9-9E96-AE5EAF76D631}" type="pres">
      <dgm:prSet presAssocID="{A97A2DC2-748A-414E-A528-0A5460681767}" presName="Name0" presStyleCnt="0">
        <dgm:presLayoutVars>
          <dgm:chMax val="1"/>
          <dgm:dir/>
          <dgm:animLvl val="ctr"/>
          <dgm:resizeHandles val="exact"/>
        </dgm:presLayoutVars>
      </dgm:prSet>
      <dgm:spPr/>
      <dgm:t>
        <a:bodyPr/>
        <a:lstStyle/>
        <a:p>
          <a:endParaRPr lang="en-AU"/>
        </a:p>
      </dgm:t>
    </dgm:pt>
    <dgm:pt modelId="{9010D46A-7FD0-4C43-9639-B55404D6F996}" type="pres">
      <dgm:prSet presAssocID="{0E0B7CAE-0BA1-4179-9E7D-84E3ADC382D5}" presName="centerShape" presStyleLbl="node0" presStyleIdx="0" presStyleCnt="1" custScaleX="41801" custScaleY="42770"/>
      <dgm:spPr/>
      <dgm:t>
        <a:bodyPr/>
        <a:lstStyle/>
        <a:p>
          <a:endParaRPr lang="en-AU"/>
        </a:p>
      </dgm:t>
    </dgm:pt>
    <dgm:pt modelId="{8B73DD23-225B-42E8-9E82-083C02803ED6}" type="pres">
      <dgm:prSet presAssocID="{4269EADF-64FF-4900-829B-325DE467D5A5}" presName="node" presStyleLbl="node1" presStyleIdx="0" presStyleCnt="2" custScaleX="45467" custScaleY="44216">
        <dgm:presLayoutVars>
          <dgm:bulletEnabled val="1"/>
        </dgm:presLayoutVars>
      </dgm:prSet>
      <dgm:spPr/>
      <dgm:t>
        <a:bodyPr/>
        <a:lstStyle/>
        <a:p>
          <a:endParaRPr lang="en-AU"/>
        </a:p>
      </dgm:t>
    </dgm:pt>
    <dgm:pt modelId="{9CEB62F1-80E4-4117-B8F3-C06F2C15281E}" type="pres">
      <dgm:prSet presAssocID="{4269EADF-64FF-4900-829B-325DE467D5A5}" presName="dummy" presStyleCnt="0"/>
      <dgm:spPr/>
      <dgm:t>
        <a:bodyPr/>
        <a:lstStyle/>
        <a:p>
          <a:endParaRPr lang="en-AU"/>
        </a:p>
      </dgm:t>
    </dgm:pt>
    <dgm:pt modelId="{257F616E-26E8-4945-92D9-97F45E60EF95}" type="pres">
      <dgm:prSet presAssocID="{B55526F6-8828-4438-AB27-7ECC8275A928}" presName="sibTrans" presStyleLbl="sibTrans2D1" presStyleIdx="0" presStyleCnt="2" custLinFactNeighborX="-646" custLinFactNeighborY="-431"/>
      <dgm:spPr/>
      <dgm:t>
        <a:bodyPr/>
        <a:lstStyle/>
        <a:p>
          <a:endParaRPr lang="en-AU"/>
        </a:p>
      </dgm:t>
    </dgm:pt>
    <dgm:pt modelId="{F7532946-E680-4978-B752-A122CD6727F9}" type="pres">
      <dgm:prSet presAssocID="{803113FD-94A1-4287-B4A6-F1CD122D4614}" presName="node" presStyleLbl="node1" presStyleIdx="1" presStyleCnt="2" custScaleX="45467" custScaleY="44216">
        <dgm:presLayoutVars>
          <dgm:bulletEnabled val="1"/>
        </dgm:presLayoutVars>
      </dgm:prSet>
      <dgm:spPr/>
      <dgm:t>
        <a:bodyPr/>
        <a:lstStyle/>
        <a:p>
          <a:endParaRPr lang="en-AU"/>
        </a:p>
      </dgm:t>
    </dgm:pt>
    <dgm:pt modelId="{67672C28-A152-426E-8846-BE44C9218247}" type="pres">
      <dgm:prSet presAssocID="{803113FD-94A1-4287-B4A6-F1CD122D4614}" presName="dummy" presStyleCnt="0"/>
      <dgm:spPr/>
      <dgm:t>
        <a:bodyPr/>
        <a:lstStyle/>
        <a:p>
          <a:endParaRPr lang="en-AU"/>
        </a:p>
      </dgm:t>
    </dgm:pt>
    <dgm:pt modelId="{B6597B3A-F1AA-4504-84B4-C11E50598A72}" type="pres">
      <dgm:prSet presAssocID="{5BDA871A-FD63-4B4D-877C-5155135F9854}" presName="sibTrans" presStyleLbl="sibTrans2D1" presStyleIdx="1" presStyleCnt="2" custLinFactNeighborX="-646" custLinFactNeighborY="-431"/>
      <dgm:spPr/>
      <dgm:t>
        <a:bodyPr/>
        <a:lstStyle/>
        <a:p>
          <a:endParaRPr lang="en-AU"/>
        </a:p>
      </dgm:t>
    </dgm:pt>
  </dgm:ptLst>
  <dgm:cxnLst>
    <dgm:cxn modelId="{F1E2BB90-8044-4E7A-AD1C-2BAAF1F89483}" type="presOf" srcId="{A97A2DC2-748A-414E-A528-0A5460681767}" destId="{1D872844-21EE-44C9-9E96-AE5EAF76D631}" srcOrd="0" destOrd="0" presId="urn:microsoft.com/office/officeart/2005/8/layout/radial6"/>
    <dgm:cxn modelId="{40F71C6E-9DCE-4FC7-B551-F187EE077AA3}" type="presOf" srcId="{5BDA871A-FD63-4B4D-877C-5155135F9854}" destId="{B6597B3A-F1AA-4504-84B4-C11E50598A72}" srcOrd="0" destOrd="0" presId="urn:microsoft.com/office/officeart/2005/8/layout/radial6"/>
    <dgm:cxn modelId="{9D0A2ADF-C8D3-4167-BEB0-691D0B973788}" type="presOf" srcId="{4269EADF-64FF-4900-829B-325DE467D5A5}" destId="{8B73DD23-225B-42E8-9E82-083C02803ED6}" srcOrd="0" destOrd="0" presId="urn:microsoft.com/office/officeart/2005/8/layout/radial6"/>
    <dgm:cxn modelId="{238608B6-C3FF-458C-88CB-AAE5EB64C9AB}" srcId="{0E0B7CAE-0BA1-4179-9E7D-84E3ADC382D5}" destId="{4269EADF-64FF-4900-829B-325DE467D5A5}" srcOrd="0" destOrd="0" parTransId="{84244DF0-C606-4218-8670-C95C7D7934B1}" sibTransId="{B55526F6-8828-4438-AB27-7ECC8275A928}"/>
    <dgm:cxn modelId="{2C2D3A6C-1F1E-4C71-AF8B-09C8EE31C5E5}" srcId="{0E0B7CAE-0BA1-4179-9E7D-84E3ADC382D5}" destId="{803113FD-94A1-4287-B4A6-F1CD122D4614}" srcOrd="1" destOrd="0" parTransId="{F2424E0A-0895-4C13-BDA8-BB0380D9CA7A}" sibTransId="{5BDA871A-FD63-4B4D-877C-5155135F9854}"/>
    <dgm:cxn modelId="{1154E4FD-905A-45DF-970B-0677B480FABD}" type="presOf" srcId="{B55526F6-8828-4438-AB27-7ECC8275A928}" destId="{257F616E-26E8-4945-92D9-97F45E60EF95}" srcOrd="0" destOrd="0" presId="urn:microsoft.com/office/officeart/2005/8/layout/radial6"/>
    <dgm:cxn modelId="{60EE22F2-792E-4794-98C4-9D9FDA34A00C}" srcId="{A97A2DC2-748A-414E-A528-0A5460681767}" destId="{0E0B7CAE-0BA1-4179-9E7D-84E3ADC382D5}" srcOrd="0" destOrd="0" parTransId="{1CA3DF13-64FA-4D57-BFD3-8137E6C846DB}" sibTransId="{034F7A04-55D3-4742-B4D1-8E3686279CA1}"/>
    <dgm:cxn modelId="{89179C98-ACC1-4AF1-993C-111E139E4209}" type="presOf" srcId="{803113FD-94A1-4287-B4A6-F1CD122D4614}" destId="{F7532946-E680-4978-B752-A122CD6727F9}" srcOrd="0" destOrd="0" presId="urn:microsoft.com/office/officeart/2005/8/layout/radial6"/>
    <dgm:cxn modelId="{6B775DDC-5EC2-485E-BE77-F5366FD0F081}" type="presOf" srcId="{0E0B7CAE-0BA1-4179-9E7D-84E3ADC382D5}" destId="{9010D46A-7FD0-4C43-9639-B55404D6F996}" srcOrd="0" destOrd="0" presId="urn:microsoft.com/office/officeart/2005/8/layout/radial6"/>
    <dgm:cxn modelId="{3926EC54-241D-4FC2-B03D-FEA0CE77B797}" type="presParOf" srcId="{1D872844-21EE-44C9-9E96-AE5EAF76D631}" destId="{9010D46A-7FD0-4C43-9639-B55404D6F996}" srcOrd="0" destOrd="0" presId="urn:microsoft.com/office/officeart/2005/8/layout/radial6"/>
    <dgm:cxn modelId="{87A50F84-BE9A-4F5E-8D34-572C79BBAB12}" type="presParOf" srcId="{1D872844-21EE-44C9-9E96-AE5EAF76D631}" destId="{8B73DD23-225B-42E8-9E82-083C02803ED6}" srcOrd="1" destOrd="0" presId="urn:microsoft.com/office/officeart/2005/8/layout/radial6"/>
    <dgm:cxn modelId="{33E61AD7-0AF4-4769-8C32-49C5496496AD}" type="presParOf" srcId="{1D872844-21EE-44C9-9E96-AE5EAF76D631}" destId="{9CEB62F1-80E4-4117-B8F3-C06F2C15281E}" srcOrd="2" destOrd="0" presId="urn:microsoft.com/office/officeart/2005/8/layout/radial6"/>
    <dgm:cxn modelId="{B300F6D2-C4AE-458C-9A3F-DEFC8782FF06}" type="presParOf" srcId="{1D872844-21EE-44C9-9E96-AE5EAF76D631}" destId="{257F616E-26E8-4945-92D9-97F45E60EF95}" srcOrd="3" destOrd="0" presId="urn:microsoft.com/office/officeart/2005/8/layout/radial6"/>
    <dgm:cxn modelId="{65FEA0A7-10EF-42B3-A435-43A2E39C9D03}" type="presParOf" srcId="{1D872844-21EE-44C9-9E96-AE5EAF76D631}" destId="{F7532946-E680-4978-B752-A122CD6727F9}" srcOrd="4" destOrd="0" presId="urn:microsoft.com/office/officeart/2005/8/layout/radial6"/>
    <dgm:cxn modelId="{43D527FC-AE1E-4A62-9612-F14E14CA9747}" type="presParOf" srcId="{1D872844-21EE-44C9-9E96-AE5EAF76D631}" destId="{67672C28-A152-426E-8846-BE44C9218247}" srcOrd="5" destOrd="0" presId="urn:microsoft.com/office/officeart/2005/8/layout/radial6"/>
    <dgm:cxn modelId="{0E6B409A-5729-4AF8-841F-555581D74AF6}" type="presParOf" srcId="{1D872844-21EE-44C9-9E96-AE5EAF76D631}" destId="{B6597B3A-F1AA-4504-84B4-C11E50598A72}" srcOrd="6" destOrd="0" presId="urn:microsoft.com/office/officeart/2005/8/layout/radial6"/>
  </dgm:cxnLst>
  <dgm:bg>
    <a:effect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6597B3A-F1AA-4504-84B4-C11E50598A72}">
      <dsp:nvSpPr>
        <dsp:cNvPr id="0" name=""/>
        <dsp:cNvSpPr/>
      </dsp:nvSpPr>
      <dsp:spPr>
        <a:xfrm>
          <a:off x="2414598" y="511584"/>
          <a:ext cx="3507485" cy="3507485"/>
        </a:xfrm>
        <a:prstGeom prst="blockArc">
          <a:avLst>
            <a:gd name="adj1" fmla="val 5400000"/>
            <a:gd name="adj2" fmla="val 16200000"/>
            <a:gd name="adj3" fmla="val 4640"/>
          </a:avLst>
        </a:prstGeom>
        <a:solidFill>
          <a:srgbClr val="0070C0"/>
        </a:solidFill>
        <a:ln>
          <a:noFill/>
        </a:ln>
        <a:effectLst>
          <a:softEdge rad="63500"/>
        </a:effectLst>
      </dsp:spPr>
      <dsp:style>
        <a:lnRef idx="0">
          <a:scrgbClr r="0" g="0" b="0"/>
        </a:lnRef>
        <a:fillRef idx="1">
          <a:scrgbClr r="0" g="0" b="0"/>
        </a:fillRef>
        <a:effectRef idx="0">
          <a:scrgbClr r="0" g="0" b="0"/>
        </a:effectRef>
        <a:fontRef idx="minor">
          <a:schemeClr val="lt1"/>
        </a:fontRef>
      </dsp:style>
    </dsp:sp>
    <dsp:sp modelId="{257F616E-26E8-4945-92D9-97F45E60EF95}">
      <dsp:nvSpPr>
        <dsp:cNvPr id="0" name=""/>
        <dsp:cNvSpPr/>
      </dsp:nvSpPr>
      <dsp:spPr>
        <a:xfrm>
          <a:off x="2414598" y="511584"/>
          <a:ext cx="3507485" cy="3507485"/>
        </a:xfrm>
        <a:prstGeom prst="blockArc">
          <a:avLst>
            <a:gd name="adj1" fmla="val 16200000"/>
            <a:gd name="adj2" fmla="val 5400000"/>
            <a:gd name="adj3" fmla="val 4640"/>
          </a:avLst>
        </a:prstGeom>
        <a:solidFill>
          <a:srgbClr val="0070C0"/>
        </a:solidFill>
        <a:ln w="19050">
          <a:noFill/>
        </a:ln>
        <a:effectLst>
          <a:softEdge rad="63500"/>
        </a:effectLst>
      </dsp:spPr>
      <dsp:style>
        <a:lnRef idx="0">
          <a:scrgbClr r="0" g="0" b="0"/>
        </a:lnRef>
        <a:fillRef idx="1">
          <a:scrgbClr r="0" g="0" b="0"/>
        </a:fillRef>
        <a:effectRef idx="0">
          <a:scrgbClr r="0" g="0" b="0"/>
        </a:effectRef>
        <a:fontRef idx="minor">
          <a:schemeClr val="lt1"/>
        </a:fontRef>
      </dsp:style>
    </dsp:sp>
    <dsp:sp modelId="{9010D46A-7FD0-4C43-9639-B55404D6F996}">
      <dsp:nvSpPr>
        <dsp:cNvPr id="0" name=""/>
        <dsp:cNvSpPr/>
      </dsp:nvSpPr>
      <dsp:spPr>
        <a:xfrm>
          <a:off x="3853540" y="1935161"/>
          <a:ext cx="674918" cy="690564"/>
        </a:xfrm>
        <a:prstGeom prst="ellipse">
          <a:avLst/>
        </a:prstGeom>
        <a:solidFill>
          <a:srgbClr val="FF0000"/>
        </a:soli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2">
              <a:satMod val="300000"/>
            </a:schemeClr>
          </a:contourClr>
        </a:sp3d>
      </dsp:spPr>
      <dsp:style>
        <a:lnRef idx="0">
          <a:schemeClr val="accent2"/>
        </a:lnRef>
        <a:fillRef idx="3">
          <a:schemeClr val="accent2"/>
        </a:fillRef>
        <a:effectRef idx="3">
          <a:schemeClr val="accent2"/>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AU" sz="2400" kern="1200" dirty="0" smtClean="0"/>
            <a:t>+ +  </a:t>
          </a:r>
          <a:endParaRPr lang="en-AU" sz="2400" kern="1200" dirty="0"/>
        </a:p>
      </dsp:txBody>
      <dsp:txXfrm>
        <a:off x="3853540" y="1935161"/>
        <a:ext cx="674918" cy="690564"/>
      </dsp:txXfrm>
    </dsp:sp>
    <dsp:sp modelId="{8B73DD23-225B-42E8-9E82-083C02803ED6}">
      <dsp:nvSpPr>
        <dsp:cNvPr id="0" name=""/>
        <dsp:cNvSpPr/>
      </dsp:nvSpPr>
      <dsp:spPr>
        <a:xfrm>
          <a:off x="3934061" y="317520"/>
          <a:ext cx="513876" cy="499737"/>
        </a:xfrm>
        <a:prstGeom prst="ellipse">
          <a:avLst/>
        </a:prstGeom>
        <a:gradFill rotWithShape="1">
          <a:gsLst>
            <a:gs pos="0">
              <a:schemeClr val="accent4">
                <a:shade val="15000"/>
                <a:satMod val="180000"/>
              </a:schemeClr>
            </a:gs>
            <a:gs pos="50000">
              <a:schemeClr val="accent4">
                <a:shade val="45000"/>
                <a:satMod val="170000"/>
              </a:schemeClr>
            </a:gs>
            <a:gs pos="70000">
              <a:schemeClr val="accent4">
                <a:tint val="99000"/>
                <a:shade val="65000"/>
                <a:satMod val="155000"/>
              </a:schemeClr>
            </a:gs>
            <a:gs pos="100000">
              <a:schemeClr val="accent4">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4">
              <a:satMod val="300000"/>
            </a:schemeClr>
          </a:contourClr>
        </a:sp3d>
      </dsp:spPr>
      <dsp:style>
        <a:lnRef idx="0">
          <a:schemeClr val="accent4"/>
        </a:lnRef>
        <a:fillRef idx="3">
          <a:schemeClr val="accent4"/>
        </a:fillRef>
        <a:effectRef idx="3">
          <a:schemeClr val="accent4"/>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en-AU" sz="3200" kern="1200" dirty="0" smtClean="0"/>
            <a:t>-</a:t>
          </a:r>
          <a:endParaRPr lang="en-AU" sz="3200" kern="1200" dirty="0"/>
        </a:p>
      </dsp:txBody>
      <dsp:txXfrm>
        <a:off x="3934061" y="317520"/>
        <a:ext cx="513876" cy="499737"/>
      </dsp:txXfrm>
    </dsp:sp>
    <dsp:sp modelId="{F7532946-E680-4978-B752-A122CD6727F9}">
      <dsp:nvSpPr>
        <dsp:cNvPr id="0" name=""/>
        <dsp:cNvSpPr/>
      </dsp:nvSpPr>
      <dsp:spPr>
        <a:xfrm>
          <a:off x="3934061" y="3743629"/>
          <a:ext cx="513876" cy="499737"/>
        </a:xfrm>
        <a:prstGeom prst="ellipse">
          <a:avLst/>
        </a:prstGeom>
        <a:gradFill rotWithShape="1">
          <a:gsLst>
            <a:gs pos="0">
              <a:schemeClr val="accent4">
                <a:shade val="15000"/>
                <a:satMod val="180000"/>
              </a:schemeClr>
            </a:gs>
            <a:gs pos="50000">
              <a:schemeClr val="accent4">
                <a:shade val="45000"/>
                <a:satMod val="170000"/>
              </a:schemeClr>
            </a:gs>
            <a:gs pos="70000">
              <a:schemeClr val="accent4">
                <a:tint val="99000"/>
                <a:shade val="65000"/>
                <a:satMod val="155000"/>
              </a:schemeClr>
            </a:gs>
            <a:gs pos="100000">
              <a:schemeClr val="accent4">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4">
              <a:satMod val="300000"/>
            </a:schemeClr>
          </a:contourClr>
        </a:sp3d>
      </dsp:spPr>
      <dsp:style>
        <a:lnRef idx="0">
          <a:schemeClr val="accent4"/>
        </a:lnRef>
        <a:fillRef idx="3">
          <a:schemeClr val="accent4"/>
        </a:fillRef>
        <a:effectRef idx="3">
          <a:schemeClr val="accent4"/>
        </a:effectRef>
        <a:fontRef idx="minor">
          <a:schemeClr val="lt1"/>
        </a:fontRef>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r>
            <a:rPr lang="en-AU" sz="3600" kern="1200" dirty="0" smtClean="0"/>
            <a:t>-</a:t>
          </a:r>
          <a:endParaRPr lang="en-AU" sz="3600" kern="1200" dirty="0"/>
        </a:p>
      </dsp:txBody>
      <dsp:txXfrm>
        <a:off x="3934061" y="3743629"/>
        <a:ext cx="513876" cy="499737"/>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err="1" smtClean="0"/>
              <a:t>Tech·Ed</a:t>
            </a:r>
            <a:r>
              <a:rPr lang="en-US" dirty="0" smtClean="0"/>
              <a:t>  North America 2009</a:t>
            </a:r>
            <a:endParaRPr lang="en-US" dirty="0">
              <a:latin typeface="Trebuchet MS"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r>
              <a:rPr lang="en-US" dirty="0" smtClean="0">
                <a:latin typeface="Trebuchet MS" pitchFamily="34" charset="0"/>
              </a:rPr>
              <a:t>May 11 – 15, 2009</a:t>
            </a:r>
            <a:endParaRPr lang="en-US" dirty="0">
              <a:latin typeface="Trebuchet MS"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Trebuchet MS" pitchFamily="34" charset="0"/>
              </a:rPr>
              <a:t>© 2009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Trebuchet MS"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Trebuchet MS" pitchFamily="34" charset="0"/>
              </a:rPr>
            </a:br>
            <a:r>
              <a:rPr lang="en-US" sz="500" dirty="0" smtClean="0">
                <a:solidFill>
                  <a:srgbClr val="000000"/>
                </a:solidFill>
                <a:latin typeface="Trebuchet MS"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latin typeface="Trebuchet MS" pitchFamily="34" charset="0"/>
              </a:rPr>
              <a:pPr/>
              <a:t>‹#›</a:t>
            </a:fld>
            <a:endParaRPr lang="en-US" dirty="0">
              <a:latin typeface="Trebuchet MS" pitchFamily="34" charset="0"/>
            </a:endParaRPr>
          </a:p>
        </p:txBody>
      </p:sp>
    </p:spTree>
    <p:extLst>
      <p:ext uri="{BB962C8B-B14F-4D97-AF65-F5344CB8AC3E}">
        <p14:creationId xmlns:p14="http://schemas.microsoft.com/office/powerpoint/2007/7/12/main" xmlns="" val="34061407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Trebuchet MS" pitchFamily="34" charset="0"/>
              </a:defRPr>
            </a:lvl1pPr>
          </a:lstStyle>
          <a:p>
            <a:r>
              <a:rPr lang="en-US" dirty="0" err="1" smtClean="0"/>
              <a:t>Tech·Ed</a:t>
            </a:r>
            <a:r>
              <a:rPr lang="en-US" dirty="0" smtClean="0"/>
              <a:t>  North America 2009</a:t>
            </a:r>
            <a:endParaRPr lang="en-US" dirty="0">
              <a:latin typeface="Trebuchet MS" pitchFamily="34" charset="0"/>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Trebuchet MS" pitchFamily="34" charset="0"/>
              </a:defRPr>
            </a:lvl1pPr>
          </a:lstStyle>
          <a:p>
            <a:r>
              <a:rPr lang="en-US" dirty="0" smtClean="0"/>
              <a:t>May 11 – 15, 2009</a:t>
            </a:r>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400">
                <a:latin typeface="Segoe" pitchFamily="34" charset="0"/>
              </a:defRPr>
            </a:lvl1pPr>
          </a:lstStyle>
          <a:p>
            <a:r>
              <a:rPr lang="en-US" smtClean="0">
                <a:solidFill>
                  <a:srgbClr val="000000"/>
                </a:solidFill>
                <a:latin typeface="Trebuchet MS" pitchFamily="34" charset="0"/>
              </a:rPr>
              <a:t>© 2009 Microsoft Corporation. All rights reserved. Microsoft, Windows, Windows Vista and other product names are or may be registered trademarks and/or trademarks in the U.S. and/or other countries.</a:t>
            </a:r>
          </a:p>
          <a:p>
            <a:r>
              <a:rPr lang="en-US" sz="500" smtClean="0">
                <a:solidFill>
                  <a:srgbClr val="000000"/>
                </a:solidFill>
                <a:latin typeface="Trebuchet MS"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smtClean="0">
                <a:solidFill>
                  <a:srgbClr val="000000"/>
                </a:solidFill>
                <a:latin typeface="Trebuchet MS" pitchFamily="34" charset="0"/>
              </a:rPr>
            </a:br>
            <a:r>
              <a:rPr lang="en-US" sz="500" smtClean="0">
                <a:solidFill>
                  <a:srgbClr val="000000"/>
                </a:solidFill>
                <a:latin typeface="Trebuchet MS" pitchFamily="34" charset="0"/>
              </a:rPr>
              <a:t>MICROSOFT MAKES NO WARRANTIES, EXPRESS, IMPLIED OR STATUTORY, AS TO THE INFORMATION IN THIS PRESENTATION.</a:t>
            </a:r>
            <a:endParaRPr lang="en-US" sz="500" dirty="0" smtClean="0">
              <a:solidFill>
                <a:srgbClr val="000000"/>
              </a:solidFill>
              <a:latin typeface="Trebuchet MS" pitchFamily="34" charset="0"/>
            </a:endParaRP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atin typeface="Trebuchet MS" pitchFamily="34" charset="0"/>
              </a:defRPr>
            </a:lvl1pPr>
          </a:lstStyle>
          <a:p>
            <a:fld id="{8B263312-38AA-4E1E-B2B5-0F8F122B24FE}" type="slidenum">
              <a:rPr lang="en-US" smtClean="0"/>
              <a:pPr/>
              <a:t>‹#›</a:t>
            </a:fld>
            <a:endParaRPr lang="en-US" dirty="0"/>
          </a:p>
        </p:txBody>
      </p:sp>
    </p:spTree>
    <p:extLst>
      <p:ext uri="{BB962C8B-B14F-4D97-AF65-F5344CB8AC3E}">
        <p14:creationId xmlns:p14="http://schemas.microsoft.com/office/powerpoint/2007/7/12/main" xmlns="" val="103014868"/>
      </p:ext>
    </p:extLst>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Trebuchet MS"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Trebuchet MS"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Trebuchet MS"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Trebuchet MS"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Trebuchet MS"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r>
              <a:rPr lang="en-US" dirty="0" err="1" smtClean="0"/>
              <a:t>Tech·Ed</a:t>
            </a:r>
            <a:r>
              <a:rPr lang="en-US" dirty="0" smtClean="0"/>
              <a:t>  North America 2009</a:t>
            </a:r>
          </a:p>
        </p:txBody>
      </p:sp>
      <p:sp>
        <p:nvSpPr>
          <p:cNvPr id="5" name="Date Placeholder 4"/>
          <p:cNvSpPr>
            <a:spLocks noGrp="1"/>
          </p:cNvSpPr>
          <p:nvPr>
            <p:ph type="dt" idx="11"/>
          </p:nvPr>
        </p:nvSpPr>
        <p:spPr/>
        <p:txBody>
          <a:bodyPr/>
          <a:lstStyle/>
          <a:p>
            <a:fld id="{81331B57-0BE5-4F82-AA58-76F53EFF3ADA}" type="datetime8">
              <a:rPr lang="en-US" smtClean="0"/>
              <a:pPr/>
              <a:t>9/16/2009 10:56 AM</a:t>
            </a:fld>
            <a:endParaRPr lang="en-US" dirty="0"/>
          </a:p>
        </p:txBody>
      </p:sp>
      <p:sp>
        <p:nvSpPr>
          <p:cNvPr id="6" name="Footer Placeholder 5"/>
          <p:cNvSpPr>
            <a:spLocks noGrp="1"/>
          </p:cNvSpPr>
          <p:nvPr>
            <p:ph type="ftr" sz="quarter" idx="12"/>
          </p:nvPr>
        </p:nvSpPr>
        <p:spPr/>
        <p:txBody>
          <a:bodyPr/>
          <a:lstStyle/>
          <a:p>
            <a:r>
              <a:rPr lang="en-US" dirty="0" smtClean="0"/>
              <a:t>© 2009 Microsoft Corporation. All rights reserved. Microsoft, Windows, Windows Vista and other product names are or may be registered trademarks and/or trademarks in the U.S. and/or other countries.</a:t>
            </a:r>
          </a:p>
          <a:p>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a:t>
            </a:fld>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Header Placeholder 3"/>
          <p:cNvSpPr>
            <a:spLocks noGrp="1"/>
          </p:cNvSpPr>
          <p:nvPr>
            <p:ph type="hdr" sz="quarter"/>
          </p:nvPr>
        </p:nvSpPr>
        <p:spPr bwMode="auto">
          <a:noFill/>
          <a:ln>
            <a:miter lim="800000"/>
            <a:headEnd/>
            <a:tailEnd/>
          </a:ln>
        </p:spPr>
        <p:txBody>
          <a:bodyPr/>
          <a:lstStyle/>
          <a:p>
            <a:endParaRPr lang="en-US" dirty="0" smtClean="0"/>
          </a:p>
        </p:txBody>
      </p:sp>
      <p:sp>
        <p:nvSpPr>
          <p:cNvPr id="44035" name="Date Placeholder 4"/>
          <p:cNvSpPr>
            <a:spLocks noGrp="1"/>
          </p:cNvSpPr>
          <p:nvPr>
            <p:ph type="dt" sz="quarter" idx="1"/>
          </p:nvPr>
        </p:nvSpPr>
        <p:spPr bwMode="auto">
          <a:noFill/>
          <a:ln>
            <a:miter lim="800000"/>
            <a:headEnd/>
            <a:tailEnd/>
          </a:ln>
        </p:spPr>
        <p:txBody>
          <a:bodyPr/>
          <a:lstStyle/>
          <a:p>
            <a:fld id="{43B49C04-2CFA-4A6B-8204-ABE96F8A839A}" type="datetime8">
              <a:rPr lang="en-US" smtClean="0"/>
              <a:pPr/>
              <a:t>9/16/2009 10:57 AM</a:t>
            </a:fld>
            <a:endParaRPr lang="en-US" dirty="0" smtClean="0"/>
          </a:p>
        </p:txBody>
      </p:sp>
      <p:sp>
        <p:nvSpPr>
          <p:cNvPr id="44036" name="Footer Placeholder 5"/>
          <p:cNvSpPr>
            <a:spLocks noGrp="1"/>
          </p:cNvSpPr>
          <p:nvPr>
            <p:ph type="ftr" sz="quarter" idx="4"/>
          </p:nvPr>
        </p:nvSpPr>
        <p:spPr bwMode="auto">
          <a:noFill/>
          <a:ln>
            <a:miter lim="800000"/>
            <a:headEnd/>
            <a:tailEnd/>
          </a:ln>
        </p:spPr>
        <p:txBody>
          <a:bodyPr/>
          <a:lstStyle/>
          <a:p>
            <a:r>
              <a:rPr lang="en-US" dirty="0" smtClean="0">
                <a:solidFill>
                  <a:schemeClr val="tx1"/>
                </a:solidFill>
                <a:latin typeface="Calibri" pitchFamily="34" charset="0"/>
              </a:rPr>
              <a:t>© 2007 Microsoft Corporation. All rights reserved. Microsoft, Windows, Windows Vista and other product names are or may be registered trademarks and/or trademarks in the U.S. and/or other countries.</a:t>
            </a:r>
          </a:p>
          <a:p>
            <a:r>
              <a:rPr lang="en-US" dirty="0" smtClean="0">
                <a:solidFill>
                  <a:schemeClr val="tx1"/>
                </a:solidFill>
                <a:latin typeface="Calibr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chemeClr val="tx1"/>
                </a:solidFill>
                <a:latin typeface="Calibri" pitchFamily="34" charset="0"/>
              </a:rPr>
            </a:br>
            <a:r>
              <a:rPr lang="en-US" dirty="0" smtClean="0">
                <a:solidFill>
                  <a:schemeClr val="tx1"/>
                </a:solidFill>
                <a:latin typeface="Calibri" pitchFamily="34" charset="0"/>
              </a:rPr>
              <a:t>MICROSOFT MAKES NO WARRANTIES, EXPRESS, IMPLIED OR STATUTORY, AS TO THE INFORMATION IN THIS PRESENTATION.</a:t>
            </a:r>
          </a:p>
          <a:p>
            <a:endParaRPr lang="en-US" dirty="0" smtClean="0">
              <a:solidFill>
                <a:schemeClr val="tx1"/>
              </a:solidFill>
              <a:latin typeface="Calibri" pitchFamily="34" charset="0"/>
            </a:endParaRPr>
          </a:p>
        </p:txBody>
      </p:sp>
      <p:sp>
        <p:nvSpPr>
          <p:cNvPr id="44037" name="Slide Number Placeholder 6"/>
          <p:cNvSpPr>
            <a:spLocks noGrp="1"/>
          </p:cNvSpPr>
          <p:nvPr>
            <p:ph type="sldNum" sz="quarter" idx="5"/>
          </p:nvPr>
        </p:nvSpPr>
        <p:spPr bwMode="auto">
          <a:noFill/>
          <a:ln>
            <a:miter lim="800000"/>
            <a:headEnd/>
            <a:tailEnd/>
          </a:ln>
        </p:spPr>
        <p:txBody>
          <a:bodyPr/>
          <a:lstStyle/>
          <a:p>
            <a:fld id="{BA1D2351-5BD7-47A2-AFD9-313F441B53ED}" type="slidenum">
              <a:rPr lang="en-US" smtClean="0"/>
              <a:pPr/>
              <a:t>19</a:t>
            </a:fld>
            <a:endParaRPr lang="en-US" dirty="0" smtClean="0"/>
          </a:p>
        </p:txBody>
      </p:sp>
      <p:sp>
        <p:nvSpPr>
          <p:cNvPr id="44038" name="Slide Image Placeholder 11"/>
          <p:cNvSpPr>
            <a:spLocks noGrp="1" noRot="1" noChangeAspect="1" noTextEdit="1"/>
          </p:cNvSpPr>
          <p:nvPr>
            <p:ph type="sldImg"/>
          </p:nvPr>
        </p:nvSpPr>
        <p:spPr bwMode="auto">
          <a:xfrm>
            <a:off x="1535113" y="457200"/>
            <a:ext cx="3736975" cy="2801938"/>
          </a:xfrm>
          <a:noFill/>
          <a:ln>
            <a:solidFill>
              <a:srgbClr val="000000"/>
            </a:solidFill>
            <a:miter lim="800000"/>
            <a:headEnd/>
            <a:tailEnd/>
          </a:ln>
        </p:spPr>
      </p:sp>
      <p:sp>
        <p:nvSpPr>
          <p:cNvPr id="44039" name="Notes Placeholder 12"/>
          <p:cNvSpPr>
            <a:spLocks noGrp="1"/>
          </p:cNvSpPr>
          <p:nvPr>
            <p:ph type="body" idx="1"/>
          </p:nvPr>
        </p:nvSpPr>
        <p:spPr bwMode="auto">
          <a:noFill/>
        </p:spPr>
        <p:txBody>
          <a:bodyPr/>
          <a:lstStyle/>
          <a:p>
            <a:pPr eaLnBrk="1" hangingPunct="1">
              <a:spcBef>
                <a:spcPct val="0"/>
              </a:spcBef>
            </a:pPr>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Header Placeholder 3"/>
          <p:cNvSpPr>
            <a:spLocks noGrp="1"/>
          </p:cNvSpPr>
          <p:nvPr>
            <p:ph type="hdr" sz="quarter"/>
          </p:nvPr>
        </p:nvSpPr>
        <p:spPr bwMode="auto">
          <a:noFill/>
          <a:ln>
            <a:miter lim="800000"/>
            <a:headEnd/>
            <a:tailEnd/>
          </a:ln>
        </p:spPr>
        <p:txBody>
          <a:bodyPr/>
          <a:lstStyle/>
          <a:p>
            <a:r>
              <a:rPr lang="en-US" dirty="0" err="1" smtClean="0"/>
              <a:t>Tech·Ed</a:t>
            </a:r>
            <a:r>
              <a:rPr lang="en-US" dirty="0" smtClean="0"/>
              <a:t>  North America 2009</a:t>
            </a:r>
          </a:p>
        </p:txBody>
      </p:sp>
      <p:sp>
        <p:nvSpPr>
          <p:cNvPr id="37891" name="Date Placeholder 4"/>
          <p:cNvSpPr>
            <a:spLocks noGrp="1"/>
          </p:cNvSpPr>
          <p:nvPr>
            <p:ph type="dt" sz="quarter" idx="1"/>
          </p:nvPr>
        </p:nvSpPr>
        <p:spPr bwMode="auto">
          <a:noFill/>
          <a:ln>
            <a:miter lim="800000"/>
            <a:headEnd/>
            <a:tailEnd/>
          </a:ln>
        </p:spPr>
        <p:txBody>
          <a:bodyPr/>
          <a:lstStyle/>
          <a:p>
            <a:fld id="{AE66898A-3D9A-45C3-83B1-2ACCB6EC40D2}" type="datetime8">
              <a:rPr lang="en-US" smtClean="0"/>
              <a:pPr/>
              <a:t>9/16/2009 10:57 AM</a:t>
            </a:fld>
            <a:endParaRPr lang="en-US" dirty="0" smtClean="0"/>
          </a:p>
        </p:txBody>
      </p:sp>
      <p:sp>
        <p:nvSpPr>
          <p:cNvPr id="37892" name="Footer Placeholder 5"/>
          <p:cNvSpPr>
            <a:spLocks noGrp="1"/>
          </p:cNvSpPr>
          <p:nvPr>
            <p:ph type="ftr" sz="quarter" idx="4"/>
          </p:nvPr>
        </p:nvSpPr>
        <p:spPr bwMode="auto">
          <a:noFill/>
          <a:ln>
            <a:miter lim="800000"/>
            <a:headEnd/>
            <a:tailEnd/>
          </a:ln>
        </p:spPr>
        <p:txBody>
          <a:bodyPr/>
          <a:lstStyle/>
          <a:p>
            <a:r>
              <a:rPr lang="en-US" dirty="0" smtClean="0">
                <a:solidFill>
                  <a:schemeClr val="tx1"/>
                </a:solidFill>
                <a:latin typeface="Calibri" pitchFamily="34" charset="0"/>
              </a:rPr>
              <a:t>© 2009 Microsoft Corporation. All rights reserved. Microsoft, Windows, Windows Vista and other product names are or may be registered trademarks and/or trademarks in the U.S. and/or other countries.</a:t>
            </a:r>
          </a:p>
          <a:p>
            <a:r>
              <a:rPr lang="en-US" dirty="0" smtClean="0">
                <a:solidFill>
                  <a:schemeClr val="tx1"/>
                </a:solidFill>
                <a:latin typeface="Calibr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chemeClr val="tx1"/>
                </a:solidFill>
                <a:latin typeface="Calibri" pitchFamily="34" charset="0"/>
              </a:rPr>
            </a:br>
            <a:r>
              <a:rPr lang="en-US" dirty="0" smtClean="0">
                <a:solidFill>
                  <a:schemeClr val="tx1"/>
                </a:solidFill>
                <a:latin typeface="Calibri" pitchFamily="34" charset="0"/>
              </a:rPr>
              <a:t>MICROSOFT MAKES NO WARRANTIES, EXPRESS, IMPLIED OR STATUTORY, AS TO THE INFORMATION IN THIS PRESENTATION.</a:t>
            </a:r>
          </a:p>
          <a:p>
            <a:endParaRPr lang="en-US" dirty="0" smtClean="0">
              <a:solidFill>
                <a:schemeClr val="tx1"/>
              </a:solidFill>
              <a:latin typeface="Calibri" pitchFamily="34" charset="0"/>
            </a:endParaRPr>
          </a:p>
        </p:txBody>
      </p:sp>
      <p:sp>
        <p:nvSpPr>
          <p:cNvPr id="37893" name="Slide Number Placeholder 6"/>
          <p:cNvSpPr>
            <a:spLocks noGrp="1"/>
          </p:cNvSpPr>
          <p:nvPr>
            <p:ph type="sldNum" sz="quarter" idx="5"/>
          </p:nvPr>
        </p:nvSpPr>
        <p:spPr bwMode="auto">
          <a:noFill/>
          <a:ln>
            <a:miter lim="800000"/>
            <a:headEnd/>
            <a:tailEnd/>
          </a:ln>
        </p:spPr>
        <p:txBody>
          <a:bodyPr/>
          <a:lstStyle/>
          <a:p>
            <a:fld id="{5B23A9B7-0E64-4303-868C-D70F85B60809}" type="slidenum">
              <a:rPr lang="en-US" smtClean="0"/>
              <a:pPr/>
              <a:t>2</a:t>
            </a:fld>
            <a:endParaRPr lang="en-US" dirty="0" smtClean="0"/>
          </a:p>
        </p:txBody>
      </p:sp>
      <p:sp>
        <p:nvSpPr>
          <p:cNvPr id="37894" name="Slide Image Placeholder 11"/>
          <p:cNvSpPr>
            <a:spLocks noGrp="1" noRot="1" noChangeAspect="1" noTextEdit="1"/>
          </p:cNvSpPr>
          <p:nvPr>
            <p:ph type="sldImg"/>
          </p:nvPr>
        </p:nvSpPr>
        <p:spPr bwMode="auto">
          <a:xfrm>
            <a:off x="1535113" y="457200"/>
            <a:ext cx="3736975" cy="2801938"/>
          </a:xfrm>
          <a:noFill/>
          <a:ln>
            <a:solidFill>
              <a:srgbClr val="000000"/>
            </a:solidFill>
            <a:miter lim="800000"/>
            <a:headEnd/>
            <a:tailEnd/>
          </a:ln>
        </p:spPr>
      </p:sp>
      <p:sp>
        <p:nvSpPr>
          <p:cNvPr id="37895" name="Notes Placeholder 12"/>
          <p:cNvSpPr>
            <a:spLocks noGrp="1"/>
          </p:cNvSpPr>
          <p:nvPr>
            <p:ph type="body" idx="1"/>
          </p:nvPr>
        </p:nvSpPr>
        <p:spPr bwMode="auto">
          <a:noFill/>
        </p:spPr>
        <p:txBody>
          <a:bodyPr/>
          <a:lstStyle/>
          <a:p>
            <a:pPr eaLnBrk="1" hangingPunct="1">
              <a:spcBef>
                <a:spcPct val="0"/>
              </a:spcBef>
            </a:pPr>
            <a:endParaRPr 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1">
              <a:buNone/>
            </a:pPr>
            <a:endParaRPr lang="en-US" sz="900" kern="1200" dirty="0" smtClean="0">
              <a:solidFill>
                <a:schemeClr val="tx1"/>
              </a:solidFill>
              <a:latin typeface="Calibri" pitchFamily="34" charset="0"/>
              <a:ea typeface="+mn-ea"/>
              <a:cs typeface="+mn-cs"/>
            </a:endParaRPr>
          </a:p>
        </p:txBody>
      </p:sp>
      <p:sp>
        <p:nvSpPr>
          <p:cNvPr id="4" name="Slide Number Placeholder 3"/>
          <p:cNvSpPr>
            <a:spLocks noGrp="1"/>
          </p:cNvSpPr>
          <p:nvPr>
            <p:ph type="sldNum" sz="quarter" idx="10"/>
          </p:nvPr>
        </p:nvSpPr>
        <p:spPr/>
        <p:txBody>
          <a:bodyPr/>
          <a:lstStyle/>
          <a:p>
            <a:fld id="{8B263312-38AA-4E1E-B2B5-0F8F122B24FE}" type="slidenum">
              <a:rPr lang="en-US" smtClean="0"/>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a:defRPr/>
            </a:pPr>
            <a:fld id="{E34112BF-CC53-4BD3-B71B-638534610DBF}" type="slidenum">
              <a:rPr lang="en-US" smtClean="0"/>
              <a:pPr>
                <a:defRPr/>
              </a:pPr>
              <a:t>24</a:t>
            </a:fld>
            <a:endParaRPr lang="en-US"/>
          </a:p>
        </p:txBody>
      </p:sp>
    </p:spTree>
    <p:extLst>
      <p:ext uri="{BB962C8B-B14F-4D97-AF65-F5344CB8AC3E}">
        <p14:creationId xmlns:p14="http://schemas.microsoft.com/office/powerpoint/2007/7/12/main" xmlns="" val="28454410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Header Placeholder 3"/>
          <p:cNvSpPr>
            <a:spLocks noGrp="1"/>
          </p:cNvSpPr>
          <p:nvPr>
            <p:ph type="hdr" sz="quarter"/>
          </p:nvPr>
        </p:nvSpPr>
        <p:spPr bwMode="auto">
          <a:noFill/>
          <a:ln>
            <a:miter lim="800000"/>
            <a:headEnd/>
            <a:tailEnd/>
          </a:ln>
        </p:spPr>
        <p:txBody>
          <a:bodyPr/>
          <a:lstStyle/>
          <a:p>
            <a:endParaRPr lang="en-US" dirty="0" smtClean="0"/>
          </a:p>
        </p:txBody>
      </p:sp>
      <p:sp>
        <p:nvSpPr>
          <p:cNvPr id="44035" name="Date Placeholder 4"/>
          <p:cNvSpPr>
            <a:spLocks noGrp="1"/>
          </p:cNvSpPr>
          <p:nvPr>
            <p:ph type="dt" sz="quarter" idx="1"/>
          </p:nvPr>
        </p:nvSpPr>
        <p:spPr bwMode="auto">
          <a:noFill/>
          <a:ln>
            <a:miter lim="800000"/>
            <a:headEnd/>
            <a:tailEnd/>
          </a:ln>
        </p:spPr>
        <p:txBody>
          <a:bodyPr/>
          <a:lstStyle/>
          <a:p>
            <a:fld id="{43B49C04-2CFA-4A6B-8204-ABE96F8A839A}" type="datetime8">
              <a:rPr lang="en-US" smtClean="0"/>
              <a:pPr/>
              <a:t>9/16/2009 10:57 AM</a:t>
            </a:fld>
            <a:endParaRPr lang="en-US" dirty="0" smtClean="0"/>
          </a:p>
        </p:txBody>
      </p:sp>
      <p:sp>
        <p:nvSpPr>
          <p:cNvPr id="44036" name="Footer Placeholder 5"/>
          <p:cNvSpPr>
            <a:spLocks noGrp="1"/>
          </p:cNvSpPr>
          <p:nvPr>
            <p:ph type="ftr" sz="quarter" idx="4"/>
          </p:nvPr>
        </p:nvSpPr>
        <p:spPr bwMode="auto">
          <a:noFill/>
          <a:ln>
            <a:miter lim="800000"/>
            <a:headEnd/>
            <a:tailEnd/>
          </a:ln>
        </p:spPr>
        <p:txBody>
          <a:bodyPr/>
          <a:lstStyle/>
          <a:p>
            <a:r>
              <a:rPr lang="en-US" dirty="0" smtClean="0">
                <a:solidFill>
                  <a:schemeClr val="tx1"/>
                </a:solidFill>
                <a:latin typeface="Calibri" pitchFamily="34" charset="0"/>
              </a:rPr>
              <a:t>© 2007 Microsoft Corporation. All rights reserved. Microsoft, Windows, Windows Vista and other product names are or may be registered trademarks and/or trademarks in the U.S. and/or other countries.</a:t>
            </a:r>
          </a:p>
          <a:p>
            <a:r>
              <a:rPr lang="en-US" dirty="0" smtClean="0">
                <a:solidFill>
                  <a:schemeClr val="tx1"/>
                </a:solidFill>
                <a:latin typeface="Calibr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chemeClr val="tx1"/>
                </a:solidFill>
                <a:latin typeface="Calibri" pitchFamily="34" charset="0"/>
              </a:rPr>
            </a:br>
            <a:r>
              <a:rPr lang="en-US" dirty="0" smtClean="0">
                <a:solidFill>
                  <a:schemeClr val="tx1"/>
                </a:solidFill>
                <a:latin typeface="Calibri" pitchFamily="34" charset="0"/>
              </a:rPr>
              <a:t>MICROSOFT MAKES NO WARRANTIES, EXPRESS, IMPLIED OR STATUTORY, AS TO THE INFORMATION IN THIS PRESENTATION.</a:t>
            </a:r>
          </a:p>
          <a:p>
            <a:endParaRPr lang="en-US" dirty="0" smtClean="0">
              <a:solidFill>
                <a:schemeClr val="tx1"/>
              </a:solidFill>
              <a:latin typeface="Calibri" pitchFamily="34" charset="0"/>
            </a:endParaRPr>
          </a:p>
        </p:txBody>
      </p:sp>
      <p:sp>
        <p:nvSpPr>
          <p:cNvPr id="44037" name="Slide Number Placeholder 6"/>
          <p:cNvSpPr>
            <a:spLocks noGrp="1"/>
          </p:cNvSpPr>
          <p:nvPr>
            <p:ph type="sldNum" sz="quarter" idx="5"/>
          </p:nvPr>
        </p:nvSpPr>
        <p:spPr bwMode="auto">
          <a:noFill/>
          <a:ln>
            <a:miter lim="800000"/>
            <a:headEnd/>
            <a:tailEnd/>
          </a:ln>
        </p:spPr>
        <p:txBody>
          <a:bodyPr/>
          <a:lstStyle/>
          <a:p>
            <a:fld id="{BA1D2351-5BD7-47A2-AFD9-313F441B53ED}" type="slidenum">
              <a:rPr lang="en-US" smtClean="0"/>
              <a:pPr/>
              <a:t>26</a:t>
            </a:fld>
            <a:endParaRPr lang="en-US" dirty="0" smtClean="0"/>
          </a:p>
        </p:txBody>
      </p:sp>
      <p:sp>
        <p:nvSpPr>
          <p:cNvPr id="44038" name="Slide Image Placeholder 11"/>
          <p:cNvSpPr>
            <a:spLocks noGrp="1" noRot="1" noChangeAspect="1" noTextEdit="1"/>
          </p:cNvSpPr>
          <p:nvPr>
            <p:ph type="sldImg"/>
          </p:nvPr>
        </p:nvSpPr>
        <p:spPr bwMode="auto">
          <a:xfrm>
            <a:off x="1535113" y="457200"/>
            <a:ext cx="3736975" cy="2801938"/>
          </a:xfrm>
          <a:noFill/>
          <a:ln>
            <a:solidFill>
              <a:srgbClr val="000000"/>
            </a:solidFill>
            <a:miter lim="800000"/>
            <a:headEnd/>
            <a:tailEnd/>
          </a:ln>
        </p:spPr>
      </p:sp>
      <p:sp>
        <p:nvSpPr>
          <p:cNvPr id="44039" name="Notes Placeholder 12"/>
          <p:cNvSpPr>
            <a:spLocks noGrp="1"/>
          </p:cNvSpPr>
          <p:nvPr>
            <p:ph type="body" idx="1"/>
          </p:nvPr>
        </p:nvSpPr>
        <p:spPr bwMode="auto">
          <a:noFill/>
        </p:spPr>
        <p:txBody>
          <a:bodyPr/>
          <a:lstStyle/>
          <a:p>
            <a:pPr eaLnBrk="1" hangingPunct="1">
              <a:spcBef>
                <a:spcPct val="0"/>
              </a:spcBef>
            </a:pPr>
            <a:endParaRPr lang="en-US" dirty="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28</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A14EA9E1-2219-44A9-8CCF-7BCA2B0DABEA}" type="slidenum">
              <a:rPr lang="en-US"/>
              <a:pPr/>
              <a:t>29</a:t>
            </a:fld>
            <a:endParaRPr lang="en-US"/>
          </a:p>
        </p:txBody>
      </p:sp>
      <p:sp>
        <p:nvSpPr>
          <p:cNvPr id="90115" name="Rectangle 2"/>
          <p:cNvSpPr>
            <a:spLocks noGrp="1" noRot="1" noChangeAspect="1" noChangeArrowheads="1" noTextEdit="1"/>
          </p:cNvSpPr>
          <p:nvPr>
            <p:ph type="sldImg"/>
          </p:nvPr>
        </p:nvSpPr>
        <p:spPr>
          <a:ln/>
        </p:spPr>
      </p:sp>
      <p:sp>
        <p:nvSpPr>
          <p:cNvPr id="2" name="Notes Placeholder 1"/>
          <p:cNvSpPr>
            <a:spLocks noGrp="1"/>
          </p:cNvSpPr>
          <p:nvPr>
            <p:ph type="body" idx="1"/>
          </p:nvPr>
        </p:nvSpPr>
        <p:spPr/>
        <p:txBody>
          <a:bodyPr/>
          <a:lstStyle/>
          <a:p>
            <a:endParaRPr lang="en-AU"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a:defRPr/>
            </a:pPr>
            <a:fld id="{E34112BF-CC53-4BD3-B71B-638534610DBF}" type="slidenum">
              <a:rPr lang="en-US" smtClean="0"/>
              <a:pPr>
                <a:defRPr/>
              </a:pPr>
              <a:t>30</a:t>
            </a:fld>
            <a:endParaRPr lang="en-US"/>
          </a:p>
        </p:txBody>
      </p:sp>
    </p:spTree>
    <p:extLst>
      <p:ext uri="{BB962C8B-B14F-4D97-AF65-F5344CB8AC3E}">
        <p14:creationId xmlns:p14="http://schemas.microsoft.com/office/powerpoint/2007/7/12/main" xmlns="" val="370497842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NZ"/>
          </a:p>
        </p:txBody>
      </p:sp>
      <p:sp>
        <p:nvSpPr>
          <p:cNvPr id="4" name="Slide Number Placeholder 3"/>
          <p:cNvSpPr>
            <a:spLocks noGrp="1"/>
          </p:cNvSpPr>
          <p:nvPr>
            <p:ph type="sldNum" sz="quarter" idx="10"/>
          </p:nvPr>
        </p:nvSpPr>
        <p:spPr/>
        <p:txBody>
          <a:bodyPr/>
          <a:lstStyle/>
          <a:p>
            <a:fld id="{8B263312-38AA-4E1E-B2B5-0F8F122B24FE}" type="slidenum">
              <a:rPr lang="en-US" smtClean="0"/>
              <a:pPr/>
              <a:t>31</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NZ"/>
          </a:p>
        </p:txBody>
      </p:sp>
      <p:sp>
        <p:nvSpPr>
          <p:cNvPr id="4" name="Slide Number Placeholder 3"/>
          <p:cNvSpPr>
            <a:spLocks noGrp="1"/>
          </p:cNvSpPr>
          <p:nvPr>
            <p:ph type="sldNum" sz="quarter" idx="10"/>
          </p:nvPr>
        </p:nvSpPr>
        <p:spPr/>
        <p:txBody>
          <a:bodyPr/>
          <a:lstStyle/>
          <a:p>
            <a:fld id="{8B263312-38AA-4E1E-B2B5-0F8F122B24FE}" type="slidenum">
              <a:rPr lang="en-US" smtClean="0"/>
              <a:pPr/>
              <a:t>32</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9/16/2009 10:57 AM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33</a:t>
            </a:fld>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a:defRPr/>
            </a:pPr>
            <a:fld id="{E34112BF-CC53-4BD3-B71B-638534610DBF}" type="slidenum">
              <a:rPr lang="en-US" smtClean="0"/>
              <a:pPr>
                <a:defRPr/>
              </a:pPr>
              <a:t>5</a:t>
            </a:fld>
            <a:endParaRPr lang="en-US"/>
          </a:p>
        </p:txBody>
      </p:sp>
    </p:spTree>
    <p:extLst>
      <p:ext uri="{BB962C8B-B14F-4D97-AF65-F5344CB8AC3E}">
        <p14:creationId xmlns:p14="http://schemas.microsoft.com/office/powerpoint/2007/7/12/main" xmlns="" val="22884736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a:defRPr/>
            </a:pPr>
            <a:fld id="{E34112BF-CC53-4BD3-B71B-638534610DBF}" type="slidenum">
              <a:rPr lang="en-US" smtClean="0"/>
              <a:pPr>
                <a:defRPr/>
              </a:pPr>
              <a:t>7</a:t>
            </a:fld>
            <a:endParaRPr lang="en-US"/>
          </a:p>
        </p:txBody>
      </p:sp>
    </p:spTree>
    <p:extLst>
      <p:ext uri="{BB962C8B-B14F-4D97-AF65-F5344CB8AC3E}">
        <p14:creationId xmlns:p14="http://schemas.microsoft.com/office/powerpoint/2007/7/12/main" xmlns="" val="5367742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a:defRPr/>
            </a:pPr>
            <a:fld id="{E34112BF-CC53-4BD3-B71B-638534610DBF}" type="slidenum">
              <a:rPr lang="en-US" smtClean="0"/>
              <a:pPr>
                <a:defRPr/>
              </a:pPr>
              <a:t>8</a:t>
            </a:fld>
            <a:endParaRPr lang="en-US"/>
          </a:p>
        </p:txBody>
      </p:sp>
    </p:spTree>
    <p:extLst>
      <p:ext uri="{BB962C8B-B14F-4D97-AF65-F5344CB8AC3E}">
        <p14:creationId xmlns:p14="http://schemas.microsoft.com/office/powerpoint/2007/7/12/main" xmlns="" val="5367742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gif"/><Relationship Id="rId1" Type="http://schemas.openxmlformats.org/officeDocument/2006/relationships/slideMaster" Target="../slideMasters/slideMaster1.xml"/><Relationship Id="rId5" Type="http://schemas.openxmlformats.org/officeDocument/2006/relationships/image" Target="../media/image8.gif"/><Relationship Id="rId4" Type="http://schemas.openxmlformats.org/officeDocument/2006/relationships/image" Target="../media/image7.gif"/></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white">
          <a:xfrm>
            <a:off x="490251" y="3929349"/>
            <a:ext cx="7921912" cy="1337595"/>
          </a:xfrm>
        </p:spPr>
        <p:txBody>
          <a:bodyPr>
            <a:noAutofit/>
          </a:bodyPr>
          <a:lstStyle>
            <a:lvl1pPr algn="l" defTabSz="914363" rtl="0" eaLnBrk="1" latinLnBrk="0" hangingPunct="1">
              <a:lnSpc>
                <a:spcPct val="90000"/>
              </a:lnSpc>
              <a:spcBef>
                <a:spcPct val="0"/>
              </a:spcBef>
              <a:buNone/>
              <a:defRPr lang="en-US" sz="6000" b="1" kern="1200" cap="none" spc="-15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mj-lt"/>
                <a:ea typeface="+mn-ea"/>
                <a:cs typeface="+mn-cs"/>
              </a:defRPr>
            </a:lvl1pPr>
          </a:lstStyle>
          <a:p>
            <a:r>
              <a:rPr lang="en-US" smtClean="0"/>
              <a:t>Click to edit Master title style</a:t>
            </a:r>
            <a:endParaRPr lang="en-US" dirty="0"/>
          </a:p>
        </p:txBody>
      </p:sp>
      <p:sp>
        <p:nvSpPr>
          <p:cNvPr id="3" name="Subtitle 2"/>
          <p:cNvSpPr>
            <a:spLocks noGrp="1"/>
          </p:cNvSpPr>
          <p:nvPr>
            <p:ph type="subTitle" idx="1"/>
          </p:nvPr>
        </p:nvSpPr>
        <p:spPr bwMode="white">
          <a:xfrm>
            <a:off x="4475221" y="5341785"/>
            <a:ext cx="3812443" cy="461665"/>
          </a:xfrm>
        </p:spPr>
        <p:txBody>
          <a:bodyPr>
            <a:noAutofit/>
          </a:bodyPr>
          <a:lstStyle>
            <a:lvl1pPr marL="0" indent="0" algn="l">
              <a:lnSpc>
                <a:spcPct val="90000"/>
              </a:lnSpc>
              <a:spcBef>
                <a:spcPts val="0"/>
              </a:spcBef>
              <a:buNone/>
              <a:defRPr sz="2400">
                <a:solidFill>
                  <a:schemeClr val="tx1"/>
                </a:solidFill>
                <a:latin typeface="+mn-lt"/>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100000"/>
              <a:buFontTx/>
              <a:buBlip>
                <a:blip r:embed="rId2"/>
              </a:buBlip>
              <a:defRPr/>
            </a:lvl1pPr>
            <a:lvl2pPr>
              <a:buClr>
                <a:schemeClr val="tx1"/>
              </a:buClr>
              <a:buSzPct val="90000"/>
              <a:buFontTx/>
              <a:buBlip>
                <a:blip r:embed="rId3"/>
              </a:buBlip>
              <a:defRPr/>
            </a:lvl2pPr>
            <a:lvl3pPr>
              <a:buClr>
                <a:schemeClr val="tx1"/>
              </a:buClr>
              <a:buSzPct val="90000"/>
              <a:buFontTx/>
              <a:buBlip>
                <a:blip r:embed="rId3"/>
              </a:buBlip>
              <a:defRPr/>
            </a:lvl3pPr>
            <a:lvl4pPr>
              <a:buClr>
                <a:schemeClr val="tx1"/>
              </a:buClr>
              <a:buSzPct val="90000"/>
              <a:buFontTx/>
              <a:buBlip>
                <a:blip r:embed="rId3"/>
              </a:buBlip>
              <a:defRPr/>
            </a:lvl4pPr>
            <a:lvl5pPr>
              <a:buClr>
                <a:schemeClr val="tx1"/>
              </a:buClr>
              <a:buSzPct val="90000"/>
              <a:buFontTx/>
              <a:buBlip>
                <a:blip r:embed="rId3"/>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Black Slide - no bottom bar">
    <p:bg>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
          <a:xfrm>
            <a:off x="387350" y="228600"/>
            <a:ext cx="8369300" cy="1384995"/>
          </a:xfrm>
        </p:spPr>
        <p:txBody>
          <a:bodyPr/>
          <a:lstStyle>
            <a:lvl1pPr algn="l" rtl="0" fontAlgn="base">
              <a:lnSpc>
                <a:spcPct val="90000"/>
              </a:lnSpc>
              <a:spcBef>
                <a:spcPct val="0"/>
              </a:spcBef>
              <a:spcAft>
                <a:spcPct val="0"/>
              </a:spcAft>
              <a:defRPr lang="en-US" sz="5000" b="1" spc="-125" dirty="0">
                <a:ln w="3175">
                  <a:noFill/>
                </a:ln>
                <a:solidFill>
                  <a:srgbClr val="FFFFFF"/>
                </a:solidFill>
                <a:effectLst>
                  <a:outerShdw blurRad="88900" dist="12700" dir="2700000" algn="tl" rotWithShape="0">
                    <a:prstClr val="black"/>
                  </a:outerShdw>
                </a:effectLst>
                <a:latin typeface="+mj-lt"/>
                <a:ea typeface="+mn-ea"/>
                <a:cs typeface="Arial"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bwMode="black">
          <a:xfrm>
            <a:off x="382588" y="1414464"/>
            <a:ext cx="8380412" cy="2222403"/>
          </a:xfrm>
        </p:spPr>
        <p:txBody>
          <a:bodyPr/>
          <a:lstStyle>
            <a:lvl1pPr>
              <a:spcBef>
                <a:spcPts val="1167"/>
              </a:spcBef>
              <a:buFontTx/>
              <a:buBlip>
                <a:blip r:embed="rId2"/>
              </a:buBlip>
              <a:defRPr sz="3300">
                <a:latin typeface="Calibri" pitchFamily="34" charset="0"/>
              </a:defRPr>
            </a:lvl1pPr>
            <a:lvl2pPr>
              <a:spcBef>
                <a:spcPts val="1083"/>
              </a:spcBef>
              <a:buFontTx/>
              <a:buBlip>
                <a:blip r:embed="rId3"/>
              </a:buBlip>
              <a:defRPr sz="3000">
                <a:latin typeface="Calibri" pitchFamily="34" charset="0"/>
              </a:defRPr>
            </a:lvl2pPr>
            <a:lvl3pPr>
              <a:spcBef>
                <a:spcPts val="1000"/>
              </a:spcBef>
              <a:buFontTx/>
              <a:buBlip>
                <a:blip r:embed="rId3"/>
              </a:buBlip>
              <a:defRPr sz="2700">
                <a:latin typeface="Calibri" pitchFamily="34" charset="0"/>
              </a:defRPr>
            </a:lvl3pPr>
            <a:lvl4pPr>
              <a:spcBef>
                <a:spcPts val="917"/>
              </a:spcBef>
              <a:buFontTx/>
              <a:buBlip>
                <a:blip r:embed="rId3"/>
              </a:buBlip>
              <a:defRPr sz="2300">
                <a:latin typeface="Calibri" pitchFamily="34" charset="0"/>
              </a:defRPr>
            </a:lvl4pPr>
            <a:lvl5pPr>
              <a:spcBef>
                <a:spcPts val="833"/>
              </a:spcBef>
              <a:buFontTx/>
              <a:buBlip>
                <a:blip r:embed="rId3"/>
              </a:buBlip>
              <a:defRPr sz="2300">
                <a:latin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07/7/12/main" xmlns="" val="864931176"/>
      </p:ext>
    </p:extLst>
  </p:cSld>
  <p:clrMapOvr>
    <a:masterClrMapping/>
  </p:clrMapOvr>
  <p:transition>
    <p:fade/>
  </p:transition>
  <p:hf sldNum="0" hdr="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rack Resources Layou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75946" cy="664797"/>
          </a:xfrm>
        </p:spPr>
        <p:txBody>
          <a:bodyPr/>
          <a:lstStyle>
            <a:lvl1pPr>
              <a:defRPr baseline="0"/>
            </a:lvl1pPr>
          </a:lstStyle>
          <a:p>
            <a:r>
              <a:rPr lang="en-US" smtClean="0"/>
              <a:t>Click to edit Master title style</a:t>
            </a:r>
            <a:endParaRPr lang="en-US" dirty="0"/>
          </a:p>
        </p:txBody>
      </p:sp>
      <p:sp>
        <p:nvSpPr>
          <p:cNvPr id="11" name="Content Placeholder 10"/>
          <p:cNvSpPr>
            <a:spLocks noGrp="1"/>
          </p:cNvSpPr>
          <p:nvPr>
            <p:ph sz="quarter" idx="10"/>
          </p:nvPr>
        </p:nvSpPr>
        <p:spPr>
          <a:xfrm>
            <a:off x="381000" y="1414461"/>
            <a:ext cx="8385048" cy="685800"/>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lstStyle>
            <a:lvl1pPr marL="0" algn="l" defTabSz="914099" rtl="0" eaLnBrk="1" fontAlgn="base" latinLnBrk="0" hangingPunct="1">
              <a:spcBef>
                <a:spcPct val="0"/>
              </a:spcBef>
              <a:spcAft>
                <a:spcPct val="0"/>
              </a:spcAft>
              <a:buFont typeface="Arial" pitchFamily="34" charset="0"/>
              <a:buNone/>
              <a:defRPr lang="en-US" sz="1800" kern="1200" dirty="0" smtClean="0">
                <a:solidFill>
                  <a:srgbClr val="FFFFFF"/>
                </a:solidFill>
                <a:effectLst>
                  <a:outerShdw blurRad="38100" dist="38100" dir="2700000" algn="tl">
                    <a:srgbClr val="000000">
                      <a:alpha val="43137"/>
                    </a:srgbClr>
                  </a:outerShdw>
                </a:effectLst>
                <a:latin typeface="+mn-lt"/>
                <a:ea typeface="+mn-ea"/>
                <a:cs typeface="+mn-cs"/>
              </a:defRPr>
            </a:lvl1pPr>
          </a:lstStyle>
          <a:p>
            <a:pPr lvl="0"/>
            <a:r>
              <a:rPr lang="en-US" smtClean="0"/>
              <a:t>Click to edit Master text styles</a:t>
            </a:r>
          </a:p>
        </p:txBody>
      </p:sp>
      <p:sp>
        <p:nvSpPr>
          <p:cNvPr id="12" name="Content Placeholder 10"/>
          <p:cNvSpPr>
            <a:spLocks noGrp="1"/>
          </p:cNvSpPr>
          <p:nvPr>
            <p:ph sz="quarter" idx="11"/>
          </p:nvPr>
        </p:nvSpPr>
        <p:spPr>
          <a:xfrm>
            <a:off x="381000" y="2347422"/>
            <a:ext cx="8385048" cy="685800"/>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lstStyle>
            <a:lvl1pPr marL="0" algn="l" defTabSz="914099" rtl="0" eaLnBrk="1" fontAlgn="base" latinLnBrk="0" hangingPunct="1">
              <a:spcBef>
                <a:spcPct val="0"/>
              </a:spcBef>
              <a:spcAft>
                <a:spcPct val="0"/>
              </a:spcAft>
              <a:buFont typeface="Arial" pitchFamily="34" charset="0"/>
              <a:buNone/>
              <a:defRPr lang="en-US" sz="1800" kern="1200" dirty="0" smtClean="0">
                <a:solidFill>
                  <a:srgbClr val="FFFFFF"/>
                </a:solidFill>
                <a:effectLst>
                  <a:outerShdw blurRad="38100" dist="38100" dir="2700000" algn="tl">
                    <a:srgbClr val="000000">
                      <a:alpha val="43137"/>
                    </a:srgbClr>
                  </a:outerShdw>
                </a:effectLst>
                <a:latin typeface="+mn-lt"/>
                <a:ea typeface="+mn-ea"/>
                <a:cs typeface="+mn-cs"/>
              </a:defRPr>
            </a:lvl1pPr>
          </a:lstStyle>
          <a:p>
            <a:pPr lvl="0"/>
            <a:r>
              <a:rPr lang="en-US" smtClean="0"/>
              <a:t>Click to edit Master text styles</a:t>
            </a:r>
          </a:p>
        </p:txBody>
      </p:sp>
      <p:sp>
        <p:nvSpPr>
          <p:cNvPr id="13" name="Content Placeholder 10"/>
          <p:cNvSpPr>
            <a:spLocks noGrp="1"/>
          </p:cNvSpPr>
          <p:nvPr>
            <p:ph sz="quarter" idx="12"/>
          </p:nvPr>
        </p:nvSpPr>
        <p:spPr>
          <a:xfrm>
            <a:off x="381000" y="3280384"/>
            <a:ext cx="8385048" cy="685800"/>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lstStyle>
            <a:lvl1pPr marL="0" algn="l" defTabSz="914099" rtl="0" eaLnBrk="1" fontAlgn="base" latinLnBrk="0" hangingPunct="1">
              <a:spcBef>
                <a:spcPct val="0"/>
              </a:spcBef>
              <a:spcAft>
                <a:spcPct val="0"/>
              </a:spcAft>
              <a:buFont typeface="Arial" pitchFamily="34" charset="0"/>
              <a:buNone/>
              <a:defRPr lang="en-US" sz="1800" kern="1200" dirty="0" smtClean="0">
                <a:solidFill>
                  <a:srgbClr val="FFFFFF"/>
                </a:solidFill>
                <a:effectLst>
                  <a:outerShdw blurRad="38100" dist="38100" dir="2700000" algn="tl">
                    <a:srgbClr val="000000">
                      <a:alpha val="43137"/>
                    </a:srgbClr>
                  </a:outerShdw>
                </a:effectLst>
                <a:latin typeface="+mn-lt"/>
                <a:ea typeface="+mn-ea"/>
                <a:cs typeface="+mn-cs"/>
              </a:defRPr>
            </a:lvl1pPr>
          </a:lstStyle>
          <a:p>
            <a:pPr lvl="0"/>
            <a:r>
              <a:rPr lang="en-US" smtClean="0"/>
              <a:t>Click to edit Master text styles</a:t>
            </a:r>
          </a:p>
        </p:txBody>
      </p:sp>
      <p:sp>
        <p:nvSpPr>
          <p:cNvPr id="14" name="Content Placeholder 10"/>
          <p:cNvSpPr>
            <a:spLocks noGrp="1"/>
          </p:cNvSpPr>
          <p:nvPr>
            <p:ph sz="quarter" idx="13"/>
          </p:nvPr>
        </p:nvSpPr>
        <p:spPr>
          <a:xfrm>
            <a:off x="381000" y="4213346"/>
            <a:ext cx="8385048" cy="685800"/>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lstStyle>
            <a:lvl1pPr marL="0" algn="l" defTabSz="914099" rtl="0" eaLnBrk="1" fontAlgn="base" latinLnBrk="0" hangingPunct="1">
              <a:spcBef>
                <a:spcPct val="0"/>
              </a:spcBef>
              <a:spcAft>
                <a:spcPct val="0"/>
              </a:spcAft>
              <a:buFont typeface="Arial" pitchFamily="34" charset="0"/>
              <a:buNone/>
              <a:defRPr lang="en-US" sz="1800" kern="1200" dirty="0" smtClean="0">
                <a:solidFill>
                  <a:srgbClr val="FFFFFF"/>
                </a:solidFill>
                <a:effectLst>
                  <a:outerShdw blurRad="38100" dist="38100" dir="2700000" algn="tl">
                    <a:srgbClr val="000000">
                      <a:alpha val="43137"/>
                    </a:srgbClr>
                  </a:outerShdw>
                </a:effectLst>
                <a:latin typeface="+mn-lt"/>
                <a:ea typeface="+mn-ea"/>
                <a:cs typeface="+mn-cs"/>
              </a:defRPr>
            </a:lvl1pPr>
          </a:lstStyle>
          <a:p>
            <a:pPr lvl="0"/>
            <a:r>
              <a:rPr lang="en-US" smtClean="0"/>
              <a:t>Click to edit Master text styles</a:t>
            </a:r>
          </a:p>
        </p:txBody>
      </p:sp>
    </p:spTree>
    <p:extLst>
      <p:ext uri="{BB962C8B-B14F-4D97-AF65-F5344CB8AC3E}">
        <p14:creationId xmlns:p14="http://schemas.microsoft.com/office/powerpoint/2007/7/12/main" xmlns="" val="1874394068"/>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white">
          <a:xfrm>
            <a:off x="730249" y="4992403"/>
            <a:ext cx="7651245" cy="752822"/>
          </a:xfrm>
        </p:spPr>
        <p:txBody>
          <a:bodyPr vert="horz" wrap="square" lIns="0" tIns="0" rIns="0" bIns="0" rtlCol="0" anchor="t">
            <a:noAutofit/>
          </a:bodyPr>
          <a:lstStyle>
            <a:lvl1pPr algn="l" defTabSz="914363" rtl="0" eaLnBrk="1" latinLnBrk="0" hangingPunct="1">
              <a:lnSpc>
                <a:spcPct val="90000"/>
              </a:lnSpc>
              <a:spcBef>
                <a:spcPct val="0"/>
              </a:spcBef>
              <a:buNone/>
              <a:defRPr lang="en-US" sz="4000" b="0" kern="1200" cap="none" spc="-150" dirty="0">
                <a:ln w="3175">
                  <a:noFill/>
                </a:ln>
                <a:solidFill>
                  <a:schemeClr val="bg1"/>
                </a:solidFill>
                <a:effectLst/>
                <a:latin typeface="+mn-lt"/>
                <a:ea typeface="+mn-ea"/>
                <a:cs typeface="Arial" charset="0"/>
              </a:defRPr>
            </a:lvl1pPr>
          </a:lstStyle>
          <a:p>
            <a:r>
              <a:rPr lang="en-US" smtClean="0"/>
              <a:t>Click to edit Master title style</a:t>
            </a:r>
            <a:endParaRPr lang="en-US" dirty="0"/>
          </a:p>
        </p:txBody>
      </p:sp>
      <p:sp>
        <p:nvSpPr>
          <p:cNvPr id="3" name="Subtitle 2"/>
          <p:cNvSpPr>
            <a:spLocks noGrp="1"/>
          </p:cNvSpPr>
          <p:nvPr>
            <p:ph type="subTitle" idx="1"/>
          </p:nvPr>
        </p:nvSpPr>
        <p:spPr bwMode="white">
          <a:xfrm>
            <a:off x="730249" y="5746265"/>
            <a:ext cx="6803209" cy="461665"/>
          </a:xfrm>
        </p:spPr>
        <p:txBody>
          <a:bodyPr>
            <a:noAutofit/>
          </a:bodyPr>
          <a:lstStyle>
            <a:lvl1pPr marL="0" indent="0" algn="l">
              <a:lnSpc>
                <a:spcPct val="90000"/>
              </a:lnSpc>
              <a:spcBef>
                <a:spcPts val="0"/>
              </a:spcBef>
              <a:buNone/>
              <a:defRPr sz="2000">
                <a:solidFill>
                  <a:schemeClr val="tx1">
                    <a:tint val="75000"/>
                  </a:schemeClr>
                </a:solidFill>
                <a:latin typeface="+mn-lt"/>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bwMode="white">
          <a:xfrm>
            <a:off x="510793" y="3813437"/>
            <a:ext cx="7681913" cy="1059925"/>
          </a:xfrm>
        </p:spPr>
        <p:txBody>
          <a:bodyPr anchor="t" anchorCtr="0">
            <a:noAutofit/>
          </a:bodyPr>
          <a:lstStyle>
            <a:lvl1pPr marL="0" indent="0" algn="l">
              <a:buFont typeface="Arial" pitchFamily="34" charset="0"/>
              <a:buNone/>
              <a:defRPr kumimoji="0" lang="en-US" sz="8000" b="1" i="0" u="none" strike="noStrike" kern="1200" cap="none" spc="-560" normalizeH="0" baseline="0" noProof="0"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uLnTx/>
                <a:uFillTx/>
                <a:latin typeface="+mj-lt"/>
                <a:ea typeface="+mn-ea"/>
                <a:cs typeface="+mn-cs"/>
              </a:defRPr>
            </a:lvl1pPr>
          </a:lstStyle>
          <a:p>
            <a:pPr lvl="0"/>
            <a:r>
              <a:rPr lang="en-US" dirty="0" smtClean="0"/>
              <a:t>click to…</a:t>
            </a: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j-lt"/>
              </a:defRPr>
            </a:lvl1p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atin typeface="+mn-lt"/>
              </a:defRPr>
            </a:lvl1pPr>
            <a:lvl2pPr>
              <a:lnSpc>
                <a:spcPct val="90000"/>
              </a:lnSpc>
              <a:defRPr>
                <a:latin typeface="+mn-lt"/>
              </a:defRPr>
            </a:lvl2pPr>
            <a:lvl3pPr>
              <a:lnSpc>
                <a:spcPct val="90000"/>
              </a:lnSpc>
              <a:defRPr>
                <a:latin typeface="+mn-lt"/>
              </a:defRPr>
            </a:lvl3pPr>
            <a:lvl4pPr>
              <a:lnSpc>
                <a:spcPct val="90000"/>
              </a:lnSpc>
              <a:defRPr>
                <a:latin typeface="+mn-lt"/>
              </a:defRPr>
            </a:lvl4pPr>
            <a:lvl5pPr>
              <a:lnSpc>
                <a:spcPct val="90000"/>
              </a:lnSpc>
              <a:defRPr>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381000" y="1412874"/>
            <a:ext cx="8382000" cy="4561205"/>
          </a:xfrm>
        </p:spPr>
        <p:txBody>
          <a:bodyPr>
            <a:noAutofit/>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9" name="Round Same Side Corner Rectangle 18"/>
          <p:cNvSpPr/>
          <p:nvPr userDrawn="1"/>
        </p:nvSpPr>
        <p:spPr bwMode="hidden">
          <a:xfrm rot="5400000">
            <a:off x="3548736" y="-1334276"/>
            <a:ext cx="2034071" cy="9143999"/>
          </a:xfrm>
          <a:prstGeom prst="round2SameRect">
            <a:avLst>
              <a:gd name="adj1" fmla="val 50000"/>
              <a:gd name="adj2" fmla="val 0"/>
            </a:avLst>
          </a:prstGeom>
          <a:ln>
            <a:noFill/>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p:txBody>
      </p:sp>
      <p:sp>
        <p:nvSpPr>
          <p:cNvPr id="18" name="Round Same Side Corner Rectangle 17"/>
          <p:cNvSpPr/>
          <p:nvPr userDrawn="1"/>
        </p:nvSpPr>
        <p:spPr bwMode="hidden">
          <a:xfrm rot="5400000">
            <a:off x="3778900" y="-1306276"/>
            <a:ext cx="1586202" cy="9143999"/>
          </a:xfrm>
          <a:prstGeom prst="round2SameRect">
            <a:avLst>
              <a:gd name="adj1" fmla="val 50000"/>
              <a:gd name="adj2" fmla="val 0"/>
            </a:avLst>
          </a:prstGeom>
          <a:ln>
            <a:noFill/>
            <a:headEnd type="none" w="med" len="med"/>
            <a:tailEnd type="none" w="med" len="med"/>
          </a:ln>
          <a:effectLst>
            <a:glow rad="63500">
              <a:schemeClr val="accent2">
                <a:satMod val="175000"/>
                <a:alpha val="40000"/>
              </a:schemeClr>
            </a:glow>
            <a:outerShdw blurRad="50800" dist="38100" dir="18900000" algn="b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p:txBody>
      </p:sp>
      <p:sp>
        <p:nvSpPr>
          <p:cNvPr id="2" name="Freeform 1"/>
          <p:cNvSpPr/>
          <p:nvPr userDrawn="1"/>
        </p:nvSpPr>
        <p:spPr bwMode="auto">
          <a:xfrm>
            <a:off x="0" y="0"/>
            <a:ext cx="10109200" cy="6858000"/>
          </a:xfrm>
          <a:custGeom>
            <a:avLst/>
            <a:gdLst>
              <a:gd name="connsiteX0" fmla="*/ 0 w 6962775"/>
              <a:gd name="connsiteY0" fmla="*/ 0 h 3952875"/>
              <a:gd name="connsiteX1" fmla="*/ 6962775 w 6962775"/>
              <a:gd name="connsiteY1" fmla="*/ 3952875 h 3952875"/>
              <a:gd name="connsiteX2" fmla="*/ 6429375 w 6962775"/>
              <a:gd name="connsiteY2" fmla="*/ 3952875 h 3952875"/>
              <a:gd name="connsiteX3" fmla="*/ 0 w 6962775"/>
              <a:gd name="connsiteY3" fmla="*/ 552450 h 3952875"/>
              <a:gd name="connsiteX4" fmla="*/ 0 w 6962775"/>
              <a:gd name="connsiteY4" fmla="*/ 0 h 3952875"/>
              <a:gd name="connsiteX0" fmla="*/ 0 w 7188200"/>
              <a:gd name="connsiteY0" fmla="*/ 2978150 h 6931025"/>
              <a:gd name="connsiteX1" fmla="*/ 6962775 w 7188200"/>
              <a:gd name="connsiteY1" fmla="*/ 6931025 h 6931025"/>
              <a:gd name="connsiteX2" fmla="*/ 6429375 w 7188200"/>
              <a:gd name="connsiteY2" fmla="*/ 6931025 h 6931025"/>
              <a:gd name="connsiteX3" fmla="*/ 0 w 7188200"/>
              <a:gd name="connsiteY3" fmla="*/ 3530600 h 6931025"/>
              <a:gd name="connsiteX4" fmla="*/ 0 w 7188200"/>
              <a:gd name="connsiteY4" fmla="*/ 2978150 h 6931025"/>
              <a:gd name="connsiteX0" fmla="*/ 0 w 10109200"/>
              <a:gd name="connsiteY0" fmla="*/ 2978150 h 6931025"/>
              <a:gd name="connsiteX1" fmla="*/ 6962775 w 10109200"/>
              <a:gd name="connsiteY1" fmla="*/ 6931025 h 6931025"/>
              <a:gd name="connsiteX2" fmla="*/ 6429375 w 10109200"/>
              <a:gd name="connsiteY2" fmla="*/ 6931025 h 6931025"/>
              <a:gd name="connsiteX3" fmla="*/ 0 w 10109200"/>
              <a:gd name="connsiteY3" fmla="*/ 3530600 h 6931025"/>
              <a:gd name="connsiteX4" fmla="*/ 0 w 10109200"/>
              <a:gd name="connsiteY4" fmla="*/ 2978150 h 6931025"/>
              <a:gd name="connsiteX0" fmla="*/ 0 w 10109200"/>
              <a:gd name="connsiteY0" fmla="*/ 2978150 h 6931025"/>
              <a:gd name="connsiteX1" fmla="*/ 6962775 w 10109200"/>
              <a:gd name="connsiteY1" fmla="*/ 6931025 h 6931025"/>
              <a:gd name="connsiteX2" fmla="*/ 6429375 w 10109200"/>
              <a:gd name="connsiteY2" fmla="*/ 6931025 h 6931025"/>
              <a:gd name="connsiteX3" fmla="*/ 0 w 10109200"/>
              <a:gd name="connsiteY3" fmla="*/ 3530600 h 6931025"/>
              <a:gd name="connsiteX4" fmla="*/ 0 w 10109200"/>
              <a:gd name="connsiteY4" fmla="*/ 2978150 h 6931025"/>
              <a:gd name="connsiteX0" fmla="*/ 0 w 10109200"/>
              <a:gd name="connsiteY0" fmla="*/ 2978150 h 6931025"/>
              <a:gd name="connsiteX1" fmla="*/ 6962775 w 10109200"/>
              <a:gd name="connsiteY1" fmla="*/ 6931025 h 6931025"/>
              <a:gd name="connsiteX2" fmla="*/ 6429375 w 10109200"/>
              <a:gd name="connsiteY2" fmla="*/ 6931025 h 6931025"/>
              <a:gd name="connsiteX3" fmla="*/ 0 w 10109200"/>
              <a:gd name="connsiteY3" fmla="*/ 3530600 h 6931025"/>
              <a:gd name="connsiteX4" fmla="*/ 0 w 10109200"/>
              <a:gd name="connsiteY4" fmla="*/ 2978150 h 6931025"/>
              <a:gd name="connsiteX0" fmla="*/ 0 w 10109200"/>
              <a:gd name="connsiteY0" fmla="*/ 2978150 h 6931025"/>
              <a:gd name="connsiteX1" fmla="*/ 6962775 w 10109200"/>
              <a:gd name="connsiteY1" fmla="*/ 6931025 h 6931025"/>
              <a:gd name="connsiteX2" fmla="*/ 6429375 w 10109200"/>
              <a:gd name="connsiteY2" fmla="*/ 6931025 h 6931025"/>
              <a:gd name="connsiteX3" fmla="*/ 0 w 10109200"/>
              <a:gd name="connsiteY3" fmla="*/ 3530600 h 6931025"/>
              <a:gd name="connsiteX4" fmla="*/ 0 w 10109200"/>
              <a:gd name="connsiteY4" fmla="*/ 2978150 h 6931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09200" h="6931025">
                <a:moveTo>
                  <a:pt x="0" y="2978150"/>
                </a:moveTo>
                <a:cubicBezTo>
                  <a:pt x="7188200" y="0"/>
                  <a:pt x="10109200" y="2984500"/>
                  <a:pt x="6962775" y="6931025"/>
                </a:cubicBezTo>
                <a:lnTo>
                  <a:pt x="6429375" y="6931025"/>
                </a:lnTo>
                <a:cubicBezTo>
                  <a:pt x="6924675" y="4321175"/>
                  <a:pt x="4371975" y="2511425"/>
                  <a:pt x="0" y="3530600"/>
                </a:cubicBezTo>
                <a:lnTo>
                  <a:pt x="0" y="2978150"/>
                </a:lnTo>
                <a:close/>
              </a:path>
            </a:pathLst>
          </a:custGeom>
          <a:gradFill flip="none" rotWithShape="1">
            <a:gsLst>
              <a:gs pos="0">
                <a:schemeClr val="accent1">
                  <a:alpha val="30000"/>
                </a:schemeClr>
              </a:gs>
              <a:gs pos="100000">
                <a:srgbClr val="000000">
                  <a:alpha val="10000"/>
                </a:srgbClr>
              </a:gs>
            </a:gsLst>
            <a:lin ang="2700000" scaled="1"/>
            <a:tileRect/>
          </a:gradFill>
          <a:ln w="9525">
            <a:noFill/>
            <a:miter lim="800000"/>
            <a:headEnd/>
            <a:tailEnd/>
          </a:ln>
        </p:spPr>
        <p:txBody>
          <a:bodyPr anchor="t" anchorCtr="0"/>
          <a:lstStyle/>
          <a:p>
            <a:pPr algn="ctr" defTabSz="914099" fontAlgn="base">
              <a:spcBef>
                <a:spcPct val="0"/>
              </a:spcBef>
              <a:spcAft>
                <a:spcPct val="0"/>
              </a:spcAft>
              <a:defRPr/>
            </a:pPr>
            <a:endParaRPr lang="en-US" sz="32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3" name="Round Same Side Corner Rectangle 2"/>
          <p:cNvSpPr/>
          <p:nvPr userDrawn="1"/>
        </p:nvSpPr>
        <p:spPr bwMode="hidden">
          <a:xfrm rot="5400000">
            <a:off x="3060414" y="1464876"/>
            <a:ext cx="1810138" cy="8453589"/>
          </a:xfrm>
          <a:prstGeom prst="round2SameRect">
            <a:avLst>
              <a:gd name="adj1" fmla="val 50000"/>
              <a:gd name="adj2" fmla="val 0"/>
            </a:avLst>
          </a:prstGeom>
          <a:gradFill flip="none" rotWithShape="1">
            <a:gsLst>
              <a:gs pos="0">
                <a:schemeClr val="accent2"/>
              </a:gs>
              <a:gs pos="24000">
                <a:schemeClr val="accent2">
                  <a:alpha val="65000"/>
                </a:schemeClr>
              </a:gs>
              <a:gs pos="35000">
                <a:schemeClr val="accent2">
                  <a:alpha val="75000"/>
                </a:schemeClr>
              </a:gs>
              <a:gs pos="100000">
                <a:srgbClr val="0270DB">
                  <a:alpha val="0"/>
                </a:srgbClr>
              </a:gs>
            </a:gsLst>
            <a:lin ang="5400000" scaled="1"/>
            <a:tileRect/>
          </a:gradFill>
          <a:ln w="38100">
            <a:noFill/>
            <a:headEnd type="none" w="med" len="med"/>
            <a:tailEnd type="none" w="med" len="med"/>
          </a:ln>
          <a:effectLst/>
          <a:scene3d>
            <a:camera prst="orthographicFront">
              <a:rot lat="0" lon="0" rev="0"/>
            </a:camera>
            <a:lightRig rig="threePt" dir="t">
              <a:rot lat="0" lon="0" rev="9000000"/>
            </a:lightRig>
          </a:scene3d>
          <a:sp3d prstMaterial="flat">
            <a:bevelT w="95250" h="95250"/>
            <a:extrusionClr>
              <a:srgbClr val="C00000"/>
            </a:extrusionClr>
            <a:contourClr>
              <a:srgbClr val="FF9D17"/>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p:txBody>
      </p:sp>
      <p:pic>
        <p:nvPicPr>
          <p:cNvPr id="1026" name="Picture 2" descr="C:\Users\palo\Pictures\MS Hardware\WD 3000 Product_Shots\GIF\WD3_FOB_ALT_FY09.gif"/>
          <p:cNvPicPr>
            <a:picLocks noChangeAspect="1" noChangeArrowheads="1"/>
          </p:cNvPicPr>
          <p:nvPr userDrawn="1"/>
        </p:nvPicPr>
        <p:blipFill>
          <a:blip r:embed="rId2"/>
          <a:srcRect/>
          <a:stretch>
            <a:fillRect/>
          </a:stretch>
        </p:blipFill>
        <p:spPr bwMode="auto">
          <a:xfrm>
            <a:off x="4198776" y="2855047"/>
            <a:ext cx="4823926" cy="1791015"/>
          </a:xfrm>
          <a:prstGeom prst="rect">
            <a:avLst/>
          </a:prstGeom>
          <a:noFill/>
        </p:spPr>
      </p:pic>
      <p:pic>
        <p:nvPicPr>
          <p:cNvPr id="1029" name="Picture 5" descr="C:\Users\palo\Pictures\MS Hardware\Arc Mice Product_Shots\GIF\Arc_Black\ARC_Blk_AFront_FY09.gif"/>
          <p:cNvPicPr>
            <a:picLocks noChangeAspect="1" noChangeArrowheads="1"/>
          </p:cNvPicPr>
          <p:nvPr userDrawn="1"/>
        </p:nvPicPr>
        <p:blipFill>
          <a:blip r:embed="rId3"/>
          <a:srcRect/>
          <a:stretch>
            <a:fillRect/>
          </a:stretch>
        </p:blipFill>
        <p:spPr bwMode="auto">
          <a:xfrm>
            <a:off x="3816220" y="2034075"/>
            <a:ext cx="2090057" cy="1421735"/>
          </a:xfrm>
          <a:prstGeom prst="rect">
            <a:avLst/>
          </a:prstGeom>
          <a:noFill/>
        </p:spPr>
      </p:pic>
      <p:pic>
        <p:nvPicPr>
          <p:cNvPr id="1031" name="Picture 7" descr="C:\Users\palo\Pictures\MS Hardware\WM Mouse 6000 Product_Shots\GIF\WMM6000_ABack_FY09.gif"/>
          <p:cNvPicPr>
            <a:picLocks noChangeAspect="1" noChangeArrowheads="1"/>
          </p:cNvPicPr>
          <p:nvPr userDrawn="1"/>
        </p:nvPicPr>
        <p:blipFill>
          <a:blip r:embed="rId4"/>
          <a:srcRect/>
          <a:stretch>
            <a:fillRect/>
          </a:stretch>
        </p:blipFill>
        <p:spPr bwMode="auto">
          <a:xfrm>
            <a:off x="1637577" y="2892490"/>
            <a:ext cx="2327931" cy="1676110"/>
          </a:xfrm>
          <a:prstGeom prst="rect">
            <a:avLst/>
          </a:prstGeom>
          <a:noFill/>
        </p:spPr>
      </p:pic>
      <p:pic>
        <p:nvPicPr>
          <p:cNvPr id="1032" name="Picture 8" descr="C:\Users\palo\Pictures\MS Hardware\LifeCam Show Product_Shots\GIF\Show_AFront_FY08.gif"/>
          <p:cNvPicPr>
            <a:picLocks noChangeAspect="1" noChangeArrowheads="1"/>
          </p:cNvPicPr>
          <p:nvPr userDrawn="1"/>
        </p:nvPicPr>
        <p:blipFill>
          <a:blip r:embed="rId5"/>
          <a:srcRect/>
          <a:stretch>
            <a:fillRect/>
          </a:stretch>
        </p:blipFill>
        <p:spPr bwMode="auto">
          <a:xfrm>
            <a:off x="0" y="1707502"/>
            <a:ext cx="1435365" cy="3172407"/>
          </a:xfrm>
          <a:prstGeom prst="rect">
            <a:avLst/>
          </a:prstGeom>
          <a:noFill/>
        </p:spPr>
      </p:pic>
      <p:sp>
        <p:nvSpPr>
          <p:cNvPr id="15" name="Rounded Rectangle 14"/>
          <p:cNvSpPr/>
          <p:nvPr userDrawn="1"/>
        </p:nvSpPr>
        <p:spPr bwMode="blackGray">
          <a:xfrm>
            <a:off x="3112" y="4761751"/>
            <a:ext cx="7890586" cy="1771338"/>
          </a:xfrm>
          <a:prstGeom prst="roundRect">
            <a:avLst/>
          </a:prstGeom>
          <a:noFill/>
          <a:ln w="9525">
            <a:noFill/>
            <a:miter lim="800000"/>
            <a:headEnd/>
            <a:tailEnd/>
          </a:ln>
          <a:scene3d>
            <a:camera prst="orthographicFront"/>
            <a:lightRig rig="contrasting" dir="t">
              <a:rot lat="0" lon="0" rev="7800000"/>
            </a:lightRig>
          </a:scene3d>
          <a:sp3d prstMaterial="metal">
            <a:bevelB w="0" h="0"/>
          </a:sp3d>
        </p:spPr>
        <p:txBody>
          <a:bodyPr anchor="ctr" anchorCtr="0"/>
          <a:lstStyle/>
          <a:p>
            <a:pPr defTabSz="914099" fontAlgn="base">
              <a:spcBef>
                <a:spcPct val="0"/>
              </a:spcBef>
              <a:spcAft>
                <a:spcPct val="0"/>
              </a:spcAft>
              <a:defRPr/>
            </a:pPr>
            <a:r>
              <a:rPr lang="en-US" sz="3000" b="1" i="0" cap="none" spc="0" dirty="0" smtClean="0">
                <a:ln w="18415" cmpd="sng">
                  <a:noFill/>
                  <a:prstDash val="solid"/>
                </a:ln>
                <a:solidFill>
                  <a:srgbClr val="FFFFFF"/>
                </a:solidFill>
                <a:effectLst>
                  <a:outerShdw blurRad="63500" dir="3600000" algn="tl" rotWithShape="0">
                    <a:srgbClr val="000000">
                      <a:alpha val="70000"/>
                    </a:srgbClr>
                  </a:outerShdw>
                </a:effectLst>
                <a:latin typeface="Segoe" pitchFamily="34" charset="0"/>
              </a:rPr>
              <a:t>COMPLETE</a:t>
            </a:r>
            <a:r>
              <a:rPr lang="en-US" sz="3000" b="1" i="0" cap="none" spc="0" baseline="0" dirty="0" smtClean="0">
                <a:ln w="18415" cmpd="sng">
                  <a:noFill/>
                  <a:prstDash val="solid"/>
                </a:ln>
                <a:solidFill>
                  <a:srgbClr val="FFFFFF"/>
                </a:solidFill>
                <a:effectLst>
                  <a:outerShdw blurRad="63500" dir="3600000" algn="tl" rotWithShape="0">
                    <a:srgbClr val="000000">
                      <a:alpha val="70000"/>
                    </a:srgbClr>
                  </a:outerShdw>
                </a:effectLst>
                <a:latin typeface="Segoe" pitchFamily="34" charset="0"/>
              </a:rPr>
              <a:t> YOUR EVALUATION FORMS IN </a:t>
            </a:r>
            <a:r>
              <a:rPr lang="en-US" sz="3000" b="1" i="1" cap="none" spc="0" baseline="0" dirty="0" smtClean="0">
                <a:ln w="18415" cmpd="sng">
                  <a:noFill/>
                  <a:prstDash val="solid"/>
                </a:ln>
                <a:solidFill>
                  <a:srgbClr val="FFFFFF"/>
                </a:solidFill>
                <a:effectLst>
                  <a:outerShdw blurRad="63500" dir="3600000" algn="tl" rotWithShape="0">
                    <a:srgbClr val="000000">
                      <a:alpha val="70000"/>
                    </a:srgbClr>
                  </a:outerShdw>
                </a:effectLst>
                <a:latin typeface="Segoe" pitchFamily="34" charset="0"/>
              </a:rPr>
              <a:t>COMMNET</a:t>
            </a:r>
            <a:r>
              <a:rPr lang="en-US" sz="3000" b="1" i="0" cap="none" spc="0" baseline="0" dirty="0" smtClean="0">
                <a:ln w="18415" cmpd="sng">
                  <a:noFill/>
                  <a:prstDash val="solid"/>
                </a:ln>
                <a:solidFill>
                  <a:srgbClr val="FFFFFF"/>
                </a:solidFill>
                <a:effectLst>
                  <a:outerShdw blurRad="63500" dir="3600000" algn="tl" rotWithShape="0">
                    <a:srgbClr val="000000">
                      <a:alpha val="70000"/>
                    </a:srgbClr>
                  </a:outerShdw>
                </a:effectLst>
                <a:latin typeface="Segoe" pitchFamily="34" charset="0"/>
              </a:rPr>
              <a:t> AND BE IN TO WIN ONE OF THE 150 DAILY PRIZES*</a:t>
            </a:r>
            <a:endParaRPr lang="en-US" sz="3000" b="1" i="0" cap="none" spc="0" dirty="0" smtClean="0">
              <a:ln w="18415" cmpd="sng">
                <a:noFill/>
                <a:prstDash val="solid"/>
              </a:ln>
              <a:solidFill>
                <a:srgbClr val="FFFFFF"/>
              </a:solidFill>
              <a:effectLst>
                <a:outerShdw blurRad="63500" dir="3600000" algn="tl" rotWithShape="0">
                  <a:srgbClr val="000000">
                    <a:alpha val="70000"/>
                  </a:srgbClr>
                </a:outerShdw>
              </a:effectLst>
              <a:latin typeface="Segoe" pitchFamily="34" charset="0"/>
            </a:endParaRPr>
          </a:p>
        </p:txBody>
      </p:sp>
      <p:sp>
        <p:nvSpPr>
          <p:cNvPr id="20" name="Rectangle 19"/>
          <p:cNvSpPr/>
          <p:nvPr userDrawn="1"/>
        </p:nvSpPr>
        <p:spPr>
          <a:xfrm>
            <a:off x="9330" y="158816"/>
            <a:ext cx="9134669" cy="1446550"/>
          </a:xfrm>
          <a:prstGeom prst="rect">
            <a:avLst/>
          </a:prstGeom>
          <a:noFill/>
        </p:spPr>
        <p:txBody>
          <a:bodyPr wrap="square" lIns="91440" tIns="45720" rIns="91440" bIns="45720">
            <a:spAutoFit/>
          </a:bodyPr>
          <a:lstStyle/>
          <a:p>
            <a:pPr algn="l"/>
            <a:r>
              <a:rPr lang="en-US" sz="4400" b="1" cap="none" spc="0" dirty="0" smtClean="0">
                <a:ln w="18415" cmpd="sng">
                  <a:noFill/>
                  <a:prstDash val="solid"/>
                </a:ln>
                <a:solidFill>
                  <a:srgbClr val="FFFFFF"/>
                </a:solidFill>
                <a:effectLst/>
                <a:latin typeface="Segoe UI" pitchFamily="34" charset="0"/>
                <a:ea typeface="Segoe UI" pitchFamily="34" charset="0"/>
                <a:cs typeface="Segoe UI" pitchFamily="34" charset="0"/>
              </a:rPr>
              <a:t>GIVE US YOUR FEEDBACK </a:t>
            </a:r>
          </a:p>
          <a:p>
            <a:pPr algn="l"/>
            <a:r>
              <a:rPr lang="en-US" sz="4400" b="1" cap="none" spc="0" dirty="0" smtClean="0">
                <a:ln w="18415" cmpd="sng">
                  <a:noFill/>
                  <a:prstDash val="solid"/>
                </a:ln>
                <a:solidFill>
                  <a:srgbClr val="FFFFFF"/>
                </a:solidFill>
                <a:effectLst/>
                <a:latin typeface="Segoe UI" pitchFamily="34" charset="0"/>
                <a:ea typeface="Segoe UI" pitchFamily="34" charset="0"/>
                <a:cs typeface="Segoe UI" pitchFamily="34" charset="0"/>
              </a:rPr>
              <a:t>&amp;</a:t>
            </a:r>
            <a:r>
              <a:rPr lang="en-US" sz="4400" b="1" cap="none" spc="0" baseline="0" dirty="0" smtClean="0">
                <a:ln w="18415" cmpd="sng">
                  <a:noFill/>
                  <a:prstDash val="solid"/>
                </a:ln>
                <a:solidFill>
                  <a:srgbClr val="FFFFFF"/>
                </a:solidFill>
                <a:effectLst/>
                <a:latin typeface="Segoe UI" pitchFamily="34" charset="0"/>
                <a:ea typeface="Segoe UI" pitchFamily="34" charset="0"/>
                <a:cs typeface="Segoe UI" pitchFamily="34" charset="0"/>
              </a:rPr>
              <a:t> WIN INSTANTLY!</a:t>
            </a:r>
            <a:endParaRPr lang="en-US" sz="4400" b="1" cap="none" spc="0" dirty="0">
              <a:ln w="18415" cmpd="sng">
                <a:noFill/>
                <a:prstDash val="solid"/>
              </a:ln>
              <a:solidFill>
                <a:srgbClr val="FFFFFF"/>
              </a:solidFill>
              <a:effectLst/>
              <a:latin typeface="Segoe UI" pitchFamily="34" charset="0"/>
              <a:ea typeface="Segoe UI" pitchFamily="34" charset="0"/>
              <a:cs typeface="Segoe UI" pitchFamily="34" charset="0"/>
            </a:endParaRPr>
          </a:p>
        </p:txBody>
      </p:sp>
      <p:sp>
        <p:nvSpPr>
          <p:cNvPr id="22" name="TextBox 21"/>
          <p:cNvSpPr txBox="1"/>
          <p:nvPr userDrawn="1"/>
        </p:nvSpPr>
        <p:spPr>
          <a:xfrm>
            <a:off x="102641" y="6354565"/>
            <a:ext cx="6755361" cy="276999"/>
          </a:xfrm>
          <a:prstGeom prst="rect">
            <a:avLst/>
          </a:prstGeom>
          <a:noFill/>
        </p:spPr>
        <p:txBody>
          <a:bodyPr wrap="square" rtlCol="0">
            <a:spAutoFit/>
          </a:bodyPr>
          <a:lstStyle/>
          <a:p>
            <a:r>
              <a:rPr lang="en-NZ" sz="1200" i="1" dirty="0" smtClean="0">
                <a:solidFill>
                  <a:schemeClr val="tx1"/>
                </a:solidFill>
              </a:rPr>
              <a:t>*For full terms &amp; conditions and more information, please visit the CommNet</a:t>
            </a:r>
            <a:r>
              <a:rPr lang="en-NZ" sz="1200" i="1" baseline="0" dirty="0" smtClean="0">
                <a:solidFill>
                  <a:schemeClr val="tx1"/>
                </a:solidFill>
              </a:rPr>
              <a:t> Portal. </a:t>
            </a:r>
            <a:endParaRPr lang="en-NZ" sz="1200" i="1" dirty="0">
              <a:solidFill>
                <a:schemeClr val="tx1"/>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par>
                                <p:cTn id="8" presetID="63" presetClass="path" presetSubtype="0" decel="50000" fill="hold" grpId="1" nodeType="withEffect">
                                  <p:stCondLst>
                                    <p:cond delay="0"/>
                                  </p:stCondLst>
                                  <p:childTnLst>
                                    <p:animMotion origin="layout" path="M -0.25 -1.48148E-6 L 3.33333E-6 -1.48148E-6 " pathEditMode="relative" rAng="0" ptsTypes="AA">
                                      <p:cBhvr>
                                        <p:cTn id="9" dur="1000" fill="hold"/>
                                        <p:tgtEl>
                                          <p:spTgt spid="3"/>
                                        </p:tgtEl>
                                        <p:attrNameLst>
                                          <p:attrName>ppt_x</p:attrName>
                                          <p:attrName>ppt_y</p:attrName>
                                        </p:attrNameLst>
                                      </p:cBhvr>
                                      <p:rCtr x="125" y="0"/>
                                    </p:animMotion>
                                  </p:childTnLst>
                                </p:cTn>
                              </p:par>
                              <p:par>
                                <p:cTn id="10" presetID="10" presetClass="entr" presetSubtype="0"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childTnLst>
                                </p:cTn>
                              </p:par>
                              <p:par>
                                <p:cTn id="13" presetID="64" presetClass="path" presetSubtype="0" decel="50000" fill="hold" grpId="1" nodeType="withEffect">
                                  <p:stCondLst>
                                    <p:cond delay="0"/>
                                  </p:stCondLst>
                                  <p:childTnLst>
                                    <p:animMotion origin="layout" path="M 4.16667E-6 0.33334 L 4.16667E-6 -3.33333E-6 " pathEditMode="relative" rAng="0" ptsTypes="AA">
                                      <p:cBhvr>
                                        <p:cTn id="14" dur="1000" fill="hold"/>
                                        <p:tgtEl>
                                          <p:spTgt spid="15"/>
                                        </p:tgtEl>
                                        <p:attrNameLst>
                                          <p:attrName>ppt_x</p:attrName>
                                          <p:attrName>ppt_y</p:attrName>
                                        </p:attrNameLst>
                                      </p:cBhvr>
                                      <p:rCtr x="0" y="-16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15" grpId="0"/>
      <p:bldP spid="15" grpId="1"/>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blackWhite">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1999" cy="2135969"/>
          </a:xfrm>
          <a:prstGeom prst="rect">
            <a:avLst/>
          </a:prstGeom>
        </p:spPr>
        <p:txBody>
          <a:bodyPr vert="horz" wrap="square"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solidFill>
            <a:srgbClr val="CCFFCC"/>
          </a:solidFill>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5"/>
        </a:buBlip>
        <a:defRPr sz="3200" kern="1200">
          <a:solidFill>
            <a:srgbClr val="99CC99"/>
          </a:solidFill>
          <a:latin typeface="+mn-lt"/>
          <a:ea typeface="+mn-ea"/>
          <a:cs typeface="+mn-cs"/>
        </a:defRPr>
      </a:lvl1pPr>
      <a:lvl2pPr marL="914400" indent="-396875" algn="l" defTabSz="914363" rtl="0" eaLnBrk="1" latinLnBrk="0" hangingPunct="1">
        <a:lnSpc>
          <a:spcPct val="90000"/>
        </a:lnSpc>
        <a:spcBef>
          <a:spcPct val="20000"/>
        </a:spcBef>
        <a:buSzPct val="90000"/>
        <a:buFontTx/>
        <a:buBlip>
          <a:blip r:embed="rId16"/>
        </a:buBlip>
        <a:defRPr sz="2800" kern="1200">
          <a:solidFill>
            <a:srgbClr val="99CC99"/>
          </a:solidFill>
          <a:latin typeface="+mn-lt"/>
          <a:ea typeface="+mn-ea"/>
          <a:cs typeface="+mn-cs"/>
        </a:defRPr>
      </a:lvl2pPr>
      <a:lvl3pPr marL="1258888" indent="-344488" algn="l" defTabSz="914363" rtl="0" eaLnBrk="1" latinLnBrk="0" hangingPunct="1">
        <a:lnSpc>
          <a:spcPct val="90000"/>
        </a:lnSpc>
        <a:spcBef>
          <a:spcPct val="20000"/>
        </a:spcBef>
        <a:buSzPct val="90000"/>
        <a:buFontTx/>
        <a:buBlip>
          <a:blip r:embed="rId16"/>
        </a:buBlip>
        <a:defRPr sz="2400" kern="1200">
          <a:solidFill>
            <a:srgbClr val="99CC99"/>
          </a:soli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16"/>
        </a:buBlip>
        <a:defRPr sz="2400" kern="1200">
          <a:solidFill>
            <a:srgbClr val="99CC99"/>
          </a:soli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16"/>
        </a:buBlip>
        <a:defRPr sz="2400" kern="1200">
          <a:solidFill>
            <a:srgbClr val="99CC99"/>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11.xml"/><Relationship Id="rId5" Type="http://schemas.openxmlformats.org/officeDocument/2006/relationships/image" Target="../media/image17.png"/><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11.xml"/><Relationship Id="rId5" Type="http://schemas.openxmlformats.org/officeDocument/2006/relationships/image" Target="../media/image20.png"/><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11.xml"/><Relationship Id="rId6" Type="http://schemas.openxmlformats.org/officeDocument/2006/relationships/image" Target="../media/image24.png"/><Relationship Id="rId5" Type="http://schemas.openxmlformats.org/officeDocument/2006/relationships/image" Target="../media/image23.pn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4.png"/><Relationship Id="rId7"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11.xml"/><Relationship Id="rId6" Type="http://schemas.openxmlformats.org/officeDocument/2006/relationships/image" Target="../media/image26.png"/><Relationship Id="rId5" Type="http://schemas.openxmlformats.org/officeDocument/2006/relationships/image" Target="../media/image21.png"/><Relationship Id="rId4" Type="http://schemas.openxmlformats.org/officeDocument/2006/relationships/image" Target="../media/image25.png"/><Relationship Id="rId9" Type="http://schemas.openxmlformats.org/officeDocument/2006/relationships/image" Target="../media/image28.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4.png"/><Relationship Id="rId7" Type="http://schemas.openxmlformats.org/officeDocument/2006/relationships/image" Target="../media/image27.png"/><Relationship Id="rId2" Type="http://schemas.openxmlformats.org/officeDocument/2006/relationships/notesSlide" Target="../notesSlides/notesSlide27.xml"/><Relationship Id="rId1" Type="http://schemas.openxmlformats.org/officeDocument/2006/relationships/slideLayout" Target="../slideLayouts/slideLayout11.xml"/><Relationship Id="rId6" Type="http://schemas.openxmlformats.org/officeDocument/2006/relationships/image" Target="../media/image23.png"/><Relationship Id="rId5" Type="http://schemas.openxmlformats.org/officeDocument/2006/relationships/image" Target="../media/image26.png"/><Relationship Id="rId4" Type="http://schemas.openxmlformats.org/officeDocument/2006/relationships/image" Target="../media/image21.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8" Type="http://schemas.openxmlformats.org/officeDocument/2006/relationships/hyperlink" Target="http://microsoft.com/msdn" TargetMode="External"/><Relationship Id="rId3" Type="http://schemas.openxmlformats.org/officeDocument/2006/relationships/image" Target="../media/image30.png"/><Relationship Id="rId7" Type="http://schemas.openxmlformats.org/officeDocument/2006/relationships/image" Target="../media/image32.png"/><Relationship Id="rId2" Type="http://schemas.openxmlformats.org/officeDocument/2006/relationships/notesSlide" Target="../notesSlides/notesSlide31.xml"/><Relationship Id="rId1" Type="http://schemas.openxmlformats.org/officeDocument/2006/relationships/slideLayout" Target="../slideLayouts/slideLayout7.xml"/><Relationship Id="rId6" Type="http://schemas.openxmlformats.org/officeDocument/2006/relationships/image" Target="../media/image31.png"/><Relationship Id="rId11" Type="http://schemas.openxmlformats.org/officeDocument/2006/relationships/image" Target="../media/image34.png"/><Relationship Id="rId5" Type="http://schemas.openxmlformats.org/officeDocument/2006/relationships/hyperlink" Target="http://microsoft.com/technet" TargetMode="External"/><Relationship Id="rId10" Type="http://schemas.openxmlformats.org/officeDocument/2006/relationships/image" Target="../media/image33.emf"/><Relationship Id="rId4" Type="http://schemas.openxmlformats.org/officeDocument/2006/relationships/hyperlink" Target="http://www.microsoft.com/teched" TargetMode="External"/><Relationship Id="rId9" Type="http://schemas.openxmlformats.org/officeDocument/2006/relationships/hyperlink" Target="http://www.microsoft.com/learning" TargetMode="Externa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3" name="Group 258"/>
          <p:cNvGrpSpPr/>
          <p:nvPr/>
        </p:nvGrpSpPr>
        <p:grpSpPr>
          <a:xfrm>
            <a:off x="6645184" y="3341426"/>
            <a:ext cx="2209800" cy="2209800"/>
            <a:chOff x="6522720" y="3872105"/>
            <a:chExt cx="2209800" cy="2209800"/>
          </a:xfrm>
        </p:grpSpPr>
        <p:sp>
          <p:nvSpPr>
            <p:cNvPr id="204" name="Rectangle 203"/>
            <p:cNvSpPr/>
            <p:nvPr/>
          </p:nvSpPr>
          <p:spPr bwMode="auto">
            <a:xfrm>
              <a:off x="6522720" y="3874008"/>
              <a:ext cx="2209800" cy="2133600"/>
            </a:xfrm>
            <a:prstGeom prst="rect">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205" name="TextBox 204"/>
            <p:cNvSpPr txBox="1"/>
            <p:nvPr/>
          </p:nvSpPr>
          <p:spPr>
            <a:xfrm rot="16200000">
              <a:off x="7391402" y="4776950"/>
              <a:ext cx="2209800" cy="400110"/>
            </a:xfrm>
            <a:prstGeom prst="rect">
              <a:avLst/>
            </a:prstGeom>
            <a:noFill/>
          </p:spPr>
          <p:txBody>
            <a:bodyPr wrap="square" rtlCol="0">
              <a:spAutoFit/>
            </a:bodyPr>
            <a:lstStyle/>
            <a:p>
              <a:pPr algn="ctr"/>
              <a:r>
                <a:rPr lang="en-US" sz="2000" dirty="0" smtClean="0">
                  <a:latin typeface="+mn-lt"/>
                </a:rPr>
                <a:t>Data Center</a:t>
              </a:r>
              <a:endParaRPr lang="en-US" sz="2000" dirty="0">
                <a:latin typeface="+mn-lt"/>
              </a:endParaRPr>
            </a:p>
          </p:txBody>
        </p:sp>
      </p:grpSp>
      <p:grpSp>
        <p:nvGrpSpPr>
          <p:cNvPr id="206" name="Group 256"/>
          <p:cNvGrpSpPr/>
          <p:nvPr/>
        </p:nvGrpSpPr>
        <p:grpSpPr>
          <a:xfrm>
            <a:off x="3771900" y="3603171"/>
            <a:ext cx="2057400" cy="1924110"/>
            <a:chOff x="4114800" y="4191000"/>
            <a:chExt cx="2057400" cy="1924110"/>
          </a:xfrm>
        </p:grpSpPr>
        <p:sp>
          <p:nvSpPr>
            <p:cNvPr id="207" name="TextBox 206"/>
            <p:cNvSpPr txBox="1"/>
            <p:nvPr/>
          </p:nvSpPr>
          <p:spPr>
            <a:xfrm>
              <a:off x="4114800" y="5715000"/>
              <a:ext cx="2057400" cy="400110"/>
            </a:xfrm>
            <a:prstGeom prst="rect">
              <a:avLst/>
            </a:prstGeom>
            <a:noFill/>
          </p:spPr>
          <p:txBody>
            <a:bodyPr wrap="square" rtlCol="0">
              <a:spAutoFit/>
            </a:bodyPr>
            <a:lstStyle/>
            <a:p>
              <a:pPr algn="ctr"/>
              <a:r>
                <a:rPr lang="en-US" sz="2000" dirty="0" smtClean="0">
                  <a:solidFill>
                    <a:srgbClr val="CCFF33"/>
                  </a:solidFill>
                  <a:latin typeface="+mn-lt"/>
                </a:rPr>
                <a:t>Application</a:t>
              </a:r>
              <a:endParaRPr lang="en-US" sz="2000" dirty="0">
                <a:solidFill>
                  <a:srgbClr val="CCFF33"/>
                </a:solidFill>
                <a:latin typeface="+mn-lt"/>
              </a:endParaRPr>
            </a:p>
          </p:txBody>
        </p:sp>
        <p:sp>
          <p:nvSpPr>
            <p:cNvPr id="208" name="Oval 207"/>
            <p:cNvSpPr/>
            <p:nvPr/>
          </p:nvSpPr>
          <p:spPr bwMode="auto">
            <a:xfrm>
              <a:off x="4572000" y="4191000"/>
              <a:ext cx="1143000" cy="1524000"/>
            </a:xfrm>
            <a:prstGeom prst="ellips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grpSp>
      <p:grpSp>
        <p:nvGrpSpPr>
          <p:cNvPr id="209" name="Group 164"/>
          <p:cNvGrpSpPr/>
          <p:nvPr/>
        </p:nvGrpSpPr>
        <p:grpSpPr>
          <a:xfrm>
            <a:off x="4566557" y="3897085"/>
            <a:ext cx="647700" cy="1066800"/>
            <a:chOff x="7239000" y="533400"/>
            <a:chExt cx="1295400" cy="2133600"/>
          </a:xfrm>
        </p:grpSpPr>
        <p:sp>
          <p:nvSpPr>
            <p:cNvPr id="210" name="Rectangle 209"/>
            <p:cNvSpPr/>
            <p:nvPr/>
          </p:nvSpPr>
          <p:spPr bwMode="auto">
            <a:xfrm>
              <a:off x="7239000" y="533400"/>
              <a:ext cx="1295400" cy="2133600"/>
            </a:xfrm>
            <a:prstGeom prst="rect">
              <a:avLst/>
            </a:prstGeom>
            <a:ln>
              <a:headEnd type="none" w="med" len="med"/>
              <a:tailEnd type="none" w="med" len="med"/>
            </a:ln>
            <a:scene3d>
              <a:camera prst="isometricOffAxis1Right"/>
              <a:lightRig rig="glow" dir="t">
                <a:rot lat="0" lon="0" rev="6360000"/>
              </a:lightRig>
            </a:scene3d>
            <a:sp3d contourW="1000" prstMaterial="flat">
              <a:bevelT w="95250" h="101600"/>
              <a:contourClr>
                <a:schemeClr val="accent4">
                  <a:satMod val="300000"/>
                </a:schemeClr>
              </a:contourClr>
            </a:sp3d>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cxnSp>
          <p:nvCxnSpPr>
            <p:cNvPr id="211" name="Straight Connector 210"/>
            <p:cNvCxnSpPr>
              <a:endCxn id="217" idx="0"/>
            </p:cNvCxnSpPr>
            <p:nvPr/>
          </p:nvCxnSpPr>
          <p:spPr>
            <a:xfrm>
              <a:off x="7816791" y="996521"/>
              <a:ext cx="336609" cy="146479"/>
            </a:xfrm>
            <a:prstGeom prst="line">
              <a:avLst/>
            </a:prstGeom>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rot="10800000" flipV="1">
              <a:off x="7574133" y="999481"/>
              <a:ext cx="233778" cy="210104"/>
            </a:xfrm>
            <a:prstGeom prst="line">
              <a:avLst/>
            </a:prstGeom>
          </p:spPr>
          <p:style>
            <a:lnRef idx="1">
              <a:schemeClr val="accent1"/>
            </a:lnRef>
            <a:fillRef idx="0">
              <a:schemeClr val="accent1"/>
            </a:fillRef>
            <a:effectRef idx="0">
              <a:schemeClr val="accent1"/>
            </a:effectRef>
            <a:fontRef idx="minor">
              <a:schemeClr val="tx1"/>
            </a:fontRef>
          </p:style>
        </p:cxnSp>
        <p:sp>
          <p:nvSpPr>
            <p:cNvPr id="213" name="Diamond 212"/>
            <p:cNvSpPr/>
            <p:nvPr/>
          </p:nvSpPr>
          <p:spPr bwMode="auto">
            <a:xfrm rot="16200000">
              <a:off x="7627938" y="601662"/>
              <a:ext cx="381000" cy="396875"/>
            </a:xfrm>
            <a:prstGeom prst="diamond">
              <a:avLst/>
            </a:prstGeom>
            <a:gradFill flip="none" rotWithShape="1">
              <a:gsLst>
                <a:gs pos="0">
                  <a:schemeClr val="accent6">
                    <a:shade val="15000"/>
                    <a:satMod val="180000"/>
                  </a:schemeClr>
                </a:gs>
                <a:gs pos="50000">
                  <a:schemeClr val="accent6">
                    <a:shade val="45000"/>
                    <a:satMod val="170000"/>
                  </a:schemeClr>
                </a:gs>
                <a:gs pos="70000">
                  <a:schemeClr val="accent6">
                    <a:tint val="99000"/>
                    <a:shade val="65000"/>
                    <a:satMod val="155000"/>
                  </a:schemeClr>
                </a:gs>
                <a:gs pos="100000">
                  <a:schemeClr val="accent6">
                    <a:tint val="95500"/>
                    <a:shade val="100000"/>
                    <a:satMod val="155000"/>
                  </a:schemeClr>
                </a:gs>
              </a:gsLst>
              <a:path path="circle">
                <a:fillToRect l="100000" t="100000"/>
              </a:path>
              <a:tileRect r="-100000" b="-100000"/>
            </a:gradFill>
            <a:ln>
              <a:headEnd type="none" w="med" len="med"/>
              <a:tailEnd type="none" w="med" len="med"/>
            </a:ln>
            <a:scene3d>
              <a:camera prst="isometricOffAxis1Right"/>
              <a:lightRig rig="glow" dir="t">
                <a:rot lat="0" lon="0" rev="6360000"/>
              </a:lightRig>
            </a:scene3d>
            <a:sp3d contourW="1000" prstMaterial="flat">
              <a:bevelT w="95250" h="101600"/>
              <a:contourClr>
                <a:schemeClr val="accent6">
                  <a:satMod val="300000"/>
                </a:schemeClr>
              </a:contourClr>
            </a:sp3d>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cxnSp>
          <p:nvCxnSpPr>
            <p:cNvPr id="214" name="Straight Connector 213"/>
            <p:cNvCxnSpPr/>
            <p:nvPr/>
          </p:nvCxnSpPr>
          <p:spPr>
            <a:xfrm>
              <a:off x="7583752" y="1478874"/>
              <a:ext cx="336609" cy="146479"/>
            </a:xfrm>
            <a:prstGeom prst="line">
              <a:avLst/>
            </a:prstGeom>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rot="10800000" flipV="1">
              <a:off x="7911484" y="1411552"/>
              <a:ext cx="221203" cy="218239"/>
            </a:xfrm>
            <a:prstGeom prst="line">
              <a:avLst/>
            </a:prstGeom>
          </p:spPr>
          <p:style>
            <a:lnRef idx="1">
              <a:schemeClr val="accent1"/>
            </a:lnRef>
            <a:fillRef idx="0">
              <a:schemeClr val="accent1"/>
            </a:fillRef>
            <a:effectRef idx="0">
              <a:schemeClr val="accent1"/>
            </a:effectRef>
            <a:fontRef idx="minor">
              <a:schemeClr val="tx1"/>
            </a:fontRef>
          </p:style>
        </p:cxnSp>
        <p:sp>
          <p:nvSpPr>
            <p:cNvPr id="216" name="Diamond 215"/>
            <p:cNvSpPr/>
            <p:nvPr/>
          </p:nvSpPr>
          <p:spPr bwMode="auto">
            <a:xfrm rot="16200000">
              <a:off x="7765547" y="1557491"/>
              <a:ext cx="381000" cy="396875"/>
            </a:xfrm>
            <a:prstGeom prst="diamond">
              <a:avLst/>
            </a:prstGeom>
            <a:gradFill flip="none" rotWithShape="1">
              <a:gsLst>
                <a:gs pos="0">
                  <a:schemeClr val="accent6">
                    <a:shade val="15000"/>
                    <a:satMod val="180000"/>
                  </a:schemeClr>
                </a:gs>
                <a:gs pos="50000">
                  <a:schemeClr val="accent6">
                    <a:shade val="45000"/>
                    <a:satMod val="170000"/>
                  </a:schemeClr>
                </a:gs>
                <a:gs pos="70000">
                  <a:schemeClr val="accent6">
                    <a:tint val="99000"/>
                    <a:shade val="65000"/>
                    <a:satMod val="155000"/>
                  </a:schemeClr>
                </a:gs>
                <a:gs pos="100000">
                  <a:schemeClr val="accent6">
                    <a:tint val="95500"/>
                    <a:shade val="100000"/>
                    <a:satMod val="155000"/>
                  </a:schemeClr>
                </a:gs>
              </a:gsLst>
              <a:path path="circle">
                <a:fillToRect l="100000" t="100000"/>
              </a:path>
              <a:tileRect r="-100000" b="-100000"/>
            </a:gradFill>
            <a:ln>
              <a:headEnd type="none" w="med" len="med"/>
              <a:tailEnd type="none" w="med" len="med"/>
            </a:ln>
            <a:scene3d>
              <a:camera prst="isometricOffAxis1Right"/>
              <a:lightRig rig="glow" dir="t">
                <a:rot lat="0" lon="0" rev="6360000"/>
              </a:lightRig>
            </a:scene3d>
            <a:sp3d contourW="1000" prstMaterial="flat">
              <a:bevelT w="95250" h="101600"/>
              <a:contourClr>
                <a:schemeClr val="accent6">
                  <a:satMod val="300000"/>
                </a:schemeClr>
              </a:contourClr>
            </a:sp3d>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217" name="Rectangle 216"/>
            <p:cNvSpPr/>
            <p:nvPr/>
          </p:nvSpPr>
          <p:spPr bwMode="auto">
            <a:xfrm>
              <a:off x="8001000" y="1143000"/>
              <a:ext cx="304800" cy="304800"/>
            </a:xfrm>
            <a:prstGeom prst="rect">
              <a:avLst/>
            </a:prstGeom>
            <a:gradFill flip="none" rotWithShape="1">
              <a:gsLst>
                <a:gs pos="0">
                  <a:schemeClr val="accent6">
                    <a:shade val="15000"/>
                    <a:satMod val="180000"/>
                  </a:schemeClr>
                </a:gs>
                <a:gs pos="50000">
                  <a:schemeClr val="accent6">
                    <a:shade val="45000"/>
                    <a:satMod val="170000"/>
                  </a:schemeClr>
                </a:gs>
                <a:gs pos="70000">
                  <a:schemeClr val="accent6">
                    <a:tint val="99000"/>
                    <a:shade val="65000"/>
                    <a:satMod val="155000"/>
                  </a:schemeClr>
                </a:gs>
                <a:gs pos="100000">
                  <a:schemeClr val="accent6">
                    <a:tint val="95500"/>
                    <a:shade val="100000"/>
                    <a:satMod val="155000"/>
                  </a:schemeClr>
                </a:gs>
              </a:gsLst>
              <a:path path="circle">
                <a:fillToRect l="100000" t="100000"/>
              </a:path>
              <a:tileRect r="-100000" b="-100000"/>
            </a:gradFill>
            <a:ln>
              <a:headEnd type="none" w="med" len="med"/>
              <a:tailEnd type="none" w="med" len="med"/>
            </a:ln>
            <a:scene3d>
              <a:camera prst="isometricOffAxis1Right"/>
              <a:lightRig rig="glow" dir="t">
                <a:rot lat="0" lon="0" rev="6360000"/>
              </a:lightRig>
            </a:scene3d>
            <a:sp3d contourW="1000" prstMaterial="flat">
              <a:bevelT w="95250" h="101600"/>
              <a:contourClr>
                <a:schemeClr val="accent6">
                  <a:satMod val="300000"/>
                </a:schemeClr>
              </a:contourClr>
            </a:sp3d>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218" name="Rectangle 217"/>
            <p:cNvSpPr/>
            <p:nvPr/>
          </p:nvSpPr>
          <p:spPr bwMode="auto">
            <a:xfrm>
              <a:off x="7467600" y="1219200"/>
              <a:ext cx="304800" cy="304800"/>
            </a:xfrm>
            <a:prstGeom prst="rect">
              <a:avLst/>
            </a:prstGeom>
            <a:gradFill flip="none" rotWithShape="1">
              <a:gsLst>
                <a:gs pos="0">
                  <a:schemeClr val="accent6">
                    <a:shade val="15000"/>
                    <a:satMod val="180000"/>
                  </a:schemeClr>
                </a:gs>
                <a:gs pos="50000">
                  <a:schemeClr val="accent6">
                    <a:shade val="45000"/>
                    <a:satMod val="170000"/>
                  </a:schemeClr>
                </a:gs>
                <a:gs pos="70000">
                  <a:schemeClr val="accent6">
                    <a:tint val="99000"/>
                    <a:shade val="65000"/>
                    <a:satMod val="155000"/>
                  </a:schemeClr>
                </a:gs>
                <a:gs pos="100000">
                  <a:schemeClr val="accent6">
                    <a:tint val="95500"/>
                    <a:shade val="100000"/>
                    <a:satMod val="155000"/>
                  </a:schemeClr>
                </a:gs>
              </a:gsLst>
              <a:path path="circle">
                <a:fillToRect l="100000" t="100000"/>
              </a:path>
              <a:tileRect r="-100000" b="-100000"/>
            </a:gradFill>
            <a:ln>
              <a:headEnd type="none" w="med" len="med"/>
              <a:tailEnd type="none" w="med" len="med"/>
            </a:ln>
            <a:scene3d>
              <a:camera prst="isometricOffAxis1Right"/>
              <a:lightRig rig="glow" dir="t">
                <a:rot lat="0" lon="0" rev="6360000"/>
              </a:lightRig>
            </a:scene3d>
            <a:sp3d contourW="1000" prstMaterial="flat">
              <a:bevelT w="95250" h="101600"/>
              <a:contourClr>
                <a:schemeClr val="accent6">
                  <a:satMod val="300000"/>
                </a:schemeClr>
              </a:contourClr>
            </a:sp3d>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cxnSp>
          <p:nvCxnSpPr>
            <p:cNvPr id="219" name="Straight Connector 218"/>
            <p:cNvCxnSpPr/>
            <p:nvPr/>
          </p:nvCxnSpPr>
          <p:spPr>
            <a:xfrm rot="16200000" flipH="1">
              <a:off x="7894470" y="2027070"/>
              <a:ext cx="166454" cy="46605"/>
            </a:xfrm>
            <a:prstGeom prst="line">
              <a:avLst/>
            </a:prstGeom>
          </p:spPr>
          <p:style>
            <a:lnRef idx="1">
              <a:schemeClr val="accent1"/>
            </a:lnRef>
            <a:fillRef idx="0">
              <a:schemeClr val="accent1"/>
            </a:fillRef>
            <a:effectRef idx="0">
              <a:schemeClr val="accent1"/>
            </a:effectRef>
            <a:fontRef idx="minor">
              <a:schemeClr val="tx1"/>
            </a:fontRef>
          </p:style>
        </p:cxnSp>
        <p:sp>
          <p:nvSpPr>
            <p:cNvPr id="220" name="Rectangle 219"/>
            <p:cNvSpPr/>
            <p:nvPr/>
          </p:nvSpPr>
          <p:spPr bwMode="auto">
            <a:xfrm>
              <a:off x="7885591" y="2152095"/>
              <a:ext cx="304800" cy="304800"/>
            </a:xfrm>
            <a:prstGeom prst="rect">
              <a:avLst/>
            </a:prstGeom>
            <a:gradFill flip="none" rotWithShape="1">
              <a:gsLst>
                <a:gs pos="0">
                  <a:schemeClr val="accent6">
                    <a:shade val="15000"/>
                    <a:satMod val="180000"/>
                  </a:schemeClr>
                </a:gs>
                <a:gs pos="50000">
                  <a:schemeClr val="accent6">
                    <a:shade val="45000"/>
                    <a:satMod val="170000"/>
                  </a:schemeClr>
                </a:gs>
                <a:gs pos="70000">
                  <a:schemeClr val="accent6">
                    <a:tint val="99000"/>
                    <a:shade val="65000"/>
                    <a:satMod val="155000"/>
                  </a:schemeClr>
                </a:gs>
                <a:gs pos="100000">
                  <a:schemeClr val="accent6">
                    <a:tint val="95500"/>
                    <a:shade val="100000"/>
                    <a:satMod val="155000"/>
                  </a:schemeClr>
                </a:gs>
              </a:gsLst>
              <a:path path="circle">
                <a:fillToRect l="100000" t="100000"/>
              </a:path>
              <a:tileRect r="-100000" b="-100000"/>
            </a:gradFill>
            <a:ln>
              <a:headEnd type="none" w="med" len="med"/>
              <a:tailEnd type="none" w="med" len="med"/>
            </a:ln>
            <a:scene3d>
              <a:camera prst="isometricOffAxis1Right"/>
              <a:lightRig rig="glow" dir="t">
                <a:rot lat="0" lon="0" rev="6360000"/>
              </a:lightRig>
            </a:scene3d>
            <a:sp3d contourW="1000" prstMaterial="flat">
              <a:bevelT w="95250" h="101600"/>
              <a:contourClr>
                <a:schemeClr val="accent6">
                  <a:satMod val="300000"/>
                </a:schemeClr>
              </a:contourClr>
            </a:sp3d>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grpSp>
      <p:grpSp>
        <p:nvGrpSpPr>
          <p:cNvPr id="221" name="Group 259"/>
          <p:cNvGrpSpPr/>
          <p:nvPr/>
        </p:nvGrpSpPr>
        <p:grpSpPr>
          <a:xfrm>
            <a:off x="2139421" y="659353"/>
            <a:ext cx="6775443" cy="2508388"/>
            <a:chOff x="2103077" y="1315600"/>
            <a:chExt cx="6202723" cy="2173336"/>
          </a:xfrm>
        </p:grpSpPr>
        <p:sp>
          <p:nvSpPr>
            <p:cNvPr id="222" name="TextBox 221"/>
            <p:cNvSpPr txBox="1"/>
            <p:nvPr/>
          </p:nvSpPr>
          <p:spPr>
            <a:xfrm>
              <a:off x="4097286" y="1315600"/>
              <a:ext cx="3336519" cy="346666"/>
            </a:xfrm>
            <a:prstGeom prst="rect">
              <a:avLst/>
            </a:prstGeom>
            <a:noFill/>
          </p:spPr>
          <p:txBody>
            <a:bodyPr wrap="square" rtlCol="0">
              <a:spAutoFit/>
            </a:bodyPr>
            <a:lstStyle/>
            <a:p>
              <a:pPr algn="ctr"/>
              <a:r>
                <a:rPr lang="en-US" sz="2000" dirty="0" smtClean="0">
                  <a:solidFill>
                    <a:srgbClr val="CCFF33"/>
                  </a:solidFill>
                  <a:latin typeface="+mn-lt"/>
                </a:rPr>
                <a:t>Business Process</a:t>
              </a:r>
              <a:endParaRPr lang="en-US" sz="2000" dirty="0">
                <a:solidFill>
                  <a:srgbClr val="CCFF33"/>
                </a:solidFill>
                <a:latin typeface="+mn-lt"/>
              </a:endParaRPr>
            </a:p>
          </p:txBody>
        </p:sp>
        <p:grpSp>
          <p:nvGrpSpPr>
            <p:cNvPr id="223" name="Group 252"/>
            <p:cNvGrpSpPr/>
            <p:nvPr/>
          </p:nvGrpSpPr>
          <p:grpSpPr>
            <a:xfrm>
              <a:off x="2103077" y="1708236"/>
              <a:ext cx="6202723" cy="1780700"/>
              <a:chOff x="1525745" y="1407182"/>
              <a:chExt cx="6932455" cy="1990194"/>
            </a:xfrm>
          </p:grpSpPr>
          <p:cxnSp>
            <p:nvCxnSpPr>
              <p:cNvPr id="224" name="Straight Connector 223"/>
              <p:cNvCxnSpPr/>
              <p:nvPr/>
            </p:nvCxnSpPr>
            <p:spPr>
              <a:xfrm>
                <a:off x="6238875" y="2875082"/>
                <a:ext cx="535781" cy="2"/>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a:off x="6292453" y="1914962"/>
                <a:ext cx="535781" cy="2"/>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sp>
            <p:nvSpPr>
              <p:cNvPr id="226" name="Rectangle 225"/>
              <p:cNvSpPr/>
              <p:nvPr/>
            </p:nvSpPr>
            <p:spPr bwMode="auto">
              <a:xfrm rot="16200000">
                <a:off x="5735722" y="1598620"/>
                <a:ext cx="659423" cy="601037"/>
              </a:xfrm>
              <a:prstGeom prst="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228" name="Rectangle 227"/>
              <p:cNvSpPr/>
              <p:nvPr/>
            </p:nvSpPr>
            <p:spPr bwMode="auto">
              <a:xfrm rot="16200000">
                <a:off x="5768568" y="2554908"/>
                <a:ext cx="593730" cy="601037"/>
              </a:xfrm>
              <a:prstGeom prst="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229" name="Oval 228"/>
              <p:cNvSpPr/>
              <p:nvPr/>
            </p:nvSpPr>
            <p:spPr bwMode="auto">
              <a:xfrm rot="16200000">
                <a:off x="1539483" y="2108464"/>
                <a:ext cx="659423" cy="686899"/>
              </a:xfrm>
              <a:prstGeom prst="ellipse">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cxnSp>
            <p:nvCxnSpPr>
              <p:cNvPr id="230" name="Straight Connector 229"/>
              <p:cNvCxnSpPr/>
              <p:nvPr/>
            </p:nvCxnSpPr>
            <p:spPr>
              <a:xfrm flipV="1">
                <a:off x="2185283" y="2302482"/>
                <a:ext cx="1704110" cy="24946"/>
              </a:xfrm>
              <a:prstGeom prst="line">
                <a:avLst/>
              </a:prstGeom>
              <a:ln w="25400">
                <a:solidFill>
                  <a:schemeClr val="bg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31" name="Straight Connector 230"/>
              <p:cNvCxnSpPr/>
              <p:nvPr/>
            </p:nvCxnSpPr>
            <p:spPr>
              <a:xfrm>
                <a:off x="4485333" y="2320834"/>
                <a:ext cx="343450" cy="1718"/>
              </a:xfrm>
              <a:prstGeom prst="line">
                <a:avLst/>
              </a:prstGeom>
              <a:ln w="25400">
                <a:solidFill>
                  <a:schemeClr val="bg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32" name="Straight Connector 231"/>
              <p:cNvCxnSpPr>
                <a:stCxn id="237" idx="2"/>
                <a:endCxn id="226" idx="0"/>
              </p:cNvCxnSpPr>
              <p:nvPr/>
            </p:nvCxnSpPr>
            <p:spPr>
              <a:xfrm flipV="1">
                <a:off x="5507329" y="1899138"/>
                <a:ext cx="257586" cy="423413"/>
              </a:xfrm>
              <a:prstGeom prst="line">
                <a:avLst/>
              </a:prstGeom>
              <a:ln w="25400">
                <a:solidFill>
                  <a:schemeClr val="bg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33" name="Straight Connector 232"/>
              <p:cNvCxnSpPr>
                <a:stCxn id="237" idx="2"/>
                <a:endCxn id="228" idx="0"/>
              </p:cNvCxnSpPr>
              <p:nvPr/>
            </p:nvCxnSpPr>
            <p:spPr>
              <a:xfrm>
                <a:off x="5507328" y="2322552"/>
                <a:ext cx="257587" cy="532875"/>
              </a:xfrm>
              <a:prstGeom prst="line">
                <a:avLst/>
              </a:prstGeom>
              <a:ln w="25400">
                <a:solidFill>
                  <a:schemeClr val="bg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34" name="Straight Connector 233"/>
              <p:cNvCxnSpPr/>
              <p:nvPr/>
            </p:nvCxnSpPr>
            <p:spPr>
              <a:xfrm rot="5400000" flipH="1" flipV="1">
                <a:off x="7252169" y="2502084"/>
                <a:ext cx="487770" cy="274448"/>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35" name="Straight Connector 234"/>
              <p:cNvCxnSpPr/>
              <p:nvPr/>
            </p:nvCxnSpPr>
            <p:spPr>
              <a:xfrm rot="16200000" flipH="1">
                <a:off x="7233697" y="1994120"/>
                <a:ext cx="520831" cy="278335"/>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sp>
            <p:nvSpPr>
              <p:cNvPr id="236" name="Rounded Rectangle 235"/>
              <p:cNvSpPr/>
              <p:nvPr/>
            </p:nvSpPr>
            <p:spPr bwMode="auto">
              <a:xfrm rot="16200000">
                <a:off x="4567503" y="-493321"/>
                <a:ext cx="1990194" cy="5791200"/>
              </a:xfrm>
              <a:prstGeom prst="roundRect">
                <a:avLst/>
              </a:prstGeom>
              <a:noFill/>
              <a:ln w="28575" cmpd="tri">
                <a:solidFill>
                  <a:schemeClr val="bg2">
                    <a:lumMod val="50000"/>
                  </a:schemeClr>
                </a:solidFill>
                <a:prstDash val="sysDash"/>
                <a:headEnd type="none" w="med" len="med"/>
                <a:tailEnd type="none" w="med" len="med"/>
              </a:ln>
              <a:effectLst/>
              <a:scene3d>
                <a:camera prst="orthographicFront"/>
                <a:lightRig rig="glow" dir="t">
                  <a:rot lat="0" lon="0" rev="6360000"/>
                </a:lightRig>
              </a:scene3d>
              <a:sp3d contourW="1000" prstMaterial="flat">
                <a:contourClr>
                  <a:schemeClr val="accent4">
                    <a:satMod val="300000"/>
                  </a:schemeClr>
                </a:contourClr>
              </a:sp3d>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237" name="Diamond 236"/>
              <p:cNvSpPr/>
              <p:nvPr/>
            </p:nvSpPr>
            <p:spPr bwMode="auto">
              <a:xfrm rot="16200000">
                <a:off x="4834167" y="1979102"/>
                <a:ext cx="659423" cy="686899"/>
              </a:xfrm>
              <a:prstGeom prst="diamond">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238" name="Rectangle 237"/>
              <p:cNvSpPr/>
              <p:nvPr/>
            </p:nvSpPr>
            <p:spPr bwMode="auto">
              <a:xfrm rot="16200000">
                <a:off x="3846750" y="2093187"/>
                <a:ext cx="659423" cy="601037"/>
              </a:xfrm>
              <a:prstGeom prst="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239" name="Rectangle 238"/>
              <p:cNvSpPr/>
              <p:nvPr/>
            </p:nvSpPr>
            <p:spPr bwMode="auto">
              <a:xfrm rot="16200000">
                <a:off x="6790168" y="2543049"/>
                <a:ext cx="570012" cy="601037"/>
              </a:xfrm>
              <a:prstGeom prst="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240" name="Rectangle 239"/>
              <p:cNvSpPr/>
              <p:nvPr/>
            </p:nvSpPr>
            <p:spPr bwMode="auto">
              <a:xfrm rot="16200000">
                <a:off x="6745463" y="1598620"/>
                <a:ext cx="659423" cy="601037"/>
              </a:xfrm>
              <a:prstGeom prst="rect">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241" name="Oval 240"/>
              <p:cNvSpPr/>
              <p:nvPr/>
            </p:nvSpPr>
            <p:spPr bwMode="auto">
              <a:xfrm rot="16200000">
                <a:off x="7647018" y="2050256"/>
                <a:ext cx="659423" cy="686899"/>
              </a:xfrm>
              <a:prstGeom prst="ellipse">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grpSp>
      </p:grpSp>
      <p:grpSp>
        <p:nvGrpSpPr>
          <p:cNvPr id="243" name="Group 257"/>
          <p:cNvGrpSpPr/>
          <p:nvPr/>
        </p:nvGrpSpPr>
        <p:grpSpPr>
          <a:xfrm>
            <a:off x="4800600" y="3385457"/>
            <a:ext cx="3850821" cy="1847910"/>
            <a:chOff x="4988379" y="4038600"/>
            <a:chExt cx="3850821" cy="1847910"/>
          </a:xfrm>
        </p:grpSpPr>
        <p:pic>
          <p:nvPicPr>
            <p:cNvPr id="244" name="Picture 45" descr="Server"/>
            <p:cNvPicPr>
              <a:picLocks noChangeAspect="1" noChangeArrowheads="1"/>
            </p:cNvPicPr>
            <p:nvPr/>
          </p:nvPicPr>
          <p:blipFill>
            <a:blip r:embed="rId3"/>
            <a:srcRect/>
            <a:stretch>
              <a:fillRect/>
            </a:stretch>
          </p:blipFill>
          <p:spPr bwMode="auto">
            <a:xfrm>
              <a:off x="7239000" y="4038600"/>
              <a:ext cx="1033463" cy="1524000"/>
            </a:xfrm>
            <a:prstGeom prst="rect">
              <a:avLst/>
            </a:prstGeom>
            <a:noFill/>
          </p:spPr>
        </p:pic>
        <p:sp>
          <p:nvSpPr>
            <p:cNvPr id="245" name="TextBox 244"/>
            <p:cNvSpPr txBox="1"/>
            <p:nvPr/>
          </p:nvSpPr>
          <p:spPr>
            <a:xfrm>
              <a:off x="6781800" y="5486400"/>
              <a:ext cx="2057400" cy="400110"/>
            </a:xfrm>
            <a:prstGeom prst="rect">
              <a:avLst/>
            </a:prstGeom>
            <a:noFill/>
          </p:spPr>
          <p:txBody>
            <a:bodyPr wrap="square" rtlCol="0">
              <a:spAutoFit/>
            </a:bodyPr>
            <a:lstStyle/>
            <a:p>
              <a:pPr algn="ctr"/>
              <a:r>
                <a:rPr lang="en-US" sz="2000" dirty="0" smtClean="0">
                  <a:solidFill>
                    <a:srgbClr val="CCFF33"/>
                  </a:solidFill>
                  <a:latin typeface="+mn-lt"/>
                </a:rPr>
                <a:t>Computer</a:t>
              </a:r>
              <a:endParaRPr lang="en-US" sz="2000" dirty="0">
                <a:solidFill>
                  <a:srgbClr val="CCFF33"/>
                </a:solidFill>
                <a:latin typeface="+mn-lt"/>
              </a:endParaRPr>
            </a:p>
          </p:txBody>
        </p:sp>
        <p:cxnSp>
          <p:nvCxnSpPr>
            <p:cNvPr id="246" name="Straight Connector 245"/>
            <p:cNvCxnSpPr>
              <a:stCxn id="248" idx="0"/>
              <a:endCxn id="208" idx="0"/>
            </p:cNvCxnSpPr>
            <p:nvPr/>
          </p:nvCxnSpPr>
          <p:spPr>
            <a:xfrm rot="16200000" flipV="1">
              <a:off x="6217067" y="3027626"/>
              <a:ext cx="555768" cy="3013143"/>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47" name="Straight Connector 246"/>
            <p:cNvCxnSpPr>
              <a:stCxn id="248" idx="4"/>
              <a:endCxn id="208" idx="4"/>
            </p:cNvCxnSpPr>
            <p:nvPr/>
          </p:nvCxnSpPr>
          <p:spPr>
            <a:xfrm rot="5400000">
              <a:off x="6157494" y="3936286"/>
              <a:ext cx="674914" cy="3013143"/>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248" name="Oval 247"/>
            <p:cNvSpPr/>
            <p:nvPr/>
          </p:nvSpPr>
          <p:spPr bwMode="auto">
            <a:xfrm>
              <a:off x="7925844" y="4812082"/>
              <a:ext cx="151356" cy="293318"/>
            </a:xfrm>
            <a:prstGeom prst="ellips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grpSp>
      <p:grpSp>
        <p:nvGrpSpPr>
          <p:cNvPr id="249" name="Group 261"/>
          <p:cNvGrpSpPr/>
          <p:nvPr/>
        </p:nvGrpSpPr>
        <p:grpSpPr>
          <a:xfrm>
            <a:off x="1518557" y="2913944"/>
            <a:ext cx="3480707" cy="2951695"/>
            <a:chOff x="1396093" y="3444623"/>
            <a:chExt cx="3480707" cy="2951695"/>
          </a:xfrm>
        </p:grpSpPr>
        <p:sp>
          <p:nvSpPr>
            <p:cNvPr id="250" name="Rectangle 249"/>
            <p:cNvSpPr/>
            <p:nvPr/>
          </p:nvSpPr>
          <p:spPr bwMode="auto">
            <a:xfrm>
              <a:off x="1828800" y="3886200"/>
              <a:ext cx="1524000" cy="2510118"/>
            </a:xfrm>
            <a:prstGeom prst="rect">
              <a:avLst/>
            </a:prstGeom>
            <a:ln>
              <a:headEnd type="none" w="med" len="med"/>
              <a:tailEnd type="none" w="med" len="med"/>
            </a:ln>
            <a:scene3d>
              <a:camera prst="isometricOffAxis1Right"/>
              <a:lightRig rig="glow" dir="t">
                <a:rot lat="0" lon="0" rev="6360000"/>
              </a:lightRig>
            </a:scene3d>
            <a:sp3d contourW="1000" prstMaterial="flat">
              <a:bevelT w="95250" h="101600"/>
              <a:contourClr>
                <a:schemeClr val="accent4">
                  <a:satMod val="300000"/>
                </a:schemeClr>
              </a:contourClr>
            </a:sp3d>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cxnSp>
          <p:nvCxnSpPr>
            <p:cNvPr id="253" name="Straight Connector 252"/>
            <p:cNvCxnSpPr>
              <a:endCxn id="259" idx="0"/>
            </p:cNvCxnSpPr>
            <p:nvPr/>
          </p:nvCxnSpPr>
          <p:spPr>
            <a:xfrm>
              <a:off x="2508554" y="4431048"/>
              <a:ext cx="396011" cy="17232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rot="10800000" flipV="1">
              <a:off x="2223074" y="4434531"/>
              <a:ext cx="275033" cy="24718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55" name="Diamond 254"/>
            <p:cNvSpPr/>
            <p:nvPr/>
          </p:nvSpPr>
          <p:spPr bwMode="auto">
            <a:xfrm rot="16200000">
              <a:off x="2286374" y="3966508"/>
              <a:ext cx="448235" cy="466912"/>
            </a:xfrm>
            <a:prstGeom prst="diamond">
              <a:avLst/>
            </a:prstGeom>
            <a:gradFill flip="none" rotWithShape="1">
              <a:gsLst>
                <a:gs pos="0">
                  <a:schemeClr val="accent6">
                    <a:shade val="15000"/>
                    <a:satMod val="180000"/>
                  </a:schemeClr>
                </a:gs>
                <a:gs pos="50000">
                  <a:schemeClr val="accent6">
                    <a:shade val="45000"/>
                    <a:satMod val="170000"/>
                  </a:schemeClr>
                </a:gs>
                <a:gs pos="70000">
                  <a:schemeClr val="accent6">
                    <a:tint val="99000"/>
                    <a:shade val="65000"/>
                    <a:satMod val="155000"/>
                  </a:schemeClr>
                </a:gs>
                <a:gs pos="100000">
                  <a:schemeClr val="accent6">
                    <a:tint val="95500"/>
                    <a:shade val="100000"/>
                    <a:satMod val="155000"/>
                  </a:schemeClr>
                </a:gs>
              </a:gsLst>
              <a:path path="circle">
                <a:fillToRect l="100000" t="100000"/>
              </a:path>
              <a:tileRect r="-100000" b="-100000"/>
            </a:gradFill>
            <a:ln>
              <a:headEnd type="none" w="med" len="med"/>
              <a:tailEnd type="none" w="med" len="med"/>
            </a:ln>
            <a:scene3d>
              <a:camera prst="isometricOffAxis1Right"/>
              <a:lightRig rig="glow" dir="t">
                <a:rot lat="0" lon="0" rev="6360000"/>
              </a:lightRig>
            </a:scene3d>
            <a:sp3d contourW="1000" prstMaterial="flat">
              <a:bevelT w="95250" h="101600"/>
              <a:contourClr>
                <a:schemeClr val="accent6">
                  <a:satMod val="300000"/>
                </a:schemeClr>
              </a:contourClr>
            </a:sp3d>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cxnSp>
          <p:nvCxnSpPr>
            <p:cNvPr id="256" name="Straight Connector 255"/>
            <p:cNvCxnSpPr/>
            <p:nvPr/>
          </p:nvCxnSpPr>
          <p:spPr>
            <a:xfrm>
              <a:off x="2234391" y="4998523"/>
              <a:ext cx="396011" cy="17232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rot="10800000" flipV="1">
              <a:off x="2619958" y="4919320"/>
              <a:ext cx="260239" cy="25675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58" name="Diamond 257"/>
            <p:cNvSpPr/>
            <p:nvPr/>
          </p:nvSpPr>
          <p:spPr bwMode="auto">
            <a:xfrm rot="16200000">
              <a:off x="2448267" y="5091013"/>
              <a:ext cx="448235" cy="466912"/>
            </a:xfrm>
            <a:prstGeom prst="diamond">
              <a:avLst/>
            </a:prstGeom>
            <a:gradFill flip="none" rotWithShape="1">
              <a:gsLst>
                <a:gs pos="0">
                  <a:schemeClr val="accent6">
                    <a:shade val="15000"/>
                    <a:satMod val="180000"/>
                  </a:schemeClr>
                </a:gs>
                <a:gs pos="50000">
                  <a:schemeClr val="accent6">
                    <a:shade val="45000"/>
                    <a:satMod val="170000"/>
                  </a:schemeClr>
                </a:gs>
                <a:gs pos="70000">
                  <a:schemeClr val="accent6">
                    <a:tint val="99000"/>
                    <a:shade val="65000"/>
                    <a:satMod val="155000"/>
                  </a:schemeClr>
                </a:gs>
                <a:gs pos="100000">
                  <a:schemeClr val="accent6">
                    <a:tint val="95500"/>
                    <a:shade val="100000"/>
                    <a:satMod val="155000"/>
                  </a:schemeClr>
                </a:gs>
              </a:gsLst>
              <a:path path="circle">
                <a:fillToRect l="100000" t="100000"/>
              </a:path>
              <a:tileRect r="-100000" b="-100000"/>
            </a:gradFill>
            <a:ln>
              <a:headEnd type="none" w="med" len="med"/>
              <a:tailEnd type="none" w="med" len="med"/>
            </a:ln>
            <a:scene3d>
              <a:camera prst="isometricOffAxis1Right"/>
              <a:lightRig rig="glow" dir="t">
                <a:rot lat="0" lon="0" rev="6360000"/>
              </a:lightRig>
            </a:scene3d>
            <a:sp3d contourW="1000" prstMaterial="flat">
              <a:bevelT w="95250" h="101600"/>
              <a:contourClr>
                <a:schemeClr val="accent6">
                  <a:satMod val="300000"/>
                </a:schemeClr>
              </a:contourClr>
            </a:sp3d>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259" name="Rectangle 258"/>
            <p:cNvSpPr/>
            <p:nvPr/>
          </p:nvSpPr>
          <p:spPr bwMode="auto">
            <a:xfrm>
              <a:off x="2725271" y="4603377"/>
              <a:ext cx="358588" cy="358588"/>
            </a:xfrm>
            <a:prstGeom prst="rect">
              <a:avLst/>
            </a:prstGeom>
            <a:gradFill flip="none" rotWithShape="1">
              <a:gsLst>
                <a:gs pos="0">
                  <a:schemeClr val="accent6">
                    <a:shade val="15000"/>
                    <a:satMod val="180000"/>
                  </a:schemeClr>
                </a:gs>
                <a:gs pos="50000">
                  <a:schemeClr val="accent6">
                    <a:shade val="45000"/>
                    <a:satMod val="170000"/>
                  </a:schemeClr>
                </a:gs>
                <a:gs pos="70000">
                  <a:schemeClr val="accent6">
                    <a:tint val="99000"/>
                    <a:shade val="65000"/>
                    <a:satMod val="155000"/>
                  </a:schemeClr>
                </a:gs>
                <a:gs pos="100000">
                  <a:schemeClr val="accent6">
                    <a:tint val="95500"/>
                    <a:shade val="100000"/>
                    <a:satMod val="155000"/>
                  </a:schemeClr>
                </a:gs>
              </a:gsLst>
              <a:path path="circle">
                <a:fillToRect l="100000" t="100000"/>
              </a:path>
              <a:tileRect r="-100000" b="-100000"/>
            </a:gradFill>
            <a:ln>
              <a:headEnd type="none" w="med" len="med"/>
              <a:tailEnd type="none" w="med" len="med"/>
            </a:ln>
            <a:scene3d>
              <a:camera prst="isometricOffAxis1Right"/>
              <a:lightRig rig="glow" dir="t">
                <a:rot lat="0" lon="0" rev="6360000"/>
              </a:lightRig>
            </a:scene3d>
            <a:sp3d contourW="1000" prstMaterial="flat">
              <a:bevelT w="95250" h="101600"/>
              <a:contourClr>
                <a:schemeClr val="accent6">
                  <a:satMod val="300000"/>
                </a:schemeClr>
              </a:contourClr>
            </a:sp3d>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cxnSp>
          <p:nvCxnSpPr>
            <p:cNvPr id="260" name="Straight Connector 259"/>
            <p:cNvCxnSpPr/>
            <p:nvPr/>
          </p:nvCxnSpPr>
          <p:spPr>
            <a:xfrm rot="5400000">
              <a:off x="2562531" y="5679383"/>
              <a:ext cx="214332" cy="148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61" name="Rectangle 260"/>
            <p:cNvSpPr/>
            <p:nvPr/>
          </p:nvSpPr>
          <p:spPr bwMode="auto">
            <a:xfrm>
              <a:off x="2514600" y="5791200"/>
              <a:ext cx="358588" cy="358588"/>
            </a:xfrm>
            <a:prstGeom prst="rect">
              <a:avLst/>
            </a:prstGeom>
            <a:gradFill flip="none" rotWithShape="1">
              <a:gsLst>
                <a:gs pos="0">
                  <a:schemeClr val="accent6">
                    <a:shade val="15000"/>
                    <a:satMod val="180000"/>
                  </a:schemeClr>
                </a:gs>
                <a:gs pos="50000">
                  <a:schemeClr val="accent6">
                    <a:shade val="45000"/>
                    <a:satMod val="170000"/>
                  </a:schemeClr>
                </a:gs>
                <a:gs pos="70000">
                  <a:schemeClr val="accent6">
                    <a:tint val="99000"/>
                    <a:shade val="65000"/>
                    <a:satMod val="155000"/>
                  </a:schemeClr>
                </a:gs>
                <a:gs pos="100000">
                  <a:schemeClr val="accent6">
                    <a:tint val="95500"/>
                    <a:shade val="100000"/>
                    <a:satMod val="155000"/>
                  </a:schemeClr>
                </a:gs>
              </a:gsLst>
              <a:path path="circle">
                <a:fillToRect l="100000" t="100000"/>
              </a:path>
              <a:tileRect r="-100000" b="-100000"/>
            </a:gradFill>
            <a:ln>
              <a:headEnd type="none" w="med" len="med"/>
              <a:tailEnd type="none" w="med" len="med"/>
            </a:ln>
            <a:scene3d>
              <a:camera prst="isometricOffAxis1Right"/>
              <a:lightRig rig="glow" dir="t">
                <a:rot lat="0" lon="0" rev="6360000"/>
              </a:lightRig>
            </a:scene3d>
            <a:sp3d contourW="1000" prstMaterial="flat">
              <a:bevelT w="95250" h="101600"/>
              <a:contourClr>
                <a:schemeClr val="accent6">
                  <a:satMod val="300000"/>
                </a:schemeClr>
              </a:contourClr>
            </a:sp3d>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262" name="TextBox 261"/>
            <p:cNvSpPr txBox="1"/>
            <p:nvPr/>
          </p:nvSpPr>
          <p:spPr>
            <a:xfrm>
              <a:off x="1396093" y="3444623"/>
              <a:ext cx="1905000" cy="400110"/>
            </a:xfrm>
            <a:prstGeom prst="rect">
              <a:avLst/>
            </a:prstGeom>
            <a:noFill/>
          </p:spPr>
          <p:txBody>
            <a:bodyPr wrap="square" rtlCol="0">
              <a:spAutoFit/>
            </a:bodyPr>
            <a:lstStyle/>
            <a:p>
              <a:pPr algn="ctr"/>
              <a:r>
                <a:rPr lang="en-US" sz="2000" dirty="0" smtClean="0">
                  <a:solidFill>
                    <a:srgbClr val="CCFF33"/>
                  </a:solidFill>
                  <a:latin typeface="+mn-lt"/>
                </a:rPr>
                <a:t>Workflow</a:t>
              </a:r>
              <a:endParaRPr lang="en-US" sz="2000" dirty="0">
                <a:solidFill>
                  <a:srgbClr val="CCFF33"/>
                </a:solidFill>
                <a:latin typeface="+mn-lt"/>
              </a:endParaRPr>
            </a:p>
          </p:txBody>
        </p:sp>
        <p:cxnSp>
          <p:nvCxnSpPr>
            <p:cNvPr id="263" name="Straight Connector 262"/>
            <p:cNvCxnSpPr/>
            <p:nvPr/>
          </p:nvCxnSpPr>
          <p:spPr>
            <a:xfrm rot="10800000">
              <a:off x="3200400" y="3810000"/>
              <a:ext cx="1676400" cy="60960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p:nvCxnSpPr>
          <p:spPr>
            <a:xfrm rot="10800000" flipV="1">
              <a:off x="3246120" y="5486400"/>
              <a:ext cx="1630680" cy="68580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266" name="Rectangle 265"/>
            <p:cNvSpPr/>
            <p:nvPr/>
          </p:nvSpPr>
          <p:spPr bwMode="auto">
            <a:xfrm>
              <a:off x="2097741" y="4693024"/>
              <a:ext cx="358588" cy="358588"/>
            </a:xfrm>
            <a:prstGeom prst="rect">
              <a:avLst/>
            </a:prstGeom>
            <a:gradFill flip="none" rotWithShape="1">
              <a:gsLst>
                <a:gs pos="0">
                  <a:schemeClr val="accent6">
                    <a:shade val="15000"/>
                    <a:satMod val="180000"/>
                  </a:schemeClr>
                </a:gs>
                <a:gs pos="50000">
                  <a:schemeClr val="accent6">
                    <a:shade val="45000"/>
                    <a:satMod val="170000"/>
                  </a:schemeClr>
                </a:gs>
                <a:gs pos="70000">
                  <a:schemeClr val="accent6">
                    <a:tint val="99000"/>
                    <a:shade val="65000"/>
                    <a:satMod val="155000"/>
                  </a:schemeClr>
                </a:gs>
                <a:gs pos="100000">
                  <a:schemeClr val="accent6">
                    <a:tint val="95500"/>
                    <a:shade val="100000"/>
                    <a:satMod val="155000"/>
                  </a:schemeClr>
                </a:gs>
              </a:gsLst>
              <a:path path="circle">
                <a:fillToRect l="100000" t="100000"/>
              </a:path>
              <a:tileRect r="-100000" b="-100000"/>
            </a:gradFill>
            <a:ln>
              <a:headEnd type="none" w="med" len="med"/>
              <a:tailEnd type="none" w="med" len="med"/>
            </a:ln>
            <a:scene3d>
              <a:camera prst="isometricOffAxis1Right"/>
              <a:lightRig rig="glow" dir="t">
                <a:rot lat="0" lon="0" rev="6360000"/>
              </a:lightRig>
            </a:scene3d>
            <a:sp3d contourW="1000" prstMaterial="flat">
              <a:bevelT w="95250" h="101600"/>
              <a:contourClr>
                <a:schemeClr val="accent6">
                  <a:satMod val="300000"/>
                </a:schemeClr>
              </a:contourClr>
            </a:sp3d>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grpSp>
      <p:grpSp>
        <p:nvGrpSpPr>
          <p:cNvPr id="267" name="Group 263"/>
          <p:cNvGrpSpPr/>
          <p:nvPr/>
        </p:nvGrpSpPr>
        <p:grpSpPr>
          <a:xfrm>
            <a:off x="351064" y="3279321"/>
            <a:ext cx="1371600" cy="750680"/>
            <a:chOff x="228600" y="3810000"/>
            <a:chExt cx="1371600" cy="750680"/>
          </a:xfrm>
        </p:grpSpPr>
        <p:cxnSp>
          <p:nvCxnSpPr>
            <p:cNvPr id="268" name="Straight Connector 267"/>
            <p:cNvCxnSpPr/>
            <p:nvPr/>
          </p:nvCxnSpPr>
          <p:spPr>
            <a:xfrm rot="16200000" flipH="1">
              <a:off x="787276" y="4448644"/>
              <a:ext cx="221053" cy="3019"/>
            </a:xfrm>
            <a:prstGeom prst="line">
              <a:avLst/>
            </a:prstGeom>
          </p:spPr>
          <p:style>
            <a:lnRef idx="1">
              <a:schemeClr val="accent1"/>
            </a:lnRef>
            <a:fillRef idx="0">
              <a:schemeClr val="accent1"/>
            </a:fillRef>
            <a:effectRef idx="0">
              <a:schemeClr val="accent1"/>
            </a:effectRef>
            <a:fontRef idx="minor">
              <a:schemeClr val="tx1"/>
            </a:fontRef>
          </p:style>
        </p:cxnSp>
        <p:sp>
          <p:nvSpPr>
            <p:cNvPr id="269" name="Diamond 268"/>
            <p:cNvSpPr/>
            <p:nvPr/>
          </p:nvSpPr>
          <p:spPr bwMode="auto">
            <a:xfrm>
              <a:off x="786143" y="4227214"/>
              <a:ext cx="228600" cy="228600"/>
            </a:xfrm>
            <a:prstGeom prst="diamond">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270" name="TextBox 269"/>
            <p:cNvSpPr txBox="1"/>
            <p:nvPr/>
          </p:nvSpPr>
          <p:spPr>
            <a:xfrm>
              <a:off x="228600" y="3810000"/>
              <a:ext cx="1371600" cy="400110"/>
            </a:xfrm>
            <a:prstGeom prst="rect">
              <a:avLst/>
            </a:prstGeom>
            <a:noFill/>
          </p:spPr>
          <p:txBody>
            <a:bodyPr wrap="square" rtlCol="0">
              <a:spAutoFit/>
            </a:bodyPr>
            <a:lstStyle/>
            <a:p>
              <a:pPr algn="ctr"/>
              <a:r>
                <a:rPr lang="en-US" sz="2000" dirty="0" smtClean="0">
                  <a:solidFill>
                    <a:srgbClr val="CCFF33"/>
                  </a:solidFill>
                  <a:latin typeface="+mn-lt"/>
                </a:rPr>
                <a:t>Service</a:t>
              </a:r>
              <a:endParaRPr lang="en-US" sz="2000" dirty="0">
                <a:solidFill>
                  <a:srgbClr val="CCFF33"/>
                </a:solidFill>
                <a:latin typeface="+mn-lt"/>
              </a:endParaRPr>
            </a:p>
          </p:txBody>
        </p:sp>
      </p:grpSp>
      <p:grpSp>
        <p:nvGrpSpPr>
          <p:cNvPr id="271" name="Group 260"/>
          <p:cNvGrpSpPr/>
          <p:nvPr/>
        </p:nvGrpSpPr>
        <p:grpSpPr>
          <a:xfrm>
            <a:off x="4230625" y="2731009"/>
            <a:ext cx="1780031" cy="975578"/>
            <a:chOff x="4108161" y="3276983"/>
            <a:chExt cx="1780031" cy="1042376"/>
          </a:xfrm>
        </p:grpSpPr>
        <p:cxnSp>
          <p:nvCxnSpPr>
            <p:cNvPr id="272" name="Straight Connector 271"/>
            <p:cNvCxnSpPr/>
            <p:nvPr/>
          </p:nvCxnSpPr>
          <p:spPr>
            <a:xfrm rot="16200000" flipH="1">
              <a:off x="3770688" y="3640507"/>
              <a:ext cx="1016321" cy="341376"/>
            </a:xfrm>
            <a:prstGeom prst="line">
              <a:avLst/>
            </a:prstGeom>
            <a:ln w="31750">
              <a:prstDash val="sysDash"/>
              <a:tailEnd type="stealth" w="lg" len="lg"/>
            </a:ln>
          </p:spPr>
          <p:style>
            <a:lnRef idx="1">
              <a:schemeClr val="accent1"/>
            </a:lnRef>
            <a:fillRef idx="0">
              <a:schemeClr val="accent1"/>
            </a:fillRef>
            <a:effectRef idx="0">
              <a:schemeClr val="accent1"/>
            </a:effectRef>
            <a:fontRef idx="minor">
              <a:schemeClr val="tx1"/>
            </a:fontRef>
          </p:style>
        </p:cxnSp>
        <p:cxnSp>
          <p:nvCxnSpPr>
            <p:cNvPr id="273" name="Straight Connector 272"/>
            <p:cNvCxnSpPr/>
            <p:nvPr/>
          </p:nvCxnSpPr>
          <p:spPr>
            <a:xfrm rot="5400000">
              <a:off x="4884441" y="3315608"/>
              <a:ext cx="1042376" cy="965126"/>
            </a:xfrm>
            <a:prstGeom prst="line">
              <a:avLst/>
            </a:prstGeom>
            <a:ln w="31750">
              <a:prstDash val="sysDash"/>
              <a:tailEnd type="stealth" w="lg" len="lg"/>
            </a:ln>
          </p:spPr>
          <p:style>
            <a:lnRef idx="1">
              <a:schemeClr val="accent1"/>
            </a:lnRef>
            <a:fillRef idx="0">
              <a:schemeClr val="accent1"/>
            </a:fillRef>
            <a:effectRef idx="0">
              <a:schemeClr val="accent1"/>
            </a:effectRef>
            <a:fontRef idx="minor">
              <a:schemeClr val="tx1"/>
            </a:fontRef>
          </p:style>
        </p:cxnSp>
      </p:grpSp>
      <p:grpSp>
        <p:nvGrpSpPr>
          <p:cNvPr id="274" name="Group 262"/>
          <p:cNvGrpSpPr/>
          <p:nvPr/>
        </p:nvGrpSpPr>
        <p:grpSpPr>
          <a:xfrm>
            <a:off x="274864" y="3993039"/>
            <a:ext cx="1920844" cy="981792"/>
            <a:chOff x="152400" y="4523718"/>
            <a:chExt cx="1920844" cy="981792"/>
          </a:xfrm>
        </p:grpSpPr>
        <p:sp>
          <p:nvSpPr>
            <p:cNvPr id="275" name="TextBox 274"/>
            <p:cNvSpPr txBox="1"/>
            <p:nvPr/>
          </p:nvSpPr>
          <p:spPr>
            <a:xfrm>
              <a:off x="152400" y="5105400"/>
              <a:ext cx="1447800" cy="400110"/>
            </a:xfrm>
            <a:prstGeom prst="rect">
              <a:avLst/>
            </a:prstGeom>
            <a:noFill/>
          </p:spPr>
          <p:txBody>
            <a:bodyPr wrap="square" rtlCol="0">
              <a:spAutoFit/>
            </a:bodyPr>
            <a:lstStyle/>
            <a:p>
              <a:pPr algn="ctr"/>
              <a:r>
                <a:rPr lang="en-US" sz="2000" dirty="0" smtClean="0">
                  <a:solidFill>
                    <a:srgbClr val="CCFF33"/>
                  </a:solidFill>
                  <a:latin typeface="+mn-lt"/>
                </a:rPr>
                <a:t>Activity</a:t>
              </a:r>
              <a:endParaRPr lang="en-US" sz="2000" dirty="0">
                <a:solidFill>
                  <a:srgbClr val="CCFF33"/>
                </a:solidFill>
                <a:latin typeface="+mn-lt"/>
              </a:endParaRPr>
            </a:p>
          </p:txBody>
        </p:sp>
        <p:cxnSp>
          <p:nvCxnSpPr>
            <p:cNvPr id="276" name="Straight Connector 275"/>
            <p:cNvCxnSpPr/>
            <p:nvPr/>
          </p:nvCxnSpPr>
          <p:spPr>
            <a:xfrm rot="10800000">
              <a:off x="1140740" y="4523718"/>
              <a:ext cx="926469" cy="190121"/>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77" name="Straight Connector 276"/>
            <p:cNvCxnSpPr/>
            <p:nvPr/>
          </p:nvCxnSpPr>
          <p:spPr>
            <a:xfrm rot="10800000">
              <a:off x="1143000" y="5029201"/>
              <a:ext cx="930244" cy="1509"/>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278" name="Rectangle 277"/>
            <p:cNvSpPr/>
            <p:nvPr/>
          </p:nvSpPr>
          <p:spPr bwMode="auto">
            <a:xfrm>
              <a:off x="685800" y="4572000"/>
              <a:ext cx="533400" cy="533400"/>
            </a:xfrm>
            <a:prstGeom prst="rect">
              <a:avLst/>
            </a:prstGeom>
            <a:gradFill flip="none" rotWithShape="1">
              <a:gsLst>
                <a:gs pos="0">
                  <a:schemeClr val="accent6">
                    <a:shade val="15000"/>
                    <a:satMod val="180000"/>
                  </a:schemeClr>
                </a:gs>
                <a:gs pos="50000">
                  <a:schemeClr val="accent6">
                    <a:shade val="45000"/>
                    <a:satMod val="170000"/>
                  </a:schemeClr>
                </a:gs>
                <a:gs pos="70000">
                  <a:schemeClr val="accent6">
                    <a:tint val="99000"/>
                    <a:shade val="65000"/>
                    <a:satMod val="155000"/>
                  </a:schemeClr>
                </a:gs>
                <a:gs pos="100000">
                  <a:schemeClr val="accent6">
                    <a:tint val="95500"/>
                    <a:shade val="100000"/>
                    <a:satMod val="155000"/>
                  </a:schemeClr>
                </a:gs>
              </a:gsLst>
              <a:path path="circle">
                <a:fillToRect l="100000" t="100000"/>
              </a:path>
              <a:tileRect r="-100000" b="-100000"/>
            </a:gradFill>
            <a:ln>
              <a:headEnd type="none" w="med" len="med"/>
              <a:tailEnd type="none" w="med" len="med"/>
            </a:ln>
            <a:scene3d>
              <a:camera prst="isometricOffAxis1Right"/>
              <a:lightRig rig="glow" dir="t">
                <a:rot lat="0" lon="0" rev="6360000"/>
              </a:lightRig>
            </a:scene3d>
            <a:sp3d contourW="1000" prstMaterial="flat">
              <a:bevelT w="95250" h="101600"/>
              <a:contourClr>
                <a:schemeClr val="accent6">
                  <a:satMod val="300000"/>
                </a:schemeClr>
              </a:contourClr>
            </a:sp3d>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grpSp>
      <p:grpSp>
        <p:nvGrpSpPr>
          <p:cNvPr id="279" name="Group 81"/>
          <p:cNvGrpSpPr/>
          <p:nvPr/>
        </p:nvGrpSpPr>
        <p:grpSpPr>
          <a:xfrm>
            <a:off x="4188278" y="1363435"/>
            <a:ext cx="1846761" cy="1368878"/>
            <a:chOff x="4044202" y="1894114"/>
            <a:chExt cx="1600200" cy="1368878"/>
          </a:xfrm>
        </p:grpSpPr>
        <p:sp>
          <p:nvSpPr>
            <p:cNvPr id="280" name="Rectangle 279"/>
            <p:cNvSpPr/>
            <p:nvPr/>
          </p:nvSpPr>
          <p:spPr bwMode="auto">
            <a:xfrm>
              <a:off x="4044202" y="1894114"/>
              <a:ext cx="1600200" cy="1368878"/>
            </a:xfrm>
            <a:prstGeom prst="rect">
              <a:avLst/>
            </a:prstGeom>
            <a:solidFill>
              <a:srgbClr val="FF0000">
                <a:alpha val="28000"/>
              </a:srgbClr>
            </a:solidFill>
            <a:ln w="15875" cmpd="sng">
              <a:solidFill>
                <a:srgbClr val="FF0000"/>
              </a:solidFill>
              <a:prstDash val="dash"/>
              <a:headEnd type="none" w="med" len="med"/>
              <a:tailEnd type="none" w="med" len="med"/>
            </a:ln>
            <a:effectLst/>
            <a:scene3d>
              <a:camera prst="orthographicFront" fov="0">
                <a:rot lat="0" lon="0" rev="0"/>
              </a:camera>
              <a:lightRig rig="glow" dir="t">
                <a:rot lat="0" lon="0" rev="6360000"/>
              </a:lightRig>
            </a:scene3d>
            <a:sp3d contourW="1000" prstMaterial="flat">
              <a:contourClr>
                <a:schemeClr val="accent4">
                  <a:satMod val="300000"/>
                </a:schemeClr>
              </a:contourClr>
            </a:sp3d>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281" name="TextBox 280"/>
            <p:cNvSpPr txBox="1"/>
            <p:nvPr/>
          </p:nvSpPr>
          <p:spPr>
            <a:xfrm>
              <a:off x="4512204" y="1915885"/>
              <a:ext cx="580430" cy="400110"/>
            </a:xfrm>
            <a:prstGeom prst="rect">
              <a:avLst/>
            </a:prstGeom>
            <a:noFill/>
          </p:spPr>
          <p:txBody>
            <a:bodyPr wrap="none" rtlCol="0">
              <a:spAutoFit/>
            </a:bodyPr>
            <a:lstStyle/>
            <a:p>
              <a:pPr algn="ctr"/>
              <a:r>
                <a:rPr lang="en-US" sz="2000" dirty="0" smtClean="0">
                  <a:latin typeface="+mn-lt"/>
                </a:rPr>
                <a:t>SLA?</a:t>
              </a:r>
            </a:p>
          </p:txBody>
        </p:sp>
      </p:grpSp>
      <p:cxnSp>
        <p:nvCxnSpPr>
          <p:cNvPr id="282" name="Straight Connector 281"/>
          <p:cNvCxnSpPr/>
          <p:nvPr/>
        </p:nvCxnSpPr>
        <p:spPr>
          <a:xfrm>
            <a:off x="4702628" y="3037114"/>
            <a:ext cx="3769357" cy="14856"/>
          </a:xfrm>
          <a:prstGeom prst="line">
            <a:avLst/>
          </a:prstGeom>
          <a:ln w="25400">
            <a:solidFill>
              <a:schemeClr val="bg2"/>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p:nvPr/>
        </p:nvCxnSpPr>
        <p:spPr>
          <a:xfrm rot="5400000">
            <a:off x="4425047" y="2735035"/>
            <a:ext cx="612317" cy="8166"/>
          </a:xfrm>
          <a:prstGeom prst="line">
            <a:avLst/>
          </a:prstGeom>
          <a:ln w="25400">
            <a:solidFill>
              <a:schemeClr val="bg2"/>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84" name="Straight Connector 283"/>
          <p:cNvCxnSpPr/>
          <p:nvPr/>
        </p:nvCxnSpPr>
        <p:spPr>
          <a:xfrm rot="5400000" flipH="1" flipV="1">
            <a:off x="8157862" y="2761825"/>
            <a:ext cx="604269" cy="6003"/>
          </a:xfrm>
          <a:prstGeom prst="line">
            <a:avLst/>
          </a:prstGeom>
          <a:ln w="25400">
            <a:solidFill>
              <a:schemeClr val="bg2"/>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85" name="Straight Connector 284"/>
          <p:cNvCxnSpPr/>
          <p:nvPr/>
        </p:nvCxnSpPr>
        <p:spPr>
          <a:xfrm flipV="1">
            <a:off x="2767693" y="2277835"/>
            <a:ext cx="1665514" cy="24494"/>
          </a:xfrm>
          <a:prstGeom prst="line">
            <a:avLst/>
          </a:prstGeom>
          <a:ln w="25400">
            <a:solidFill>
              <a:schemeClr val="bg2"/>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286" name="Rectangle 285"/>
          <p:cNvSpPr/>
          <p:nvPr/>
        </p:nvSpPr>
        <p:spPr>
          <a:xfrm>
            <a:off x="1810673" y="1367488"/>
            <a:ext cx="1195584" cy="400110"/>
          </a:xfrm>
          <a:prstGeom prst="rect">
            <a:avLst/>
          </a:prstGeom>
        </p:spPr>
        <p:txBody>
          <a:bodyPr wrap="none">
            <a:spAutoFit/>
          </a:bodyPr>
          <a:lstStyle/>
          <a:p>
            <a:pPr algn="ctr"/>
            <a:r>
              <a:rPr lang="en-US" sz="2000" dirty="0" smtClean="0">
                <a:solidFill>
                  <a:srgbClr val="CCFF33"/>
                </a:solidFill>
                <a:latin typeface="+mn-lt"/>
              </a:rPr>
              <a:t>Customer</a:t>
            </a:r>
            <a:endParaRPr lang="en-US" sz="2000" dirty="0">
              <a:solidFill>
                <a:srgbClr val="CCFF33"/>
              </a:solidFill>
              <a:latin typeface="+mn-lt"/>
            </a:endParaRPr>
          </a:p>
        </p:txBody>
      </p:sp>
      <p:sp>
        <p:nvSpPr>
          <p:cNvPr id="287" name="Title 1"/>
          <p:cNvSpPr>
            <a:spLocks noGrp="1"/>
          </p:cNvSpPr>
          <p:nvPr>
            <p:ph type="title"/>
          </p:nvPr>
        </p:nvSpPr>
        <p:spPr>
          <a:xfrm>
            <a:off x="274320" y="0"/>
            <a:ext cx="4404360" cy="1329595"/>
          </a:xfrm>
        </p:spPr>
        <p:txBody>
          <a:bodyPr/>
          <a:lstStyle/>
          <a:p>
            <a:r>
              <a:rPr lang="en-US" dirty="0" smtClean="0">
                <a:solidFill>
                  <a:schemeClr val="tx1"/>
                </a:solidFill>
              </a:rPr>
              <a:t>IT today..</a:t>
            </a:r>
            <a:r>
              <a:rPr lang="en-AU" dirty="0">
                <a:solidFill>
                  <a:schemeClr val="tx1"/>
                </a:solidFill>
              </a:rPr>
              <a:t/>
            </a:r>
            <a:br>
              <a:rPr lang="en-AU" dirty="0">
                <a:solidFill>
                  <a:schemeClr val="tx1"/>
                </a:solidFill>
              </a:rPr>
            </a:br>
            <a:r>
              <a:rPr lang="en-US" dirty="0" smtClean="0">
                <a:solidFill>
                  <a:schemeClr val="tx1"/>
                </a:solidFill>
              </a:rPr>
              <a:t> </a:t>
            </a:r>
            <a:endParaRPr sz="3600" dirty="0">
              <a:solidFill>
                <a:schemeClr val="tx1"/>
              </a:solidFill>
            </a:endParaRPr>
          </a:p>
        </p:txBody>
      </p:sp>
    </p:spTree>
    <p:extLst>
      <p:ext uri="{BB962C8B-B14F-4D97-AF65-F5344CB8AC3E}">
        <p14:creationId xmlns:p14="http://schemas.microsoft.com/office/powerpoint/2007/7/12/main" xmlns="" val="418825363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79"/>
                                        </p:tgtEl>
                                        <p:attrNameLst>
                                          <p:attrName>style.visibility</p:attrName>
                                        </p:attrNameLst>
                                      </p:cBhvr>
                                      <p:to>
                                        <p:strVal val="visible"/>
                                      </p:to>
                                    </p:set>
                                    <p:animEffect transition="in" filter="dissolve">
                                      <p:cBhvr>
                                        <p:cTn id="7" dur="500"/>
                                        <p:tgtEl>
                                          <p:spTgt spid="27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71"/>
                                        </p:tgtEl>
                                        <p:attrNameLst>
                                          <p:attrName>style.visibility</p:attrName>
                                        </p:attrNameLst>
                                      </p:cBhvr>
                                      <p:to>
                                        <p:strVal val="visible"/>
                                      </p:to>
                                    </p:set>
                                    <p:animEffect transition="in" filter="wipe(up)">
                                      <p:cBhvr>
                                        <p:cTn id="12" dur="500"/>
                                        <p:tgtEl>
                                          <p:spTgt spid="271"/>
                                        </p:tgtEl>
                                      </p:cBhvr>
                                    </p:animEffect>
                                  </p:childTnLst>
                                </p:cTn>
                              </p:par>
                            </p:childTnLst>
                          </p:cTn>
                        </p:par>
                        <p:par>
                          <p:cTn id="13" fill="hold">
                            <p:stCondLst>
                              <p:cond delay="500"/>
                            </p:stCondLst>
                            <p:childTnLst>
                              <p:par>
                                <p:cTn id="14" presetID="9" presetClass="entr" presetSubtype="0" fill="hold" nodeType="afterEffect">
                                  <p:stCondLst>
                                    <p:cond delay="0"/>
                                  </p:stCondLst>
                                  <p:childTnLst>
                                    <p:set>
                                      <p:cBhvr>
                                        <p:cTn id="15" dur="1" fill="hold">
                                          <p:stCondLst>
                                            <p:cond delay="0"/>
                                          </p:stCondLst>
                                        </p:cTn>
                                        <p:tgtEl>
                                          <p:spTgt spid="206"/>
                                        </p:tgtEl>
                                        <p:attrNameLst>
                                          <p:attrName>style.visibility</p:attrName>
                                        </p:attrNameLst>
                                      </p:cBhvr>
                                      <p:to>
                                        <p:strVal val="visible"/>
                                      </p:to>
                                    </p:set>
                                    <p:animEffect transition="in" filter="dissolve">
                                      <p:cBhvr>
                                        <p:cTn id="16" dur="500"/>
                                        <p:tgtEl>
                                          <p:spTgt spid="206"/>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243"/>
                                        </p:tgtEl>
                                        <p:attrNameLst>
                                          <p:attrName>style.visibility</p:attrName>
                                        </p:attrNameLst>
                                      </p:cBhvr>
                                      <p:to>
                                        <p:strVal val="visible"/>
                                      </p:to>
                                    </p:set>
                                    <p:animEffect transition="in" filter="wipe(left)">
                                      <p:cBhvr>
                                        <p:cTn id="21" dur="500"/>
                                        <p:tgtEl>
                                          <p:spTgt spid="243"/>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nodeType="clickEffect">
                                  <p:stCondLst>
                                    <p:cond delay="0"/>
                                  </p:stCondLst>
                                  <p:childTnLst>
                                    <p:set>
                                      <p:cBhvr>
                                        <p:cTn id="25" dur="1" fill="hold">
                                          <p:stCondLst>
                                            <p:cond delay="0"/>
                                          </p:stCondLst>
                                        </p:cTn>
                                        <p:tgtEl>
                                          <p:spTgt spid="203"/>
                                        </p:tgtEl>
                                        <p:attrNameLst>
                                          <p:attrName>style.visibility</p:attrName>
                                        </p:attrNameLst>
                                      </p:cBhvr>
                                      <p:to>
                                        <p:strVal val="visible"/>
                                      </p:to>
                                    </p:set>
                                    <p:animEffect transition="in" filter="dissolve">
                                      <p:cBhvr>
                                        <p:cTn id="26" dur="500"/>
                                        <p:tgtEl>
                                          <p:spTgt spid="203"/>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nodeType="clickEffect">
                                  <p:stCondLst>
                                    <p:cond delay="0"/>
                                  </p:stCondLst>
                                  <p:childTnLst>
                                    <p:set>
                                      <p:cBhvr>
                                        <p:cTn id="30" dur="1" fill="hold">
                                          <p:stCondLst>
                                            <p:cond delay="0"/>
                                          </p:stCondLst>
                                        </p:cTn>
                                        <p:tgtEl>
                                          <p:spTgt spid="209"/>
                                        </p:tgtEl>
                                        <p:attrNameLst>
                                          <p:attrName>style.visibility</p:attrName>
                                        </p:attrNameLst>
                                      </p:cBhvr>
                                      <p:to>
                                        <p:strVal val="visible"/>
                                      </p:to>
                                    </p:set>
                                    <p:animEffect transition="in" filter="dissolve">
                                      <p:cBhvr>
                                        <p:cTn id="31" dur="500"/>
                                        <p:tgtEl>
                                          <p:spTgt spid="209"/>
                                        </p:tgtEl>
                                      </p:cBhvr>
                                    </p:animEffect>
                                  </p:childTnLst>
                                </p:cTn>
                              </p:par>
                            </p:childTnLst>
                          </p:cTn>
                        </p:par>
                        <p:par>
                          <p:cTn id="32" fill="hold">
                            <p:stCondLst>
                              <p:cond delay="500"/>
                            </p:stCondLst>
                            <p:childTnLst>
                              <p:par>
                                <p:cTn id="33" presetID="22" presetClass="entr" presetSubtype="2" fill="hold" nodeType="afterEffect">
                                  <p:stCondLst>
                                    <p:cond delay="0"/>
                                  </p:stCondLst>
                                  <p:childTnLst>
                                    <p:set>
                                      <p:cBhvr>
                                        <p:cTn id="34" dur="1" fill="hold">
                                          <p:stCondLst>
                                            <p:cond delay="0"/>
                                          </p:stCondLst>
                                        </p:cTn>
                                        <p:tgtEl>
                                          <p:spTgt spid="249"/>
                                        </p:tgtEl>
                                        <p:attrNameLst>
                                          <p:attrName>style.visibility</p:attrName>
                                        </p:attrNameLst>
                                      </p:cBhvr>
                                      <p:to>
                                        <p:strVal val="visible"/>
                                      </p:to>
                                    </p:set>
                                    <p:animEffect transition="in" filter="wipe(right)">
                                      <p:cBhvr>
                                        <p:cTn id="35" dur="500"/>
                                        <p:tgtEl>
                                          <p:spTgt spid="249"/>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2" fill="hold" nodeType="clickEffect">
                                  <p:stCondLst>
                                    <p:cond delay="0"/>
                                  </p:stCondLst>
                                  <p:childTnLst>
                                    <p:set>
                                      <p:cBhvr>
                                        <p:cTn id="39" dur="1" fill="hold">
                                          <p:stCondLst>
                                            <p:cond delay="0"/>
                                          </p:stCondLst>
                                        </p:cTn>
                                        <p:tgtEl>
                                          <p:spTgt spid="274"/>
                                        </p:tgtEl>
                                        <p:attrNameLst>
                                          <p:attrName>style.visibility</p:attrName>
                                        </p:attrNameLst>
                                      </p:cBhvr>
                                      <p:to>
                                        <p:strVal val="visible"/>
                                      </p:to>
                                    </p:set>
                                    <p:animEffect transition="in" filter="wipe(right)">
                                      <p:cBhvr>
                                        <p:cTn id="40" dur="500"/>
                                        <p:tgtEl>
                                          <p:spTgt spid="274"/>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nodeType="clickEffect">
                                  <p:stCondLst>
                                    <p:cond delay="0"/>
                                  </p:stCondLst>
                                  <p:childTnLst>
                                    <p:set>
                                      <p:cBhvr>
                                        <p:cTn id="44" dur="1" fill="hold">
                                          <p:stCondLst>
                                            <p:cond delay="0"/>
                                          </p:stCondLst>
                                        </p:cTn>
                                        <p:tgtEl>
                                          <p:spTgt spid="267"/>
                                        </p:tgtEl>
                                        <p:attrNameLst>
                                          <p:attrName>style.visibility</p:attrName>
                                        </p:attrNameLst>
                                      </p:cBhvr>
                                      <p:to>
                                        <p:strVal val="visible"/>
                                      </p:to>
                                    </p:set>
                                    <p:animEffect transition="in" filter="wipe(down)">
                                      <p:cBhvr>
                                        <p:cTn id="45" dur="500"/>
                                        <p:tgtEl>
                                          <p:spTgt spid="2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C</a:t>
            </a:r>
            <a:r>
              <a:rPr lang="en-US" dirty="0" smtClean="0">
                <a:solidFill>
                  <a:schemeClr val="tx1"/>
                </a:solidFill>
              </a:rPr>
              <a:t>an we do better?</a:t>
            </a:r>
            <a:endParaRPr lang="en-US" dirty="0">
              <a:solidFill>
                <a:schemeClr val="tx1"/>
              </a:solidFill>
            </a:endParaRPr>
          </a:p>
        </p:txBody>
      </p:sp>
      <p:sp>
        <p:nvSpPr>
          <p:cNvPr id="3" name="Content Placeholder 2"/>
          <p:cNvSpPr>
            <a:spLocks noGrp="1"/>
          </p:cNvSpPr>
          <p:nvPr>
            <p:ph idx="1"/>
          </p:nvPr>
        </p:nvSpPr>
        <p:spPr>
          <a:xfrm>
            <a:off x="441960" y="1051560"/>
            <a:ext cx="8382000" cy="4937759"/>
          </a:xfrm>
        </p:spPr>
        <p:txBody>
          <a:bodyPr>
            <a:normAutofit fontScale="85000" lnSpcReduction="20000"/>
          </a:bodyPr>
          <a:lstStyle/>
          <a:p>
            <a:r>
              <a:rPr lang="en-US" dirty="0" smtClean="0">
                <a:solidFill>
                  <a:schemeClr val="accent2"/>
                </a:solidFill>
              </a:rPr>
              <a:t>The big challenge:</a:t>
            </a:r>
          </a:p>
          <a:p>
            <a:pPr marL="0" indent="0">
              <a:buNone/>
            </a:pPr>
            <a:endParaRPr lang="en-US" dirty="0">
              <a:solidFill>
                <a:schemeClr val="tx1"/>
              </a:solidFill>
            </a:endParaRPr>
          </a:p>
          <a:p>
            <a:pPr lvl="1"/>
            <a:r>
              <a:rPr lang="en-US" dirty="0">
                <a:solidFill>
                  <a:schemeClr val="tx2"/>
                </a:solidFill>
              </a:rPr>
              <a:t>Help people in diverse roles work with diverse information across different domains</a:t>
            </a:r>
          </a:p>
          <a:p>
            <a:pPr lvl="1"/>
            <a:endParaRPr lang="en-US" dirty="0">
              <a:solidFill>
                <a:schemeClr val="tx2"/>
              </a:solidFill>
            </a:endParaRPr>
          </a:p>
          <a:p>
            <a:pPr lvl="1"/>
            <a:r>
              <a:rPr lang="en-US" dirty="0">
                <a:solidFill>
                  <a:schemeClr val="tx2"/>
                </a:solidFill>
              </a:rPr>
              <a:t>Make IT simpler, more effective, and less expensive</a:t>
            </a:r>
          </a:p>
          <a:p>
            <a:pPr marL="517525" lvl="1" indent="0">
              <a:buNone/>
            </a:pPr>
            <a:endParaRPr lang="en-US" dirty="0" smtClean="0">
              <a:solidFill>
                <a:srgbClr val="00B050"/>
              </a:solidFill>
            </a:endParaRPr>
          </a:p>
          <a:p>
            <a:r>
              <a:rPr lang="en-US" dirty="0" smtClean="0">
                <a:solidFill>
                  <a:schemeClr val="accent2"/>
                </a:solidFill>
              </a:rPr>
              <a:t>The “Oslo” approach:</a:t>
            </a:r>
          </a:p>
          <a:p>
            <a:pPr lvl="1"/>
            <a:endParaRPr lang="en-US" dirty="0">
              <a:solidFill>
                <a:srgbClr val="00B050"/>
              </a:solidFill>
            </a:endParaRPr>
          </a:p>
          <a:p>
            <a:pPr lvl="1"/>
            <a:r>
              <a:rPr lang="en-US" dirty="0" smtClean="0">
                <a:solidFill>
                  <a:schemeClr val="tx2"/>
                </a:solidFill>
              </a:rPr>
              <a:t>Inspire efficient collaboration between people in diverse roles across different domains</a:t>
            </a:r>
            <a:endParaRPr lang="en-US" dirty="0">
              <a:solidFill>
                <a:schemeClr val="tx2"/>
              </a:solidFill>
            </a:endParaRPr>
          </a:p>
          <a:p>
            <a:pPr lvl="1"/>
            <a:endParaRPr lang="en-US" dirty="0">
              <a:solidFill>
                <a:schemeClr val="tx2"/>
              </a:solidFill>
            </a:endParaRPr>
          </a:p>
          <a:p>
            <a:pPr lvl="1"/>
            <a:r>
              <a:rPr lang="en-US" dirty="0">
                <a:solidFill>
                  <a:schemeClr val="tx2"/>
                </a:solidFill>
              </a:rPr>
              <a:t>M</a:t>
            </a:r>
            <a:r>
              <a:rPr lang="en-US" dirty="0" smtClean="0">
                <a:solidFill>
                  <a:schemeClr val="tx2"/>
                </a:solidFill>
              </a:rPr>
              <a:t>ake </a:t>
            </a:r>
            <a:r>
              <a:rPr lang="en-US" dirty="0">
                <a:solidFill>
                  <a:schemeClr val="tx2"/>
                </a:solidFill>
              </a:rPr>
              <a:t>modeling mainstream </a:t>
            </a:r>
            <a:r>
              <a:rPr lang="en-US" dirty="0" smtClean="0">
                <a:solidFill>
                  <a:schemeClr val="tx2"/>
                </a:solidFill>
              </a:rPr>
              <a:t>providing simplified development  &amp; better visibility</a:t>
            </a:r>
            <a:endParaRPr lang="en-US" dirty="0">
              <a:solidFill>
                <a:schemeClr val="tx2"/>
              </a:solidFill>
            </a:endParaRPr>
          </a:p>
          <a:p>
            <a:pPr lvl="1"/>
            <a:endParaRPr lang="en-US" dirty="0">
              <a:solidFill>
                <a:srgbClr val="CCFF33"/>
              </a:solidFill>
            </a:endParaRPr>
          </a:p>
          <a:p>
            <a:endParaRPr lang="en-US" dirty="0" smtClean="0">
              <a:solidFill>
                <a:srgbClr val="00B050"/>
              </a:solidFill>
            </a:endParaRPr>
          </a:p>
          <a:p>
            <a:pPr marL="517525" lvl="1" indent="0">
              <a:buNone/>
            </a:pPr>
            <a:endParaRPr lang="en-US" dirty="0" smtClean="0"/>
          </a:p>
        </p:txBody>
      </p:sp>
    </p:spTree>
    <p:extLst>
      <p:ext uri="{BB962C8B-B14F-4D97-AF65-F5344CB8AC3E}">
        <p14:creationId xmlns:p14="http://schemas.microsoft.com/office/powerpoint/2007/7/12/main" xmlns="" val="265732290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054" y="228600"/>
            <a:ext cx="8375946" cy="1163395"/>
          </a:xfrm>
        </p:spPr>
        <p:txBody>
          <a:bodyPr>
            <a:normAutofit/>
          </a:bodyPr>
          <a:lstStyle/>
          <a:p>
            <a:r>
              <a:rPr lang="en-US" dirty="0" smtClean="0">
                <a:solidFill>
                  <a:schemeClr val="tx1"/>
                </a:solidFill>
              </a:rPr>
              <a:t>Agenda</a:t>
            </a:r>
            <a:br>
              <a:rPr lang="en-US" dirty="0" smtClean="0">
                <a:solidFill>
                  <a:schemeClr val="tx1"/>
                </a:solidFill>
              </a:rPr>
            </a:br>
            <a:endParaRPr sz="3600" dirty="0" smtClean="0">
              <a:solidFill>
                <a:schemeClr val="tx1"/>
              </a:solidFill>
            </a:endParaRPr>
          </a:p>
        </p:txBody>
      </p:sp>
      <p:sp>
        <p:nvSpPr>
          <p:cNvPr id="3" name="Content Placeholder 2"/>
          <p:cNvSpPr>
            <a:spLocks noGrp="1"/>
          </p:cNvSpPr>
          <p:nvPr>
            <p:ph idx="1"/>
          </p:nvPr>
        </p:nvSpPr>
        <p:spPr>
          <a:xfrm>
            <a:off x="875355" y="1478106"/>
            <a:ext cx="7452486" cy="3681008"/>
          </a:xfrm>
        </p:spPr>
        <p:txBody>
          <a:bodyPr>
            <a:normAutofit fontScale="85000" lnSpcReduction="20000"/>
          </a:bodyPr>
          <a:lstStyle/>
          <a:p>
            <a:r>
              <a:rPr lang="en-US" sz="2800" dirty="0">
                <a:solidFill>
                  <a:schemeClr val="accent2"/>
                </a:solidFill>
              </a:rPr>
              <a:t>Introduction to modeling</a:t>
            </a:r>
          </a:p>
          <a:p>
            <a:pPr marL="0" indent="0">
              <a:buNone/>
            </a:pPr>
            <a:endParaRPr lang="en-US" sz="2800" dirty="0">
              <a:solidFill>
                <a:schemeClr val="accent2"/>
              </a:solidFill>
            </a:endParaRPr>
          </a:p>
          <a:p>
            <a:r>
              <a:rPr lang="en-US" sz="2800" dirty="0">
                <a:solidFill>
                  <a:schemeClr val="accent2"/>
                </a:solidFill>
              </a:rPr>
              <a:t>What are some of the big challenges in IT?</a:t>
            </a:r>
          </a:p>
          <a:p>
            <a:pPr marL="0" indent="0">
              <a:buNone/>
            </a:pPr>
            <a:endParaRPr lang="en-US" sz="2800" dirty="0">
              <a:solidFill>
                <a:srgbClr val="CCFF33"/>
              </a:solidFill>
            </a:endParaRPr>
          </a:p>
          <a:p>
            <a:r>
              <a:rPr lang="en-US" sz="2800" dirty="0">
                <a:solidFill>
                  <a:schemeClr val="tx2"/>
                </a:solidFill>
              </a:rPr>
              <a:t>“Oslo” – what is </a:t>
            </a:r>
            <a:r>
              <a:rPr lang="en-US" sz="2800" dirty="0" smtClean="0">
                <a:solidFill>
                  <a:schemeClr val="tx2"/>
                </a:solidFill>
              </a:rPr>
              <a:t>it?</a:t>
            </a:r>
            <a:endParaRPr lang="en-US" sz="2800" dirty="0">
              <a:solidFill>
                <a:schemeClr val="tx2"/>
              </a:solidFill>
            </a:endParaRPr>
          </a:p>
          <a:p>
            <a:pPr marL="0" indent="0">
              <a:buNone/>
            </a:pPr>
            <a:endParaRPr lang="en-US" sz="2800" dirty="0">
              <a:solidFill>
                <a:srgbClr val="CCFF33"/>
              </a:solidFill>
            </a:endParaRPr>
          </a:p>
          <a:p>
            <a:r>
              <a:rPr lang="en-US" sz="2800" dirty="0">
                <a:solidFill>
                  <a:schemeClr val="accent2"/>
                </a:solidFill>
              </a:rPr>
              <a:t> Basic concepts &amp; architecture of “Oslo”</a:t>
            </a:r>
          </a:p>
          <a:p>
            <a:endParaRPr lang="en-US" sz="2800" dirty="0">
              <a:solidFill>
                <a:schemeClr val="accent2"/>
              </a:solidFill>
            </a:endParaRPr>
          </a:p>
          <a:p>
            <a:r>
              <a:rPr lang="en-US" sz="2800" dirty="0">
                <a:solidFill>
                  <a:schemeClr val="accent2"/>
                </a:solidFill>
              </a:rPr>
              <a:t>Demos of some simple scenarios in “Oslo”</a:t>
            </a:r>
          </a:p>
          <a:p>
            <a:endParaRPr lang="en-US" sz="2800" dirty="0">
              <a:solidFill>
                <a:schemeClr val="accent2"/>
              </a:solidFill>
            </a:endParaRPr>
          </a:p>
          <a:p>
            <a:r>
              <a:rPr lang="en-US" sz="2800" dirty="0">
                <a:solidFill>
                  <a:schemeClr val="accent2"/>
                </a:solidFill>
              </a:rPr>
              <a:t>Summary</a:t>
            </a:r>
          </a:p>
          <a:p>
            <a:endParaRPr lang="en-US" sz="2800" dirty="0" smtClean="0">
              <a:solidFill>
                <a:srgbClr val="CCFF33"/>
              </a:solidFill>
            </a:endParaRPr>
          </a:p>
          <a:p>
            <a:endParaRPr lang="en-US" sz="2800" dirty="0" smtClean="0">
              <a:solidFill>
                <a:srgbClr val="CCFF33"/>
              </a:solidFill>
            </a:endParaRPr>
          </a:p>
          <a:p>
            <a:endParaRPr lang="en-US" sz="2800" dirty="0" smtClean="0">
              <a:solidFill>
                <a:srgbClr val="CCFF33"/>
              </a:solidFill>
            </a:endParaRPr>
          </a:p>
          <a:p>
            <a:endParaRPr lang="en-US" sz="2800" dirty="0" smtClean="0">
              <a:solidFill>
                <a:srgbClr val="FFFFFF"/>
              </a:solidFill>
            </a:endParaRPr>
          </a:p>
          <a:p>
            <a:endParaRPr lang="en-US" sz="2800" dirty="0" smtClean="0">
              <a:solidFill>
                <a:srgbClr val="FFFFFF"/>
              </a:solidFill>
            </a:endParaRPr>
          </a:p>
          <a:p>
            <a:pPr>
              <a:buNone/>
            </a:pPr>
            <a:endParaRPr lang="en-US" sz="2800" dirty="0" smtClean="0">
              <a:solidFill>
                <a:srgbClr val="FFFFFF"/>
              </a:solidFill>
            </a:endParaRPr>
          </a:p>
          <a:p>
            <a:endParaRPr lang="en-US" sz="2800" dirty="0" smtClean="0">
              <a:solidFill>
                <a:srgbClr val="FFFFFF"/>
              </a:solidFill>
            </a:endParaRPr>
          </a:p>
        </p:txBody>
      </p:sp>
      <p:grpSp>
        <p:nvGrpSpPr>
          <p:cNvPr id="4" name="Group 29"/>
          <p:cNvGrpSpPr>
            <a:grpSpLocks/>
          </p:cNvGrpSpPr>
          <p:nvPr/>
        </p:nvGrpSpPr>
        <p:grpSpPr bwMode="auto">
          <a:xfrm>
            <a:off x="616069" y="2530462"/>
            <a:ext cx="696685" cy="729341"/>
            <a:chOff x="0" y="1400175"/>
            <a:chExt cx="457200" cy="457200"/>
          </a:xfrm>
        </p:grpSpPr>
        <p:sp>
          <p:nvSpPr>
            <p:cNvPr id="5" name="Oval 4"/>
            <p:cNvSpPr/>
            <p:nvPr/>
          </p:nvSpPr>
          <p:spPr>
            <a:xfrm>
              <a:off x="161365" y="1561540"/>
              <a:ext cx="152400" cy="152400"/>
            </a:xfrm>
            <a:prstGeom prst="ellipse">
              <a:avLst/>
            </a:prstGeom>
            <a:gradFill flip="none" rotWithShape="1">
              <a:gsLst>
                <a:gs pos="10000">
                  <a:srgbClr val="C0504D">
                    <a:lumMod val="50000"/>
                  </a:srgbClr>
                </a:gs>
                <a:gs pos="100000">
                  <a:srgbClr val="F79646">
                    <a:lumMod val="50000"/>
                  </a:srgbClr>
                </a:gs>
              </a:gsLst>
              <a:path path="shape">
                <a:fillToRect l="50000" t="50000" r="50000" b="50000"/>
              </a:path>
              <a:tileRect/>
            </a:gradFill>
            <a:ln w="12700" cap="flat" cmpd="sng" algn="ctr">
              <a:gradFill>
                <a:gsLst>
                  <a:gs pos="0">
                    <a:srgbClr val="F79646">
                      <a:lumMod val="75000"/>
                    </a:srgbClr>
                  </a:gs>
                  <a:gs pos="100000">
                    <a:srgbClr val="F79646"/>
                  </a:gs>
                </a:gsLst>
                <a:lin ang="5400000" scaled="0"/>
              </a:gradFill>
              <a:prstDash val="solid"/>
            </a:ln>
            <a:effectLst/>
            <a:scene3d>
              <a:camera prst="orthographicFront"/>
              <a:lightRig rig="threePt" dir="t">
                <a:rot lat="0" lon="0" rev="4800000"/>
              </a:lightRig>
            </a:scene3d>
            <a:sp3d/>
          </p:spPr>
          <p:txBody>
            <a:bodyPr anchor="ctr"/>
            <a:lstStyle/>
            <a:p>
              <a:pPr algn="ctr" defTabSz="914400">
                <a:defRPr/>
              </a:pPr>
              <a:endParaRPr lang="en-US">
                <a:solidFill>
                  <a:srgbClr val="FFFFFF"/>
                </a:solidFill>
                <a:latin typeface="Calibri" pitchFamily="-108" charset="0"/>
              </a:endParaRPr>
            </a:p>
          </p:txBody>
        </p:sp>
        <p:sp>
          <p:nvSpPr>
            <p:cNvPr id="6" name="Oval 5"/>
            <p:cNvSpPr/>
            <p:nvPr/>
          </p:nvSpPr>
          <p:spPr>
            <a:xfrm>
              <a:off x="0" y="1400175"/>
              <a:ext cx="457200" cy="457200"/>
            </a:xfrm>
            <a:prstGeom prst="ellipse">
              <a:avLst/>
            </a:prstGeom>
            <a:solidFill>
              <a:srgbClr val="FFC000"/>
            </a:solidFill>
            <a:ln w="25400" cap="flat" cmpd="sng" algn="ctr">
              <a:noFill/>
              <a:prstDash val="solid"/>
            </a:ln>
            <a:effectLst>
              <a:softEdge rad="127000"/>
            </a:effectLst>
          </p:spPr>
          <p:txBody>
            <a:bodyPr anchor="ctr"/>
            <a:lstStyle/>
            <a:p>
              <a:pPr algn="ctr" defTabSz="914400">
                <a:defRPr/>
              </a:pPr>
              <a:endParaRPr lang="en-US">
                <a:solidFill>
                  <a:srgbClr val="FFFFFF"/>
                </a:solidFill>
                <a:latin typeface="Calibri" pitchFamily="-108" charset="0"/>
              </a:endParaRPr>
            </a:p>
          </p:txBody>
        </p:sp>
        <p:sp>
          <p:nvSpPr>
            <p:cNvPr id="7" name="Oval 43"/>
            <p:cNvSpPr>
              <a:spLocks noChangeArrowheads="1"/>
            </p:cNvSpPr>
            <p:nvPr/>
          </p:nvSpPr>
          <p:spPr bwMode="auto">
            <a:xfrm>
              <a:off x="152400" y="1552575"/>
              <a:ext cx="152400" cy="152400"/>
            </a:xfrm>
            <a:prstGeom prst="ellipse">
              <a:avLst/>
            </a:prstGeom>
            <a:solidFill>
              <a:srgbClr val="FFFFFF"/>
            </a:solidFill>
            <a:ln w="12700">
              <a:solidFill>
                <a:srgbClr val="FFFF00"/>
              </a:solidFill>
              <a:round/>
              <a:headEnd/>
              <a:tailEnd/>
            </a:ln>
          </p:spPr>
          <p:txBody>
            <a:bodyPr anchor="ctr"/>
            <a:lstStyle/>
            <a:p>
              <a:pPr algn="ctr" defTabSz="914400"/>
              <a:endParaRPr lang="en-US">
                <a:solidFill>
                  <a:srgbClr val="FFFFFF"/>
                </a:solidFill>
                <a:latin typeface="Calibri" pitchFamily="34" charset="0"/>
              </a:endParaRPr>
            </a:p>
          </p:txBody>
        </p:sp>
      </p:grpSp>
    </p:spTree>
    <p:extLst>
      <p:ext uri="{BB962C8B-B14F-4D97-AF65-F5344CB8AC3E}">
        <p14:creationId xmlns:p14="http://schemas.microsoft.com/office/powerpoint/2007/7/12/main" xmlns="" val="644618497"/>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054" y="228600"/>
            <a:ext cx="8375946" cy="1163395"/>
          </a:xfrm>
        </p:spPr>
        <p:txBody>
          <a:bodyPr>
            <a:normAutofit/>
          </a:bodyPr>
          <a:lstStyle/>
          <a:p>
            <a:r>
              <a:rPr lang="en-US" dirty="0" smtClean="0">
                <a:solidFill>
                  <a:schemeClr val="tx1"/>
                </a:solidFill>
              </a:rPr>
              <a:t>What is "Oslo"?</a:t>
            </a:r>
            <a:endParaRPr sz="3600" dirty="0" smtClean="0">
              <a:solidFill>
                <a:schemeClr val="tx1"/>
              </a:solidFill>
            </a:endParaRPr>
          </a:p>
        </p:txBody>
      </p:sp>
      <p:sp>
        <p:nvSpPr>
          <p:cNvPr id="3" name="Content Placeholder 2"/>
          <p:cNvSpPr>
            <a:spLocks noGrp="1"/>
          </p:cNvSpPr>
          <p:nvPr>
            <p:ph idx="1"/>
          </p:nvPr>
        </p:nvSpPr>
        <p:spPr>
          <a:xfrm>
            <a:off x="410980" y="1695138"/>
            <a:ext cx="8382000" cy="3681008"/>
          </a:xfrm>
        </p:spPr>
        <p:txBody>
          <a:bodyPr>
            <a:normAutofit fontScale="92500" lnSpcReduction="10000"/>
          </a:bodyPr>
          <a:lstStyle/>
          <a:p>
            <a:r>
              <a:rPr lang="en-US" sz="2800" dirty="0" smtClean="0">
                <a:solidFill>
                  <a:schemeClr val="accent2"/>
                </a:solidFill>
              </a:rPr>
              <a:t>"Oslo" is our new platform for Model-driven applications</a:t>
            </a:r>
          </a:p>
          <a:p>
            <a:pPr>
              <a:buNone/>
            </a:pPr>
            <a:endParaRPr lang="en-US" sz="2800" dirty="0" smtClean="0">
              <a:solidFill>
                <a:schemeClr val="tx2"/>
              </a:solidFill>
            </a:endParaRPr>
          </a:p>
          <a:p>
            <a:pPr lvl="1"/>
            <a:r>
              <a:rPr lang="en-US" sz="2400" dirty="0" smtClean="0">
                <a:solidFill>
                  <a:schemeClr val="tx2"/>
                </a:solidFill>
              </a:rPr>
              <a:t>It is </a:t>
            </a:r>
            <a:r>
              <a:rPr lang="en-US" sz="2400" u="sng" dirty="0" smtClean="0">
                <a:solidFill>
                  <a:schemeClr val="tx2"/>
                </a:solidFill>
              </a:rPr>
              <a:t>not</a:t>
            </a:r>
            <a:r>
              <a:rPr lang="en-US" sz="2400" dirty="0" smtClean="0">
                <a:solidFill>
                  <a:schemeClr val="tx2"/>
                </a:solidFill>
              </a:rPr>
              <a:t> the code name for a single new  product </a:t>
            </a:r>
          </a:p>
          <a:p>
            <a:pPr lvl="1"/>
            <a:r>
              <a:rPr lang="en-US" sz="2400" dirty="0" smtClean="0">
                <a:solidFill>
                  <a:schemeClr val="tx2"/>
                </a:solidFill>
              </a:rPr>
              <a:t>It is </a:t>
            </a:r>
            <a:r>
              <a:rPr lang="en-US" sz="2400" u="sng" dirty="0" smtClean="0">
                <a:solidFill>
                  <a:schemeClr val="tx2"/>
                </a:solidFill>
              </a:rPr>
              <a:t>not</a:t>
            </a:r>
            <a:r>
              <a:rPr lang="en-US" sz="2400" dirty="0" smtClean="0">
                <a:solidFill>
                  <a:schemeClr val="tx2"/>
                </a:solidFill>
              </a:rPr>
              <a:t> the new name for existing product(s)</a:t>
            </a:r>
          </a:p>
          <a:p>
            <a:endParaRPr lang="en-US" sz="2800" dirty="0" smtClean="0"/>
          </a:p>
          <a:p>
            <a:r>
              <a:rPr lang="en-US" sz="2800" dirty="0" smtClean="0">
                <a:solidFill>
                  <a:schemeClr val="accent2"/>
                </a:solidFill>
              </a:rPr>
              <a:t>The "Oslo" technologies that  we’ll talk about today</a:t>
            </a:r>
          </a:p>
          <a:p>
            <a:pPr marL="0" indent="0">
              <a:buNone/>
            </a:pPr>
            <a:endParaRPr lang="en-US" sz="2800" dirty="0" smtClean="0">
              <a:solidFill>
                <a:schemeClr val="tx2"/>
              </a:solidFill>
            </a:endParaRPr>
          </a:p>
          <a:p>
            <a:pPr lvl="1"/>
            <a:r>
              <a:rPr lang="en-US" sz="2400" dirty="0">
                <a:solidFill>
                  <a:schemeClr val="tx2"/>
                </a:solidFill>
              </a:rPr>
              <a:t>The  “M” </a:t>
            </a:r>
            <a:r>
              <a:rPr lang="en-US" sz="2400" dirty="0" smtClean="0">
                <a:solidFill>
                  <a:schemeClr val="tx2"/>
                </a:solidFill>
              </a:rPr>
              <a:t>Language </a:t>
            </a:r>
          </a:p>
          <a:p>
            <a:pPr lvl="1"/>
            <a:r>
              <a:rPr lang="en-US" sz="2400" dirty="0">
                <a:solidFill>
                  <a:schemeClr val="tx2"/>
                </a:solidFill>
              </a:rPr>
              <a:t>The  “Quadrant” </a:t>
            </a:r>
            <a:endParaRPr lang="en-US" sz="2400" dirty="0" smtClean="0">
              <a:solidFill>
                <a:schemeClr val="tx2"/>
              </a:solidFill>
            </a:endParaRPr>
          </a:p>
          <a:p>
            <a:pPr lvl="1"/>
            <a:r>
              <a:rPr lang="en-US" sz="2400" dirty="0">
                <a:solidFill>
                  <a:schemeClr val="tx2"/>
                </a:solidFill>
              </a:rPr>
              <a:t>The  “Repository” </a:t>
            </a:r>
            <a:endParaRPr lang="en-US" sz="2400" dirty="0" smtClean="0">
              <a:solidFill>
                <a:schemeClr val="tx2"/>
              </a:solidFill>
            </a:endParaRPr>
          </a:p>
          <a:p>
            <a:pPr lvl="1"/>
            <a:endParaRPr lang="en-US" sz="2400" dirty="0" smtClean="0">
              <a:solidFill>
                <a:srgbClr val="FFFFFF"/>
              </a:solidFill>
            </a:endParaRPr>
          </a:p>
          <a:p>
            <a:pPr marL="517525" lvl="1" indent="0">
              <a:buNone/>
            </a:pPr>
            <a:endParaRPr lang="en-US" sz="2400" dirty="0" smtClean="0"/>
          </a:p>
          <a:p>
            <a:pPr lvl="1"/>
            <a:endParaRPr lang="en-US" sz="2400" dirty="0" smtClean="0"/>
          </a:p>
          <a:p>
            <a:pPr lvl="1"/>
            <a:endParaRPr lang="en-US" sz="2400" dirty="0" smtClean="0">
              <a:solidFill>
                <a:srgbClr val="FFFFFF"/>
              </a:solidFill>
            </a:endParaRPr>
          </a:p>
        </p:txBody>
      </p:sp>
    </p:spTree>
    <p:extLst>
      <p:ext uri="{BB962C8B-B14F-4D97-AF65-F5344CB8AC3E}">
        <p14:creationId xmlns:p14="http://schemas.microsoft.com/office/powerpoint/2007/7/12/main" xmlns="" val="57206487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1"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childTnLst>
                                </p:cTn>
                              </p:par>
                              <p:par>
                                <p:cTn id="12" presetID="1" presetClass="entr" presetSubtype="0" fill="hold" grpId="1" nodeType="with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2"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childTnLst>
                                </p:cTn>
                              </p:par>
                              <p:par>
                                <p:cTn id="18" presetID="1" presetClass="entr" presetSubtype="0" fill="hold" grpId="2" nodeType="with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childTnLst>
                                </p:cTn>
                              </p:par>
                              <p:par>
                                <p:cTn id="20" presetID="1" presetClass="entr" presetSubtype="0" fill="hold" grpId="2"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2"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3"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childTnLst>
                                </p:cTn>
                              </p:par>
                              <p:par>
                                <p:cTn id="30" presetID="1" presetClass="entr" presetSubtype="0" fill="hold" grpId="3"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childTnLst>
                                </p:cTn>
                              </p:par>
                              <p:par>
                                <p:cTn id="32" presetID="1" presetClass="entr" presetSubtype="0" fill="hold" grpId="4" nodeType="withEffect">
                                  <p:stCondLst>
                                    <p:cond delay="0"/>
                                  </p:stCondLst>
                                  <p:childTnLst>
                                    <p:set>
                                      <p:cBhvr>
                                        <p:cTn id="33" dur="1" fill="hold">
                                          <p:stCondLst>
                                            <p:cond delay="0"/>
                                          </p:stCondLst>
                                        </p:cTn>
                                        <p:tgtEl>
                                          <p:spTgt spid="3">
                                            <p:txEl>
                                              <p:pRg st="2" end="2"/>
                                            </p:txEl>
                                          </p:spTgt>
                                        </p:tgtEl>
                                        <p:attrNameLst>
                                          <p:attrName>style.visibility</p:attrName>
                                        </p:attrNameLst>
                                      </p:cBhvr>
                                      <p:to>
                                        <p:strVal val="visible"/>
                                      </p:to>
                                    </p:set>
                                  </p:childTnLst>
                                </p:cTn>
                              </p:par>
                              <p:par>
                                <p:cTn id="34" presetID="1" presetClass="entr" presetSubtype="0" fill="hold" grpId="4" nodeType="withEffect">
                                  <p:stCondLst>
                                    <p:cond delay="0"/>
                                  </p:stCondLst>
                                  <p:childTnLst>
                                    <p:set>
                                      <p:cBhvr>
                                        <p:cTn id="35"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4" nodeType="clickEffect">
                                  <p:stCondLst>
                                    <p:cond delay="0"/>
                                  </p:stCondLst>
                                  <p:childTnLst>
                                    <p:set>
                                      <p:cBhvr>
                                        <p:cTn id="39" dur="1" fill="hold">
                                          <p:stCondLst>
                                            <p:cond delay="0"/>
                                          </p:stCondLst>
                                        </p:cTn>
                                        <p:tgtEl>
                                          <p:spTgt spid="3">
                                            <p:txEl>
                                              <p:pRg st="5" end="5"/>
                                            </p:txEl>
                                          </p:spTgt>
                                        </p:tgtEl>
                                        <p:attrNameLst>
                                          <p:attrName>style.visibility</p:attrName>
                                        </p:attrNameLst>
                                      </p:cBhvr>
                                      <p:to>
                                        <p:strVal val="visible"/>
                                      </p:to>
                                    </p:set>
                                  </p:childTnLst>
                                </p:cTn>
                              </p:par>
                              <p:par>
                                <p:cTn id="40" presetID="1" presetClass="entr" presetSubtype="0" fill="hold" grpId="4" nodeType="with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childTnLst>
                                </p:cTn>
                              </p:par>
                              <p:par>
                                <p:cTn id="42" presetID="1" presetClass="entr" presetSubtype="0" fill="hold" grpId="4" nodeType="withEffect">
                                  <p:stCondLst>
                                    <p:cond delay="0"/>
                                  </p:stCondLst>
                                  <p:childTnLst>
                                    <p:set>
                                      <p:cBhvr>
                                        <p:cTn id="43" dur="1" fill="hold">
                                          <p:stCondLst>
                                            <p:cond delay="0"/>
                                          </p:stCondLst>
                                        </p:cTn>
                                        <p:tgtEl>
                                          <p:spTgt spid="3">
                                            <p:txEl>
                                              <p:pRg st="8" end="8"/>
                                            </p:txEl>
                                          </p:spTgt>
                                        </p:tgtEl>
                                        <p:attrNameLst>
                                          <p:attrName>style.visibility</p:attrName>
                                        </p:attrNameLst>
                                      </p:cBhvr>
                                      <p:to>
                                        <p:strVal val="visible"/>
                                      </p:to>
                                    </p:set>
                                  </p:childTnLst>
                                </p:cTn>
                              </p:par>
                              <p:par>
                                <p:cTn id="44" presetID="1" presetClass="entr" presetSubtype="0" fill="hold" grpId="5" nodeType="withEffect">
                                  <p:stCondLst>
                                    <p:cond delay="0"/>
                                  </p:stCondLst>
                                  <p:childTnLst>
                                    <p:set>
                                      <p:cBhvr>
                                        <p:cTn id="45" dur="1" fill="hold">
                                          <p:stCondLst>
                                            <p:cond delay="0"/>
                                          </p:stCondLst>
                                        </p:cTn>
                                        <p:tgtEl>
                                          <p:spTgt spid="3">
                                            <p:txEl>
                                              <p:pRg st="2" end="2"/>
                                            </p:txEl>
                                          </p:spTgt>
                                        </p:tgtEl>
                                        <p:attrNameLst>
                                          <p:attrName>style.visibility</p:attrName>
                                        </p:attrNameLst>
                                      </p:cBhvr>
                                      <p:to>
                                        <p:strVal val="visible"/>
                                      </p:to>
                                    </p:set>
                                  </p:childTnLst>
                                </p:cTn>
                              </p:par>
                              <p:par>
                                <p:cTn id="46" presetID="1" presetClass="entr" presetSubtype="0" fill="hold" grpId="5" nodeType="withEffect">
                                  <p:stCondLst>
                                    <p:cond delay="0"/>
                                  </p:stCondLst>
                                  <p:childTnLst>
                                    <p:set>
                                      <p:cBhvr>
                                        <p:cTn id="47"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5" nodeType="clickEffect">
                                  <p:stCondLst>
                                    <p:cond delay="0"/>
                                  </p:stCondLst>
                                  <p:childTnLst>
                                    <p:set>
                                      <p:cBhvr>
                                        <p:cTn id="51" dur="1" fill="hold">
                                          <p:stCondLst>
                                            <p:cond delay="0"/>
                                          </p:stCondLst>
                                        </p:cTn>
                                        <p:tgtEl>
                                          <p:spTgt spid="3">
                                            <p:txEl>
                                              <p:pRg st="5" end="5"/>
                                            </p:txEl>
                                          </p:spTgt>
                                        </p:tgtEl>
                                        <p:attrNameLst>
                                          <p:attrName>style.visibility</p:attrName>
                                        </p:attrNameLst>
                                      </p:cBhvr>
                                      <p:to>
                                        <p:strVal val="visible"/>
                                      </p:to>
                                    </p:set>
                                  </p:childTnLst>
                                </p:cTn>
                              </p:par>
                              <p:par>
                                <p:cTn id="52" presetID="1" presetClass="entr" presetSubtype="0" fill="hold" grpId="5" nodeType="withEffect">
                                  <p:stCondLst>
                                    <p:cond delay="0"/>
                                  </p:stCondLst>
                                  <p:childTnLst>
                                    <p:set>
                                      <p:cBhvr>
                                        <p:cTn id="53" dur="1" fill="hold">
                                          <p:stCondLst>
                                            <p:cond delay="0"/>
                                          </p:stCondLst>
                                        </p:cTn>
                                        <p:tgtEl>
                                          <p:spTgt spid="3">
                                            <p:txEl>
                                              <p:pRg st="7" end="7"/>
                                            </p:txEl>
                                          </p:spTgt>
                                        </p:tgtEl>
                                        <p:attrNameLst>
                                          <p:attrName>style.visibility</p:attrName>
                                        </p:attrNameLst>
                                      </p:cBhvr>
                                      <p:to>
                                        <p:strVal val="visible"/>
                                      </p:to>
                                    </p:set>
                                  </p:childTnLst>
                                </p:cTn>
                              </p:par>
                              <p:par>
                                <p:cTn id="54" presetID="1" presetClass="entr" presetSubtype="0" fill="hold" grpId="5" nodeType="withEffect">
                                  <p:stCondLst>
                                    <p:cond delay="0"/>
                                  </p:stCondLst>
                                  <p:childTnLst>
                                    <p:set>
                                      <p:cBhvr>
                                        <p:cTn id="55" dur="1" fill="hold">
                                          <p:stCondLst>
                                            <p:cond delay="0"/>
                                          </p:stCondLst>
                                        </p:cTn>
                                        <p:tgtEl>
                                          <p:spTgt spid="3">
                                            <p:txEl>
                                              <p:pRg st="8" end="8"/>
                                            </p:txEl>
                                          </p:spTgt>
                                        </p:tgtEl>
                                        <p:attrNameLst>
                                          <p:attrName>style.visibility</p:attrName>
                                        </p:attrNameLst>
                                      </p:cBhvr>
                                      <p:to>
                                        <p:strVal val="visible"/>
                                      </p:to>
                                    </p:set>
                                  </p:childTnLst>
                                </p:cTn>
                              </p:par>
                              <p:par>
                                <p:cTn id="56" presetID="1" presetClass="entr" presetSubtype="0" fill="hold" grpId="5" nodeType="withEffect">
                                  <p:stCondLst>
                                    <p:cond delay="0"/>
                                  </p:stCondLst>
                                  <p:childTnLst>
                                    <p:set>
                                      <p:cBhvr>
                                        <p:cTn id="57"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P spid="3" grpId="2" build="p"/>
      <p:bldP spid="3" grpId="3" build="p"/>
      <p:bldP spid="3" grpId="4" build="p"/>
      <p:bldP spid="3" grpId="5"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054" y="228600"/>
            <a:ext cx="8375946" cy="1163395"/>
          </a:xfrm>
        </p:spPr>
        <p:txBody>
          <a:bodyPr>
            <a:normAutofit/>
          </a:bodyPr>
          <a:lstStyle/>
          <a:p>
            <a:r>
              <a:rPr lang="en-US" dirty="0" smtClean="0">
                <a:solidFill>
                  <a:schemeClr val="tx1"/>
                </a:solidFill>
              </a:rPr>
              <a:t>Where is “Oslo” today?</a:t>
            </a:r>
            <a:br>
              <a:rPr lang="en-US" dirty="0" smtClean="0">
                <a:solidFill>
                  <a:schemeClr val="tx1"/>
                </a:solidFill>
              </a:rPr>
            </a:br>
            <a:endParaRPr sz="3600" dirty="0" smtClean="0">
              <a:solidFill>
                <a:schemeClr val="tx1"/>
              </a:solidFill>
            </a:endParaRPr>
          </a:p>
        </p:txBody>
      </p:sp>
      <p:sp>
        <p:nvSpPr>
          <p:cNvPr id="3" name="Content Placeholder 2"/>
          <p:cNvSpPr>
            <a:spLocks noGrp="1"/>
          </p:cNvSpPr>
          <p:nvPr>
            <p:ph idx="1"/>
          </p:nvPr>
        </p:nvSpPr>
        <p:spPr>
          <a:xfrm>
            <a:off x="381000" y="1905000"/>
            <a:ext cx="8382000" cy="3804118"/>
          </a:xfrm>
        </p:spPr>
        <p:txBody>
          <a:bodyPr>
            <a:normAutofit/>
          </a:bodyPr>
          <a:lstStyle/>
          <a:p>
            <a:r>
              <a:rPr lang="en-US" sz="2800" dirty="0" smtClean="0">
                <a:solidFill>
                  <a:schemeClr val="accent2"/>
                </a:solidFill>
              </a:rPr>
              <a:t>No  formal release dates have yet been announced</a:t>
            </a:r>
          </a:p>
          <a:p>
            <a:endParaRPr lang="en-US" sz="2800" dirty="0" smtClean="0">
              <a:solidFill>
                <a:schemeClr val="accent2"/>
              </a:solidFill>
            </a:endParaRPr>
          </a:p>
          <a:p>
            <a:r>
              <a:rPr lang="en-US" sz="2800" dirty="0" smtClean="0">
                <a:solidFill>
                  <a:schemeClr val="accent2"/>
                </a:solidFill>
              </a:rPr>
              <a:t>The objective of today’s discussion</a:t>
            </a:r>
          </a:p>
          <a:p>
            <a:pPr lvl="1"/>
            <a:r>
              <a:rPr lang="en-US" sz="2400" dirty="0" smtClean="0">
                <a:solidFill>
                  <a:schemeClr val="tx2"/>
                </a:solidFill>
              </a:rPr>
              <a:t>Describe some of the main problems “Oslo” addresses</a:t>
            </a:r>
          </a:p>
          <a:p>
            <a:pPr lvl="1"/>
            <a:r>
              <a:rPr lang="en-US" sz="2400" dirty="0" smtClean="0">
                <a:solidFill>
                  <a:schemeClr val="tx2"/>
                </a:solidFill>
              </a:rPr>
              <a:t>Give you a big-picture view of the technology</a:t>
            </a:r>
          </a:p>
          <a:p>
            <a:pPr lvl="1">
              <a:buNone/>
            </a:pPr>
            <a:endParaRPr lang="en-US" sz="2400" dirty="0" smtClean="0">
              <a:solidFill>
                <a:schemeClr val="accent1"/>
              </a:solidFill>
            </a:endParaRPr>
          </a:p>
          <a:p>
            <a:r>
              <a:rPr lang="en-US" sz="2800" dirty="0" smtClean="0">
                <a:solidFill>
                  <a:schemeClr val="accent2"/>
                </a:solidFill>
              </a:rPr>
              <a:t>Don’t be surprised if there are changes before </a:t>
            </a:r>
            <a:br>
              <a:rPr lang="en-US" sz="2800" dirty="0" smtClean="0">
                <a:solidFill>
                  <a:schemeClr val="accent2"/>
                </a:solidFill>
              </a:rPr>
            </a:br>
            <a:r>
              <a:rPr lang="en-US" sz="2800" dirty="0" smtClean="0">
                <a:solidFill>
                  <a:schemeClr val="accent2"/>
                </a:solidFill>
              </a:rPr>
              <a:t>the first “Oslo” release</a:t>
            </a:r>
          </a:p>
        </p:txBody>
      </p:sp>
    </p:spTree>
    <p:extLst>
      <p:ext uri="{BB962C8B-B14F-4D97-AF65-F5344CB8AC3E}">
        <p14:creationId xmlns:p14="http://schemas.microsoft.com/office/powerpoint/2007/7/12/main" xmlns="" val="63007946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par>
                                <p:cTn id="17" presetID="1" presetClass="entr" presetSubtype="0" fill="hold" grpId="1"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2"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par>
                                <p:cTn id="23" presetID="1" presetClass="entr" presetSubtype="0" fill="hold" grpId="2"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childTnLst>
                                </p:cTn>
                              </p:par>
                              <p:par>
                                <p:cTn id="25" presetID="1" presetClass="entr" presetSubtype="0" fill="hold" grpId="2"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2"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P spid="3" grpId="2"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054" y="228600"/>
            <a:ext cx="8375946" cy="1163395"/>
          </a:xfrm>
        </p:spPr>
        <p:txBody>
          <a:bodyPr>
            <a:normAutofit/>
          </a:bodyPr>
          <a:lstStyle/>
          <a:p>
            <a:r>
              <a:rPr lang="en-US" dirty="0" smtClean="0">
                <a:solidFill>
                  <a:schemeClr val="tx1"/>
                </a:solidFill>
              </a:rPr>
              <a:t>Agenda</a:t>
            </a:r>
            <a:br>
              <a:rPr lang="en-US" dirty="0" smtClean="0">
                <a:solidFill>
                  <a:schemeClr val="tx1"/>
                </a:solidFill>
              </a:rPr>
            </a:br>
            <a:endParaRPr sz="3600" dirty="0" smtClean="0">
              <a:solidFill>
                <a:schemeClr val="tx1"/>
              </a:solidFill>
            </a:endParaRPr>
          </a:p>
        </p:txBody>
      </p:sp>
      <p:sp>
        <p:nvSpPr>
          <p:cNvPr id="9" name="Content Placeholder 2"/>
          <p:cNvSpPr>
            <a:spLocks noGrp="1"/>
          </p:cNvSpPr>
          <p:nvPr>
            <p:ph idx="1"/>
          </p:nvPr>
        </p:nvSpPr>
        <p:spPr>
          <a:xfrm>
            <a:off x="875355" y="1478106"/>
            <a:ext cx="7452486" cy="3681008"/>
          </a:xfrm>
        </p:spPr>
        <p:txBody>
          <a:bodyPr>
            <a:normAutofit fontScale="85000" lnSpcReduction="20000"/>
          </a:bodyPr>
          <a:lstStyle/>
          <a:p>
            <a:r>
              <a:rPr lang="en-US" sz="2800" dirty="0">
                <a:solidFill>
                  <a:schemeClr val="accent2"/>
                </a:solidFill>
              </a:rPr>
              <a:t>Introduction to modeling</a:t>
            </a:r>
          </a:p>
          <a:p>
            <a:pPr marL="0" indent="0">
              <a:buNone/>
            </a:pPr>
            <a:endParaRPr lang="en-US" sz="2800" dirty="0">
              <a:solidFill>
                <a:schemeClr val="accent2"/>
              </a:solidFill>
            </a:endParaRPr>
          </a:p>
          <a:p>
            <a:r>
              <a:rPr lang="en-US" sz="2800" dirty="0">
                <a:solidFill>
                  <a:schemeClr val="accent2"/>
                </a:solidFill>
              </a:rPr>
              <a:t>What are some of the big challenges in IT?</a:t>
            </a:r>
          </a:p>
          <a:p>
            <a:pPr marL="0" indent="0">
              <a:buNone/>
            </a:pPr>
            <a:endParaRPr lang="en-US" sz="2800" dirty="0">
              <a:solidFill>
                <a:schemeClr val="accent2"/>
              </a:solidFill>
            </a:endParaRPr>
          </a:p>
          <a:p>
            <a:r>
              <a:rPr lang="en-US" sz="2800" dirty="0">
                <a:solidFill>
                  <a:schemeClr val="accent2"/>
                </a:solidFill>
              </a:rPr>
              <a:t>“Oslo” – what is </a:t>
            </a:r>
            <a:r>
              <a:rPr lang="en-US" sz="2800" dirty="0" smtClean="0">
                <a:solidFill>
                  <a:schemeClr val="accent2"/>
                </a:solidFill>
              </a:rPr>
              <a:t>it?</a:t>
            </a:r>
            <a:endParaRPr lang="en-US" sz="2800" dirty="0">
              <a:solidFill>
                <a:schemeClr val="accent2"/>
              </a:solidFill>
            </a:endParaRPr>
          </a:p>
          <a:p>
            <a:pPr marL="0" indent="0">
              <a:buNone/>
            </a:pPr>
            <a:endParaRPr lang="en-US" sz="2800" dirty="0">
              <a:solidFill>
                <a:schemeClr val="tx2"/>
              </a:solidFill>
            </a:endParaRPr>
          </a:p>
          <a:p>
            <a:r>
              <a:rPr lang="en-US" sz="2800" dirty="0">
                <a:solidFill>
                  <a:schemeClr val="tx2"/>
                </a:solidFill>
              </a:rPr>
              <a:t> Basic concepts &amp; architecture of “Oslo”</a:t>
            </a:r>
          </a:p>
          <a:p>
            <a:endParaRPr lang="en-US" sz="2800" dirty="0">
              <a:solidFill>
                <a:schemeClr val="accent1"/>
              </a:solidFill>
            </a:endParaRPr>
          </a:p>
          <a:p>
            <a:r>
              <a:rPr lang="en-US" sz="2800" dirty="0">
                <a:solidFill>
                  <a:schemeClr val="accent2"/>
                </a:solidFill>
              </a:rPr>
              <a:t>Demos of some simple scenarios in “Oslo”</a:t>
            </a:r>
          </a:p>
          <a:p>
            <a:endParaRPr lang="en-US" sz="2800" dirty="0">
              <a:solidFill>
                <a:schemeClr val="accent2"/>
              </a:solidFill>
            </a:endParaRPr>
          </a:p>
          <a:p>
            <a:r>
              <a:rPr lang="en-US" sz="2800" dirty="0">
                <a:solidFill>
                  <a:schemeClr val="accent2"/>
                </a:solidFill>
              </a:rPr>
              <a:t>Summary</a:t>
            </a:r>
          </a:p>
          <a:p>
            <a:endParaRPr lang="en-US" sz="2800" dirty="0" smtClean="0">
              <a:solidFill>
                <a:schemeClr val="accent1"/>
              </a:solidFill>
            </a:endParaRPr>
          </a:p>
          <a:p>
            <a:endParaRPr lang="en-US" sz="2800" dirty="0" smtClean="0">
              <a:solidFill>
                <a:schemeClr val="accent1"/>
              </a:solidFill>
            </a:endParaRPr>
          </a:p>
          <a:p>
            <a:endParaRPr lang="en-US" sz="2800" dirty="0" smtClean="0">
              <a:solidFill>
                <a:schemeClr val="accent1"/>
              </a:solidFill>
            </a:endParaRPr>
          </a:p>
          <a:p>
            <a:endParaRPr lang="en-US" sz="2800" dirty="0" smtClean="0">
              <a:solidFill>
                <a:schemeClr val="accent1"/>
              </a:solidFill>
            </a:endParaRPr>
          </a:p>
          <a:p>
            <a:pPr marL="0" indent="0">
              <a:buNone/>
            </a:pPr>
            <a:endParaRPr lang="en-US" sz="2800" dirty="0" smtClean="0">
              <a:solidFill>
                <a:schemeClr val="accent1"/>
              </a:solidFill>
            </a:endParaRPr>
          </a:p>
          <a:p>
            <a:pPr>
              <a:buNone/>
            </a:pPr>
            <a:endParaRPr lang="en-US" sz="2800" dirty="0" smtClean="0">
              <a:solidFill>
                <a:schemeClr val="accent1"/>
              </a:solidFill>
            </a:endParaRPr>
          </a:p>
          <a:p>
            <a:endParaRPr lang="en-US" sz="2800" dirty="0" smtClean="0">
              <a:solidFill>
                <a:schemeClr val="accent1"/>
              </a:solidFill>
            </a:endParaRPr>
          </a:p>
        </p:txBody>
      </p:sp>
      <p:grpSp>
        <p:nvGrpSpPr>
          <p:cNvPr id="4" name="Group 29"/>
          <p:cNvGrpSpPr>
            <a:grpSpLocks/>
          </p:cNvGrpSpPr>
          <p:nvPr/>
        </p:nvGrpSpPr>
        <p:grpSpPr bwMode="auto">
          <a:xfrm>
            <a:off x="620308" y="3201827"/>
            <a:ext cx="696685" cy="729341"/>
            <a:chOff x="0" y="1400175"/>
            <a:chExt cx="457200" cy="457200"/>
          </a:xfrm>
        </p:grpSpPr>
        <p:sp>
          <p:nvSpPr>
            <p:cNvPr id="5" name="Oval 4"/>
            <p:cNvSpPr/>
            <p:nvPr/>
          </p:nvSpPr>
          <p:spPr>
            <a:xfrm>
              <a:off x="161365" y="1561540"/>
              <a:ext cx="152400" cy="152400"/>
            </a:xfrm>
            <a:prstGeom prst="ellipse">
              <a:avLst/>
            </a:prstGeom>
            <a:gradFill flip="none" rotWithShape="1">
              <a:gsLst>
                <a:gs pos="10000">
                  <a:srgbClr val="C0504D">
                    <a:lumMod val="50000"/>
                  </a:srgbClr>
                </a:gs>
                <a:gs pos="100000">
                  <a:srgbClr val="F79646">
                    <a:lumMod val="50000"/>
                  </a:srgbClr>
                </a:gs>
              </a:gsLst>
              <a:path path="shape">
                <a:fillToRect l="50000" t="50000" r="50000" b="50000"/>
              </a:path>
              <a:tileRect/>
            </a:gradFill>
            <a:ln w="12700" cap="flat" cmpd="sng" algn="ctr">
              <a:gradFill>
                <a:gsLst>
                  <a:gs pos="0">
                    <a:srgbClr val="F79646">
                      <a:lumMod val="75000"/>
                    </a:srgbClr>
                  </a:gs>
                  <a:gs pos="100000">
                    <a:srgbClr val="F79646"/>
                  </a:gs>
                </a:gsLst>
                <a:lin ang="5400000" scaled="0"/>
              </a:gradFill>
              <a:prstDash val="solid"/>
            </a:ln>
            <a:effectLst/>
            <a:scene3d>
              <a:camera prst="orthographicFront"/>
              <a:lightRig rig="threePt" dir="t">
                <a:rot lat="0" lon="0" rev="4800000"/>
              </a:lightRig>
            </a:scene3d>
            <a:sp3d/>
          </p:spPr>
          <p:txBody>
            <a:bodyPr anchor="ctr"/>
            <a:lstStyle/>
            <a:p>
              <a:pPr algn="ctr" defTabSz="914400">
                <a:defRPr/>
              </a:pPr>
              <a:endParaRPr lang="en-US">
                <a:solidFill>
                  <a:srgbClr val="FFFFFF"/>
                </a:solidFill>
                <a:latin typeface="Calibri" pitchFamily="-108" charset="0"/>
              </a:endParaRPr>
            </a:p>
          </p:txBody>
        </p:sp>
        <p:sp>
          <p:nvSpPr>
            <p:cNvPr id="6" name="Oval 5"/>
            <p:cNvSpPr/>
            <p:nvPr/>
          </p:nvSpPr>
          <p:spPr>
            <a:xfrm>
              <a:off x="0" y="1400175"/>
              <a:ext cx="457200" cy="457200"/>
            </a:xfrm>
            <a:prstGeom prst="ellipse">
              <a:avLst/>
            </a:prstGeom>
            <a:solidFill>
              <a:srgbClr val="FFC000"/>
            </a:solidFill>
            <a:ln w="25400" cap="flat" cmpd="sng" algn="ctr">
              <a:noFill/>
              <a:prstDash val="solid"/>
            </a:ln>
            <a:effectLst>
              <a:softEdge rad="127000"/>
            </a:effectLst>
          </p:spPr>
          <p:txBody>
            <a:bodyPr anchor="ctr"/>
            <a:lstStyle/>
            <a:p>
              <a:pPr algn="ctr" defTabSz="914400">
                <a:defRPr/>
              </a:pPr>
              <a:endParaRPr lang="en-US">
                <a:solidFill>
                  <a:srgbClr val="FFFFFF"/>
                </a:solidFill>
                <a:latin typeface="Calibri" pitchFamily="-108" charset="0"/>
              </a:endParaRPr>
            </a:p>
          </p:txBody>
        </p:sp>
        <p:sp>
          <p:nvSpPr>
            <p:cNvPr id="7" name="Oval 43"/>
            <p:cNvSpPr>
              <a:spLocks noChangeArrowheads="1"/>
            </p:cNvSpPr>
            <p:nvPr/>
          </p:nvSpPr>
          <p:spPr bwMode="auto">
            <a:xfrm>
              <a:off x="152400" y="1552575"/>
              <a:ext cx="152400" cy="152400"/>
            </a:xfrm>
            <a:prstGeom prst="ellipse">
              <a:avLst/>
            </a:prstGeom>
            <a:solidFill>
              <a:srgbClr val="FFFFFF"/>
            </a:solidFill>
            <a:ln w="12700">
              <a:solidFill>
                <a:srgbClr val="FFFF00"/>
              </a:solidFill>
              <a:round/>
              <a:headEnd/>
              <a:tailEnd/>
            </a:ln>
          </p:spPr>
          <p:txBody>
            <a:bodyPr anchor="ctr"/>
            <a:lstStyle/>
            <a:p>
              <a:pPr algn="ctr" defTabSz="914400"/>
              <a:endParaRPr lang="en-US">
                <a:solidFill>
                  <a:srgbClr val="FFFFFF"/>
                </a:solidFill>
                <a:latin typeface="Calibri" pitchFamily="34" charset="0"/>
              </a:endParaRPr>
            </a:p>
          </p:txBody>
        </p:sp>
      </p:grpSp>
    </p:spTree>
    <p:extLst>
      <p:ext uri="{BB962C8B-B14F-4D97-AF65-F5344CB8AC3E}">
        <p14:creationId xmlns:p14="http://schemas.microsoft.com/office/powerpoint/2007/7/12/main" xmlns="" val="1456831012"/>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350" y="228600"/>
            <a:ext cx="8369300" cy="692497"/>
          </a:xfrm>
        </p:spPr>
        <p:txBody>
          <a:bodyPr/>
          <a:lstStyle/>
          <a:p>
            <a:r>
              <a:rPr b="0" smtClean="0">
                <a:solidFill>
                  <a:schemeClr val="tx1"/>
                </a:solidFill>
                <a:effectLst/>
              </a:rPr>
              <a:t>What is "Oslo"?</a:t>
            </a:r>
            <a:endParaRPr lang="en-US" b="0" dirty="0">
              <a:solidFill>
                <a:schemeClr val="tx1"/>
              </a:solidFill>
              <a:effectLst/>
            </a:endParaRPr>
          </a:p>
        </p:txBody>
      </p:sp>
      <p:grpSp>
        <p:nvGrpSpPr>
          <p:cNvPr id="10" name="Group 15"/>
          <p:cNvGrpSpPr/>
          <p:nvPr/>
        </p:nvGrpSpPr>
        <p:grpSpPr>
          <a:xfrm>
            <a:off x="862584" y="1415235"/>
            <a:ext cx="7543800" cy="1384995"/>
            <a:chOff x="838200" y="1720035"/>
            <a:chExt cx="7543800" cy="1384995"/>
          </a:xfrm>
        </p:grpSpPr>
        <p:sp>
          <p:nvSpPr>
            <p:cNvPr id="12" name="TextBox 11"/>
            <p:cNvSpPr txBox="1"/>
            <p:nvPr/>
          </p:nvSpPr>
          <p:spPr>
            <a:xfrm>
              <a:off x="2362200" y="1720035"/>
              <a:ext cx="6019800" cy="1384995"/>
            </a:xfrm>
            <a:prstGeom prst="rect">
              <a:avLst/>
            </a:prstGeom>
            <a:noFill/>
          </p:spPr>
          <p:txBody>
            <a:bodyPr wrap="square" rtlCol="0">
              <a:spAutoFit/>
            </a:bodyPr>
            <a:lstStyle/>
            <a:p>
              <a:r>
                <a:rPr lang="en-US" sz="2800" dirty="0" smtClean="0">
                  <a:solidFill>
                    <a:srgbClr val="00B050"/>
                  </a:solidFill>
                  <a:latin typeface="Calibri" pitchFamily="34" charset="0"/>
                </a:rPr>
                <a:t>“M”</a:t>
              </a:r>
            </a:p>
            <a:p>
              <a:r>
                <a:rPr lang="en-US" sz="2800" dirty="0" smtClean="0">
                  <a:solidFill>
                    <a:schemeClr val="tx2"/>
                  </a:solidFill>
                  <a:latin typeface="Calibri" pitchFamily="34" charset="0"/>
                </a:rPr>
                <a:t>The language for authoring models &amp; DSLs (Domain-Specific Languages)</a:t>
              </a:r>
              <a:endParaRPr lang="en-US" sz="2800" dirty="0">
                <a:solidFill>
                  <a:schemeClr val="tx2"/>
                </a:solidFill>
                <a:latin typeface="Calibri" pitchFamily="34" charset="0"/>
              </a:endParaRPr>
            </a:p>
          </p:txBody>
        </p:sp>
        <p:pic>
          <p:nvPicPr>
            <p:cNvPr id="16" name="Picture 2"/>
            <p:cNvPicPr>
              <a:picLocks noChangeAspect="1" noChangeArrowheads="1"/>
            </p:cNvPicPr>
            <p:nvPr/>
          </p:nvPicPr>
          <p:blipFill>
            <a:blip r:embed="rId3"/>
            <a:srcRect/>
            <a:stretch>
              <a:fillRect/>
            </a:stretch>
          </p:blipFill>
          <p:spPr bwMode="auto">
            <a:xfrm>
              <a:off x="838200" y="1828800"/>
              <a:ext cx="958962" cy="963168"/>
            </a:xfrm>
            <a:prstGeom prst="rect">
              <a:avLst/>
            </a:prstGeom>
            <a:noFill/>
            <a:ln w="9525">
              <a:noFill/>
              <a:miter lim="800000"/>
              <a:headEnd/>
              <a:tailEnd/>
            </a:ln>
            <a:effectLst/>
          </p:spPr>
        </p:pic>
      </p:grpSp>
      <p:sp>
        <p:nvSpPr>
          <p:cNvPr id="24" name="TextBox 23"/>
          <p:cNvSpPr txBox="1"/>
          <p:nvPr/>
        </p:nvSpPr>
        <p:spPr>
          <a:xfrm>
            <a:off x="2362200" y="3507526"/>
            <a:ext cx="6781800" cy="954107"/>
          </a:xfrm>
          <a:prstGeom prst="rect">
            <a:avLst/>
          </a:prstGeom>
          <a:noFill/>
        </p:spPr>
        <p:txBody>
          <a:bodyPr wrap="square" rtlCol="0">
            <a:spAutoFit/>
          </a:bodyPr>
          <a:lstStyle/>
          <a:p>
            <a:r>
              <a:rPr lang="en-US" sz="2800" dirty="0" smtClean="0">
                <a:solidFill>
                  <a:srgbClr val="00B050"/>
                </a:solidFill>
                <a:effectLst>
                  <a:outerShdw blurRad="38100" dist="38100" dir="2700000" algn="tl">
                    <a:srgbClr val="000000">
                      <a:alpha val="43137"/>
                    </a:srgbClr>
                  </a:outerShdw>
                </a:effectLst>
                <a:latin typeface="Calibri" pitchFamily="34" charset="0"/>
              </a:rPr>
              <a:t>“Quadrant”</a:t>
            </a:r>
          </a:p>
          <a:p>
            <a:r>
              <a:rPr lang="en-US" sz="2800" dirty="0" smtClean="0">
                <a:solidFill>
                  <a:schemeClr val="tx2"/>
                </a:solidFill>
                <a:effectLst>
                  <a:outerShdw blurRad="38100" dist="38100" dir="2700000" algn="tl">
                    <a:srgbClr val="000000">
                      <a:alpha val="43137"/>
                    </a:srgbClr>
                  </a:outerShdw>
                </a:effectLst>
                <a:latin typeface="Calibri" pitchFamily="34" charset="0"/>
              </a:rPr>
              <a:t>The tool for interacting with models</a:t>
            </a:r>
            <a:endParaRPr lang="en-US" sz="2800" dirty="0">
              <a:solidFill>
                <a:schemeClr val="tx2"/>
              </a:solidFill>
              <a:effectLst>
                <a:outerShdw blurRad="38100" dist="38100" dir="2700000" algn="tl">
                  <a:srgbClr val="000000">
                    <a:alpha val="43137"/>
                  </a:srgbClr>
                </a:outerShdw>
              </a:effectLst>
              <a:latin typeface="Calibri" pitchFamily="34" charset="0"/>
            </a:endParaRPr>
          </a:p>
        </p:txBody>
      </p:sp>
      <p:pic>
        <p:nvPicPr>
          <p:cNvPr id="27" name="Picture 3"/>
          <p:cNvPicPr>
            <a:picLocks noChangeAspect="1" noChangeArrowheads="1"/>
          </p:cNvPicPr>
          <p:nvPr/>
        </p:nvPicPr>
        <p:blipFill>
          <a:blip r:embed="rId4"/>
          <a:srcRect/>
          <a:stretch>
            <a:fillRect/>
          </a:stretch>
        </p:blipFill>
        <p:spPr bwMode="auto">
          <a:xfrm>
            <a:off x="838200" y="3507526"/>
            <a:ext cx="929640" cy="929640"/>
          </a:xfrm>
          <a:prstGeom prst="rect">
            <a:avLst/>
          </a:prstGeom>
          <a:noFill/>
          <a:ln w="9525">
            <a:noFill/>
            <a:miter lim="800000"/>
            <a:headEnd/>
            <a:tailEnd/>
          </a:ln>
          <a:effectLst/>
        </p:spPr>
      </p:pic>
      <p:sp>
        <p:nvSpPr>
          <p:cNvPr id="32" name="TextBox 31"/>
          <p:cNvSpPr txBox="1"/>
          <p:nvPr/>
        </p:nvSpPr>
        <p:spPr>
          <a:xfrm>
            <a:off x="2526792" y="5271596"/>
            <a:ext cx="5562600" cy="1384995"/>
          </a:xfrm>
          <a:prstGeom prst="rect">
            <a:avLst/>
          </a:prstGeom>
          <a:noFill/>
        </p:spPr>
        <p:txBody>
          <a:bodyPr wrap="square" rtlCol="0">
            <a:spAutoFit/>
          </a:bodyPr>
          <a:lstStyle/>
          <a:p>
            <a:r>
              <a:rPr lang="en-US" sz="2800" dirty="0" smtClean="0">
                <a:solidFill>
                  <a:srgbClr val="00B050"/>
                </a:solidFill>
                <a:latin typeface="Calibri" pitchFamily="34" charset="0"/>
              </a:rPr>
              <a:t>Repository</a:t>
            </a:r>
          </a:p>
          <a:p>
            <a:r>
              <a:rPr lang="en-US" sz="2800" dirty="0" smtClean="0">
                <a:solidFill>
                  <a:schemeClr val="tx2"/>
                </a:solidFill>
                <a:latin typeface="Calibri" pitchFamily="34" charset="0"/>
              </a:rPr>
              <a:t>The database for storing  &amp; sharing models</a:t>
            </a:r>
            <a:endParaRPr lang="en-US" sz="2800" dirty="0">
              <a:solidFill>
                <a:schemeClr val="tx2"/>
              </a:solidFill>
              <a:latin typeface="Calibri" pitchFamily="34" charset="0"/>
            </a:endParaRPr>
          </a:p>
        </p:txBody>
      </p:sp>
      <p:pic>
        <p:nvPicPr>
          <p:cNvPr id="33" name="Picture 4"/>
          <p:cNvPicPr>
            <a:picLocks noChangeAspect="1" noChangeArrowheads="1"/>
          </p:cNvPicPr>
          <p:nvPr/>
        </p:nvPicPr>
        <p:blipFill>
          <a:blip r:embed="rId5"/>
          <a:srcRect/>
          <a:stretch>
            <a:fillRect/>
          </a:stretch>
        </p:blipFill>
        <p:spPr bwMode="auto">
          <a:xfrm>
            <a:off x="914400" y="5442284"/>
            <a:ext cx="963168" cy="916902"/>
          </a:xfrm>
          <a:prstGeom prst="rect">
            <a:avLst/>
          </a:prstGeom>
          <a:noFill/>
          <a:ln w="9525">
            <a:noFill/>
            <a:miter lim="800000"/>
            <a:headEnd/>
            <a:tailEnd/>
          </a:ln>
          <a:effectLst/>
        </p:spPr>
      </p:pic>
    </p:spTree>
    <p:extLst>
      <p:ext uri="{BB962C8B-B14F-4D97-AF65-F5344CB8AC3E}">
        <p14:creationId xmlns:p14="http://schemas.microsoft.com/office/powerpoint/2007/7/12/main" xmlns="" val="94095724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3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350" y="228600"/>
            <a:ext cx="8369300" cy="664797"/>
          </a:xfrm>
        </p:spPr>
        <p:txBody>
          <a:bodyPr/>
          <a:lstStyle/>
          <a:p>
            <a:r>
              <a:rPr sz="4800" b="0" smtClean="0">
                <a:solidFill>
                  <a:schemeClr val="tx1"/>
                </a:solidFill>
                <a:effectLst/>
                <a:latin typeface="Calibri" pitchFamily="34" charset="0"/>
              </a:rPr>
              <a:t>Why  "Oslo"?</a:t>
            </a:r>
            <a:endParaRPr lang="en-US" sz="4800" b="0" dirty="0">
              <a:solidFill>
                <a:schemeClr val="tx1"/>
              </a:solidFill>
              <a:effectLst/>
              <a:latin typeface="Calibri" pitchFamily="34" charset="0"/>
            </a:endParaRPr>
          </a:p>
        </p:txBody>
      </p:sp>
      <p:sp>
        <p:nvSpPr>
          <p:cNvPr id="10" name="TextBox 9"/>
          <p:cNvSpPr txBox="1"/>
          <p:nvPr/>
        </p:nvSpPr>
        <p:spPr>
          <a:xfrm>
            <a:off x="2743200" y="1636693"/>
            <a:ext cx="6132576" cy="954107"/>
          </a:xfrm>
          <a:prstGeom prst="rect">
            <a:avLst/>
          </a:prstGeom>
          <a:noFill/>
        </p:spPr>
        <p:txBody>
          <a:bodyPr wrap="square" rtlCol="0">
            <a:spAutoFit/>
          </a:bodyPr>
          <a:lstStyle/>
          <a:p>
            <a:r>
              <a:rPr lang="en-US" sz="2800" b="1" dirty="0" smtClean="0">
                <a:solidFill>
                  <a:schemeClr val="tx2"/>
                </a:solidFill>
                <a:latin typeface="+mn-lt"/>
              </a:rPr>
              <a:t>TRANSPARENCY</a:t>
            </a:r>
          </a:p>
          <a:p>
            <a:r>
              <a:rPr lang="en-US" sz="2800" dirty="0" smtClean="0">
                <a:solidFill>
                  <a:schemeClr val="accent1"/>
                </a:solidFill>
                <a:latin typeface="+mn-lt"/>
              </a:rPr>
              <a:t>Better understanding  of your application</a:t>
            </a:r>
          </a:p>
        </p:txBody>
      </p:sp>
      <p:pic>
        <p:nvPicPr>
          <p:cNvPr id="16" name="Picture 5"/>
          <p:cNvPicPr>
            <a:picLocks noChangeAspect="1" noChangeArrowheads="1"/>
          </p:cNvPicPr>
          <p:nvPr/>
        </p:nvPicPr>
        <p:blipFill>
          <a:blip r:embed="rId3"/>
          <a:srcRect/>
          <a:stretch>
            <a:fillRect/>
          </a:stretch>
        </p:blipFill>
        <p:spPr bwMode="auto">
          <a:xfrm>
            <a:off x="1066800" y="1524000"/>
            <a:ext cx="1024128" cy="1024128"/>
          </a:xfrm>
          <a:prstGeom prst="rect">
            <a:avLst/>
          </a:prstGeom>
          <a:noFill/>
          <a:ln w="9525">
            <a:noFill/>
            <a:miter lim="800000"/>
            <a:headEnd/>
            <a:tailEnd/>
          </a:ln>
          <a:effectLst/>
        </p:spPr>
      </p:pic>
      <p:sp>
        <p:nvSpPr>
          <p:cNvPr id="18" name="TextBox 17"/>
          <p:cNvSpPr txBox="1"/>
          <p:nvPr/>
        </p:nvSpPr>
        <p:spPr>
          <a:xfrm>
            <a:off x="2895600" y="3437811"/>
            <a:ext cx="5330952" cy="954107"/>
          </a:xfrm>
          <a:prstGeom prst="rect">
            <a:avLst/>
          </a:prstGeom>
          <a:noFill/>
        </p:spPr>
        <p:txBody>
          <a:bodyPr wrap="square" rtlCol="0">
            <a:spAutoFit/>
          </a:bodyPr>
          <a:lstStyle/>
          <a:p>
            <a:r>
              <a:rPr lang="en-US" sz="2800" b="1" dirty="0" smtClean="0">
                <a:solidFill>
                  <a:schemeClr val="tx2"/>
                </a:solidFill>
                <a:latin typeface="+mn-lt"/>
              </a:rPr>
              <a:t>FLEXIBLITY</a:t>
            </a:r>
          </a:p>
          <a:p>
            <a:r>
              <a:rPr lang="en-US" sz="2800" dirty="0" smtClean="0">
                <a:solidFill>
                  <a:schemeClr val="accent1"/>
                </a:solidFill>
                <a:latin typeface="+mn-lt"/>
              </a:rPr>
              <a:t>Faster changes to your application</a:t>
            </a:r>
          </a:p>
        </p:txBody>
      </p:sp>
      <p:pic>
        <p:nvPicPr>
          <p:cNvPr id="21" name="Picture 7"/>
          <p:cNvPicPr>
            <a:picLocks noChangeAspect="1" noChangeArrowheads="1"/>
          </p:cNvPicPr>
          <p:nvPr/>
        </p:nvPicPr>
        <p:blipFill>
          <a:blip r:embed="rId4"/>
          <a:srcRect/>
          <a:stretch>
            <a:fillRect/>
          </a:stretch>
        </p:blipFill>
        <p:spPr bwMode="auto">
          <a:xfrm>
            <a:off x="1219200" y="3429000"/>
            <a:ext cx="1170432" cy="1170432"/>
          </a:xfrm>
          <a:prstGeom prst="rect">
            <a:avLst/>
          </a:prstGeom>
          <a:noFill/>
          <a:ln w="9525">
            <a:noFill/>
            <a:miter lim="800000"/>
            <a:headEnd/>
            <a:tailEnd/>
          </a:ln>
          <a:effectLst/>
        </p:spPr>
      </p:pic>
      <p:sp>
        <p:nvSpPr>
          <p:cNvPr id="23" name="TextBox 22"/>
          <p:cNvSpPr txBox="1"/>
          <p:nvPr/>
        </p:nvSpPr>
        <p:spPr>
          <a:xfrm>
            <a:off x="2895600" y="5224272"/>
            <a:ext cx="5562600" cy="954107"/>
          </a:xfrm>
          <a:prstGeom prst="rect">
            <a:avLst/>
          </a:prstGeom>
          <a:noFill/>
        </p:spPr>
        <p:txBody>
          <a:bodyPr wrap="square" rtlCol="0">
            <a:spAutoFit/>
          </a:bodyPr>
          <a:lstStyle/>
          <a:p>
            <a:r>
              <a:rPr lang="en-US" sz="2800" b="1" dirty="0" smtClean="0">
                <a:solidFill>
                  <a:schemeClr val="tx2"/>
                </a:solidFill>
                <a:latin typeface="+mn-lt"/>
              </a:rPr>
              <a:t>PRODUCTIVITY</a:t>
            </a:r>
          </a:p>
          <a:p>
            <a:r>
              <a:rPr lang="en-US" sz="2800" dirty="0" smtClean="0">
                <a:solidFill>
                  <a:schemeClr val="accent1"/>
                </a:solidFill>
                <a:latin typeface="+mn-lt"/>
              </a:rPr>
              <a:t>“More essence, less ceremony”</a:t>
            </a:r>
          </a:p>
        </p:txBody>
      </p:sp>
      <p:pic>
        <p:nvPicPr>
          <p:cNvPr id="26" name="Picture 4"/>
          <p:cNvPicPr>
            <a:picLocks noChangeAspect="1" noChangeArrowheads="1"/>
          </p:cNvPicPr>
          <p:nvPr/>
        </p:nvPicPr>
        <p:blipFill>
          <a:blip r:embed="rId5"/>
          <a:srcRect/>
          <a:stretch>
            <a:fillRect/>
          </a:stretch>
        </p:blipFill>
        <p:spPr bwMode="auto">
          <a:xfrm>
            <a:off x="1219200" y="5181600"/>
            <a:ext cx="967960" cy="963168"/>
          </a:xfrm>
          <a:prstGeom prst="rect">
            <a:avLst/>
          </a:prstGeom>
          <a:noFill/>
          <a:ln w="9525">
            <a:noFill/>
            <a:miter lim="800000"/>
            <a:headEnd/>
            <a:tailEnd/>
          </a:ln>
          <a:effectLst/>
        </p:spPr>
      </p:pic>
    </p:spTree>
    <p:extLst>
      <p:ext uri="{BB962C8B-B14F-4D97-AF65-F5344CB8AC3E}">
        <p14:creationId xmlns:p14="http://schemas.microsoft.com/office/powerpoint/2007/7/12/main" xmlns="" val="353196949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8" grpId="0"/>
      <p:bldP spid="2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Round Same Side Corner Rectangle 95"/>
          <p:cNvSpPr/>
          <p:nvPr/>
        </p:nvSpPr>
        <p:spPr bwMode="auto">
          <a:xfrm>
            <a:off x="3596640" y="1213604"/>
            <a:ext cx="2845633" cy="2514600"/>
          </a:xfrm>
          <a:prstGeom prst="round2SameRect">
            <a:avLst>
              <a:gd name="adj1" fmla="val 2739"/>
              <a:gd name="adj2" fmla="val 0"/>
            </a:avLst>
          </a:prstGeom>
          <a:solidFill>
            <a:schemeClr val="bg1">
              <a:lumMod val="95000"/>
              <a:lumOff val="5000"/>
            </a:schemeClr>
          </a:solidFill>
          <a:ln w="28575">
            <a:solidFill>
              <a:schemeClr val="tx1"/>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ndParaRPr>
          </a:p>
        </p:txBody>
      </p:sp>
      <p:grpSp>
        <p:nvGrpSpPr>
          <p:cNvPr id="3" name="Group 124"/>
          <p:cNvGrpSpPr/>
          <p:nvPr/>
        </p:nvGrpSpPr>
        <p:grpSpPr>
          <a:xfrm>
            <a:off x="1927602" y="4724400"/>
            <a:ext cx="1981200" cy="1447800"/>
            <a:chOff x="-8458200" y="4572000"/>
            <a:chExt cx="1981200" cy="1447800"/>
          </a:xfrm>
        </p:grpSpPr>
        <p:sp>
          <p:nvSpPr>
            <p:cNvPr id="85" name="Round Same Side Corner Rectangle 84"/>
            <p:cNvSpPr/>
            <p:nvPr/>
          </p:nvSpPr>
          <p:spPr bwMode="auto">
            <a:xfrm>
              <a:off x="-8458200" y="4572000"/>
              <a:ext cx="1981200" cy="1447800"/>
            </a:xfrm>
            <a:prstGeom prst="round2SameRect">
              <a:avLst>
                <a:gd name="adj1" fmla="val 6571"/>
                <a:gd name="adj2" fmla="val 0"/>
              </a:avLst>
            </a:prstGeom>
            <a:solidFill>
              <a:schemeClr val="bg1">
                <a:lumMod val="95000"/>
                <a:lumOff val="5000"/>
              </a:schemeClr>
            </a:solidFill>
            <a:ln>
              <a:solidFill>
                <a:schemeClr val="bg1">
                  <a:lumMod val="75000"/>
                  <a:lumOff val="25000"/>
                </a:schemeClr>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ndParaRPr>
            </a:p>
          </p:txBody>
        </p:sp>
        <p:sp>
          <p:nvSpPr>
            <p:cNvPr id="87" name="Rectangle 86"/>
            <p:cNvSpPr/>
            <p:nvPr/>
          </p:nvSpPr>
          <p:spPr bwMode="auto">
            <a:xfrm>
              <a:off x="-8458200" y="5105400"/>
              <a:ext cx="1981200" cy="304800"/>
            </a:xfrm>
            <a:prstGeom prst="rect">
              <a:avLst/>
            </a:prstGeom>
            <a:solidFill>
              <a:schemeClr val="bg1">
                <a:lumMod val="85000"/>
                <a:lumOff val="15000"/>
              </a:schemeClr>
            </a:solidFill>
            <a:ln>
              <a:solidFill>
                <a:schemeClr val="bg1">
                  <a:lumMod val="75000"/>
                  <a:lumOff val="25000"/>
                </a:schemeClr>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400" dirty="0" smtClean="0">
                  <a:solidFill>
                    <a:schemeClr val="tx1">
                      <a:lumMod val="75000"/>
                    </a:schemeClr>
                  </a:solidFill>
                  <a:latin typeface="Calibri" pitchFamily="34" charset="0"/>
                </a:rPr>
                <a:t>[Your Models]</a:t>
              </a:r>
            </a:p>
          </p:txBody>
        </p:sp>
        <p:sp>
          <p:nvSpPr>
            <p:cNvPr id="88" name="Rectangle 87"/>
            <p:cNvSpPr/>
            <p:nvPr/>
          </p:nvSpPr>
          <p:spPr bwMode="auto">
            <a:xfrm>
              <a:off x="-8458200" y="5410200"/>
              <a:ext cx="1981200" cy="304800"/>
            </a:xfrm>
            <a:prstGeom prst="rect">
              <a:avLst/>
            </a:prstGeom>
            <a:solidFill>
              <a:schemeClr val="bg1">
                <a:lumMod val="85000"/>
                <a:lumOff val="15000"/>
              </a:schemeClr>
            </a:solidFill>
            <a:ln>
              <a:solidFill>
                <a:schemeClr val="bg1">
                  <a:lumMod val="75000"/>
                  <a:lumOff val="25000"/>
                </a:schemeClr>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400" dirty="0" smtClean="0">
                  <a:solidFill>
                    <a:schemeClr val="tx1">
                      <a:lumMod val="75000"/>
                    </a:schemeClr>
                  </a:solidFill>
                  <a:latin typeface="Calibri" pitchFamily="34" charset="0"/>
                </a:rPr>
                <a:t>Base Models</a:t>
              </a:r>
            </a:p>
          </p:txBody>
        </p:sp>
        <p:sp>
          <p:nvSpPr>
            <p:cNvPr id="89" name="Rectangle 88"/>
            <p:cNvSpPr/>
            <p:nvPr/>
          </p:nvSpPr>
          <p:spPr bwMode="auto">
            <a:xfrm>
              <a:off x="-8458200" y="5715000"/>
              <a:ext cx="1981200" cy="304800"/>
            </a:xfrm>
            <a:prstGeom prst="rect">
              <a:avLst/>
            </a:prstGeom>
            <a:solidFill>
              <a:schemeClr val="bg1">
                <a:lumMod val="85000"/>
                <a:lumOff val="15000"/>
              </a:schemeClr>
            </a:solidFill>
            <a:ln>
              <a:solidFill>
                <a:schemeClr val="bg1">
                  <a:lumMod val="75000"/>
                  <a:lumOff val="25000"/>
                </a:schemeClr>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400" dirty="0" smtClean="0">
                  <a:solidFill>
                    <a:schemeClr val="tx1">
                      <a:lumMod val="75000"/>
                    </a:schemeClr>
                  </a:solidFill>
                  <a:latin typeface="Calibri" pitchFamily="34" charset="0"/>
                </a:rPr>
                <a:t>“M” Runtime</a:t>
              </a:r>
            </a:p>
          </p:txBody>
        </p:sp>
        <p:grpSp>
          <p:nvGrpSpPr>
            <p:cNvPr id="4" name="Group 71"/>
            <p:cNvGrpSpPr/>
            <p:nvPr/>
          </p:nvGrpSpPr>
          <p:grpSpPr>
            <a:xfrm>
              <a:off x="-8380244" y="4574485"/>
              <a:ext cx="1678325" cy="530915"/>
              <a:chOff x="-7543799" y="3809719"/>
              <a:chExt cx="1678325" cy="530915"/>
            </a:xfrm>
          </p:grpSpPr>
          <p:pic>
            <p:nvPicPr>
              <p:cNvPr id="50" name="Picture 4"/>
              <p:cNvPicPr>
                <a:picLocks noChangeAspect="1" noChangeArrowheads="1"/>
              </p:cNvPicPr>
              <p:nvPr/>
            </p:nvPicPr>
            <p:blipFill>
              <a:blip r:embed="rId3" cstate="print"/>
              <a:srcRect/>
              <a:stretch>
                <a:fillRect/>
              </a:stretch>
            </p:blipFill>
            <p:spPr bwMode="auto">
              <a:xfrm>
                <a:off x="-7543799" y="3924281"/>
                <a:ext cx="307373" cy="292608"/>
              </a:xfrm>
              <a:prstGeom prst="rect">
                <a:avLst/>
              </a:prstGeom>
              <a:noFill/>
              <a:ln w="9525">
                <a:noFill/>
                <a:miter lim="800000"/>
                <a:headEnd/>
                <a:tailEnd/>
              </a:ln>
              <a:effectLst/>
            </p:spPr>
          </p:pic>
          <p:sp>
            <p:nvSpPr>
              <p:cNvPr id="70" name="TextBox 69"/>
              <p:cNvSpPr txBox="1"/>
              <p:nvPr/>
            </p:nvSpPr>
            <p:spPr>
              <a:xfrm>
                <a:off x="-7213600" y="3809719"/>
                <a:ext cx="1348126" cy="530915"/>
              </a:xfrm>
              <a:prstGeom prst="rect">
                <a:avLst/>
              </a:prstGeom>
              <a:noFill/>
            </p:spPr>
            <p:txBody>
              <a:bodyPr wrap="none" rtlCol="0">
                <a:spAutoFit/>
              </a:bodyPr>
              <a:lstStyle/>
              <a:p>
                <a:r>
                  <a:rPr lang="en-US" dirty="0" smtClean="0">
                    <a:latin typeface="Calibri" pitchFamily="34" charset="0"/>
                  </a:rPr>
                  <a:t>REPOSITORY</a:t>
                </a:r>
              </a:p>
              <a:p>
                <a:r>
                  <a:rPr lang="en-US" sz="1050" dirty="0" smtClean="0">
                    <a:latin typeface="Calibri" pitchFamily="34" charset="0"/>
                  </a:rPr>
                  <a:t>SQL SERVER</a:t>
                </a:r>
                <a:endParaRPr lang="en-US" sz="1050" dirty="0">
                  <a:latin typeface="Calibri" pitchFamily="34" charset="0"/>
                </a:endParaRPr>
              </a:p>
            </p:txBody>
          </p:sp>
        </p:grpSp>
      </p:grpSp>
      <p:sp>
        <p:nvSpPr>
          <p:cNvPr id="118" name="Round Same Side Corner Rectangle 117"/>
          <p:cNvSpPr/>
          <p:nvPr/>
        </p:nvSpPr>
        <p:spPr bwMode="auto">
          <a:xfrm>
            <a:off x="1927602" y="4724400"/>
            <a:ext cx="1981200" cy="1447800"/>
          </a:xfrm>
          <a:prstGeom prst="round2SameRect">
            <a:avLst>
              <a:gd name="adj1" fmla="val 6571"/>
              <a:gd name="adj2" fmla="val 0"/>
            </a:avLst>
          </a:prstGeom>
          <a:noFill/>
          <a:ln w="28575">
            <a:solidFill>
              <a:schemeClr val="tx1"/>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ndParaRPr>
          </a:p>
        </p:txBody>
      </p:sp>
      <p:grpSp>
        <p:nvGrpSpPr>
          <p:cNvPr id="5" name="Group 61"/>
          <p:cNvGrpSpPr/>
          <p:nvPr/>
        </p:nvGrpSpPr>
        <p:grpSpPr>
          <a:xfrm>
            <a:off x="2080002" y="4876800"/>
            <a:ext cx="1981200" cy="1447800"/>
            <a:chOff x="-8458200" y="4572000"/>
            <a:chExt cx="1981200" cy="1447800"/>
          </a:xfrm>
        </p:grpSpPr>
        <p:sp>
          <p:nvSpPr>
            <p:cNvPr id="64" name="Round Same Side Corner Rectangle 63"/>
            <p:cNvSpPr/>
            <p:nvPr/>
          </p:nvSpPr>
          <p:spPr bwMode="auto">
            <a:xfrm>
              <a:off x="-8458200" y="4572000"/>
              <a:ext cx="1981200" cy="1447800"/>
            </a:xfrm>
            <a:prstGeom prst="round2SameRect">
              <a:avLst>
                <a:gd name="adj1" fmla="val 6571"/>
                <a:gd name="adj2" fmla="val 0"/>
              </a:avLst>
            </a:prstGeom>
            <a:solidFill>
              <a:schemeClr val="bg1">
                <a:lumMod val="95000"/>
                <a:lumOff val="5000"/>
              </a:schemeClr>
            </a:solidFill>
            <a:ln>
              <a:solidFill>
                <a:schemeClr val="bg1">
                  <a:lumMod val="75000"/>
                  <a:lumOff val="25000"/>
                </a:schemeClr>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ndParaRPr>
            </a:p>
          </p:txBody>
        </p:sp>
        <p:sp>
          <p:nvSpPr>
            <p:cNvPr id="67" name="Rectangle 66"/>
            <p:cNvSpPr/>
            <p:nvPr/>
          </p:nvSpPr>
          <p:spPr bwMode="auto">
            <a:xfrm>
              <a:off x="-8458200" y="5105400"/>
              <a:ext cx="1981200" cy="304800"/>
            </a:xfrm>
            <a:prstGeom prst="rect">
              <a:avLst/>
            </a:prstGeom>
            <a:solidFill>
              <a:schemeClr val="bg1">
                <a:lumMod val="85000"/>
                <a:lumOff val="15000"/>
              </a:schemeClr>
            </a:solidFill>
            <a:ln>
              <a:solidFill>
                <a:schemeClr val="bg1">
                  <a:lumMod val="75000"/>
                  <a:lumOff val="25000"/>
                </a:schemeClr>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400" dirty="0" smtClean="0">
                  <a:solidFill>
                    <a:schemeClr val="tx1">
                      <a:lumMod val="75000"/>
                    </a:schemeClr>
                  </a:solidFill>
                  <a:latin typeface="Calibri" pitchFamily="34" charset="0"/>
                </a:rPr>
                <a:t>[Your Models]</a:t>
              </a:r>
            </a:p>
          </p:txBody>
        </p:sp>
        <p:sp>
          <p:nvSpPr>
            <p:cNvPr id="68" name="Rectangle 67"/>
            <p:cNvSpPr/>
            <p:nvPr/>
          </p:nvSpPr>
          <p:spPr bwMode="auto">
            <a:xfrm>
              <a:off x="-8458200" y="5410200"/>
              <a:ext cx="1981200" cy="304800"/>
            </a:xfrm>
            <a:prstGeom prst="rect">
              <a:avLst/>
            </a:prstGeom>
            <a:solidFill>
              <a:schemeClr val="bg1">
                <a:lumMod val="85000"/>
                <a:lumOff val="15000"/>
              </a:schemeClr>
            </a:solidFill>
            <a:ln>
              <a:solidFill>
                <a:schemeClr val="bg1">
                  <a:lumMod val="75000"/>
                  <a:lumOff val="25000"/>
                </a:schemeClr>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400" dirty="0" smtClean="0">
                  <a:solidFill>
                    <a:schemeClr val="tx1">
                      <a:lumMod val="75000"/>
                    </a:schemeClr>
                  </a:solidFill>
                  <a:latin typeface="Calibri" pitchFamily="34" charset="0"/>
                </a:rPr>
                <a:t>Base Models</a:t>
              </a:r>
            </a:p>
          </p:txBody>
        </p:sp>
        <p:sp>
          <p:nvSpPr>
            <p:cNvPr id="69" name="Rectangle 68"/>
            <p:cNvSpPr/>
            <p:nvPr/>
          </p:nvSpPr>
          <p:spPr bwMode="auto">
            <a:xfrm>
              <a:off x="-8458200" y="5715000"/>
              <a:ext cx="1981200" cy="304800"/>
            </a:xfrm>
            <a:prstGeom prst="rect">
              <a:avLst/>
            </a:prstGeom>
            <a:solidFill>
              <a:schemeClr val="bg1">
                <a:lumMod val="85000"/>
                <a:lumOff val="15000"/>
              </a:schemeClr>
            </a:solidFill>
            <a:ln>
              <a:solidFill>
                <a:schemeClr val="bg1">
                  <a:lumMod val="75000"/>
                  <a:lumOff val="25000"/>
                </a:schemeClr>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400" dirty="0" smtClean="0">
                  <a:solidFill>
                    <a:schemeClr val="tx1">
                      <a:lumMod val="75000"/>
                    </a:schemeClr>
                  </a:solidFill>
                  <a:latin typeface="Calibri" pitchFamily="34" charset="0"/>
                </a:rPr>
                <a:t>“M” Runtime</a:t>
              </a:r>
            </a:p>
          </p:txBody>
        </p:sp>
        <p:grpSp>
          <p:nvGrpSpPr>
            <p:cNvPr id="6" name="Group 71"/>
            <p:cNvGrpSpPr/>
            <p:nvPr/>
          </p:nvGrpSpPr>
          <p:grpSpPr>
            <a:xfrm>
              <a:off x="-8380244" y="4574485"/>
              <a:ext cx="1678325" cy="530915"/>
              <a:chOff x="-7543799" y="3809719"/>
              <a:chExt cx="1678325" cy="530915"/>
            </a:xfrm>
          </p:grpSpPr>
          <p:pic>
            <p:nvPicPr>
              <p:cNvPr id="84" name="Picture 4"/>
              <p:cNvPicPr>
                <a:picLocks noChangeAspect="1" noChangeArrowheads="1"/>
              </p:cNvPicPr>
              <p:nvPr/>
            </p:nvPicPr>
            <p:blipFill>
              <a:blip r:embed="rId3" cstate="print"/>
              <a:srcRect/>
              <a:stretch>
                <a:fillRect/>
              </a:stretch>
            </p:blipFill>
            <p:spPr bwMode="auto">
              <a:xfrm>
                <a:off x="-7543799" y="3924281"/>
                <a:ext cx="307373" cy="292608"/>
              </a:xfrm>
              <a:prstGeom prst="rect">
                <a:avLst/>
              </a:prstGeom>
              <a:noFill/>
              <a:ln w="9525">
                <a:noFill/>
                <a:miter lim="800000"/>
                <a:headEnd/>
                <a:tailEnd/>
              </a:ln>
              <a:effectLst/>
            </p:spPr>
          </p:pic>
          <p:sp>
            <p:nvSpPr>
              <p:cNvPr id="86" name="TextBox 85"/>
              <p:cNvSpPr txBox="1"/>
              <p:nvPr/>
            </p:nvSpPr>
            <p:spPr>
              <a:xfrm>
                <a:off x="-7213600" y="3809719"/>
                <a:ext cx="1348126" cy="530915"/>
              </a:xfrm>
              <a:prstGeom prst="rect">
                <a:avLst/>
              </a:prstGeom>
              <a:noFill/>
            </p:spPr>
            <p:txBody>
              <a:bodyPr wrap="none" rtlCol="0">
                <a:spAutoFit/>
              </a:bodyPr>
              <a:lstStyle/>
              <a:p>
                <a:r>
                  <a:rPr lang="en-US" dirty="0" smtClean="0">
                    <a:latin typeface="Calibri" pitchFamily="34" charset="0"/>
                  </a:rPr>
                  <a:t>REPOSITORY</a:t>
                </a:r>
              </a:p>
              <a:p>
                <a:r>
                  <a:rPr lang="en-US" sz="1050" dirty="0" smtClean="0">
                    <a:latin typeface="Calibri" pitchFamily="34" charset="0"/>
                  </a:rPr>
                  <a:t>SQL SERVER</a:t>
                </a:r>
                <a:endParaRPr lang="en-US" sz="1050" dirty="0">
                  <a:latin typeface="Calibri" pitchFamily="34" charset="0"/>
                </a:endParaRPr>
              </a:p>
            </p:txBody>
          </p:sp>
        </p:grpSp>
      </p:grpSp>
      <p:sp>
        <p:nvSpPr>
          <p:cNvPr id="119" name="Round Same Side Corner Rectangle 118"/>
          <p:cNvSpPr/>
          <p:nvPr/>
        </p:nvSpPr>
        <p:spPr bwMode="auto">
          <a:xfrm>
            <a:off x="2080002" y="4876800"/>
            <a:ext cx="1981200" cy="1447800"/>
          </a:xfrm>
          <a:prstGeom prst="round2SameRect">
            <a:avLst>
              <a:gd name="adj1" fmla="val 6571"/>
              <a:gd name="adj2" fmla="val 0"/>
            </a:avLst>
          </a:prstGeom>
          <a:noFill/>
          <a:ln w="28575">
            <a:solidFill>
              <a:schemeClr val="tx1"/>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ndParaRPr>
          </a:p>
        </p:txBody>
      </p:sp>
      <p:sp>
        <p:nvSpPr>
          <p:cNvPr id="2" name="Title 1"/>
          <p:cNvSpPr>
            <a:spLocks noGrp="1"/>
          </p:cNvSpPr>
          <p:nvPr>
            <p:ph type="title"/>
          </p:nvPr>
        </p:nvSpPr>
        <p:spPr>
          <a:xfrm>
            <a:off x="387350" y="228600"/>
            <a:ext cx="8369300" cy="692497"/>
          </a:xfrm>
        </p:spPr>
        <p:txBody>
          <a:bodyPr/>
          <a:lstStyle/>
          <a:p>
            <a:r>
              <a:rPr b="0" smtClean="0">
                <a:solidFill>
                  <a:schemeClr val="tx1"/>
                </a:solidFill>
                <a:effectLst/>
              </a:rPr>
              <a:t>"Oslo" Architecture</a:t>
            </a:r>
            <a:endParaRPr lang="en-US" b="0" dirty="0">
              <a:solidFill>
                <a:schemeClr val="tx1"/>
              </a:solidFill>
              <a:effectLst/>
            </a:endParaRPr>
          </a:p>
        </p:txBody>
      </p:sp>
      <p:grpSp>
        <p:nvGrpSpPr>
          <p:cNvPr id="7" name="Group 138"/>
          <p:cNvGrpSpPr/>
          <p:nvPr/>
        </p:nvGrpSpPr>
        <p:grpSpPr>
          <a:xfrm>
            <a:off x="7116581" y="3892211"/>
            <a:ext cx="1759471" cy="2351193"/>
            <a:chOff x="6743700" y="1992868"/>
            <a:chExt cx="1759471" cy="2269334"/>
          </a:xfrm>
        </p:grpSpPr>
        <p:grpSp>
          <p:nvGrpSpPr>
            <p:cNvPr id="8" name="Group 72"/>
            <p:cNvGrpSpPr/>
            <p:nvPr/>
          </p:nvGrpSpPr>
          <p:grpSpPr>
            <a:xfrm>
              <a:off x="6832764" y="1992868"/>
              <a:ext cx="1551057" cy="356474"/>
              <a:chOff x="-4171949" y="1066800"/>
              <a:chExt cx="1551057" cy="356474"/>
            </a:xfrm>
          </p:grpSpPr>
          <p:pic>
            <p:nvPicPr>
              <p:cNvPr id="58" name="Picture 11"/>
              <p:cNvPicPr>
                <a:picLocks noChangeAspect="1" noChangeArrowheads="1"/>
              </p:cNvPicPr>
              <p:nvPr/>
            </p:nvPicPr>
            <p:blipFill>
              <a:blip r:embed="rId4"/>
              <a:srcRect/>
              <a:stretch>
                <a:fillRect/>
              </a:stretch>
            </p:blipFill>
            <p:spPr bwMode="auto">
              <a:xfrm>
                <a:off x="-4171949" y="1105162"/>
                <a:ext cx="396437" cy="292608"/>
              </a:xfrm>
              <a:prstGeom prst="rect">
                <a:avLst/>
              </a:prstGeom>
              <a:noFill/>
              <a:ln w="9525">
                <a:noFill/>
                <a:miter lim="800000"/>
                <a:headEnd/>
                <a:tailEnd/>
              </a:ln>
              <a:effectLst/>
            </p:spPr>
          </p:pic>
          <p:sp>
            <p:nvSpPr>
              <p:cNvPr id="71" name="TextBox 70"/>
              <p:cNvSpPr txBox="1"/>
              <p:nvPr/>
            </p:nvSpPr>
            <p:spPr>
              <a:xfrm>
                <a:off x="-3810000" y="1066800"/>
                <a:ext cx="1189108" cy="356474"/>
              </a:xfrm>
              <a:prstGeom prst="rect">
                <a:avLst/>
              </a:prstGeom>
              <a:noFill/>
            </p:spPr>
            <p:txBody>
              <a:bodyPr wrap="none" rtlCol="0">
                <a:spAutoFit/>
              </a:bodyPr>
              <a:lstStyle/>
              <a:p>
                <a:r>
                  <a:rPr lang="en-US" dirty="0" smtClean="0">
                    <a:latin typeface="Calibri" pitchFamily="34" charset="0"/>
                  </a:rPr>
                  <a:t>RUNTIMES</a:t>
                </a:r>
                <a:endParaRPr lang="en-US" dirty="0">
                  <a:latin typeface="Calibri" pitchFamily="34" charset="0"/>
                </a:endParaRPr>
              </a:p>
            </p:txBody>
          </p:sp>
        </p:grpSp>
        <p:sp>
          <p:nvSpPr>
            <p:cNvPr id="75" name="Rectangle 74"/>
            <p:cNvSpPr/>
            <p:nvPr/>
          </p:nvSpPr>
          <p:spPr bwMode="auto">
            <a:xfrm>
              <a:off x="6743700" y="2438400"/>
              <a:ext cx="1714500" cy="304800"/>
            </a:xfrm>
            <a:prstGeom prst="rect">
              <a:avLst/>
            </a:prstGeom>
            <a:solidFill>
              <a:schemeClr val="bg1">
                <a:lumMod val="85000"/>
                <a:lumOff val="15000"/>
              </a:schemeClr>
            </a:solidFill>
            <a:ln>
              <a:solidFill>
                <a:schemeClr val="bg1">
                  <a:lumMod val="75000"/>
                  <a:lumOff val="25000"/>
                </a:schemeClr>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400" dirty="0" smtClean="0">
                  <a:solidFill>
                    <a:schemeClr val="tx1">
                      <a:lumMod val="75000"/>
                    </a:schemeClr>
                  </a:solidFill>
                  <a:latin typeface="Calibri" pitchFamily="34" charset="0"/>
                </a:rPr>
                <a:t>[Your Runtime]</a:t>
              </a:r>
            </a:p>
          </p:txBody>
        </p:sp>
        <p:sp>
          <p:nvSpPr>
            <p:cNvPr id="76" name="Rectangle 75"/>
            <p:cNvSpPr/>
            <p:nvPr/>
          </p:nvSpPr>
          <p:spPr bwMode="auto">
            <a:xfrm>
              <a:off x="6743700" y="2743200"/>
              <a:ext cx="1714500" cy="304800"/>
            </a:xfrm>
            <a:prstGeom prst="rect">
              <a:avLst/>
            </a:prstGeom>
            <a:solidFill>
              <a:schemeClr val="bg1">
                <a:lumMod val="85000"/>
                <a:lumOff val="15000"/>
              </a:schemeClr>
            </a:solidFill>
            <a:ln>
              <a:solidFill>
                <a:schemeClr val="bg1">
                  <a:lumMod val="75000"/>
                  <a:lumOff val="25000"/>
                </a:schemeClr>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400" dirty="0" smtClean="0">
                  <a:solidFill>
                    <a:schemeClr val="tx1">
                      <a:lumMod val="75000"/>
                    </a:schemeClr>
                  </a:solidFill>
                  <a:latin typeface="Calibri" pitchFamily="34" charset="0"/>
                </a:rPr>
                <a:t>“Dublin”</a:t>
              </a:r>
            </a:p>
          </p:txBody>
        </p:sp>
        <p:sp>
          <p:nvSpPr>
            <p:cNvPr id="77" name="Rectangle 76"/>
            <p:cNvSpPr/>
            <p:nvPr/>
          </p:nvSpPr>
          <p:spPr bwMode="auto">
            <a:xfrm>
              <a:off x="6743700" y="3048000"/>
              <a:ext cx="1714500" cy="304800"/>
            </a:xfrm>
            <a:prstGeom prst="rect">
              <a:avLst/>
            </a:prstGeom>
            <a:solidFill>
              <a:schemeClr val="bg1">
                <a:lumMod val="85000"/>
                <a:lumOff val="15000"/>
              </a:schemeClr>
            </a:solidFill>
            <a:ln>
              <a:solidFill>
                <a:schemeClr val="bg1">
                  <a:lumMod val="75000"/>
                  <a:lumOff val="25000"/>
                </a:schemeClr>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400" dirty="0" smtClean="0">
                  <a:solidFill>
                    <a:schemeClr val="tx1">
                      <a:lumMod val="75000"/>
                    </a:schemeClr>
                  </a:solidFill>
                  <a:latin typeface="Calibri" pitchFamily="34" charset="0"/>
                </a:rPr>
                <a:t>ASP.NET</a:t>
              </a:r>
            </a:p>
          </p:txBody>
        </p:sp>
        <p:sp>
          <p:nvSpPr>
            <p:cNvPr id="78" name="Rectangle 77"/>
            <p:cNvSpPr/>
            <p:nvPr/>
          </p:nvSpPr>
          <p:spPr bwMode="auto">
            <a:xfrm>
              <a:off x="6743700" y="3352800"/>
              <a:ext cx="1714500" cy="304800"/>
            </a:xfrm>
            <a:prstGeom prst="rect">
              <a:avLst/>
            </a:prstGeom>
            <a:solidFill>
              <a:schemeClr val="bg1">
                <a:lumMod val="85000"/>
                <a:lumOff val="15000"/>
              </a:schemeClr>
            </a:solidFill>
            <a:ln>
              <a:solidFill>
                <a:schemeClr val="bg1">
                  <a:lumMod val="75000"/>
                  <a:lumOff val="25000"/>
                </a:schemeClr>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400" dirty="0" smtClean="0">
                  <a:solidFill>
                    <a:schemeClr val="tx1">
                      <a:lumMod val="75000"/>
                    </a:schemeClr>
                  </a:solidFill>
                  <a:latin typeface="Calibri" pitchFamily="34" charset="0"/>
                </a:rPr>
                <a:t>WCF/WF</a:t>
              </a:r>
            </a:p>
          </p:txBody>
        </p:sp>
        <p:sp>
          <p:nvSpPr>
            <p:cNvPr id="80" name="Rectangle 79"/>
            <p:cNvSpPr/>
            <p:nvPr/>
          </p:nvSpPr>
          <p:spPr bwMode="auto">
            <a:xfrm>
              <a:off x="6758690" y="3647608"/>
              <a:ext cx="1714500" cy="304800"/>
            </a:xfrm>
            <a:prstGeom prst="rect">
              <a:avLst/>
            </a:prstGeom>
            <a:solidFill>
              <a:schemeClr val="bg1">
                <a:lumMod val="85000"/>
                <a:lumOff val="15000"/>
              </a:schemeClr>
            </a:solidFill>
            <a:ln>
              <a:solidFill>
                <a:schemeClr val="bg1">
                  <a:lumMod val="75000"/>
                  <a:lumOff val="25000"/>
                </a:schemeClr>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400" dirty="0" smtClean="0">
                  <a:solidFill>
                    <a:schemeClr val="tx1">
                      <a:lumMod val="75000"/>
                    </a:schemeClr>
                  </a:solidFill>
                  <a:latin typeface="Calibri" pitchFamily="34" charset="0"/>
                </a:rPr>
                <a:t>SQL</a:t>
              </a:r>
            </a:p>
          </p:txBody>
        </p:sp>
        <p:sp>
          <p:nvSpPr>
            <p:cNvPr id="82" name="Rectangle 81"/>
            <p:cNvSpPr/>
            <p:nvPr/>
          </p:nvSpPr>
          <p:spPr bwMode="auto">
            <a:xfrm>
              <a:off x="6788671" y="3957402"/>
              <a:ext cx="1714500" cy="304800"/>
            </a:xfrm>
            <a:prstGeom prst="rect">
              <a:avLst/>
            </a:prstGeom>
            <a:solidFill>
              <a:schemeClr val="bg1">
                <a:lumMod val="85000"/>
                <a:lumOff val="15000"/>
              </a:schemeClr>
            </a:solidFill>
            <a:ln>
              <a:solidFill>
                <a:schemeClr val="bg1">
                  <a:lumMod val="75000"/>
                  <a:lumOff val="25000"/>
                </a:schemeClr>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400" dirty="0" smtClean="0">
                  <a:solidFill>
                    <a:schemeClr val="tx1">
                      <a:lumMod val="75000"/>
                    </a:schemeClr>
                  </a:solidFill>
                  <a:latin typeface="Calibri" pitchFamily="34" charset="0"/>
                </a:rPr>
                <a:t>Other ISV Runtimes</a:t>
              </a:r>
            </a:p>
          </p:txBody>
        </p:sp>
      </p:grpSp>
      <p:sp>
        <p:nvSpPr>
          <p:cNvPr id="128" name="Up-Down Arrow 127"/>
          <p:cNvSpPr/>
          <p:nvPr/>
        </p:nvSpPr>
        <p:spPr bwMode="auto">
          <a:xfrm rot="18634243">
            <a:off x="1909041" y="3718188"/>
            <a:ext cx="328836" cy="987855"/>
          </a:xfrm>
          <a:prstGeom prst="upDownArrow">
            <a:avLst/>
          </a:prstGeom>
          <a:solidFill>
            <a:srgbClr val="CCFF33"/>
          </a:solidFill>
          <a:ln w="28575">
            <a:solidFill>
              <a:schemeClr val="tx1">
                <a:lumMod val="50000"/>
              </a:schemeClr>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ndParaRPr>
          </a:p>
        </p:txBody>
      </p:sp>
      <p:grpSp>
        <p:nvGrpSpPr>
          <p:cNvPr id="9" name="Group 147"/>
          <p:cNvGrpSpPr/>
          <p:nvPr/>
        </p:nvGrpSpPr>
        <p:grpSpPr>
          <a:xfrm>
            <a:off x="403485" y="1201712"/>
            <a:ext cx="5784605" cy="2514600"/>
            <a:chOff x="533400" y="1066800"/>
            <a:chExt cx="4736388" cy="2514600"/>
          </a:xfrm>
        </p:grpSpPr>
        <p:grpSp>
          <p:nvGrpSpPr>
            <p:cNvPr id="10" name="Group 143"/>
            <p:cNvGrpSpPr/>
            <p:nvPr/>
          </p:nvGrpSpPr>
          <p:grpSpPr>
            <a:xfrm>
              <a:off x="533400" y="1066800"/>
              <a:ext cx="4736388" cy="2514600"/>
              <a:chOff x="533400" y="1066800"/>
              <a:chExt cx="4736388" cy="2514600"/>
            </a:xfrm>
          </p:grpSpPr>
          <p:sp>
            <p:nvSpPr>
              <p:cNvPr id="59" name="Round Same Side Corner Rectangle 58"/>
              <p:cNvSpPr/>
              <p:nvPr/>
            </p:nvSpPr>
            <p:spPr bwMode="auto">
              <a:xfrm>
                <a:off x="533400" y="1066800"/>
                <a:ext cx="2285100" cy="2514600"/>
              </a:xfrm>
              <a:prstGeom prst="round2SameRect">
                <a:avLst>
                  <a:gd name="adj1" fmla="val 2739"/>
                  <a:gd name="adj2" fmla="val 0"/>
                </a:avLst>
              </a:prstGeom>
              <a:solidFill>
                <a:schemeClr val="bg1">
                  <a:lumMod val="95000"/>
                  <a:lumOff val="5000"/>
                </a:schemeClr>
              </a:solidFill>
              <a:ln w="28575">
                <a:solidFill>
                  <a:schemeClr val="tx1"/>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ndParaRPr>
              </a:p>
            </p:txBody>
          </p:sp>
          <p:sp>
            <p:nvSpPr>
              <p:cNvPr id="117" name="Round Same Side Corner Rectangle 116"/>
              <p:cNvSpPr/>
              <p:nvPr/>
            </p:nvSpPr>
            <p:spPr bwMode="auto">
              <a:xfrm>
                <a:off x="3288588" y="1612392"/>
                <a:ext cx="1981200" cy="1447800"/>
              </a:xfrm>
              <a:prstGeom prst="round2SameRect">
                <a:avLst>
                  <a:gd name="adj1" fmla="val 6571"/>
                  <a:gd name="adj2" fmla="val 0"/>
                </a:avLst>
              </a:prstGeom>
              <a:solidFill>
                <a:schemeClr val="bg1">
                  <a:lumMod val="95000"/>
                  <a:lumOff val="5000"/>
                </a:schemeClr>
              </a:solidFill>
              <a:ln>
                <a:solidFill>
                  <a:schemeClr val="bg1">
                    <a:lumMod val="75000"/>
                    <a:lumOff val="25000"/>
                  </a:schemeClr>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ndParaRPr>
              </a:p>
            </p:txBody>
          </p:sp>
        </p:grpSp>
        <p:sp>
          <p:nvSpPr>
            <p:cNvPr id="65" name="TextBox 64"/>
            <p:cNvSpPr txBox="1"/>
            <p:nvPr/>
          </p:nvSpPr>
          <p:spPr>
            <a:xfrm>
              <a:off x="996920" y="1143000"/>
              <a:ext cx="1249314" cy="369332"/>
            </a:xfrm>
            <a:prstGeom prst="rect">
              <a:avLst/>
            </a:prstGeom>
            <a:noFill/>
          </p:spPr>
          <p:txBody>
            <a:bodyPr wrap="none" rtlCol="0">
              <a:spAutoFit/>
            </a:bodyPr>
            <a:lstStyle/>
            <a:p>
              <a:r>
                <a:rPr lang="en-US" dirty="0" smtClean="0">
                  <a:latin typeface="Calibri" pitchFamily="34" charset="0"/>
                </a:rPr>
                <a:t>“QUADRANT” </a:t>
              </a:r>
              <a:endParaRPr lang="en-US" dirty="0">
                <a:latin typeface="Calibri" pitchFamily="34" charset="0"/>
              </a:endParaRPr>
            </a:p>
          </p:txBody>
        </p:sp>
        <p:grpSp>
          <p:nvGrpSpPr>
            <p:cNvPr id="11" name="Group 120"/>
            <p:cNvGrpSpPr/>
            <p:nvPr/>
          </p:nvGrpSpPr>
          <p:grpSpPr>
            <a:xfrm>
              <a:off x="685800" y="1600200"/>
              <a:ext cx="1981200" cy="1715224"/>
              <a:chOff x="-8610600" y="1295400"/>
              <a:chExt cx="1981200" cy="1715224"/>
            </a:xfrm>
          </p:grpSpPr>
          <p:sp>
            <p:nvSpPr>
              <p:cNvPr id="116" name="Round Same Side Corner Rectangle 115"/>
              <p:cNvSpPr/>
              <p:nvPr/>
            </p:nvSpPr>
            <p:spPr bwMode="auto">
              <a:xfrm>
                <a:off x="-8610600" y="1295400"/>
                <a:ext cx="1981200" cy="1447800"/>
              </a:xfrm>
              <a:prstGeom prst="round2SameRect">
                <a:avLst>
                  <a:gd name="adj1" fmla="val 6571"/>
                  <a:gd name="adj2" fmla="val 0"/>
                </a:avLst>
              </a:prstGeom>
              <a:solidFill>
                <a:schemeClr val="bg1">
                  <a:lumMod val="95000"/>
                  <a:lumOff val="5000"/>
                </a:schemeClr>
              </a:solidFill>
              <a:ln>
                <a:solidFill>
                  <a:schemeClr val="bg1">
                    <a:lumMod val="75000"/>
                    <a:lumOff val="25000"/>
                  </a:schemeClr>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ndParaRPr>
              </a:p>
            </p:txBody>
          </p:sp>
          <p:sp>
            <p:nvSpPr>
              <p:cNvPr id="99" name="Round Same Side Corner Rectangle 98"/>
              <p:cNvSpPr/>
              <p:nvPr/>
            </p:nvSpPr>
            <p:spPr bwMode="auto">
              <a:xfrm>
                <a:off x="-8610600" y="1676400"/>
                <a:ext cx="1981200" cy="1334224"/>
              </a:xfrm>
              <a:prstGeom prst="round2SameRect">
                <a:avLst>
                  <a:gd name="adj1" fmla="val 6571"/>
                  <a:gd name="adj2" fmla="val 0"/>
                </a:avLst>
              </a:prstGeom>
              <a:solidFill>
                <a:schemeClr val="bg1">
                  <a:lumMod val="95000"/>
                  <a:lumOff val="5000"/>
                </a:schemeClr>
              </a:solidFill>
              <a:ln>
                <a:solidFill>
                  <a:schemeClr val="bg1">
                    <a:lumMod val="75000"/>
                    <a:lumOff val="25000"/>
                  </a:schemeClr>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ndParaRPr>
              </a:p>
            </p:txBody>
          </p:sp>
          <p:sp>
            <p:nvSpPr>
              <p:cNvPr id="105" name="TextBox 104"/>
              <p:cNvSpPr txBox="1"/>
              <p:nvPr/>
            </p:nvSpPr>
            <p:spPr>
              <a:xfrm>
                <a:off x="-8610600" y="1676400"/>
                <a:ext cx="1827044" cy="530915"/>
              </a:xfrm>
              <a:prstGeom prst="rect">
                <a:avLst/>
              </a:prstGeom>
              <a:noFill/>
            </p:spPr>
            <p:txBody>
              <a:bodyPr wrap="square" rtlCol="0">
                <a:spAutoFit/>
              </a:bodyPr>
              <a:lstStyle/>
              <a:p>
                <a:r>
                  <a:rPr lang="en-US" sz="1400" dirty="0" smtClean="0">
                    <a:latin typeface="Calibri" pitchFamily="34" charset="0"/>
                  </a:rPr>
                  <a:t>EDITOR</a:t>
                </a:r>
              </a:p>
              <a:p>
                <a:r>
                  <a:rPr lang="en-US" sz="1400" dirty="0" smtClean="0">
                    <a:latin typeface="Calibri" pitchFamily="34" charset="0"/>
                  </a:rPr>
                  <a:t>FRAMEWORK</a:t>
                </a:r>
                <a:endParaRPr lang="en-US" sz="1400" dirty="0">
                  <a:latin typeface="Calibri" pitchFamily="34" charset="0"/>
                </a:endParaRPr>
              </a:p>
            </p:txBody>
          </p:sp>
          <p:grpSp>
            <p:nvGrpSpPr>
              <p:cNvPr id="12" name="Group 108"/>
              <p:cNvGrpSpPr/>
              <p:nvPr/>
            </p:nvGrpSpPr>
            <p:grpSpPr>
              <a:xfrm>
                <a:off x="-8515350" y="1343025"/>
                <a:ext cx="1414045" cy="307777"/>
                <a:chOff x="-8534400" y="1295400"/>
                <a:chExt cx="1414045" cy="307777"/>
              </a:xfrm>
            </p:grpSpPr>
            <p:pic>
              <p:nvPicPr>
                <p:cNvPr id="44" name="Picture 10"/>
                <p:cNvPicPr>
                  <a:picLocks noChangeAspect="1" noChangeArrowheads="1"/>
                </p:cNvPicPr>
                <p:nvPr/>
              </p:nvPicPr>
              <p:blipFill>
                <a:blip r:embed="rId5" cstate="print"/>
                <a:srcRect/>
                <a:stretch>
                  <a:fillRect/>
                </a:stretch>
              </p:blipFill>
              <p:spPr bwMode="auto">
                <a:xfrm>
                  <a:off x="-8534400" y="1339560"/>
                  <a:ext cx="279518" cy="219456"/>
                </a:xfrm>
                <a:prstGeom prst="rect">
                  <a:avLst/>
                </a:prstGeom>
                <a:noFill/>
                <a:ln w="9525">
                  <a:noFill/>
                  <a:miter lim="800000"/>
                  <a:headEnd/>
                  <a:tailEnd/>
                </a:ln>
                <a:effectLst/>
              </p:spPr>
            </p:pic>
            <p:sp>
              <p:nvSpPr>
                <p:cNvPr id="106" name="TextBox 105"/>
                <p:cNvSpPr txBox="1"/>
                <p:nvPr/>
              </p:nvSpPr>
              <p:spPr>
                <a:xfrm>
                  <a:off x="-8304044" y="1295400"/>
                  <a:ext cx="1183689" cy="307777"/>
                </a:xfrm>
                <a:prstGeom prst="rect">
                  <a:avLst/>
                </a:prstGeom>
                <a:noFill/>
              </p:spPr>
              <p:txBody>
                <a:bodyPr wrap="none" rtlCol="0">
                  <a:spAutoFit/>
                </a:bodyPr>
                <a:lstStyle/>
                <a:p>
                  <a:r>
                    <a:rPr lang="en-US" sz="1400" dirty="0" smtClean="0">
                      <a:latin typeface="Calibri" pitchFamily="34" charset="0"/>
                    </a:rPr>
                    <a:t>[Your  Visual DSL]</a:t>
                  </a:r>
                  <a:endParaRPr lang="en-US" sz="900" dirty="0">
                    <a:latin typeface="Calibri" pitchFamily="34" charset="0"/>
                  </a:endParaRPr>
                </a:p>
              </p:txBody>
            </p:sp>
          </p:grpSp>
        </p:grpSp>
        <p:grpSp>
          <p:nvGrpSpPr>
            <p:cNvPr id="13" name="Group 107"/>
            <p:cNvGrpSpPr/>
            <p:nvPr/>
          </p:nvGrpSpPr>
          <p:grpSpPr>
            <a:xfrm>
              <a:off x="3413786" y="1696593"/>
              <a:ext cx="1445164" cy="307777"/>
              <a:chOff x="-5901664" y="1344168"/>
              <a:chExt cx="1445164" cy="307777"/>
            </a:xfrm>
          </p:grpSpPr>
          <p:pic>
            <p:nvPicPr>
              <p:cNvPr id="41" name="Picture 9"/>
              <p:cNvPicPr>
                <a:picLocks noChangeAspect="1" noChangeArrowheads="1"/>
              </p:cNvPicPr>
              <p:nvPr/>
            </p:nvPicPr>
            <p:blipFill>
              <a:blip r:embed="rId6" cstate="print"/>
              <a:srcRect/>
              <a:stretch>
                <a:fillRect/>
              </a:stretch>
            </p:blipFill>
            <p:spPr bwMode="auto">
              <a:xfrm>
                <a:off x="-5901664" y="1351752"/>
                <a:ext cx="176519" cy="219456"/>
              </a:xfrm>
              <a:prstGeom prst="rect">
                <a:avLst/>
              </a:prstGeom>
              <a:noFill/>
              <a:ln w="9525">
                <a:noFill/>
                <a:miter lim="800000"/>
                <a:headEnd/>
                <a:tailEnd/>
              </a:ln>
              <a:effectLst/>
            </p:spPr>
          </p:pic>
          <p:sp>
            <p:nvSpPr>
              <p:cNvPr id="107" name="TextBox 106"/>
              <p:cNvSpPr txBox="1"/>
              <p:nvPr/>
            </p:nvSpPr>
            <p:spPr>
              <a:xfrm>
                <a:off x="-5709333" y="1344168"/>
                <a:ext cx="1252833" cy="307777"/>
              </a:xfrm>
              <a:prstGeom prst="rect">
                <a:avLst/>
              </a:prstGeom>
              <a:noFill/>
            </p:spPr>
            <p:txBody>
              <a:bodyPr wrap="none" rtlCol="0">
                <a:spAutoFit/>
              </a:bodyPr>
              <a:lstStyle/>
              <a:p>
                <a:r>
                  <a:rPr lang="en-US" sz="1400" dirty="0" smtClean="0">
                    <a:latin typeface="Calibri" pitchFamily="34" charset="0"/>
                  </a:rPr>
                  <a:t>[Your  Textual DSL]</a:t>
                </a:r>
                <a:endParaRPr lang="en-US" sz="900" dirty="0">
                  <a:latin typeface="Calibri" pitchFamily="34" charset="0"/>
                </a:endParaRPr>
              </a:p>
            </p:txBody>
          </p:sp>
        </p:grpSp>
        <p:sp>
          <p:nvSpPr>
            <p:cNvPr id="111" name="Round Same Side Corner Rectangle 110"/>
            <p:cNvSpPr/>
            <p:nvPr/>
          </p:nvSpPr>
          <p:spPr bwMode="auto">
            <a:xfrm>
              <a:off x="3278605" y="2042160"/>
              <a:ext cx="1981200" cy="1309840"/>
            </a:xfrm>
            <a:prstGeom prst="round2SameRect">
              <a:avLst>
                <a:gd name="adj1" fmla="val 6571"/>
                <a:gd name="adj2" fmla="val 0"/>
              </a:avLst>
            </a:prstGeom>
            <a:solidFill>
              <a:schemeClr val="bg1">
                <a:lumMod val="95000"/>
                <a:lumOff val="5000"/>
              </a:schemeClr>
            </a:solidFill>
            <a:ln>
              <a:solidFill>
                <a:schemeClr val="bg1">
                  <a:lumMod val="75000"/>
                  <a:lumOff val="25000"/>
                </a:schemeClr>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ndParaRPr>
            </a:p>
          </p:txBody>
        </p:sp>
        <p:sp>
          <p:nvSpPr>
            <p:cNvPr id="115" name="TextBox 114"/>
            <p:cNvSpPr txBox="1"/>
            <p:nvPr/>
          </p:nvSpPr>
          <p:spPr>
            <a:xfrm>
              <a:off x="3314243" y="2249424"/>
              <a:ext cx="1371600" cy="530915"/>
            </a:xfrm>
            <a:prstGeom prst="rect">
              <a:avLst/>
            </a:prstGeom>
            <a:noFill/>
          </p:spPr>
          <p:txBody>
            <a:bodyPr wrap="square" rtlCol="0">
              <a:spAutoFit/>
            </a:bodyPr>
            <a:lstStyle/>
            <a:p>
              <a:r>
                <a:rPr lang="en-US" sz="1400" dirty="0" smtClean="0">
                  <a:latin typeface="Calibri" pitchFamily="34" charset="0"/>
                </a:rPr>
                <a:t>LANGUAGE</a:t>
              </a:r>
            </a:p>
            <a:p>
              <a:r>
                <a:rPr lang="en-US" sz="1400" dirty="0" smtClean="0">
                  <a:latin typeface="Calibri" pitchFamily="34" charset="0"/>
                </a:rPr>
                <a:t>FRAMEWORK</a:t>
              </a:r>
              <a:endParaRPr lang="en-US" sz="1400" dirty="0">
                <a:latin typeface="Calibri" pitchFamily="34" charset="0"/>
              </a:endParaRPr>
            </a:p>
          </p:txBody>
        </p:sp>
        <p:pic>
          <p:nvPicPr>
            <p:cNvPr id="61" name="Picture 6"/>
            <p:cNvPicPr>
              <a:picLocks noChangeAspect="1" noChangeArrowheads="1"/>
            </p:cNvPicPr>
            <p:nvPr/>
          </p:nvPicPr>
          <p:blipFill>
            <a:blip r:embed="rId7" cstate="print"/>
            <a:srcRect/>
            <a:stretch>
              <a:fillRect/>
            </a:stretch>
          </p:blipFill>
          <p:spPr bwMode="auto">
            <a:xfrm>
              <a:off x="4396252" y="2437600"/>
              <a:ext cx="599709" cy="724261"/>
            </a:xfrm>
            <a:prstGeom prst="rect">
              <a:avLst/>
            </a:prstGeom>
            <a:noFill/>
            <a:ln w="9525">
              <a:noFill/>
              <a:miter lim="800000"/>
              <a:headEnd/>
              <a:tailEnd/>
            </a:ln>
            <a:effectLst/>
          </p:spPr>
        </p:pic>
        <p:sp>
          <p:nvSpPr>
            <p:cNvPr id="104" name="TextBox 103"/>
            <p:cNvSpPr txBox="1"/>
            <p:nvPr/>
          </p:nvSpPr>
          <p:spPr>
            <a:xfrm>
              <a:off x="3823826" y="1194566"/>
              <a:ext cx="1063934" cy="369332"/>
            </a:xfrm>
            <a:prstGeom prst="rect">
              <a:avLst/>
            </a:prstGeom>
            <a:noFill/>
          </p:spPr>
          <p:txBody>
            <a:bodyPr wrap="none" rtlCol="0">
              <a:spAutoFit/>
            </a:bodyPr>
            <a:lstStyle/>
            <a:p>
              <a:r>
                <a:rPr lang="en-US" dirty="0" smtClean="0">
                  <a:latin typeface="Calibri" pitchFamily="34" charset="0"/>
                </a:rPr>
                <a:t>INTELLIPAD </a:t>
              </a:r>
              <a:endParaRPr lang="en-US" dirty="0">
                <a:latin typeface="Calibri" pitchFamily="34" charset="0"/>
              </a:endParaRPr>
            </a:p>
          </p:txBody>
        </p:sp>
      </p:grpSp>
      <p:sp>
        <p:nvSpPr>
          <p:cNvPr id="91" name="Round Same Side Corner Rectangle 90"/>
          <p:cNvSpPr/>
          <p:nvPr/>
        </p:nvSpPr>
        <p:spPr bwMode="auto">
          <a:xfrm>
            <a:off x="2232402" y="5029200"/>
            <a:ext cx="1981200" cy="1447800"/>
          </a:xfrm>
          <a:prstGeom prst="round2SameRect">
            <a:avLst>
              <a:gd name="adj1" fmla="val 6571"/>
              <a:gd name="adj2" fmla="val 0"/>
            </a:avLst>
          </a:prstGeom>
          <a:solidFill>
            <a:schemeClr val="bg1">
              <a:lumMod val="95000"/>
              <a:lumOff val="5000"/>
            </a:schemeClr>
          </a:solidFill>
          <a:ln>
            <a:solidFill>
              <a:schemeClr val="bg1">
                <a:lumMod val="75000"/>
                <a:lumOff val="25000"/>
              </a:schemeClr>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ndParaRPr>
          </a:p>
        </p:txBody>
      </p:sp>
      <p:sp>
        <p:nvSpPr>
          <p:cNvPr id="92" name="Rectangle 91"/>
          <p:cNvSpPr/>
          <p:nvPr/>
        </p:nvSpPr>
        <p:spPr bwMode="auto">
          <a:xfrm>
            <a:off x="2232402" y="5562600"/>
            <a:ext cx="1981200" cy="304800"/>
          </a:xfrm>
          <a:prstGeom prst="rect">
            <a:avLst/>
          </a:prstGeom>
          <a:solidFill>
            <a:schemeClr val="bg1">
              <a:lumMod val="85000"/>
              <a:lumOff val="15000"/>
            </a:schemeClr>
          </a:solidFill>
          <a:ln>
            <a:solidFill>
              <a:schemeClr val="bg1">
                <a:lumMod val="75000"/>
                <a:lumOff val="25000"/>
              </a:schemeClr>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400" dirty="0" smtClean="0">
                <a:solidFill>
                  <a:schemeClr val="tx1">
                    <a:lumMod val="75000"/>
                  </a:schemeClr>
                </a:solidFill>
                <a:latin typeface="Calibri" pitchFamily="34" charset="0"/>
              </a:rPr>
              <a:t>[Your Models]</a:t>
            </a:r>
          </a:p>
        </p:txBody>
      </p:sp>
      <p:sp>
        <p:nvSpPr>
          <p:cNvPr id="93" name="Rectangle 92"/>
          <p:cNvSpPr/>
          <p:nvPr/>
        </p:nvSpPr>
        <p:spPr bwMode="auto">
          <a:xfrm>
            <a:off x="2232402" y="5867400"/>
            <a:ext cx="1981200" cy="304800"/>
          </a:xfrm>
          <a:prstGeom prst="rect">
            <a:avLst/>
          </a:prstGeom>
          <a:solidFill>
            <a:schemeClr val="bg1">
              <a:lumMod val="85000"/>
              <a:lumOff val="15000"/>
            </a:schemeClr>
          </a:solidFill>
          <a:ln>
            <a:solidFill>
              <a:schemeClr val="bg1">
                <a:lumMod val="75000"/>
                <a:lumOff val="25000"/>
              </a:schemeClr>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400" dirty="0" err="1" smtClean="0">
                <a:solidFill>
                  <a:schemeClr val="tx1">
                    <a:lumMod val="75000"/>
                  </a:schemeClr>
                </a:solidFill>
                <a:latin typeface="Calibri" pitchFamily="34" charset="0"/>
              </a:rPr>
              <a:t>.Net</a:t>
            </a:r>
            <a:r>
              <a:rPr lang="en-US" sz="1400" dirty="0" smtClean="0">
                <a:solidFill>
                  <a:schemeClr val="tx1">
                    <a:lumMod val="75000"/>
                  </a:schemeClr>
                </a:solidFill>
                <a:latin typeface="Calibri" pitchFamily="34" charset="0"/>
              </a:rPr>
              <a:t> Models</a:t>
            </a:r>
          </a:p>
        </p:txBody>
      </p:sp>
      <p:sp>
        <p:nvSpPr>
          <p:cNvPr id="94" name="Rectangle 93"/>
          <p:cNvSpPr/>
          <p:nvPr/>
        </p:nvSpPr>
        <p:spPr bwMode="auto">
          <a:xfrm>
            <a:off x="2232402" y="6172200"/>
            <a:ext cx="1981200" cy="304800"/>
          </a:xfrm>
          <a:prstGeom prst="rect">
            <a:avLst/>
          </a:prstGeom>
          <a:solidFill>
            <a:schemeClr val="bg1">
              <a:lumMod val="85000"/>
              <a:lumOff val="15000"/>
            </a:schemeClr>
          </a:solidFill>
          <a:ln>
            <a:solidFill>
              <a:schemeClr val="bg1">
                <a:lumMod val="75000"/>
                <a:lumOff val="25000"/>
              </a:schemeClr>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400" dirty="0" smtClean="0">
                <a:solidFill>
                  <a:schemeClr val="tx1">
                    <a:lumMod val="75000"/>
                  </a:schemeClr>
                </a:solidFill>
                <a:latin typeface="Calibri" pitchFamily="34" charset="0"/>
              </a:rPr>
              <a:t>Repository Models</a:t>
            </a:r>
          </a:p>
        </p:txBody>
      </p:sp>
      <p:sp>
        <p:nvSpPr>
          <p:cNvPr id="97" name="TextBox 96"/>
          <p:cNvSpPr txBox="1"/>
          <p:nvPr/>
        </p:nvSpPr>
        <p:spPr>
          <a:xfrm>
            <a:off x="2640557" y="5031685"/>
            <a:ext cx="1348126" cy="530915"/>
          </a:xfrm>
          <a:prstGeom prst="rect">
            <a:avLst/>
          </a:prstGeom>
          <a:noFill/>
        </p:spPr>
        <p:txBody>
          <a:bodyPr wrap="none" rtlCol="0">
            <a:spAutoFit/>
          </a:bodyPr>
          <a:lstStyle/>
          <a:p>
            <a:r>
              <a:rPr lang="en-US" dirty="0" smtClean="0">
                <a:latin typeface="Calibri" pitchFamily="34" charset="0"/>
              </a:rPr>
              <a:t>REPOSITORY</a:t>
            </a:r>
          </a:p>
          <a:p>
            <a:r>
              <a:rPr lang="en-US" sz="1050" dirty="0" smtClean="0">
                <a:latin typeface="Calibri" pitchFamily="34" charset="0"/>
              </a:rPr>
              <a:t>SQL SERVER</a:t>
            </a:r>
            <a:endParaRPr lang="en-US" sz="1050" dirty="0">
              <a:latin typeface="Calibri" pitchFamily="34" charset="0"/>
            </a:endParaRPr>
          </a:p>
        </p:txBody>
      </p:sp>
      <p:sp>
        <p:nvSpPr>
          <p:cNvPr id="110" name="Round Same Side Corner Rectangle 109"/>
          <p:cNvSpPr/>
          <p:nvPr/>
        </p:nvSpPr>
        <p:spPr bwMode="auto">
          <a:xfrm>
            <a:off x="7146561" y="3837482"/>
            <a:ext cx="1714500" cy="2413416"/>
          </a:xfrm>
          <a:prstGeom prst="round2SameRect">
            <a:avLst>
              <a:gd name="adj1" fmla="val 6090"/>
              <a:gd name="adj2" fmla="val 0"/>
            </a:avLst>
          </a:prstGeom>
          <a:noFill/>
          <a:ln w="28575">
            <a:solidFill>
              <a:schemeClr val="tx1"/>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ndParaRPr>
          </a:p>
        </p:txBody>
      </p:sp>
      <p:sp>
        <p:nvSpPr>
          <p:cNvPr id="120" name="Round Same Side Corner Rectangle 119"/>
          <p:cNvSpPr/>
          <p:nvPr/>
        </p:nvSpPr>
        <p:spPr bwMode="auto">
          <a:xfrm>
            <a:off x="2232402" y="5029200"/>
            <a:ext cx="1981200" cy="1447800"/>
          </a:xfrm>
          <a:prstGeom prst="round2SameRect">
            <a:avLst>
              <a:gd name="adj1" fmla="val 6571"/>
              <a:gd name="adj2" fmla="val 0"/>
            </a:avLst>
          </a:prstGeom>
          <a:noFill/>
          <a:ln w="28575">
            <a:solidFill>
              <a:schemeClr val="tx1"/>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ndParaRPr>
          </a:p>
        </p:txBody>
      </p:sp>
      <p:pic>
        <p:nvPicPr>
          <p:cNvPr id="83" name="Picture 4"/>
          <p:cNvPicPr>
            <a:picLocks noChangeAspect="1" noChangeArrowheads="1"/>
          </p:cNvPicPr>
          <p:nvPr/>
        </p:nvPicPr>
        <p:blipFill>
          <a:blip r:embed="rId8" cstate="print"/>
          <a:srcRect/>
          <a:stretch>
            <a:fillRect/>
          </a:stretch>
        </p:blipFill>
        <p:spPr bwMode="auto">
          <a:xfrm>
            <a:off x="2286000" y="5105400"/>
            <a:ext cx="381000" cy="362699"/>
          </a:xfrm>
          <a:prstGeom prst="rect">
            <a:avLst/>
          </a:prstGeom>
          <a:noFill/>
          <a:ln w="9525">
            <a:noFill/>
            <a:miter lim="800000"/>
            <a:headEnd/>
            <a:tailEnd/>
          </a:ln>
          <a:effectLst/>
        </p:spPr>
      </p:pic>
      <p:pic>
        <p:nvPicPr>
          <p:cNvPr id="95" name="Picture 3"/>
          <p:cNvPicPr>
            <a:picLocks noChangeAspect="1" noChangeArrowheads="1"/>
          </p:cNvPicPr>
          <p:nvPr/>
        </p:nvPicPr>
        <p:blipFill>
          <a:blip r:embed="rId9" cstate="print"/>
          <a:srcRect/>
          <a:stretch>
            <a:fillRect/>
          </a:stretch>
        </p:blipFill>
        <p:spPr bwMode="auto">
          <a:xfrm>
            <a:off x="692046" y="1369101"/>
            <a:ext cx="256032" cy="256032"/>
          </a:xfrm>
          <a:prstGeom prst="rect">
            <a:avLst/>
          </a:prstGeom>
          <a:noFill/>
          <a:ln w="9525">
            <a:noFill/>
            <a:miter lim="800000"/>
            <a:headEnd/>
            <a:tailEnd/>
          </a:ln>
          <a:effectLst/>
        </p:spPr>
      </p:pic>
      <p:pic>
        <p:nvPicPr>
          <p:cNvPr id="90" name="Picture 10"/>
          <p:cNvPicPr>
            <a:picLocks noChangeAspect="1" noChangeArrowheads="1"/>
          </p:cNvPicPr>
          <p:nvPr/>
        </p:nvPicPr>
        <p:blipFill>
          <a:blip r:embed="rId10"/>
          <a:srcRect/>
          <a:stretch>
            <a:fillRect/>
          </a:stretch>
        </p:blipFill>
        <p:spPr bwMode="auto">
          <a:xfrm>
            <a:off x="1975104" y="2426208"/>
            <a:ext cx="764414" cy="671120"/>
          </a:xfrm>
          <a:prstGeom prst="rect">
            <a:avLst/>
          </a:prstGeom>
          <a:noFill/>
          <a:ln w="9525">
            <a:noFill/>
            <a:miter lim="800000"/>
            <a:headEnd/>
            <a:tailEnd/>
          </a:ln>
          <a:effectLst/>
        </p:spPr>
      </p:pic>
      <p:sp>
        <p:nvSpPr>
          <p:cNvPr id="72" name="Up-Down Arrow 71"/>
          <p:cNvSpPr/>
          <p:nvPr/>
        </p:nvSpPr>
        <p:spPr bwMode="auto">
          <a:xfrm rot="3193640">
            <a:off x="3829281" y="3773053"/>
            <a:ext cx="328836" cy="987855"/>
          </a:xfrm>
          <a:prstGeom prst="upDownArrow">
            <a:avLst/>
          </a:prstGeom>
          <a:solidFill>
            <a:srgbClr val="CCFF33"/>
          </a:solidFill>
          <a:ln w="28575">
            <a:solidFill>
              <a:schemeClr val="tx1">
                <a:lumMod val="50000"/>
              </a:schemeClr>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ndParaRPr>
          </a:p>
        </p:txBody>
      </p:sp>
      <p:sp>
        <p:nvSpPr>
          <p:cNvPr id="73" name="Up-Down Arrow 72"/>
          <p:cNvSpPr/>
          <p:nvPr/>
        </p:nvSpPr>
        <p:spPr bwMode="auto">
          <a:xfrm rot="5400000">
            <a:off x="5526532" y="4050906"/>
            <a:ext cx="328836" cy="2565749"/>
          </a:xfrm>
          <a:prstGeom prst="upDownArrow">
            <a:avLst/>
          </a:prstGeom>
          <a:solidFill>
            <a:srgbClr val="CCFF33"/>
          </a:solidFill>
          <a:ln w="28575">
            <a:solidFill>
              <a:schemeClr val="tx1">
                <a:lumMod val="50000"/>
              </a:schemeClr>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ndParaRPr>
          </a:p>
        </p:txBody>
      </p:sp>
    </p:spTree>
    <p:extLst>
      <p:ext uri="{BB962C8B-B14F-4D97-AF65-F5344CB8AC3E}">
        <p14:creationId xmlns:p14="http://schemas.microsoft.com/office/powerpoint/2007/7/12/main" xmlns="" val="4287278548"/>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30250" y="4992688"/>
            <a:ext cx="7651750" cy="752475"/>
          </a:xfrm>
        </p:spPr>
        <p:txBody>
          <a:bodyPr/>
          <a:lstStyle/>
          <a:p>
            <a:pPr defTabSz="912813">
              <a:defRPr/>
            </a:pPr>
            <a:r>
              <a:rPr smtClean="0">
                <a:ln>
                  <a:noFill/>
                </a:ln>
              </a:rPr>
              <a:t>Creating models using "M"</a:t>
            </a:r>
          </a:p>
        </p:txBody>
      </p:sp>
      <p:sp>
        <p:nvSpPr>
          <p:cNvPr id="4" name="Text Placeholder 3"/>
          <p:cNvSpPr>
            <a:spLocks noGrp="1"/>
          </p:cNvSpPr>
          <p:nvPr>
            <p:ph type="body" sz="quarter" idx="10"/>
          </p:nvPr>
        </p:nvSpPr>
        <p:spPr/>
        <p:txBody>
          <a:bodyPr rtlCol="0"/>
          <a:lstStyle/>
          <a:p>
            <a:pPr defTabSz="914363" eaLnBrk="1" fontAlgn="auto" hangingPunct="1">
              <a:spcAft>
                <a:spcPts val="0"/>
              </a:spcAft>
              <a:defRPr/>
            </a:pPr>
            <a:r>
              <a:rPr smtClean="0"/>
              <a:t>demo </a:t>
            </a:r>
            <a:endParaRPr/>
          </a:p>
        </p:txBody>
      </p:sp>
    </p:spTree>
    <p:extLst>
      <p:ext uri="{BB962C8B-B14F-4D97-AF65-F5344CB8AC3E}">
        <p14:creationId xmlns:p14="http://schemas.microsoft.com/office/powerpoint/2007/7/12/main" xmlns="" val="491097434"/>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rtlCol="0"/>
          <a:lstStyle/>
          <a:p>
            <a:pPr fontAlgn="auto">
              <a:spcAft>
                <a:spcPts val="0"/>
              </a:spcAft>
              <a:defRPr/>
            </a:pPr>
            <a:r>
              <a:rPr b="0" smtClean="0">
                <a:solidFill>
                  <a:schemeClr val="tx1"/>
                </a:solidFill>
                <a:effectLst>
                  <a:outerShdw blurRad="38100" dist="38100" dir="2700000" algn="tl">
                    <a:srgbClr val="000000">
                      <a:alpha val="43137"/>
                    </a:srgbClr>
                  </a:outerShdw>
                </a:effectLst>
              </a:rPr>
              <a:t>A lap around "Oslo"</a:t>
            </a:r>
            <a:endParaRPr b="0" dirty="0">
              <a:solidFill>
                <a:schemeClr val="tx1"/>
              </a:solidFill>
              <a:effectLst>
                <a:outerShdw blurRad="38100" dist="38100" dir="2700000" algn="tl">
                  <a:srgbClr val="000000">
                    <a:alpha val="43137"/>
                  </a:srgbClr>
                </a:outerShdw>
              </a:effectLst>
            </a:endParaRPr>
          </a:p>
        </p:txBody>
      </p:sp>
      <p:sp>
        <p:nvSpPr>
          <p:cNvPr id="13315" name="Subtitle 2"/>
          <p:cNvSpPr>
            <a:spLocks noGrp="1"/>
          </p:cNvSpPr>
          <p:nvPr>
            <p:ph type="subTitle" idx="1"/>
          </p:nvPr>
        </p:nvSpPr>
        <p:spPr>
          <a:xfrm>
            <a:off x="4831423" y="5318187"/>
            <a:ext cx="3813175" cy="461962"/>
          </a:xfrm>
        </p:spPr>
        <p:txBody>
          <a:bodyPr/>
          <a:lstStyle/>
          <a:p>
            <a:pPr eaLnBrk="1" hangingPunct="1">
              <a:spcBef>
                <a:spcPct val="0"/>
              </a:spcBef>
            </a:pPr>
            <a:r>
              <a:rPr lang="en-US" sz="2000" dirty="0" err="1" smtClean="0">
                <a:effectLst>
                  <a:outerShdw blurRad="38100" dist="38100" dir="2700000" algn="tl">
                    <a:srgbClr val="000000">
                      <a:alpha val="43137"/>
                    </a:srgbClr>
                  </a:outerShdw>
                </a:effectLst>
              </a:rPr>
              <a:t>Rahul</a:t>
            </a:r>
            <a:r>
              <a:rPr lang="en-US" sz="2000" dirty="0" smtClean="0">
                <a:effectLst>
                  <a:outerShdw blurRad="38100" dist="38100" dir="2700000" algn="tl">
                    <a:srgbClr val="000000">
                      <a:alpha val="43137"/>
                    </a:srgbClr>
                  </a:outerShdw>
                </a:effectLst>
              </a:rPr>
              <a:t> Garg</a:t>
            </a:r>
          </a:p>
          <a:p>
            <a:pPr eaLnBrk="1" hangingPunct="1">
              <a:spcBef>
                <a:spcPct val="0"/>
              </a:spcBef>
            </a:pPr>
            <a:r>
              <a:rPr lang="en-US" sz="2000" dirty="0" smtClean="0">
                <a:effectLst>
                  <a:outerShdw blurRad="38100" dist="38100" dir="2700000" algn="tl">
                    <a:srgbClr val="000000">
                      <a:alpha val="43137"/>
                    </a:srgbClr>
                  </a:outerShdw>
                </a:effectLst>
              </a:rPr>
              <a:t>National Technology Specialist</a:t>
            </a:r>
          </a:p>
          <a:p>
            <a:pPr eaLnBrk="1" hangingPunct="1">
              <a:spcBef>
                <a:spcPct val="0"/>
              </a:spcBef>
            </a:pPr>
            <a:r>
              <a:rPr lang="en-US" sz="2000" dirty="0" smtClean="0">
                <a:effectLst>
                  <a:outerShdw blurRad="38100" dist="38100" dir="2700000" algn="tl">
                    <a:srgbClr val="000000">
                      <a:alpha val="43137"/>
                    </a:srgbClr>
                  </a:outerShdw>
                </a:effectLst>
              </a:rPr>
              <a:t>Microsoft Australia</a:t>
            </a:r>
          </a:p>
          <a:p>
            <a:pPr eaLnBrk="1" hangingPunct="1">
              <a:spcBef>
                <a:spcPct val="0"/>
              </a:spcBef>
            </a:pPr>
            <a:r>
              <a:rPr lang="en-AU" sz="2000" dirty="0" smtClean="0">
                <a:effectLst>
                  <a:outerShdw blurRad="38100" dist="38100" dir="2700000" algn="tl">
                    <a:srgbClr val="000000">
                      <a:alpha val="43137"/>
                    </a:srgbClr>
                  </a:outerShdw>
                </a:effectLst>
              </a:rPr>
              <a:t>SOA303</a:t>
            </a:r>
            <a:endParaRPr lang="en-US" sz="2000" dirty="0" smtClean="0">
              <a:effectLst>
                <a:outerShdw blurRad="38100" dist="38100" dir="2700000" algn="tl">
                  <a:srgbClr val="000000">
                    <a:alpha val="43137"/>
                  </a:srgbClr>
                </a:outerShdw>
              </a:effectLst>
            </a:endParaRPr>
          </a:p>
        </p:txBody>
      </p:sp>
    </p:spTree>
    <p:extLst>
      <p:ext uri="{BB962C8B-B14F-4D97-AF65-F5344CB8AC3E}">
        <p14:creationId xmlns:p14="http://schemas.microsoft.com/office/powerpoint/2007/7/12/main" xmlns="" val="4050803890"/>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Round Same Side Corner Rectangle 95"/>
          <p:cNvSpPr/>
          <p:nvPr/>
        </p:nvSpPr>
        <p:spPr bwMode="auto">
          <a:xfrm>
            <a:off x="4689170" y="1142352"/>
            <a:ext cx="2845633" cy="2514600"/>
          </a:xfrm>
          <a:prstGeom prst="round2SameRect">
            <a:avLst>
              <a:gd name="adj1" fmla="val 2739"/>
              <a:gd name="adj2" fmla="val 0"/>
            </a:avLst>
          </a:prstGeom>
          <a:solidFill>
            <a:schemeClr val="bg1">
              <a:lumMod val="95000"/>
              <a:lumOff val="5000"/>
            </a:schemeClr>
          </a:solidFill>
          <a:ln w="28575">
            <a:solidFill>
              <a:schemeClr val="tx1"/>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ndParaRPr>
          </a:p>
        </p:txBody>
      </p:sp>
      <p:sp>
        <p:nvSpPr>
          <p:cNvPr id="2" name="Title 1"/>
          <p:cNvSpPr>
            <a:spLocks noGrp="1"/>
          </p:cNvSpPr>
          <p:nvPr>
            <p:ph type="title"/>
          </p:nvPr>
        </p:nvSpPr>
        <p:spPr>
          <a:xfrm>
            <a:off x="387350" y="228600"/>
            <a:ext cx="8369300" cy="692497"/>
          </a:xfrm>
        </p:spPr>
        <p:txBody>
          <a:bodyPr/>
          <a:lstStyle/>
          <a:p>
            <a:r>
              <a:rPr lang="en-US" b="0" dirty="0" smtClean="0">
                <a:solidFill>
                  <a:schemeClr val="tx2"/>
                </a:solidFill>
                <a:effectLst/>
              </a:rPr>
              <a:t>What we just did..</a:t>
            </a:r>
            <a:endParaRPr lang="en-US" b="0" dirty="0">
              <a:solidFill>
                <a:schemeClr val="tx2"/>
              </a:solidFill>
              <a:effectLst/>
            </a:endParaRPr>
          </a:p>
        </p:txBody>
      </p:sp>
      <p:grpSp>
        <p:nvGrpSpPr>
          <p:cNvPr id="9" name="Group 147"/>
          <p:cNvGrpSpPr/>
          <p:nvPr/>
        </p:nvGrpSpPr>
        <p:grpSpPr bwMode="gray">
          <a:xfrm>
            <a:off x="4833526" y="1182026"/>
            <a:ext cx="2431855" cy="2157434"/>
            <a:chOff x="3278605" y="1194566"/>
            <a:chExt cx="1991183" cy="2157434"/>
          </a:xfrm>
        </p:grpSpPr>
        <p:sp>
          <p:nvSpPr>
            <p:cNvPr id="117" name="Round Same Side Corner Rectangle 116"/>
            <p:cNvSpPr/>
            <p:nvPr/>
          </p:nvSpPr>
          <p:spPr bwMode="gray">
            <a:xfrm>
              <a:off x="3288588" y="1612392"/>
              <a:ext cx="1981200" cy="1447800"/>
            </a:xfrm>
            <a:prstGeom prst="round2SameRect">
              <a:avLst>
                <a:gd name="adj1" fmla="val 6571"/>
                <a:gd name="adj2" fmla="val 0"/>
              </a:avLst>
            </a:prstGeom>
            <a:solidFill>
              <a:schemeClr val="bg1">
                <a:lumMod val="95000"/>
                <a:lumOff val="5000"/>
              </a:schemeClr>
            </a:solidFill>
            <a:ln>
              <a:solidFill>
                <a:schemeClr val="bg1">
                  <a:lumMod val="75000"/>
                  <a:lumOff val="25000"/>
                </a:schemeClr>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ndParaRPr>
            </a:p>
          </p:txBody>
        </p:sp>
        <p:grpSp>
          <p:nvGrpSpPr>
            <p:cNvPr id="13" name="Group 107"/>
            <p:cNvGrpSpPr/>
            <p:nvPr/>
          </p:nvGrpSpPr>
          <p:grpSpPr bwMode="gray">
            <a:xfrm>
              <a:off x="3413786" y="1696593"/>
              <a:ext cx="821294" cy="307777"/>
              <a:chOff x="-5901664" y="1344168"/>
              <a:chExt cx="821294" cy="307777"/>
            </a:xfrm>
          </p:grpSpPr>
          <p:pic>
            <p:nvPicPr>
              <p:cNvPr id="41" name="Picture 9"/>
              <p:cNvPicPr>
                <a:picLocks noChangeAspect="1" noChangeArrowheads="1"/>
              </p:cNvPicPr>
              <p:nvPr/>
            </p:nvPicPr>
            <p:blipFill>
              <a:blip r:embed="rId3" cstate="print"/>
              <a:srcRect/>
              <a:stretch>
                <a:fillRect/>
              </a:stretch>
            </p:blipFill>
            <p:spPr bwMode="gray">
              <a:xfrm>
                <a:off x="-5901664" y="1351752"/>
                <a:ext cx="176519" cy="219456"/>
              </a:xfrm>
              <a:prstGeom prst="rect">
                <a:avLst/>
              </a:prstGeom>
              <a:noFill/>
              <a:ln w="9525">
                <a:noFill/>
                <a:miter lim="800000"/>
                <a:headEnd/>
                <a:tailEnd/>
              </a:ln>
              <a:effectLst/>
            </p:spPr>
          </p:pic>
          <p:sp>
            <p:nvSpPr>
              <p:cNvPr id="107" name="TextBox 106"/>
              <p:cNvSpPr txBox="1"/>
              <p:nvPr/>
            </p:nvSpPr>
            <p:spPr bwMode="gray">
              <a:xfrm>
                <a:off x="-5709333" y="1344168"/>
                <a:ext cx="628963" cy="307777"/>
              </a:xfrm>
              <a:prstGeom prst="rect">
                <a:avLst/>
              </a:prstGeom>
              <a:noFill/>
            </p:spPr>
            <p:txBody>
              <a:bodyPr wrap="none" rtlCol="0">
                <a:spAutoFit/>
              </a:bodyPr>
              <a:lstStyle/>
              <a:p>
                <a:r>
                  <a:rPr lang="en-US" sz="1400" dirty="0" smtClean="0">
                    <a:latin typeface="Calibri" pitchFamily="34" charset="0"/>
                  </a:rPr>
                  <a:t>[Model]</a:t>
                </a:r>
                <a:endParaRPr lang="en-US" sz="900" dirty="0">
                  <a:latin typeface="Calibri" pitchFamily="34" charset="0"/>
                </a:endParaRPr>
              </a:p>
            </p:txBody>
          </p:sp>
        </p:grpSp>
        <p:sp>
          <p:nvSpPr>
            <p:cNvPr id="111" name="Round Same Side Corner Rectangle 110"/>
            <p:cNvSpPr/>
            <p:nvPr/>
          </p:nvSpPr>
          <p:spPr bwMode="gray">
            <a:xfrm>
              <a:off x="3278605" y="2042160"/>
              <a:ext cx="1981200" cy="1309840"/>
            </a:xfrm>
            <a:prstGeom prst="round2SameRect">
              <a:avLst>
                <a:gd name="adj1" fmla="val 6571"/>
                <a:gd name="adj2" fmla="val 0"/>
              </a:avLst>
            </a:prstGeom>
            <a:solidFill>
              <a:schemeClr val="bg1">
                <a:lumMod val="95000"/>
                <a:lumOff val="5000"/>
              </a:schemeClr>
            </a:solidFill>
            <a:ln>
              <a:solidFill>
                <a:schemeClr val="bg1">
                  <a:lumMod val="75000"/>
                  <a:lumOff val="25000"/>
                </a:schemeClr>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ndParaRPr>
            </a:p>
          </p:txBody>
        </p:sp>
        <p:sp>
          <p:nvSpPr>
            <p:cNvPr id="115" name="TextBox 114"/>
            <p:cNvSpPr txBox="1"/>
            <p:nvPr/>
          </p:nvSpPr>
          <p:spPr bwMode="gray">
            <a:xfrm>
              <a:off x="3314243" y="2249424"/>
              <a:ext cx="1371600" cy="530915"/>
            </a:xfrm>
            <a:prstGeom prst="rect">
              <a:avLst/>
            </a:prstGeom>
            <a:noFill/>
          </p:spPr>
          <p:txBody>
            <a:bodyPr wrap="square" rtlCol="0">
              <a:spAutoFit/>
            </a:bodyPr>
            <a:lstStyle/>
            <a:p>
              <a:r>
                <a:rPr lang="en-US" sz="1400" dirty="0" smtClean="0">
                  <a:latin typeface="Calibri" pitchFamily="34" charset="0"/>
                </a:rPr>
                <a:t>LANGUAGE</a:t>
              </a:r>
            </a:p>
            <a:p>
              <a:r>
                <a:rPr lang="en-US" sz="1400" dirty="0" smtClean="0">
                  <a:latin typeface="Calibri" pitchFamily="34" charset="0"/>
                </a:rPr>
                <a:t>FRAMEWORK</a:t>
              </a:r>
              <a:endParaRPr lang="en-US" sz="1400" dirty="0">
                <a:latin typeface="Calibri" pitchFamily="34" charset="0"/>
              </a:endParaRPr>
            </a:p>
          </p:txBody>
        </p:sp>
        <p:pic>
          <p:nvPicPr>
            <p:cNvPr id="61" name="Picture 6"/>
            <p:cNvPicPr>
              <a:picLocks noChangeAspect="1" noChangeArrowheads="1"/>
            </p:cNvPicPr>
            <p:nvPr/>
          </p:nvPicPr>
          <p:blipFill>
            <a:blip r:embed="rId4" cstate="print"/>
            <a:srcRect/>
            <a:stretch>
              <a:fillRect/>
            </a:stretch>
          </p:blipFill>
          <p:spPr bwMode="gray">
            <a:xfrm>
              <a:off x="4396252" y="2437600"/>
              <a:ext cx="599709" cy="724261"/>
            </a:xfrm>
            <a:prstGeom prst="rect">
              <a:avLst/>
            </a:prstGeom>
            <a:noFill/>
            <a:ln w="9525">
              <a:noFill/>
              <a:miter lim="800000"/>
              <a:headEnd/>
              <a:tailEnd/>
            </a:ln>
            <a:effectLst/>
          </p:spPr>
        </p:pic>
        <p:sp>
          <p:nvSpPr>
            <p:cNvPr id="104" name="TextBox 103"/>
            <p:cNvSpPr txBox="1"/>
            <p:nvPr/>
          </p:nvSpPr>
          <p:spPr bwMode="gray">
            <a:xfrm>
              <a:off x="3823826" y="1194566"/>
              <a:ext cx="1063934" cy="369332"/>
            </a:xfrm>
            <a:prstGeom prst="rect">
              <a:avLst/>
            </a:prstGeom>
            <a:noFill/>
          </p:spPr>
          <p:txBody>
            <a:bodyPr wrap="none" rtlCol="0">
              <a:spAutoFit/>
            </a:bodyPr>
            <a:lstStyle/>
            <a:p>
              <a:r>
                <a:rPr lang="en-US" dirty="0" smtClean="0">
                  <a:latin typeface="Calibri" pitchFamily="34" charset="0"/>
                </a:rPr>
                <a:t>INTELLIPAD </a:t>
              </a:r>
              <a:endParaRPr lang="en-US" dirty="0">
                <a:latin typeface="Calibri" pitchFamily="34" charset="0"/>
              </a:endParaRPr>
            </a:p>
          </p:txBody>
        </p:sp>
      </p:grpSp>
      <p:sp>
        <p:nvSpPr>
          <p:cNvPr id="66" name="Up-Down Arrow 65"/>
          <p:cNvSpPr/>
          <p:nvPr/>
        </p:nvSpPr>
        <p:spPr bwMode="auto">
          <a:xfrm rot="3193640">
            <a:off x="4921811" y="3701801"/>
            <a:ext cx="328836" cy="987855"/>
          </a:xfrm>
          <a:prstGeom prst="upDownArrow">
            <a:avLst/>
          </a:prstGeom>
          <a:solidFill>
            <a:srgbClr val="CCFF33"/>
          </a:solidFill>
          <a:ln w="28575">
            <a:solidFill>
              <a:schemeClr val="tx1">
                <a:lumMod val="50000"/>
              </a:schemeClr>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ndParaRPr>
          </a:p>
        </p:txBody>
      </p:sp>
      <p:sp>
        <p:nvSpPr>
          <p:cNvPr id="74" name="Round Same Side Corner Rectangle 73"/>
          <p:cNvSpPr/>
          <p:nvPr/>
        </p:nvSpPr>
        <p:spPr bwMode="auto">
          <a:xfrm>
            <a:off x="3020132" y="4653148"/>
            <a:ext cx="1981200" cy="1447800"/>
          </a:xfrm>
          <a:prstGeom prst="round2SameRect">
            <a:avLst>
              <a:gd name="adj1" fmla="val 6571"/>
              <a:gd name="adj2" fmla="val 0"/>
            </a:avLst>
          </a:prstGeom>
          <a:noFill/>
          <a:ln w="28575">
            <a:solidFill>
              <a:schemeClr val="tx1"/>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ndParaRPr>
          </a:p>
        </p:txBody>
      </p:sp>
      <p:grpSp>
        <p:nvGrpSpPr>
          <p:cNvPr id="79" name="Group 61"/>
          <p:cNvGrpSpPr/>
          <p:nvPr/>
        </p:nvGrpSpPr>
        <p:grpSpPr>
          <a:xfrm>
            <a:off x="3172532" y="4805548"/>
            <a:ext cx="1981200" cy="1447800"/>
            <a:chOff x="-8458200" y="4572000"/>
            <a:chExt cx="1981200" cy="1447800"/>
          </a:xfrm>
        </p:grpSpPr>
        <p:sp>
          <p:nvSpPr>
            <p:cNvPr id="81" name="Round Same Side Corner Rectangle 80"/>
            <p:cNvSpPr/>
            <p:nvPr/>
          </p:nvSpPr>
          <p:spPr bwMode="auto">
            <a:xfrm>
              <a:off x="-8458200" y="4572000"/>
              <a:ext cx="1981200" cy="1447800"/>
            </a:xfrm>
            <a:prstGeom prst="round2SameRect">
              <a:avLst>
                <a:gd name="adj1" fmla="val 6571"/>
                <a:gd name="adj2" fmla="val 0"/>
              </a:avLst>
            </a:prstGeom>
            <a:solidFill>
              <a:schemeClr val="bg1">
                <a:lumMod val="95000"/>
                <a:lumOff val="5000"/>
              </a:schemeClr>
            </a:solidFill>
            <a:ln>
              <a:solidFill>
                <a:schemeClr val="bg1">
                  <a:lumMod val="75000"/>
                  <a:lumOff val="25000"/>
                </a:schemeClr>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ndParaRPr>
            </a:p>
          </p:txBody>
        </p:sp>
        <p:sp>
          <p:nvSpPr>
            <p:cNvPr id="98" name="Rectangle 97"/>
            <p:cNvSpPr/>
            <p:nvPr/>
          </p:nvSpPr>
          <p:spPr bwMode="auto">
            <a:xfrm>
              <a:off x="-8458200" y="5105400"/>
              <a:ext cx="1981200" cy="304800"/>
            </a:xfrm>
            <a:prstGeom prst="rect">
              <a:avLst/>
            </a:prstGeom>
            <a:solidFill>
              <a:schemeClr val="bg1">
                <a:lumMod val="85000"/>
                <a:lumOff val="15000"/>
              </a:schemeClr>
            </a:solidFill>
            <a:ln>
              <a:solidFill>
                <a:schemeClr val="bg1">
                  <a:lumMod val="75000"/>
                  <a:lumOff val="25000"/>
                </a:schemeClr>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400" dirty="0" smtClean="0">
                  <a:solidFill>
                    <a:schemeClr val="tx1">
                      <a:lumMod val="75000"/>
                    </a:schemeClr>
                  </a:solidFill>
                  <a:latin typeface="Calibri" pitchFamily="34" charset="0"/>
                </a:rPr>
                <a:t>[Your Models]</a:t>
              </a:r>
            </a:p>
          </p:txBody>
        </p:sp>
        <p:sp>
          <p:nvSpPr>
            <p:cNvPr id="100" name="Rectangle 99"/>
            <p:cNvSpPr/>
            <p:nvPr/>
          </p:nvSpPr>
          <p:spPr bwMode="auto">
            <a:xfrm>
              <a:off x="-8458200" y="5410200"/>
              <a:ext cx="1981200" cy="304800"/>
            </a:xfrm>
            <a:prstGeom prst="rect">
              <a:avLst/>
            </a:prstGeom>
            <a:solidFill>
              <a:schemeClr val="bg1">
                <a:lumMod val="85000"/>
                <a:lumOff val="15000"/>
              </a:schemeClr>
            </a:solidFill>
            <a:ln>
              <a:solidFill>
                <a:schemeClr val="bg1">
                  <a:lumMod val="75000"/>
                  <a:lumOff val="25000"/>
                </a:schemeClr>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400" dirty="0" smtClean="0">
                  <a:solidFill>
                    <a:schemeClr val="tx1">
                      <a:lumMod val="75000"/>
                    </a:schemeClr>
                  </a:solidFill>
                  <a:latin typeface="Calibri" pitchFamily="34" charset="0"/>
                </a:rPr>
                <a:t>Base Models</a:t>
              </a:r>
            </a:p>
          </p:txBody>
        </p:sp>
        <p:sp>
          <p:nvSpPr>
            <p:cNvPr id="101" name="Rectangle 100"/>
            <p:cNvSpPr/>
            <p:nvPr/>
          </p:nvSpPr>
          <p:spPr bwMode="auto">
            <a:xfrm>
              <a:off x="-8458200" y="5715000"/>
              <a:ext cx="1981200" cy="304800"/>
            </a:xfrm>
            <a:prstGeom prst="rect">
              <a:avLst/>
            </a:prstGeom>
            <a:solidFill>
              <a:schemeClr val="bg1">
                <a:lumMod val="85000"/>
                <a:lumOff val="15000"/>
              </a:schemeClr>
            </a:solidFill>
            <a:ln>
              <a:solidFill>
                <a:schemeClr val="bg1">
                  <a:lumMod val="75000"/>
                  <a:lumOff val="25000"/>
                </a:schemeClr>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400" dirty="0" smtClean="0">
                  <a:solidFill>
                    <a:schemeClr val="tx1">
                      <a:lumMod val="75000"/>
                    </a:schemeClr>
                  </a:solidFill>
                  <a:latin typeface="Calibri" pitchFamily="34" charset="0"/>
                </a:rPr>
                <a:t>“M” Runtime</a:t>
              </a:r>
            </a:p>
          </p:txBody>
        </p:sp>
        <p:grpSp>
          <p:nvGrpSpPr>
            <p:cNvPr id="102" name="Group 71"/>
            <p:cNvGrpSpPr/>
            <p:nvPr/>
          </p:nvGrpSpPr>
          <p:grpSpPr>
            <a:xfrm>
              <a:off x="-8380244" y="4574485"/>
              <a:ext cx="1678325" cy="530915"/>
              <a:chOff x="-7543799" y="3809719"/>
              <a:chExt cx="1678325" cy="530915"/>
            </a:xfrm>
          </p:grpSpPr>
          <p:pic>
            <p:nvPicPr>
              <p:cNvPr id="103" name="Picture 4"/>
              <p:cNvPicPr>
                <a:picLocks noChangeAspect="1" noChangeArrowheads="1"/>
              </p:cNvPicPr>
              <p:nvPr/>
            </p:nvPicPr>
            <p:blipFill>
              <a:blip r:embed="rId5" cstate="print"/>
              <a:srcRect/>
              <a:stretch>
                <a:fillRect/>
              </a:stretch>
            </p:blipFill>
            <p:spPr bwMode="auto">
              <a:xfrm>
                <a:off x="-7543799" y="3924281"/>
                <a:ext cx="307373" cy="292608"/>
              </a:xfrm>
              <a:prstGeom prst="rect">
                <a:avLst/>
              </a:prstGeom>
              <a:noFill/>
              <a:ln w="9525">
                <a:noFill/>
                <a:miter lim="800000"/>
                <a:headEnd/>
                <a:tailEnd/>
              </a:ln>
              <a:effectLst/>
            </p:spPr>
          </p:pic>
          <p:sp>
            <p:nvSpPr>
              <p:cNvPr id="108" name="TextBox 107"/>
              <p:cNvSpPr txBox="1"/>
              <p:nvPr/>
            </p:nvSpPr>
            <p:spPr>
              <a:xfrm>
                <a:off x="-7213600" y="3809719"/>
                <a:ext cx="1348126" cy="530915"/>
              </a:xfrm>
              <a:prstGeom prst="rect">
                <a:avLst/>
              </a:prstGeom>
              <a:noFill/>
            </p:spPr>
            <p:txBody>
              <a:bodyPr wrap="none" rtlCol="0">
                <a:spAutoFit/>
              </a:bodyPr>
              <a:lstStyle/>
              <a:p>
                <a:r>
                  <a:rPr lang="en-US" dirty="0" smtClean="0">
                    <a:latin typeface="Calibri" pitchFamily="34" charset="0"/>
                  </a:rPr>
                  <a:t>REPOSITORY</a:t>
                </a:r>
              </a:p>
              <a:p>
                <a:r>
                  <a:rPr lang="en-US" sz="1050" dirty="0" smtClean="0">
                    <a:latin typeface="Calibri" pitchFamily="34" charset="0"/>
                  </a:rPr>
                  <a:t>SQL SERVER</a:t>
                </a:r>
                <a:endParaRPr lang="en-US" sz="1050" dirty="0">
                  <a:latin typeface="Calibri" pitchFamily="34" charset="0"/>
                </a:endParaRPr>
              </a:p>
            </p:txBody>
          </p:sp>
        </p:grpSp>
      </p:grpSp>
      <p:sp>
        <p:nvSpPr>
          <p:cNvPr id="109" name="Round Same Side Corner Rectangle 108"/>
          <p:cNvSpPr/>
          <p:nvPr/>
        </p:nvSpPr>
        <p:spPr bwMode="auto">
          <a:xfrm>
            <a:off x="3172532" y="4805548"/>
            <a:ext cx="1981200" cy="1447800"/>
          </a:xfrm>
          <a:prstGeom prst="round2SameRect">
            <a:avLst>
              <a:gd name="adj1" fmla="val 6571"/>
              <a:gd name="adj2" fmla="val 0"/>
            </a:avLst>
          </a:prstGeom>
          <a:noFill/>
          <a:ln w="28575">
            <a:solidFill>
              <a:schemeClr val="tx1"/>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ndParaRPr>
          </a:p>
        </p:txBody>
      </p:sp>
      <p:sp>
        <p:nvSpPr>
          <p:cNvPr id="112" name="Round Same Side Corner Rectangle 111"/>
          <p:cNvSpPr/>
          <p:nvPr/>
        </p:nvSpPr>
        <p:spPr bwMode="auto">
          <a:xfrm>
            <a:off x="3324932" y="4957948"/>
            <a:ext cx="1981200" cy="1447800"/>
          </a:xfrm>
          <a:prstGeom prst="round2SameRect">
            <a:avLst>
              <a:gd name="adj1" fmla="val 6571"/>
              <a:gd name="adj2" fmla="val 0"/>
            </a:avLst>
          </a:prstGeom>
          <a:solidFill>
            <a:schemeClr val="bg1">
              <a:lumMod val="95000"/>
              <a:lumOff val="5000"/>
            </a:schemeClr>
          </a:solidFill>
          <a:ln>
            <a:solidFill>
              <a:schemeClr val="bg1">
                <a:lumMod val="75000"/>
                <a:lumOff val="25000"/>
              </a:schemeClr>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ndParaRPr>
          </a:p>
        </p:txBody>
      </p:sp>
      <p:sp>
        <p:nvSpPr>
          <p:cNvPr id="113" name="Rectangle 112"/>
          <p:cNvSpPr/>
          <p:nvPr/>
        </p:nvSpPr>
        <p:spPr bwMode="auto">
          <a:xfrm>
            <a:off x="3324932" y="5491348"/>
            <a:ext cx="1981200" cy="304800"/>
          </a:xfrm>
          <a:prstGeom prst="rect">
            <a:avLst/>
          </a:prstGeom>
          <a:solidFill>
            <a:schemeClr val="bg1">
              <a:lumMod val="85000"/>
              <a:lumOff val="15000"/>
            </a:schemeClr>
          </a:solidFill>
          <a:ln>
            <a:solidFill>
              <a:schemeClr val="bg1">
                <a:lumMod val="75000"/>
                <a:lumOff val="25000"/>
              </a:schemeClr>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400" dirty="0" smtClean="0">
                <a:solidFill>
                  <a:schemeClr val="tx1">
                    <a:lumMod val="75000"/>
                  </a:schemeClr>
                </a:solidFill>
                <a:latin typeface="Calibri" pitchFamily="34" charset="0"/>
              </a:rPr>
              <a:t>[Models]</a:t>
            </a:r>
          </a:p>
        </p:txBody>
      </p:sp>
      <p:sp>
        <p:nvSpPr>
          <p:cNvPr id="114" name="Rectangle 113"/>
          <p:cNvSpPr/>
          <p:nvPr/>
        </p:nvSpPr>
        <p:spPr bwMode="auto">
          <a:xfrm>
            <a:off x="3324932" y="5796148"/>
            <a:ext cx="1981200" cy="304800"/>
          </a:xfrm>
          <a:prstGeom prst="rect">
            <a:avLst/>
          </a:prstGeom>
          <a:solidFill>
            <a:schemeClr val="bg1">
              <a:lumMod val="85000"/>
              <a:lumOff val="15000"/>
            </a:schemeClr>
          </a:solidFill>
          <a:ln>
            <a:solidFill>
              <a:schemeClr val="bg1">
                <a:lumMod val="75000"/>
                <a:lumOff val="25000"/>
              </a:schemeClr>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400" dirty="0" err="1" smtClean="0">
                <a:solidFill>
                  <a:schemeClr val="tx1">
                    <a:lumMod val="75000"/>
                  </a:schemeClr>
                </a:solidFill>
                <a:latin typeface="Calibri" pitchFamily="34" charset="0"/>
              </a:rPr>
              <a:t>.Net</a:t>
            </a:r>
            <a:r>
              <a:rPr lang="en-US" sz="1400" dirty="0" smtClean="0">
                <a:solidFill>
                  <a:schemeClr val="tx1">
                    <a:lumMod val="75000"/>
                  </a:schemeClr>
                </a:solidFill>
                <a:latin typeface="Calibri" pitchFamily="34" charset="0"/>
              </a:rPr>
              <a:t> Models</a:t>
            </a:r>
          </a:p>
        </p:txBody>
      </p:sp>
      <p:sp>
        <p:nvSpPr>
          <p:cNvPr id="121" name="Rectangle 120"/>
          <p:cNvSpPr/>
          <p:nvPr/>
        </p:nvSpPr>
        <p:spPr bwMode="auto">
          <a:xfrm>
            <a:off x="3324932" y="6100948"/>
            <a:ext cx="1981200" cy="304800"/>
          </a:xfrm>
          <a:prstGeom prst="rect">
            <a:avLst/>
          </a:prstGeom>
          <a:solidFill>
            <a:schemeClr val="bg1">
              <a:lumMod val="85000"/>
              <a:lumOff val="15000"/>
            </a:schemeClr>
          </a:solidFill>
          <a:ln>
            <a:solidFill>
              <a:schemeClr val="bg1">
                <a:lumMod val="75000"/>
                <a:lumOff val="25000"/>
              </a:schemeClr>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400" dirty="0" smtClean="0">
                <a:solidFill>
                  <a:schemeClr val="tx1">
                    <a:lumMod val="75000"/>
                  </a:schemeClr>
                </a:solidFill>
                <a:latin typeface="Calibri" pitchFamily="34" charset="0"/>
              </a:rPr>
              <a:t>Repository Models</a:t>
            </a:r>
          </a:p>
        </p:txBody>
      </p:sp>
      <p:sp>
        <p:nvSpPr>
          <p:cNvPr id="122" name="TextBox 121"/>
          <p:cNvSpPr txBox="1"/>
          <p:nvPr/>
        </p:nvSpPr>
        <p:spPr>
          <a:xfrm>
            <a:off x="3733087" y="4960433"/>
            <a:ext cx="1348126" cy="530915"/>
          </a:xfrm>
          <a:prstGeom prst="rect">
            <a:avLst/>
          </a:prstGeom>
          <a:noFill/>
        </p:spPr>
        <p:txBody>
          <a:bodyPr wrap="none" rtlCol="0">
            <a:spAutoFit/>
          </a:bodyPr>
          <a:lstStyle/>
          <a:p>
            <a:r>
              <a:rPr lang="en-US" dirty="0" smtClean="0">
                <a:latin typeface="Calibri" pitchFamily="34" charset="0"/>
              </a:rPr>
              <a:t>REPOSITORY</a:t>
            </a:r>
          </a:p>
          <a:p>
            <a:r>
              <a:rPr lang="en-US" sz="1050" dirty="0" smtClean="0">
                <a:latin typeface="Calibri" pitchFamily="34" charset="0"/>
              </a:rPr>
              <a:t>SQL SERVER</a:t>
            </a:r>
            <a:endParaRPr lang="en-US" sz="1050" dirty="0">
              <a:latin typeface="Calibri" pitchFamily="34" charset="0"/>
            </a:endParaRPr>
          </a:p>
        </p:txBody>
      </p:sp>
      <p:sp>
        <p:nvSpPr>
          <p:cNvPr id="123" name="Round Same Side Corner Rectangle 122"/>
          <p:cNvSpPr/>
          <p:nvPr/>
        </p:nvSpPr>
        <p:spPr bwMode="ltGray">
          <a:xfrm>
            <a:off x="3324932" y="4957948"/>
            <a:ext cx="1981200" cy="1447800"/>
          </a:xfrm>
          <a:prstGeom prst="round2SameRect">
            <a:avLst>
              <a:gd name="adj1" fmla="val 6571"/>
              <a:gd name="adj2" fmla="val 0"/>
            </a:avLst>
          </a:prstGeom>
          <a:noFill/>
          <a:ln w="28575">
            <a:solidFill>
              <a:schemeClr val="tx1"/>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ndParaRPr>
          </a:p>
        </p:txBody>
      </p:sp>
      <p:pic>
        <p:nvPicPr>
          <p:cNvPr id="124" name="Picture 4"/>
          <p:cNvPicPr>
            <a:picLocks noChangeAspect="1" noChangeArrowheads="1"/>
          </p:cNvPicPr>
          <p:nvPr/>
        </p:nvPicPr>
        <p:blipFill>
          <a:blip r:embed="rId6" cstate="print"/>
          <a:srcRect/>
          <a:stretch>
            <a:fillRect/>
          </a:stretch>
        </p:blipFill>
        <p:spPr bwMode="auto">
          <a:xfrm>
            <a:off x="3378530" y="5034148"/>
            <a:ext cx="381000" cy="362699"/>
          </a:xfrm>
          <a:prstGeom prst="rect">
            <a:avLst/>
          </a:prstGeom>
          <a:noFill/>
          <a:ln w="9525">
            <a:noFill/>
            <a:miter lim="800000"/>
            <a:headEnd/>
            <a:tailEnd/>
          </a:ln>
          <a:effectLst/>
        </p:spPr>
      </p:pic>
      <p:sp>
        <p:nvSpPr>
          <p:cNvPr id="125" name="Up-Down Arrow 124"/>
          <p:cNvSpPr/>
          <p:nvPr/>
        </p:nvSpPr>
        <p:spPr bwMode="auto">
          <a:xfrm rot="18634243">
            <a:off x="3001571" y="3646936"/>
            <a:ext cx="328836" cy="987855"/>
          </a:xfrm>
          <a:prstGeom prst="upDownArrow">
            <a:avLst/>
          </a:prstGeom>
          <a:solidFill>
            <a:srgbClr val="CCFF33"/>
          </a:solidFill>
          <a:ln w="28575">
            <a:solidFill>
              <a:schemeClr val="tx1">
                <a:lumMod val="50000"/>
              </a:schemeClr>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ndParaRPr>
          </a:p>
        </p:txBody>
      </p:sp>
      <p:grpSp>
        <p:nvGrpSpPr>
          <p:cNvPr id="126" name="Group 147"/>
          <p:cNvGrpSpPr/>
          <p:nvPr/>
        </p:nvGrpSpPr>
        <p:grpSpPr bwMode="ltGray">
          <a:xfrm>
            <a:off x="1496015" y="1130460"/>
            <a:ext cx="2790819" cy="2514600"/>
            <a:chOff x="533400" y="1066800"/>
            <a:chExt cx="2285100" cy="2514600"/>
          </a:xfrm>
        </p:grpSpPr>
        <p:sp>
          <p:nvSpPr>
            <p:cNvPr id="127" name="Round Same Side Corner Rectangle 126"/>
            <p:cNvSpPr/>
            <p:nvPr/>
          </p:nvSpPr>
          <p:spPr bwMode="ltGray">
            <a:xfrm>
              <a:off x="533400" y="1066800"/>
              <a:ext cx="2285100" cy="2514600"/>
            </a:xfrm>
            <a:prstGeom prst="round2SameRect">
              <a:avLst>
                <a:gd name="adj1" fmla="val 2739"/>
                <a:gd name="adj2" fmla="val 0"/>
              </a:avLst>
            </a:prstGeom>
            <a:solidFill>
              <a:schemeClr val="bg1">
                <a:lumMod val="95000"/>
                <a:lumOff val="5000"/>
              </a:schemeClr>
            </a:solidFill>
            <a:ln w="28575">
              <a:solidFill>
                <a:schemeClr val="tx1"/>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ndParaRPr>
            </a:p>
          </p:txBody>
        </p:sp>
        <p:sp>
          <p:nvSpPr>
            <p:cNvPr id="129" name="TextBox 128"/>
            <p:cNvSpPr txBox="1"/>
            <p:nvPr/>
          </p:nvSpPr>
          <p:spPr bwMode="ltGray">
            <a:xfrm>
              <a:off x="996920" y="1143000"/>
              <a:ext cx="1249314" cy="369332"/>
            </a:xfrm>
            <a:prstGeom prst="rect">
              <a:avLst/>
            </a:prstGeom>
            <a:noFill/>
          </p:spPr>
          <p:txBody>
            <a:bodyPr wrap="none" rtlCol="0">
              <a:spAutoFit/>
            </a:bodyPr>
            <a:lstStyle/>
            <a:p>
              <a:r>
                <a:rPr lang="en-US" dirty="0" smtClean="0">
                  <a:latin typeface="Calibri" pitchFamily="34" charset="0"/>
                </a:rPr>
                <a:t>“QUADRANT” </a:t>
              </a:r>
              <a:endParaRPr lang="en-US" dirty="0">
                <a:latin typeface="Calibri" pitchFamily="34" charset="0"/>
              </a:endParaRPr>
            </a:p>
          </p:txBody>
        </p:sp>
        <p:grpSp>
          <p:nvGrpSpPr>
            <p:cNvPr id="130" name="Group 120"/>
            <p:cNvGrpSpPr/>
            <p:nvPr/>
          </p:nvGrpSpPr>
          <p:grpSpPr bwMode="ltGray">
            <a:xfrm>
              <a:off x="685800" y="1600200"/>
              <a:ext cx="1981200" cy="1715224"/>
              <a:chOff x="-8610600" y="1295400"/>
              <a:chExt cx="1981200" cy="1715224"/>
            </a:xfrm>
          </p:grpSpPr>
          <p:sp>
            <p:nvSpPr>
              <p:cNvPr id="131" name="Round Same Side Corner Rectangle 130"/>
              <p:cNvSpPr/>
              <p:nvPr/>
            </p:nvSpPr>
            <p:spPr bwMode="ltGray">
              <a:xfrm>
                <a:off x="-8610600" y="1295400"/>
                <a:ext cx="1981200" cy="1447800"/>
              </a:xfrm>
              <a:prstGeom prst="round2SameRect">
                <a:avLst>
                  <a:gd name="adj1" fmla="val 6571"/>
                  <a:gd name="adj2" fmla="val 0"/>
                </a:avLst>
              </a:prstGeom>
              <a:solidFill>
                <a:schemeClr val="bg1">
                  <a:lumMod val="95000"/>
                  <a:lumOff val="5000"/>
                </a:schemeClr>
              </a:solidFill>
              <a:ln>
                <a:solidFill>
                  <a:schemeClr val="bg1">
                    <a:lumMod val="75000"/>
                    <a:lumOff val="25000"/>
                  </a:schemeClr>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ndParaRPr>
              </a:p>
            </p:txBody>
          </p:sp>
          <p:sp>
            <p:nvSpPr>
              <p:cNvPr id="132" name="Round Same Side Corner Rectangle 131"/>
              <p:cNvSpPr/>
              <p:nvPr/>
            </p:nvSpPr>
            <p:spPr bwMode="ltGray">
              <a:xfrm>
                <a:off x="-8610600" y="1676400"/>
                <a:ext cx="1981200" cy="1334224"/>
              </a:xfrm>
              <a:prstGeom prst="round2SameRect">
                <a:avLst>
                  <a:gd name="adj1" fmla="val 6571"/>
                  <a:gd name="adj2" fmla="val 0"/>
                </a:avLst>
              </a:prstGeom>
              <a:solidFill>
                <a:schemeClr val="bg1">
                  <a:lumMod val="95000"/>
                  <a:lumOff val="5000"/>
                </a:schemeClr>
              </a:solidFill>
              <a:ln>
                <a:solidFill>
                  <a:schemeClr val="bg1">
                    <a:lumMod val="75000"/>
                    <a:lumOff val="25000"/>
                  </a:schemeClr>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ndParaRPr>
              </a:p>
            </p:txBody>
          </p:sp>
          <p:sp>
            <p:nvSpPr>
              <p:cNvPr id="133" name="TextBox 132"/>
              <p:cNvSpPr txBox="1"/>
              <p:nvPr/>
            </p:nvSpPr>
            <p:spPr bwMode="ltGray">
              <a:xfrm>
                <a:off x="-8610600" y="1676400"/>
                <a:ext cx="1827044" cy="530915"/>
              </a:xfrm>
              <a:prstGeom prst="rect">
                <a:avLst/>
              </a:prstGeom>
              <a:noFill/>
            </p:spPr>
            <p:txBody>
              <a:bodyPr wrap="square" rtlCol="0">
                <a:spAutoFit/>
              </a:bodyPr>
              <a:lstStyle/>
              <a:p>
                <a:r>
                  <a:rPr lang="en-US" sz="1400" dirty="0" smtClean="0">
                    <a:latin typeface="Calibri" pitchFamily="34" charset="0"/>
                  </a:rPr>
                  <a:t>EDITOR</a:t>
                </a:r>
              </a:p>
              <a:p>
                <a:r>
                  <a:rPr lang="en-US" sz="1400" dirty="0" smtClean="0">
                    <a:latin typeface="Calibri" pitchFamily="34" charset="0"/>
                  </a:rPr>
                  <a:t>FRAMEWORK</a:t>
                </a:r>
                <a:endParaRPr lang="en-US" sz="1400" dirty="0">
                  <a:latin typeface="Calibri" pitchFamily="34" charset="0"/>
                </a:endParaRPr>
              </a:p>
            </p:txBody>
          </p:sp>
          <p:grpSp>
            <p:nvGrpSpPr>
              <p:cNvPr id="134" name="Group 108"/>
              <p:cNvGrpSpPr/>
              <p:nvPr/>
            </p:nvGrpSpPr>
            <p:grpSpPr bwMode="ltGray">
              <a:xfrm>
                <a:off x="-8515350" y="1343025"/>
                <a:ext cx="859318" cy="307777"/>
                <a:chOff x="-8534400" y="1295400"/>
                <a:chExt cx="859318" cy="307777"/>
              </a:xfrm>
            </p:grpSpPr>
            <p:pic>
              <p:nvPicPr>
                <p:cNvPr id="135" name="Picture 10"/>
                <p:cNvPicPr>
                  <a:picLocks noChangeAspect="1" noChangeArrowheads="1"/>
                </p:cNvPicPr>
                <p:nvPr/>
              </p:nvPicPr>
              <p:blipFill>
                <a:blip r:embed="rId7" cstate="print"/>
                <a:srcRect/>
                <a:stretch>
                  <a:fillRect/>
                </a:stretch>
              </p:blipFill>
              <p:spPr bwMode="ltGray">
                <a:xfrm>
                  <a:off x="-8534400" y="1339560"/>
                  <a:ext cx="279518" cy="219456"/>
                </a:xfrm>
                <a:prstGeom prst="rect">
                  <a:avLst/>
                </a:prstGeom>
                <a:noFill/>
                <a:ln w="9525">
                  <a:noFill/>
                  <a:miter lim="800000"/>
                  <a:headEnd/>
                  <a:tailEnd/>
                </a:ln>
                <a:effectLst/>
              </p:spPr>
            </p:pic>
            <p:sp>
              <p:nvSpPr>
                <p:cNvPr id="136" name="TextBox 135"/>
                <p:cNvSpPr txBox="1"/>
                <p:nvPr/>
              </p:nvSpPr>
              <p:spPr bwMode="ltGray">
                <a:xfrm>
                  <a:off x="-8304044" y="1295400"/>
                  <a:ext cx="628962" cy="307777"/>
                </a:xfrm>
                <a:prstGeom prst="rect">
                  <a:avLst/>
                </a:prstGeom>
                <a:noFill/>
              </p:spPr>
              <p:txBody>
                <a:bodyPr wrap="none" rtlCol="0">
                  <a:spAutoFit/>
                </a:bodyPr>
                <a:lstStyle/>
                <a:p>
                  <a:r>
                    <a:rPr lang="en-US" sz="1400" dirty="0" smtClean="0">
                      <a:latin typeface="Calibri" pitchFamily="34" charset="0"/>
                    </a:rPr>
                    <a:t>[Model]</a:t>
                  </a:r>
                  <a:endParaRPr lang="en-US" sz="900" dirty="0">
                    <a:latin typeface="Calibri" pitchFamily="34" charset="0"/>
                  </a:endParaRPr>
                </a:p>
              </p:txBody>
            </p:sp>
          </p:grpSp>
        </p:grpSp>
      </p:grpSp>
      <p:pic>
        <p:nvPicPr>
          <p:cNvPr id="137" name="Picture 3"/>
          <p:cNvPicPr>
            <a:picLocks noChangeAspect="1" noChangeArrowheads="1"/>
          </p:cNvPicPr>
          <p:nvPr/>
        </p:nvPicPr>
        <p:blipFill>
          <a:blip r:embed="rId8" cstate="print"/>
          <a:srcRect/>
          <a:stretch>
            <a:fillRect/>
          </a:stretch>
        </p:blipFill>
        <p:spPr bwMode="auto">
          <a:xfrm>
            <a:off x="1784576" y="1297849"/>
            <a:ext cx="256032" cy="256032"/>
          </a:xfrm>
          <a:prstGeom prst="rect">
            <a:avLst/>
          </a:prstGeom>
          <a:noFill/>
          <a:ln w="9525">
            <a:noFill/>
            <a:miter lim="800000"/>
            <a:headEnd/>
            <a:tailEnd/>
          </a:ln>
          <a:effectLst/>
        </p:spPr>
      </p:pic>
      <p:pic>
        <p:nvPicPr>
          <p:cNvPr id="138" name="Picture 10"/>
          <p:cNvPicPr>
            <a:picLocks noChangeAspect="1" noChangeArrowheads="1"/>
          </p:cNvPicPr>
          <p:nvPr/>
        </p:nvPicPr>
        <p:blipFill>
          <a:blip r:embed="rId9"/>
          <a:srcRect/>
          <a:stretch>
            <a:fillRect/>
          </a:stretch>
        </p:blipFill>
        <p:spPr bwMode="auto">
          <a:xfrm>
            <a:off x="3067634" y="2354956"/>
            <a:ext cx="764414" cy="671120"/>
          </a:xfrm>
          <a:prstGeom prst="rect">
            <a:avLst/>
          </a:prstGeom>
          <a:noFill/>
          <a:ln w="9525">
            <a:noFill/>
            <a:miter lim="800000"/>
            <a:headEnd/>
            <a:tailEnd/>
          </a:ln>
          <a:effectLst/>
        </p:spPr>
      </p:pic>
    </p:spTree>
    <p:extLst>
      <p:ext uri="{BB962C8B-B14F-4D97-AF65-F5344CB8AC3E}">
        <p14:creationId xmlns:p14="http://schemas.microsoft.com/office/powerpoint/2007/7/12/main" xmlns="" val="41533232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1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1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1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2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2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23"/>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2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2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26"/>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37"/>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animBg="1"/>
      <p:bldP spid="2" grpId="0"/>
      <p:bldP spid="66" grpId="0" animBg="1"/>
      <p:bldP spid="74" grpId="0" animBg="1"/>
      <p:bldP spid="109" grpId="0" animBg="1"/>
      <p:bldP spid="112" grpId="0" animBg="1"/>
      <p:bldP spid="113" grpId="0" animBg="1"/>
      <p:bldP spid="114" grpId="0" animBg="1"/>
      <p:bldP spid="121" grpId="0" animBg="1"/>
      <p:bldP spid="122" grpId="0"/>
      <p:bldP spid="123" grpId="0" animBg="1"/>
      <p:bldP spid="12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054" y="228600"/>
            <a:ext cx="8375946" cy="1163395"/>
          </a:xfrm>
        </p:spPr>
        <p:txBody>
          <a:bodyPr>
            <a:normAutofit/>
          </a:bodyPr>
          <a:lstStyle/>
          <a:p>
            <a:r>
              <a:rPr lang="en-US" dirty="0" smtClean="0">
                <a:solidFill>
                  <a:schemeClr val="tx1"/>
                </a:solidFill>
              </a:rPr>
              <a:t>The "Oslo" Repository</a:t>
            </a:r>
            <a:r>
              <a:rPr lang="en-US" dirty="0" smtClean="0"/>
              <a:t/>
            </a:r>
            <a:br>
              <a:rPr lang="en-US" dirty="0" smtClean="0"/>
            </a:br>
            <a:r>
              <a:rPr sz="3600" dirty="0" smtClean="0">
                <a:solidFill>
                  <a:schemeClr val="accent1"/>
                </a:solidFill>
              </a:rPr>
              <a:t>A common store for diverse information</a:t>
            </a:r>
          </a:p>
        </p:txBody>
      </p:sp>
      <p:sp>
        <p:nvSpPr>
          <p:cNvPr id="3" name="Content Placeholder 2"/>
          <p:cNvSpPr>
            <a:spLocks noGrp="1"/>
          </p:cNvSpPr>
          <p:nvPr>
            <p:ph idx="1"/>
          </p:nvPr>
        </p:nvSpPr>
        <p:spPr>
          <a:xfrm>
            <a:off x="381000" y="1905000"/>
            <a:ext cx="8382000" cy="3788664"/>
          </a:xfrm>
        </p:spPr>
        <p:txBody>
          <a:bodyPr>
            <a:normAutofit/>
          </a:bodyPr>
          <a:lstStyle/>
          <a:p>
            <a:r>
              <a:rPr lang="en-US" sz="2800" dirty="0" smtClean="0">
                <a:solidFill>
                  <a:srgbClr val="00B050"/>
                </a:solidFill>
              </a:rPr>
              <a:t>Provides one place to find information </a:t>
            </a:r>
            <a:br>
              <a:rPr lang="en-US" sz="2800" dirty="0" smtClean="0">
                <a:solidFill>
                  <a:srgbClr val="00B050"/>
                </a:solidFill>
              </a:rPr>
            </a:br>
            <a:r>
              <a:rPr lang="en-US" sz="2800" dirty="0" smtClean="0">
                <a:solidFill>
                  <a:srgbClr val="00B050"/>
                </a:solidFill>
              </a:rPr>
              <a:t>about the IT environment</a:t>
            </a:r>
          </a:p>
          <a:p>
            <a:pPr marL="0" indent="0">
              <a:buNone/>
            </a:pPr>
            <a:endParaRPr lang="en-US" sz="2800" dirty="0" smtClean="0">
              <a:solidFill>
                <a:schemeClr val="tx1"/>
              </a:solidFill>
            </a:endParaRPr>
          </a:p>
          <a:p>
            <a:r>
              <a:rPr lang="en-US" sz="2800" dirty="0" smtClean="0">
                <a:solidFill>
                  <a:srgbClr val="00B050"/>
                </a:solidFill>
              </a:rPr>
              <a:t>Examples of what the repository allows:</a:t>
            </a:r>
          </a:p>
          <a:p>
            <a:pPr lvl="1"/>
            <a:r>
              <a:rPr lang="en-US" sz="2400" dirty="0" smtClean="0">
                <a:solidFill>
                  <a:schemeClr val="tx2"/>
                </a:solidFill>
              </a:rPr>
              <a:t>People in different roles can see and modify a </a:t>
            </a:r>
            <a:br>
              <a:rPr lang="en-US" sz="2400" dirty="0" smtClean="0">
                <a:solidFill>
                  <a:schemeClr val="tx2"/>
                </a:solidFill>
              </a:rPr>
            </a:br>
            <a:r>
              <a:rPr lang="en-US" sz="2400" dirty="0" smtClean="0">
                <a:solidFill>
                  <a:schemeClr val="tx2"/>
                </a:solidFill>
              </a:rPr>
              <a:t>common set of information:</a:t>
            </a:r>
          </a:p>
          <a:p>
            <a:pPr lvl="2"/>
            <a:r>
              <a:rPr lang="en-US" sz="2000" dirty="0" smtClean="0">
                <a:solidFill>
                  <a:schemeClr val="tx2"/>
                </a:solidFill>
              </a:rPr>
              <a:t>About applications, business processes, or anything else</a:t>
            </a:r>
          </a:p>
          <a:p>
            <a:pPr lvl="1"/>
            <a:r>
              <a:rPr lang="en-US" sz="2400" dirty="0" smtClean="0">
                <a:solidFill>
                  <a:schemeClr val="tx2"/>
                </a:solidFill>
              </a:rPr>
              <a:t>Relationships between information can be made apparent</a:t>
            </a:r>
          </a:p>
          <a:p>
            <a:pPr lvl="1"/>
            <a:r>
              <a:rPr lang="en-US" sz="2400" dirty="0" smtClean="0">
                <a:solidFill>
                  <a:schemeClr val="tx2"/>
                </a:solidFill>
              </a:rPr>
              <a:t>Problems can be tracked from end to end</a:t>
            </a:r>
          </a:p>
        </p:txBody>
      </p:sp>
    </p:spTree>
    <p:extLst>
      <p:ext uri="{BB962C8B-B14F-4D97-AF65-F5344CB8AC3E}">
        <p14:creationId xmlns:p14="http://schemas.microsoft.com/office/powerpoint/2007/7/12/main" xmlns="" val="415902203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dissolve">
                                      <p:cBhvr>
                                        <p:cTn id="17" dur="500"/>
                                        <p:tgtEl>
                                          <p:spTgt spid="3">
                                            <p:txEl>
                                              <p:pRg st="3" end="3"/>
                                            </p:txEl>
                                          </p:spTgt>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dissolve">
                                      <p:cBhvr>
                                        <p:cTn id="20" dur="5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dissolve">
                                      <p:cBhvr>
                                        <p:cTn id="25" dur="500"/>
                                        <p:tgtEl>
                                          <p:spTgt spid="3">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dissolve">
                                      <p:cBhvr>
                                        <p:cTn id="30"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n 4"/>
          <p:cNvSpPr/>
          <p:nvPr/>
        </p:nvSpPr>
        <p:spPr bwMode="auto">
          <a:xfrm>
            <a:off x="3377184" y="1819656"/>
            <a:ext cx="4038600" cy="3581400"/>
          </a:xfrm>
          <a:prstGeom prst="can">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2" name="Title 1"/>
          <p:cNvSpPr>
            <a:spLocks noGrp="1"/>
          </p:cNvSpPr>
          <p:nvPr>
            <p:ph type="title"/>
          </p:nvPr>
        </p:nvSpPr>
        <p:spPr>
          <a:xfrm>
            <a:off x="387054" y="228600"/>
            <a:ext cx="8375946" cy="1163395"/>
          </a:xfrm>
        </p:spPr>
        <p:txBody>
          <a:bodyPr>
            <a:normAutofit/>
          </a:bodyPr>
          <a:lstStyle/>
          <a:p>
            <a:r>
              <a:rPr lang="en-US" dirty="0" smtClean="0">
                <a:solidFill>
                  <a:schemeClr val="tx1"/>
                </a:solidFill>
              </a:rPr>
              <a:t>The Repository </a:t>
            </a:r>
            <a:r>
              <a:rPr lang="en-US" dirty="0" smtClean="0"/>
              <a:t/>
            </a:r>
            <a:br>
              <a:rPr lang="en-US" dirty="0" smtClean="0"/>
            </a:br>
            <a:r>
              <a:rPr sz="3600" dirty="0" smtClean="0">
                <a:solidFill>
                  <a:schemeClr val="accent1"/>
                </a:solidFill>
              </a:rPr>
              <a:t>A closer look</a:t>
            </a:r>
          </a:p>
        </p:txBody>
      </p:sp>
      <p:grpSp>
        <p:nvGrpSpPr>
          <p:cNvPr id="4" name="Group 71"/>
          <p:cNvGrpSpPr/>
          <p:nvPr/>
        </p:nvGrpSpPr>
        <p:grpSpPr>
          <a:xfrm>
            <a:off x="3782568" y="2898648"/>
            <a:ext cx="1305165" cy="2214265"/>
            <a:chOff x="2209800" y="2362200"/>
            <a:chExt cx="1305165" cy="2214265"/>
          </a:xfrm>
        </p:grpSpPr>
        <p:sp>
          <p:nvSpPr>
            <p:cNvPr id="11" name="TextBox 10"/>
            <p:cNvSpPr txBox="1"/>
            <p:nvPr/>
          </p:nvSpPr>
          <p:spPr>
            <a:xfrm>
              <a:off x="2209800" y="4114800"/>
              <a:ext cx="1305165" cy="461665"/>
            </a:xfrm>
            <a:prstGeom prst="rect">
              <a:avLst/>
            </a:prstGeom>
            <a:noFill/>
          </p:spPr>
          <p:txBody>
            <a:bodyPr wrap="none" rtlCol="0">
              <a:spAutoFit/>
            </a:bodyPr>
            <a:lstStyle/>
            <a:p>
              <a:r>
                <a:rPr lang="en-US" sz="2400" i="1" dirty="0" smtClean="0">
                  <a:latin typeface="+mn-lt"/>
                </a:rPr>
                <a:t>Schemas</a:t>
              </a:r>
              <a:endParaRPr lang="en-US" sz="2400" i="1" dirty="0">
                <a:latin typeface="+mn-lt"/>
              </a:endParaRPr>
            </a:p>
          </p:txBody>
        </p:sp>
        <p:sp useBgFill="1">
          <p:nvSpPr>
            <p:cNvPr id="12" name="Rectangle 11"/>
            <p:cNvSpPr/>
            <p:nvPr/>
          </p:nvSpPr>
          <p:spPr bwMode="auto">
            <a:xfrm>
              <a:off x="2743200" y="2895600"/>
              <a:ext cx="304800" cy="304800"/>
            </a:xfrm>
            <a:prstGeom prst="rect">
              <a:avLst/>
            </a:prstGeom>
            <a:ln w="31750">
              <a:solidFill>
                <a:schemeClr val="tx1"/>
              </a:solidFill>
              <a:headEnd type="none" w="med" len="med"/>
              <a:tailEnd type="none" w="med" len="med"/>
            </a:ln>
            <a:effectLst>
              <a:outerShdw blurRad="50800" dist="38100" dir="2700000" algn="tl" rotWithShape="0">
                <a:prstClr val="black">
                  <a:alpha val="40000"/>
                </a:prstClr>
              </a:outerShdw>
            </a:effectLst>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 useBgFill="1">
          <p:nvSpPr>
            <p:cNvPr id="16" name="Rectangle 15"/>
            <p:cNvSpPr/>
            <p:nvPr/>
          </p:nvSpPr>
          <p:spPr bwMode="auto">
            <a:xfrm>
              <a:off x="2487168" y="2362200"/>
              <a:ext cx="637032" cy="283464"/>
            </a:xfrm>
            <a:prstGeom prst="rect">
              <a:avLst/>
            </a:prstGeom>
            <a:ln w="31750">
              <a:solidFill>
                <a:schemeClr val="tx1"/>
              </a:solidFill>
              <a:headEnd type="none" w="med" len="med"/>
              <a:tailEnd type="none" w="med" len="med"/>
            </a:ln>
            <a:effectLst>
              <a:outerShdw blurRad="50800" dist="38100" dir="2700000" algn="tl" rotWithShape="0">
                <a:prstClr val="black">
                  <a:alpha val="40000"/>
                </a:prstClr>
              </a:outerShdw>
            </a:effectLst>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 useBgFill="1">
          <p:nvSpPr>
            <p:cNvPr id="17" name="Rectangle 16"/>
            <p:cNvSpPr/>
            <p:nvPr/>
          </p:nvSpPr>
          <p:spPr bwMode="auto">
            <a:xfrm>
              <a:off x="2743200" y="3505200"/>
              <a:ext cx="304800" cy="381000"/>
            </a:xfrm>
            <a:prstGeom prst="rect">
              <a:avLst/>
            </a:prstGeom>
            <a:ln w="31750">
              <a:solidFill>
                <a:schemeClr val="tx1"/>
              </a:solidFill>
              <a:headEnd type="none" w="med" len="med"/>
              <a:tailEnd type="none" w="med" len="med"/>
            </a:ln>
            <a:effectLst>
              <a:outerShdw blurRad="50800" dist="38100" dir="2700000" algn="tl" rotWithShape="0">
                <a:prstClr val="black">
                  <a:alpha val="40000"/>
                </a:prstClr>
              </a:outerShdw>
            </a:effectLst>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grpSp>
      <p:grpSp>
        <p:nvGrpSpPr>
          <p:cNvPr id="8" name="Group 72"/>
          <p:cNvGrpSpPr/>
          <p:nvPr/>
        </p:nvGrpSpPr>
        <p:grpSpPr>
          <a:xfrm>
            <a:off x="4620768" y="2688695"/>
            <a:ext cx="2590428" cy="2633552"/>
            <a:chOff x="3023616" y="2188823"/>
            <a:chExt cx="2590428" cy="2633552"/>
          </a:xfrm>
        </p:grpSpPr>
        <p:cxnSp>
          <p:nvCxnSpPr>
            <p:cNvPr id="20" name="Straight Connector 19"/>
            <p:cNvCxnSpPr/>
            <p:nvPr/>
          </p:nvCxnSpPr>
          <p:spPr>
            <a:xfrm rot="5400000">
              <a:off x="2265022" y="3505201"/>
              <a:ext cx="2633552" cy="795"/>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4267200" y="4114800"/>
              <a:ext cx="1346844" cy="461665"/>
            </a:xfrm>
            <a:prstGeom prst="rect">
              <a:avLst/>
            </a:prstGeom>
            <a:noFill/>
          </p:spPr>
          <p:txBody>
            <a:bodyPr wrap="none" rtlCol="0">
              <a:spAutoFit/>
            </a:bodyPr>
            <a:lstStyle/>
            <a:p>
              <a:r>
                <a:rPr lang="en-US" sz="2400" i="1" dirty="0" smtClean="0">
                  <a:latin typeface="+mn-lt"/>
                </a:rPr>
                <a:t>Instances</a:t>
              </a:r>
              <a:endParaRPr lang="en-US" sz="2400" i="1" dirty="0">
                <a:latin typeface="+mn-lt"/>
              </a:endParaRPr>
            </a:p>
          </p:txBody>
        </p:sp>
        <p:sp>
          <p:nvSpPr>
            <p:cNvPr id="23" name="Rectangle 22"/>
            <p:cNvSpPr/>
            <p:nvPr/>
          </p:nvSpPr>
          <p:spPr bwMode="auto">
            <a:xfrm>
              <a:off x="4572000" y="2819400"/>
              <a:ext cx="304800" cy="3048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24" name="Rectangle 23"/>
            <p:cNvSpPr/>
            <p:nvPr/>
          </p:nvSpPr>
          <p:spPr bwMode="auto">
            <a:xfrm>
              <a:off x="4724400" y="2971800"/>
              <a:ext cx="304800" cy="304800"/>
            </a:xfrm>
            <a:prstGeom prst="rect">
              <a:avLst/>
            </a:prstGeom>
            <a:gradFill>
              <a:gsLst>
                <a:gs pos="0">
                  <a:schemeClr val="accent4">
                    <a:shade val="15000"/>
                    <a:satMod val="180000"/>
                  </a:schemeClr>
                </a:gs>
                <a:gs pos="50000">
                  <a:schemeClr val="accent4">
                    <a:shade val="45000"/>
                    <a:satMod val="170000"/>
                  </a:schemeClr>
                </a:gs>
                <a:gs pos="70000">
                  <a:schemeClr val="accent4">
                    <a:tint val="99000"/>
                    <a:shade val="65000"/>
                    <a:satMod val="155000"/>
                  </a:schemeClr>
                </a:gs>
                <a:gs pos="100000">
                  <a:schemeClr val="accent4">
                    <a:tint val="95500"/>
                    <a:shade val="100000"/>
                    <a:satMod val="155000"/>
                  </a:schemeClr>
                </a:gs>
              </a:gsLst>
              <a:lin ang="16200000" scaled="0"/>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25" name="Rectangle 24"/>
            <p:cNvSpPr/>
            <p:nvPr/>
          </p:nvSpPr>
          <p:spPr bwMode="auto">
            <a:xfrm>
              <a:off x="4876800" y="3124200"/>
              <a:ext cx="304800" cy="304800"/>
            </a:xfrm>
            <a:prstGeom prst="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26" name="Rectangle 25"/>
            <p:cNvSpPr/>
            <p:nvPr/>
          </p:nvSpPr>
          <p:spPr bwMode="auto">
            <a:xfrm>
              <a:off x="4648200" y="3581400"/>
              <a:ext cx="304800" cy="381000"/>
            </a:xfrm>
            <a:prstGeom prst="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27" name="Rectangle 26"/>
            <p:cNvSpPr/>
            <p:nvPr/>
          </p:nvSpPr>
          <p:spPr bwMode="auto">
            <a:xfrm>
              <a:off x="4800600" y="3733800"/>
              <a:ext cx="304800" cy="381000"/>
            </a:xfrm>
            <a:prstGeom prst="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29" name="Rectangle 28"/>
            <p:cNvSpPr/>
            <p:nvPr/>
          </p:nvSpPr>
          <p:spPr bwMode="auto">
            <a:xfrm>
              <a:off x="4495800" y="2286000"/>
              <a:ext cx="533400" cy="228600"/>
            </a:xfrm>
            <a:prstGeom prst="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30" name="Rectangle 29"/>
            <p:cNvSpPr/>
            <p:nvPr/>
          </p:nvSpPr>
          <p:spPr bwMode="auto">
            <a:xfrm>
              <a:off x="4648200" y="2438400"/>
              <a:ext cx="533400" cy="2286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cxnSp>
          <p:nvCxnSpPr>
            <p:cNvPr id="51" name="Straight Arrow Connector 50"/>
            <p:cNvCxnSpPr>
              <a:stCxn id="16" idx="3"/>
              <a:endCxn id="29" idx="1"/>
            </p:cNvCxnSpPr>
            <p:nvPr/>
          </p:nvCxnSpPr>
          <p:spPr>
            <a:xfrm flipV="1">
              <a:off x="3099816" y="2400300"/>
              <a:ext cx="1395984" cy="1402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a:stCxn id="16" idx="3"/>
              <a:endCxn id="30" idx="1"/>
            </p:cNvCxnSpPr>
            <p:nvPr/>
          </p:nvCxnSpPr>
          <p:spPr>
            <a:xfrm>
              <a:off x="3099816" y="2540508"/>
              <a:ext cx="1548384" cy="1219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a:stCxn id="12" idx="3"/>
              <a:endCxn id="23" idx="1"/>
            </p:cNvCxnSpPr>
            <p:nvPr/>
          </p:nvCxnSpPr>
          <p:spPr>
            <a:xfrm flipV="1">
              <a:off x="3023616" y="2971800"/>
              <a:ext cx="1548384" cy="11277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a:stCxn id="12" idx="3"/>
              <a:endCxn id="24" idx="1"/>
            </p:cNvCxnSpPr>
            <p:nvPr/>
          </p:nvCxnSpPr>
          <p:spPr>
            <a:xfrm>
              <a:off x="3023616" y="3084576"/>
              <a:ext cx="1700784" cy="396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a:endCxn id="25" idx="1"/>
            </p:cNvCxnSpPr>
            <p:nvPr/>
          </p:nvCxnSpPr>
          <p:spPr>
            <a:xfrm>
              <a:off x="3048000" y="3048000"/>
              <a:ext cx="182880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a:stCxn id="17" idx="3"/>
              <a:endCxn id="26" idx="2"/>
            </p:cNvCxnSpPr>
            <p:nvPr/>
          </p:nvCxnSpPr>
          <p:spPr>
            <a:xfrm>
              <a:off x="3023616" y="3732276"/>
              <a:ext cx="1776984" cy="2301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grpSp>
        <p:nvGrpSpPr>
          <p:cNvPr id="9" name="Group 67"/>
          <p:cNvGrpSpPr/>
          <p:nvPr/>
        </p:nvGrpSpPr>
        <p:grpSpPr>
          <a:xfrm>
            <a:off x="6408406" y="3077375"/>
            <a:ext cx="389268" cy="1184425"/>
            <a:chOff x="4811254" y="2577503"/>
            <a:chExt cx="389268" cy="1184425"/>
          </a:xfrm>
        </p:grpSpPr>
        <p:sp>
          <p:nvSpPr>
            <p:cNvPr id="47" name="Freeform 46"/>
            <p:cNvSpPr/>
            <p:nvPr/>
          </p:nvSpPr>
          <p:spPr>
            <a:xfrm>
              <a:off x="4844374" y="2577830"/>
              <a:ext cx="160506" cy="428017"/>
            </a:xfrm>
            <a:custGeom>
              <a:avLst/>
              <a:gdLst>
                <a:gd name="connsiteX0" fmla="*/ 0 w 160506"/>
                <a:gd name="connsiteY0" fmla="*/ 0 h 428017"/>
                <a:gd name="connsiteX1" fmla="*/ 145915 w 160506"/>
                <a:gd name="connsiteY1" fmla="*/ 282102 h 428017"/>
                <a:gd name="connsiteX2" fmla="*/ 87549 w 160506"/>
                <a:gd name="connsiteY2" fmla="*/ 428017 h 428017"/>
                <a:gd name="connsiteX0" fmla="*/ 0 w 160506"/>
                <a:gd name="connsiteY0" fmla="*/ 0 h 428017"/>
                <a:gd name="connsiteX1" fmla="*/ 145915 w 160506"/>
                <a:gd name="connsiteY1" fmla="*/ 282102 h 428017"/>
                <a:gd name="connsiteX2" fmla="*/ 87549 w 160506"/>
                <a:gd name="connsiteY2" fmla="*/ 428017 h 428017"/>
                <a:gd name="connsiteX0" fmla="*/ 0 w 160506"/>
                <a:gd name="connsiteY0" fmla="*/ 0 h 428017"/>
                <a:gd name="connsiteX1" fmla="*/ 145915 w 160506"/>
                <a:gd name="connsiteY1" fmla="*/ 205902 h 428017"/>
                <a:gd name="connsiteX2" fmla="*/ 87549 w 160506"/>
                <a:gd name="connsiteY2" fmla="*/ 428017 h 428017"/>
                <a:gd name="connsiteX0" fmla="*/ 0 w 160506"/>
                <a:gd name="connsiteY0" fmla="*/ 0 h 428017"/>
                <a:gd name="connsiteX1" fmla="*/ 145915 w 160506"/>
                <a:gd name="connsiteY1" fmla="*/ 205902 h 428017"/>
                <a:gd name="connsiteX2" fmla="*/ 87549 w 160506"/>
                <a:gd name="connsiteY2" fmla="*/ 428017 h 428017"/>
              </a:gdLst>
              <a:ahLst/>
              <a:cxnLst>
                <a:cxn ang="0">
                  <a:pos x="connsiteX0" y="connsiteY0"/>
                </a:cxn>
                <a:cxn ang="0">
                  <a:pos x="connsiteX1" y="connsiteY1"/>
                </a:cxn>
                <a:cxn ang="0">
                  <a:pos x="connsiteX2" y="connsiteY2"/>
                </a:cxn>
              </a:cxnLst>
              <a:rect l="l" t="t" r="r" b="b"/>
              <a:pathLst>
                <a:path w="160506" h="428017">
                  <a:moveTo>
                    <a:pt x="0" y="0"/>
                  </a:moveTo>
                  <a:cubicBezTo>
                    <a:pt x="122940" y="111009"/>
                    <a:pt x="131324" y="134566"/>
                    <a:pt x="145915" y="205902"/>
                  </a:cubicBezTo>
                  <a:cubicBezTo>
                    <a:pt x="160506" y="277238"/>
                    <a:pt x="124027" y="390727"/>
                    <a:pt x="87549" y="428017"/>
                  </a:cubicBezTo>
                </a:path>
              </a:pathLst>
            </a:custGeom>
            <a:ln w="25400">
              <a:solidFill>
                <a:schemeClr val="tx1"/>
              </a:solidFill>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5041474" y="2577503"/>
              <a:ext cx="159048" cy="564596"/>
            </a:xfrm>
            <a:custGeom>
              <a:avLst/>
              <a:gdLst>
                <a:gd name="connsiteX0" fmla="*/ 0 w 159048"/>
                <a:gd name="connsiteY0" fmla="*/ 0 h 564596"/>
                <a:gd name="connsiteX1" fmla="*/ 150354 w 159048"/>
                <a:gd name="connsiteY1" fmla="*/ 297641 h 564596"/>
                <a:gd name="connsiteX2" fmla="*/ 52164 w 159048"/>
                <a:gd name="connsiteY2" fmla="*/ 564596 h 564596"/>
              </a:gdLst>
              <a:ahLst/>
              <a:cxnLst>
                <a:cxn ang="0">
                  <a:pos x="connsiteX0" y="connsiteY0"/>
                </a:cxn>
                <a:cxn ang="0">
                  <a:pos x="connsiteX1" y="connsiteY1"/>
                </a:cxn>
                <a:cxn ang="0">
                  <a:pos x="connsiteX2" y="connsiteY2"/>
                </a:cxn>
              </a:cxnLst>
              <a:rect l="l" t="t" r="r" b="b"/>
              <a:pathLst>
                <a:path w="159048" h="564596">
                  <a:moveTo>
                    <a:pt x="0" y="0"/>
                  </a:moveTo>
                  <a:cubicBezTo>
                    <a:pt x="70830" y="101771"/>
                    <a:pt x="141660" y="203542"/>
                    <a:pt x="150354" y="297641"/>
                  </a:cubicBezTo>
                  <a:cubicBezTo>
                    <a:pt x="159048" y="391740"/>
                    <a:pt x="105606" y="478168"/>
                    <a:pt x="52164" y="564596"/>
                  </a:cubicBezTo>
                </a:path>
              </a:pathLst>
            </a:custGeom>
            <a:ln w="25400">
              <a:solidFill>
                <a:schemeClr val="tx1"/>
              </a:solidFill>
              <a:headEnd type="stealth" w="lg" len="lg"/>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4811254" y="3369165"/>
              <a:ext cx="156577" cy="248545"/>
            </a:xfrm>
            <a:custGeom>
              <a:avLst/>
              <a:gdLst>
                <a:gd name="connsiteX0" fmla="*/ 203030 w 203030"/>
                <a:gd name="connsiteY0" fmla="*/ 0 h 248545"/>
                <a:gd name="connsiteX1" fmla="*/ 25059 w 203030"/>
                <a:gd name="connsiteY1" fmla="*/ 116601 h 248545"/>
                <a:gd name="connsiteX2" fmla="*/ 52676 w 203030"/>
                <a:gd name="connsiteY2" fmla="*/ 248545 h 248545"/>
                <a:gd name="connsiteX0" fmla="*/ 190330 w 190330"/>
                <a:gd name="connsiteY0" fmla="*/ 0 h 324745"/>
                <a:gd name="connsiteX1" fmla="*/ 12359 w 190330"/>
                <a:gd name="connsiteY1" fmla="*/ 116601 h 324745"/>
                <a:gd name="connsiteX2" fmla="*/ 116176 w 190330"/>
                <a:gd name="connsiteY2" fmla="*/ 324745 h 324745"/>
                <a:gd name="connsiteX0" fmla="*/ 190330 w 190330"/>
                <a:gd name="connsiteY0" fmla="*/ 0 h 248545"/>
                <a:gd name="connsiteX1" fmla="*/ 12359 w 190330"/>
                <a:gd name="connsiteY1" fmla="*/ 116601 h 248545"/>
                <a:gd name="connsiteX2" fmla="*/ 116176 w 190330"/>
                <a:gd name="connsiteY2" fmla="*/ 248545 h 248545"/>
                <a:gd name="connsiteX0" fmla="*/ 190330 w 190330"/>
                <a:gd name="connsiteY0" fmla="*/ 1023 h 249568"/>
                <a:gd name="connsiteX1" fmla="*/ 12359 w 190330"/>
                <a:gd name="connsiteY1" fmla="*/ 41424 h 249568"/>
                <a:gd name="connsiteX2" fmla="*/ 116176 w 190330"/>
                <a:gd name="connsiteY2" fmla="*/ 249568 h 249568"/>
                <a:gd name="connsiteX0" fmla="*/ 156577 w 156577"/>
                <a:gd name="connsiteY0" fmla="*/ 0 h 248545"/>
                <a:gd name="connsiteX1" fmla="*/ 12359 w 156577"/>
                <a:gd name="connsiteY1" fmla="*/ 77223 h 248545"/>
                <a:gd name="connsiteX2" fmla="*/ 82423 w 156577"/>
                <a:gd name="connsiteY2" fmla="*/ 248545 h 248545"/>
              </a:gdLst>
              <a:ahLst/>
              <a:cxnLst>
                <a:cxn ang="0">
                  <a:pos x="connsiteX0" y="connsiteY0"/>
                </a:cxn>
                <a:cxn ang="0">
                  <a:pos x="connsiteX1" y="connsiteY1"/>
                </a:cxn>
                <a:cxn ang="0">
                  <a:pos x="connsiteX2" y="connsiteY2"/>
                </a:cxn>
              </a:cxnLst>
              <a:rect l="l" t="t" r="r" b="b"/>
              <a:pathLst>
                <a:path w="156577" h="248545">
                  <a:moveTo>
                    <a:pt x="156577" y="0"/>
                  </a:moveTo>
                  <a:cubicBezTo>
                    <a:pt x="80121" y="37588"/>
                    <a:pt x="24718" y="35799"/>
                    <a:pt x="12359" y="77223"/>
                  </a:cubicBezTo>
                  <a:cubicBezTo>
                    <a:pt x="0" y="118647"/>
                    <a:pt x="56085" y="203285"/>
                    <a:pt x="82423" y="248545"/>
                  </a:cubicBezTo>
                </a:path>
              </a:pathLst>
            </a:custGeom>
            <a:ln w="25400">
              <a:solidFill>
                <a:schemeClr val="tx1"/>
              </a:solidFill>
              <a:headEnd type="stealth" w="lg" len="lg"/>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5007722" y="3384507"/>
              <a:ext cx="148309" cy="377421"/>
            </a:xfrm>
            <a:custGeom>
              <a:avLst/>
              <a:gdLst>
                <a:gd name="connsiteX0" fmla="*/ 94099 w 94099"/>
                <a:gd name="connsiteY0" fmla="*/ 0 h 377421"/>
                <a:gd name="connsiteX1" fmla="*/ 11251 w 94099"/>
                <a:gd name="connsiteY1" fmla="*/ 217861 h 377421"/>
                <a:gd name="connsiteX2" fmla="*/ 26593 w 94099"/>
                <a:gd name="connsiteY2" fmla="*/ 377421 h 377421"/>
                <a:gd name="connsiteX0" fmla="*/ 80803 w 161606"/>
                <a:gd name="connsiteY0" fmla="*/ 0 h 377421"/>
                <a:gd name="connsiteX1" fmla="*/ 150355 w 161606"/>
                <a:gd name="connsiteY1" fmla="*/ 217861 h 377421"/>
                <a:gd name="connsiteX2" fmla="*/ 13297 w 161606"/>
                <a:gd name="connsiteY2" fmla="*/ 377421 h 377421"/>
                <a:gd name="connsiteX0" fmla="*/ 80803 w 161606"/>
                <a:gd name="connsiteY0" fmla="*/ 0 h 377421"/>
                <a:gd name="connsiteX1" fmla="*/ 150355 w 161606"/>
                <a:gd name="connsiteY1" fmla="*/ 217861 h 377421"/>
                <a:gd name="connsiteX2" fmla="*/ 13297 w 161606"/>
                <a:gd name="connsiteY2" fmla="*/ 377421 h 377421"/>
                <a:gd name="connsiteX0" fmla="*/ 80803 w 161606"/>
                <a:gd name="connsiteY0" fmla="*/ 0 h 377421"/>
                <a:gd name="connsiteX1" fmla="*/ 150355 w 161606"/>
                <a:gd name="connsiteY1" fmla="*/ 217861 h 377421"/>
                <a:gd name="connsiteX2" fmla="*/ 13297 w 161606"/>
                <a:gd name="connsiteY2" fmla="*/ 377421 h 377421"/>
                <a:gd name="connsiteX0" fmla="*/ 67506 w 148309"/>
                <a:gd name="connsiteY0" fmla="*/ 0 h 377421"/>
                <a:gd name="connsiteX1" fmla="*/ 137058 w 148309"/>
                <a:gd name="connsiteY1" fmla="*/ 217861 h 377421"/>
                <a:gd name="connsiteX2" fmla="*/ 0 w 148309"/>
                <a:gd name="connsiteY2" fmla="*/ 377421 h 377421"/>
                <a:gd name="connsiteX0" fmla="*/ 67506 w 148309"/>
                <a:gd name="connsiteY0" fmla="*/ 0 h 377421"/>
                <a:gd name="connsiteX1" fmla="*/ 137058 w 148309"/>
                <a:gd name="connsiteY1" fmla="*/ 217861 h 377421"/>
                <a:gd name="connsiteX2" fmla="*/ 0 w 148309"/>
                <a:gd name="connsiteY2" fmla="*/ 377421 h 377421"/>
              </a:gdLst>
              <a:ahLst/>
              <a:cxnLst>
                <a:cxn ang="0">
                  <a:pos x="connsiteX0" y="connsiteY0"/>
                </a:cxn>
                <a:cxn ang="0">
                  <a:pos x="connsiteX1" y="connsiteY1"/>
                </a:cxn>
                <a:cxn ang="0">
                  <a:pos x="connsiteX2" y="connsiteY2"/>
                </a:cxn>
              </a:cxnLst>
              <a:rect l="l" t="t" r="r" b="b"/>
              <a:pathLst>
                <a:path w="148309" h="377421">
                  <a:moveTo>
                    <a:pt x="67506" y="0"/>
                  </a:moveTo>
                  <a:cubicBezTo>
                    <a:pt x="123761" y="106629"/>
                    <a:pt x="148309" y="154958"/>
                    <a:pt x="137058" y="217861"/>
                  </a:cubicBezTo>
                  <a:cubicBezTo>
                    <a:pt x="125807" y="280764"/>
                    <a:pt x="54209" y="335740"/>
                    <a:pt x="0" y="377421"/>
                  </a:cubicBezTo>
                </a:path>
              </a:pathLst>
            </a:custGeom>
            <a:ln w="25400">
              <a:solidFill>
                <a:schemeClr val="tx1"/>
              </a:solidFill>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 name="Group 63"/>
          <p:cNvGrpSpPr/>
          <p:nvPr/>
        </p:nvGrpSpPr>
        <p:grpSpPr>
          <a:xfrm>
            <a:off x="-207264" y="3072384"/>
            <a:ext cx="4523231" cy="2635413"/>
            <a:chOff x="-207264" y="3072384"/>
            <a:chExt cx="4523231" cy="2635413"/>
          </a:xfrm>
        </p:grpSpPr>
        <p:sp>
          <p:nvSpPr>
            <p:cNvPr id="46" name="TextBox 45"/>
            <p:cNvSpPr txBox="1"/>
            <p:nvPr/>
          </p:nvSpPr>
          <p:spPr>
            <a:xfrm>
              <a:off x="152401" y="4876800"/>
              <a:ext cx="2667000" cy="830997"/>
            </a:xfrm>
            <a:prstGeom prst="rect">
              <a:avLst/>
            </a:prstGeom>
            <a:noFill/>
          </p:spPr>
          <p:txBody>
            <a:bodyPr wrap="square" rtlCol="0">
              <a:spAutoFit/>
            </a:bodyPr>
            <a:lstStyle/>
            <a:p>
              <a:pPr algn="ctr"/>
              <a:r>
                <a:rPr lang="en-US" sz="2400" b="1" i="1" dirty="0" smtClean="0">
                  <a:solidFill>
                    <a:schemeClr val="accent1"/>
                  </a:solidFill>
                  <a:latin typeface="+mn-lt"/>
                </a:rPr>
                <a:t>Defined using the language “M”</a:t>
              </a:r>
              <a:endParaRPr lang="en-US" sz="2400" b="1" i="1" dirty="0">
                <a:solidFill>
                  <a:schemeClr val="accent1"/>
                </a:solidFill>
                <a:latin typeface="+mn-lt"/>
              </a:endParaRPr>
            </a:p>
          </p:txBody>
        </p:sp>
        <p:sp>
          <p:nvSpPr>
            <p:cNvPr id="54" name="Freeform 53"/>
            <p:cNvSpPr/>
            <p:nvPr/>
          </p:nvSpPr>
          <p:spPr>
            <a:xfrm>
              <a:off x="1931311" y="4255008"/>
              <a:ext cx="2360273" cy="555366"/>
            </a:xfrm>
            <a:custGeom>
              <a:avLst/>
              <a:gdLst>
                <a:gd name="connsiteX0" fmla="*/ 43793 w 1252483"/>
                <a:gd name="connsiteY0" fmla="*/ 1135118 h 1135118"/>
                <a:gd name="connsiteX1" fmla="*/ 201448 w 1252483"/>
                <a:gd name="connsiteY1" fmla="*/ 199697 h 1135118"/>
                <a:gd name="connsiteX2" fmla="*/ 1252483 w 1252483"/>
                <a:gd name="connsiteY2" fmla="*/ 0 h 1135118"/>
              </a:gdLst>
              <a:ahLst/>
              <a:cxnLst>
                <a:cxn ang="0">
                  <a:pos x="connsiteX0" y="connsiteY0"/>
                </a:cxn>
                <a:cxn ang="0">
                  <a:pos x="connsiteX1" y="connsiteY1"/>
                </a:cxn>
                <a:cxn ang="0">
                  <a:pos x="connsiteX2" y="connsiteY2"/>
                </a:cxn>
              </a:cxnLst>
              <a:rect l="l" t="t" r="r" b="b"/>
              <a:pathLst>
                <a:path w="1252483" h="1135118">
                  <a:moveTo>
                    <a:pt x="43793" y="1135118"/>
                  </a:moveTo>
                  <a:cubicBezTo>
                    <a:pt x="21896" y="762000"/>
                    <a:pt x="0" y="388883"/>
                    <a:pt x="201448" y="199697"/>
                  </a:cubicBezTo>
                  <a:cubicBezTo>
                    <a:pt x="402896" y="10511"/>
                    <a:pt x="827689" y="5255"/>
                    <a:pt x="1252483" y="0"/>
                  </a:cubicBezTo>
                </a:path>
              </a:pathLst>
            </a:custGeom>
            <a:ln w="41275">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6" name="Freeform 55"/>
            <p:cNvSpPr/>
            <p:nvPr/>
          </p:nvSpPr>
          <p:spPr>
            <a:xfrm>
              <a:off x="966874" y="3584448"/>
              <a:ext cx="3349093" cy="1232358"/>
            </a:xfrm>
            <a:custGeom>
              <a:avLst/>
              <a:gdLst>
                <a:gd name="connsiteX0" fmla="*/ 574566 w 1751724"/>
                <a:gd name="connsiteY0" fmla="*/ 1755228 h 1755228"/>
                <a:gd name="connsiteX1" fmla="*/ 196193 w 1751724"/>
                <a:gd name="connsiteY1" fmla="*/ 346842 h 1755228"/>
                <a:gd name="connsiteX2" fmla="*/ 1751724 w 1751724"/>
                <a:gd name="connsiteY2" fmla="*/ 0 h 1755228"/>
                <a:gd name="connsiteX0" fmla="*/ 556667 w 1755304"/>
                <a:gd name="connsiteY0" fmla="*/ 1758296 h 1758296"/>
                <a:gd name="connsiteX1" fmla="*/ 199773 w 1755304"/>
                <a:gd name="connsiteY1" fmla="*/ 346842 h 1758296"/>
                <a:gd name="connsiteX2" fmla="*/ 1755304 w 1755304"/>
                <a:gd name="connsiteY2" fmla="*/ 0 h 1758296"/>
              </a:gdLst>
              <a:ahLst/>
              <a:cxnLst>
                <a:cxn ang="0">
                  <a:pos x="connsiteX0" y="connsiteY0"/>
                </a:cxn>
                <a:cxn ang="0">
                  <a:pos x="connsiteX1" y="connsiteY1"/>
                </a:cxn>
                <a:cxn ang="0">
                  <a:pos x="connsiteX2" y="connsiteY2"/>
                </a:cxn>
              </a:cxnLst>
              <a:rect l="l" t="t" r="r" b="b"/>
              <a:pathLst>
                <a:path w="1755304" h="1758296">
                  <a:moveTo>
                    <a:pt x="556667" y="1758296"/>
                  </a:moveTo>
                  <a:cubicBezTo>
                    <a:pt x="269384" y="1200372"/>
                    <a:pt x="0" y="639891"/>
                    <a:pt x="199773" y="346842"/>
                  </a:cubicBezTo>
                  <a:cubicBezTo>
                    <a:pt x="399546" y="53793"/>
                    <a:pt x="1075635" y="27152"/>
                    <a:pt x="1755304" y="0"/>
                  </a:cubicBezTo>
                </a:path>
              </a:pathLst>
            </a:custGeom>
            <a:ln w="41275">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8" name="Freeform 57"/>
            <p:cNvSpPr/>
            <p:nvPr/>
          </p:nvSpPr>
          <p:spPr>
            <a:xfrm>
              <a:off x="-207264" y="3072384"/>
              <a:ext cx="4255008" cy="1755648"/>
            </a:xfrm>
            <a:custGeom>
              <a:avLst/>
              <a:gdLst>
                <a:gd name="connsiteX0" fmla="*/ 1252483 w 2271986"/>
                <a:gd name="connsiteY0" fmla="*/ 2333297 h 2333297"/>
                <a:gd name="connsiteX1" fmla="*/ 169917 w 2271986"/>
                <a:gd name="connsiteY1" fmla="*/ 409904 h 2333297"/>
                <a:gd name="connsiteX2" fmla="*/ 2271986 w 2271986"/>
                <a:gd name="connsiteY2" fmla="*/ 0 h 2333297"/>
                <a:gd name="connsiteX0" fmla="*/ 1235436 w 2275395"/>
                <a:gd name="connsiteY0" fmla="*/ 2344037 h 2344037"/>
                <a:gd name="connsiteX1" fmla="*/ 173326 w 2275395"/>
                <a:gd name="connsiteY1" fmla="*/ 409904 h 2344037"/>
                <a:gd name="connsiteX2" fmla="*/ 2275395 w 2275395"/>
                <a:gd name="connsiteY2" fmla="*/ 0 h 2344037"/>
                <a:gd name="connsiteX0" fmla="*/ 1211036 w 2280275"/>
                <a:gd name="connsiteY0" fmla="*/ 2338025 h 2338025"/>
                <a:gd name="connsiteX1" fmla="*/ 178206 w 2280275"/>
                <a:gd name="connsiteY1" fmla="*/ 409904 h 2338025"/>
                <a:gd name="connsiteX2" fmla="*/ 2280275 w 2280275"/>
                <a:gd name="connsiteY2" fmla="*/ 0 h 2338025"/>
                <a:gd name="connsiteX0" fmla="*/ 1203716 w 2281739"/>
                <a:gd name="connsiteY0" fmla="*/ 2338025 h 2338025"/>
                <a:gd name="connsiteX1" fmla="*/ 179670 w 2281739"/>
                <a:gd name="connsiteY1" fmla="*/ 409904 h 2338025"/>
                <a:gd name="connsiteX2" fmla="*/ 2281739 w 2281739"/>
                <a:gd name="connsiteY2" fmla="*/ 0 h 2338025"/>
              </a:gdLst>
              <a:ahLst/>
              <a:cxnLst>
                <a:cxn ang="0">
                  <a:pos x="connsiteX0" y="connsiteY0"/>
                </a:cxn>
                <a:cxn ang="0">
                  <a:pos x="connsiteX1" y="connsiteY1"/>
                </a:cxn>
                <a:cxn ang="0">
                  <a:pos x="connsiteX2" y="connsiteY2"/>
                </a:cxn>
              </a:cxnLst>
              <a:rect l="l" t="t" r="r" b="b"/>
              <a:pathLst>
                <a:path w="2281739" h="2338025">
                  <a:moveTo>
                    <a:pt x="1203716" y="2338025"/>
                  </a:moveTo>
                  <a:cubicBezTo>
                    <a:pt x="577474" y="1570770"/>
                    <a:pt x="0" y="799575"/>
                    <a:pt x="179670" y="409904"/>
                  </a:cubicBezTo>
                  <a:cubicBezTo>
                    <a:pt x="359340" y="20233"/>
                    <a:pt x="1315663" y="10510"/>
                    <a:pt x="2281739" y="0"/>
                  </a:cubicBezTo>
                </a:path>
              </a:pathLst>
            </a:custGeom>
            <a:ln w="41275">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07/7/12/main" xmlns="" val="1881115871"/>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054" y="228600"/>
            <a:ext cx="8375946" cy="1163395"/>
          </a:xfrm>
        </p:spPr>
        <p:txBody>
          <a:bodyPr>
            <a:normAutofit/>
          </a:bodyPr>
          <a:lstStyle/>
          <a:p>
            <a:r>
              <a:rPr lang="en-US" dirty="0" smtClean="0">
                <a:solidFill>
                  <a:schemeClr val="tx1"/>
                </a:solidFill>
              </a:rPr>
              <a:t>The “Quadrant”</a:t>
            </a:r>
            <a:r>
              <a:rPr lang="en-US" dirty="0" smtClean="0"/>
              <a:t/>
            </a:r>
            <a:br>
              <a:rPr lang="en-US" dirty="0" smtClean="0"/>
            </a:br>
            <a:r>
              <a:rPr sz="3600" dirty="0" smtClean="0">
                <a:solidFill>
                  <a:schemeClr val="accent1"/>
                </a:solidFill>
              </a:rPr>
              <a:t>A tool for working with that information</a:t>
            </a:r>
          </a:p>
        </p:txBody>
      </p:sp>
      <p:sp>
        <p:nvSpPr>
          <p:cNvPr id="3" name="Content Placeholder 2"/>
          <p:cNvSpPr>
            <a:spLocks noGrp="1"/>
          </p:cNvSpPr>
          <p:nvPr>
            <p:ph idx="1"/>
          </p:nvPr>
        </p:nvSpPr>
        <p:spPr>
          <a:xfrm>
            <a:off x="381000" y="1770888"/>
            <a:ext cx="8382000" cy="4505849"/>
          </a:xfrm>
        </p:spPr>
        <p:txBody>
          <a:bodyPr>
            <a:normAutofit/>
          </a:bodyPr>
          <a:lstStyle/>
          <a:p>
            <a:r>
              <a:rPr lang="en-US" dirty="0" smtClean="0">
                <a:solidFill>
                  <a:srgbClr val="00B050"/>
                </a:solidFill>
              </a:rPr>
              <a:t>Provides a useful tool to create, read, </a:t>
            </a:r>
            <a:br>
              <a:rPr lang="en-US" dirty="0" smtClean="0">
                <a:solidFill>
                  <a:srgbClr val="00B050"/>
                </a:solidFill>
              </a:rPr>
            </a:br>
            <a:r>
              <a:rPr lang="en-US" dirty="0" smtClean="0">
                <a:solidFill>
                  <a:srgbClr val="00B050"/>
                </a:solidFill>
              </a:rPr>
              <a:t>update, and delete the repository's information</a:t>
            </a:r>
          </a:p>
          <a:p>
            <a:endParaRPr lang="en-US" dirty="0" smtClean="0"/>
          </a:p>
          <a:p>
            <a:r>
              <a:rPr lang="en-US" dirty="0" smtClean="0">
                <a:solidFill>
                  <a:srgbClr val="00B050"/>
                </a:solidFill>
              </a:rPr>
              <a:t>Examples of what “Quadrant” allows:</a:t>
            </a:r>
          </a:p>
          <a:p>
            <a:pPr lvl="1"/>
            <a:r>
              <a:rPr lang="en-US" dirty="0" smtClean="0">
                <a:solidFill>
                  <a:schemeClr val="tx2"/>
                </a:solidFill>
              </a:rPr>
              <a:t>People in different roles can see the information they care about in the way they want to see it</a:t>
            </a:r>
          </a:p>
          <a:p>
            <a:pPr lvl="2"/>
            <a:r>
              <a:rPr lang="en-US" dirty="0" smtClean="0">
                <a:solidFill>
                  <a:schemeClr val="tx2"/>
                </a:solidFill>
              </a:rPr>
              <a:t>They can have better conversations with one other</a:t>
            </a:r>
          </a:p>
          <a:p>
            <a:pPr lvl="1"/>
            <a:r>
              <a:rPr lang="en-US" dirty="0" smtClean="0">
                <a:solidFill>
                  <a:schemeClr val="tx2"/>
                </a:solidFill>
              </a:rPr>
              <a:t>Relationships between information can be examined visually</a:t>
            </a:r>
          </a:p>
          <a:p>
            <a:pPr lvl="2"/>
            <a:r>
              <a:rPr lang="en-US" dirty="0" smtClean="0">
                <a:solidFill>
                  <a:schemeClr val="tx2"/>
                </a:solidFill>
              </a:rPr>
              <a:t>People can make connections across the environment</a:t>
            </a:r>
          </a:p>
        </p:txBody>
      </p:sp>
    </p:spTree>
    <p:extLst>
      <p:ext uri="{BB962C8B-B14F-4D97-AF65-F5344CB8AC3E}">
        <p14:creationId xmlns:p14="http://schemas.microsoft.com/office/powerpoint/2007/7/12/main" xmlns="" val="363333519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dissolve">
                                      <p:cBhvr>
                                        <p:cTn id="17" dur="500"/>
                                        <p:tgtEl>
                                          <p:spTgt spid="3">
                                            <p:txEl>
                                              <p:pRg st="3" end="3"/>
                                            </p:txEl>
                                          </p:spTgt>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dissolve">
                                      <p:cBhvr>
                                        <p:cTn id="20" dur="5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dissolve">
                                      <p:cBhvr>
                                        <p:cTn id="25" dur="500"/>
                                        <p:tgtEl>
                                          <p:spTgt spid="3">
                                            <p:txEl>
                                              <p:pRg st="5" end="5"/>
                                            </p:txEl>
                                          </p:spTgt>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dissolve">
                                      <p:cBhvr>
                                        <p:cTn id="28"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054" y="228600"/>
            <a:ext cx="8375946" cy="1163395"/>
          </a:xfrm>
        </p:spPr>
        <p:txBody>
          <a:bodyPr>
            <a:normAutofit/>
          </a:bodyPr>
          <a:lstStyle/>
          <a:p>
            <a:r>
              <a:rPr lang="en-US" dirty="0" smtClean="0">
                <a:solidFill>
                  <a:schemeClr val="tx1"/>
                </a:solidFill>
              </a:rPr>
              <a:t>The Repository &amp; “Quadrant”</a:t>
            </a:r>
            <a:r>
              <a:rPr lang="en-US" dirty="0" smtClean="0"/>
              <a:t/>
            </a:r>
            <a:br>
              <a:rPr lang="en-US" dirty="0" smtClean="0"/>
            </a:br>
            <a:r>
              <a:rPr sz="3600" dirty="0" smtClean="0">
                <a:solidFill>
                  <a:schemeClr val="accent1"/>
                </a:solidFill>
              </a:rPr>
              <a:t>An illustration</a:t>
            </a:r>
          </a:p>
        </p:txBody>
      </p:sp>
      <p:pic>
        <p:nvPicPr>
          <p:cNvPr id="4" name="Picture 3"/>
          <p:cNvPicPr>
            <a:picLocks noChangeAspect="1" noChangeArrowheads="1"/>
          </p:cNvPicPr>
          <p:nvPr/>
        </p:nvPicPr>
        <p:blipFill>
          <a:blip r:embed="rId3" cstate="print"/>
          <a:srcRect/>
          <a:stretch>
            <a:fillRect/>
          </a:stretch>
        </p:blipFill>
        <p:spPr bwMode="auto">
          <a:xfrm>
            <a:off x="5715000" y="1676400"/>
            <a:ext cx="2971800" cy="2377440"/>
          </a:xfrm>
          <a:prstGeom prst="rect">
            <a:avLst/>
          </a:prstGeom>
          <a:noFill/>
          <a:ln w="9525">
            <a:noFill/>
            <a:miter lim="800000"/>
            <a:headEnd/>
            <a:tailEnd/>
          </a:ln>
          <a:effectLst>
            <a:outerShdw blurRad="342900" dist="50800" dir="5400000" algn="ctr" rotWithShape="0">
              <a:schemeClr val="bg2"/>
            </a:outerShdw>
          </a:effectLst>
        </p:spPr>
      </p:pic>
      <p:sp>
        <p:nvSpPr>
          <p:cNvPr id="5" name="Can 4"/>
          <p:cNvSpPr/>
          <p:nvPr/>
        </p:nvSpPr>
        <p:spPr bwMode="auto">
          <a:xfrm>
            <a:off x="533400" y="3886200"/>
            <a:ext cx="4495800" cy="2286000"/>
          </a:xfrm>
          <a:prstGeom prst="can">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7" name="TextBox 6"/>
          <p:cNvSpPr txBox="1"/>
          <p:nvPr/>
        </p:nvSpPr>
        <p:spPr>
          <a:xfrm>
            <a:off x="6019800" y="1143000"/>
            <a:ext cx="2362200" cy="523220"/>
          </a:xfrm>
          <a:prstGeom prst="rect">
            <a:avLst/>
          </a:prstGeom>
          <a:noFill/>
        </p:spPr>
        <p:txBody>
          <a:bodyPr wrap="square" rtlCol="0">
            <a:spAutoFit/>
          </a:bodyPr>
          <a:lstStyle/>
          <a:p>
            <a:pPr algn="ctr"/>
            <a:r>
              <a:rPr lang="en-US" sz="2800" b="1" dirty="0" smtClean="0">
                <a:latin typeface="+mn-lt"/>
              </a:rPr>
              <a:t>“</a:t>
            </a:r>
            <a:r>
              <a:rPr lang="en-US" sz="2800" dirty="0" smtClean="0">
                <a:latin typeface="+mn-lt"/>
              </a:rPr>
              <a:t>Quadrant</a:t>
            </a:r>
            <a:r>
              <a:rPr lang="en-US" sz="2800" b="1" dirty="0" smtClean="0">
                <a:latin typeface="+mn-lt"/>
              </a:rPr>
              <a:t>”</a:t>
            </a:r>
            <a:endParaRPr lang="en-US" sz="2800" b="1" dirty="0">
              <a:latin typeface="+mn-lt"/>
            </a:endParaRPr>
          </a:p>
        </p:txBody>
      </p:sp>
      <p:sp>
        <p:nvSpPr>
          <p:cNvPr id="22" name="TextBox 21"/>
          <p:cNvSpPr txBox="1"/>
          <p:nvPr/>
        </p:nvSpPr>
        <p:spPr>
          <a:xfrm>
            <a:off x="457200" y="5181600"/>
            <a:ext cx="4648200" cy="830997"/>
          </a:xfrm>
          <a:prstGeom prst="rect">
            <a:avLst/>
          </a:prstGeom>
          <a:noFill/>
        </p:spPr>
        <p:txBody>
          <a:bodyPr wrap="square" rtlCol="0">
            <a:spAutoFit/>
          </a:bodyPr>
          <a:lstStyle/>
          <a:p>
            <a:pPr algn="ctr"/>
            <a:r>
              <a:rPr lang="en-US" sz="2400" i="1" dirty="0" smtClean="0">
                <a:latin typeface="+mn-lt"/>
              </a:rPr>
              <a:t>Information about applications, computers, business processes, etc.</a:t>
            </a:r>
            <a:endParaRPr lang="en-US" sz="2400" i="1" dirty="0">
              <a:latin typeface="+mn-lt"/>
            </a:endParaRPr>
          </a:p>
        </p:txBody>
      </p:sp>
      <p:sp>
        <p:nvSpPr>
          <p:cNvPr id="23" name="Rectangle 22"/>
          <p:cNvSpPr/>
          <p:nvPr/>
        </p:nvSpPr>
        <p:spPr bwMode="auto">
          <a:xfrm>
            <a:off x="1676400" y="4572000"/>
            <a:ext cx="304800" cy="3048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24" name="Rectangle 23"/>
          <p:cNvSpPr/>
          <p:nvPr/>
        </p:nvSpPr>
        <p:spPr bwMode="auto">
          <a:xfrm>
            <a:off x="1828800" y="4724400"/>
            <a:ext cx="304800" cy="304800"/>
          </a:xfrm>
          <a:prstGeom prst="rect">
            <a:avLst/>
          </a:prstGeom>
          <a:gradFill>
            <a:gsLst>
              <a:gs pos="0">
                <a:schemeClr val="accent4">
                  <a:shade val="15000"/>
                  <a:satMod val="180000"/>
                </a:schemeClr>
              </a:gs>
              <a:gs pos="50000">
                <a:schemeClr val="accent4">
                  <a:shade val="45000"/>
                  <a:satMod val="170000"/>
                </a:schemeClr>
              </a:gs>
              <a:gs pos="70000">
                <a:schemeClr val="accent4">
                  <a:tint val="99000"/>
                  <a:shade val="65000"/>
                  <a:satMod val="155000"/>
                </a:schemeClr>
              </a:gs>
              <a:gs pos="100000">
                <a:schemeClr val="accent4">
                  <a:tint val="95500"/>
                  <a:shade val="100000"/>
                  <a:satMod val="155000"/>
                </a:schemeClr>
              </a:gs>
            </a:gsLst>
            <a:lin ang="16200000" scaled="0"/>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25" name="Rectangle 24"/>
          <p:cNvSpPr/>
          <p:nvPr/>
        </p:nvSpPr>
        <p:spPr bwMode="auto">
          <a:xfrm>
            <a:off x="1981200" y="4876800"/>
            <a:ext cx="304800" cy="304800"/>
          </a:xfrm>
          <a:prstGeom prst="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26" name="Rectangle 25"/>
          <p:cNvSpPr/>
          <p:nvPr/>
        </p:nvSpPr>
        <p:spPr bwMode="auto">
          <a:xfrm>
            <a:off x="2667000" y="4648200"/>
            <a:ext cx="304800" cy="381000"/>
          </a:xfrm>
          <a:prstGeom prst="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27" name="Rectangle 26"/>
          <p:cNvSpPr/>
          <p:nvPr/>
        </p:nvSpPr>
        <p:spPr bwMode="auto">
          <a:xfrm>
            <a:off x="2819400" y="4800600"/>
            <a:ext cx="304800" cy="381000"/>
          </a:xfrm>
          <a:prstGeom prst="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29" name="Rectangle 28"/>
          <p:cNvSpPr/>
          <p:nvPr/>
        </p:nvSpPr>
        <p:spPr bwMode="auto">
          <a:xfrm>
            <a:off x="3429000" y="4648200"/>
            <a:ext cx="533400" cy="228600"/>
          </a:xfrm>
          <a:prstGeom prst="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30" name="Rectangle 29"/>
          <p:cNvSpPr/>
          <p:nvPr/>
        </p:nvSpPr>
        <p:spPr bwMode="auto">
          <a:xfrm>
            <a:off x="3581400" y="4800600"/>
            <a:ext cx="533400" cy="2286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31" name="Freeform 30"/>
          <p:cNvSpPr/>
          <p:nvPr/>
        </p:nvSpPr>
        <p:spPr>
          <a:xfrm>
            <a:off x="2090056" y="2743200"/>
            <a:ext cx="3762103" cy="1915886"/>
          </a:xfrm>
          <a:custGeom>
            <a:avLst/>
            <a:gdLst>
              <a:gd name="connsiteX0" fmla="*/ 4251960 w 4251960"/>
              <a:gd name="connsiteY0" fmla="*/ 0 h 1874520"/>
              <a:gd name="connsiteX1" fmla="*/ 853440 w 4251960"/>
              <a:gd name="connsiteY1" fmla="*/ 365760 h 1874520"/>
              <a:gd name="connsiteX2" fmla="*/ 0 w 4251960"/>
              <a:gd name="connsiteY2" fmla="*/ 1874520 h 1874520"/>
            </a:gdLst>
            <a:ahLst/>
            <a:cxnLst>
              <a:cxn ang="0">
                <a:pos x="connsiteX0" y="connsiteY0"/>
              </a:cxn>
              <a:cxn ang="0">
                <a:pos x="connsiteX1" y="connsiteY1"/>
              </a:cxn>
              <a:cxn ang="0">
                <a:pos x="connsiteX2" y="connsiteY2"/>
              </a:cxn>
            </a:cxnLst>
            <a:rect l="l" t="t" r="r" b="b"/>
            <a:pathLst>
              <a:path w="4251960" h="1874520">
                <a:moveTo>
                  <a:pt x="4251960" y="0"/>
                </a:moveTo>
                <a:cubicBezTo>
                  <a:pt x="2907030" y="26670"/>
                  <a:pt x="1562100" y="53340"/>
                  <a:pt x="853440" y="365760"/>
                </a:cubicBezTo>
                <a:cubicBezTo>
                  <a:pt x="144780" y="678180"/>
                  <a:pt x="72390" y="1276350"/>
                  <a:pt x="0" y="1874520"/>
                </a:cubicBezTo>
              </a:path>
            </a:pathLst>
          </a:custGeom>
          <a:ln w="41275">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 name="Freeform 32"/>
          <p:cNvSpPr/>
          <p:nvPr/>
        </p:nvSpPr>
        <p:spPr>
          <a:xfrm>
            <a:off x="3048000" y="3583940"/>
            <a:ext cx="3398520" cy="1140460"/>
          </a:xfrm>
          <a:custGeom>
            <a:avLst/>
            <a:gdLst>
              <a:gd name="connsiteX0" fmla="*/ 3276600 w 3276600"/>
              <a:gd name="connsiteY0" fmla="*/ 73660 h 1338580"/>
              <a:gd name="connsiteX1" fmla="*/ 1524000 w 3276600"/>
              <a:gd name="connsiteY1" fmla="*/ 210820 h 1338580"/>
              <a:gd name="connsiteX2" fmla="*/ 0 w 3276600"/>
              <a:gd name="connsiteY2" fmla="*/ 1338580 h 1338580"/>
            </a:gdLst>
            <a:ahLst/>
            <a:cxnLst>
              <a:cxn ang="0">
                <a:pos x="connsiteX0" y="connsiteY0"/>
              </a:cxn>
              <a:cxn ang="0">
                <a:pos x="connsiteX1" y="connsiteY1"/>
              </a:cxn>
              <a:cxn ang="0">
                <a:pos x="connsiteX2" y="connsiteY2"/>
              </a:cxn>
            </a:cxnLst>
            <a:rect l="l" t="t" r="r" b="b"/>
            <a:pathLst>
              <a:path w="3276600" h="1338580">
                <a:moveTo>
                  <a:pt x="3276600" y="73660"/>
                </a:moveTo>
                <a:cubicBezTo>
                  <a:pt x="2673350" y="36830"/>
                  <a:pt x="2070100" y="0"/>
                  <a:pt x="1524000" y="210820"/>
                </a:cubicBezTo>
                <a:cubicBezTo>
                  <a:pt x="977900" y="421640"/>
                  <a:pt x="488950" y="880110"/>
                  <a:pt x="0" y="1338580"/>
                </a:cubicBezTo>
              </a:path>
            </a:pathLst>
          </a:custGeom>
          <a:ln w="41275">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Freeform 33"/>
          <p:cNvSpPr/>
          <p:nvPr/>
        </p:nvSpPr>
        <p:spPr>
          <a:xfrm>
            <a:off x="4191000" y="2819400"/>
            <a:ext cx="4493259" cy="2606040"/>
          </a:xfrm>
          <a:custGeom>
            <a:avLst/>
            <a:gdLst>
              <a:gd name="connsiteX0" fmla="*/ 2087880 w 2801620"/>
              <a:gd name="connsiteY0" fmla="*/ 0 h 2565400"/>
              <a:gd name="connsiteX1" fmla="*/ 2453640 w 2801620"/>
              <a:gd name="connsiteY1" fmla="*/ 2179320 h 2565400"/>
              <a:gd name="connsiteX2" fmla="*/ 0 w 2801620"/>
              <a:gd name="connsiteY2" fmla="*/ 2316480 h 2565400"/>
              <a:gd name="connsiteX0" fmla="*/ 2835532 w 3673880"/>
              <a:gd name="connsiteY0" fmla="*/ 0 h 2514600"/>
              <a:gd name="connsiteX1" fmla="*/ 3201292 w 3673880"/>
              <a:gd name="connsiteY1" fmla="*/ 2179320 h 2514600"/>
              <a:gd name="connsiteX2" fmla="*/ 0 w 3673880"/>
              <a:gd name="connsiteY2" fmla="*/ 2011680 h 2514600"/>
            </a:gdLst>
            <a:ahLst/>
            <a:cxnLst>
              <a:cxn ang="0">
                <a:pos x="connsiteX0" y="connsiteY0"/>
              </a:cxn>
              <a:cxn ang="0">
                <a:pos x="connsiteX1" y="connsiteY1"/>
              </a:cxn>
              <a:cxn ang="0">
                <a:pos x="connsiteX2" y="connsiteY2"/>
              </a:cxn>
            </a:cxnLst>
            <a:rect l="l" t="t" r="r" b="b"/>
            <a:pathLst>
              <a:path w="3673880" h="2514600">
                <a:moveTo>
                  <a:pt x="2835532" y="0"/>
                </a:moveTo>
                <a:cubicBezTo>
                  <a:pt x="3192402" y="896620"/>
                  <a:pt x="3673881" y="1844040"/>
                  <a:pt x="3201292" y="2179320"/>
                </a:cubicBezTo>
                <a:cubicBezTo>
                  <a:pt x="2728703" y="2514600"/>
                  <a:pt x="1052830" y="2136140"/>
                  <a:pt x="0" y="2011680"/>
                </a:cubicBezTo>
              </a:path>
            </a:pathLst>
          </a:custGeom>
          <a:ln w="41275">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Content Placeholder 19"/>
          <p:cNvSpPr txBox="1">
            <a:spLocks noGrp="1"/>
          </p:cNvSpPr>
          <p:nvPr>
            <p:ph idx="1"/>
          </p:nvPr>
        </p:nvSpPr>
        <p:spPr>
          <a:xfrm>
            <a:off x="518160" y="3256914"/>
            <a:ext cx="3291840" cy="387798"/>
          </a:xfrm>
          <a:prstGeom prst="rect">
            <a:avLst/>
          </a:prstGeom>
          <a:noFill/>
        </p:spPr>
        <p:txBody>
          <a:bodyPr wrap="square" rtlCol="0">
            <a:spAutoFit/>
          </a:bodyPr>
          <a:lstStyle/>
          <a:p>
            <a:pPr marL="0" indent="0">
              <a:buNone/>
            </a:pPr>
            <a:r>
              <a:rPr lang="en-US" sz="2800" dirty="0" smtClean="0">
                <a:solidFill>
                  <a:schemeClr val="tx1"/>
                </a:solidFill>
                <a:latin typeface="+mn-lt"/>
              </a:rPr>
              <a:t>Repository</a:t>
            </a:r>
            <a:endParaRPr lang="en-US" sz="2800" dirty="0">
              <a:solidFill>
                <a:schemeClr val="tx1"/>
              </a:solidFill>
              <a:latin typeface="+mn-lt"/>
            </a:endParaRPr>
          </a:p>
        </p:txBody>
      </p:sp>
    </p:spTree>
    <p:extLst>
      <p:ext uri="{BB962C8B-B14F-4D97-AF65-F5344CB8AC3E}">
        <p14:creationId xmlns:p14="http://schemas.microsoft.com/office/powerpoint/2007/7/12/main" xmlns="" val="11765311"/>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054" y="228600"/>
            <a:ext cx="8375946" cy="1163395"/>
          </a:xfrm>
        </p:spPr>
        <p:txBody>
          <a:bodyPr>
            <a:normAutofit/>
          </a:bodyPr>
          <a:lstStyle/>
          <a:p>
            <a:r>
              <a:rPr lang="en-US" dirty="0" smtClean="0">
                <a:solidFill>
                  <a:schemeClr val="tx1"/>
                </a:solidFill>
              </a:rPr>
              <a:t>Defining Schemas</a:t>
            </a:r>
            <a:r>
              <a:rPr lang="en-US" dirty="0" smtClean="0"/>
              <a:t/>
            </a:r>
            <a:br>
              <a:rPr lang="en-US" dirty="0" smtClean="0"/>
            </a:br>
            <a:r>
              <a:rPr sz="3600" smtClean="0">
                <a:solidFill>
                  <a:schemeClr val="accent1"/>
                </a:solidFill>
              </a:rPr>
              <a:t>The "M" language</a:t>
            </a:r>
            <a:endParaRPr sz="3600" dirty="0" smtClean="0">
              <a:solidFill>
                <a:schemeClr val="accent1"/>
              </a:solidFill>
            </a:endParaRPr>
          </a:p>
        </p:txBody>
      </p:sp>
      <p:sp>
        <p:nvSpPr>
          <p:cNvPr id="3" name="Content Placeholder 2"/>
          <p:cNvSpPr>
            <a:spLocks noGrp="1"/>
          </p:cNvSpPr>
          <p:nvPr>
            <p:ph idx="1"/>
          </p:nvPr>
        </p:nvSpPr>
        <p:spPr>
          <a:xfrm>
            <a:off x="381000" y="1905000"/>
            <a:ext cx="8382000" cy="4278094"/>
          </a:xfrm>
        </p:spPr>
        <p:txBody>
          <a:bodyPr>
            <a:normAutofit/>
          </a:bodyPr>
          <a:lstStyle/>
          <a:p>
            <a:r>
              <a:rPr lang="en-US" sz="2800" dirty="0" smtClean="0">
                <a:solidFill>
                  <a:srgbClr val="00B050"/>
                </a:solidFill>
              </a:rPr>
              <a:t>"Oslo" introduces a new language “M” for authoring schemas &amp; DSLs</a:t>
            </a:r>
          </a:p>
          <a:p>
            <a:pPr lvl="1"/>
            <a:r>
              <a:rPr lang="en-US" sz="2400" dirty="0" smtClean="0">
                <a:solidFill>
                  <a:schemeClr val="tx2"/>
                </a:solidFill>
              </a:rPr>
              <a:t>All schemas in the </a:t>
            </a:r>
            <a:br>
              <a:rPr lang="en-US" sz="2400" dirty="0" smtClean="0">
                <a:solidFill>
                  <a:schemeClr val="tx2"/>
                </a:solidFill>
              </a:rPr>
            </a:br>
            <a:r>
              <a:rPr lang="en-US" sz="2400" dirty="0" smtClean="0">
                <a:solidFill>
                  <a:schemeClr val="tx2"/>
                </a:solidFill>
              </a:rPr>
              <a:t>repository are defined using this language</a:t>
            </a:r>
          </a:p>
          <a:p>
            <a:pPr lvl="1"/>
            <a:r>
              <a:rPr lang="en-US" sz="2400" dirty="0" smtClean="0">
                <a:solidFill>
                  <a:schemeClr val="tx2"/>
                </a:solidFill>
              </a:rPr>
              <a:t>The language generates SQL</a:t>
            </a:r>
          </a:p>
          <a:p>
            <a:pPr lvl="2"/>
            <a:r>
              <a:rPr lang="en-US" sz="2000" dirty="0" smtClean="0">
                <a:solidFill>
                  <a:schemeClr val="tx2"/>
                </a:solidFill>
              </a:rPr>
              <a:t>The repository can be accessed </a:t>
            </a:r>
            <a:br>
              <a:rPr lang="en-US" sz="2000" dirty="0" smtClean="0">
                <a:solidFill>
                  <a:schemeClr val="tx2"/>
                </a:solidFill>
              </a:rPr>
            </a:br>
            <a:r>
              <a:rPr lang="en-US" sz="2000" dirty="0" smtClean="0">
                <a:solidFill>
                  <a:schemeClr val="tx2"/>
                </a:solidFill>
              </a:rPr>
              <a:t>using standard SQL and common database tools</a:t>
            </a:r>
          </a:p>
          <a:p>
            <a:endParaRPr lang="en-US" sz="2800" dirty="0" smtClean="0"/>
          </a:p>
          <a:p>
            <a:r>
              <a:rPr lang="en-US" sz="2800" dirty="0" smtClean="0">
                <a:solidFill>
                  <a:srgbClr val="00B050"/>
                </a:solidFill>
              </a:rPr>
              <a:t>Many (most?) people won't need to </a:t>
            </a:r>
            <a:br>
              <a:rPr lang="en-US" sz="2800" dirty="0" smtClean="0">
                <a:solidFill>
                  <a:srgbClr val="00B050"/>
                </a:solidFill>
              </a:rPr>
            </a:br>
            <a:r>
              <a:rPr lang="en-US" sz="2800" dirty="0" smtClean="0">
                <a:solidFill>
                  <a:srgbClr val="00B050"/>
                </a:solidFill>
              </a:rPr>
              <a:t>use this language explicitly</a:t>
            </a:r>
          </a:p>
          <a:p>
            <a:pPr lvl="1"/>
            <a:r>
              <a:rPr lang="en-US" sz="2400" dirty="0" smtClean="0">
                <a:solidFill>
                  <a:schemeClr val="tx2"/>
                </a:solidFill>
              </a:rPr>
              <a:t>They'll rely on schemas defined by others</a:t>
            </a:r>
            <a:endParaRPr lang="en-US" sz="2400" dirty="0">
              <a:solidFill>
                <a:schemeClr val="tx2"/>
              </a:solidFill>
            </a:endParaRPr>
          </a:p>
        </p:txBody>
      </p:sp>
    </p:spTree>
    <p:extLst>
      <p:ext uri="{BB962C8B-B14F-4D97-AF65-F5344CB8AC3E}">
        <p14:creationId xmlns:p14="http://schemas.microsoft.com/office/powerpoint/2007/7/12/main" xmlns="" val="167205434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ssolve">
                                      <p:cBhvr>
                                        <p:cTn id="10" dur="500"/>
                                        <p:tgtEl>
                                          <p:spTgt spid="3">
                                            <p:txEl>
                                              <p:pRg st="1" end="1"/>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dissolve">
                                      <p:cBhvr>
                                        <p:cTn id="13" dur="500"/>
                                        <p:tgtEl>
                                          <p:spTgt spid="3">
                                            <p:txEl>
                                              <p:pRg st="2" end="2"/>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dissolv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dissolve">
                                      <p:cBhvr>
                                        <p:cTn id="21" dur="500"/>
                                        <p:tgtEl>
                                          <p:spTgt spid="3">
                                            <p:txEl>
                                              <p:pRg st="5" end="5"/>
                                            </p:txEl>
                                          </p:spTgt>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dissolve">
                                      <p:cBhvr>
                                        <p:cTn id="24"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30250" y="4992688"/>
            <a:ext cx="7651750" cy="752475"/>
          </a:xfrm>
        </p:spPr>
        <p:txBody>
          <a:bodyPr/>
          <a:lstStyle/>
          <a:p>
            <a:pPr defTabSz="912813">
              <a:defRPr/>
            </a:pPr>
            <a:r>
              <a:rPr smtClean="0">
                <a:ln>
                  <a:noFill/>
                </a:ln>
              </a:rPr>
              <a:t>Using DSLs with "M"</a:t>
            </a:r>
          </a:p>
        </p:txBody>
      </p:sp>
      <p:sp>
        <p:nvSpPr>
          <p:cNvPr id="4" name="Text Placeholder 3"/>
          <p:cNvSpPr>
            <a:spLocks noGrp="1"/>
          </p:cNvSpPr>
          <p:nvPr>
            <p:ph type="body" sz="quarter" idx="10"/>
          </p:nvPr>
        </p:nvSpPr>
        <p:spPr/>
        <p:txBody>
          <a:bodyPr rtlCol="0"/>
          <a:lstStyle/>
          <a:p>
            <a:pPr defTabSz="914363" eaLnBrk="1" fontAlgn="auto" hangingPunct="1">
              <a:spcAft>
                <a:spcPts val="0"/>
              </a:spcAft>
              <a:defRPr/>
            </a:pPr>
            <a:r>
              <a:rPr/>
              <a:t>demo</a:t>
            </a:r>
          </a:p>
        </p:txBody>
      </p:sp>
    </p:spTree>
    <p:extLst>
      <p:ext uri="{BB962C8B-B14F-4D97-AF65-F5344CB8AC3E}">
        <p14:creationId xmlns:p14="http://schemas.microsoft.com/office/powerpoint/2007/7/12/main" xmlns="" val="3599622691"/>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Round Same Side Corner Rectangle 95"/>
          <p:cNvSpPr/>
          <p:nvPr/>
        </p:nvSpPr>
        <p:spPr bwMode="auto">
          <a:xfrm>
            <a:off x="4689170" y="1142352"/>
            <a:ext cx="2845633" cy="2514600"/>
          </a:xfrm>
          <a:prstGeom prst="round2SameRect">
            <a:avLst>
              <a:gd name="adj1" fmla="val 2739"/>
              <a:gd name="adj2" fmla="val 0"/>
            </a:avLst>
          </a:prstGeom>
          <a:solidFill>
            <a:schemeClr val="bg1">
              <a:lumMod val="95000"/>
              <a:lumOff val="5000"/>
            </a:schemeClr>
          </a:solidFill>
          <a:ln w="28575">
            <a:solidFill>
              <a:schemeClr val="tx1"/>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ndParaRPr>
          </a:p>
        </p:txBody>
      </p:sp>
      <p:sp>
        <p:nvSpPr>
          <p:cNvPr id="2" name="Title 1"/>
          <p:cNvSpPr>
            <a:spLocks noGrp="1"/>
          </p:cNvSpPr>
          <p:nvPr>
            <p:ph type="title"/>
          </p:nvPr>
        </p:nvSpPr>
        <p:spPr>
          <a:xfrm>
            <a:off x="387350" y="228600"/>
            <a:ext cx="8369300" cy="692497"/>
          </a:xfrm>
        </p:spPr>
        <p:txBody>
          <a:bodyPr/>
          <a:lstStyle/>
          <a:p>
            <a:r>
              <a:rPr lang="en-US" b="0" dirty="0" smtClean="0">
                <a:solidFill>
                  <a:schemeClr val="tx2"/>
                </a:solidFill>
                <a:effectLst/>
              </a:rPr>
              <a:t>What we just did..</a:t>
            </a:r>
            <a:endParaRPr lang="en-US" b="0" dirty="0">
              <a:solidFill>
                <a:schemeClr val="tx2"/>
              </a:solidFill>
              <a:effectLst/>
            </a:endParaRPr>
          </a:p>
        </p:txBody>
      </p:sp>
      <p:grpSp>
        <p:nvGrpSpPr>
          <p:cNvPr id="9" name="Group 147"/>
          <p:cNvGrpSpPr/>
          <p:nvPr/>
        </p:nvGrpSpPr>
        <p:grpSpPr bwMode="gray">
          <a:xfrm>
            <a:off x="4833526" y="1182026"/>
            <a:ext cx="2431855" cy="2157434"/>
            <a:chOff x="3278605" y="1194566"/>
            <a:chExt cx="1991183" cy="2157434"/>
          </a:xfrm>
        </p:grpSpPr>
        <p:sp>
          <p:nvSpPr>
            <p:cNvPr id="117" name="Round Same Side Corner Rectangle 116"/>
            <p:cNvSpPr/>
            <p:nvPr/>
          </p:nvSpPr>
          <p:spPr bwMode="gray">
            <a:xfrm>
              <a:off x="3288588" y="1612392"/>
              <a:ext cx="1981200" cy="1447800"/>
            </a:xfrm>
            <a:prstGeom prst="round2SameRect">
              <a:avLst>
                <a:gd name="adj1" fmla="val 6571"/>
                <a:gd name="adj2" fmla="val 0"/>
              </a:avLst>
            </a:prstGeom>
            <a:solidFill>
              <a:schemeClr val="bg1">
                <a:lumMod val="95000"/>
                <a:lumOff val="5000"/>
              </a:schemeClr>
            </a:solidFill>
            <a:ln>
              <a:solidFill>
                <a:schemeClr val="bg1">
                  <a:lumMod val="75000"/>
                  <a:lumOff val="25000"/>
                </a:schemeClr>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ndParaRPr>
            </a:p>
          </p:txBody>
        </p:sp>
        <p:grpSp>
          <p:nvGrpSpPr>
            <p:cNvPr id="13" name="Group 107"/>
            <p:cNvGrpSpPr/>
            <p:nvPr/>
          </p:nvGrpSpPr>
          <p:grpSpPr bwMode="gray">
            <a:xfrm>
              <a:off x="3413786" y="1696593"/>
              <a:ext cx="821294" cy="307777"/>
              <a:chOff x="-5901664" y="1344168"/>
              <a:chExt cx="821294" cy="307777"/>
            </a:xfrm>
          </p:grpSpPr>
          <p:pic>
            <p:nvPicPr>
              <p:cNvPr id="41" name="Picture 9"/>
              <p:cNvPicPr>
                <a:picLocks noChangeAspect="1" noChangeArrowheads="1"/>
              </p:cNvPicPr>
              <p:nvPr/>
            </p:nvPicPr>
            <p:blipFill>
              <a:blip r:embed="rId3" cstate="print"/>
              <a:srcRect/>
              <a:stretch>
                <a:fillRect/>
              </a:stretch>
            </p:blipFill>
            <p:spPr bwMode="gray">
              <a:xfrm>
                <a:off x="-5901664" y="1351752"/>
                <a:ext cx="176519" cy="219456"/>
              </a:xfrm>
              <a:prstGeom prst="rect">
                <a:avLst/>
              </a:prstGeom>
              <a:noFill/>
              <a:ln w="9525">
                <a:noFill/>
                <a:miter lim="800000"/>
                <a:headEnd/>
                <a:tailEnd/>
              </a:ln>
              <a:effectLst/>
            </p:spPr>
          </p:pic>
          <p:sp>
            <p:nvSpPr>
              <p:cNvPr id="107" name="TextBox 106"/>
              <p:cNvSpPr txBox="1"/>
              <p:nvPr/>
            </p:nvSpPr>
            <p:spPr bwMode="gray">
              <a:xfrm>
                <a:off x="-5709333" y="1344168"/>
                <a:ext cx="628963" cy="307777"/>
              </a:xfrm>
              <a:prstGeom prst="rect">
                <a:avLst/>
              </a:prstGeom>
              <a:noFill/>
            </p:spPr>
            <p:txBody>
              <a:bodyPr wrap="none" rtlCol="0">
                <a:spAutoFit/>
              </a:bodyPr>
              <a:lstStyle/>
              <a:p>
                <a:r>
                  <a:rPr lang="en-US" sz="1400" dirty="0" smtClean="0">
                    <a:latin typeface="Calibri" pitchFamily="34" charset="0"/>
                  </a:rPr>
                  <a:t>[Model]</a:t>
                </a:r>
                <a:endParaRPr lang="en-US" sz="900" dirty="0">
                  <a:latin typeface="Calibri" pitchFamily="34" charset="0"/>
                </a:endParaRPr>
              </a:p>
            </p:txBody>
          </p:sp>
        </p:grpSp>
        <p:sp>
          <p:nvSpPr>
            <p:cNvPr id="111" name="Round Same Side Corner Rectangle 110"/>
            <p:cNvSpPr/>
            <p:nvPr/>
          </p:nvSpPr>
          <p:spPr bwMode="gray">
            <a:xfrm>
              <a:off x="3278605" y="2042160"/>
              <a:ext cx="1981200" cy="1309840"/>
            </a:xfrm>
            <a:prstGeom prst="round2SameRect">
              <a:avLst>
                <a:gd name="adj1" fmla="val 6571"/>
                <a:gd name="adj2" fmla="val 0"/>
              </a:avLst>
            </a:prstGeom>
            <a:solidFill>
              <a:schemeClr val="bg1">
                <a:lumMod val="95000"/>
                <a:lumOff val="5000"/>
              </a:schemeClr>
            </a:solidFill>
            <a:ln>
              <a:solidFill>
                <a:schemeClr val="bg1">
                  <a:lumMod val="75000"/>
                  <a:lumOff val="25000"/>
                </a:schemeClr>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ndParaRPr>
            </a:p>
          </p:txBody>
        </p:sp>
        <p:sp>
          <p:nvSpPr>
            <p:cNvPr id="115" name="TextBox 114"/>
            <p:cNvSpPr txBox="1"/>
            <p:nvPr/>
          </p:nvSpPr>
          <p:spPr bwMode="gray">
            <a:xfrm>
              <a:off x="3314243" y="2094679"/>
              <a:ext cx="1938744" cy="307777"/>
            </a:xfrm>
            <a:prstGeom prst="rect">
              <a:avLst/>
            </a:prstGeom>
            <a:noFill/>
          </p:spPr>
          <p:txBody>
            <a:bodyPr wrap="square" rtlCol="0">
              <a:spAutoFit/>
            </a:bodyPr>
            <a:lstStyle/>
            <a:p>
              <a:r>
                <a:rPr lang="en-US" sz="1400" dirty="0" smtClean="0">
                  <a:latin typeface="Calibri" pitchFamily="34" charset="0"/>
                </a:rPr>
                <a:t>LANGUAGE  FRAMEWORK</a:t>
              </a:r>
              <a:endParaRPr lang="en-US" sz="1400" dirty="0">
                <a:latin typeface="Calibri" pitchFamily="34" charset="0"/>
              </a:endParaRPr>
            </a:p>
          </p:txBody>
        </p:sp>
        <p:sp>
          <p:nvSpPr>
            <p:cNvPr id="104" name="TextBox 103"/>
            <p:cNvSpPr txBox="1"/>
            <p:nvPr/>
          </p:nvSpPr>
          <p:spPr bwMode="gray">
            <a:xfrm>
              <a:off x="3823826" y="1194566"/>
              <a:ext cx="1063934" cy="369332"/>
            </a:xfrm>
            <a:prstGeom prst="rect">
              <a:avLst/>
            </a:prstGeom>
            <a:noFill/>
          </p:spPr>
          <p:txBody>
            <a:bodyPr wrap="none" rtlCol="0">
              <a:spAutoFit/>
            </a:bodyPr>
            <a:lstStyle/>
            <a:p>
              <a:r>
                <a:rPr lang="en-US" dirty="0" smtClean="0">
                  <a:latin typeface="Calibri" pitchFamily="34" charset="0"/>
                </a:rPr>
                <a:t>INTELLIPAD </a:t>
              </a:r>
              <a:endParaRPr lang="en-US" dirty="0">
                <a:latin typeface="Calibri" pitchFamily="34" charset="0"/>
              </a:endParaRPr>
            </a:p>
          </p:txBody>
        </p:sp>
      </p:grpSp>
      <p:sp>
        <p:nvSpPr>
          <p:cNvPr id="66" name="Up-Down Arrow 65"/>
          <p:cNvSpPr/>
          <p:nvPr/>
        </p:nvSpPr>
        <p:spPr bwMode="auto">
          <a:xfrm rot="3193640">
            <a:off x="4921811" y="3701801"/>
            <a:ext cx="328836" cy="987855"/>
          </a:xfrm>
          <a:prstGeom prst="upDownArrow">
            <a:avLst/>
          </a:prstGeom>
          <a:solidFill>
            <a:srgbClr val="CCFF33"/>
          </a:solidFill>
          <a:ln w="28575">
            <a:solidFill>
              <a:schemeClr val="tx1">
                <a:lumMod val="50000"/>
              </a:schemeClr>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ndParaRPr>
          </a:p>
        </p:txBody>
      </p:sp>
      <p:sp>
        <p:nvSpPr>
          <p:cNvPr id="74" name="Round Same Side Corner Rectangle 73"/>
          <p:cNvSpPr/>
          <p:nvPr/>
        </p:nvSpPr>
        <p:spPr bwMode="auto">
          <a:xfrm>
            <a:off x="3020132" y="4653148"/>
            <a:ext cx="1981200" cy="1447800"/>
          </a:xfrm>
          <a:prstGeom prst="round2SameRect">
            <a:avLst>
              <a:gd name="adj1" fmla="val 6571"/>
              <a:gd name="adj2" fmla="val 0"/>
            </a:avLst>
          </a:prstGeom>
          <a:noFill/>
          <a:ln w="28575">
            <a:solidFill>
              <a:schemeClr val="tx1"/>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ndParaRPr>
          </a:p>
        </p:txBody>
      </p:sp>
      <p:grpSp>
        <p:nvGrpSpPr>
          <p:cNvPr id="79" name="Group 61"/>
          <p:cNvGrpSpPr/>
          <p:nvPr/>
        </p:nvGrpSpPr>
        <p:grpSpPr>
          <a:xfrm>
            <a:off x="3172532" y="4805548"/>
            <a:ext cx="1981200" cy="1447800"/>
            <a:chOff x="-8458200" y="4572000"/>
            <a:chExt cx="1981200" cy="1447800"/>
          </a:xfrm>
        </p:grpSpPr>
        <p:sp>
          <p:nvSpPr>
            <p:cNvPr id="81" name="Round Same Side Corner Rectangle 80"/>
            <p:cNvSpPr/>
            <p:nvPr/>
          </p:nvSpPr>
          <p:spPr bwMode="auto">
            <a:xfrm>
              <a:off x="-8458200" y="4572000"/>
              <a:ext cx="1981200" cy="1447800"/>
            </a:xfrm>
            <a:prstGeom prst="round2SameRect">
              <a:avLst>
                <a:gd name="adj1" fmla="val 6571"/>
                <a:gd name="adj2" fmla="val 0"/>
              </a:avLst>
            </a:prstGeom>
            <a:solidFill>
              <a:schemeClr val="bg1">
                <a:lumMod val="95000"/>
                <a:lumOff val="5000"/>
              </a:schemeClr>
            </a:solidFill>
            <a:ln>
              <a:solidFill>
                <a:schemeClr val="bg1">
                  <a:lumMod val="75000"/>
                  <a:lumOff val="25000"/>
                </a:schemeClr>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ndParaRPr>
            </a:p>
          </p:txBody>
        </p:sp>
        <p:sp>
          <p:nvSpPr>
            <p:cNvPr id="98" name="Rectangle 97"/>
            <p:cNvSpPr/>
            <p:nvPr/>
          </p:nvSpPr>
          <p:spPr bwMode="auto">
            <a:xfrm>
              <a:off x="-8458200" y="5105400"/>
              <a:ext cx="1981200" cy="304800"/>
            </a:xfrm>
            <a:prstGeom prst="rect">
              <a:avLst/>
            </a:prstGeom>
            <a:solidFill>
              <a:schemeClr val="bg1">
                <a:lumMod val="85000"/>
                <a:lumOff val="15000"/>
              </a:schemeClr>
            </a:solidFill>
            <a:ln>
              <a:solidFill>
                <a:schemeClr val="bg1">
                  <a:lumMod val="75000"/>
                  <a:lumOff val="25000"/>
                </a:schemeClr>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400" dirty="0" smtClean="0">
                  <a:solidFill>
                    <a:schemeClr val="tx1">
                      <a:lumMod val="75000"/>
                    </a:schemeClr>
                  </a:solidFill>
                  <a:latin typeface="Calibri" pitchFamily="34" charset="0"/>
                </a:rPr>
                <a:t>[Your Models]</a:t>
              </a:r>
            </a:p>
          </p:txBody>
        </p:sp>
        <p:sp>
          <p:nvSpPr>
            <p:cNvPr id="100" name="Rectangle 99"/>
            <p:cNvSpPr/>
            <p:nvPr/>
          </p:nvSpPr>
          <p:spPr bwMode="auto">
            <a:xfrm>
              <a:off x="-8458200" y="5410200"/>
              <a:ext cx="1981200" cy="304800"/>
            </a:xfrm>
            <a:prstGeom prst="rect">
              <a:avLst/>
            </a:prstGeom>
            <a:solidFill>
              <a:schemeClr val="bg1">
                <a:lumMod val="85000"/>
                <a:lumOff val="15000"/>
              </a:schemeClr>
            </a:solidFill>
            <a:ln>
              <a:solidFill>
                <a:schemeClr val="bg1">
                  <a:lumMod val="75000"/>
                  <a:lumOff val="25000"/>
                </a:schemeClr>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400" dirty="0" smtClean="0">
                  <a:solidFill>
                    <a:schemeClr val="tx1">
                      <a:lumMod val="75000"/>
                    </a:schemeClr>
                  </a:solidFill>
                  <a:latin typeface="Calibri" pitchFamily="34" charset="0"/>
                </a:rPr>
                <a:t>Base Models</a:t>
              </a:r>
            </a:p>
          </p:txBody>
        </p:sp>
        <p:sp>
          <p:nvSpPr>
            <p:cNvPr id="101" name="Rectangle 100"/>
            <p:cNvSpPr/>
            <p:nvPr/>
          </p:nvSpPr>
          <p:spPr bwMode="auto">
            <a:xfrm>
              <a:off x="-8458200" y="5715000"/>
              <a:ext cx="1981200" cy="304800"/>
            </a:xfrm>
            <a:prstGeom prst="rect">
              <a:avLst/>
            </a:prstGeom>
            <a:solidFill>
              <a:schemeClr val="bg1">
                <a:lumMod val="85000"/>
                <a:lumOff val="15000"/>
              </a:schemeClr>
            </a:solidFill>
            <a:ln>
              <a:solidFill>
                <a:schemeClr val="bg1">
                  <a:lumMod val="75000"/>
                  <a:lumOff val="25000"/>
                </a:schemeClr>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400" dirty="0" smtClean="0">
                  <a:solidFill>
                    <a:schemeClr val="tx1">
                      <a:lumMod val="75000"/>
                    </a:schemeClr>
                  </a:solidFill>
                  <a:latin typeface="Calibri" pitchFamily="34" charset="0"/>
                </a:rPr>
                <a:t>“M” Runtime</a:t>
              </a:r>
            </a:p>
          </p:txBody>
        </p:sp>
        <p:grpSp>
          <p:nvGrpSpPr>
            <p:cNvPr id="102" name="Group 71"/>
            <p:cNvGrpSpPr/>
            <p:nvPr/>
          </p:nvGrpSpPr>
          <p:grpSpPr>
            <a:xfrm>
              <a:off x="-8380244" y="4574485"/>
              <a:ext cx="1678325" cy="530915"/>
              <a:chOff x="-7543799" y="3809719"/>
              <a:chExt cx="1678325" cy="530915"/>
            </a:xfrm>
          </p:grpSpPr>
          <p:pic>
            <p:nvPicPr>
              <p:cNvPr id="103" name="Picture 4"/>
              <p:cNvPicPr>
                <a:picLocks noChangeAspect="1" noChangeArrowheads="1"/>
              </p:cNvPicPr>
              <p:nvPr/>
            </p:nvPicPr>
            <p:blipFill>
              <a:blip r:embed="rId4" cstate="print"/>
              <a:srcRect/>
              <a:stretch>
                <a:fillRect/>
              </a:stretch>
            </p:blipFill>
            <p:spPr bwMode="auto">
              <a:xfrm>
                <a:off x="-7543799" y="3924281"/>
                <a:ext cx="307373" cy="292608"/>
              </a:xfrm>
              <a:prstGeom prst="rect">
                <a:avLst/>
              </a:prstGeom>
              <a:noFill/>
              <a:ln w="9525">
                <a:noFill/>
                <a:miter lim="800000"/>
                <a:headEnd/>
                <a:tailEnd/>
              </a:ln>
              <a:effectLst/>
            </p:spPr>
          </p:pic>
          <p:sp>
            <p:nvSpPr>
              <p:cNvPr id="108" name="TextBox 107"/>
              <p:cNvSpPr txBox="1"/>
              <p:nvPr/>
            </p:nvSpPr>
            <p:spPr>
              <a:xfrm>
                <a:off x="-7213600" y="3809719"/>
                <a:ext cx="1348126" cy="530915"/>
              </a:xfrm>
              <a:prstGeom prst="rect">
                <a:avLst/>
              </a:prstGeom>
              <a:noFill/>
            </p:spPr>
            <p:txBody>
              <a:bodyPr wrap="none" rtlCol="0">
                <a:spAutoFit/>
              </a:bodyPr>
              <a:lstStyle/>
              <a:p>
                <a:r>
                  <a:rPr lang="en-US" dirty="0" smtClean="0">
                    <a:latin typeface="Calibri" pitchFamily="34" charset="0"/>
                  </a:rPr>
                  <a:t>REPOSITORY</a:t>
                </a:r>
              </a:p>
              <a:p>
                <a:r>
                  <a:rPr lang="en-US" sz="1050" dirty="0" smtClean="0">
                    <a:latin typeface="Calibri" pitchFamily="34" charset="0"/>
                  </a:rPr>
                  <a:t>SQL SERVER</a:t>
                </a:r>
                <a:endParaRPr lang="en-US" sz="1050" dirty="0">
                  <a:latin typeface="Calibri" pitchFamily="34" charset="0"/>
                </a:endParaRPr>
              </a:p>
            </p:txBody>
          </p:sp>
        </p:grpSp>
      </p:grpSp>
      <p:sp>
        <p:nvSpPr>
          <p:cNvPr id="109" name="Round Same Side Corner Rectangle 108"/>
          <p:cNvSpPr/>
          <p:nvPr/>
        </p:nvSpPr>
        <p:spPr bwMode="auto">
          <a:xfrm>
            <a:off x="3172532" y="4805548"/>
            <a:ext cx="1981200" cy="1447800"/>
          </a:xfrm>
          <a:prstGeom prst="round2SameRect">
            <a:avLst>
              <a:gd name="adj1" fmla="val 6571"/>
              <a:gd name="adj2" fmla="val 0"/>
            </a:avLst>
          </a:prstGeom>
          <a:noFill/>
          <a:ln w="28575">
            <a:solidFill>
              <a:schemeClr val="tx1"/>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ndParaRPr>
          </a:p>
        </p:txBody>
      </p:sp>
      <p:sp>
        <p:nvSpPr>
          <p:cNvPr id="112" name="Round Same Side Corner Rectangle 111"/>
          <p:cNvSpPr/>
          <p:nvPr/>
        </p:nvSpPr>
        <p:spPr bwMode="auto">
          <a:xfrm>
            <a:off x="3324932" y="4957948"/>
            <a:ext cx="1981200" cy="1447800"/>
          </a:xfrm>
          <a:prstGeom prst="round2SameRect">
            <a:avLst>
              <a:gd name="adj1" fmla="val 6571"/>
              <a:gd name="adj2" fmla="val 0"/>
            </a:avLst>
          </a:prstGeom>
          <a:solidFill>
            <a:schemeClr val="bg1">
              <a:lumMod val="95000"/>
              <a:lumOff val="5000"/>
            </a:schemeClr>
          </a:solidFill>
          <a:ln>
            <a:solidFill>
              <a:schemeClr val="bg1">
                <a:lumMod val="75000"/>
                <a:lumOff val="25000"/>
              </a:schemeClr>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ndParaRPr>
          </a:p>
        </p:txBody>
      </p:sp>
      <p:sp>
        <p:nvSpPr>
          <p:cNvPr id="113" name="Rectangle 112"/>
          <p:cNvSpPr/>
          <p:nvPr/>
        </p:nvSpPr>
        <p:spPr bwMode="auto">
          <a:xfrm>
            <a:off x="3324932" y="5491348"/>
            <a:ext cx="1981200" cy="304800"/>
          </a:xfrm>
          <a:prstGeom prst="rect">
            <a:avLst/>
          </a:prstGeom>
          <a:solidFill>
            <a:schemeClr val="bg1">
              <a:lumMod val="85000"/>
              <a:lumOff val="15000"/>
            </a:schemeClr>
          </a:solidFill>
          <a:ln>
            <a:solidFill>
              <a:schemeClr val="bg1">
                <a:lumMod val="75000"/>
                <a:lumOff val="25000"/>
              </a:schemeClr>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400" dirty="0" smtClean="0">
                <a:solidFill>
                  <a:schemeClr val="tx1">
                    <a:lumMod val="75000"/>
                  </a:schemeClr>
                </a:solidFill>
                <a:latin typeface="Calibri" pitchFamily="34" charset="0"/>
              </a:rPr>
              <a:t>[Models]</a:t>
            </a:r>
          </a:p>
        </p:txBody>
      </p:sp>
      <p:sp>
        <p:nvSpPr>
          <p:cNvPr id="114" name="Rectangle 113"/>
          <p:cNvSpPr/>
          <p:nvPr/>
        </p:nvSpPr>
        <p:spPr bwMode="auto">
          <a:xfrm>
            <a:off x="3324932" y="5796148"/>
            <a:ext cx="1981200" cy="304800"/>
          </a:xfrm>
          <a:prstGeom prst="rect">
            <a:avLst/>
          </a:prstGeom>
          <a:solidFill>
            <a:schemeClr val="bg1">
              <a:lumMod val="85000"/>
              <a:lumOff val="15000"/>
            </a:schemeClr>
          </a:solidFill>
          <a:ln>
            <a:solidFill>
              <a:schemeClr val="bg1">
                <a:lumMod val="75000"/>
                <a:lumOff val="25000"/>
              </a:schemeClr>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400" dirty="0" err="1" smtClean="0">
                <a:solidFill>
                  <a:schemeClr val="tx1">
                    <a:lumMod val="75000"/>
                  </a:schemeClr>
                </a:solidFill>
                <a:latin typeface="Calibri" pitchFamily="34" charset="0"/>
              </a:rPr>
              <a:t>.Net</a:t>
            </a:r>
            <a:r>
              <a:rPr lang="en-US" sz="1400" dirty="0" smtClean="0">
                <a:solidFill>
                  <a:schemeClr val="tx1">
                    <a:lumMod val="75000"/>
                  </a:schemeClr>
                </a:solidFill>
                <a:latin typeface="Calibri" pitchFamily="34" charset="0"/>
              </a:rPr>
              <a:t> Models</a:t>
            </a:r>
          </a:p>
        </p:txBody>
      </p:sp>
      <p:sp>
        <p:nvSpPr>
          <p:cNvPr id="121" name="Rectangle 120"/>
          <p:cNvSpPr/>
          <p:nvPr/>
        </p:nvSpPr>
        <p:spPr bwMode="auto">
          <a:xfrm>
            <a:off x="3324932" y="6100948"/>
            <a:ext cx="1981200" cy="304800"/>
          </a:xfrm>
          <a:prstGeom prst="rect">
            <a:avLst/>
          </a:prstGeom>
          <a:solidFill>
            <a:schemeClr val="bg1">
              <a:lumMod val="85000"/>
              <a:lumOff val="15000"/>
            </a:schemeClr>
          </a:solidFill>
          <a:ln>
            <a:solidFill>
              <a:schemeClr val="bg1">
                <a:lumMod val="75000"/>
                <a:lumOff val="25000"/>
              </a:schemeClr>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400" dirty="0" smtClean="0">
                <a:solidFill>
                  <a:schemeClr val="tx1">
                    <a:lumMod val="75000"/>
                  </a:schemeClr>
                </a:solidFill>
                <a:latin typeface="Calibri" pitchFamily="34" charset="0"/>
              </a:rPr>
              <a:t>Repository Models</a:t>
            </a:r>
          </a:p>
        </p:txBody>
      </p:sp>
      <p:sp>
        <p:nvSpPr>
          <p:cNvPr id="122" name="TextBox 121"/>
          <p:cNvSpPr txBox="1"/>
          <p:nvPr/>
        </p:nvSpPr>
        <p:spPr>
          <a:xfrm>
            <a:off x="3733087" y="4960433"/>
            <a:ext cx="1348126" cy="530915"/>
          </a:xfrm>
          <a:prstGeom prst="rect">
            <a:avLst/>
          </a:prstGeom>
          <a:noFill/>
        </p:spPr>
        <p:txBody>
          <a:bodyPr wrap="none" rtlCol="0">
            <a:spAutoFit/>
          </a:bodyPr>
          <a:lstStyle/>
          <a:p>
            <a:r>
              <a:rPr lang="en-US" dirty="0" smtClean="0">
                <a:latin typeface="Calibri" pitchFamily="34" charset="0"/>
              </a:rPr>
              <a:t>REPOSITORY</a:t>
            </a:r>
          </a:p>
          <a:p>
            <a:r>
              <a:rPr lang="en-US" sz="1050" dirty="0" smtClean="0">
                <a:latin typeface="Calibri" pitchFamily="34" charset="0"/>
              </a:rPr>
              <a:t>SQL SERVER</a:t>
            </a:r>
            <a:endParaRPr lang="en-US" sz="1050" dirty="0">
              <a:latin typeface="Calibri" pitchFamily="34" charset="0"/>
            </a:endParaRPr>
          </a:p>
        </p:txBody>
      </p:sp>
      <p:sp>
        <p:nvSpPr>
          <p:cNvPr id="123" name="Round Same Side Corner Rectangle 122"/>
          <p:cNvSpPr/>
          <p:nvPr/>
        </p:nvSpPr>
        <p:spPr bwMode="ltGray">
          <a:xfrm>
            <a:off x="3324932" y="4957948"/>
            <a:ext cx="1981200" cy="1447800"/>
          </a:xfrm>
          <a:prstGeom prst="round2SameRect">
            <a:avLst>
              <a:gd name="adj1" fmla="val 6571"/>
              <a:gd name="adj2" fmla="val 0"/>
            </a:avLst>
          </a:prstGeom>
          <a:noFill/>
          <a:ln w="28575">
            <a:solidFill>
              <a:schemeClr val="tx1"/>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ndParaRPr>
          </a:p>
        </p:txBody>
      </p:sp>
      <p:pic>
        <p:nvPicPr>
          <p:cNvPr id="124" name="Picture 4"/>
          <p:cNvPicPr>
            <a:picLocks noChangeAspect="1" noChangeArrowheads="1"/>
          </p:cNvPicPr>
          <p:nvPr/>
        </p:nvPicPr>
        <p:blipFill>
          <a:blip r:embed="rId5" cstate="print"/>
          <a:srcRect/>
          <a:stretch>
            <a:fillRect/>
          </a:stretch>
        </p:blipFill>
        <p:spPr bwMode="auto">
          <a:xfrm>
            <a:off x="3378530" y="5034148"/>
            <a:ext cx="381000" cy="362699"/>
          </a:xfrm>
          <a:prstGeom prst="rect">
            <a:avLst/>
          </a:prstGeom>
          <a:noFill/>
          <a:ln w="9525">
            <a:noFill/>
            <a:miter lim="800000"/>
            <a:headEnd/>
            <a:tailEnd/>
          </a:ln>
          <a:effectLst/>
        </p:spPr>
      </p:pic>
      <p:sp>
        <p:nvSpPr>
          <p:cNvPr id="125" name="Up-Down Arrow 124"/>
          <p:cNvSpPr/>
          <p:nvPr/>
        </p:nvSpPr>
        <p:spPr bwMode="auto">
          <a:xfrm rot="18634243">
            <a:off x="3001571" y="3646936"/>
            <a:ext cx="328836" cy="987855"/>
          </a:xfrm>
          <a:prstGeom prst="upDownArrow">
            <a:avLst/>
          </a:prstGeom>
          <a:solidFill>
            <a:srgbClr val="CCFF33"/>
          </a:solidFill>
          <a:ln w="28575">
            <a:solidFill>
              <a:schemeClr val="tx1">
                <a:lumMod val="50000"/>
              </a:schemeClr>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ndParaRPr>
          </a:p>
        </p:txBody>
      </p:sp>
      <p:grpSp>
        <p:nvGrpSpPr>
          <p:cNvPr id="126" name="Group 147"/>
          <p:cNvGrpSpPr/>
          <p:nvPr/>
        </p:nvGrpSpPr>
        <p:grpSpPr bwMode="ltGray">
          <a:xfrm>
            <a:off x="1496015" y="1130460"/>
            <a:ext cx="2790819" cy="2514600"/>
            <a:chOff x="533400" y="1066800"/>
            <a:chExt cx="2285100" cy="2514600"/>
          </a:xfrm>
        </p:grpSpPr>
        <p:sp>
          <p:nvSpPr>
            <p:cNvPr id="127" name="Round Same Side Corner Rectangle 126"/>
            <p:cNvSpPr/>
            <p:nvPr/>
          </p:nvSpPr>
          <p:spPr bwMode="ltGray">
            <a:xfrm>
              <a:off x="533400" y="1066800"/>
              <a:ext cx="2285100" cy="2514600"/>
            </a:xfrm>
            <a:prstGeom prst="round2SameRect">
              <a:avLst>
                <a:gd name="adj1" fmla="val 2739"/>
                <a:gd name="adj2" fmla="val 0"/>
              </a:avLst>
            </a:prstGeom>
            <a:solidFill>
              <a:schemeClr val="bg1">
                <a:lumMod val="95000"/>
                <a:lumOff val="5000"/>
              </a:schemeClr>
            </a:solidFill>
            <a:ln w="28575">
              <a:solidFill>
                <a:schemeClr val="tx1"/>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ndParaRPr>
            </a:p>
          </p:txBody>
        </p:sp>
        <p:sp>
          <p:nvSpPr>
            <p:cNvPr id="129" name="TextBox 128"/>
            <p:cNvSpPr txBox="1"/>
            <p:nvPr/>
          </p:nvSpPr>
          <p:spPr bwMode="ltGray">
            <a:xfrm>
              <a:off x="996920" y="1143000"/>
              <a:ext cx="1249314" cy="369332"/>
            </a:xfrm>
            <a:prstGeom prst="rect">
              <a:avLst/>
            </a:prstGeom>
            <a:noFill/>
          </p:spPr>
          <p:txBody>
            <a:bodyPr wrap="none" rtlCol="0">
              <a:spAutoFit/>
            </a:bodyPr>
            <a:lstStyle/>
            <a:p>
              <a:r>
                <a:rPr lang="en-US" dirty="0" smtClean="0">
                  <a:latin typeface="Calibri" pitchFamily="34" charset="0"/>
                </a:rPr>
                <a:t>“QUADRANT” </a:t>
              </a:r>
              <a:endParaRPr lang="en-US" dirty="0">
                <a:latin typeface="Calibri" pitchFamily="34" charset="0"/>
              </a:endParaRPr>
            </a:p>
          </p:txBody>
        </p:sp>
        <p:grpSp>
          <p:nvGrpSpPr>
            <p:cNvPr id="130" name="Group 120"/>
            <p:cNvGrpSpPr/>
            <p:nvPr/>
          </p:nvGrpSpPr>
          <p:grpSpPr bwMode="ltGray">
            <a:xfrm>
              <a:off x="685800" y="1600200"/>
              <a:ext cx="1981200" cy="1715224"/>
              <a:chOff x="-8610600" y="1295400"/>
              <a:chExt cx="1981200" cy="1715224"/>
            </a:xfrm>
          </p:grpSpPr>
          <p:sp>
            <p:nvSpPr>
              <p:cNvPr id="131" name="Round Same Side Corner Rectangle 130"/>
              <p:cNvSpPr/>
              <p:nvPr/>
            </p:nvSpPr>
            <p:spPr bwMode="ltGray">
              <a:xfrm>
                <a:off x="-8610600" y="1295400"/>
                <a:ext cx="1981200" cy="1447800"/>
              </a:xfrm>
              <a:prstGeom prst="round2SameRect">
                <a:avLst>
                  <a:gd name="adj1" fmla="val 6571"/>
                  <a:gd name="adj2" fmla="val 0"/>
                </a:avLst>
              </a:prstGeom>
              <a:solidFill>
                <a:schemeClr val="bg1">
                  <a:lumMod val="95000"/>
                  <a:lumOff val="5000"/>
                </a:schemeClr>
              </a:solidFill>
              <a:ln>
                <a:solidFill>
                  <a:schemeClr val="bg1">
                    <a:lumMod val="75000"/>
                    <a:lumOff val="25000"/>
                  </a:schemeClr>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ndParaRPr>
              </a:p>
            </p:txBody>
          </p:sp>
          <p:sp>
            <p:nvSpPr>
              <p:cNvPr id="132" name="Round Same Side Corner Rectangle 131"/>
              <p:cNvSpPr/>
              <p:nvPr/>
            </p:nvSpPr>
            <p:spPr bwMode="ltGray">
              <a:xfrm>
                <a:off x="-8610600" y="1676400"/>
                <a:ext cx="1981200" cy="1334224"/>
              </a:xfrm>
              <a:prstGeom prst="round2SameRect">
                <a:avLst>
                  <a:gd name="adj1" fmla="val 6571"/>
                  <a:gd name="adj2" fmla="val 0"/>
                </a:avLst>
              </a:prstGeom>
              <a:solidFill>
                <a:schemeClr val="bg1">
                  <a:lumMod val="95000"/>
                  <a:lumOff val="5000"/>
                </a:schemeClr>
              </a:solidFill>
              <a:ln>
                <a:solidFill>
                  <a:schemeClr val="bg1">
                    <a:lumMod val="75000"/>
                    <a:lumOff val="25000"/>
                  </a:schemeClr>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ndParaRPr>
              </a:p>
            </p:txBody>
          </p:sp>
          <p:sp>
            <p:nvSpPr>
              <p:cNvPr id="133" name="TextBox 132"/>
              <p:cNvSpPr txBox="1"/>
              <p:nvPr/>
            </p:nvSpPr>
            <p:spPr bwMode="ltGray">
              <a:xfrm>
                <a:off x="-8610600" y="1676400"/>
                <a:ext cx="1827044" cy="530915"/>
              </a:xfrm>
              <a:prstGeom prst="rect">
                <a:avLst/>
              </a:prstGeom>
              <a:noFill/>
            </p:spPr>
            <p:txBody>
              <a:bodyPr wrap="square" rtlCol="0">
                <a:spAutoFit/>
              </a:bodyPr>
              <a:lstStyle/>
              <a:p>
                <a:r>
                  <a:rPr lang="en-US" sz="1400" dirty="0" smtClean="0">
                    <a:latin typeface="Calibri" pitchFamily="34" charset="0"/>
                  </a:rPr>
                  <a:t>EDITOR</a:t>
                </a:r>
              </a:p>
              <a:p>
                <a:r>
                  <a:rPr lang="en-US" sz="1400" dirty="0" smtClean="0">
                    <a:latin typeface="Calibri" pitchFamily="34" charset="0"/>
                  </a:rPr>
                  <a:t>FRAMEWORK</a:t>
                </a:r>
                <a:endParaRPr lang="en-US" sz="1400" dirty="0">
                  <a:latin typeface="Calibri" pitchFamily="34" charset="0"/>
                </a:endParaRPr>
              </a:p>
            </p:txBody>
          </p:sp>
          <p:grpSp>
            <p:nvGrpSpPr>
              <p:cNvPr id="134" name="Group 108"/>
              <p:cNvGrpSpPr/>
              <p:nvPr/>
            </p:nvGrpSpPr>
            <p:grpSpPr bwMode="ltGray">
              <a:xfrm>
                <a:off x="-8515350" y="1343025"/>
                <a:ext cx="859318" cy="307777"/>
                <a:chOff x="-8534400" y="1295400"/>
                <a:chExt cx="859318" cy="307777"/>
              </a:xfrm>
            </p:grpSpPr>
            <p:pic>
              <p:nvPicPr>
                <p:cNvPr id="135" name="Picture 10"/>
                <p:cNvPicPr>
                  <a:picLocks noChangeAspect="1" noChangeArrowheads="1"/>
                </p:cNvPicPr>
                <p:nvPr/>
              </p:nvPicPr>
              <p:blipFill>
                <a:blip r:embed="rId6" cstate="print"/>
                <a:srcRect/>
                <a:stretch>
                  <a:fillRect/>
                </a:stretch>
              </p:blipFill>
              <p:spPr bwMode="ltGray">
                <a:xfrm>
                  <a:off x="-8534400" y="1339560"/>
                  <a:ext cx="279518" cy="219456"/>
                </a:xfrm>
                <a:prstGeom prst="rect">
                  <a:avLst/>
                </a:prstGeom>
                <a:noFill/>
                <a:ln w="9525">
                  <a:noFill/>
                  <a:miter lim="800000"/>
                  <a:headEnd/>
                  <a:tailEnd/>
                </a:ln>
                <a:effectLst/>
              </p:spPr>
            </p:pic>
            <p:sp>
              <p:nvSpPr>
                <p:cNvPr id="136" name="TextBox 135"/>
                <p:cNvSpPr txBox="1"/>
                <p:nvPr/>
              </p:nvSpPr>
              <p:spPr bwMode="ltGray">
                <a:xfrm>
                  <a:off x="-8304044" y="1295400"/>
                  <a:ext cx="628962" cy="307777"/>
                </a:xfrm>
                <a:prstGeom prst="rect">
                  <a:avLst/>
                </a:prstGeom>
                <a:noFill/>
              </p:spPr>
              <p:txBody>
                <a:bodyPr wrap="none" rtlCol="0">
                  <a:spAutoFit/>
                </a:bodyPr>
                <a:lstStyle/>
                <a:p>
                  <a:r>
                    <a:rPr lang="en-US" sz="1400" dirty="0" smtClean="0">
                      <a:latin typeface="Calibri" pitchFamily="34" charset="0"/>
                    </a:rPr>
                    <a:t>[Model]</a:t>
                  </a:r>
                  <a:endParaRPr lang="en-US" sz="900" dirty="0">
                    <a:latin typeface="Calibri" pitchFamily="34" charset="0"/>
                  </a:endParaRPr>
                </a:p>
              </p:txBody>
            </p:sp>
          </p:grpSp>
        </p:grpSp>
      </p:grpSp>
      <p:pic>
        <p:nvPicPr>
          <p:cNvPr id="137" name="Picture 3"/>
          <p:cNvPicPr>
            <a:picLocks noChangeAspect="1" noChangeArrowheads="1"/>
          </p:cNvPicPr>
          <p:nvPr/>
        </p:nvPicPr>
        <p:blipFill>
          <a:blip r:embed="rId7" cstate="print"/>
          <a:srcRect/>
          <a:stretch>
            <a:fillRect/>
          </a:stretch>
        </p:blipFill>
        <p:spPr bwMode="auto">
          <a:xfrm>
            <a:off x="1784576" y="1297849"/>
            <a:ext cx="256032" cy="256032"/>
          </a:xfrm>
          <a:prstGeom prst="rect">
            <a:avLst/>
          </a:prstGeom>
          <a:noFill/>
          <a:ln w="9525">
            <a:noFill/>
            <a:miter lim="800000"/>
            <a:headEnd/>
            <a:tailEnd/>
          </a:ln>
          <a:effectLst/>
        </p:spPr>
      </p:pic>
      <p:pic>
        <p:nvPicPr>
          <p:cNvPr id="138" name="Picture 10"/>
          <p:cNvPicPr>
            <a:picLocks noChangeAspect="1" noChangeArrowheads="1"/>
          </p:cNvPicPr>
          <p:nvPr/>
        </p:nvPicPr>
        <p:blipFill>
          <a:blip r:embed="rId8"/>
          <a:srcRect/>
          <a:stretch>
            <a:fillRect/>
          </a:stretch>
        </p:blipFill>
        <p:spPr bwMode="auto">
          <a:xfrm>
            <a:off x="3067634" y="2354956"/>
            <a:ext cx="764414" cy="671120"/>
          </a:xfrm>
          <a:prstGeom prst="rect">
            <a:avLst/>
          </a:prstGeom>
          <a:noFill/>
          <a:ln w="9525">
            <a:noFill/>
            <a:miter lim="800000"/>
            <a:headEnd/>
            <a:tailEnd/>
          </a:ln>
          <a:effectLst/>
        </p:spPr>
      </p:pic>
      <p:sp>
        <p:nvSpPr>
          <p:cNvPr id="45" name="Rectangle 44"/>
          <p:cNvSpPr/>
          <p:nvPr/>
        </p:nvSpPr>
        <p:spPr bwMode="auto">
          <a:xfrm>
            <a:off x="4988169" y="2727959"/>
            <a:ext cx="1981200" cy="304800"/>
          </a:xfrm>
          <a:prstGeom prst="rect">
            <a:avLst/>
          </a:prstGeom>
          <a:solidFill>
            <a:schemeClr val="bg1">
              <a:lumMod val="85000"/>
              <a:lumOff val="15000"/>
            </a:schemeClr>
          </a:solidFill>
          <a:ln>
            <a:solidFill>
              <a:schemeClr val="bg1">
                <a:lumMod val="75000"/>
                <a:lumOff val="25000"/>
              </a:schemeClr>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400" dirty="0" err="1" smtClean="0">
                <a:solidFill>
                  <a:schemeClr val="tx1">
                    <a:lumMod val="75000"/>
                  </a:schemeClr>
                </a:solidFill>
                <a:latin typeface="Corbel" pitchFamily="34" charset="0"/>
              </a:rPr>
              <a:t>MGrammar</a:t>
            </a:r>
            <a:endParaRPr lang="en-US" sz="1400" dirty="0" smtClean="0">
              <a:solidFill>
                <a:schemeClr val="tx1">
                  <a:lumMod val="75000"/>
                </a:schemeClr>
              </a:solidFill>
              <a:latin typeface="Corbel" pitchFamily="34" charset="0"/>
            </a:endParaRPr>
          </a:p>
        </p:txBody>
      </p:sp>
    </p:spTree>
    <p:extLst>
      <p:ext uri="{BB962C8B-B14F-4D97-AF65-F5344CB8AC3E}">
        <p14:creationId xmlns:p14="http://schemas.microsoft.com/office/powerpoint/2007/7/12/main" xmlns="" val="2267082891"/>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054" y="228600"/>
            <a:ext cx="8375946" cy="1163395"/>
          </a:xfrm>
        </p:spPr>
        <p:txBody>
          <a:bodyPr>
            <a:normAutofit/>
          </a:bodyPr>
          <a:lstStyle/>
          <a:p>
            <a:r>
              <a:rPr lang="en-US" dirty="0" smtClean="0">
                <a:solidFill>
                  <a:schemeClr val="tx1"/>
                </a:solidFill>
              </a:rPr>
              <a:t>Agenda</a:t>
            </a:r>
            <a:br>
              <a:rPr lang="en-US" dirty="0" smtClean="0">
                <a:solidFill>
                  <a:schemeClr val="tx1"/>
                </a:solidFill>
              </a:rPr>
            </a:br>
            <a:endParaRPr sz="3600" dirty="0" smtClean="0">
              <a:solidFill>
                <a:schemeClr val="tx1"/>
              </a:solidFill>
            </a:endParaRPr>
          </a:p>
        </p:txBody>
      </p:sp>
      <p:sp>
        <p:nvSpPr>
          <p:cNvPr id="3" name="Content Placeholder 2"/>
          <p:cNvSpPr>
            <a:spLocks noGrp="1"/>
          </p:cNvSpPr>
          <p:nvPr>
            <p:ph idx="1"/>
          </p:nvPr>
        </p:nvSpPr>
        <p:spPr>
          <a:xfrm>
            <a:off x="875355" y="1478106"/>
            <a:ext cx="7452486" cy="3681008"/>
          </a:xfrm>
        </p:spPr>
        <p:txBody>
          <a:bodyPr>
            <a:normAutofit fontScale="85000" lnSpcReduction="20000"/>
          </a:bodyPr>
          <a:lstStyle/>
          <a:p>
            <a:r>
              <a:rPr lang="en-US" sz="2800" dirty="0" smtClean="0">
                <a:solidFill>
                  <a:schemeClr val="accent2"/>
                </a:solidFill>
              </a:rPr>
              <a:t>Introduction to modeling</a:t>
            </a:r>
          </a:p>
          <a:p>
            <a:endParaRPr lang="en-US" sz="2800" dirty="0">
              <a:solidFill>
                <a:schemeClr val="accent2"/>
              </a:solidFill>
            </a:endParaRPr>
          </a:p>
          <a:p>
            <a:r>
              <a:rPr lang="en-US" sz="2800" dirty="0" smtClean="0">
                <a:solidFill>
                  <a:schemeClr val="accent2"/>
                </a:solidFill>
              </a:rPr>
              <a:t>What are some of the big challenges in IT?</a:t>
            </a:r>
          </a:p>
          <a:p>
            <a:pPr marL="0" indent="0">
              <a:buNone/>
            </a:pPr>
            <a:endParaRPr lang="en-US" sz="2800" dirty="0">
              <a:solidFill>
                <a:schemeClr val="accent2"/>
              </a:solidFill>
            </a:endParaRPr>
          </a:p>
          <a:p>
            <a:r>
              <a:rPr lang="en-US" sz="2800" dirty="0" smtClean="0">
                <a:solidFill>
                  <a:schemeClr val="accent2"/>
                </a:solidFill>
              </a:rPr>
              <a:t>“Oslo” – what is it?</a:t>
            </a:r>
          </a:p>
          <a:p>
            <a:pPr marL="0" indent="0">
              <a:buNone/>
            </a:pPr>
            <a:endParaRPr lang="en-US" sz="2800" dirty="0" smtClean="0">
              <a:solidFill>
                <a:schemeClr val="accent2"/>
              </a:solidFill>
            </a:endParaRPr>
          </a:p>
          <a:p>
            <a:r>
              <a:rPr lang="en-US" sz="2800" dirty="0" smtClean="0">
                <a:solidFill>
                  <a:schemeClr val="accent2"/>
                </a:solidFill>
              </a:rPr>
              <a:t> Basic concepts &amp; architecture of “Oslo”</a:t>
            </a:r>
          </a:p>
          <a:p>
            <a:endParaRPr lang="en-US" sz="2800" dirty="0" smtClean="0">
              <a:solidFill>
                <a:schemeClr val="accent2"/>
              </a:solidFill>
            </a:endParaRPr>
          </a:p>
          <a:p>
            <a:r>
              <a:rPr lang="en-US" sz="2800" dirty="0" smtClean="0">
                <a:solidFill>
                  <a:schemeClr val="accent2"/>
                </a:solidFill>
              </a:rPr>
              <a:t>Demos of some simple scenarios in “Oslo”</a:t>
            </a:r>
          </a:p>
          <a:p>
            <a:endParaRPr lang="en-US" sz="2800" dirty="0" smtClean="0">
              <a:solidFill>
                <a:schemeClr val="tx2"/>
              </a:solidFill>
            </a:endParaRPr>
          </a:p>
          <a:p>
            <a:r>
              <a:rPr lang="en-US" sz="2800" dirty="0" smtClean="0">
                <a:solidFill>
                  <a:schemeClr val="tx2"/>
                </a:solidFill>
              </a:rPr>
              <a:t>Summary</a:t>
            </a:r>
          </a:p>
          <a:p>
            <a:endParaRPr lang="en-US" sz="2800" dirty="0" smtClean="0">
              <a:solidFill>
                <a:schemeClr val="accent1"/>
              </a:solidFill>
            </a:endParaRPr>
          </a:p>
          <a:p>
            <a:endParaRPr lang="en-US" sz="2800" dirty="0" smtClean="0">
              <a:solidFill>
                <a:schemeClr val="accent1"/>
              </a:solidFill>
            </a:endParaRPr>
          </a:p>
          <a:p>
            <a:endParaRPr lang="en-US" sz="2800" dirty="0" smtClean="0">
              <a:solidFill>
                <a:schemeClr val="accent1"/>
              </a:solidFill>
            </a:endParaRPr>
          </a:p>
          <a:p>
            <a:endParaRPr lang="en-US" sz="2800" dirty="0" smtClean="0">
              <a:solidFill>
                <a:schemeClr val="accent1"/>
              </a:solidFill>
            </a:endParaRPr>
          </a:p>
          <a:p>
            <a:pPr marL="0" indent="0">
              <a:buNone/>
            </a:pPr>
            <a:endParaRPr lang="en-US" sz="2800" dirty="0" smtClean="0">
              <a:solidFill>
                <a:schemeClr val="accent1"/>
              </a:solidFill>
            </a:endParaRPr>
          </a:p>
          <a:p>
            <a:pPr>
              <a:buNone/>
            </a:pPr>
            <a:endParaRPr lang="en-US" sz="2800" dirty="0" smtClean="0">
              <a:solidFill>
                <a:schemeClr val="accent1"/>
              </a:solidFill>
            </a:endParaRPr>
          </a:p>
          <a:p>
            <a:endParaRPr lang="en-US" sz="2800" dirty="0" smtClean="0">
              <a:solidFill>
                <a:schemeClr val="accent1"/>
              </a:solidFill>
            </a:endParaRPr>
          </a:p>
        </p:txBody>
      </p:sp>
      <p:grpSp>
        <p:nvGrpSpPr>
          <p:cNvPr id="4" name="Group 29"/>
          <p:cNvGrpSpPr>
            <a:grpSpLocks/>
          </p:cNvGrpSpPr>
          <p:nvPr/>
        </p:nvGrpSpPr>
        <p:grpSpPr bwMode="auto">
          <a:xfrm>
            <a:off x="600829" y="4481182"/>
            <a:ext cx="696685" cy="729341"/>
            <a:chOff x="0" y="1400175"/>
            <a:chExt cx="457200" cy="457200"/>
          </a:xfrm>
        </p:grpSpPr>
        <p:sp>
          <p:nvSpPr>
            <p:cNvPr id="5" name="Oval 4"/>
            <p:cNvSpPr/>
            <p:nvPr/>
          </p:nvSpPr>
          <p:spPr>
            <a:xfrm>
              <a:off x="161365" y="1561540"/>
              <a:ext cx="152400" cy="152400"/>
            </a:xfrm>
            <a:prstGeom prst="ellipse">
              <a:avLst/>
            </a:prstGeom>
            <a:gradFill flip="none" rotWithShape="1">
              <a:gsLst>
                <a:gs pos="10000">
                  <a:srgbClr val="C0504D">
                    <a:lumMod val="50000"/>
                  </a:srgbClr>
                </a:gs>
                <a:gs pos="100000">
                  <a:srgbClr val="F79646">
                    <a:lumMod val="50000"/>
                  </a:srgbClr>
                </a:gs>
              </a:gsLst>
              <a:path path="shape">
                <a:fillToRect l="50000" t="50000" r="50000" b="50000"/>
              </a:path>
              <a:tileRect/>
            </a:gradFill>
            <a:ln w="12700" cap="flat" cmpd="sng" algn="ctr">
              <a:gradFill>
                <a:gsLst>
                  <a:gs pos="0">
                    <a:srgbClr val="F79646">
                      <a:lumMod val="75000"/>
                    </a:srgbClr>
                  </a:gs>
                  <a:gs pos="100000">
                    <a:srgbClr val="F79646"/>
                  </a:gs>
                </a:gsLst>
                <a:lin ang="5400000" scaled="0"/>
              </a:gradFill>
              <a:prstDash val="solid"/>
            </a:ln>
            <a:effectLst/>
            <a:scene3d>
              <a:camera prst="orthographicFront"/>
              <a:lightRig rig="threePt" dir="t">
                <a:rot lat="0" lon="0" rev="4800000"/>
              </a:lightRig>
            </a:scene3d>
            <a:sp3d/>
          </p:spPr>
          <p:txBody>
            <a:bodyPr anchor="ctr"/>
            <a:lstStyle/>
            <a:p>
              <a:pPr algn="ctr" defTabSz="914400">
                <a:defRPr/>
              </a:pPr>
              <a:endParaRPr lang="en-US">
                <a:solidFill>
                  <a:srgbClr val="FFFFFF"/>
                </a:solidFill>
                <a:latin typeface="Calibri" pitchFamily="-108" charset="0"/>
              </a:endParaRPr>
            </a:p>
          </p:txBody>
        </p:sp>
        <p:sp>
          <p:nvSpPr>
            <p:cNvPr id="6" name="Oval 5"/>
            <p:cNvSpPr/>
            <p:nvPr/>
          </p:nvSpPr>
          <p:spPr>
            <a:xfrm>
              <a:off x="0" y="1400175"/>
              <a:ext cx="457200" cy="457200"/>
            </a:xfrm>
            <a:prstGeom prst="ellipse">
              <a:avLst/>
            </a:prstGeom>
            <a:solidFill>
              <a:srgbClr val="FFC000"/>
            </a:solidFill>
            <a:ln w="25400" cap="flat" cmpd="sng" algn="ctr">
              <a:noFill/>
              <a:prstDash val="solid"/>
            </a:ln>
            <a:effectLst>
              <a:softEdge rad="127000"/>
            </a:effectLst>
          </p:spPr>
          <p:txBody>
            <a:bodyPr anchor="ctr"/>
            <a:lstStyle/>
            <a:p>
              <a:pPr algn="ctr" defTabSz="914400">
                <a:defRPr/>
              </a:pPr>
              <a:endParaRPr lang="en-US">
                <a:solidFill>
                  <a:srgbClr val="FFFFFF"/>
                </a:solidFill>
                <a:latin typeface="Calibri" pitchFamily="-108" charset="0"/>
              </a:endParaRPr>
            </a:p>
          </p:txBody>
        </p:sp>
        <p:sp>
          <p:nvSpPr>
            <p:cNvPr id="7" name="Oval 43"/>
            <p:cNvSpPr>
              <a:spLocks noChangeArrowheads="1"/>
            </p:cNvSpPr>
            <p:nvPr/>
          </p:nvSpPr>
          <p:spPr bwMode="auto">
            <a:xfrm>
              <a:off x="152400" y="1552575"/>
              <a:ext cx="152400" cy="152400"/>
            </a:xfrm>
            <a:prstGeom prst="ellipse">
              <a:avLst/>
            </a:prstGeom>
            <a:solidFill>
              <a:srgbClr val="FFFFFF"/>
            </a:solidFill>
            <a:ln w="12700">
              <a:solidFill>
                <a:srgbClr val="FFFF00"/>
              </a:solidFill>
              <a:round/>
              <a:headEnd/>
              <a:tailEnd/>
            </a:ln>
          </p:spPr>
          <p:txBody>
            <a:bodyPr anchor="ctr"/>
            <a:lstStyle/>
            <a:p>
              <a:pPr algn="ctr" defTabSz="914400"/>
              <a:endParaRPr lang="en-US">
                <a:solidFill>
                  <a:srgbClr val="FFFFFF"/>
                </a:solidFill>
                <a:latin typeface="Calibri" pitchFamily="34" charset="0"/>
              </a:endParaRPr>
            </a:p>
          </p:txBody>
        </p:sp>
      </p:grpSp>
    </p:spTree>
    <p:extLst>
      <p:ext uri="{BB962C8B-B14F-4D97-AF65-F5344CB8AC3E}">
        <p14:creationId xmlns:p14="http://schemas.microsoft.com/office/powerpoint/2007/7/12/main" xmlns="" val="4258958846"/>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387054" y="228600"/>
            <a:ext cx="8375946" cy="1329595"/>
          </a:xfrm>
        </p:spPr>
        <p:txBody>
          <a:bodyPr/>
          <a:lstStyle/>
          <a:p>
            <a:r>
              <a:rPr lang="en-US" dirty="0" smtClean="0">
                <a:solidFill>
                  <a:schemeClr val="tx1"/>
                </a:solidFill>
              </a:rPr>
              <a:t>Summary</a:t>
            </a:r>
            <a:r>
              <a:rPr lang="en-US" dirty="0" smtClean="0">
                <a:solidFill>
                  <a:srgbClr val="00B050"/>
                </a:solidFill>
              </a:rPr>
              <a:t/>
            </a:r>
            <a:br>
              <a:rPr lang="en-US" dirty="0" smtClean="0">
                <a:solidFill>
                  <a:srgbClr val="00B050"/>
                </a:solidFill>
              </a:rPr>
            </a:br>
            <a:endParaRPr lang="en-US" dirty="0">
              <a:solidFill>
                <a:srgbClr val="00B050"/>
              </a:solidFill>
            </a:endParaRPr>
          </a:p>
        </p:txBody>
      </p:sp>
      <p:sp>
        <p:nvSpPr>
          <p:cNvPr id="46083" name="Rectangle 3"/>
          <p:cNvSpPr>
            <a:spLocks noGrp="1" noChangeArrowheads="1"/>
          </p:cNvSpPr>
          <p:nvPr>
            <p:ph idx="1"/>
          </p:nvPr>
        </p:nvSpPr>
        <p:spPr>
          <a:xfrm>
            <a:off x="381000" y="1412875"/>
            <a:ext cx="8382000" cy="3773341"/>
          </a:xfrm>
        </p:spPr>
        <p:txBody>
          <a:bodyPr/>
          <a:lstStyle/>
          <a:p>
            <a:r>
              <a:rPr lang="en-US" sz="2800" dirty="0" smtClean="0">
                <a:solidFill>
                  <a:schemeClr val="accent2"/>
                </a:solidFill>
              </a:rPr>
              <a:t>Today’s talk was an overview of  the "Oslo" platform</a:t>
            </a:r>
          </a:p>
          <a:p>
            <a:endParaRPr lang="en-US" sz="2800" dirty="0" smtClean="0">
              <a:solidFill>
                <a:schemeClr val="accent2"/>
              </a:solidFill>
            </a:endParaRPr>
          </a:p>
          <a:p>
            <a:r>
              <a:rPr lang="en-US" sz="2800" dirty="0" smtClean="0">
                <a:solidFill>
                  <a:schemeClr val="accent2"/>
                </a:solidFill>
              </a:rPr>
              <a:t>Specifically we looked at:</a:t>
            </a:r>
          </a:p>
          <a:p>
            <a:pPr lvl="1"/>
            <a:r>
              <a:rPr lang="en-US" sz="2400" dirty="0" smtClean="0">
                <a:solidFill>
                  <a:schemeClr val="tx1"/>
                </a:solidFill>
              </a:rPr>
              <a:t>The new language “M” for authoring the models</a:t>
            </a:r>
            <a:endParaRPr lang="en-US" sz="2000" dirty="0" smtClean="0">
              <a:solidFill>
                <a:schemeClr val="tx1"/>
              </a:solidFill>
            </a:endParaRPr>
          </a:p>
          <a:p>
            <a:pPr lvl="1"/>
            <a:r>
              <a:rPr lang="en-US" sz="2400" dirty="0" smtClean="0">
                <a:solidFill>
                  <a:schemeClr val="tx1"/>
                </a:solidFill>
              </a:rPr>
              <a:t>The new editor “Quadrant” for interacting with the models</a:t>
            </a:r>
            <a:endParaRPr lang="en-US" sz="2000" dirty="0" smtClean="0">
              <a:solidFill>
                <a:schemeClr val="tx1"/>
              </a:solidFill>
            </a:endParaRPr>
          </a:p>
          <a:p>
            <a:pPr lvl="1"/>
            <a:r>
              <a:rPr lang="en-US" sz="2400" dirty="0" smtClean="0">
                <a:solidFill>
                  <a:schemeClr val="tx1"/>
                </a:solidFill>
              </a:rPr>
              <a:t>The “Repository” for storing the models</a:t>
            </a:r>
          </a:p>
          <a:p>
            <a:pPr lvl="1">
              <a:buNone/>
            </a:pPr>
            <a:endParaRPr lang="en-US" sz="2000" dirty="0" smtClean="0"/>
          </a:p>
          <a:p>
            <a:r>
              <a:rPr lang="en-US" sz="2800" dirty="0" smtClean="0">
                <a:solidFill>
                  <a:schemeClr val="accent2"/>
                </a:solidFill>
              </a:rPr>
              <a:t>These changes will affect </a:t>
            </a:r>
            <a:r>
              <a:rPr lang="en-US" sz="2800" dirty="0">
                <a:solidFill>
                  <a:schemeClr val="accent2"/>
                </a:solidFill>
              </a:rPr>
              <a:t>us </a:t>
            </a:r>
            <a:r>
              <a:rPr lang="en-US" sz="2800" dirty="0" smtClean="0">
                <a:solidFill>
                  <a:schemeClr val="accent2"/>
                </a:solidFill>
              </a:rPr>
              <a:t>all...</a:t>
            </a:r>
          </a:p>
          <a:p>
            <a:pPr lvl="1"/>
            <a:r>
              <a:rPr lang="en-US" sz="2400" dirty="0" smtClean="0">
                <a:solidFill>
                  <a:schemeClr val="tx1"/>
                </a:solidFill>
              </a:rPr>
              <a:t>Business analysts, architects, developers, and IT pros</a:t>
            </a:r>
          </a:p>
        </p:txBody>
      </p:sp>
    </p:spTree>
    <p:extLst>
      <p:ext uri="{BB962C8B-B14F-4D97-AF65-F5344CB8AC3E}">
        <p14:creationId xmlns:p14="http://schemas.microsoft.com/office/powerpoint/2007/7/12/main" xmlns="" val="305860685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6083">
                                            <p:txEl>
                                              <p:pRg st="0" end="0"/>
                                            </p:txEl>
                                          </p:spTgt>
                                        </p:tgtEl>
                                        <p:attrNameLst>
                                          <p:attrName>style.visibility</p:attrName>
                                        </p:attrNameLst>
                                      </p:cBhvr>
                                      <p:to>
                                        <p:strVal val="visible"/>
                                      </p:to>
                                    </p:set>
                                    <p:animEffect transition="in" filter="dissolve">
                                      <p:cBhvr>
                                        <p:cTn id="7" dur="500"/>
                                        <p:tgtEl>
                                          <p:spTgt spid="4608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6083">
                                            <p:txEl>
                                              <p:pRg st="2" end="2"/>
                                            </p:txEl>
                                          </p:spTgt>
                                        </p:tgtEl>
                                        <p:attrNameLst>
                                          <p:attrName>style.visibility</p:attrName>
                                        </p:attrNameLst>
                                      </p:cBhvr>
                                      <p:to>
                                        <p:strVal val="visible"/>
                                      </p:to>
                                    </p:set>
                                    <p:animEffect transition="in" filter="dissolve">
                                      <p:cBhvr>
                                        <p:cTn id="12" dur="500"/>
                                        <p:tgtEl>
                                          <p:spTgt spid="4608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6083">
                                            <p:txEl>
                                              <p:pRg st="3" end="3"/>
                                            </p:txEl>
                                          </p:spTgt>
                                        </p:tgtEl>
                                        <p:attrNameLst>
                                          <p:attrName>style.visibility</p:attrName>
                                        </p:attrNameLst>
                                      </p:cBhvr>
                                      <p:to>
                                        <p:strVal val="visible"/>
                                      </p:to>
                                    </p:set>
                                    <p:animEffect transition="in" filter="dissolve">
                                      <p:cBhvr>
                                        <p:cTn id="17" dur="500"/>
                                        <p:tgtEl>
                                          <p:spTgt spid="4608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46083">
                                            <p:txEl>
                                              <p:pRg st="4" end="4"/>
                                            </p:txEl>
                                          </p:spTgt>
                                        </p:tgtEl>
                                        <p:attrNameLst>
                                          <p:attrName>style.visibility</p:attrName>
                                        </p:attrNameLst>
                                      </p:cBhvr>
                                      <p:to>
                                        <p:strVal val="visible"/>
                                      </p:to>
                                    </p:set>
                                    <p:animEffect transition="in" filter="dissolve">
                                      <p:cBhvr>
                                        <p:cTn id="22" dur="500"/>
                                        <p:tgtEl>
                                          <p:spTgt spid="4608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46083">
                                            <p:txEl>
                                              <p:pRg st="5" end="5"/>
                                            </p:txEl>
                                          </p:spTgt>
                                        </p:tgtEl>
                                        <p:attrNameLst>
                                          <p:attrName>style.visibility</p:attrName>
                                        </p:attrNameLst>
                                      </p:cBhvr>
                                      <p:to>
                                        <p:strVal val="visible"/>
                                      </p:to>
                                    </p:set>
                                    <p:animEffect transition="in" filter="dissolve">
                                      <p:cBhvr>
                                        <p:cTn id="27" dur="500"/>
                                        <p:tgtEl>
                                          <p:spTgt spid="4608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46083">
                                            <p:txEl>
                                              <p:pRg st="7" end="7"/>
                                            </p:txEl>
                                          </p:spTgt>
                                        </p:tgtEl>
                                        <p:attrNameLst>
                                          <p:attrName>style.visibility</p:attrName>
                                        </p:attrNameLst>
                                      </p:cBhvr>
                                      <p:to>
                                        <p:strVal val="visible"/>
                                      </p:to>
                                    </p:set>
                                    <p:animEffect transition="in" filter="dissolve">
                                      <p:cBhvr>
                                        <p:cTn id="32" dur="500"/>
                                        <p:tgtEl>
                                          <p:spTgt spid="46083">
                                            <p:txEl>
                                              <p:pRg st="7" end="7"/>
                                            </p:txEl>
                                          </p:spTgt>
                                        </p:tgtEl>
                                      </p:cBhvr>
                                    </p:animEffect>
                                  </p:childTnLst>
                                </p:cTn>
                              </p:par>
                              <p:par>
                                <p:cTn id="33" presetID="9" presetClass="entr" presetSubtype="0" fill="hold" grpId="0" nodeType="withEffect">
                                  <p:stCondLst>
                                    <p:cond delay="0"/>
                                  </p:stCondLst>
                                  <p:childTnLst>
                                    <p:set>
                                      <p:cBhvr>
                                        <p:cTn id="34" dur="1" fill="hold">
                                          <p:stCondLst>
                                            <p:cond delay="0"/>
                                          </p:stCondLst>
                                        </p:cTn>
                                        <p:tgtEl>
                                          <p:spTgt spid="46083">
                                            <p:txEl>
                                              <p:pRg st="8" end="8"/>
                                            </p:txEl>
                                          </p:spTgt>
                                        </p:tgtEl>
                                        <p:attrNameLst>
                                          <p:attrName>style.visibility</p:attrName>
                                        </p:attrNameLst>
                                      </p:cBhvr>
                                      <p:to>
                                        <p:strVal val="visible"/>
                                      </p:to>
                                    </p:set>
                                    <p:animEffect transition="in" filter="dissolve">
                                      <p:cBhvr>
                                        <p:cTn id="35" dur="500"/>
                                        <p:tgtEl>
                                          <p:spTgt spid="4608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054" y="228600"/>
            <a:ext cx="8375946" cy="1163395"/>
          </a:xfrm>
        </p:spPr>
        <p:txBody>
          <a:bodyPr>
            <a:normAutofit/>
          </a:bodyPr>
          <a:lstStyle/>
          <a:p>
            <a:r>
              <a:rPr lang="en-US" dirty="0" smtClean="0">
                <a:solidFill>
                  <a:schemeClr val="tx1"/>
                </a:solidFill>
              </a:rPr>
              <a:t>Agenda</a:t>
            </a:r>
            <a:br>
              <a:rPr lang="en-US" dirty="0" smtClean="0">
                <a:solidFill>
                  <a:schemeClr val="tx1"/>
                </a:solidFill>
              </a:rPr>
            </a:br>
            <a:endParaRPr sz="3600" dirty="0" smtClean="0">
              <a:solidFill>
                <a:schemeClr val="tx1"/>
              </a:solidFill>
            </a:endParaRPr>
          </a:p>
        </p:txBody>
      </p:sp>
      <p:sp>
        <p:nvSpPr>
          <p:cNvPr id="3" name="Content Placeholder 2"/>
          <p:cNvSpPr>
            <a:spLocks noGrp="1"/>
          </p:cNvSpPr>
          <p:nvPr>
            <p:ph idx="1"/>
          </p:nvPr>
        </p:nvSpPr>
        <p:spPr>
          <a:xfrm>
            <a:off x="875355" y="1478106"/>
            <a:ext cx="7452486" cy="3681008"/>
          </a:xfrm>
        </p:spPr>
        <p:txBody>
          <a:bodyPr>
            <a:normAutofit fontScale="85000" lnSpcReduction="20000"/>
          </a:bodyPr>
          <a:lstStyle/>
          <a:p>
            <a:r>
              <a:rPr lang="en-US" sz="2800" dirty="0" smtClean="0">
                <a:solidFill>
                  <a:schemeClr val="accent2"/>
                </a:solidFill>
              </a:rPr>
              <a:t>Introduction to modeling</a:t>
            </a:r>
          </a:p>
          <a:p>
            <a:endParaRPr lang="en-US" sz="2800" dirty="0">
              <a:solidFill>
                <a:schemeClr val="accent2"/>
              </a:solidFill>
            </a:endParaRPr>
          </a:p>
          <a:p>
            <a:r>
              <a:rPr lang="en-US" sz="2800" dirty="0" smtClean="0">
                <a:solidFill>
                  <a:schemeClr val="accent2"/>
                </a:solidFill>
              </a:rPr>
              <a:t>What are some of the big challenges in IT?</a:t>
            </a:r>
          </a:p>
          <a:p>
            <a:pPr marL="0" indent="0">
              <a:buNone/>
            </a:pPr>
            <a:endParaRPr lang="en-US" sz="2800" dirty="0">
              <a:solidFill>
                <a:schemeClr val="accent2"/>
              </a:solidFill>
            </a:endParaRPr>
          </a:p>
          <a:p>
            <a:r>
              <a:rPr lang="en-US" sz="2800" dirty="0" smtClean="0">
                <a:solidFill>
                  <a:schemeClr val="accent2"/>
                </a:solidFill>
              </a:rPr>
              <a:t>“Oslo” – what is it?</a:t>
            </a:r>
          </a:p>
          <a:p>
            <a:pPr marL="0" indent="0">
              <a:buNone/>
            </a:pPr>
            <a:endParaRPr lang="en-US" sz="2800" dirty="0" smtClean="0">
              <a:solidFill>
                <a:schemeClr val="accent2"/>
              </a:solidFill>
            </a:endParaRPr>
          </a:p>
          <a:p>
            <a:r>
              <a:rPr lang="en-US" sz="2800" dirty="0" smtClean="0">
                <a:solidFill>
                  <a:schemeClr val="accent2"/>
                </a:solidFill>
              </a:rPr>
              <a:t> Basic concepts &amp; architecture of “Oslo”</a:t>
            </a:r>
          </a:p>
          <a:p>
            <a:endParaRPr lang="en-US" sz="2800" dirty="0" smtClean="0">
              <a:solidFill>
                <a:schemeClr val="accent2"/>
              </a:solidFill>
            </a:endParaRPr>
          </a:p>
          <a:p>
            <a:r>
              <a:rPr lang="en-US" sz="2800" dirty="0" smtClean="0">
                <a:solidFill>
                  <a:schemeClr val="accent2"/>
                </a:solidFill>
              </a:rPr>
              <a:t>Demos of some simple scenarios in “Oslo”</a:t>
            </a:r>
          </a:p>
          <a:p>
            <a:endParaRPr lang="en-US" sz="2800" dirty="0" smtClean="0">
              <a:solidFill>
                <a:schemeClr val="accent2"/>
              </a:solidFill>
            </a:endParaRPr>
          </a:p>
          <a:p>
            <a:r>
              <a:rPr lang="en-US" sz="2800" dirty="0" smtClean="0">
                <a:solidFill>
                  <a:schemeClr val="accent2"/>
                </a:solidFill>
              </a:rPr>
              <a:t>Summary</a:t>
            </a:r>
          </a:p>
          <a:p>
            <a:endParaRPr lang="en-US" sz="2800" dirty="0" smtClean="0">
              <a:solidFill>
                <a:schemeClr val="accent2"/>
              </a:solidFill>
            </a:endParaRPr>
          </a:p>
          <a:p>
            <a:endParaRPr lang="en-US" sz="2800" dirty="0" smtClean="0">
              <a:solidFill>
                <a:schemeClr val="accent2"/>
              </a:solidFill>
            </a:endParaRPr>
          </a:p>
          <a:p>
            <a:endParaRPr lang="en-US" sz="2800" dirty="0" smtClean="0">
              <a:solidFill>
                <a:schemeClr val="accent2"/>
              </a:solidFill>
            </a:endParaRPr>
          </a:p>
          <a:p>
            <a:endParaRPr lang="en-US" sz="2800" dirty="0" smtClean="0">
              <a:solidFill>
                <a:schemeClr val="accent2"/>
              </a:solidFill>
            </a:endParaRPr>
          </a:p>
          <a:p>
            <a:pPr marL="0" indent="0">
              <a:buNone/>
            </a:pPr>
            <a:endParaRPr lang="en-US" sz="2800" dirty="0" smtClean="0">
              <a:solidFill>
                <a:schemeClr val="accent2"/>
              </a:solidFill>
            </a:endParaRPr>
          </a:p>
          <a:p>
            <a:pPr>
              <a:buNone/>
            </a:pPr>
            <a:endParaRPr lang="en-US" sz="2800" dirty="0" smtClean="0">
              <a:solidFill>
                <a:schemeClr val="accent2"/>
              </a:solidFill>
            </a:endParaRPr>
          </a:p>
          <a:p>
            <a:endParaRPr lang="en-US" sz="2800" dirty="0" smtClean="0">
              <a:solidFill>
                <a:schemeClr val="accent2"/>
              </a:solidFill>
            </a:endParaRPr>
          </a:p>
        </p:txBody>
      </p:sp>
    </p:spTree>
    <p:extLst>
      <p:ext uri="{BB962C8B-B14F-4D97-AF65-F5344CB8AC3E}">
        <p14:creationId xmlns:p14="http://schemas.microsoft.com/office/powerpoint/2007/7/12/main" xmlns="" val="263987572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dissolv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dissolv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dissolve">
                                      <p:cBhvr>
                                        <p:cTn id="27" dur="500"/>
                                        <p:tgtEl>
                                          <p:spTgt spid="3">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
                                            <p:txEl>
                                              <p:pRg st="10" end="10"/>
                                            </p:txEl>
                                          </p:spTgt>
                                        </p:tgtEl>
                                        <p:attrNameLst>
                                          <p:attrName>style.visibility</p:attrName>
                                        </p:attrNameLst>
                                      </p:cBhvr>
                                      <p:to>
                                        <p:strVal val="visible"/>
                                      </p:to>
                                    </p:set>
                                    <p:animEffect transition="in" filter="dissolve">
                                      <p:cBhvr>
                                        <p:cTn id="32"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24"/>
          <p:cNvSpPr>
            <a:spLocks noGrp="1"/>
          </p:cNvSpPr>
          <p:nvPr>
            <p:ph type="title"/>
          </p:nvPr>
        </p:nvSpPr>
        <p:spPr>
          <a:xfrm>
            <a:off x="381000" y="228600"/>
            <a:ext cx="8375650" cy="665163"/>
          </a:xfrm>
        </p:spPr>
        <p:txBody>
          <a:bodyPr/>
          <a:lstStyle/>
          <a:p>
            <a:pPr eaLnBrk="1" hangingPunct="1">
              <a:defRPr/>
            </a:pPr>
            <a:r>
              <a:rPr smtClean="0">
                <a:ln>
                  <a:noFill/>
                </a:ln>
                <a:solidFill>
                  <a:schemeClr val="tx1"/>
                </a:solidFill>
              </a:rPr>
              <a:t>Resources</a:t>
            </a:r>
          </a:p>
        </p:txBody>
      </p:sp>
      <p:sp>
        <p:nvSpPr>
          <p:cNvPr id="26" name="Content Placeholder 25"/>
          <p:cNvSpPr>
            <a:spLocks noGrp="1"/>
          </p:cNvSpPr>
          <p:nvPr>
            <p:ph sz="quarter" idx="10"/>
          </p:nvPr>
        </p:nvSpPr>
        <p:spPr>
          <a:xfrm>
            <a:off x="381000" y="1414463"/>
            <a:ext cx="8385175" cy="685800"/>
          </a:xfrm>
        </p:spPr>
        <p:txBody>
          <a:bodyPr>
            <a:noAutofit/>
          </a:bodyPr>
          <a:lstStyle/>
          <a:p>
            <a:pPr defTabSz="912813">
              <a:defRPr/>
            </a:pPr>
            <a:r>
              <a:rPr sz="2000" smtClean="0">
                <a:effectLst/>
                <a:ea typeface="ＭＳ Ｐゴシック" pitchFamily="-108" charset="-128"/>
              </a:rPr>
              <a:t>OSLO: </a:t>
            </a:r>
            <a:r>
              <a:rPr lang="en-AU" sz="2000" dirty="0">
                <a:effectLst/>
                <a:ea typeface="ＭＳ Ｐゴシック" pitchFamily="-108" charset="-128"/>
                <a:hlinkClick r:id=""/>
              </a:rPr>
              <a:t>http://</a:t>
            </a:r>
            <a:r>
              <a:rPr lang="en-AU" sz="2000" dirty="0" smtClean="0">
                <a:effectLst/>
                <a:ea typeface="ＭＳ Ｐゴシック" pitchFamily="-108" charset="-128"/>
                <a:hlinkClick r:id=""/>
              </a:rPr>
              <a:t>msdn.microsoft.com/en-us/oslo/default.aspx</a:t>
            </a:r>
            <a:r>
              <a:rPr lang="en-AU" sz="2000" dirty="0" smtClean="0">
                <a:effectLst/>
                <a:ea typeface="ＭＳ Ｐゴシック" pitchFamily="-108" charset="-128"/>
              </a:rPr>
              <a:t>	</a:t>
            </a:r>
            <a:endParaRPr sz="2000">
              <a:effectLst/>
              <a:ea typeface="ＭＳ Ｐゴシック" pitchFamily="-108" charset="-128"/>
            </a:endParaRPr>
          </a:p>
        </p:txBody>
      </p:sp>
      <p:sp>
        <p:nvSpPr>
          <p:cNvPr id="28" name="Content Placeholder 27"/>
          <p:cNvSpPr>
            <a:spLocks noGrp="1"/>
          </p:cNvSpPr>
          <p:nvPr>
            <p:ph sz="quarter" idx="12"/>
          </p:nvPr>
        </p:nvSpPr>
        <p:spPr>
          <a:xfrm>
            <a:off x="381000" y="3279775"/>
            <a:ext cx="8385175" cy="685800"/>
          </a:xfrm>
        </p:spPr>
        <p:txBody>
          <a:bodyPr>
            <a:noAutofit/>
          </a:bodyPr>
          <a:lstStyle/>
          <a:p>
            <a:pPr defTabSz="912813">
              <a:defRPr/>
            </a:pPr>
            <a:r>
              <a:rPr lang="en-AU" sz="2000" dirty="0" smtClean="0">
                <a:effectLst/>
                <a:ea typeface="ＭＳ Ｐゴシック" pitchFamily="-108" charset="-128"/>
              </a:rPr>
              <a:t>My Email</a:t>
            </a:r>
            <a:r>
              <a:rPr lang="en-AU" sz="2000" dirty="0">
                <a:effectLst/>
                <a:ea typeface="ＭＳ Ｐゴシック" pitchFamily="-108" charset="-128"/>
              </a:rPr>
              <a:t>: </a:t>
            </a:r>
            <a:r>
              <a:rPr lang="en-AU" sz="2000" dirty="0">
                <a:effectLst/>
                <a:ea typeface="ＭＳ Ｐゴシック" pitchFamily="-108" charset="-128"/>
                <a:hlinkClick r:id=""/>
              </a:rPr>
              <a:t>rgarg@microsoft.com</a:t>
            </a:r>
            <a:endParaRPr sz="2000">
              <a:effectLst/>
              <a:ea typeface="ＭＳ Ｐゴシック" pitchFamily="-108" charset="-128"/>
            </a:endParaRPr>
          </a:p>
        </p:txBody>
      </p:sp>
      <p:sp>
        <p:nvSpPr>
          <p:cNvPr id="29" name="Content Placeholder 28"/>
          <p:cNvSpPr>
            <a:spLocks noGrp="1"/>
          </p:cNvSpPr>
          <p:nvPr>
            <p:ph sz="quarter" idx="13"/>
          </p:nvPr>
        </p:nvSpPr>
        <p:spPr>
          <a:xfrm>
            <a:off x="381000" y="4213225"/>
            <a:ext cx="8385175" cy="685800"/>
          </a:xfrm>
        </p:spPr>
        <p:txBody>
          <a:bodyPr>
            <a:noAutofit/>
          </a:bodyPr>
          <a:lstStyle/>
          <a:p>
            <a:pPr defTabSz="912813">
              <a:defRPr/>
            </a:pPr>
            <a:r>
              <a:rPr lang="en-AU" dirty="0" smtClean="0">
                <a:effectLst>
                  <a:outerShdw blurRad="38100" dist="38100" dir="2700000" algn="tl">
                    <a:srgbClr val="C0C0C0"/>
                  </a:outerShdw>
                </a:effectLst>
                <a:ea typeface="ＭＳ Ｐゴシック" pitchFamily="-108" charset="-128"/>
              </a:rPr>
              <a:t>		</a:t>
            </a:r>
            <a:endParaRPr>
              <a:effectLst>
                <a:outerShdw blurRad="38100" dist="38100" dir="2700000" algn="tl">
                  <a:srgbClr val="C0C0C0"/>
                </a:outerShdw>
              </a:effectLst>
              <a:ea typeface="ＭＳ Ｐゴシック" pitchFamily="-108" charset="-128"/>
            </a:endParaRPr>
          </a:p>
        </p:txBody>
      </p:sp>
      <p:sp>
        <p:nvSpPr>
          <p:cNvPr id="2" name="Content Placeholder 1"/>
          <p:cNvSpPr>
            <a:spLocks noGrp="1"/>
          </p:cNvSpPr>
          <p:nvPr>
            <p:ph sz="quarter" idx="11"/>
          </p:nvPr>
        </p:nvSpPr>
        <p:spPr/>
        <p:txBody>
          <a:bodyPr/>
          <a:lstStyle/>
          <a:p>
            <a:r>
              <a:rPr lang="en-AU" sz="2000" dirty="0" smtClean="0"/>
              <a:t>Download MAY CTP, Videos, Tutorials, Learning Materials &amp; Oslo Samples</a:t>
            </a:r>
            <a:endParaRPr lang="en-AU" sz="2000" dirty="0"/>
          </a:p>
        </p:txBody>
      </p:sp>
      <p:sp>
        <p:nvSpPr>
          <p:cNvPr id="9" name="Content Placeholder 26"/>
          <p:cNvSpPr txBox="1">
            <a:spLocks/>
          </p:cNvSpPr>
          <p:nvPr/>
        </p:nvSpPr>
        <p:spPr bwMode="auto">
          <a:xfrm>
            <a:off x="381000" y="4207193"/>
            <a:ext cx="8385175" cy="685800"/>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vert="horz" wrap="square" lIns="0" tIns="0" rIns="0" bIns="0" numCol="1" anchor="ctr" anchorCtr="0" compatLnSpc="1">
            <a:prstTxWarp prst="textNoShape">
              <a:avLst/>
            </a:prstTxWarp>
            <a:noAutofit/>
          </a:bodyPr>
          <a:lstStyle>
            <a:lvl1pPr marL="0" indent="-396875" algn="l" defTabSz="914099" rtl="0" eaLnBrk="1" fontAlgn="base" latinLnBrk="0" hangingPunct="1">
              <a:lnSpc>
                <a:spcPct val="90000"/>
              </a:lnSpc>
              <a:spcBef>
                <a:spcPct val="0"/>
              </a:spcBef>
              <a:spcAft>
                <a:spcPct val="0"/>
              </a:spcAft>
              <a:buFont typeface="Arial" pitchFamily="34" charset="0"/>
              <a:buNone/>
              <a:defRPr lang="en-US" sz="1800" kern="1200" dirty="0" smtClean="0">
                <a:solidFill>
                  <a:srgbClr val="FFFFFF"/>
                </a:solidFill>
                <a:effectLst>
                  <a:outerShdw blurRad="38100" dist="38100" dir="2700000" algn="tl">
                    <a:srgbClr val="000000">
                      <a:alpha val="43137"/>
                    </a:srgbClr>
                  </a:outerShdw>
                </a:effectLst>
                <a:latin typeface="+mn-lt"/>
                <a:ea typeface="+mn-ea"/>
                <a:cs typeface="+mn-cs"/>
              </a:defRPr>
            </a:lvl1pPr>
            <a:lvl2pPr marL="914400" indent="-396875" algn="l" defTabSz="912813" rtl="0" eaLnBrk="0" fontAlgn="base" hangingPunct="0">
              <a:lnSpc>
                <a:spcPct val="90000"/>
              </a:lnSpc>
              <a:spcBef>
                <a:spcPct val="20000"/>
              </a:spcBef>
              <a:spcAft>
                <a:spcPct val="0"/>
              </a:spcAft>
              <a:buSzPct val="90000"/>
              <a:buBlip>
                <a:blip r:embed="rId3"/>
              </a:buBlip>
              <a:defRPr sz="2800" kern="1200">
                <a:solidFill>
                  <a:srgbClr val="99CC99"/>
                </a:solidFill>
                <a:latin typeface="+mn-lt"/>
                <a:ea typeface="ＭＳ Ｐゴシック" pitchFamily="-108" charset="-128"/>
                <a:cs typeface="+mn-cs"/>
              </a:defRPr>
            </a:lvl2pPr>
            <a:lvl3pPr marL="1258888" indent="-344488" algn="l" defTabSz="912813" rtl="0" eaLnBrk="0" fontAlgn="base" hangingPunct="0">
              <a:lnSpc>
                <a:spcPct val="90000"/>
              </a:lnSpc>
              <a:spcBef>
                <a:spcPct val="20000"/>
              </a:spcBef>
              <a:spcAft>
                <a:spcPct val="0"/>
              </a:spcAft>
              <a:buSzPct val="90000"/>
              <a:buBlip>
                <a:blip r:embed="rId3"/>
              </a:buBlip>
              <a:defRPr sz="2400" kern="1200">
                <a:solidFill>
                  <a:srgbClr val="99CC99"/>
                </a:solidFill>
                <a:latin typeface="+mn-lt"/>
                <a:ea typeface="ＭＳ Ｐゴシック" pitchFamily="-108" charset="-128"/>
                <a:cs typeface="+mn-cs"/>
              </a:defRPr>
            </a:lvl3pPr>
            <a:lvl4pPr marL="1604963" indent="-346075" algn="l" defTabSz="912813" rtl="0" eaLnBrk="0" fontAlgn="base" hangingPunct="0">
              <a:lnSpc>
                <a:spcPct val="90000"/>
              </a:lnSpc>
              <a:spcBef>
                <a:spcPct val="20000"/>
              </a:spcBef>
              <a:spcAft>
                <a:spcPct val="0"/>
              </a:spcAft>
              <a:buSzPct val="90000"/>
              <a:buBlip>
                <a:blip r:embed="rId3"/>
              </a:buBlip>
              <a:defRPr sz="2400" kern="1200">
                <a:solidFill>
                  <a:srgbClr val="99CC99"/>
                </a:solidFill>
                <a:latin typeface="+mn-lt"/>
                <a:ea typeface="ＭＳ Ｐゴシック" pitchFamily="-108" charset="-128"/>
                <a:cs typeface="+mn-cs"/>
              </a:defRPr>
            </a:lvl4pPr>
            <a:lvl5pPr marL="1941513" indent="-336550" algn="l" defTabSz="912813" rtl="0" eaLnBrk="0" fontAlgn="base" hangingPunct="0">
              <a:lnSpc>
                <a:spcPct val="90000"/>
              </a:lnSpc>
              <a:spcBef>
                <a:spcPct val="20000"/>
              </a:spcBef>
              <a:spcAft>
                <a:spcPct val="0"/>
              </a:spcAft>
              <a:buSzPct val="90000"/>
              <a:buBlip>
                <a:blip r:embed="rId3"/>
              </a:buBlip>
              <a:defRPr sz="2400" kern="1200">
                <a:solidFill>
                  <a:srgbClr val="99CC99"/>
                </a:solidFill>
                <a:latin typeface="+mn-lt"/>
                <a:ea typeface="ＭＳ Ｐゴシック" pitchFamily="-108" charset="-128"/>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12813">
              <a:defRPr/>
            </a:pPr>
            <a:r>
              <a:rPr lang="en-AU" sz="2000" dirty="0" smtClean="0">
                <a:effectLst/>
                <a:ea typeface="ＭＳ Ｐゴシック" pitchFamily="-108" charset="-128"/>
              </a:rPr>
              <a:t>My Blogs: </a:t>
            </a:r>
            <a:r>
              <a:rPr lang="en-AU" sz="2000" dirty="0" smtClean="0">
                <a:solidFill>
                  <a:schemeClr val="tx1"/>
                </a:solidFill>
                <a:effectLst/>
                <a:ea typeface="ＭＳ Ｐゴシック" pitchFamily="-108" charset="-128"/>
                <a:hlinkClick r:id=""/>
              </a:rPr>
              <a:t>http://blogs.msdn.com/rgarg/</a:t>
            </a:r>
            <a:endParaRPr lang="en-AU" sz="2000" dirty="0">
              <a:solidFill>
                <a:schemeClr val="tx1"/>
              </a:solidFill>
              <a:effectLst/>
              <a:ea typeface="ＭＳ Ｐゴシック" pitchFamily="-108" charset="-128"/>
            </a:endParaRPr>
          </a:p>
        </p:txBody>
      </p:sp>
    </p:spTree>
    <p:extLst>
      <p:ext uri="{BB962C8B-B14F-4D97-AF65-F5344CB8AC3E}">
        <p14:creationId xmlns:p14="http://schemas.microsoft.com/office/powerpoint/2007/7/12/main" xmlns="" val="1023907538"/>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ounded Rectangle 28"/>
          <p:cNvSpPr/>
          <p:nvPr/>
        </p:nvSpPr>
        <p:spPr bwMode="auto">
          <a:xfrm>
            <a:off x="162044" y="1178489"/>
            <a:ext cx="4297680" cy="838200"/>
          </a:xfrm>
          <a:prstGeom prst="roundRect">
            <a:avLst>
              <a:gd name="adj" fmla="val 50000"/>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p>
            <a:pPr algn="ctr" defTabSz="914099" fontAlgn="base">
              <a:spcBef>
                <a:spcPct val="0"/>
              </a:spcBef>
              <a:spcAft>
                <a:spcPct val="0"/>
              </a:spcAft>
              <a:defRPr/>
            </a:pPr>
            <a:endParaRPr lang="en-US" sz="16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49" name="Rounded Rectangle 48"/>
          <p:cNvSpPr/>
          <p:nvPr/>
        </p:nvSpPr>
        <p:spPr bwMode="auto">
          <a:xfrm>
            <a:off x="162044" y="3506886"/>
            <a:ext cx="4297680" cy="838200"/>
          </a:xfrm>
          <a:prstGeom prst="roundRect">
            <a:avLst>
              <a:gd name="adj" fmla="val 50000"/>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p>
            <a:pPr algn="ctr" defTabSz="914099" fontAlgn="base">
              <a:spcBef>
                <a:spcPct val="0"/>
              </a:spcBef>
              <a:spcAft>
                <a:spcPct val="0"/>
              </a:spcAft>
              <a:defRPr/>
            </a:pPr>
            <a:endParaRPr lang="en-US" sz="1600" dirty="0" smtClean="0">
              <a:solidFill>
                <a:srgbClr val="FFFFFF"/>
              </a:solidFill>
              <a:effectLst>
                <a:outerShdw blurRad="38100" dist="38100" dir="2700000" algn="tl">
                  <a:srgbClr val="000000">
                    <a:alpha val="43137"/>
                  </a:srgbClr>
                </a:outerShdw>
              </a:effectLst>
              <a:latin typeface="Segoe" pitchFamily="34" charset="0"/>
            </a:endParaRPr>
          </a:p>
        </p:txBody>
      </p:sp>
      <p:pic>
        <p:nvPicPr>
          <p:cNvPr id="24" name="Picture 23" descr="TechNet.png"/>
          <p:cNvPicPr>
            <a:picLocks noChangeAspect="1"/>
          </p:cNvPicPr>
          <p:nvPr/>
        </p:nvPicPr>
        <p:blipFill>
          <a:blip r:embed="rId3"/>
          <a:stretch>
            <a:fillRect/>
          </a:stretch>
        </p:blipFill>
        <p:spPr bwMode="black">
          <a:xfrm>
            <a:off x="762000" y="3607054"/>
            <a:ext cx="3624263" cy="738032"/>
          </a:xfrm>
          <a:prstGeom prst="rect">
            <a:avLst/>
          </a:prstGeom>
        </p:spPr>
      </p:pic>
      <p:grpSp>
        <p:nvGrpSpPr>
          <p:cNvPr id="3" name="Group 29"/>
          <p:cNvGrpSpPr/>
          <p:nvPr/>
        </p:nvGrpSpPr>
        <p:grpSpPr>
          <a:xfrm>
            <a:off x="276225" y="1426139"/>
            <a:ext cx="457200" cy="457200"/>
            <a:chOff x="0" y="1400175"/>
            <a:chExt cx="457200" cy="457200"/>
          </a:xfrm>
        </p:grpSpPr>
        <p:sp>
          <p:nvSpPr>
            <p:cNvPr id="31" name="Oval 30"/>
            <p:cNvSpPr/>
            <p:nvPr/>
          </p:nvSpPr>
          <p:spPr>
            <a:xfrm>
              <a:off x="161365" y="1561540"/>
              <a:ext cx="152400" cy="152400"/>
            </a:xfrm>
            <a:prstGeom prst="ellipse">
              <a:avLst/>
            </a:prstGeom>
            <a:gradFill flip="none" rotWithShape="1">
              <a:gsLst>
                <a:gs pos="10000">
                  <a:srgbClr val="C0504D">
                    <a:lumMod val="50000"/>
                  </a:srgbClr>
                </a:gs>
                <a:gs pos="100000">
                  <a:srgbClr val="F79646">
                    <a:lumMod val="50000"/>
                  </a:srgbClr>
                </a:gs>
              </a:gsLst>
              <a:path path="shape">
                <a:fillToRect l="50000" t="50000" r="50000" b="50000"/>
              </a:path>
              <a:tileRect/>
            </a:gradFill>
            <a:ln w="12700" cap="flat" cmpd="sng" algn="ctr">
              <a:gradFill>
                <a:gsLst>
                  <a:gs pos="0">
                    <a:srgbClr val="F79646">
                      <a:lumMod val="75000"/>
                    </a:srgbClr>
                  </a:gs>
                  <a:gs pos="100000">
                    <a:srgbClr val="F79646"/>
                  </a:gs>
                </a:gsLst>
                <a:lin ang="5400000" scaled="0"/>
              </a:gradFill>
              <a:prstDash val="solid"/>
            </a:ln>
            <a:effectLst/>
            <a:scene3d>
              <a:camera prst="orthographicFront"/>
              <a:lightRig rig="threePt" dir="t">
                <a:rot lat="0" lon="0" rev="4800000"/>
              </a:lightRig>
            </a:scene3d>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32" name="Oval 31"/>
            <p:cNvSpPr/>
            <p:nvPr/>
          </p:nvSpPr>
          <p:spPr>
            <a:xfrm>
              <a:off x="0" y="1400175"/>
              <a:ext cx="457200" cy="457200"/>
            </a:xfrm>
            <a:prstGeom prst="ellipse">
              <a:avLst/>
            </a:prstGeom>
            <a:solidFill>
              <a:srgbClr val="FFC000"/>
            </a:solidFill>
            <a:ln w="25400" cap="flat" cmpd="sng" algn="ctr">
              <a:noFill/>
              <a:prstDash val="solid"/>
            </a:ln>
            <a:effectLst>
              <a:softEdge rad="1270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33" name="Oval 32"/>
            <p:cNvSpPr/>
            <p:nvPr/>
          </p:nvSpPr>
          <p:spPr>
            <a:xfrm>
              <a:off x="152400" y="1552575"/>
              <a:ext cx="152400" cy="152400"/>
            </a:xfrm>
            <a:prstGeom prst="ellipse">
              <a:avLst/>
            </a:prstGeom>
            <a:solidFill>
              <a:sysClr val="window" lastClr="FFFFFF"/>
            </a:solidFill>
            <a:ln w="12700" cap="flat" cmpd="sng" algn="ctr">
              <a:solidFill>
                <a:srgbClr val="FFFF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grpSp>
      <p:sp>
        <p:nvSpPr>
          <p:cNvPr id="42" name="Oval 41"/>
          <p:cNvSpPr/>
          <p:nvPr/>
        </p:nvSpPr>
        <p:spPr bwMode="auto">
          <a:xfrm>
            <a:off x="123825" y="1273739"/>
            <a:ext cx="762000" cy="762000"/>
          </a:xfrm>
          <a:prstGeom prst="ellipse">
            <a:avLst/>
          </a:prstGeom>
          <a:gradFill flip="none" rotWithShape="1">
            <a:gsLst>
              <a:gs pos="0">
                <a:schemeClr val="tx1"/>
              </a:gs>
              <a:gs pos="100000">
                <a:schemeClr val="tx1">
                  <a:alpha val="0"/>
                </a:schemeClr>
              </a:gs>
            </a:gsLst>
            <a:path path="shape">
              <a:fillToRect l="50000" t="50000" r="50000" b="50000"/>
            </a:path>
            <a:tileRect/>
          </a:gradFill>
          <a:ln>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p:txBody>
      </p:sp>
      <p:sp>
        <p:nvSpPr>
          <p:cNvPr id="47" name="Rectangle 46"/>
          <p:cNvSpPr/>
          <p:nvPr/>
        </p:nvSpPr>
        <p:spPr>
          <a:xfrm>
            <a:off x="838200" y="2322868"/>
            <a:ext cx="3849547" cy="954107"/>
          </a:xfrm>
          <a:prstGeom prst="rect">
            <a:avLst/>
          </a:prstGeom>
        </p:spPr>
        <p:txBody>
          <a:bodyPr wrap="square">
            <a:spAutoFit/>
          </a:bodyPr>
          <a:lstStyle/>
          <a:p>
            <a:pPr>
              <a:spcBef>
                <a:spcPts val="600"/>
              </a:spcBef>
            </a:pPr>
            <a:r>
              <a:rPr lang="en-US" sz="2000" dirty="0" smtClean="0">
                <a:hlinkClick r:id="rId4"/>
              </a:rPr>
              <a:t>www.microsoft.com/teched</a:t>
            </a:r>
            <a:r>
              <a:rPr lang="en-US" sz="2000" dirty="0" smtClean="0"/>
              <a:t> </a:t>
            </a:r>
          </a:p>
          <a:p>
            <a:pPr marL="0" lvl="1" indent="0">
              <a:lnSpc>
                <a:spcPct val="100000"/>
              </a:lnSpc>
              <a:spcBef>
                <a:spcPts val="0"/>
              </a:spcBef>
              <a:buNone/>
              <a:tabLst>
                <a:tab pos="1828800" algn="l"/>
              </a:tabLst>
            </a:pPr>
            <a:endParaRPr lang="en-US" dirty="0" smtClean="0"/>
          </a:p>
          <a:p>
            <a:pPr marL="0" lvl="1" indent="0">
              <a:lnSpc>
                <a:spcPct val="100000"/>
              </a:lnSpc>
              <a:spcBef>
                <a:spcPts val="0"/>
              </a:spcBef>
              <a:buNone/>
              <a:tabLst>
                <a:tab pos="1828800" algn="l"/>
              </a:tabLst>
            </a:pPr>
            <a:r>
              <a:rPr lang="en-US" dirty="0" smtClean="0"/>
              <a:t>Sessions On-Demand &amp; Community</a:t>
            </a:r>
          </a:p>
        </p:txBody>
      </p:sp>
      <p:sp>
        <p:nvSpPr>
          <p:cNvPr id="48" name="Rectangle 47"/>
          <p:cNvSpPr/>
          <p:nvPr/>
        </p:nvSpPr>
        <p:spPr>
          <a:xfrm>
            <a:off x="838200" y="4474336"/>
            <a:ext cx="3733800" cy="1046440"/>
          </a:xfrm>
          <a:prstGeom prst="rect">
            <a:avLst/>
          </a:prstGeom>
        </p:spPr>
        <p:txBody>
          <a:bodyPr wrap="square">
            <a:spAutoFit/>
          </a:bodyPr>
          <a:lstStyle/>
          <a:p>
            <a:pPr lvl="0">
              <a:spcBef>
                <a:spcPts val="600"/>
              </a:spcBef>
              <a:buSzPct val="120000"/>
              <a:tabLst>
                <a:tab pos="1828800" algn="l"/>
              </a:tabLst>
              <a:defRPr/>
            </a:pPr>
            <a:r>
              <a:rPr lang="en-US" sz="2000" dirty="0" smtClean="0">
                <a:latin typeface="Calibri" pitchFamily="34" charset="0"/>
                <a:hlinkClick r:id="rId5"/>
              </a:rPr>
              <a:t>http://microsoft.com/technet</a:t>
            </a:r>
            <a:r>
              <a:rPr lang="en-US" sz="2400" b="1" dirty="0" smtClean="0">
                <a:latin typeface="Calibri" pitchFamily="34" charset="0"/>
              </a:rPr>
              <a:t>  </a:t>
            </a:r>
            <a:endParaRPr lang="en-US" sz="2400" dirty="0" smtClean="0">
              <a:latin typeface="Calibri" pitchFamily="34" charset="0"/>
            </a:endParaRPr>
          </a:p>
          <a:p>
            <a:pPr marL="0" lvl="1">
              <a:tabLst>
                <a:tab pos="1828800" algn="l"/>
              </a:tabLst>
              <a:defRPr/>
            </a:pPr>
            <a:endParaRPr lang="en-US" dirty="0" smtClean="0">
              <a:latin typeface="Calibri" pitchFamily="34" charset="0"/>
            </a:endParaRPr>
          </a:p>
          <a:p>
            <a:pPr marL="0" lvl="1">
              <a:tabLst>
                <a:tab pos="1828800" algn="l"/>
              </a:tabLst>
              <a:defRPr/>
            </a:pPr>
            <a:r>
              <a:rPr lang="en-US" dirty="0" smtClean="0">
                <a:latin typeface="Calibri" pitchFamily="34" charset="0"/>
              </a:rPr>
              <a:t>Resources for IT Professionals</a:t>
            </a:r>
          </a:p>
        </p:txBody>
      </p:sp>
      <p:pic>
        <p:nvPicPr>
          <p:cNvPr id="25" name="Picture 24" descr="TechEd_online.png"/>
          <p:cNvPicPr>
            <a:picLocks noChangeAspect="1"/>
          </p:cNvPicPr>
          <p:nvPr/>
        </p:nvPicPr>
        <p:blipFill>
          <a:blip r:embed="rId6"/>
          <a:stretch>
            <a:fillRect/>
          </a:stretch>
        </p:blipFill>
        <p:spPr bwMode="black">
          <a:xfrm>
            <a:off x="914400" y="1281128"/>
            <a:ext cx="2409825" cy="1076325"/>
          </a:xfrm>
          <a:prstGeom prst="rect">
            <a:avLst/>
          </a:prstGeom>
        </p:spPr>
      </p:pic>
      <p:sp>
        <p:nvSpPr>
          <p:cNvPr id="22" name="Rounded Rectangle 21"/>
          <p:cNvSpPr/>
          <p:nvPr/>
        </p:nvSpPr>
        <p:spPr bwMode="auto">
          <a:xfrm>
            <a:off x="4612234" y="3506886"/>
            <a:ext cx="4297680" cy="838200"/>
          </a:xfrm>
          <a:prstGeom prst="roundRect">
            <a:avLst>
              <a:gd name="adj" fmla="val 50000"/>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p>
            <a:pPr algn="ctr" defTabSz="914099" fontAlgn="base">
              <a:spcBef>
                <a:spcPct val="0"/>
              </a:spcBef>
              <a:spcAft>
                <a:spcPct val="0"/>
              </a:spcAft>
              <a:defRPr/>
            </a:pPr>
            <a:endParaRPr lang="en-US" sz="1600" dirty="0" smtClean="0">
              <a:solidFill>
                <a:srgbClr val="FFFFFF"/>
              </a:solidFill>
              <a:effectLst>
                <a:outerShdw blurRad="38100" dist="38100" dir="2700000" algn="tl">
                  <a:srgbClr val="000000">
                    <a:alpha val="43137"/>
                  </a:srgbClr>
                </a:outerShdw>
              </a:effectLst>
              <a:latin typeface="Segoe" pitchFamily="34" charset="0"/>
            </a:endParaRPr>
          </a:p>
        </p:txBody>
      </p:sp>
      <p:pic>
        <p:nvPicPr>
          <p:cNvPr id="27" name="Picture 26" descr="msdn_1inch_rgb.png"/>
          <p:cNvPicPr>
            <a:picLocks noChangeAspect="1"/>
          </p:cNvPicPr>
          <p:nvPr/>
        </p:nvPicPr>
        <p:blipFill>
          <a:blip r:embed="rId7"/>
          <a:stretch>
            <a:fillRect/>
          </a:stretch>
        </p:blipFill>
        <p:spPr bwMode="black">
          <a:xfrm>
            <a:off x="5457615" y="3583086"/>
            <a:ext cx="1857375" cy="942975"/>
          </a:xfrm>
          <a:prstGeom prst="rect">
            <a:avLst/>
          </a:prstGeom>
        </p:spPr>
      </p:pic>
      <p:sp>
        <p:nvSpPr>
          <p:cNvPr id="28" name="Rectangle 27"/>
          <p:cNvSpPr/>
          <p:nvPr/>
        </p:nvSpPr>
        <p:spPr>
          <a:xfrm>
            <a:off x="5457615" y="4474336"/>
            <a:ext cx="3352800" cy="1046440"/>
          </a:xfrm>
          <a:prstGeom prst="rect">
            <a:avLst/>
          </a:prstGeom>
        </p:spPr>
        <p:txBody>
          <a:bodyPr wrap="square">
            <a:spAutoFit/>
          </a:bodyPr>
          <a:lstStyle/>
          <a:p>
            <a:pPr>
              <a:spcBef>
                <a:spcPts val="600"/>
              </a:spcBef>
              <a:tabLst>
                <a:tab pos="1828800" algn="l"/>
              </a:tabLst>
            </a:pPr>
            <a:r>
              <a:rPr lang="en-US" sz="2000" dirty="0" smtClean="0">
                <a:hlinkClick r:id="rId8"/>
              </a:rPr>
              <a:t>http://microsoft.com/msdn</a:t>
            </a:r>
            <a:r>
              <a:rPr lang="en-US" sz="2400" b="1" dirty="0" smtClean="0"/>
              <a:t>  </a:t>
            </a:r>
            <a:endParaRPr lang="en-US" sz="2400" dirty="0" smtClean="0"/>
          </a:p>
          <a:p>
            <a:pPr marL="0" lvl="1" indent="0">
              <a:lnSpc>
                <a:spcPct val="100000"/>
              </a:lnSpc>
              <a:spcBef>
                <a:spcPts val="0"/>
              </a:spcBef>
              <a:buNone/>
              <a:tabLst>
                <a:tab pos="1828800" algn="l"/>
              </a:tabLst>
            </a:pPr>
            <a:endParaRPr lang="en-US" dirty="0" smtClean="0"/>
          </a:p>
          <a:p>
            <a:pPr marL="0" lvl="1" indent="0">
              <a:lnSpc>
                <a:spcPct val="100000"/>
              </a:lnSpc>
              <a:spcBef>
                <a:spcPts val="0"/>
              </a:spcBef>
              <a:buNone/>
              <a:tabLst>
                <a:tab pos="1828800" algn="l"/>
              </a:tabLst>
            </a:pPr>
            <a:r>
              <a:rPr lang="en-US" dirty="0" smtClean="0"/>
              <a:t>Resources for Developers</a:t>
            </a:r>
          </a:p>
        </p:txBody>
      </p:sp>
      <p:grpSp>
        <p:nvGrpSpPr>
          <p:cNvPr id="4" name="Group 29"/>
          <p:cNvGrpSpPr/>
          <p:nvPr/>
        </p:nvGrpSpPr>
        <p:grpSpPr>
          <a:xfrm>
            <a:off x="276225" y="3758636"/>
            <a:ext cx="457200" cy="457200"/>
            <a:chOff x="0" y="1400175"/>
            <a:chExt cx="457200" cy="457200"/>
          </a:xfrm>
        </p:grpSpPr>
        <p:sp>
          <p:nvSpPr>
            <p:cNvPr id="38" name="Oval 37"/>
            <p:cNvSpPr/>
            <p:nvPr/>
          </p:nvSpPr>
          <p:spPr>
            <a:xfrm>
              <a:off x="161365" y="1561540"/>
              <a:ext cx="152400" cy="152400"/>
            </a:xfrm>
            <a:prstGeom prst="ellipse">
              <a:avLst/>
            </a:prstGeom>
            <a:gradFill flip="none" rotWithShape="1">
              <a:gsLst>
                <a:gs pos="10000">
                  <a:srgbClr val="C0504D">
                    <a:lumMod val="50000"/>
                  </a:srgbClr>
                </a:gs>
                <a:gs pos="100000">
                  <a:srgbClr val="F79646">
                    <a:lumMod val="50000"/>
                  </a:srgbClr>
                </a:gs>
              </a:gsLst>
              <a:path path="shape">
                <a:fillToRect l="50000" t="50000" r="50000" b="50000"/>
              </a:path>
              <a:tileRect/>
            </a:gradFill>
            <a:ln w="12700" cap="flat" cmpd="sng" algn="ctr">
              <a:gradFill>
                <a:gsLst>
                  <a:gs pos="0">
                    <a:srgbClr val="F79646">
                      <a:lumMod val="75000"/>
                    </a:srgbClr>
                  </a:gs>
                  <a:gs pos="100000">
                    <a:srgbClr val="F79646"/>
                  </a:gs>
                </a:gsLst>
                <a:lin ang="5400000" scaled="0"/>
              </a:gradFill>
              <a:prstDash val="solid"/>
            </a:ln>
            <a:effectLst/>
            <a:scene3d>
              <a:camera prst="orthographicFront"/>
              <a:lightRig rig="threePt" dir="t">
                <a:rot lat="0" lon="0" rev="4800000"/>
              </a:lightRig>
            </a:scene3d>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39" name="Oval 38"/>
            <p:cNvSpPr/>
            <p:nvPr/>
          </p:nvSpPr>
          <p:spPr>
            <a:xfrm>
              <a:off x="0" y="1400175"/>
              <a:ext cx="457200" cy="457200"/>
            </a:xfrm>
            <a:prstGeom prst="ellipse">
              <a:avLst/>
            </a:prstGeom>
            <a:solidFill>
              <a:srgbClr val="FFC000"/>
            </a:solidFill>
            <a:ln w="25400" cap="flat" cmpd="sng" algn="ctr">
              <a:noFill/>
              <a:prstDash val="solid"/>
            </a:ln>
            <a:effectLst>
              <a:softEdge rad="1270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40" name="Oval 39"/>
            <p:cNvSpPr/>
            <p:nvPr/>
          </p:nvSpPr>
          <p:spPr>
            <a:xfrm>
              <a:off x="152400" y="1552575"/>
              <a:ext cx="152400" cy="152400"/>
            </a:xfrm>
            <a:prstGeom prst="ellipse">
              <a:avLst/>
            </a:prstGeom>
            <a:solidFill>
              <a:sysClr val="window" lastClr="FFFFFF"/>
            </a:solidFill>
            <a:ln w="12700" cap="flat" cmpd="sng" algn="ctr">
              <a:solidFill>
                <a:srgbClr val="FFFF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grpSp>
      <p:sp>
        <p:nvSpPr>
          <p:cNvPr id="41" name="Oval 40"/>
          <p:cNvSpPr/>
          <p:nvPr/>
        </p:nvSpPr>
        <p:spPr bwMode="auto">
          <a:xfrm>
            <a:off x="123825" y="3664111"/>
            <a:ext cx="762000" cy="762000"/>
          </a:xfrm>
          <a:prstGeom prst="ellipse">
            <a:avLst/>
          </a:prstGeom>
          <a:gradFill flip="none" rotWithShape="1">
            <a:gsLst>
              <a:gs pos="0">
                <a:schemeClr val="tx1"/>
              </a:gs>
              <a:gs pos="100000">
                <a:schemeClr val="tx1">
                  <a:alpha val="0"/>
                </a:schemeClr>
              </a:gs>
            </a:gsLst>
            <a:path path="shape">
              <a:fillToRect l="50000" t="50000" r="50000" b="50000"/>
            </a:path>
            <a:tileRect/>
          </a:gradFill>
          <a:ln>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p:txBody>
      </p:sp>
      <p:grpSp>
        <p:nvGrpSpPr>
          <p:cNvPr id="5" name="Group 43"/>
          <p:cNvGrpSpPr/>
          <p:nvPr/>
        </p:nvGrpSpPr>
        <p:grpSpPr>
          <a:xfrm>
            <a:off x="4800600" y="3758636"/>
            <a:ext cx="457200" cy="457200"/>
            <a:chOff x="0" y="1400175"/>
            <a:chExt cx="457200" cy="457200"/>
          </a:xfrm>
        </p:grpSpPr>
        <p:sp>
          <p:nvSpPr>
            <p:cNvPr id="45" name="Oval 44"/>
            <p:cNvSpPr/>
            <p:nvPr/>
          </p:nvSpPr>
          <p:spPr>
            <a:xfrm>
              <a:off x="161365" y="1561540"/>
              <a:ext cx="152400" cy="152400"/>
            </a:xfrm>
            <a:prstGeom prst="ellipse">
              <a:avLst/>
            </a:prstGeom>
            <a:gradFill flip="none" rotWithShape="1">
              <a:gsLst>
                <a:gs pos="10000">
                  <a:srgbClr val="C0504D">
                    <a:lumMod val="50000"/>
                  </a:srgbClr>
                </a:gs>
                <a:gs pos="100000">
                  <a:srgbClr val="F79646">
                    <a:lumMod val="50000"/>
                  </a:srgbClr>
                </a:gs>
              </a:gsLst>
              <a:path path="shape">
                <a:fillToRect l="50000" t="50000" r="50000" b="50000"/>
              </a:path>
              <a:tileRect/>
            </a:gradFill>
            <a:ln w="12700" cap="flat" cmpd="sng" algn="ctr">
              <a:gradFill>
                <a:gsLst>
                  <a:gs pos="0">
                    <a:srgbClr val="F79646">
                      <a:lumMod val="75000"/>
                    </a:srgbClr>
                  </a:gs>
                  <a:gs pos="100000">
                    <a:srgbClr val="F79646"/>
                  </a:gs>
                </a:gsLst>
                <a:lin ang="5400000" scaled="0"/>
              </a:gradFill>
              <a:prstDash val="solid"/>
            </a:ln>
            <a:effectLst/>
            <a:scene3d>
              <a:camera prst="orthographicFront"/>
              <a:lightRig rig="threePt" dir="t">
                <a:rot lat="0" lon="0" rev="4800000"/>
              </a:lightRig>
            </a:scene3d>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46" name="Oval 45"/>
            <p:cNvSpPr/>
            <p:nvPr/>
          </p:nvSpPr>
          <p:spPr>
            <a:xfrm>
              <a:off x="0" y="1400175"/>
              <a:ext cx="457200" cy="457200"/>
            </a:xfrm>
            <a:prstGeom prst="ellipse">
              <a:avLst/>
            </a:prstGeom>
            <a:solidFill>
              <a:srgbClr val="FFC000"/>
            </a:solidFill>
            <a:ln w="25400" cap="flat" cmpd="sng" algn="ctr">
              <a:noFill/>
              <a:prstDash val="solid"/>
            </a:ln>
            <a:effectLst>
              <a:softEdge rad="1270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50" name="Oval 49"/>
            <p:cNvSpPr/>
            <p:nvPr/>
          </p:nvSpPr>
          <p:spPr>
            <a:xfrm>
              <a:off x="152400" y="1552575"/>
              <a:ext cx="152400" cy="152400"/>
            </a:xfrm>
            <a:prstGeom prst="ellipse">
              <a:avLst/>
            </a:prstGeom>
            <a:solidFill>
              <a:sysClr val="window" lastClr="FFFFFF"/>
            </a:solidFill>
            <a:ln w="12700" cap="flat" cmpd="sng" algn="ctr">
              <a:solidFill>
                <a:srgbClr val="FFFF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grpSp>
      <p:sp>
        <p:nvSpPr>
          <p:cNvPr id="51" name="Oval 50"/>
          <p:cNvSpPr/>
          <p:nvPr/>
        </p:nvSpPr>
        <p:spPr bwMode="auto">
          <a:xfrm>
            <a:off x="4648200" y="3606236"/>
            <a:ext cx="762000" cy="762000"/>
          </a:xfrm>
          <a:prstGeom prst="ellipse">
            <a:avLst/>
          </a:prstGeom>
          <a:gradFill flip="none" rotWithShape="1">
            <a:gsLst>
              <a:gs pos="0">
                <a:schemeClr val="tx1"/>
              </a:gs>
              <a:gs pos="100000">
                <a:schemeClr val="tx1">
                  <a:alpha val="0"/>
                </a:schemeClr>
              </a:gs>
            </a:gsLst>
            <a:path path="shape">
              <a:fillToRect l="50000" t="50000" r="50000" b="50000"/>
            </a:path>
            <a:tileRect/>
          </a:gradFill>
          <a:ln>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p:txBody>
      </p:sp>
      <p:sp>
        <p:nvSpPr>
          <p:cNvPr id="35" name="Rounded Rectangle 34"/>
          <p:cNvSpPr/>
          <p:nvPr/>
        </p:nvSpPr>
        <p:spPr bwMode="auto">
          <a:xfrm>
            <a:off x="4612234" y="1178489"/>
            <a:ext cx="4297680" cy="838200"/>
          </a:xfrm>
          <a:prstGeom prst="roundRect">
            <a:avLst>
              <a:gd name="adj" fmla="val 50000"/>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p>
            <a:pPr algn="ctr" defTabSz="914099" fontAlgn="base">
              <a:spcBef>
                <a:spcPct val="0"/>
              </a:spcBef>
              <a:spcAft>
                <a:spcPct val="0"/>
              </a:spcAft>
              <a:defRPr/>
            </a:pPr>
            <a:endParaRPr lang="en-US" sz="1600" dirty="0" smtClean="0">
              <a:solidFill>
                <a:srgbClr val="FFFFFF"/>
              </a:solidFill>
              <a:effectLst>
                <a:outerShdw blurRad="38100" dist="38100" dir="2700000" algn="tl">
                  <a:srgbClr val="000000">
                    <a:alpha val="43137"/>
                  </a:srgbClr>
                </a:outerShdw>
              </a:effectLst>
              <a:latin typeface="Segoe" pitchFamily="34" charset="0"/>
            </a:endParaRPr>
          </a:p>
        </p:txBody>
      </p:sp>
      <p:grpSp>
        <p:nvGrpSpPr>
          <p:cNvPr id="6" name="Group 29"/>
          <p:cNvGrpSpPr/>
          <p:nvPr/>
        </p:nvGrpSpPr>
        <p:grpSpPr>
          <a:xfrm>
            <a:off x="4761140" y="1426139"/>
            <a:ext cx="457200" cy="457200"/>
            <a:chOff x="0" y="1400175"/>
            <a:chExt cx="457200" cy="457200"/>
          </a:xfrm>
        </p:grpSpPr>
        <p:sp>
          <p:nvSpPr>
            <p:cNvPr id="37" name="Oval 36"/>
            <p:cNvSpPr/>
            <p:nvPr/>
          </p:nvSpPr>
          <p:spPr>
            <a:xfrm>
              <a:off x="161365" y="1561540"/>
              <a:ext cx="152400" cy="152400"/>
            </a:xfrm>
            <a:prstGeom prst="ellipse">
              <a:avLst/>
            </a:prstGeom>
            <a:gradFill flip="none" rotWithShape="1">
              <a:gsLst>
                <a:gs pos="10000">
                  <a:srgbClr val="C0504D">
                    <a:lumMod val="50000"/>
                  </a:srgbClr>
                </a:gs>
                <a:gs pos="100000">
                  <a:srgbClr val="F79646">
                    <a:lumMod val="50000"/>
                  </a:srgbClr>
                </a:gs>
              </a:gsLst>
              <a:path path="shape">
                <a:fillToRect l="50000" t="50000" r="50000" b="50000"/>
              </a:path>
              <a:tileRect/>
            </a:gradFill>
            <a:ln w="12700" cap="flat" cmpd="sng" algn="ctr">
              <a:gradFill>
                <a:gsLst>
                  <a:gs pos="0">
                    <a:srgbClr val="F79646">
                      <a:lumMod val="75000"/>
                    </a:srgbClr>
                  </a:gs>
                  <a:gs pos="100000">
                    <a:srgbClr val="F79646"/>
                  </a:gs>
                </a:gsLst>
                <a:lin ang="5400000" scaled="0"/>
              </a:gradFill>
              <a:prstDash val="solid"/>
            </a:ln>
            <a:effectLst/>
            <a:scene3d>
              <a:camera prst="orthographicFront"/>
              <a:lightRig rig="threePt" dir="t">
                <a:rot lat="0" lon="0" rev="4800000"/>
              </a:lightRig>
            </a:scene3d>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43" name="Oval 42"/>
            <p:cNvSpPr/>
            <p:nvPr/>
          </p:nvSpPr>
          <p:spPr>
            <a:xfrm>
              <a:off x="0" y="1400175"/>
              <a:ext cx="457200" cy="457200"/>
            </a:xfrm>
            <a:prstGeom prst="ellipse">
              <a:avLst/>
            </a:prstGeom>
            <a:solidFill>
              <a:srgbClr val="FFC000"/>
            </a:solidFill>
            <a:ln w="25400" cap="flat" cmpd="sng" algn="ctr">
              <a:noFill/>
              <a:prstDash val="solid"/>
            </a:ln>
            <a:effectLst>
              <a:softEdge rad="1270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44" name="Oval 43"/>
            <p:cNvSpPr/>
            <p:nvPr/>
          </p:nvSpPr>
          <p:spPr>
            <a:xfrm>
              <a:off x="152400" y="1552575"/>
              <a:ext cx="152400" cy="152400"/>
            </a:xfrm>
            <a:prstGeom prst="ellipse">
              <a:avLst/>
            </a:prstGeom>
            <a:solidFill>
              <a:sysClr val="window" lastClr="FFFFFF"/>
            </a:solidFill>
            <a:ln w="12700" cap="flat" cmpd="sng" algn="ctr">
              <a:solidFill>
                <a:srgbClr val="FFFF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grpSp>
      <p:sp>
        <p:nvSpPr>
          <p:cNvPr id="52" name="Oval 51"/>
          <p:cNvSpPr/>
          <p:nvPr/>
        </p:nvSpPr>
        <p:spPr bwMode="auto">
          <a:xfrm>
            <a:off x="4608740" y="1273739"/>
            <a:ext cx="762000" cy="762000"/>
          </a:xfrm>
          <a:prstGeom prst="ellipse">
            <a:avLst/>
          </a:prstGeom>
          <a:gradFill flip="none" rotWithShape="1">
            <a:gsLst>
              <a:gs pos="0">
                <a:schemeClr val="tx1"/>
              </a:gs>
              <a:gs pos="100000">
                <a:schemeClr val="tx1">
                  <a:alpha val="0"/>
                </a:schemeClr>
              </a:gs>
            </a:gsLst>
            <a:path path="shape">
              <a:fillToRect l="50000" t="50000" r="50000" b="50000"/>
            </a:path>
            <a:tileRect/>
          </a:gradFill>
          <a:ln>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p:txBody>
      </p:sp>
      <p:sp>
        <p:nvSpPr>
          <p:cNvPr id="57" name="Rectangle 56"/>
          <p:cNvSpPr/>
          <p:nvPr/>
        </p:nvSpPr>
        <p:spPr>
          <a:xfrm>
            <a:off x="4629872" y="2322868"/>
            <a:ext cx="4514127" cy="954107"/>
          </a:xfrm>
          <a:prstGeom prst="rect">
            <a:avLst/>
          </a:prstGeom>
        </p:spPr>
        <p:txBody>
          <a:bodyPr wrap="square">
            <a:spAutoFit/>
          </a:bodyPr>
          <a:lstStyle/>
          <a:p>
            <a:pPr>
              <a:spcBef>
                <a:spcPts val="600"/>
              </a:spcBef>
            </a:pPr>
            <a:r>
              <a:rPr lang="en-US" sz="2000" dirty="0" smtClean="0">
                <a:hlinkClick r:id="rId9"/>
              </a:rPr>
              <a:t>www.microsoft.com/learning</a:t>
            </a:r>
            <a:r>
              <a:rPr lang="en-US" sz="2000" dirty="0" smtClean="0"/>
              <a:t>  </a:t>
            </a:r>
          </a:p>
          <a:p>
            <a:pPr marL="0" lvl="1" indent="0">
              <a:lnSpc>
                <a:spcPct val="100000"/>
              </a:lnSpc>
              <a:spcBef>
                <a:spcPts val="0"/>
              </a:spcBef>
              <a:buNone/>
              <a:tabLst>
                <a:tab pos="1828800" algn="l"/>
              </a:tabLst>
            </a:pPr>
            <a:endParaRPr lang="en-US" dirty="0" smtClean="0"/>
          </a:p>
          <a:p>
            <a:r>
              <a:rPr lang="en-US" dirty="0" smtClean="0"/>
              <a:t>Microsoft Certification &amp; Training Resources</a:t>
            </a:r>
            <a:endParaRPr lang="en-US" dirty="0"/>
          </a:p>
        </p:txBody>
      </p:sp>
      <p:sp>
        <p:nvSpPr>
          <p:cNvPr id="54" name="Title 1"/>
          <p:cNvSpPr>
            <a:spLocks noGrp="1"/>
          </p:cNvSpPr>
          <p:nvPr>
            <p:ph type="title"/>
          </p:nvPr>
        </p:nvSpPr>
        <p:spPr/>
        <p:txBody>
          <a:bodyPr vert="horz" wrap="square" lIns="0" tIns="0" rIns="0" bIns="0" rtlCol="0" anchor="t">
            <a:spAutoFit/>
          </a:bodyPr>
          <a:lstStyle/>
          <a:p>
            <a:r>
              <a:rPr/>
              <a:t>Resources</a:t>
            </a:r>
          </a:p>
        </p:txBody>
      </p:sp>
      <p:grpSp>
        <p:nvGrpSpPr>
          <p:cNvPr id="58" name="Group 57"/>
          <p:cNvGrpSpPr/>
          <p:nvPr/>
        </p:nvGrpSpPr>
        <p:grpSpPr bwMode="black">
          <a:xfrm>
            <a:off x="5457615" y="1234828"/>
            <a:ext cx="3477054" cy="771334"/>
            <a:chOff x="5561787" y="0"/>
            <a:chExt cx="3477054" cy="771334"/>
          </a:xfrm>
        </p:grpSpPr>
        <p:pic>
          <p:nvPicPr>
            <p:cNvPr id="56" name="Picture 55" descr="ms_Learning_w.eps"/>
            <p:cNvPicPr>
              <a:picLocks noChangeAspect="1"/>
            </p:cNvPicPr>
            <p:nvPr/>
          </p:nvPicPr>
          <p:blipFill>
            <a:blip r:embed="rId10"/>
            <a:srcRect l="51467"/>
            <a:stretch>
              <a:fillRect/>
            </a:stretch>
          </p:blipFill>
          <p:spPr bwMode="black">
            <a:xfrm>
              <a:off x="7257327" y="0"/>
              <a:ext cx="1781514" cy="771334"/>
            </a:xfrm>
            <a:prstGeom prst="rect">
              <a:avLst/>
            </a:prstGeom>
          </p:spPr>
        </p:pic>
        <p:pic>
          <p:nvPicPr>
            <p:cNvPr id="1026" name="Picture 2" descr="C:\Documents and Settings\Pennie\My Documents\ACERDATA (D)\Pennie's documents\MS Image\Boxshot_Logo\MICROSOFT\Microsoft Logo wht shadow.png"/>
            <p:cNvPicPr>
              <a:picLocks noChangeAspect="1" noChangeArrowheads="1"/>
            </p:cNvPicPr>
            <p:nvPr/>
          </p:nvPicPr>
          <p:blipFill>
            <a:blip r:embed="rId11"/>
            <a:srcRect/>
            <a:stretch>
              <a:fillRect/>
            </a:stretch>
          </p:blipFill>
          <p:spPr bwMode="black">
            <a:xfrm>
              <a:off x="5561787" y="254642"/>
              <a:ext cx="1693646" cy="312516"/>
            </a:xfrm>
            <a:prstGeom prst="rect">
              <a:avLst/>
            </a:prstGeom>
            <a:noFill/>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par>
                          <p:cTn id="9" fill="hold">
                            <p:stCondLst>
                              <p:cond delay="0"/>
                            </p:stCondLst>
                            <p:childTnLst>
                              <p:par>
                                <p:cTn id="10" presetID="10" presetClass="exit" presetSubtype="0" fill="hold" grpId="1" nodeType="afterEffect">
                                  <p:stCondLst>
                                    <p:cond delay="200"/>
                                  </p:stCondLst>
                                  <p:childTnLst>
                                    <p:animEffect transition="out" filter="fade">
                                      <p:cBhvr>
                                        <p:cTn id="11" dur="2000"/>
                                        <p:tgtEl>
                                          <p:spTgt spid="42"/>
                                        </p:tgtEl>
                                      </p:cBhvr>
                                    </p:animEffect>
                                    <p:set>
                                      <p:cBhvr>
                                        <p:cTn id="12" dur="1" fill="hold">
                                          <p:stCondLst>
                                            <p:cond delay="1999"/>
                                          </p:stCondLst>
                                        </p:cTn>
                                        <p:tgtEl>
                                          <p:spTgt spid="42"/>
                                        </p:tgtEl>
                                        <p:attrNameLst>
                                          <p:attrName>style.visibility</p:attrName>
                                        </p:attrNameLst>
                                      </p:cBhvr>
                                      <p:to>
                                        <p:strVal val="hidden"/>
                                      </p:to>
                                    </p:set>
                                  </p:childTnLst>
                                </p:cTn>
                              </p:par>
                            </p:childTnLst>
                          </p:cTn>
                        </p:par>
                        <p:par>
                          <p:cTn id="13" fill="hold">
                            <p:stCondLst>
                              <p:cond delay="2200"/>
                            </p:stCondLst>
                            <p:childTnLst>
                              <p:par>
                                <p:cTn id="14" presetID="1" presetClass="entr" presetSubtype="0"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childTnLst>
                                </p:cTn>
                              </p:par>
                            </p:childTnLst>
                          </p:cTn>
                        </p:par>
                        <p:par>
                          <p:cTn id="18" fill="hold">
                            <p:stCondLst>
                              <p:cond delay="2200"/>
                            </p:stCondLst>
                            <p:childTnLst>
                              <p:par>
                                <p:cTn id="19" presetID="10" presetClass="exit" presetSubtype="0" fill="hold" grpId="1" nodeType="afterEffect">
                                  <p:stCondLst>
                                    <p:cond delay="200"/>
                                  </p:stCondLst>
                                  <p:childTnLst>
                                    <p:animEffect transition="out" filter="fade">
                                      <p:cBhvr>
                                        <p:cTn id="20" dur="2000"/>
                                        <p:tgtEl>
                                          <p:spTgt spid="41"/>
                                        </p:tgtEl>
                                      </p:cBhvr>
                                    </p:animEffect>
                                    <p:set>
                                      <p:cBhvr>
                                        <p:cTn id="21" dur="1" fill="hold">
                                          <p:stCondLst>
                                            <p:cond delay="1999"/>
                                          </p:stCondLst>
                                        </p:cTn>
                                        <p:tgtEl>
                                          <p:spTgt spid="41"/>
                                        </p:tgtEl>
                                        <p:attrNameLst>
                                          <p:attrName>style.visibility</p:attrName>
                                        </p:attrNameLst>
                                      </p:cBhvr>
                                      <p:to>
                                        <p:strVal val="hidden"/>
                                      </p:to>
                                    </p:set>
                                  </p:childTnLst>
                                </p:cTn>
                              </p:par>
                            </p:childTnLst>
                          </p:cTn>
                        </p:par>
                        <p:par>
                          <p:cTn id="22" fill="hold">
                            <p:stCondLst>
                              <p:cond delay="4400"/>
                            </p:stCondLst>
                            <p:childTnLst>
                              <p:par>
                                <p:cTn id="23" presetID="1"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par>
                          <p:cTn id="27" fill="hold">
                            <p:stCondLst>
                              <p:cond delay="4400"/>
                            </p:stCondLst>
                            <p:childTnLst>
                              <p:par>
                                <p:cTn id="28" presetID="10" presetClass="exit" presetSubtype="0" fill="hold" grpId="1" nodeType="afterEffect">
                                  <p:stCondLst>
                                    <p:cond delay="200"/>
                                  </p:stCondLst>
                                  <p:childTnLst>
                                    <p:animEffect transition="out" filter="fade">
                                      <p:cBhvr>
                                        <p:cTn id="29" dur="2000"/>
                                        <p:tgtEl>
                                          <p:spTgt spid="51"/>
                                        </p:tgtEl>
                                      </p:cBhvr>
                                    </p:animEffect>
                                    <p:set>
                                      <p:cBhvr>
                                        <p:cTn id="30" dur="1" fill="hold">
                                          <p:stCondLst>
                                            <p:cond delay="1999"/>
                                          </p:stCondLst>
                                        </p:cTn>
                                        <p:tgtEl>
                                          <p:spTgt spid="51"/>
                                        </p:tgtEl>
                                        <p:attrNameLst>
                                          <p:attrName>style.visibility</p:attrName>
                                        </p:attrNameLst>
                                      </p:cBhvr>
                                      <p:to>
                                        <p:strVal val="hidden"/>
                                      </p:to>
                                    </p:set>
                                  </p:childTnLst>
                                </p:cTn>
                              </p:par>
                            </p:childTnLst>
                          </p:cTn>
                        </p:par>
                        <p:par>
                          <p:cTn id="31" fill="hold">
                            <p:stCondLst>
                              <p:cond delay="6600"/>
                            </p:stCondLst>
                            <p:childTnLst>
                              <p:par>
                                <p:cTn id="32" presetID="1" presetClass="entr" presetSubtype="0" fill="hold" grpId="0" nodeType="afterEffect">
                                  <p:stCondLst>
                                    <p:cond delay="0"/>
                                  </p:stCondLst>
                                  <p:childTnLst>
                                    <p:set>
                                      <p:cBhvr>
                                        <p:cTn id="33" dur="1" fill="hold">
                                          <p:stCondLst>
                                            <p:cond delay="0"/>
                                          </p:stCondLst>
                                        </p:cTn>
                                        <p:tgtEl>
                                          <p:spTgt spid="52"/>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6"/>
                                        </p:tgtEl>
                                        <p:attrNameLst>
                                          <p:attrName>style.visibility</p:attrName>
                                        </p:attrNameLst>
                                      </p:cBhvr>
                                      <p:to>
                                        <p:strVal val="visible"/>
                                      </p:to>
                                    </p:set>
                                  </p:childTnLst>
                                </p:cTn>
                              </p:par>
                            </p:childTnLst>
                          </p:cTn>
                        </p:par>
                        <p:par>
                          <p:cTn id="36" fill="hold">
                            <p:stCondLst>
                              <p:cond delay="6600"/>
                            </p:stCondLst>
                            <p:childTnLst>
                              <p:par>
                                <p:cTn id="37" presetID="10" presetClass="exit" presetSubtype="0" fill="hold" grpId="1" nodeType="afterEffect">
                                  <p:stCondLst>
                                    <p:cond delay="200"/>
                                  </p:stCondLst>
                                  <p:childTnLst>
                                    <p:animEffect transition="out" filter="fade">
                                      <p:cBhvr>
                                        <p:cTn id="38" dur="2000"/>
                                        <p:tgtEl>
                                          <p:spTgt spid="52"/>
                                        </p:tgtEl>
                                      </p:cBhvr>
                                    </p:animEffect>
                                    <p:set>
                                      <p:cBhvr>
                                        <p:cTn id="39" dur="1" fill="hold">
                                          <p:stCondLst>
                                            <p:cond delay="1999"/>
                                          </p:stCondLst>
                                        </p:cTn>
                                        <p:tgtEl>
                                          <p:spTgt spid="5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2" grpId="1" animBg="1"/>
      <p:bldP spid="41" grpId="0" animBg="1"/>
      <p:bldP spid="41" grpId="1" animBg="1"/>
      <p:bldP spid="51" grpId="0" animBg="1"/>
      <p:bldP spid="51" grpId="1" animBg="1"/>
      <p:bldP spid="52" grpId="0" animBg="1"/>
      <p:bldP spid="52" grpId="1"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a:blip r:embed="rId3"/>
          <a:stretch>
            <a:fillRect/>
          </a:stretch>
        </p:blipFill>
        <p:spPr bwMode="black">
          <a:xfrm>
            <a:off x="2286000" y="2590800"/>
            <a:ext cx="4572000" cy="986114"/>
          </a:xfrm>
          <a:prstGeom prst="rect">
            <a:avLst/>
          </a:prstGeom>
          <a:noFill/>
          <a:ln>
            <a:noFill/>
          </a:ln>
        </p:spPr>
      </p:pic>
      <p:sp>
        <p:nvSpPr>
          <p:cNvPr id="5" name="Text Box 3"/>
          <p:cNvSpPr txBox="1">
            <a:spLocks noChangeArrowheads="1"/>
          </p:cNvSpPr>
          <p:nvPr/>
        </p:nvSpPr>
        <p:spPr bwMode="blackWhite">
          <a:xfrm>
            <a:off x="967578" y="5580925"/>
            <a:ext cx="7208845" cy="461651"/>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600" dirty="0">
                <a:latin typeface="Calibri" pitchFamily="34" charset="0"/>
                <a:cs typeface="Arial" charset="0"/>
              </a:rPr>
              <a:t>© </a:t>
            </a:r>
            <a:r>
              <a:rPr lang="en-US" sz="600" dirty="0" smtClean="0">
                <a:latin typeface="Calibri" pitchFamily="34" charset="0"/>
                <a:cs typeface="Arial" charset="0"/>
              </a:rPr>
              <a:t>2009 Microsoft </a:t>
            </a:r>
            <a:r>
              <a:rPr lang="en-US" sz="600" dirty="0">
                <a:latin typeface="Calibri"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600" dirty="0">
                <a:latin typeface="Calibri"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r>
              <a:rPr lang="en-US" sz="600" dirty="0" smtClean="0">
                <a:latin typeface="Calibri" pitchFamily="34" charset="0"/>
                <a:cs typeface="Arial" charset="0"/>
              </a:rPr>
              <a:t>MICROSOFT </a:t>
            </a:r>
            <a:r>
              <a:rPr lang="en-US" sz="600" dirty="0">
                <a:latin typeface="Calibri" pitchFamily="34" charset="0"/>
                <a:cs typeface="Arial" charset="0"/>
              </a:rPr>
              <a:t>MAKES NO WARRANTIES, EXPRESS, IMPLIED OR STATUTORY, AS TO THE INFORMATION IN THIS PRESENTATION.</a:t>
            </a:r>
          </a:p>
        </p:txBody>
      </p:sp>
      <p:sp>
        <p:nvSpPr>
          <p:cNvPr id="7" name="Title 6"/>
          <p:cNvSpPr>
            <a:spLocks noGrp="1"/>
          </p:cNvSpPr>
          <p:nvPr>
            <p:ph type="title"/>
          </p:nvPr>
        </p:nvSpPr>
        <p:spPr/>
        <p:txBody>
          <a:bodyPr/>
          <a:lstStyle/>
          <a:p>
            <a:endParaRPr lang="en-NZ"/>
          </a:p>
        </p:txBody>
      </p:sp>
      <p:sp>
        <p:nvSpPr>
          <p:cNvPr id="8" name="Content Placeholder 7"/>
          <p:cNvSpPr>
            <a:spLocks noGrp="1"/>
          </p:cNvSpPr>
          <p:nvPr>
            <p:ph idx="1"/>
          </p:nvPr>
        </p:nvSpPr>
        <p:spPr/>
        <p:txBody>
          <a:bodyPr/>
          <a:lstStyle/>
          <a:p>
            <a:endParaRPr lang="en-NZ"/>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bwMode="auto">
          <a:xfrm>
            <a:off x="1027755" y="1630506"/>
            <a:ext cx="7452486" cy="3681008"/>
          </a:xfrm>
          <a:prstGeom prst="rect">
            <a:avLst/>
          </a:prstGeom>
          <a:noFill/>
          <a:ln w="9525">
            <a:noFill/>
            <a:miter lim="800000"/>
            <a:headEnd/>
            <a:tailEnd/>
          </a:ln>
        </p:spPr>
        <p:txBody>
          <a:bodyPr vert="horz" wrap="square" lIns="0" tIns="0" rIns="0" bIns="0" numCol="1" anchor="t" anchorCtr="0" compatLnSpc="1">
            <a:prstTxWarp prst="textNoShape">
              <a:avLst/>
            </a:prstTxWarp>
            <a:normAutofit fontScale="85000" lnSpcReduction="20000"/>
          </a:bodyPr>
          <a:lstStyle>
            <a:lvl1pPr marL="396875" indent="-396875" algn="l" defTabSz="912813" rtl="0" eaLnBrk="0" fontAlgn="base" hangingPunct="0">
              <a:lnSpc>
                <a:spcPct val="90000"/>
              </a:lnSpc>
              <a:spcBef>
                <a:spcPct val="20000"/>
              </a:spcBef>
              <a:spcAft>
                <a:spcPct val="0"/>
              </a:spcAft>
              <a:buBlip>
                <a:blip r:embed="rId3"/>
              </a:buBlip>
              <a:defRPr sz="3200" kern="1200">
                <a:solidFill>
                  <a:srgbClr val="99CC99"/>
                </a:solidFill>
                <a:latin typeface="+mn-lt"/>
                <a:ea typeface="ＭＳ Ｐゴシック" pitchFamily="-108" charset="-128"/>
                <a:cs typeface="+mn-cs"/>
              </a:defRPr>
            </a:lvl1pPr>
            <a:lvl2pPr marL="914400" indent="-396875" algn="l" defTabSz="912813" rtl="0" eaLnBrk="0" fontAlgn="base" hangingPunct="0">
              <a:lnSpc>
                <a:spcPct val="90000"/>
              </a:lnSpc>
              <a:spcBef>
                <a:spcPct val="20000"/>
              </a:spcBef>
              <a:spcAft>
                <a:spcPct val="0"/>
              </a:spcAft>
              <a:buSzPct val="90000"/>
              <a:buBlip>
                <a:blip r:embed="rId4"/>
              </a:buBlip>
              <a:defRPr sz="2800" kern="1200">
                <a:solidFill>
                  <a:srgbClr val="99CC99"/>
                </a:solidFill>
                <a:latin typeface="+mn-lt"/>
                <a:ea typeface="ＭＳ Ｐゴシック" pitchFamily="-108" charset="-128"/>
                <a:cs typeface="+mn-cs"/>
              </a:defRPr>
            </a:lvl2pPr>
            <a:lvl3pPr marL="1258888" indent="-344488" algn="l" defTabSz="912813" rtl="0" eaLnBrk="0" fontAlgn="base" hangingPunct="0">
              <a:lnSpc>
                <a:spcPct val="90000"/>
              </a:lnSpc>
              <a:spcBef>
                <a:spcPct val="20000"/>
              </a:spcBef>
              <a:spcAft>
                <a:spcPct val="0"/>
              </a:spcAft>
              <a:buSzPct val="90000"/>
              <a:buBlip>
                <a:blip r:embed="rId4"/>
              </a:buBlip>
              <a:defRPr sz="2400" kern="1200">
                <a:solidFill>
                  <a:srgbClr val="99CC99"/>
                </a:solidFill>
                <a:latin typeface="+mn-lt"/>
                <a:ea typeface="ＭＳ Ｐゴシック" pitchFamily="-108" charset="-128"/>
                <a:cs typeface="+mn-cs"/>
              </a:defRPr>
            </a:lvl3pPr>
            <a:lvl4pPr marL="1604963" indent="-346075" algn="l" defTabSz="912813" rtl="0" eaLnBrk="0" fontAlgn="base" hangingPunct="0">
              <a:lnSpc>
                <a:spcPct val="90000"/>
              </a:lnSpc>
              <a:spcBef>
                <a:spcPct val="20000"/>
              </a:spcBef>
              <a:spcAft>
                <a:spcPct val="0"/>
              </a:spcAft>
              <a:buSzPct val="90000"/>
              <a:buBlip>
                <a:blip r:embed="rId4"/>
              </a:buBlip>
              <a:defRPr sz="2400" kern="1200">
                <a:solidFill>
                  <a:srgbClr val="99CC99"/>
                </a:solidFill>
                <a:latin typeface="+mn-lt"/>
                <a:ea typeface="ＭＳ Ｐゴシック" pitchFamily="-108" charset="-128"/>
                <a:cs typeface="+mn-cs"/>
              </a:defRPr>
            </a:lvl4pPr>
            <a:lvl5pPr marL="1941513" indent="-336550" algn="l" defTabSz="912813" rtl="0" eaLnBrk="0" fontAlgn="base" hangingPunct="0">
              <a:lnSpc>
                <a:spcPct val="90000"/>
              </a:lnSpc>
              <a:spcBef>
                <a:spcPct val="20000"/>
              </a:spcBef>
              <a:spcAft>
                <a:spcPct val="0"/>
              </a:spcAft>
              <a:buSzPct val="90000"/>
              <a:buBlip>
                <a:blip r:embed="rId4"/>
              </a:buBlip>
              <a:defRPr sz="2400" kern="1200">
                <a:solidFill>
                  <a:srgbClr val="99CC99"/>
                </a:solidFill>
                <a:latin typeface="+mn-lt"/>
                <a:ea typeface="ＭＳ Ｐゴシック" pitchFamily="-108" charset="-128"/>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dirty="0">
                <a:solidFill>
                  <a:schemeClr val="tx2"/>
                </a:solidFill>
              </a:rPr>
              <a:t>Introduction to modeling</a:t>
            </a:r>
          </a:p>
          <a:p>
            <a:pPr marL="0" indent="0">
              <a:buNone/>
            </a:pPr>
            <a:endParaRPr lang="en-US" sz="2800" dirty="0" smtClean="0">
              <a:solidFill>
                <a:schemeClr val="accent1"/>
              </a:solidFill>
            </a:endParaRPr>
          </a:p>
          <a:p>
            <a:r>
              <a:rPr lang="en-US" sz="2800" dirty="0">
                <a:solidFill>
                  <a:schemeClr val="accent2"/>
                </a:solidFill>
              </a:rPr>
              <a:t>What are some of the big challenges in IT?</a:t>
            </a:r>
          </a:p>
          <a:p>
            <a:pPr marL="0" indent="0">
              <a:buNone/>
            </a:pPr>
            <a:endParaRPr lang="en-US" sz="2800" dirty="0">
              <a:solidFill>
                <a:schemeClr val="accent2"/>
              </a:solidFill>
            </a:endParaRPr>
          </a:p>
          <a:p>
            <a:r>
              <a:rPr lang="en-US" sz="2800" dirty="0">
                <a:solidFill>
                  <a:schemeClr val="accent2"/>
                </a:solidFill>
              </a:rPr>
              <a:t>“Oslo” – what is </a:t>
            </a:r>
            <a:r>
              <a:rPr lang="en-US" sz="2800" dirty="0" smtClean="0">
                <a:solidFill>
                  <a:schemeClr val="accent2"/>
                </a:solidFill>
              </a:rPr>
              <a:t>it?</a:t>
            </a:r>
            <a:endParaRPr lang="en-US" sz="2800" dirty="0">
              <a:solidFill>
                <a:schemeClr val="accent2"/>
              </a:solidFill>
            </a:endParaRPr>
          </a:p>
          <a:p>
            <a:pPr marL="0" indent="0">
              <a:buNone/>
            </a:pPr>
            <a:endParaRPr lang="en-US" sz="2800" dirty="0">
              <a:solidFill>
                <a:schemeClr val="accent2"/>
              </a:solidFill>
            </a:endParaRPr>
          </a:p>
          <a:p>
            <a:r>
              <a:rPr lang="en-US" sz="2800" dirty="0">
                <a:solidFill>
                  <a:schemeClr val="accent2"/>
                </a:solidFill>
              </a:rPr>
              <a:t> Basic concepts &amp; architecture of “Oslo”</a:t>
            </a:r>
          </a:p>
          <a:p>
            <a:endParaRPr lang="en-US" sz="2800" dirty="0">
              <a:solidFill>
                <a:schemeClr val="accent2"/>
              </a:solidFill>
            </a:endParaRPr>
          </a:p>
          <a:p>
            <a:r>
              <a:rPr lang="en-US" sz="2800" dirty="0">
                <a:solidFill>
                  <a:schemeClr val="accent2"/>
                </a:solidFill>
              </a:rPr>
              <a:t>Demos of some simple scenarios in “Oslo”</a:t>
            </a:r>
          </a:p>
          <a:p>
            <a:endParaRPr lang="en-US" sz="2800" dirty="0">
              <a:solidFill>
                <a:schemeClr val="accent2"/>
              </a:solidFill>
            </a:endParaRPr>
          </a:p>
          <a:p>
            <a:r>
              <a:rPr lang="en-US" sz="2800" dirty="0">
                <a:solidFill>
                  <a:schemeClr val="accent2"/>
                </a:solidFill>
              </a:rPr>
              <a:t>Summary</a:t>
            </a:r>
            <a:endParaRPr lang="en-US" sz="2800" dirty="0" smtClean="0">
              <a:solidFill>
                <a:schemeClr val="accent2"/>
              </a:solidFill>
            </a:endParaRPr>
          </a:p>
          <a:p>
            <a:endParaRPr lang="en-US" sz="2800" dirty="0" smtClean="0">
              <a:solidFill>
                <a:schemeClr val="accent1"/>
              </a:solidFill>
            </a:endParaRPr>
          </a:p>
          <a:p>
            <a:endParaRPr lang="en-US" sz="2800" dirty="0" smtClean="0">
              <a:solidFill>
                <a:schemeClr val="accent1"/>
              </a:solidFill>
            </a:endParaRPr>
          </a:p>
          <a:p>
            <a:endParaRPr lang="en-US" sz="2800" dirty="0" smtClean="0">
              <a:solidFill>
                <a:schemeClr val="accent1"/>
              </a:solidFill>
            </a:endParaRPr>
          </a:p>
          <a:p>
            <a:endParaRPr lang="en-US" sz="2800" dirty="0" smtClean="0">
              <a:solidFill>
                <a:schemeClr val="accent1"/>
              </a:solidFill>
            </a:endParaRPr>
          </a:p>
          <a:p>
            <a:endParaRPr lang="en-US" sz="2800" dirty="0" smtClean="0">
              <a:solidFill>
                <a:schemeClr val="accent1"/>
              </a:solidFill>
            </a:endParaRPr>
          </a:p>
          <a:p>
            <a:pPr>
              <a:buFontTx/>
              <a:buNone/>
            </a:pPr>
            <a:endParaRPr lang="en-US" sz="2800" dirty="0" smtClean="0">
              <a:solidFill>
                <a:schemeClr val="accent1"/>
              </a:solidFill>
            </a:endParaRPr>
          </a:p>
          <a:p>
            <a:endParaRPr lang="en-US" sz="2800" dirty="0" smtClean="0">
              <a:solidFill>
                <a:schemeClr val="accent1"/>
              </a:solidFill>
            </a:endParaRPr>
          </a:p>
        </p:txBody>
      </p:sp>
      <p:grpSp>
        <p:nvGrpSpPr>
          <p:cNvPr id="7" name="Group 29"/>
          <p:cNvGrpSpPr>
            <a:grpSpLocks/>
          </p:cNvGrpSpPr>
          <p:nvPr/>
        </p:nvGrpSpPr>
        <p:grpSpPr bwMode="auto">
          <a:xfrm>
            <a:off x="740229" y="1328057"/>
            <a:ext cx="696685" cy="729341"/>
            <a:chOff x="0" y="1400175"/>
            <a:chExt cx="457200" cy="457200"/>
          </a:xfrm>
        </p:grpSpPr>
        <p:sp>
          <p:nvSpPr>
            <p:cNvPr id="8" name="Oval 7"/>
            <p:cNvSpPr/>
            <p:nvPr/>
          </p:nvSpPr>
          <p:spPr>
            <a:xfrm>
              <a:off x="161365" y="1561540"/>
              <a:ext cx="152400" cy="152400"/>
            </a:xfrm>
            <a:prstGeom prst="ellipse">
              <a:avLst/>
            </a:prstGeom>
            <a:gradFill flip="none" rotWithShape="1">
              <a:gsLst>
                <a:gs pos="10000">
                  <a:srgbClr val="C0504D">
                    <a:lumMod val="50000"/>
                  </a:srgbClr>
                </a:gs>
                <a:gs pos="100000">
                  <a:srgbClr val="F79646">
                    <a:lumMod val="50000"/>
                  </a:srgbClr>
                </a:gs>
              </a:gsLst>
              <a:path path="shape">
                <a:fillToRect l="50000" t="50000" r="50000" b="50000"/>
              </a:path>
              <a:tileRect/>
            </a:gradFill>
            <a:ln w="12700" cap="flat" cmpd="sng" algn="ctr">
              <a:gradFill>
                <a:gsLst>
                  <a:gs pos="0">
                    <a:srgbClr val="F79646">
                      <a:lumMod val="75000"/>
                    </a:srgbClr>
                  </a:gs>
                  <a:gs pos="100000">
                    <a:srgbClr val="F79646"/>
                  </a:gs>
                </a:gsLst>
                <a:lin ang="5400000" scaled="0"/>
              </a:gradFill>
              <a:prstDash val="solid"/>
            </a:ln>
            <a:effectLst/>
            <a:scene3d>
              <a:camera prst="orthographicFront"/>
              <a:lightRig rig="threePt" dir="t">
                <a:rot lat="0" lon="0" rev="4800000"/>
              </a:lightRig>
            </a:scene3d>
            <a:sp3d/>
          </p:spPr>
          <p:txBody>
            <a:bodyPr anchor="ctr"/>
            <a:lstStyle/>
            <a:p>
              <a:pPr algn="ctr" defTabSz="914400">
                <a:defRPr/>
              </a:pPr>
              <a:endParaRPr lang="en-US">
                <a:solidFill>
                  <a:srgbClr val="FFFFFF"/>
                </a:solidFill>
                <a:latin typeface="Calibri" pitchFamily="-108" charset="0"/>
              </a:endParaRPr>
            </a:p>
          </p:txBody>
        </p:sp>
        <p:sp>
          <p:nvSpPr>
            <p:cNvPr id="9" name="Oval 8"/>
            <p:cNvSpPr/>
            <p:nvPr/>
          </p:nvSpPr>
          <p:spPr>
            <a:xfrm>
              <a:off x="0" y="1400175"/>
              <a:ext cx="457200" cy="457200"/>
            </a:xfrm>
            <a:prstGeom prst="ellipse">
              <a:avLst/>
            </a:prstGeom>
            <a:solidFill>
              <a:srgbClr val="FFC000"/>
            </a:solidFill>
            <a:ln w="25400" cap="flat" cmpd="sng" algn="ctr">
              <a:noFill/>
              <a:prstDash val="solid"/>
            </a:ln>
            <a:effectLst>
              <a:softEdge rad="127000"/>
            </a:effectLst>
          </p:spPr>
          <p:txBody>
            <a:bodyPr anchor="ctr"/>
            <a:lstStyle/>
            <a:p>
              <a:pPr algn="ctr" defTabSz="914400">
                <a:defRPr/>
              </a:pPr>
              <a:endParaRPr lang="en-US">
                <a:solidFill>
                  <a:srgbClr val="FFFFFF"/>
                </a:solidFill>
                <a:latin typeface="Calibri" pitchFamily="-108" charset="0"/>
              </a:endParaRPr>
            </a:p>
          </p:txBody>
        </p:sp>
        <p:sp>
          <p:nvSpPr>
            <p:cNvPr id="10" name="Oval 43"/>
            <p:cNvSpPr>
              <a:spLocks noChangeArrowheads="1"/>
            </p:cNvSpPr>
            <p:nvPr/>
          </p:nvSpPr>
          <p:spPr bwMode="auto">
            <a:xfrm>
              <a:off x="152400" y="1552575"/>
              <a:ext cx="152400" cy="152400"/>
            </a:xfrm>
            <a:prstGeom prst="ellipse">
              <a:avLst/>
            </a:prstGeom>
            <a:solidFill>
              <a:srgbClr val="FFFFFF"/>
            </a:solidFill>
            <a:ln w="12700">
              <a:solidFill>
                <a:srgbClr val="FFFF00"/>
              </a:solidFill>
              <a:round/>
              <a:headEnd/>
              <a:tailEnd/>
            </a:ln>
          </p:spPr>
          <p:txBody>
            <a:bodyPr anchor="ctr"/>
            <a:lstStyle/>
            <a:p>
              <a:pPr algn="ctr" defTabSz="914400"/>
              <a:endParaRPr lang="en-US">
                <a:solidFill>
                  <a:srgbClr val="FFFFFF"/>
                </a:solidFill>
                <a:latin typeface="Calibri" pitchFamily="34" charset="0"/>
              </a:endParaRPr>
            </a:p>
          </p:txBody>
        </p:sp>
      </p:grpSp>
      <p:sp>
        <p:nvSpPr>
          <p:cNvPr id="11" name="Title 1"/>
          <p:cNvSpPr>
            <a:spLocks noGrp="1"/>
          </p:cNvSpPr>
          <p:nvPr>
            <p:ph type="title"/>
          </p:nvPr>
        </p:nvSpPr>
        <p:spPr>
          <a:xfrm>
            <a:off x="387054" y="228600"/>
            <a:ext cx="8375946" cy="1163395"/>
          </a:xfrm>
        </p:spPr>
        <p:txBody>
          <a:bodyPr>
            <a:normAutofit/>
          </a:bodyPr>
          <a:lstStyle/>
          <a:p>
            <a:r>
              <a:rPr lang="en-US" dirty="0" smtClean="0">
                <a:solidFill>
                  <a:schemeClr val="tx1"/>
                </a:solidFill>
              </a:rPr>
              <a:t>Agenda</a:t>
            </a:r>
            <a:br>
              <a:rPr lang="en-US" dirty="0" smtClean="0">
                <a:solidFill>
                  <a:schemeClr val="tx1"/>
                </a:solidFill>
              </a:rPr>
            </a:br>
            <a:endParaRPr sz="3600" dirty="0" smtClean="0">
              <a:solidFill>
                <a:schemeClr val="tx1"/>
              </a:solidFill>
            </a:endParaRPr>
          </a:p>
        </p:txBody>
      </p:sp>
    </p:spTree>
    <p:extLst>
      <p:ext uri="{BB962C8B-B14F-4D97-AF65-F5344CB8AC3E}">
        <p14:creationId xmlns:p14="http://schemas.microsoft.com/office/powerpoint/2007/7/12/main" xmlns="" val="2704238024"/>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64797"/>
          </a:xfrm>
        </p:spPr>
        <p:txBody>
          <a:bodyPr/>
          <a:lstStyle/>
          <a:p>
            <a:r>
              <a:rPr lang="en-AU" dirty="0" smtClean="0">
                <a:solidFill>
                  <a:schemeClr val="tx1"/>
                </a:solidFill>
              </a:rPr>
              <a:t>Who can relate to this?</a:t>
            </a:r>
            <a:endParaRPr lang="en-AU" dirty="0">
              <a:solidFill>
                <a:schemeClr val="tx1"/>
              </a:solidFill>
            </a:endParaRPr>
          </a:p>
        </p:txBody>
      </p:sp>
      <p:pic>
        <p:nvPicPr>
          <p:cNvPr id="1026" name="Picture 2" descr=" H\psi(\vec{r}_1,\, \vec{r}_2) = \Bigg[-\frac{\hbar^2}{2\mu} \nabla^2_{r_1} - \frac{\hbar^2}{M} \nabla_{r_1} \dot \nabla_{r_2} - \frac{Ze^2}{4\pi\epsilon_0 r_1} -\frac{Ze^2}{4\pi\epsilon_0 r_2} + \frac{e^2}{4\pi\epsilon_0 r_{12}} \Bigg]\psi(\vec{r}_1,\, \vec{r}_2)"/>
          <p:cNvPicPr>
            <a:picLocks noChangeAspect="1" noChangeArrowheads="1"/>
          </p:cNvPicPr>
          <p:nvPr/>
        </p:nvPicPr>
        <p:blipFill>
          <a:blip r:embed="rId3">
            <a:extLst>
              <a:ext uri="28A0092B-C50C-407e-A947-70E740481C1C">
                <a14:useLocalDpi xmlns:a14="http://schemas.microsoft.com/office/drawing/2007/7/7/main" xmlns="" val="0"/>
              </a:ext>
            </a:extLst>
          </a:blip>
          <a:srcRect/>
          <a:stretch>
            <a:fillRect/>
          </a:stretch>
        </p:blipFill>
        <p:spPr bwMode="auto">
          <a:xfrm>
            <a:off x="441065" y="2366683"/>
            <a:ext cx="8122022" cy="1115528"/>
          </a:xfrm>
          <a:prstGeom prst="roundRect">
            <a:avLst>
              <a:gd name="adj" fmla="val 8594"/>
            </a:avLst>
          </a:prstGeom>
          <a:solidFill>
            <a:srgbClr val="FFFFFF">
              <a:shade val="85000"/>
            </a:srgbClr>
          </a:solidFill>
          <a:ln>
            <a:solidFill>
              <a:srgbClr val="CCFF33"/>
            </a:solidFill>
          </a:ln>
          <a:effectLst>
            <a:reflection blurRad="12700" stA="38000" endPos="28000" dist="5000" dir="5400000" sy="-100000" algn="bl" rotWithShape="0"/>
          </a:effectLst>
          <a:extLst/>
        </p:spPr>
      </p:pic>
    </p:spTree>
    <p:extLst>
      <p:ext uri="{BB962C8B-B14F-4D97-AF65-F5344CB8AC3E}">
        <p14:creationId xmlns:p14="http://schemas.microsoft.com/office/powerpoint/2007/7/12/main" xmlns="" val="3977861599"/>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054" y="228600"/>
            <a:ext cx="8375946" cy="1163395"/>
          </a:xfrm>
        </p:spPr>
        <p:txBody>
          <a:bodyPr>
            <a:normAutofit/>
          </a:bodyPr>
          <a:lstStyle/>
          <a:p>
            <a:r>
              <a:rPr lang="en-US" dirty="0" smtClean="0">
                <a:solidFill>
                  <a:schemeClr val="tx1"/>
                </a:solidFill>
              </a:rPr>
              <a:t>And this?</a:t>
            </a:r>
            <a:br>
              <a:rPr lang="en-US" dirty="0" smtClean="0">
                <a:solidFill>
                  <a:schemeClr val="tx1"/>
                </a:solidFill>
              </a:rPr>
            </a:br>
            <a:endParaRPr sz="3600" dirty="0" smtClean="0">
              <a:solidFill>
                <a:schemeClr val="tx1"/>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07/7/12/main" xmlns="" val="1560725682"/>
              </p:ext>
            </p:extLst>
          </p:nvPr>
        </p:nvGraphicFramePr>
        <p:xfrm>
          <a:off x="381000" y="1412875"/>
          <a:ext cx="8382000" cy="45608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07/7/12/main" xmlns="" val="3354640229"/>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81000" y="228601"/>
            <a:ext cx="8375946" cy="910652"/>
          </a:xfrm>
          <a:prstGeom prst="rect">
            <a:avLst/>
          </a:prstGeom>
        </p:spPr>
        <p:txBody>
          <a:bodyPr vert="horz" wrap="square" lIns="0" tIns="0" rIns="0" bIns="0" rtlCol="0" anchor="t">
            <a:normAutofit/>
          </a:bodyPr>
          <a:lstStyle/>
          <a:p>
            <a:pPr>
              <a:lnSpc>
                <a:spcPct val="90000"/>
              </a:lnSpc>
              <a:spcBef>
                <a:spcPct val="0"/>
              </a:spcBef>
            </a:pPr>
            <a:r>
              <a:rPr lang="en-US" sz="4600" noProof="0" dirty="0" smtClean="0">
                <a:latin typeface="Calibri" pitchFamily="34" charset="0"/>
              </a:rPr>
              <a:t>Models are everywhere ..</a:t>
            </a:r>
            <a:endParaRPr lang="en-US" sz="4600" dirty="0" smtClean="0">
              <a:latin typeface="Calibri" pitchFamily="34" charset="0"/>
            </a:endParaRPr>
          </a:p>
          <a:p>
            <a:pPr marL="0" marR="0" lvl="0" indent="0" algn="l" defTabSz="914363" rtl="0" eaLnBrk="1" fontAlgn="auto" latinLnBrk="0" hangingPunct="1">
              <a:lnSpc>
                <a:spcPct val="90000"/>
              </a:lnSpc>
              <a:spcBef>
                <a:spcPct val="0"/>
              </a:spcBef>
              <a:spcAft>
                <a:spcPts val="0"/>
              </a:spcAft>
              <a:buClrTx/>
              <a:buSzTx/>
              <a:buFontTx/>
              <a:buNone/>
              <a:tabLst/>
              <a:defRPr/>
            </a:pPr>
            <a:endParaRPr kumimoji="0" lang="en-US" sz="3600" b="0" i="0" u="none" strike="noStrike" kern="1200" cap="none" spc="-100" normalizeH="0" baseline="0" noProof="0" dirty="0" smtClean="0">
              <a:ln w="3175">
                <a:noFill/>
              </a:ln>
              <a:effectLst/>
              <a:uLnTx/>
              <a:uFillTx/>
              <a:latin typeface="Calibri" pitchFamily="34" charset="0"/>
              <a:ea typeface="+mn-ea"/>
              <a:cs typeface="Arial" charset="0"/>
            </a:endParaRPr>
          </a:p>
        </p:txBody>
      </p:sp>
      <p:pic>
        <p:nvPicPr>
          <p:cNvPr id="7" name="Picture 2" descr="\\SYDITGUSP01\Mydocs5\rgarg\My Documents\My Pictures\Egypt.jpg"/>
          <p:cNvPicPr>
            <a:picLocks noChangeAspect="1" noChangeArrowheads="1"/>
          </p:cNvPicPr>
          <p:nvPr/>
        </p:nvPicPr>
        <p:blipFill>
          <a:blip r:embed="rId3">
            <a:extLst>
              <a:ext uri="28A0092B-C50C-407e-A947-70E740481C1C">
                <a14:useLocalDpi xmlns:a14="http://schemas.microsoft.com/office/drawing/2007/7/7/main" xmlns="" val="0"/>
              </a:ext>
            </a:extLst>
          </a:blip>
          <a:srcRect/>
          <a:stretch>
            <a:fillRect/>
          </a:stretch>
        </p:blipFill>
        <p:spPr bwMode="auto">
          <a:xfrm>
            <a:off x="367800" y="1793833"/>
            <a:ext cx="8407400" cy="3438627"/>
          </a:xfrm>
          <a:prstGeom prst="rect">
            <a:avLst/>
          </a:prstGeom>
          <a:extLst>
            <a:ext uri="{909E8E84-426E-40dd-AFC4-6F175D3DCCD1}">
              <a14:hiddenFill xmlns:a14="http://schemas.microsoft.com/office/drawing/2007/7/7/main" xmlns="">
                <a:solidFill>
                  <a:srgbClr xmlns:mc="http://schemas.openxmlformats.org/markup-compatibility/2006" val="FFFFFF" mc:Ignorable=""/>
                </a:solidFill>
              </a14:hiddenFill>
            </a:ext>
            <a:ext uri="{53640926-AAD7-44d8-BBD7-CCE9431645EC}">
              <a14:shadowObscured xmlns:a14="http://schemas.microsoft.com/office/drawing/2007/7/7/main" xmlns="" val="1"/>
            </a:ext>
          </a:extLst>
        </p:spPr>
      </p:pic>
    </p:spTree>
    <p:extLst>
      <p:ext uri="{BB962C8B-B14F-4D97-AF65-F5344CB8AC3E}">
        <p14:creationId xmlns:p14="http://schemas.microsoft.com/office/powerpoint/2007/7/12/main" xmlns="" val="394804531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bwMode="black">
          <a:xfrm>
            <a:off x="629016" y="1455121"/>
            <a:ext cx="8301623" cy="3681008"/>
          </a:xfrm>
          <a:prstGeom prst="rect">
            <a:avLst/>
          </a:prstGeom>
          <a:noFill/>
          <a:ln w="9525">
            <a:noFill/>
            <a:miter lim="800000"/>
            <a:headEnd/>
            <a:tailEnd/>
          </a:ln>
        </p:spPr>
        <p:txBody>
          <a:bodyPr vert="horz" wrap="square" lIns="0" tIns="0" rIns="0" bIns="0" numCol="1" anchor="t" anchorCtr="0" compatLnSpc="1">
            <a:prstTxWarp prst="textNoShape">
              <a:avLst/>
            </a:prstTxWarp>
            <a:normAutofit lnSpcReduction="10000"/>
          </a:bodyPr>
          <a:lstStyle>
            <a:lvl1pPr marL="396875" indent="-396875" algn="l" defTabSz="912813" rtl="0" eaLnBrk="0" fontAlgn="base" hangingPunct="0">
              <a:lnSpc>
                <a:spcPct val="90000"/>
              </a:lnSpc>
              <a:spcBef>
                <a:spcPts val="1167"/>
              </a:spcBef>
              <a:spcAft>
                <a:spcPct val="0"/>
              </a:spcAft>
              <a:buFontTx/>
              <a:buBlip>
                <a:blip r:embed="rId3"/>
              </a:buBlip>
              <a:defRPr sz="3300" kern="1200">
                <a:solidFill>
                  <a:srgbClr val="99CC99"/>
                </a:solidFill>
                <a:latin typeface="Corbel" pitchFamily="34" charset="0"/>
                <a:ea typeface="ＭＳ Ｐゴシック" pitchFamily="-108" charset="-128"/>
                <a:cs typeface="+mn-cs"/>
              </a:defRPr>
            </a:lvl1pPr>
            <a:lvl2pPr marL="914400" indent="-396875" algn="l" defTabSz="912813" rtl="0" eaLnBrk="0" fontAlgn="base" hangingPunct="0">
              <a:lnSpc>
                <a:spcPct val="90000"/>
              </a:lnSpc>
              <a:spcBef>
                <a:spcPts val="1083"/>
              </a:spcBef>
              <a:spcAft>
                <a:spcPct val="0"/>
              </a:spcAft>
              <a:buSzPct val="90000"/>
              <a:buFontTx/>
              <a:buBlip>
                <a:blip r:embed="rId4"/>
              </a:buBlip>
              <a:defRPr sz="3000" kern="1200">
                <a:solidFill>
                  <a:srgbClr val="99CC99"/>
                </a:solidFill>
                <a:latin typeface="Corbel" pitchFamily="34" charset="0"/>
                <a:ea typeface="ＭＳ Ｐゴシック" pitchFamily="-108" charset="-128"/>
                <a:cs typeface="+mn-cs"/>
              </a:defRPr>
            </a:lvl2pPr>
            <a:lvl3pPr marL="1258888" indent="-344488" algn="l" defTabSz="912813" rtl="0" eaLnBrk="0" fontAlgn="base" hangingPunct="0">
              <a:lnSpc>
                <a:spcPct val="90000"/>
              </a:lnSpc>
              <a:spcBef>
                <a:spcPts val="1000"/>
              </a:spcBef>
              <a:spcAft>
                <a:spcPct val="0"/>
              </a:spcAft>
              <a:buSzPct val="90000"/>
              <a:buFontTx/>
              <a:buBlip>
                <a:blip r:embed="rId4"/>
              </a:buBlip>
              <a:defRPr sz="2700" kern="1200">
                <a:solidFill>
                  <a:srgbClr val="99CC99"/>
                </a:solidFill>
                <a:latin typeface="Corbel" pitchFamily="34" charset="0"/>
                <a:ea typeface="ＭＳ Ｐゴシック" pitchFamily="-108" charset="-128"/>
                <a:cs typeface="+mn-cs"/>
              </a:defRPr>
            </a:lvl3pPr>
            <a:lvl4pPr marL="1604963" indent="-346075" algn="l" defTabSz="912813" rtl="0" eaLnBrk="0" fontAlgn="base" hangingPunct="0">
              <a:lnSpc>
                <a:spcPct val="90000"/>
              </a:lnSpc>
              <a:spcBef>
                <a:spcPts val="917"/>
              </a:spcBef>
              <a:spcAft>
                <a:spcPct val="0"/>
              </a:spcAft>
              <a:buSzPct val="90000"/>
              <a:buFontTx/>
              <a:buBlip>
                <a:blip r:embed="rId4"/>
              </a:buBlip>
              <a:defRPr sz="2300" kern="1200">
                <a:solidFill>
                  <a:srgbClr val="99CC99"/>
                </a:solidFill>
                <a:latin typeface="Corbel" pitchFamily="34" charset="0"/>
                <a:ea typeface="ＭＳ Ｐゴシック" pitchFamily="-108" charset="-128"/>
                <a:cs typeface="+mn-cs"/>
              </a:defRPr>
            </a:lvl4pPr>
            <a:lvl5pPr marL="1941513" indent="-336550" algn="l" defTabSz="912813" rtl="0" eaLnBrk="0" fontAlgn="base" hangingPunct="0">
              <a:lnSpc>
                <a:spcPct val="90000"/>
              </a:lnSpc>
              <a:spcBef>
                <a:spcPts val="833"/>
              </a:spcBef>
              <a:spcAft>
                <a:spcPct val="0"/>
              </a:spcAft>
              <a:buSzPct val="90000"/>
              <a:buFontTx/>
              <a:buBlip>
                <a:blip r:embed="rId4"/>
              </a:buBlip>
              <a:defRPr sz="2300" kern="1200">
                <a:solidFill>
                  <a:srgbClr val="99CC99"/>
                </a:solidFill>
                <a:latin typeface="Corbel" pitchFamily="34" charset="0"/>
                <a:ea typeface="ＭＳ Ｐゴシック" pitchFamily="-108" charset="-128"/>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chemeClr val="accent2"/>
              </a:buClr>
            </a:pPr>
            <a:r>
              <a:rPr lang="en-US" sz="2800" dirty="0">
                <a:solidFill>
                  <a:schemeClr val="accent2"/>
                </a:solidFill>
                <a:latin typeface="Calibri" pitchFamily="34" charset="0"/>
              </a:rPr>
              <a:t>Represent </a:t>
            </a:r>
            <a:r>
              <a:rPr lang="en-US" sz="2800" dirty="0" smtClean="0">
                <a:solidFill>
                  <a:schemeClr val="accent2"/>
                </a:solidFill>
                <a:latin typeface="Calibri" pitchFamily="34" charset="0"/>
              </a:rPr>
              <a:t>a complex entity or process</a:t>
            </a:r>
          </a:p>
          <a:p>
            <a:pPr>
              <a:buClr>
                <a:schemeClr val="accent2"/>
              </a:buClr>
            </a:pPr>
            <a:endParaRPr lang="en-US" sz="2800" dirty="0">
              <a:solidFill>
                <a:schemeClr val="accent2"/>
              </a:solidFill>
              <a:latin typeface="Calibri" pitchFamily="34" charset="0"/>
            </a:endParaRPr>
          </a:p>
          <a:p>
            <a:pPr>
              <a:buClr>
                <a:schemeClr val="accent2"/>
              </a:buClr>
            </a:pPr>
            <a:r>
              <a:rPr lang="en-US" sz="2800" dirty="0" smtClean="0">
                <a:solidFill>
                  <a:schemeClr val="accent2"/>
                </a:solidFill>
                <a:latin typeface="Calibri" pitchFamily="34" charset="0"/>
              </a:rPr>
              <a:t>Help us to simplify complexity</a:t>
            </a:r>
          </a:p>
          <a:p>
            <a:pPr>
              <a:buClr>
                <a:schemeClr val="accent2"/>
              </a:buClr>
            </a:pPr>
            <a:endParaRPr lang="en-US" sz="2800" dirty="0">
              <a:solidFill>
                <a:schemeClr val="accent2"/>
              </a:solidFill>
              <a:latin typeface="Calibri" pitchFamily="34" charset="0"/>
            </a:endParaRPr>
          </a:p>
          <a:p>
            <a:pPr>
              <a:buClr>
                <a:schemeClr val="accent2"/>
              </a:buClr>
            </a:pPr>
            <a:r>
              <a:rPr lang="en-US" sz="2800" dirty="0" smtClean="0">
                <a:solidFill>
                  <a:schemeClr val="accent2"/>
                </a:solidFill>
                <a:latin typeface="Calibri" pitchFamily="34" charset="0"/>
              </a:rPr>
              <a:t>Allow us to </a:t>
            </a:r>
            <a:r>
              <a:rPr lang="en-US" sz="2800" dirty="0">
                <a:solidFill>
                  <a:schemeClr val="accent2"/>
                </a:solidFill>
                <a:latin typeface="Calibri" pitchFamily="34" charset="0"/>
              </a:rPr>
              <a:t>capture information &amp; share </a:t>
            </a:r>
            <a:r>
              <a:rPr lang="en-US" sz="2800" dirty="0" smtClean="0">
                <a:solidFill>
                  <a:schemeClr val="accent2"/>
                </a:solidFill>
                <a:latin typeface="Calibri" pitchFamily="34" charset="0"/>
              </a:rPr>
              <a:t>them</a:t>
            </a:r>
          </a:p>
          <a:p>
            <a:pPr>
              <a:buClr>
                <a:schemeClr val="accent2"/>
              </a:buClr>
            </a:pPr>
            <a:endParaRPr lang="en-US" sz="2800" dirty="0">
              <a:solidFill>
                <a:schemeClr val="accent2"/>
              </a:solidFill>
              <a:latin typeface="Calibri" pitchFamily="34" charset="0"/>
            </a:endParaRPr>
          </a:p>
          <a:p>
            <a:pPr>
              <a:buClr>
                <a:schemeClr val="accent2"/>
              </a:buClr>
            </a:pPr>
            <a:r>
              <a:rPr lang="en-US" sz="2800" dirty="0" smtClean="0">
                <a:solidFill>
                  <a:schemeClr val="accent2"/>
                </a:solidFill>
                <a:latin typeface="Calibri" pitchFamily="34" charset="0"/>
              </a:rPr>
              <a:t>Can have different representations  (textual/visual/etc.)</a:t>
            </a:r>
          </a:p>
          <a:p>
            <a:pPr marL="0" indent="0">
              <a:buClr>
                <a:schemeClr val="accent2"/>
              </a:buClr>
              <a:buFontTx/>
              <a:buNone/>
            </a:pPr>
            <a:endParaRPr lang="en-US" sz="2800" dirty="0" smtClean="0">
              <a:solidFill>
                <a:schemeClr val="accent2"/>
              </a:solidFill>
              <a:latin typeface="Calibri" pitchFamily="34" charset="0"/>
            </a:endParaRPr>
          </a:p>
          <a:p>
            <a:pPr>
              <a:buClr>
                <a:schemeClr val="accent2"/>
              </a:buClr>
              <a:buFontTx/>
              <a:buNone/>
            </a:pPr>
            <a:endParaRPr lang="en-US" sz="2800" dirty="0" smtClean="0">
              <a:solidFill>
                <a:schemeClr val="accent2"/>
              </a:solidFill>
              <a:latin typeface="Calibri" pitchFamily="34" charset="0"/>
            </a:endParaRPr>
          </a:p>
          <a:p>
            <a:pPr>
              <a:buClr>
                <a:schemeClr val="accent2"/>
              </a:buClr>
            </a:pPr>
            <a:endParaRPr lang="en-US" sz="2800" dirty="0" smtClean="0">
              <a:solidFill>
                <a:schemeClr val="accent2"/>
              </a:solidFill>
              <a:latin typeface="Calibri" pitchFamily="34" charset="0"/>
            </a:endParaRPr>
          </a:p>
        </p:txBody>
      </p:sp>
      <p:sp>
        <p:nvSpPr>
          <p:cNvPr id="6" name="Title 1"/>
          <p:cNvSpPr txBox="1">
            <a:spLocks/>
          </p:cNvSpPr>
          <p:nvPr/>
        </p:nvSpPr>
        <p:spPr>
          <a:xfrm>
            <a:off x="381000" y="228601"/>
            <a:ext cx="8375946" cy="910652"/>
          </a:xfrm>
          <a:prstGeom prst="rect">
            <a:avLst/>
          </a:prstGeom>
        </p:spPr>
        <p:txBody>
          <a:bodyPr vert="horz" wrap="square" lIns="0" tIns="0" rIns="0" bIns="0" rtlCol="0" anchor="t">
            <a:normAutofit/>
          </a:bodyPr>
          <a:lstStyle/>
          <a:p>
            <a:pPr>
              <a:lnSpc>
                <a:spcPct val="90000"/>
              </a:lnSpc>
              <a:spcBef>
                <a:spcPct val="0"/>
              </a:spcBef>
            </a:pPr>
            <a:r>
              <a:rPr lang="en-US" sz="4600" noProof="0" dirty="0" smtClean="0">
                <a:latin typeface="Calibri" pitchFamily="34" charset="0"/>
              </a:rPr>
              <a:t>Models are everywhere ..</a:t>
            </a:r>
            <a:endParaRPr lang="en-US" sz="4600" dirty="0" smtClean="0">
              <a:latin typeface="Calibri" pitchFamily="34" charset="0"/>
            </a:endParaRPr>
          </a:p>
          <a:p>
            <a:pPr marL="0" marR="0" lvl="0" indent="0" algn="l" defTabSz="914363" rtl="0" eaLnBrk="1" fontAlgn="auto" latinLnBrk="0" hangingPunct="1">
              <a:lnSpc>
                <a:spcPct val="90000"/>
              </a:lnSpc>
              <a:spcBef>
                <a:spcPct val="0"/>
              </a:spcBef>
              <a:spcAft>
                <a:spcPts val="0"/>
              </a:spcAft>
              <a:buClrTx/>
              <a:buSzTx/>
              <a:buFontTx/>
              <a:buNone/>
              <a:tabLst/>
              <a:defRPr/>
            </a:pPr>
            <a:endParaRPr kumimoji="0" lang="en-US" sz="3600" b="0" i="0" u="none" strike="noStrike" kern="1200" cap="none" spc="-100" normalizeH="0" baseline="0" noProof="0" dirty="0" smtClean="0">
              <a:ln w="3175">
                <a:noFill/>
              </a:ln>
              <a:effectLst/>
              <a:uLnTx/>
              <a:uFillTx/>
              <a:latin typeface="Calibri" pitchFamily="34" charset="0"/>
              <a:ea typeface="+mn-ea"/>
              <a:cs typeface="Arial" charset="0"/>
            </a:endParaRPr>
          </a:p>
        </p:txBody>
      </p:sp>
    </p:spTree>
    <p:extLst>
      <p:ext uri="{BB962C8B-B14F-4D97-AF65-F5344CB8AC3E}">
        <p14:creationId xmlns:p14="http://schemas.microsoft.com/office/powerpoint/2007/7/12/main" xmlns="" val="237798254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dissolv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dissolve">
                                      <p:cBhvr>
                                        <p:cTn id="17" dur="500"/>
                                        <p:tgtEl>
                                          <p:spTgt spid="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animEffect transition="in" filter="dissolve">
                                      <p:cBhvr>
                                        <p:cTn id="22"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054" y="228600"/>
            <a:ext cx="8375946" cy="1163395"/>
          </a:xfrm>
        </p:spPr>
        <p:txBody>
          <a:bodyPr>
            <a:normAutofit/>
          </a:bodyPr>
          <a:lstStyle/>
          <a:p>
            <a:r>
              <a:rPr lang="en-US" dirty="0" smtClean="0">
                <a:solidFill>
                  <a:schemeClr val="tx1"/>
                </a:solidFill>
              </a:rPr>
              <a:t>Agenda</a:t>
            </a:r>
            <a:br>
              <a:rPr lang="en-US" dirty="0" smtClean="0">
                <a:solidFill>
                  <a:schemeClr val="tx1"/>
                </a:solidFill>
              </a:rPr>
            </a:br>
            <a:endParaRPr sz="3600" dirty="0" smtClean="0">
              <a:solidFill>
                <a:schemeClr val="tx1"/>
              </a:solidFill>
            </a:endParaRPr>
          </a:p>
        </p:txBody>
      </p:sp>
      <p:sp>
        <p:nvSpPr>
          <p:cNvPr id="3" name="Content Placeholder 2"/>
          <p:cNvSpPr>
            <a:spLocks noGrp="1"/>
          </p:cNvSpPr>
          <p:nvPr>
            <p:ph idx="1"/>
          </p:nvPr>
        </p:nvSpPr>
        <p:spPr>
          <a:xfrm>
            <a:off x="875355" y="1478106"/>
            <a:ext cx="7452486" cy="3681008"/>
          </a:xfrm>
        </p:spPr>
        <p:txBody>
          <a:bodyPr>
            <a:normAutofit fontScale="85000" lnSpcReduction="20000"/>
          </a:bodyPr>
          <a:lstStyle/>
          <a:p>
            <a:r>
              <a:rPr lang="en-US" sz="2800" dirty="0">
                <a:solidFill>
                  <a:schemeClr val="accent2"/>
                </a:solidFill>
              </a:rPr>
              <a:t>Introduction to modeling</a:t>
            </a:r>
          </a:p>
          <a:p>
            <a:pPr>
              <a:buNone/>
            </a:pPr>
            <a:endParaRPr lang="en-US" sz="2800" dirty="0" smtClean="0">
              <a:solidFill>
                <a:schemeClr val="tx2"/>
              </a:solidFill>
            </a:endParaRPr>
          </a:p>
          <a:p>
            <a:r>
              <a:rPr lang="en-US" sz="2800" dirty="0">
                <a:solidFill>
                  <a:schemeClr val="tx2"/>
                </a:solidFill>
              </a:rPr>
              <a:t>What are some of the big challenges in IT?</a:t>
            </a:r>
          </a:p>
          <a:p>
            <a:pPr marL="0" indent="0">
              <a:buNone/>
            </a:pPr>
            <a:endParaRPr lang="en-US" sz="2800" dirty="0">
              <a:solidFill>
                <a:schemeClr val="accent1"/>
              </a:solidFill>
            </a:endParaRPr>
          </a:p>
          <a:p>
            <a:r>
              <a:rPr lang="en-US" sz="2800" dirty="0">
                <a:solidFill>
                  <a:schemeClr val="accent2"/>
                </a:solidFill>
              </a:rPr>
              <a:t>“Oslo” – what is it &amp; where are we today?</a:t>
            </a:r>
          </a:p>
          <a:p>
            <a:pPr marL="0" indent="0">
              <a:buNone/>
            </a:pPr>
            <a:endParaRPr lang="en-US" sz="2800" dirty="0">
              <a:solidFill>
                <a:schemeClr val="accent2"/>
              </a:solidFill>
            </a:endParaRPr>
          </a:p>
          <a:p>
            <a:r>
              <a:rPr lang="en-US" sz="2800" dirty="0">
                <a:solidFill>
                  <a:schemeClr val="accent2"/>
                </a:solidFill>
              </a:rPr>
              <a:t> Basic concepts &amp; architecture of “Oslo”</a:t>
            </a:r>
          </a:p>
          <a:p>
            <a:endParaRPr lang="en-US" sz="2800" dirty="0">
              <a:solidFill>
                <a:schemeClr val="accent2"/>
              </a:solidFill>
            </a:endParaRPr>
          </a:p>
          <a:p>
            <a:r>
              <a:rPr lang="en-US" sz="2800" dirty="0">
                <a:solidFill>
                  <a:schemeClr val="accent2"/>
                </a:solidFill>
              </a:rPr>
              <a:t>Demos of some simple scenarios in “Oslo”</a:t>
            </a:r>
          </a:p>
          <a:p>
            <a:endParaRPr lang="en-US" sz="2800" dirty="0">
              <a:solidFill>
                <a:schemeClr val="accent2"/>
              </a:solidFill>
            </a:endParaRPr>
          </a:p>
          <a:p>
            <a:r>
              <a:rPr lang="en-US" sz="2800" dirty="0">
                <a:solidFill>
                  <a:schemeClr val="accent2"/>
                </a:solidFill>
              </a:rPr>
              <a:t>Summary</a:t>
            </a:r>
          </a:p>
          <a:p>
            <a:pPr marL="0" indent="0">
              <a:buNone/>
            </a:pPr>
            <a:endParaRPr lang="en-US" sz="2800" dirty="0" smtClean="0">
              <a:solidFill>
                <a:schemeClr val="accent1"/>
              </a:solidFill>
            </a:endParaRPr>
          </a:p>
          <a:p>
            <a:endParaRPr lang="en-US" sz="2800" dirty="0" smtClean="0">
              <a:solidFill>
                <a:schemeClr val="accent1"/>
              </a:solidFill>
            </a:endParaRPr>
          </a:p>
          <a:p>
            <a:endParaRPr lang="en-US" sz="2800" dirty="0" smtClean="0">
              <a:solidFill>
                <a:schemeClr val="accent1"/>
              </a:solidFill>
            </a:endParaRPr>
          </a:p>
          <a:p>
            <a:endParaRPr lang="en-US" sz="2800" dirty="0" smtClean="0">
              <a:solidFill>
                <a:schemeClr val="accent1"/>
              </a:solidFill>
            </a:endParaRPr>
          </a:p>
          <a:p>
            <a:endParaRPr lang="en-US" sz="2800" dirty="0" smtClean="0">
              <a:solidFill>
                <a:schemeClr val="accent1"/>
              </a:solidFill>
            </a:endParaRPr>
          </a:p>
          <a:p>
            <a:pPr>
              <a:buNone/>
            </a:pPr>
            <a:endParaRPr lang="en-US" sz="2800" dirty="0" smtClean="0">
              <a:solidFill>
                <a:schemeClr val="accent1"/>
              </a:solidFill>
            </a:endParaRPr>
          </a:p>
          <a:p>
            <a:endParaRPr lang="en-US" sz="2800" dirty="0" smtClean="0">
              <a:solidFill>
                <a:schemeClr val="accent1"/>
              </a:solidFill>
            </a:endParaRPr>
          </a:p>
        </p:txBody>
      </p:sp>
      <p:grpSp>
        <p:nvGrpSpPr>
          <p:cNvPr id="4" name="Group 29"/>
          <p:cNvGrpSpPr>
            <a:grpSpLocks/>
          </p:cNvGrpSpPr>
          <p:nvPr/>
        </p:nvGrpSpPr>
        <p:grpSpPr bwMode="auto">
          <a:xfrm>
            <a:off x="609601" y="1844040"/>
            <a:ext cx="696685" cy="729341"/>
            <a:chOff x="0" y="1400175"/>
            <a:chExt cx="457200" cy="457200"/>
          </a:xfrm>
        </p:grpSpPr>
        <p:sp>
          <p:nvSpPr>
            <p:cNvPr id="5" name="Oval 4"/>
            <p:cNvSpPr/>
            <p:nvPr/>
          </p:nvSpPr>
          <p:spPr>
            <a:xfrm>
              <a:off x="161365" y="1561540"/>
              <a:ext cx="152400" cy="152400"/>
            </a:xfrm>
            <a:prstGeom prst="ellipse">
              <a:avLst/>
            </a:prstGeom>
            <a:gradFill flip="none" rotWithShape="1">
              <a:gsLst>
                <a:gs pos="10000">
                  <a:srgbClr val="C0504D">
                    <a:lumMod val="50000"/>
                  </a:srgbClr>
                </a:gs>
                <a:gs pos="100000">
                  <a:srgbClr val="F79646">
                    <a:lumMod val="50000"/>
                  </a:srgbClr>
                </a:gs>
              </a:gsLst>
              <a:path path="shape">
                <a:fillToRect l="50000" t="50000" r="50000" b="50000"/>
              </a:path>
              <a:tileRect/>
            </a:gradFill>
            <a:ln w="12700" cap="flat" cmpd="sng" algn="ctr">
              <a:gradFill>
                <a:gsLst>
                  <a:gs pos="0">
                    <a:srgbClr val="F79646">
                      <a:lumMod val="75000"/>
                    </a:srgbClr>
                  </a:gs>
                  <a:gs pos="100000">
                    <a:srgbClr val="F79646"/>
                  </a:gs>
                </a:gsLst>
                <a:lin ang="5400000" scaled="0"/>
              </a:gradFill>
              <a:prstDash val="solid"/>
            </a:ln>
            <a:effectLst/>
            <a:scene3d>
              <a:camera prst="orthographicFront"/>
              <a:lightRig rig="threePt" dir="t">
                <a:rot lat="0" lon="0" rev="4800000"/>
              </a:lightRig>
            </a:scene3d>
            <a:sp3d/>
          </p:spPr>
          <p:txBody>
            <a:bodyPr anchor="ctr"/>
            <a:lstStyle/>
            <a:p>
              <a:pPr algn="ctr" defTabSz="914400">
                <a:defRPr/>
              </a:pPr>
              <a:endParaRPr lang="en-US">
                <a:solidFill>
                  <a:srgbClr val="FFFFFF"/>
                </a:solidFill>
                <a:latin typeface="Calibri" pitchFamily="-108" charset="0"/>
              </a:endParaRPr>
            </a:p>
          </p:txBody>
        </p:sp>
        <p:sp>
          <p:nvSpPr>
            <p:cNvPr id="6" name="Oval 5"/>
            <p:cNvSpPr/>
            <p:nvPr/>
          </p:nvSpPr>
          <p:spPr>
            <a:xfrm>
              <a:off x="0" y="1400175"/>
              <a:ext cx="457200" cy="457200"/>
            </a:xfrm>
            <a:prstGeom prst="ellipse">
              <a:avLst/>
            </a:prstGeom>
            <a:solidFill>
              <a:srgbClr val="FFC000"/>
            </a:solidFill>
            <a:ln w="25400" cap="flat" cmpd="sng" algn="ctr">
              <a:noFill/>
              <a:prstDash val="solid"/>
            </a:ln>
            <a:effectLst>
              <a:softEdge rad="127000"/>
            </a:effectLst>
          </p:spPr>
          <p:txBody>
            <a:bodyPr anchor="ctr"/>
            <a:lstStyle/>
            <a:p>
              <a:pPr algn="ctr" defTabSz="914400">
                <a:defRPr/>
              </a:pPr>
              <a:endParaRPr lang="en-US">
                <a:solidFill>
                  <a:srgbClr val="FFFFFF"/>
                </a:solidFill>
                <a:latin typeface="Calibri" pitchFamily="-108" charset="0"/>
              </a:endParaRPr>
            </a:p>
          </p:txBody>
        </p:sp>
        <p:sp>
          <p:nvSpPr>
            <p:cNvPr id="7" name="Oval 43"/>
            <p:cNvSpPr>
              <a:spLocks noChangeArrowheads="1"/>
            </p:cNvSpPr>
            <p:nvPr/>
          </p:nvSpPr>
          <p:spPr bwMode="auto">
            <a:xfrm>
              <a:off x="152400" y="1552575"/>
              <a:ext cx="152400" cy="152400"/>
            </a:xfrm>
            <a:prstGeom prst="ellipse">
              <a:avLst/>
            </a:prstGeom>
            <a:solidFill>
              <a:srgbClr val="FFFFFF"/>
            </a:solidFill>
            <a:ln w="12700">
              <a:solidFill>
                <a:srgbClr val="FFFF00"/>
              </a:solidFill>
              <a:round/>
              <a:headEnd/>
              <a:tailEnd/>
            </a:ln>
          </p:spPr>
          <p:txBody>
            <a:bodyPr anchor="ctr"/>
            <a:lstStyle/>
            <a:p>
              <a:pPr algn="ctr" defTabSz="914400"/>
              <a:endParaRPr lang="en-US">
                <a:solidFill>
                  <a:srgbClr val="FFFFFF"/>
                </a:solidFill>
                <a:latin typeface="Calibri" pitchFamily="34" charset="0"/>
              </a:endParaRPr>
            </a:p>
          </p:txBody>
        </p:sp>
      </p:grpSp>
    </p:spTree>
    <p:extLst>
      <p:ext uri="{BB962C8B-B14F-4D97-AF65-F5344CB8AC3E}">
        <p14:creationId xmlns:p14="http://schemas.microsoft.com/office/powerpoint/2007/7/12/main" xmlns="" val="2317661832"/>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TechEd_NewZealand">
  <a:themeElements>
    <a:clrScheme name="Custom 26">
      <a:dk1>
        <a:srgbClr val="000000"/>
      </a:dk1>
      <a:lt1>
        <a:srgbClr val="FFFFFF"/>
      </a:lt1>
      <a:dk2>
        <a:srgbClr val="CCFFCC"/>
      </a:dk2>
      <a:lt2>
        <a:srgbClr val="CCCCCC"/>
      </a:lt2>
      <a:accent1>
        <a:srgbClr val="99CC99"/>
      </a:accent1>
      <a:accent2>
        <a:srgbClr val="00994B"/>
      </a:accent2>
      <a:accent3>
        <a:srgbClr val="1E78B9"/>
      </a:accent3>
      <a:accent4>
        <a:srgbClr val="F5821E"/>
      </a:accent4>
      <a:accent5>
        <a:srgbClr val="FFFF11"/>
      </a:accent5>
      <a:accent6>
        <a:srgbClr val="D90026"/>
      </a:accent6>
      <a:hlink>
        <a:srgbClr val="F3EB4F"/>
      </a:hlink>
      <a:folHlink>
        <a:srgbClr val="68188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000" dirty="0" smtClean="0">
            <a:solidFill>
              <a:srgbClr val="FFFFFF"/>
            </a:solidFill>
            <a:effectLst>
              <a:outerShdw blurRad="38100" dist="38100" dir="2700000" algn="tl">
                <a:srgbClr val="000000">
                  <a:alpha val="43137"/>
                </a:srgbClr>
              </a:outerShdw>
            </a:effectLst>
            <a:latin typeface="Calibri"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TechEd_NewZealand</Template>
  <TotalTime>0</TotalTime>
  <Words>1578</Words>
  <Application>Microsoft Office PowerPoint</Application>
  <PresentationFormat>On-screen Show (4:3)</PresentationFormat>
  <Paragraphs>366</Paragraphs>
  <Slides>33</Slides>
  <Notes>33</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TechEd_NewZealand</vt:lpstr>
      <vt:lpstr>Slide 1</vt:lpstr>
      <vt:lpstr>A lap around "Oslo"</vt:lpstr>
      <vt:lpstr>Agenda </vt:lpstr>
      <vt:lpstr>Agenda </vt:lpstr>
      <vt:lpstr>Who can relate to this?</vt:lpstr>
      <vt:lpstr>And this? </vt:lpstr>
      <vt:lpstr>Slide 7</vt:lpstr>
      <vt:lpstr>Slide 8</vt:lpstr>
      <vt:lpstr>Agenda </vt:lpstr>
      <vt:lpstr>IT today..  </vt:lpstr>
      <vt:lpstr>Can we do better?</vt:lpstr>
      <vt:lpstr>Agenda </vt:lpstr>
      <vt:lpstr>What is "Oslo"?</vt:lpstr>
      <vt:lpstr>Where is “Oslo” today? </vt:lpstr>
      <vt:lpstr>Agenda </vt:lpstr>
      <vt:lpstr>What is "Oslo"?</vt:lpstr>
      <vt:lpstr>Why  "Oslo"?</vt:lpstr>
      <vt:lpstr>"Oslo" Architecture</vt:lpstr>
      <vt:lpstr>Creating models using "M"</vt:lpstr>
      <vt:lpstr>What we just did..</vt:lpstr>
      <vt:lpstr>The "Oslo" Repository A common store for diverse information</vt:lpstr>
      <vt:lpstr>The Repository  A closer look</vt:lpstr>
      <vt:lpstr>The “Quadrant” A tool for working with that information</vt:lpstr>
      <vt:lpstr>The Repository &amp; “Quadrant” An illustration</vt:lpstr>
      <vt:lpstr>Defining Schemas The "M" language</vt:lpstr>
      <vt:lpstr>Using DSLs with "M"</vt:lpstr>
      <vt:lpstr>What we just did..</vt:lpstr>
      <vt:lpstr>Agenda </vt:lpstr>
      <vt:lpstr>Summary </vt:lpstr>
      <vt:lpstr>Resources</vt:lpstr>
      <vt:lpstr>Resources</vt:lpstr>
      <vt:lpstr>Slide 32</vt:lpstr>
      <vt:lpstr>Slide 33</vt:lpstr>
    </vt:vector>
  </TitlesOfParts>
  <Manager/>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dc:description/>
  <cp:lastModifiedBy/>
  <cp:revision>1</cp:revision>
  <dcterms:created xsi:type="dcterms:W3CDTF">2009-09-15T22:57:41Z</dcterms:created>
  <dcterms:modified xsi:type="dcterms:W3CDTF">2009-09-15T22:57:46Z</dcterms:modified>
</cp:coreProperties>
</file>