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Lst>
  <p:notesMasterIdLst>
    <p:notesMasterId r:id="rId35"/>
  </p:notesMasterIdLst>
  <p:handoutMasterIdLst>
    <p:handoutMasterId r:id="rId36"/>
  </p:handoutMasterIdLst>
  <p:sldIdLst>
    <p:sldId id="256" r:id="rId2"/>
    <p:sldId id="257" r:id="rId3"/>
    <p:sldId id="284" r:id="rId4"/>
    <p:sldId id="285" r:id="rId5"/>
    <p:sldId id="308" r:id="rId6"/>
    <p:sldId id="286" r:id="rId7"/>
    <p:sldId id="287" r:id="rId8"/>
    <p:sldId id="288" r:id="rId9"/>
    <p:sldId id="289" r:id="rId10"/>
    <p:sldId id="290" r:id="rId11"/>
    <p:sldId id="291" r:id="rId12"/>
    <p:sldId id="309" r:id="rId13"/>
    <p:sldId id="305" r:id="rId14"/>
    <p:sldId id="306" r:id="rId15"/>
    <p:sldId id="293" r:id="rId16"/>
    <p:sldId id="295" r:id="rId17"/>
    <p:sldId id="307" r:id="rId18"/>
    <p:sldId id="294" r:id="rId19"/>
    <p:sldId id="296" r:id="rId20"/>
    <p:sldId id="297" r:id="rId21"/>
    <p:sldId id="298" r:id="rId22"/>
    <p:sldId id="299" r:id="rId23"/>
    <p:sldId id="311" r:id="rId24"/>
    <p:sldId id="300" r:id="rId25"/>
    <p:sldId id="301" r:id="rId26"/>
    <p:sldId id="302" r:id="rId27"/>
    <p:sldId id="303" r:id="rId28"/>
    <p:sldId id="282" r:id="rId29"/>
    <p:sldId id="277" r:id="rId30"/>
    <p:sldId id="283" r:id="rId31"/>
    <p:sldId id="274" r:id="rId32"/>
    <p:sldId id="304" r:id="rId33"/>
    <p:sldId id="280" r:id="rId3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07/7/12/main" xmlns="">
          <a:srgbClr xmlns:mc="http://schemas.openxmlformats.org/markup-compatibility/2006" xmlns:a14="http://schemas.microsoft.com/office/drawing/2007/7/7/main" val="FF0000" mc:Ignorable=""/>
        </p14:laserClr>
      </p:ext>
      <p:ext uri="{2FDB2607-1784-4EEB-B798-7EB5836EED8A}">
        <p14:showMediaCtrls xmlns:p14="http://schemas.microsoft.com/office/powerpoint/2007/7/12/main" xmlns="" val="1"/>
      </p:ext>
    </p:extLst>
  </p:showPr>
  <p:clrMru>
    <a:srgbClr val="FFFFFF"/>
    <a:srgbClr val="CCFFCC"/>
    <a:srgbClr val="CCCCCC"/>
    <a:srgbClr val="99CC99"/>
    <a:srgbClr val="F6AE1E"/>
    <a:srgbClr val="FF0066"/>
    <a:srgbClr val="000000"/>
    <a:srgbClr val="F3AF35"/>
    <a:srgbClr val="9C42E6"/>
    <a:srgbClr val="D1943B"/>
  </p:clrMru>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6105" autoAdjust="0"/>
  </p:normalViewPr>
  <p:slideViewPr>
    <p:cSldViewPr snapToGrid="0">
      <p:cViewPr>
        <p:scale>
          <a:sx n="60" d="100"/>
          <a:sy n="60" d="100"/>
        </p:scale>
        <p:origin x="-1950" y="-684"/>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64" d="100"/>
          <a:sy n="64" d="100"/>
        </p:scale>
        <p:origin x="-2814"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NZ"/>
  <c:chart>
    <c:plotArea>
      <c:layout>
        <c:manualLayout>
          <c:xMode val="edge"/>
          <c:yMode val="edge"/>
          <c:x val="0"/>
          <c:y val="3.2105613663963653E-2"/>
          <c:w val="0.79196933905989031"/>
          <c:h val="0.87529459004191645"/>
        </c:manualLayout>
      </c:layout>
      <c:lineChart>
        <c:grouping val="standard"/>
        <c:ser>
          <c:idx val="0"/>
          <c:order val="0"/>
          <c:tx>
            <c:strRef>
              <c:f>Sheet1!$B$1</c:f>
              <c:strCache>
                <c:ptCount val="1"/>
                <c:pt idx="0">
                  <c:v>Failed </c:v>
                </c:pt>
              </c:strCache>
            </c:strRef>
          </c:tx>
          <c:marker>
            <c:symbol val="none"/>
          </c:marker>
          <c:cat>
            <c:strRef>
              <c:f>Sheet1!$A$2:$A$6</c:f>
              <c:strCache>
                <c:ptCount val="5"/>
                <c:pt idx="0">
                  <c:v>1998</c:v>
                </c:pt>
                <c:pt idx="1">
                  <c:v>2002</c:v>
                </c:pt>
                <c:pt idx="2">
                  <c:v>2004</c:v>
                </c:pt>
                <c:pt idx="3">
                  <c:v>2006</c:v>
                </c:pt>
                <c:pt idx="4">
                  <c:v>2009</c:v>
                </c:pt>
              </c:strCache>
            </c:strRef>
          </c:cat>
          <c:val>
            <c:numRef>
              <c:f>Sheet1!$B$2:$B$6</c:f>
              <c:numCache>
                <c:formatCode>0%</c:formatCode>
                <c:ptCount val="5"/>
                <c:pt idx="0">
                  <c:v>0.28000000000000008</c:v>
                </c:pt>
                <c:pt idx="1">
                  <c:v>0.15000000000000002</c:v>
                </c:pt>
                <c:pt idx="2">
                  <c:v>0.18000000000000002</c:v>
                </c:pt>
                <c:pt idx="3">
                  <c:v>0.19000000000000003</c:v>
                </c:pt>
                <c:pt idx="4">
                  <c:v>0.24000000000000002</c:v>
                </c:pt>
              </c:numCache>
            </c:numRef>
          </c:val>
        </c:ser>
        <c:ser>
          <c:idx val="1"/>
          <c:order val="1"/>
          <c:tx>
            <c:strRef>
              <c:f>Sheet1!$C$1</c:f>
              <c:strCache>
                <c:ptCount val="1"/>
                <c:pt idx="0">
                  <c:v>Succeeded </c:v>
                </c:pt>
              </c:strCache>
            </c:strRef>
          </c:tx>
          <c:marker>
            <c:symbol val="none"/>
          </c:marker>
          <c:cat>
            <c:strRef>
              <c:f>Sheet1!$A$2:$A$6</c:f>
              <c:strCache>
                <c:ptCount val="5"/>
                <c:pt idx="0">
                  <c:v>1998</c:v>
                </c:pt>
                <c:pt idx="1">
                  <c:v>2002</c:v>
                </c:pt>
                <c:pt idx="2">
                  <c:v>2004</c:v>
                </c:pt>
                <c:pt idx="3">
                  <c:v>2006</c:v>
                </c:pt>
                <c:pt idx="4">
                  <c:v>2009</c:v>
                </c:pt>
              </c:strCache>
            </c:strRef>
          </c:cat>
          <c:val>
            <c:numRef>
              <c:f>Sheet1!$C$2:$C$6</c:f>
              <c:numCache>
                <c:formatCode>0%</c:formatCode>
                <c:ptCount val="5"/>
                <c:pt idx="0">
                  <c:v>0.26</c:v>
                </c:pt>
                <c:pt idx="1">
                  <c:v>0.34000000000000008</c:v>
                </c:pt>
                <c:pt idx="2">
                  <c:v>0.29000000000000004</c:v>
                </c:pt>
                <c:pt idx="3">
                  <c:v>0.35000000000000003</c:v>
                </c:pt>
                <c:pt idx="4">
                  <c:v>0.32000000000000006</c:v>
                </c:pt>
              </c:numCache>
            </c:numRef>
          </c:val>
        </c:ser>
        <c:ser>
          <c:idx val="2"/>
          <c:order val="2"/>
          <c:tx>
            <c:strRef>
              <c:f>Sheet1!$D$1</c:f>
              <c:strCache>
                <c:ptCount val="1"/>
                <c:pt idx="0">
                  <c:v>Challenged </c:v>
                </c:pt>
              </c:strCache>
            </c:strRef>
          </c:tx>
          <c:marker>
            <c:symbol val="none"/>
          </c:marker>
          <c:cat>
            <c:strRef>
              <c:f>Sheet1!$A$2:$A$6</c:f>
              <c:strCache>
                <c:ptCount val="5"/>
                <c:pt idx="0">
                  <c:v>1998</c:v>
                </c:pt>
                <c:pt idx="1">
                  <c:v>2002</c:v>
                </c:pt>
                <c:pt idx="2">
                  <c:v>2004</c:v>
                </c:pt>
                <c:pt idx="3">
                  <c:v>2006</c:v>
                </c:pt>
                <c:pt idx="4">
                  <c:v>2009</c:v>
                </c:pt>
              </c:strCache>
            </c:strRef>
          </c:cat>
          <c:val>
            <c:numRef>
              <c:f>Sheet1!$D$2:$D$6</c:f>
              <c:numCache>
                <c:formatCode>0%</c:formatCode>
                <c:ptCount val="5"/>
                <c:pt idx="0">
                  <c:v>0.46</c:v>
                </c:pt>
                <c:pt idx="1">
                  <c:v>0.51</c:v>
                </c:pt>
                <c:pt idx="2">
                  <c:v>0.53</c:v>
                </c:pt>
                <c:pt idx="3">
                  <c:v>0.46</c:v>
                </c:pt>
                <c:pt idx="4">
                  <c:v>0.44000000000000006</c:v>
                </c:pt>
              </c:numCache>
            </c:numRef>
          </c:val>
        </c:ser>
        <c:dLbls/>
        <c:marker val="1"/>
        <c:axId val="76511488"/>
        <c:axId val="76533760"/>
      </c:lineChart>
      <c:catAx>
        <c:axId val="76511488"/>
        <c:scaling>
          <c:orientation val="minMax"/>
        </c:scaling>
        <c:axPos val="b"/>
        <c:tickLblPos val="nextTo"/>
        <c:crossAx val="76533760"/>
        <c:crosses val="autoZero"/>
        <c:auto val="1"/>
        <c:lblAlgn val="ctr"/>
        <c:lblOffset val="100"/>
      </c:catAx>
      <c:valAx>
        <c:axId val="76533760"/>
        <c:scaling>
          <c:orientation val="minMax"/>
        </c:scaling>
        <c:axPos val="l"/>
        <c:majorGridlines/>
        <c:numFmt formatCode="0%" sourceLinked="1"/>
        <c:tickLblPos val="nextTo"/>
        <c:crossAx val="76511488"/>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extLst>
      <p:ext uri="{BB962C8B-B14F-4D97-AF65-F5344CB8AC3E}">
        <p14:creationId xmlns:p14="http://schemas.microsoft.com/office/powerpoint/2007/7/12/main" xmlns="" val="3406140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07/7/12/main" xmlns="" val="103014868"/>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9/15/2009 10:46 AM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Header Placeholder 3"/>
          <p:cNvSpPr>
            <a:spLocks noGrp="1"/>
          </p:cNvSpPr>
          <p:nvPr>
            <p:ph type="hdr" sz="quarter"/>
          </p:nvPr>
        </p:nvSpPr>
        <p:spPr bwMode="auto">
          <a:noFill/>
          <a:ln>
            <a:miter lim="800000"/>
            <a:headEnd/>
            <a:tailEnd/>
          </a:ln>
        </p:spPr>
        <p:txBody>
          <a:bodyPr/>
          <a:lstStyle/>
          <a:p>
            <a:endParaRPr lang="en-US" smtClean="0">
              <a:latin typeface="Trebuchet MS" pitchFamily="34" charset="0"/>
            </a:endParaRPr>
          </a:p>
        </p:txBody>
      </p:sp>
      <p:sp>
        <p:nvSpPr>
          <p:cNvPr id="47107" name="Date Placeholder 4"/>
          <p:cNvSpPr>
            <a:spLocks noGrp="1"/>
          </p:cNvSpPr>
          <p:nvPr>
            <p:ph type="dt" sz="quarter" idx="1"/>
          </p:nvPr>
        </p:nvSpPr>
        <p:spPr bwMode="auto">
          <a:noFill/>
          <a:ln>
            <a:miter lim="800000"/>
            <a:headEnd/>
            <a:tailEnd/>
          </a:ln>
        </p:spPr>
        <p:txBody>
          <a:bodyPr/>
          <a:lstStyle/>
          <a:p>
            <a:fld id="{2729EA40-04FB-4A09-A5A7-6ACDC5C40002}" type="datetime8">
              <a:rPr lang="en-US" smtClean="0">
                <a:latin typeface="Trebuchet MS" pitchFamily="34" charset="0"/>
              </a:rPr>
              <a:pPr/>
              <a:t>9/15/2009 10:46 AM</a:t>
            </a:fld>
            <a:endParaRPr lang="en-US" smtClean="0">
              <a:latin typeface="Trebuchet MS" pitchFamily="34" charset="0"/>
            </a:endParaRPr>
          </a:p>
        </p:txBody>
      </p:sp>
      <p:sp>
        <p:nvSpPr>
          <p:cNvPr id="47108" name="Footer Placeholder 5"/>
          <p:cNvSpPr>
            <a:spLocks noGrp="1"/>
          </p:cNvSpPr>
          <p:nvPr>
            <p:ph type="ftr" sz="quarter" idx="4"/>
          </p:nvPr>
        </p:nvSpPr>
        <p:spPr bwMode="auto">
          <a:noFill/>
          <a:ln>
            <a:miter lim="800000"/>
            <a:headEnd/>
            <a:tailEnd/>
          </a:ln>
        </p:spPr>
        <p:txBody>
          <a:bodyPr/>
          <a:lstStyle/>
          <a:p>
            <a:r>
              <a:rPr lang="en-US" smtClean="0">
                <a:solidFill>
                  <a:schemeClr val="tx1"/>
                </a:solidFill>
                <a:latin typeface="Segoe" pitchFamily="-108" charset="0"/>
              </a:rPr>
              <a:t>© 2007 Microsoft Corporation. All rights reserved. Microsoft, Windows, Windows Vista and other product names are or may be registered trademarks and/or trademarks in the U.S. and/or other countries.</a:t>
            </a:r>
          </a:p>
          <a:p>
            <a:r>
              <a:rPr lang="en-US" smtClean="0">
                <a:solidFill>
                  <a:schemeClr val="tx1"/>
                </a:solidFill>
                <a:latin typeface="Segoe" pitchFamily="-108"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latin typeface="Segoe" pitchFamily="-108" charset="0"/>
              </a:rPr>
            </a:br>
            <a:r>
              <a:rPr lang="en-US" smtClean="0">
                <a:solidFill>
                  <a:schemeClr val="tx1"/>
                </a:solidFill>
                <a:latin typeface="Segoe" pitchFamily="-108" charset="0"/>
              </a:rPr>
              <a:t>MICROSOFT MAKES NO WARRANTIES, EXPRESS, IMPLIED OR STATUTORY, AS TO THE INFORMATION IN THIS PRESENTATION.</a:t>
            </a:r>
          </a:p>
          <a:p>
            <a:endParaRPr lang="en-US" smtClean="0">
              <a:solidFill>
                <a:schemeClr val="tx1"/>
              </a:solidFill>
              <a:latin typeface="Segoe" pitchFamily="-108" charset="0"/>
            </a:endParaRPr>
          </a:p>
        </p:txBody>
      </p:sp>
      <p:sp>
        <p:nvSpPr>
          <p:cNvPr id="47109" name="Slide Number Placeholder 6"/>
          <p:cNvSpPr>
            <a:spLocks noGrp="1"/>
          </p:cNvSpPr>
          <p:nvPr>
            <p:ph type="sldNum" sz="quarter" idx="5"/>
          </p:nvPr>
        </p:nvSpPr>
        <p:spPr bwMode="auto">
          <a:noFill/>
          <a:ln>
            <a:miter lim="800000"/>
            <a:headEnd/>
            <a:tailEnd/>
          </a:ln>
        </p:spPr>
        <p:txBody>
          <a:bodyPr/>
          <a:lstStyle/>
          <a:p>
            <a:fld id="{7201FADA-9E2C-4ED8-AAC2-B874BA825054}" type="slidenum">
              <a:rPr lang="en-US" smtClean="0">
                <a:latin typeface="Trebuchet MS" pitchFamily="34" charset="0"/>
              </a:rPr>
              <a:pPr/>
              <a:t>10</a:t>
            </a:fld>
            <a:endParaRPr lang="en-US" smtClean="0">
              <a:latin typeface="Trebuchet MS" pitchFamily="34" charset="0"/>
            </a:endParaRPr>
          </a:p>
        </p:txBody>
      </p:sp>
      <p:sp>
        <p:nvSpPr>
          <p:cNvPr id="47110" name="Slide Image Placeholder 11"/>
          <p:cNvSpPr>
            <a:spLocks noGrp="1" noRot="1" noChangeAspect="1" noTextEdit="1"/>
          </p:cNvSpPr>
          <p:nvPr>
            <p:ph type="sldImg"/>
          </p:nvPr>
        </p:nvSpPr>
        <p:spPr bwMode="auto">
          <a:xfrm>
            <a:off x="1535113" y="457200"/>
            <a:ext cx="3736975" cy="2801938"/>
          </a:xfrm>
          <a:noFill/>
          <a:ln>
            <a:solidFill>
              <a:srgbClr val="000000"/>
            </a:solidFill>
            <a:miter lim="800000"/>
            <a:headEnd/>
            <a:tailEnd/>
          </a:ln>
        </p:spPr>
      </p:sp>
      <p:sp>
        <p:nvSpPr>
          <p:cNvPr id="47111" name="Notes Placeholder 12"/>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Header Placeholder 3"/>
          <p:cNvSpPr>
            <a:spLocks noGrp="1"/>
          </p:cNvSpPr>
          <p:nvPr>
            <p:ph type="hdr" sz="quarter"/>
          </p:nvPr>
        </p:nvSpPr>
        <p:spPr bwMode="auto">
          <a:noFill/>
          <a:ln>
            <a:miter lim="800000"/>
            <a:headEnd/>
            <a:tailEnd/>
          </a:ln>
        </p:spPr>
        <p:txBody>
          <a:bodyPr/>
          <a:lstStyle/>
          <a:p>
            <a:endParaRPr lang="en-US" smtClean="0">
              <a:latin typeface="Trebuchet MS" pitchFamily="34" charset="0"/>
            </a:endParaRPr>
          </a:p>
        </p:txBody>
      </p:sp>
      <p:sp>
        <p:nvSpPr>
          <p:cNvPr id="47107" name="Date Placeholder 4"/>
          <p:cNvSpPr>
            <a:spLocks noGrp="1"/>
          </p:cNvSpPr>
          <p:nvPr>
            <p:ph type="dt" sz="quarter" idx="1"/>
          </p:nvPr>
        </p:nvSpPr>
        <p:spPr bwMode="auto">
          <a:noFill/>
          <a:ln>
            <a:miter lim="800000"/>
            <a:headEnd/>
            <a:tailEnd/>
          </a:ln>
        </p:spPr>
        <p:txBody>
          <a:bodyPr/>
          <a:lstStyle/>
          <a:p>
            <a:fld id="{2729EA40-04FB-4A09-A5A7-6ACDC5C40002}" type="datetime8">
              <a:rPr lang="en-US" smtClean="0">
                <a:latin typeface="Trebuchet MS" pitchFamily="34" charset="0"/>
              </a:rPr>
              <a:pPr/>
              <a:t>9/15/2009 10:46 AM</a:t>
            </a:fld>
            <a:endParaRPr lang="en-US" smtClean="0">
              <a:latin typeface="Trebuchet MS" pitchFamily="34" charset="0"/>
            </a:endParaRPr>
          </a:p>
        </p:txBody>
      </p:sp>
      <p:sp>
        <p:nvSpPr>
          <p:cNvPr id="47108" name="Footer Placeholder 5"/>
          <p:cNvSpPr>
            <a:spLocks noGrp="1"/>
          </p:cNvSpPr>
          <p:nvPr>
            <p:ph type="ftr" sz="quarter" idx="4"/>
          </p:nvPr>
        </p:nvSpPr>
        <p:spPr bwMode="auto">
          <a:noFill/>
          <a:ln>
            <a:miter lim="800000"/>
            <a:headEnd/>
            <a:tailEnd/>
          </a:ln>
        </p:spPr>
        <p:txBody>
          <a:bodyPr/>
          <a:lstStyle/>
          <a:p>
            <a:r>
              <a:rPr lang="en-US" smtClean="0">
                <a:solidFill>
                  <a:schemeClr val="tx1"/>
                </a:solidFill>
                <a:latin typeface="Segoe" pitchFamily="-108" charset="0"/>
              </a:rPr>
              <a:t>© 2007 Microsoft Corporation. All rights reserved. Microsoft, Windows, Windows Vista and other product names are or may be registered trademarks and/or trademarks in the U.S. and/or other countries.</a:t>
            </a:r>
          </a:p>
          <a:p>
            <a:r>
              <a:rPr lang="en-US" smtClean="0">
                <a:solidFill>
                  <a:schemeClr val="tx1"/>
                </a:solidFill>
                <a:latin typeface="Segoe" pitchFamily="-108"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latin typeface="Segoe" pitchFamily="-108" charset="0"/>
              </a:rPr>
            </a:br>
            <a:r>
              <a:rPr lang="en-US" smtClean="0">
                <a:solidFill>
                  <a:schemeClr val="tx1"/>
                </a:solidFill>
                <a:latin typeface="Segoe" pitchFamily="-108" charset="0"/>
              </a:rPr>
              <a:t>MICROSOFT MAKES NO WARRANTIES, EXPRESS, IMPLIED OR STATUTORY, AS TO THE INFORMATION IN THIS PRESENTATION.</a:t>
            </a:r>
          </a:p>
          <a:p>
            <a:endParaRPr lang="en-US" smtClean="0">
              <a:solidFill>
                <a:schemeClr val="tx1"/>
              </a:solidFill>
              <a:latin typeface="Segoe" pitchFamily="-108" charset="0"/>
            </a:endParaRPr>
          </a:p>
        </p:txBody>
      </p:sp>
      <p:sp>
        <p:nvSpPr>
          <p:cNvPr id="47109" name="Slide Number Placeholder 6"/>
          <p:cNvSpPr>
            <a:spLocks noGrp="1"/>
          </p:cNvSpPr>
          <p:nvPr>
            <p:ph type="sldNum" sz="quarter" idx="5"/>
          </p:nvPr>
        </p:nvSpPr>
        <p:spPr bwMode="auto">
          <a:noFill/>
          <a:ln>
            <a:miter lim="800000"/>
            <a:headEnd/>
            <a:tailEnd/>
          </a:ln>
        </p:spPr>
        <p:txBody>
          <a:bodyPr/>
          <a:lstStyle/>
          <a:p>
            <a:fld id="{7201FADA-9E2C-4ED8-AAC2-B874BA825054}" type="slidenum">
              <a:rPr lang="en-US" smtClean="0">
                <a:latin typeface="Trebuchet MS" pitchFamily="34" charset="0"/>
              </a:rPr>
              <a:pPr/>
              <a:t>11</a:t>
            </a:fld>
            <a:endParaRPr lang="en-US" smtClean="0">
              <a:latin typeface="Trebuchet MS" pitchFamily="34" charset="0"/>
            </a:endParaRPr>
          </a:p>
        </p:txBody>
      </p:sp>
      <p:sp>
        <p:nvSpPr>
          <p:cNvPr id="47110" name="Slide Image Placeholder 11"/>
          <p:cNvSpPr>
            <a:spLocks noGrp="1" noRot="1" noChangeAspect="1" noTextEdit="1"/>
          </p:cNvSpPr>
          <p:nvPr>
            <p:ph type="sldImg"/>
          </p:nvPr>
        </p:nvSpPr>
        <p:spPr bwMode="auto">
          <a:xfrm>
            <a:off x="1535113" y="457200"/>
            <a:ext cx="3736975" cy="2801938"/>
          </a:xfrm>
          <a:noFill/>
          <a:ln>
            <a:solidFill>
              <a:srgbClr val="000000"/>
            </a:solidFill>
            <a:miter lim="800000"/>
            <a:headEnd/>
            <a:tailEnd/>
          </a:ln>
        </p:spPr>
      </p:sp>
      <p:sp>
        <p:nvSpPr>
          <p:cNvPr id="47111" name="Notes Placeholder 12"/>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9/15/2009 10:46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9/15/2009 10:46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Header Placeholder 3"/>
          <p:cNvSpPr>
            <a:spLocks noGrp="1"/>
          </p:cNvSpPr>
          <p:nvPr>
            <p:ph type="hdr" sz="quarter"/>
          </p:nvPr>
        </p:nvSpPr>
        <p:spPr bwMode="auto">
          <a:noFill/>
          <a:ln>
            <a:miter lim="800000"/>
            <a:headEnd/>
            <a:tailEnd/>
          </a:ln>
        </p:spPr>
        <p:txBody>
          <a:bodyPr/>
          <a:lstStyle/>
          <a:p>
            <a:endParaRPr lang="en-US" smtClean="0">
              <a:latin typeface="Trebuchet MS" pitchFamily="34" charset="0"/>
            </a:endParaRPr>
          </a:p>
        </p:txBody>
      </p:sp>
      <p:sp>
        <p:nvSpPr>
          <p:cNvPr id="47107" name="Date Placeholder 4"/>
          <p:cNvSpPr>
            <a:spLocks noGrp="1"/>
          </p:cNvSpPr>
          <p:nvPr>
            <p:ph type="dt" sz="quarter" idx="1"/>
          </p:nvPr>
        </p:nvSpPr>
        <p:spPr bwMode="auto">
          <a:noFill/>
          <a:ln>
            <a:miter lim="800000"/>
            <a:headEnd/>
            <a:tailEnd/>
          </a:ln>
        </p:spPr>
        <p:txBody>
          <a:bodyPr/>
          <a:lstStyle/>
          <a:p>
            <a:fld id="{2729EA40-04FB-4A09-A5A7-6ACDC5C40002}" type="datetime8">
              <a:rPr lang="en-US" smtClean="0">
                <a:latin typeface="Trebuchet MS" pitchFamily="34" charset="0"/>
              </a:rPr>
              <a:pPr/>
              <a:t>9/15/2009 10:46 AM</a:t>
            </a:fld>
            <a:endParaRPr lang="en-US" smtClean="0">
              <a:latin typeface="Trebuchet MS" pitchFamily="34" charset="0"/>
            </a:endParaRPr>
          </a:p>
        </p:txBody>
      </p:sp>
      <p:sp>
        <p:nvSpPr>
          <p:cNvPr id="47108" name="Footer Placeholder 5"/>
          <p:cNvSpPr>
            <a:spLocks noGrp="1"/>
          </p:cNvSpPr>
          <p:nvPr>
            <p:ph type="ftr" sz="quarter" idx="4"/>
          </p:nvPr>
        </p:nvSpPr>
        <p:spPr bwMode="auto">
          <a:noFill/>
          <a:ln>
            <a:miter lim="800000"/>
            <a:headEnd/>
            <a:tailEnd/>
          </a:ln>
        </p:spPr>
        <p:txBody>
          <a:bodyPr/>
          <a:lstStyle/>
          <a:p>
            <a:r>
              <a:rPr lang="en-US" smtClean="0">
                <a:solidFill>
                  <a:schemeClr val="tx1"/>
                </a:solidFill>
                <a:latin typeface="Segoe" pitchFamily="-108" charset="0"/>
              </a:rPr>
              <a:t>© 2007 Microsoft Corporation. All rights reserved. Microsoft, Windows, Windows Vista and other product names are or may be registered trademarks and/or trademarks in the U.S. and/or other countries.</a:t>
            </a:r>
          </a:p>
          <a:p>
            <a:r>
              <a:rPr lang="en-US" smtClean="0">
                <a:solidFill>
                  <a:schemeClr val="tx1"/>
                </a:solidFill>
                <a:latin typeface="Segoe" pitchFamily="-108"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latin typeface="Segoe" pitchFamily="-108" charset="0"/>
              </a:rPr>
            </a:br>
            <a:r>
              <a:rPr lang="en-US" smtClean="0">
                <a:solidFill>
                  <a:schemeClr val="tx1"/>
                </a:solidFill>
                <a:latin typeface="Segoe" pitchFamily="-108" charset="0"/>
              </a:rPr>
              <a:t>MICROSOFT MAKES NO WARRANTIES, EXPRESS, IMPLIED OR STATUTORY, AS TO THE INFORMATION IN THIS PRESENTATION.</a:t>
            </a:r>
          </a:p>
          <a:p>
            <a:endParaRPr lang="en-US" smtClean="0">
              <a:solidFill>
                <a:schemeClr val="tx1"/>
              </a:solidFill>
              <a:latin typeface="Segoe" pitchFamily="-108" charset="0"/>
            </a:endParaRPr>
          </a:p>
        </p:txBody>
      </p:sp>
      <p:sp>
        <p:nvSpPr>
          <p:cNvPr id="47109" name="Slide Number Placeholder 6"/>
          <p:cNvSpPr>
            <a:spLocks noGrp="1"/>
          </p:cNvSpPr>
          <p:nvPr>
            <p:ph type="sldNum" sz="quarter" idx="5"/>
          </p:nvPr>
        </p:nvSpPr>
        <p:spPr bwMode="auto">
          <a:noFill/>
          <a:ln>
            <a:miter lim="800000"/>
            <a:headEnd/>
            <a:tailEnd/>
          </a:ln>
        </p:spPr>
        <p:txBody>
          <a:bodyPr/>
          <a:lstStyle/>
          <a:p>
            <a:fld id="{7201FADA-9E2C-4ED8-AAC2-B874BA825054}" type="slidenum">
              <a:rPr lang="en-US" smtClean="0">
                <a:latin typeface="Trebuchet MS" pitchFamily="34" charset="0"/>
              </a:rPr>
              <a:pPr/>
              <a:t>19</a:t>
            </a:fld>
            <a:endParaRPr lang="en-US" smtClean="0">
              <a:latin typeface="Trebuchet MS" pitchFamily="34" charset="0"/>
            </a:endParaRPr>
          </a:p>
        </p:txBody>
      </p:sp>
      <p:sp>
        <p:nvSpPr>
          <p:cNvPr id="47110" name="Slide Image Placeholder 11"/>
          <p:cNvSpPr>
            <a:spLocks noGrp="1" noRot="1" noChangeAspect="1" noTextEdit="1"/>
          </p:cNvSpPr>
          <p:nvPr>
            <p:ph type="sldImg"/>
          </p:nvPr>
        </p:nvSpPr>
        <p:spPr bwMode="auto">
          <a:xfrm>
            <a:off x="1535113" y="457200"/>
            <a:ext cx="3736975" cy="2801938"/>
          </a:xfrm>
          <a:noFill/>
          <a:ln>
            <a:solidFill>
              <a:srgbClr val="000000"/>
            </a:solidFill>
            <a:miter lim="800000"/>
            <a:headEnd/>
            <a:tailEnd/>
          </a:ln>
        </p:spPr>
      </p:sp>
      <p:sp>
        <p:nvSpPr>
          <p:cNvPr id="47111" name="Notes Placeholder 12"/>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9/15/2009 10:46 AM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Header Placeholder 3"/>
          <p:cNvSpPr>
            <a:spLocks noGrp="1"/>
          </p:cNvSpPr>
          <p:nvPr>
            <p:ph type="hdr" sz="quarter"/>
          </p:nvPr>
        </p:nvSpPr>
        <p:spPr bwMode="auto">
          <a:noFill/>
          <a:ln>
            <a:miter lim="800000"/>
            <a:headEnd/>
            <a:tailEnd/>
          </a:ln>
        </p:spPr>
        <p:txBody>
          <a:bodyPr/>
          <a:lstStyle/>
          <a:p>
            <a:endParaRPr lang="en-US" smtClean="0">
              <a:latin typeface="Trebuchet MS" pitchFamily="34" charset="0"/>
            </a:endParaRPr>
          </a:p>
        </p:txBody>
      </p:sp>
      <p:sp>
        <p:nvSpPr>
          <p:cNvPr id="47107" name="Date Placeholder 4"/>
          <p:cNvSpPr>
            <a:spLocks noGrp="1"/>
          </p:cNvSpPr>
          <p:nvPr>
            <p:ph type="dt" sz="quarter" idx="1"/>
          </p:nvPr>
        </p:nvSpPr>
        <p:spPr bwMode="auto">
          <a:noFill/>
          <a:ln>
            <a:miter lim="800000"/>
            <a:headEnd/>
            <a:tailEnd/>
          </a:ln>
        </p:spPr>
        <p:txBody>
          <a:bodyPr/>
          <a:lstStyle/>
          <a:p>
            <a:fld id="{2729EA40-04FB-4A09-A5A7-6ACDC5C40002}" type="datetime8">
              <a:rPr lang="en-US" smtClean="0">
                <a:latin typeface="Trebuchet MS" pitchFamily="34" charset="0"/>
              </a:rPr>
              <a:pPr/>
              <a:t>9/15/2009 10:46 AM</a:t>
            </a:fld>
            <a:endParaRPr lang="en-US" smtClean="0">
              <a:latin typeface="Trebuchet MS" pitchFamily="34" charset="0"/>
            </a:endParaRPr>
          </a:p>
        </p:txBody>
      </p:sp>
      <p:sp>
        <p:nvSpPr>
          <p:cNvPr id="47108" name="Footer Placeholder 5"/>
          <p:cNvSpPr>
            <a:spLocks noGrp="1"/>
          </p:cNvSpPr>
          <p:nvPr>
            <p:ph type="ftr" sz="quarter" idx="4"/>
          </p:nvPr>
        </p:nvSpPr>
        <p:spPr bwMode="auto">
          <a:noFill/>
          <a:ln>
            <a:miter lim="800000"/>
            <a:headEnd/>
            <a:tailEnd/>
          </a:ln>
        </p:spPr>
        <p:txBody>
          <a:bodyPr/>
          <a:lstStyle/>
          <a:p>
            <a:r>
              <a:rPr lang="en-US" smtClean="0">
                <a:solidFill>
                  <a:schemeClr val="tx1"/>
                </a:solidFill>
                <a:latin typeface="Segoe" pitchFamily="-108" charset="0"/>
              </a:rPr>
              <a:t>© 2007 Microsoft Corporation. All rights reserved. Microsoft, Windows, Windows Vista and other product names are or may be registered trademarks and/or trademarks in the U.S. and/or other countries.</a:t>
            </a:r>
          </a:p>
          <a:p>
            <a:r>
              <a:rPr lang="en-US" smtClean="0">
                <a:solidFill>
                  <a:schemeClr val="tx1"/>
                </a:solidFill>
                <a:latin typeface="Segoe" pitchFamily="-108"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latin typeface="Segoe" pitchFamily="-108" charset="0"/>
              </a:rPr>
            </a:br>
            <a:r>
              <a:rPr lang="en-US" smtClean="0">
                <a:solidFill>
                  <a:schemeClr val="tx1"/>
                </a:solidFill>
                <a:latin typeface="Segoe" pitchFamily="-108" charset="0"/>
              </a:rPr>
              <a:t>MICROSOFT MAKES NO WARRANTIES, EXPRESS, IMPLIED OR STATUTORY, AS TO THE INFORMATION IN THIS PRESENTATION.</a:t>
            </a:r>
          </a:p>
          <a:p>
            <a:endParaRPr lang="en-US" smtClean="0">
              <a:solidFill>
                <a:schemeClr val="tx1"/>
              </a:solidFill>
              <a:latin typeface="Segoe" pitchFamily="-108" charset="0"/>
            </a:endParaRPr>
          </a:p>
        </p:txBody>
      </p:sp>
      <p:sp>
        <p:nvSpPr>
          <p:cNvPr id="47109" name="Slide Number Placeholder 6"/>
          <p:cNvSpPr>
            <a:spLocks noGrp="1"/>
          </p:cNvSpPr>
          <p:nvPr>
            <p:ph type="sldNum" sz="quarter" idx="5"/>
          </p:nvPr>
        </p:nvSpPr>
        <p:spPr bwMode="auto">
          <a:noFill/>
          <a:ln>
            <a:miter lim="800000"/>
            <a:headEnd/>
            <a:tailEnd/>
          </a:ln>
        </p:spPr>
        <p:txBody>
          <a:bodyPr/>
          <a:lstStyle/>
          <a:p>
            <a:fld id="{7201FADA-9E2C-4ED8-AAC2-B874BA825054}" type="slidenum">
              <a:rPr lang="en-US" smtClean="0">
                <a:latin typeface="Trebuchet MS" pitchFamily="34" charset="0"/>
              </a:rPr>
              <a:pPr/>
              <a:t>3</a:t>
            </a:fld>
            <a:endParaRPr lang="en-US" smtClean="0">
              <a:latin typeface="Trebuchet MS" pitchFamily="34" charset="0"/>
            </a:endParaRPr>
          </a:p>
        </p:txBody>
      </p:sp>
      <p:sp>
        <p:nvSpPr>
          <p:cNvPr id="47110" name="Slide Image Placeholder 11"/>
          <p:cNvSpPr>
            <a:spLocks noGrp="1" noRot="1" noChangeAspect="1" noTextEdit="1"/>
          </p:cNvSpPr>
          <p:nvPr>
            <p:ph type="sldImg"/>
          </p:nvPr>
        </p:nvSpPr>
        <p:spPr bwMode="auto">
          <a:xfrm>
            <a:off x="1535113" y="457200"/>
            <a:ext cx="3736975" cy="2801938"/>
          </a:xfrm>
          <a:noFill/>
          <a:ln>
            <a:solidFill>
              <a:srgbClr val="000000"/>
            </a:solidFill>
            <a:miter lim="800000"/>
            <a:headEnd/>
            <a:tailEnd/>
          </a:ln>
        </p:spPr>
      </p:sp>
      <p:sp>
        <p:nvSpPr>
          <p:cNvPr id="47111" name="Notes Placeholder 12"/>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9/15/2009 10:46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Header Placeholder 3"/>
          <p:cNvSpPr>
            <a:spLocks noGrp="1"/>
          </p:cNvSpPr>
          <p:nvPr>
            <p:ph type="hdr" sz="quarter"/>
          </p:nvPr>
        </p:nvSpPr>
        <p:spPr bwMode="auto">
          <a:noFill/>
          <a:ln>
            <a:miter lim="800000"/>
            <a:headEnd/>
            <a:tailEnd/>
          </a:ln>
        </p:spPr>
        <p:txBody>
          <a:bodyPr/>
          <a:lstStyle/>
          <a:p>
            <a:endParaRPr lang="en-US" smtClean="0">
              <a:latin typeface="Trebuchet MS" pitchFamily="34" charset="0"/>
            </a:endParaRPr>
          </a:p>
        </p:txBody>
      </p:sp>
      <p:sp>
        <p:nvSpPr>
          <p:cNvPr id="47107" name="Date Placeholder 4"/>
          <p:cNvSpPr>
            <a:spLocks noGrp="1"/>
          </p:cNvSpPr>
          <p:nvPr>
            <p:ph type="dt" sz="quarter" idx="1"/>
          </p:nvPr>
        </p:nvSpPr>
        <p:spPr bwMode="auto">
          <a:noFill/>
          <a:ln>
            <a:miter lim="800000"/>
            <a:headEnd/>
            <a:tailEnd/>
          </a:ln>
        </p:spPr>
        <p:txBody>
          <a:bodyPr/>
          <a:lstStyle/>
          <a:p>
            <a:fld id="{2729EA40-04FB-4A09-A5A7-6ACDC5C40002}" type="datetime8">
              <a:rPr lang="en-US" smtClean="0">
                <a:latin typeface="Trebuchet MS" pitchFamily="34" charset="0"/>
              </a:rPr>
              <a:pPr/>
              <a:t>9/15/2009 10:46 AM</a:t>
            </a:fld>
            <a:endParaRPr lang="en-US" smtClean="0">
              <a:latin typeface="Trebuchet MS" pitchFamily="34" charset="0"/>
            </a:endParaRPr>
          </a:p>
        </p:txBody>
      </p:sp>
      <p:sp>
        <p:nvSpPr>
          <p:cNvPr id="47108" name="Footer Placeholder 5"/>
          <p:cNvSpPr>
            <a:spLocks noGrp="1"/>
          </p:cNvSpPr>
          <p:nvPr>
            <p:ph type="ftr" sz="quarter" idx="4"/>
          </p:nvPr>
        </p:nvSpPr>
        <p:spPr bwMode="auto">
          <a:noFill/>
          <a:ln>
            <a:miter lim="800000"/>
            <a:headEnd/>
            <a:tailEnd/>
          </a:ln>
        </p:spPr>
        <p:txBody>
          <a:bodyPr/>
          <a:lstStyle/>
          <a:p>
            <a:r>
              <a:rPr lang="en-US" smtClean="0">
                <a:solidFill>
                  <a:schemeClr val="tx1"/>
                </a:solidFill>
                <a:latin typeface="Segoe" pitchFamily="-108" charset="0"/>
              </a:rPr>
              <a:t>© 2007 Microsoft Corporation. All rights reserved. Microsoft, Windows, Windows Vista and other product names are or may be registered trademarks and/or trademarks in the U.S. and/or other countries.</a:t>
            </a:r>
          </a:p>
          <a:p>
            <a:r>
              <a:rPr lang="en-US" smtClean="0">
                <a:solidFill>
                  <a:schemeClr val="tx1"/>
                </a:solidFill>
                <a:latin typeface="Segoe" pitchFamily="-108"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latin typeface="Segoe" pitchFamily="-108" charset="0"/>
              </a:rPr>
            </a:br>
            <a:r>
              <a:rPr lang="en-US" smtClean="0">
                <a:solidFill>
                  <a:schemeClr val="tx1"/>
                </a:solidFill>
                <a:latin typeface="Segoe" pitchFamily="-108" charset="0"/>
              </a:rPr>
              <a:t>MICROSOFT MAKES NO WARRANTIES, EXPRESS, IMPLIED OR STATUTORY, AS TO THE INFORMATION IN THIS PRESENTATION.</a:t>
            </a:r>
          </a:p>
          <a:p>
            <a:endParaRPr lang="en-US" smtClean="0">
              <a:solidFill>
                <a:schemeClr val="tx1"/>
              </a:solidFill>
              <a:latin typeface="Segoe" pitchFamily="-108" charset="0"/>
            </a:endParaRPr>
          </a:p>
        </p:txBody>
      </p:sp>
      <p:sp>
        <p:nvSpPr>
          <p:cNvPr id="47109" name="Slide Number Placeholder 6"/>
          <p:cNvSpPr>
            <a:spLocks noGrp="1"/>
          </p:cNvSpPr>
          <p:nvPr>
            <p:ph type="sldNum" sz="quarter" idx="5"/>
          </p:nvPr>
        </p:nvSpPr>
        <p:spPr bwMode="auto">
          <a:noFill/>
          <a:ln>
            <a:miter lim="800000"/>
            <a:headEnd/>
            <a:tailEnd/>
          </a:ln>
        </p:spPr>
        <p:txBody>
          <a:bodyPr/>
          <a:lstStyle/>
          <a:p>
            <a:fld id="{7201FADA-9E2C-4ED8-AAC2-B874BA825054}" type="slidenum">
              <a:rPr lang="en-US" smtClean="0">
                <a:latin typeface="Trebuchet MS" pitchFamily="34" charset="0"/>
              </a:rPr>
              <a:pPr/>
              <a:t>4</a:t>
            </a:fld>
            <a:endParaRPr lang="en-US" smtClean="0">
              <a:latin typeface="Trebuchet MS" pitchFamily="34" charset="0"/>
            </a:endParaRPr>
          </a:p>
        </p:txBody>
      </p:sp>
      <p:sp>
        <p:nvSpPr>
          <p:cNvPr id="47110" name="Slide Image Placeholder 11"/>
          <p:cNvSpPr>
            <a:spLocks noGrp="1" noRot="1" noChangeAspect="1" noTextEdit="1"/>
          </p:cNvSpPr>
          <p:nvPr>
            <p:ph type="sldImg"/>
          </p:nvPr>
        </p:nvSpPr>
        <p:spPr bwMode="auto">
          <a:xfrm>
            <a:off x="1535113" y="457200"/>
            <a:ext cx="3736975" cy="2801938"/>
          </a:xfrm>
          <a:noFill/>
          <a:ln>
            <a:solidFill>
              <a:srgbClr val="000000"/>
            </a:solidFill>
            <a:miter lim="800000"/>
            <a:headEnd/>
            <a:tailEnd/>
          </a:ln>
        </p:spPr>
      </p:sp>
      <p:sp>
        <p:nvSpPr>
          <p:cNvPr id="47111" name="Notes Placeholder 12"/>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9/15/2009 10:46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Header Placeholder 3"/>
          <p:cNvSpPr>
            <a:spLocks noGrp="1"/>
          </p:cNvSpPr>
          <p:nvPr>
            <p:ph type="hdr" sz="quarter"/>
          </p:nvPr>
        </p:nvSpPr>
        <p:spPr bwMode="auto">
          <a:noFill/>
          <a:ln>
            <a:miter lim="800000"/>
            <a:headEnd/>
            <a:tailEnd/>
          </a:ln>
        </p:spPr>
        <p:txBody>
          <a:bodyPr/>
          <a:lstStyle/>
          <a:p>
            <a:endParaRPr lang="en-US" smtClean="0">
              <a:latin typeface="Trebuchet MS" pitchFamily="34" charset="0"/>
            </a:endParaRPr>
          </a:p>
        </p:txBody>
      </p:sp>
      <p:sp>
        <p:nvSpPr>
          <p:cNvPr id="47107" name="Date Placeholder 4"/>
          <p:cNvSpPr>
            <a:spLocks noGrp="1"/>
          </p:cNvSpPr>
          <p:nvPr>
            <p:ph type="dt" sz="quarter" idx="1"/>
          </p:nvPr>
        </p:nvSpPr>
        <p:spPr bwMode="auto">
          <a:noFill/>
          <a:ln>
            <a:miter lim="800000"/>
            <a:headEnd/>
            <a:tailEnd/>
          </a:ln>
        </p:spPr>
        <p:txBody>
          <a:bodyPr/>
          <a:lstStyle/>
          <a:p>
            <a:fld id="{2729EA40-04FB-4A09-A5A7-6ACDC5C40002}" type="datetime8">
              <a:rPr lang="en-US" smtClean="0">
                <a:latin typeface="Trebuchet MS" pitchFamily="34" charset="0"/>
              </a:rPr>
              <a:pPr/>
              <a:t>9/15/2009 10:46 AM</a:t>
            </a:fld>
            <a:endParaRPr lang="en-US" smtClean="0">
              <a:latin typeface="Trebuchet MS" pitchFamily="34" charset="0"/>
            </a:endParaRPr>
          </a:p>
        </p:txBody>
      </p:sp>
      <p:sp>
        <p:nvSpPr>
          <p:cNvPr id="47108" name="Footer Placeholder 5"/>
          <p:cNvSpPr>
            <a:spLocks noGrp="1"/>
          </p:cNvSpPr>
          <p:nvPr>
            <p:ph type="ftr" sz="quarter" idx="4"/>
          </p:nvPr>
        </p:nvSpPr>
        <p:spPr bwMode="auto">
          <a:noFill/>
          <a:ln>
            <a:miter lim="800000"/>
            <a:headEnd/>
            <a:tailEnd/>
          </a:ln>
        </p:spPr>
        <p:txBody>
          <a:bodyPr/>
          <a:lstStyle/>
          <a:p>
            <a:r>
              <a:rPr lang="en-US" smtClean="0">
                <a:solidFill>
                  <a:schemeClr val="tx1"/>
                </a:solidFill>
                <a:latin typeface="Segoe" pitchFamily="-108" charset="0"/>
              </a:rPr>
              <a:t>© 2007 Microsoft Corporation. All rights reserved. Microsoft, Windows, Windows Vista and other product names are or may be registered trademarks and/or trademarks in the U.S. and/or other countries.</a:t>
            </a:r>
          </a:p>
          <a:p>
            <a:r>
              <a:rPr lang="en-US" smtClean="0">
                <a:solidFill>
                  <a:schemeClr val="tx1"/>
                </a:solidFill>
                <a:latin typeface="Segoe" pitchFamily="-108"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latin typeface="Segoe" pitchFamily="-108" charset="0"/>
              </a:rPr>
            </a:br>
            <a:r>
              <a:rPr lang="en-US" smtClean="0">
                <a:solidFill>
                  <a:schemeClr val="tx1"/>
                </a:solidFill>
                <a:latin typeface="Segoe" pitchFamily="-108" charset="0"/>
              </a:rPr>
              <a:t>MICROSOFT MAKES NO WARRANTIES, EXPRESS, IMPLIED OR STATUTORY, AS TO THE INFORMATION IN THIS PRESENTATION.</a:t>
            </a:r>
          </a:p>
          <a:p>
            <a:endParaRPr lang="en-US" smtClean="0">
              <a:solidFill>
                <a:schemeClr val="tx1"/>
              </a:solidFill>
              <a:latin typeface="Segoe" pitchFamily="-108" charset="0"/>
            </a:endParaRPr>
          </a:p>
        </p:txBody>
      </p:sp>
      <p:sp>
        <p:nvSpPr>
          <p:cNvPr id="47109" name="Slide Number Placeholder 6"/>
          <p:cNvSpPr>
            <a:spLocks noGrp="1"/>
          </p:cNvSpPr>
          <p:nvPr>
            <p:ph type="sldNum" sz="quarter" idx="5"/>
          </p:nvPr>
        </p:nvSpPr>
        <p:spPr bwMode="auto">
          <a:noFill/>
          <a:ln>
            <a:miter lim="800000"/>
            <a:headEnd/>
            <a:tailEnd/>
          </a:ln>
        </p:spPr>
        <p:txBody>
          <a:bodyPr/>
          <a:lstStyle/>
          <a:p>
            <a:fld id="{7201FADA-9E2C-4ED8-AAC2-B874BA825054}" type="slidenum">
              <a:rPr lang="en-US" smtClean="0">
                <a:latin typeface="Trebuchet MS" pitchFamily="34" charset="0"/>
              </a:rPr>
              <a:pPr/>
              <a:t>7</a:t>
            </a:fld>
            <a:endParaRPr lang="en-US" smtClean="0">
              <a:latin typeface="Trebuchet MS" pitchFamily="34" charset="0"/>
            </a:endParaRPr>
          </a:p>
        </p:txBody>
      </p:sp>
      <p:sp>
        <p:nvSpPr>
          <p:cNvPr id="47110" name="Slide Image Placeholder 11"/>
          <p:cNvSpPr>
            <a:spLocks noGrp="1" noRot="1" noChangeAspect="1" noTextEdit="1"/>
          </p:cNvSpPr>
          <p:nvPr>
            <p:ph type="sldImg"/>
          </p:nvPr>
        </p:nvSpPr>
        <p:spPr bwMode="auto">
          <a:xfrm>
            <a:off x="1535113" y="457200"/>
            <a:ext cx="3736975" cy="2801938"/>
          </a:xfrm>
          <a:noFill/>
          <a:ln>
            <a:solidFill>
              <a:srgbClr val="000000"/>
            </a:solidFill>
            <a:miter lim="800000"/>
            <a:headEnd/>
            <a:tailEnd/>
          </a:ln>
        </p:spPr>
      </p:sp>
      <p:sp>
        <p:nvSpPr>
          <p:cNvPr id="47111" name="Notes Placeholder 12"/>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Header Placeholder 3"/>
          <p:cNvSpPr>
            <a:spLocks noGrp="1"/>
          </p:cNvSpPr>
          <p:nvPr>
            <p:ph type="hdr" sz="quarter"/>
          </p:nvPr>
        </p:nvSpPr>
        <p:spPr bwMode="auto">
          <a:noFill/>
          <a:ln>
            <a:miter lim="800000"/>
            <a:headEnd/>
            <a:tailEnd/>
          </a:ln>
        </p:spPr>
        <p:txBody>
          <a:bodyPr/>
          <a:lstStyle/>
          <a:p>
            <a:endParaRPr lang="en-US" smtClean="0">
              <a:latin typeface="Trebuchet MS" pitchFamily="34" charset="0"/>
            </a:endParaRPr>
          </a:p>
        </p:txBody>
      </p:sp>
      <p:sp>
        <p:nvSpPr>
          <p:cNvPr id="47107" name="Date Placeholder 4"/>
          <p:cNvSpPr>
            <a:spLocks noGrp="1"/>
          </p:cNvSpPr>
          <p:nvPr>
            <p:ph type="dt" sz="quarter" idx="1"/>
          </p:nvPr>
        </p:nvSpPr>
        <p:spPr bwMode="auto">
          <a:noFill/>
          <a:ln>
            <a:miter lim="800000"/>
            <a:headEnd/>
            <a:tailEnd/>
          </a:ln>
        </p:spPr>
        <p:txBody>
          <a:bodyPr/>
          <a:lstStyle/>
          <a:p>
            <a:fld id="{2729EA40-04FB-4A09-A5A7-6ACDC5C40002}" type="datetime8">
              <a:rPr lang="en-US" smtClean="0">
                <a:latin typeface="Trebuchet MS" pitchFamily="34" charset="0"/>
              </a:rPr>
              <a:pPr/>
              <a:t>9/15/2009 10:46 AM</a:t>
            </a:fld>
            <a:endParaRPr lang="en-US" smtClean="0">
              <a:latin typeface="Trebuchet MS" pitchFamily="34" charset="0"/>
            </a:endParaRPr>
          </a:p>
        </p:txBody>
      </p:sp>
      <p:sp>
        <p:nvSpPr>
          <p:cNvPr id="47108" name="Footer Placeholder 5"/>
          <p:cNvSpPr>
            <a:spLocks noGrp="1"/>
          </p:cNvSpPr>
          <p:nvPr>
            <p:ph type="ftr" sz="quarter" idx="4"/>
          </p:nvPr>
        </p:nvSpPr>
        <p:spPr bwMode="auto">
          <a:noFill/>
          <a:ln>
            <a:miter lim="800000"/>
            <a:headEnd/>
            <a:tailEnd/>
          </a:ln>
        </p:spPr>
        <p:txBody>
          <a:bodyPr/>
          <a:lstStyle/>
          <a:p>
            <a:r>
              <a:rPr lang="en-US" smtClean="0">
                <a:solidFill>
                  <a:schemeClr val="tx1"/>
                </a:solidFill>
                <a:latin typeface="Segoe" pitchFamily="-108" charset="0"/>
              </a:rPr>
              <a:t>© 2007 Microsoft Corporation. All rights reserved. Microsoft, Windows, Windows Vista and other product names are or may be registered trademarks and/or trademarks in the U.S. and/or other countries.</a:t>
            </a:r>
          </a:p>
          <a:p>
            <a:r>
              <a:rPr lang="en-US" smtClean="0">
                <a:solidFill>
                  <a:schemeClr val="tx1"/>
                </a:solidFill>
                <a:latin typeface="Segoe" pitchFamily="-108"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latin typeface="Segoe" pitchFamily="-108" charset="0"/>
              </a:rPr>
            </a:br>
            <a:r>
              <a:rPr lang="en-US" smtClean="0">
                <a:solidFill>
                  <a:schemeClr val="tx1"/>
                </a:solidFill>
                <a:latin typeface="Segoe" pitchFamily="-108" charset="0"/>
              </a:rPr>
              <a:t>MICROSOFT MAKES NO WARRANTIES, EXPRESS, IMPLIED OR STATUTORY, AS TO THE INFORMATION IN THIS PRESENTATION.</a:t>
            </a:r>
          </a:p>
          <a:p>
            <a:endParaRPr lang="en-US" smtClean="0">
              <a:solidFill>
                <a:schemeClr val="tx1"/>
              </a:solidFill>
              <a:latin typeface="Segoe" pitchFamily="-108" charset="0"/>
            </a:endParaRPr>
          </a:p>
        </p:txBody>
      </p:sp>
      <p:sp>
        <p:nvSpPr>
          <p:cNvPr id="47109" name="Slide Number Placeholder 6"/>
          <p:cNvSpPr>
            <a:spLocks noGrp="1"/>
          </p:cNvSpPr>
          <p:nvPr>
            <p:ph type="sldNum" sz="quarter" idx="5"/>
          </p:nvPr>
        </p:nvSpPr>
        <p:spPr bwMode="auto">
          <a:noFill/>
          <a:ln>
            <a:miter lim="800000"/>
            <a:headEnd/>
            <a:tailEnd/>
          </a:ln>
        </p:spPr>
        <p:txBody>
          <a:bodyPr/>
          <a:lstStyle/>
          <a:p>
            <a:fld id="{7201FADA-9E2C-4ED8-AAC2-B874BA825054}" type="slidenum">
              <a:rPr lang="en-US" smtClean="0">
                <a:latin typeface="Trebuchet MS" pitchFamily="34" charset="0"/>
              </a:rPr>
              <a:pPr/>
              <a:t>8</a:t>
            </a:fld>
            <a:endParaRPr lang="en-US" smtClean="0">
              <a:latin typeface="Trebuchet MS" pitchFamily="34" charset="0"/>
            </a:endParaRPr>
          </a:p>
        </p:txBody>
      </p:sp>
      <p:sp>
        <p:nvSpPr>
          <p:cNvPr id="47110" name="Slide Image Placeholder 11"/>
          <p:cNvSpPr>
            <a:spLocks noGrp="1" noRot="1" noChangeAspect="1" noTextEdit="1"/>
          </p:cNvSpPr>
          <p:nvPr>
            <p:ph type="sldImg"/>
          </p:nvPr>
        </p:nvSpPr>
        <p:spPr bwMode="auto">
          <a:xfrm>
            <a:off x="1535113" y="457200"/>
            <a:ext cx="3736975" cy="2801938"/>
          </a:xfrm>
          <a:noFill/>
          <a:ln>
            <a:solidFill>
              <a:srgbClr val="000000"/>
            </a:solidFill>
            <a:miter lim="800000"/>
            <a:headEnd/>
            <a:tailEnd/>
          </a:ln>
        </p:spPr>
      </p:sp>
      <p:sp>
        <p:nvSpPr>
          <p:cNvPr id="47111" name="Notes Placeholder 12"/>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Header Placeholder 3"/>
          <p:cNvSpPr>
            <a:spLocks noGrp="1"/>
          </p:cNvSpPr>
          <p:nvPr>
            <p:ph type="hdr" sz="quarter"/>
          </p:nvPr>
        </p:nvSpPr>
        <p:spPr bwMode="auto">
          <a:noFill/>
          <a:ln>
            <a:miter lim="800000"/>
            <a:headEnd/>
            <a:tailEnd/>
          </a:ln>
        </p:spPr>
        <p:txBody>
          <a:bodyPr/>
          <a:lstStyle/>
          <a:p>
            <a:endParaRPr lang="en-US" smtClean="0">
              <a:latin typeface="Trebuchet MS" pitchFamily="34" charset="0"/>
            </a:endParaRPr>
          </a:p>
        </p:txBody>
      </p:sp>
      <p:sp>
        <p:nvSpPr>
          <p:cNvPr id="47107" name="Date Placeholder 4"/>
          <p:cNvSpPr>
            <a:spLocks noGrp="1"/>
          </p:cNvSpPr>
          <p:nvPr>
            <p:ph type="dt" sz="quarter" idx="1"/>
          </p:nvPr>
        </p:nvSpPr>
        <p:spPr bwMode="auto">
          <a:noFill/>
          <a:ln>
            <a:miter lim="800000"/>
            <a:headEnd/>
            <a:tailEnd/>
          </a:ln>
        </p:spPr>
        <p:txBody>
          <a:bodyPr/>
          <a:lstStyle/>
          <a:p>
            <a:fld id="{2729EA40-04FB-4A09-A5A7-6ACDC5C40002}" type="datetime8">
              <a:rPr lang="en-US" smtClean="0">
                <a:latin typeface="Trebuchet MS" pitchFamily="34" charset="0"/>
              </a:rPr>
              <a:pPr/>
              <a:t>9/15/2009 10:46 AM</a:t>
            </a:fld>
            <a:endParaRPr lang="en-US" smtClean="0">
              <a:latin typeface="Trebuchet MS" pitchFamily="34" charset="0"/>
            </a:endParaRPr>
          </a:p>
        </p:txBody>
      </p:sp>
      <p:sp>
        <p:nvSpPr>
          <p:cNvPr id="47108" name="Footer Placeholder 5"/>
          <p:cNvSpPr>
            <a:spLocks noGrp="1"/>
          </p:cNvSpPr>
          <p:nvPr>
            <p:ph type="ftr" sz="quarter" idx="4"/>
          </p:nvPr>
        </p:nvSpPr>
        <p:spPr bwMode="auto">
          <a:noFill/>
          <a:ln>
            <a:miter lim="800000"/>
            <a:headEnd/>
            <a:tailEnd/>
          </a:ln>
        </p:spPr>
        <p:txBody>
          <a:bodyPr/>
          <a:lstStyle/>
          <a:p>
            <a:r>
              <a:rPr lang="en-US" smtClean="0">
                <a:solidFill>
                  <a:schemeClr val="tx1"/>
                </a:solidFill>
                <a:latin typeface="Segoe" pitchFamily="-108" charset="0"/>
              </a:rPr>
              <a:t>© 2007 Microsoft Corporation. All rights reserved. Microsoft, Windows, Windows Vista and other product names are or may be registered trademarks and/or trademarks in the U.S. and/or other countries.</a:t>
            </a:r>
          </a:p>
          <a:p>
            <a:r>
              <a:rPr lang="en-US" smtClean="0">
                <a:solidFill>
                  <a:schemeClr val="tx1"/>
                </a:solidFill>
                <a:latin typeface="Segoe" pitchFamily="-108"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latin typeface="Segoe" pitchFamily="-108" charset="0"/>
              </a:rPr>
            </a:br>
            <a:r>
              <a:rPr lang="en-US" smtClean="0">
                <a:solidFill>
                  <a:schemeClr val="tx1"/>
                </a:solidFill>
                <a:latin typeface="Segoe" pitchFamily="-108" charset="0"/>
              </a:rPr>
              <a:t>MICROSOFT MAKES NO WARRANTIES, EXPRESS, IMPLIED OR STATUTORY, AS TO THE INFORMATION IN THIS PRESENTATION.</a:t>
            </a:r>
          </a:p>
          <a:p>
            <a:endParaRPr lang="en-US" smtClean="0">
              <a:solidFill>
                <a:schemeClr val="tx1"/>
              </a:solidFill>
              <a:latin typeface="Segoe" pitchFamily="-108" charset="0"/>
            </a:endParaRPr>
          </a:p>
        </p:txBody>
      </p:sp>
      <p:sp>
        <p:nvSpPr>
          <p:cNvPr id="47109" name="Slide Number Placeholder 6"/>
          <p:cNvSpPr>
            <a:spLocks noGrp="1"/>
          </p:cNvSpPr>
          <p:nvPr>
            <p:ph type="sldNum" sz="quarter" idx="5"/>
          </p:nvPr>
        </p:nvSpPr>
        <p:spPr bwMode="auto">
          <a:noFill/>
          <a:ln>
            <a:miter lim="800000"/>
            <a:headEnd/>
            <a:tailEnd/>
          </a:ln>
        </p:spPr>
        <p:txBody>
          <a:bodyPr/>
          <a:lstStyle/>
          <a:p>
            <a:fld id="{7201FADA-9E2C-4ED8-AAC2-B874BA825054}" type="slidenum">
              <a:rPr lang="en-US" smtClean="0">
                <a:latin typeface="Trebuchet MS" pitchFamily="34" charset="0"/>
              </a:rPr>
              <a:pPr/>
              <a:t>9</a:t>
            </a:fld>
            <a:endParaRPr lang="en-US" smtClean="0">
              <a:latin typeface="Trebuchet MS" pitchFamily="34" charset="0"/>
            </a:endParaRPr>
          </a:p>
        </p:txBody>
      </p:sp>
      <p:sp>
        <p:nvSpPr>
          <p:cNvPr id="47110" name="Slide Image Placeholder 11"/>
          <p:cNvSpPr>
            <a:spLocks noGrp="1" noRot="1" noChangeAspect="1" noTextEdit="1"/>
          </p:cNvSpPr>
          <p:nvPr>
            <p:ph type="sldImg"/>
          </p:nvPr>
        </p:nvSpPr>
        <p:spPr bwMode="auto">
          <a:xfrm>
            <a:off x="1535113" y="457200"/>
            <a:ext cx="3736975" cy="2801938"/>
          </a:xfrm>
          <a:noFill/>
          <a:ln>
            <a:solidFill>
              <a:srgbClr val="000000"/>
            </a:solidFill>
            <a:miter lim="800000"/>
            <a:headEnd/>
            <a:tailEnd/>
          </a:ln>
        </p:spPr>
      </p:sp>
      <p:sp>
        <p:nvSpPr>
          <p:cNvPr id="47111" name="Notes Placeholder 12"/>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Master" Target="../slideMasters/slideMaster1.xml"/><Relationship Id="rId5" Type="http://schemas.openxmlformats.org/officeDocument/2006/relationships/image" Target="../media/image8.gif"/><Relationship Id="rId4" Type="http://schemas.openxmlformats.org/officeDocument/2006/relationships/image" Target="../media/image7.gi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9" name="Round Same Side Corner Rectangle 18"/>
          <p:cNvSpPr/>
          <p:nvPr userDrawn="1"/>
        </p:nvSpPr>
        <p:spPr bwMode="hidden">
          <a:xfrm rot="5400000">
            <a:off x="3548736" y="-1334276"/>
            <a:ext cx="2034071" cy="9143999"/>
          </a:xfrm>
          <a:prstGeom prst="round2SameRect">
            <a:avLst>
              <a:gd name="adj1" fmla="val 50000"/>
              <a:gd name="adj2" fmla="val 0"/>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8" name="Round Same Side Corner Rectangle 17"/>
          <p:cNvSpPr/>
          <p:nvPr userDrawn="1"/>
        </p:nvSpPr>
        <p:spPr bwMode="hidden">
          <a:xfrm rot="5400000">
            <a:off x="3778900" y="-1306276"/>
            <a:ext cx="1586202" cy="9143999"/>
          </a:xfrm>
          <a:prstGeom prst="round2SameRect">
            <a:avLst>
              <a:gd name="adj1" fmla="val 50000"/>
              <a:gd name="adj2" fmla="val 0"/>
            </a:avLst>
          </a:prstGeom>
          <a:ln>
            <a:noFill/>
            <a:headEnd type="none" w="med" len="med"/>
            <a:tailEnd type="none" w="med" len="med"/>
          </a:ln>
          <a:effectLst>
            <a:glow rad="63500">
              <a:schemeClr val="accent2">
                <a:satMod val="175000"/>
                <a:alpha val="40000"/>
              </a:schemeClr>
            </a:glow>
            <a:outerShdw blurRad="50800" dist="38100" dir="18900000" algn="b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 name="Freeform 1"/>
          <p:cNvSpPr/>
          <p:nvPr userDrawn="1"/>
        </p:nvSpPr>
        <p:spPr bwMode="auto">
          <a:xfrm>
            <a:off x="0" y="0"/>
            <a:ext cx="10109200" cy="6858000"/>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 name="Round Same Side Corner Rectangle 2"/>
          <p:cNvSpPr/>
          <p:nvPr userDrawn="1"/>
        </p:nvSpPr>
        <p:spPr bwMode="hidden">
          <a:xfrm rot="5400000">
            <a:off x="3060414" y="1464876"/>
            <a:ext cx="1810138" cy="8453589"/>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1026" name="Picture 2" descr="C:\Users\palo\Pictures\MS Hardware\WD 3000 Product_Shots\GIF\WD3_FOB_ALT_FY09.gif"/>
          <p:cNvPicPr>
            <a:picLocks noChangeAspect="1" noChangeArrowheads="1"/>
          </p:cNvPicPr>
          <p:nvPr userDrawn="1"/>
        </p:nvPicPr>
        <p:blipFill>
          <a:blip r:embed="rId2"/>
          <a:srcRect/>
          <a:stretch>
            <a:fillRect/>
          </a:stretch>
        </p:blipFill>
        <p:spPr bwMode="auto">
          <a:xfrm>
            <a:off x="4198776" y="2855047"/>
            <a:ext cx="4823926" cy="1791015"/>
          </a:xfrm>
          <a:prstGeom prst="rect">
            <a:avLst/>
          </a:prstGeom>
          <a:noFill/>
        </p:spPr>
      </p:pic>
      <p:pic>
        <p:nvPicPr>
          <p:cNvPr id="1029" name="Picture 5" descr="C:\Users\palo\Pictures\MS Hardware\Arc Mice Product_Shots\GIF\Arc_Black\ARC_Blk_AFront_FY09.gif"/>
          <p:cNvPicPr>
            <a:picLocks noChangeAspect="1" noChangeArrowheads="1"/>
          </p:cNvPicPr>
          <p:nvPr userDrawn="1"/>
        </p:nvPicPr>
        <p:blipFill>
          <a:blip r:embed="rId3"/>
          <a:srcRect/>
          <a:stretch>
            <a:fillRect/>
          </a:stretch>
        </p:blipFill>
        <p:spPr bwMode="auto">
          <a:xfrm>
            <a:off x="3816220" y="2034075"/>
            <a:ext cx="2090057" cy="1421735"/>
          </a:xfrm>
          <a:prstGeom prst="rect">
            <a:avLst/>
          </a:prstGeom>
          <a:noFill/>
        </p:spPr>
      </p:pic>
      <p:pic>
        <p:nvPicPr>
          <p:cNvPr id="1031" name="Picture 7" descr="C:\Users\palo\Pictures\MS Hardware\WM Mouse 6000 Product_Shots\GIF\WMM6000_ABack_FY09.gif"/>
          <p:cNvPicPr>
            <a:picLocks noChangeAspect="1" noChangeArrowheads="1"/>
          </p:cNvPicPr>
          <p:nvPr userDrawn="1"/>
        </p:nvPicPr>
        <p:blipFill>
          <a:blip r:embed="rId4"/>
          <a:srcRect/>
          <a:stretch>
            <a:fillRect/>
          </a:stretch>
        </p:blipFill>
        <p:spPr bwMode="auto">
          <a:xfrm>
            <a:off x="1637577" y="2892490"/>
            <a:ext cx="2327931" cy="1676110"/>
          </a:xfrm>
          <a:prstGeom prst="rect">
            <a:avLst/>
          </a:prstGeom>
          <a:noFill/>
        </p:spPr>
      </p:pic>
      <p:pic>
        <p:nvPicPr>
          <p:cNvPr id="1032" name="Picture 8" descr="C:\Users\palo\Pictures\MS Hardware\LifeCam Show Product_Shots\GIF\Show_AFront_FY08.gif"/>
          <p:cNvPicPr>
            <a:picLocks noChangeAspect="1" noChangeArrowheads="1"/>
          </p:cNvPicPr>
          <p:nvPr userDrawn="1"/>
        </p:nvPicPr>
        <p:blipFill>
          <a:blip r:embed="rId5"/>
          <a:srcRect/>
          <a:stretch>
            <a:fillRect/>
          </a:stretch>
        </p:blipFill>
        <p:spPr bwMode="auto">
          <a:xfrm>
            <a:off x="0" y="1707502"/>
            <a:ext cx="1435365" cy="3172407"/>
          </a:xfrm>
          <a:prstGeom prst="rect">
            <a:avLst/>
          </a:prstGeom>
          <a:noFill/>
        </p:spPr>
      </p:pic>
      <p:sp>
        <p:nvSpPr>
          <p:cNvPr id="15" name="Rounded Rectangle 14"/>
          <p:cNvSpPr/>
          <p:nvPr userDrawn="1"/>
        </p:nvSpPr>
        <p:spPr bwMode="blackGray">
          <a:xfrm>
            <a:off x="3112" y="4761751"/>
            <a:ext cx="7890586" cy="1771338"/>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000" b="1" i="0" cap="none" spc="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COMPLETE</a:t>
            </a:r>
            <a:r>
              <a:rPr lang="en-US" sz="3000" b="1" i="0" cap="none" spc="0" baseline="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 YOUR EVALUATION FORMS IN </a:t>
            </a:r>
            <a:r>
              <a:rPr lang="en-US" sz="3000" b="1" i="1" cap="none" spc="0" baseline="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COMMNET</a:t>
            </a:r>
            <a:r>
              <a:rPr lang="en-US" sz="3000" b="1" i="0" cap="none" spc="0" baseline="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rPr>
              <a:t> AND BE IN TO WIN ONE OF THE 150 DAILY PRIZES*</a:t>
            </a:r>
            <a:endParaRPr lang="en-US" sz="3000" b="1" i="0" cap="none" spc="0" dirty="0" smtClean="0">
              <a:ln w="18415" cmpd="sng">
                <a:noFill/>
                <a:prstDash val="solid"/>
              </a:ln>
              <a:solidFill>
                <a:srgbClr val="FFFFFF"/>
              </a:solidFill>
              <a:effectLst>
                <a:outerShdw blurRad="63500" dir="3600000" algn="tl" rotWithShape="0">
                  <a:srgbClr val="000000">
                    <a:alpha val="70000"/>
                  </a:srgbClr>
                </a:outerShdw>
              </a:effectLst>
              <a:latin typeface="Segoe" pitchFamily="34" charset="0"/>
            </a:endParaRPr>
          </a:p>
        </p:txBody>
      </p:sp>
      <p:sp>
        <p:nvSpPr>
          <p:cNvPr id="20" name="Rectangle 19"/>
          <p:cNvSpPr/>
          <p:nvPr userDrawn="1"/>
        </p:nvSpPr>
        <p:spPr>
          <a:xfrm>
            <a:off x="9330" y="158816"/>
            <a:ext cx="9134669" cy="1446550"/>
          </a:xfrm>
          <a:prstGeom prst="rect">
            <a:avLst/>
          </a:prstGeom>
          <a:noFill/>
        </p:spPr>
        <p:txBody>
          <a:bodyPr wrap="square" lIns="91440" tIns="45720" rIns="91440" bIns="45720">
            <a:spAutoFit/>
          </a:bodyPr>
          <a:lstStyle/>
          <a:p>
            <a:pPr algn="l"/>
            <a:r>
              <a:rPr lang="en-US" sz="4400" b="1" cap="none" spc="0" dirty="0" smtClean="0">
                <a:ln w="18415" cmpd="sng">
                  <a:noFill/>
                  <a:prstDash val="solid"/>
                </a:ln>
                <a:solidFill>
                  <a:srgbClr val="FFFFFF"/>
                </a:solidFill>
                <a:effectLst/>
                <a:latin typeface="Segoe UI" pitchFamily="34" charset="0"/>
                <a:ea typeface="Segoe UI" pitchFamily="34" charset="0"/>
                <a:cs typeface="Segoe UI" pitchFamily="34" charset="0"/>
              </a:rPr>
              <a:t>GIVE US YOUR FEEDBACK </a:t>
            </a:r>
          </a:p>
          <a:p>
            <a:pPr algn="l"/>
            <a:r>
              <a:rPr lang="en-US" sz="4400" b="1" cap="none" spc="0" dirty="0" smtClean="0">
                <a:ln w="18415" cmpd="sng">
                  <a:noFill/>
                  <a:prstDash val="solid"/>
                </a:ln>
                <a:solidFill>
                  <a:srgbClr val="FFFFFF"/>
                </a:solidFill>
                <a:effectLst/>
                <a:latin typeface="Segoe UI" pitchFamily="34" charset="0"/>
                <a:ea typeface="Segoe UI" pitchFamily="34" charset="0"/>
                <a:cs typeface="Segoe UI" pitchFamily="34" charset="0"/>
              </a:rPr>
              <a:t>&amp;</a:t>
            </a:r>
            <a:r>
              <a:rPr lang="en-US" sz="4400" b="1" cap="none" spc="0" baseline="0" dirty="0" smtClean="0">
                <a:ln w="18415" cmpd="sng">
                  <a:noFill/>
                  <a:prstDash val="solid"/>
                </a:ln>
                <a:solidFill>
                  <a:srgbClr val="FFFFFF"/>
                </a:solidFill>
                <a:effectLst/>
                <a:latin typeface="Segoe UI" pitchFamily="34" charset="0"/>
                <a:ea typeface="Segoe UI" pitchFamily="34" charset="0"/>
                <a:cs typeface="Segoe UI" pitchFamily="34" charset="0"/>
              </a:rPr>
              <a:t> WIN INSTANTLY!</a:t>
            </a:r>
            <a:endParaRPr lang="en-US" sz="4400" b="1" cap="none" spc="0" dirty="0">
              <a:ln w="18415" cmpd="sng">
                <a:noFill/>
                <a:prstDash val="solid"/>
              </a:ln>
              <a:solidFill>
                <a:srgbClr val="FFFFFF"/>
              </a:solidFill>
              <a:effectLst/>
              <a:latin typeface="Segoe UI" pitchFamily="34" charset="0"/>
              <a:ea typeface="Segoe UI" pitchFamily="34" charset="0"/>
              <a:cs typeface="Segoe UI" pitchFamily="34" charset="0"/>
            </a:endParaRPr>
          </a:p>
        </p:txBody>
      </p:sp>
      <p:sp>
        <p:nvSpPr>
          <p:cNvPr id="22" name="TextBox 21"/>
          <p:cNvSpPr txBox="1"/>
          <p:nvPr userDrawn="1"/>
        </p:nvSpPr>
        <p:spPr>
          <a:xfrm>
            <a:off x="102641" y="6354565"/>
            <a:ext cx="6755361" cy="276999"/>
          </a:xfrm>
          <a:prstGeom prst="rect">
            <a:avLst/>
          </a:prstGeom>
          <a:noFill/>
        </p:spPr>
        <p:txBody>
          <a:bodyPr wrap="square" rtlCol="0">
            <a:spAutoFit/>
          </a:bodyPr>
          <a:lstStyle/>
          <a:p>
            <a:r>
              <a:rPr lang="en-NZ" sz="1200" i="1" dirty="0" smtClean="0">
                <a:solidFill>
                  <a:schemeClr val="tx1"/>
                </a:solidFill>
              </a:rPr>
              <a:t>*For full terms &amp; conditions and more information, please visit the CommNet</a:t>
            </a:r>
            <a:r>
              <a:rPr lang="en-NZ" sz="1200" i="1" baseline="0" dirty="0" smtClean="0">
                <a:solidFill>
                  <a:schemeClr val="tx1"/>
                </a:solidFill>
              </a:rPr>
              <a:t> Portal. </a:t>
            </a:r>
            <a:endParaRPr lang="en-NZ" sz="1200" i="1"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5"/>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5" grpId="0"/>
      <p:bldP spid="15" grpId="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5"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5"/>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slideshare.net/KevinFranci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www.microsoft.com/learning/en/us/certification/architect.aspx" TargetMode="External"/><Relationship Id="rId5" Type="http://schemas.openxmlformats.org/officeDocument/2006/relationships/hyperlink" Target="http://www.iasahome.org/" TargetMode="External"/><Relationship Id="rId4" Type="http://schemas.openxmlformats.org/officeDocument/2006/relationships/hyperlink" Target="http://www.objectconsulting.com.a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slideshare.net/KevinFranci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processmentor.com/"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hyperlink" Target="http://microsoft.com/technet" TargetMode="External"/><Relationship Id="rId10" Type="http://schemas.openxmlformats.org/officeDocument/2006/relationships/image" Target="../media/image18.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kevin.francis@objectconsulting.com.au"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gif"/></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pPr>
              <a:defRPr/>
            </a:pPr>
            <a:r>
              <a:rPr smtClean="0">
                <a:ln>
                  <a:noFill/>
                </a:ln>
              </a:rPr>
              <a:t>Architecture in a Project</a:t>
            </a:r>
            <a:br>
              <a:rPr smtClean="0">
                <a:ln>
                  <a:noFill/>
                </a:ln>
              </a:rPr>
            </a:br>
            <a:r>
              <a:rPr lang="en-AU" sz="3600" dirty="0">
                <a:ln>
                  <a:noFill/>
                </a:ln>
                <a:solidFill>
                  <a:schemeClr val="tx2"/>
                </a:solidFill>
              </a:rPr>
              <a:t>Architecture is about meeting the </a:t>
            </a:r>
            <a:r>
              <a:rPr lang="en-AU" sz="3600" dirty="0" smtClean="0">
                <a:ln>
                  <a:noFill/>
                </a:ln>
                <a:solidFill>
                  <a:schemeClr val="tx2"/>
                </a:solidFill>
              </a:rPr>
              <a:t>requirements</a:t>
            </a:r>
            <a:endParaRPr smtClean="0">
              <a:ln>
                <a:noFill/>
              </a:ln>
              <a:solidFill>
                <a:schemeClr val="tx2"/>
              </a:solidFill>
            </a:endParaRPr>
          </a:p>
        </p:txBody>
      </p:sp>
      <p:sp>
        <p:nvSpPr>
          <p:cNvPr id="23555" name="Text Placeholder 2"/>
          <p:cNvSpPr>
            <a:spLocks noGrp="1"/>
          </p:cNvSpPr>
          <p:nvPr>
            <p:ph idx="1"/>
          </p:nvPr>
        </p:nvSpPr>
        <p:spPr/>
        <p:txBody>
          <a:bodyPr/>
          <a:lstStyle/>
          <a:p>
            <a:r>
              <a:rPr lang="en-AU" dirty="0" smtClean="0"/>
              <a:t>Functional</a:t>
            </a:r>
          </a:p>
          <a:p>
            <a:r>
              <a:rPr lang="en-AU" dirty="0" smtClean="0"/>
              <a:t>Non-Functional</a:t>
            </a:r>
          </a:p>
          <a:p>
            <a:pPr lvl="1"/>
            <a:r>
              <a:rPr lang="en-AU" dirty="0" smtClean="0"/>
              <a:t>Scalability</a:t>
            </a:r>
          </a:p>
          <a:p>
            <a:pPr lvl="1"/>
            <a:r>
              <a:rPr lang="en-AU" dirty="0" smtClean="0"/>
              <a:t>Performance</a:t>
            </a:r>
          </a:p>
          <a:p>
            <a:pPr lvl="1"/>
            <a:r>
              <a:rPr lang="en-AU" dirty="0" smtClean="0"/>
              <a:t>Security</a:t>
            </a:r>
          </a:p>
          <a:p>
            <a:pPr lvl="1"/>
            <a:r>
              <a:rPr lang="en-AU" dirty="0" smtClean="0"/>
              <a:t>Usability</a:t>
            </a:r>
          </a:p>
          <a:p>
            <a:pPr lvl="1"/>
            <a:r>
              <a:rPr lang="en-AU" dirty="0" smtClean="0"/>
              <a:t>Integration</a:t>
            </a:r>
          </a:p>
          <a:p>
            <a:r>
              <a:rPr lang="en-AU" b="1" dirty="0" smtClean="0"/>
              <a:t> P</a:t>
            </a:r>
            <a:r>
              <a:rPr lang="en-AU" dirty="0" smtClean="0"/>
              <a:t>roject</a:t>
            </a:r>
          </a:p>
          <a:p>
            <a:pPr lvl="1"/>
            <a:r>
              <a:rPr lang="en-AU" dirty="0" smtClean="0"/>
              <a:t>Schedule</a:t>
            </a:r>
          </a:p>
          <a:p>
            <a:pPr lvl="1"/>
            <a:r>
              <a:rPr lang="en-AU" dirty="0" smtClean="0"/>
              <a:t>Budget</a:t>
            </a:r>
            <a:endParaRPr lang="en-US" sz="3200" dirty="0" smtClean="0"/>
          </a:p>
          <a:p>
            <a:pPr lvl="2" eaLnBrk="1" hangingPunct="1"/>
            <a:endParaRPr lang="en-US" sz="2800" dirty="0" smtClean="0"/>
          </a:p>
        </p:txBody>
      </p:sp>
    </p:spTree>
    <p:extLst>
      <p:ext uri="{BB962C8B-B14F-4D97-AF65-F5344CB8AC3E}">
        <p14:creationId xmlns:p14="http://schemas.microsoft.com/office/powerpoint/2007/7/12/main" xmlns="" val="1740916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5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55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pPr>
              <a:defRPr/>
            </a:pPr>
            <a:r>
              <a:rPr smtClean="0">
                <a:ln>
                  <a:noFill/>
                </a:ln>
              </a:rPr>
              <a:t>The role of the Architect</a:t>
            </a:r>
            <a:br>
              <a:rPr smtClean="0">
                <a:ln>
                  <a:noFill/>
                </a:ln>
              </a:rPr>
            </a:br>
            <a:r>
              <a:rPr lang="en-AU" sz="3600" dirty="0" smtClean="0">
                <a:ln>
                  <a:noFill/>
                </a:ln>
                <a:solidFill>
                  <a:schemeClr val="tx2"/>
                </a:solidFill>
              </a:rPr>
              <a:t>The Architect is a professional!</a:t>
            </a:r>
            <a:endParaRPr smtClean="0">
              <a:ln>
                <a:noFill/>
              </a:ln>
              <a:solidFill>
                <a:schemeClr val="tx2"/>
              </a:solidFill>
            </a:endParaRPr>
          </a:p>
        </p:txBody>
      </p:sp>
      <p:sp>
        <p:nvSpPr>
          <p:cNvPr id="23555" name="Text Placeholder 2"/>
          <p:cNvSpPr>
            <a:spLocks noGrp="1"/>
          </p:cNvSpPr>
          <p:nvPr>
            <p:ph idx="1"/>
          </p:nvPr>
        </p:nvSpPr>
        <p:spPr>
          <a:xfrm>
            <a:off x="381000" y="1412875"/>
            <a:ext cx="8382000" cy="4802868"/>
          </a:xfrm>
        </p:spPr>
        <p:txBody>
          <a:bodyPr/>
          <a:lstStyle/>
          <a:p>
            <a:r>
              <a:rPr lang="en-AU" dirty="0"/>
              <a:t>Architecture</a:t>
            </a:r>
          </a:p>
          <a:p>
            <a:pPr lvl="1"/>
            <a:r>
              <a:rPr lang="en-AU" dirty="0" smtClean="0"/>
              <a:t>Technologies</a:t>
            </a:r>
            <a:endParaRPr lang="en-AU" dirty="0"/>
          </a:p>
          <a:p>
            <a:pPr lvl="1"/>
            <a:r>
              <a:rPr lang="en-AU" dirty="0" smtClean="0"/>
              <a:t>Frameworks</a:t>
            </a:r>
            <a:endParaRPr lang="en-AU" dirty="0"/>
          </a:p>
          <a:p>
            <a:pPr lvl="1"/>
            <a:r>
              <a:rPr lang="en-AU" dirty="0" smtClean="0"/>
              <a:t>Design</a:t>
            </a:r>
            <a:endParaRPr lang="en-AU" dirty="0"/>
          </a:p>
          <a:p>
            <a:r>
              <a:rPr lang="en-AU" dirty="0"/>
              <a:t>Approach</a:t>
            </a:r>
          </a:p>
          <a:p>
            <a:pPr lvl="1"/>
            <a:r>
              <a:rPr lang="en-AU" dirty="0" smtClean="0"/>
              <a:t>Development </a:t>
            </a:r>
            <a:r>
              <a:rPr lang="en-AU" dirty="0"/>
              <a:t>approach</a:t>
            </a:r>
          </a:p>
          <a:p>
            <a:pPr lvl="1"/>
            <a:r>
              <a:rPr lang="en-AU" dirty="0" smtClean="0"/>
              <a:t>Team </a:t>
            </a:r>
            <a:r>
              <a:rPr lang="en-AU" dirty="0"/>
              <a:t>make-up</a:t>
            </a:r>
          </a:p>
          <a:p>
            <a:r>
              <a:rPr lang="en-AU" dirty="0"/>
              <a:t>Direction</a:t>
            </a:r>
          </a:p>
          <a:p>
            <a:pPr lvl="1"/>
            <a:r>
              <a:rPr lang="en-AU" dirty="0" smtClean="0"/>
              <a:t>Managing </a:t>
            </a:r>
            <a:r>
              <a:rPr lang="en-AU" dirty="0"/>
              <a:t>Change</a:t>
            </a:r>
          </a:p>
          <a:p>
            <a:pPr lvl="1"/>
            <a:r>
              <a:rPr lang="en-AU" dirty="0" smtClean="0"/>
              <a:t>Owning </a:t>
            </a:r>
            <a:r>
              <a:rPr lang="en-AU" dirty="0"/>
              <a:t>technical issues</a:t>
            </a:r>
            <a:endParaRPr lang="en-AU" b="1" dirty="0"/>
          </a:p>
        </p:txBody>
      </p:sp>
    </p:spTree>
    <p:extLst>
      <p:ext uri="{BB962C8B-B14F-4D97-AF65-F5344CB8AC3E}">
        <p14:creationId xmlns:p14="http://schemas.microsoft.com/office/powerpoint/2007/7/12/main" xmlns="" val="3497523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5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55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5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Further Information</a:t>
            </a:r>
            <a:endParaRPr lang="en-AU" dirty="0"/>
          </a:p>
        </p:txBody>
      </p:sp>
      <p:sp>
        <p:nvSpPr>
          <p:cNvPr id="3" name="Content Placeholder 2"/>
          <p:cNvSpPr>
            <a:spLocks noGrp="1"/>
          </p:cNvSpPr>
          <p:nvPr>
            <p:ph idx="1"/>
          </p:nvPr>
        </p:nvSpPr>
        <p:spPr/>
        <p:txBody>
          <a:bodyPr/>
          <a:lstStyle/>
          <a:p>
            <a:r>
              <a:rPr lang="en-AU" dirty="0" smtClean="0">
                <a:hlinkClick r:id="rId3"/>
              </a:rPr>
              <a:t>www.slideshare.net/KevinFrancis</a:t>
            </a:r>
            <a:r>
              <a:rPr lang="en-AU" dirty="0" smtClean="0"/>
              <a:t> and look for ‘Career Development for Architects’</a:t>
            </a:r>
          </a:p>
          <a:p>
            <a:r>
              <a:rPr lang="en-AU" dirty="0" smtClean="0">
                <a:hlinkClick r:id="rId4"/>
              </a:rPr>
              <a:t>www.objectconsulting.com.au</a:t>
            </a:r>
            <a:r>
              <a:rPr lang="en-AU" dirty="0" smtClean="0"/>
              <a:t> </a:t>
            </a:r>
          </a:p>
          <a:p>
            <a:r>
              <a:rPr lang="en-AU" dirty="0" smtClean="0">
                <a:hlinkClick r:id="rId5"/>
              </a:rPr>
              <a:t>www.iasahome.org</a:t>
            </a:r>
            <a:r>
              <a:rPr lang="en-AU" dirty="0" smtClean="0"/>
              <a:t> </a:t>
            </a:r>
          </a:p>
          <a:p>
            <a:r>
              <a:rPr lang="en-AU" dirty="0"/>
              <a:t>MCA Program: </a:t>
            </a:r>
            <a:r>
              <a:rPr lang="en-AU" dirty="0" smtClean="0">
                <a:hlinkClick r:id="rId6"/>
              </a:rPr>
              <a:t>www.microsoft.com/learning/en/us/certification/architect.aspx</a:t>
            </a:r>
            <a:r>
              <a:rPr lang="en-AU" dirty="0" smtClean="0"/>
              <a:t> </a:t>
            </a:r>
            <a:endParaRPr lang="en-AU" dirty="0"/>
          </a:p>
        </p:txBody>
      </p:sp>
    </p:spTree>
    <p:extLst>
      <p:ext uri="{BB962C8B-B14F-4D97-AF65-F5344CB8AC3E}">
        <p14:creationId xmlns:p14="http://schemas.microsoft.com/office/powerpoint/2007/7/12/main" xmlns="" val="319842668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white"/>
        <p:txBody>
          <a:bodyPr/>
          <a:lstStyle/>
          <a:p>
            <a:r>
              <a:rPr lang="en-US" dirty="0" smtClean="0"/>
              <a:t>Relationships</a:t>
            </a:r>
            <a:endParaRPr lang="en-US" dirty="0"/>
          </a:p>
        </p:txBody>
      </p:sp>
      <p:pic>
        <p:nvPicPr>
          <p:cNvPr id="2053"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07/7/7/main" xmlns="" val="0"/>
              </a:ext>
            </a:extLst>
          </a:blip>
          <a:srcRect/>
          <a:stretch>
            <a:fillRect/>
          </a:stretch>
        </p:blipFill>
        <p:spPr bwMode="auto">
          <a:xfrm>
            <a:off x="4635062" y="3920256"/>
            <a:ext cx="4508938" cy="2937743"/>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xmlns="" val="165352734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Architect and the PM</a:t>
            </a:r>
            <a:endParaRPr lang="en-AU" dirty="0"/>
          </a:p>
        </p:txBody>
      </p:sp>
      <p:sp>
        <p:nvSpPr>
          <p:cNvPr id="5" name="Rounded Rectangle 4"/>
          <p:cNvSpPr/>
          <p:nvPr/>
        </p:nvSpPr>
        <p:spPr bwMode="auto">
          <a:xfrm>
            <a:off x="1686910" y="1376855"/>
            <a:ext cx="2364827"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Project Manager</a:t>
            </a:r>
          </a:p>
        </p:txBody>
      </p:sp>
      <p:sp>
        <p:nvSpPr>
          <p:cNvPr id="6" name="Rounded Rectangle 5"/>
          <p:cNvSpPr/>
          <p:nvPr/>
        </p:nvSpPr>
        <p:spPr bwMode="auto">
          <a:xfrm>
            <a:off x="4692868" y="1376855"/>
            <a:ext cx="2364827" cy="914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Architect</a:t>
            </a:r>
          </a:p>
        </p:txBody>
      </p:sp>
      <p:sp>
        <p:nvSpPr>
          <p:cNvPr id="8" name="Rounded Rectangle 7"/>
          <p:cNvSpPr/>
          <p:nvPr/>
        </p:nvSpPr>
        <p:spPr bwMode="auto">
          <a:xfrm>
            <a:off x="378372" y="2961289"/>
            <a:ext cx="1949668" cy="730469"/>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BA Lead</a:t>
            </a:r>
          </a:p>
        </p:txBody>
      </p:sp>
      <p:sp>
        <p:nvSpPr>
          <p:cNvPr id="9" name="Rounded Rectangle 8"/>
          <p:cNvSpPr/>
          <p:nvPr/>
        </p:nvSpPr>
        <p:spPr bwMode="auto">
          <a:xfrm>
            <a:off x="2580290" y="2961289"/>
            <a:ext cx="1949668" cy="730469"/>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Test Lead</a:t>
            </a:r>
          </a:p>
        </p:txBody>
      </p:sp>
      <p:sp>
        <p:nvSpPr>
          <p:cNvPr id="10" name="Rounded Rectangle 9"/>
          <p:cNvSpPr/>
          <p:nvPr/>
        </p:nvSpPr>
        <p:spPr bwMode="auto">
          <a:xfrm>
            <a:off x="6894786" y="2961289"/>
            <a:ext cx="1949668" cy="73046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Developer</a:t>
            </a:r>
          </a:p>
        </p:txBody>
      </p:sp>
      <p:sp>
        <p:nvSpPr>
          <p:cNvPr id="11" name="Rounded Rectangle 10"/>
          <p:cNvSpPr/>
          <p:nvPr/>
        </p:nvSpPr>
        <p:spPr bwMode="auto">
          <a:xfrm>
            <a:off x="4776951" y="2961289"/>
            <a:ext cx="1949668" cy="730469"/>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Dev. Lead</a:t>
            </a:r>
          </a:p>
        </p:txBody>
      </p:sp>
      <p:sp>
        <p:nvSpPr>
          <p:cNvPr id="12" name="Rounded Rectangle 11"/>
          <p:cNvSpPr/>
          <p:nvPr/>
        </p:nvSpPr>
        <p:spPr bwMode="auto">
          <a:xfrm>
            <a:off x="5791199" y="4067502"/>
            <a:ext cx="1949668" cy="73046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Developer</a:t>
            </a:r>
          </a:p>
        </p:txBody>
      </p:sp>
      <p:sp>
        <p:nvSpPr>
          <p:cNvPr id="13" name="Rounded Rectangle 12"/>
          <p:cNvSpPr/>
          <p:nvPr/>
        </p:nvSpPr>
        <p:spPr bwMode="auto">
          <a:xfrm>
            <a:off x="5791200" y="4934605"/>
            <a:ext cx="1949668" cy="73046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Developer</a:t>
            </a:r>
          </a:p>
        </p:txBody>
      </p:sp>
      <p:sp>
        <p:nvSpPr>
          <p:cNvPr id="14" name="Rounded Rectangle 13"/>
          <p:cNvSpPr/>
          <p:nvPr/>
        </p:nvSpPr>
        <p:spPr bwMode="auto">
          <a:xfrm>
            <a:off x="3216165" y="4093778"/>
            <a:ext cx="1949668" cy="73046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Tester</a:t>
            </a:r>
          </a:p>
        </p:txBody>
      </p:sp>
      <p:sp>
        <p:nvSpPr>
          <p:cNvPr id="15" name="Rounded Rectangle 14"/>
          <p:cNvSpPr/>
          <p:nvPr/>
        </p:nvSpPr>
        <p:spPr bwMode="auto">
          <a:xfrm>
            <a:off x="3216166" y="4960881"/>
            <a:ext cx="1949668" cy="73046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Tester</a:t>
            </a:r>
          </a:p>
        </p:txBody>
      </p:sp>
      <p:sp>
        <p:nvSpPr>
          <p:cNvPr id="16" name="Rounded Rectangle 15"/>
          <p:cNvSpPr/>
          <p:nvPr/>
        </p:nvSpPr>
        <p:spPr bwMode="auto">
          <a:xfrm>
            <a:off x="945930" y="4093778"/>
            <a:ext cx="1949668" cy="73046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Business Analyst</a:t>
            </a:r>
          </a:p>
        </p:txBody>
      </p:sp>
      <p:sp>
        <p:nvSpPr>
          <p:cNvPr id="17" name="Rounded Rectangle 16"/>
          <p:cNvSpPr/>
          <p:nvPr/>
        </p:nvSpPr>
        <p:spPr bwMode="auto">
          <a:xfrm>
            <a:off x="945931" y="4960881"/>
            <a:ext cx="1949668" cy="730469"/>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Business Analyst</a:t>
            </a:r>
          </a:p>
        </p:txBody>
      </p:sp>
      <p:cxnSp>
        <p:nvCxnSpPr>
          <p:cNvPr id="22" name="Elbow Connector 21"/>
          <p:cNvCxnSpPr>
            <a:stCxn id="5" idx="2"/>
            <a:endCxn id="9" idx="0"/>
          </p:cNvCxnSpPr>
          <p:nvPr/>
        </p:nvCxnSpPr>
        <p:spPr>
          <a:xfrm rot="16200000" flipH="1">
            <a:off x="2877207" y="2283372"/>
            <a:ext cx="670034" cy="68580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a:off x="4051737" y="1833261"/>
            <a:ext cx="641131" cy="158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5" idx="2"/>
            <a:endCxn id="8" idx="0"/>
          </p:cNvCxnSpPr>
          <p:nvPr/>
        </p:nvCxnSpPr>
        <p:spPr>
          <a:xfrm rot="5400000">
            <a:off x="1776248" y="1868213"/>
            <a:ext cx="670034" cy="151611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2" name="Elbow Connector 31"/>
          <p:cNvCxnSpPr>
            <a:endCxn id="11" idx="0"/>
          </p:cNvCxnSpPr>
          <p:nvPr/>
        </p:nvCxnSpPr>
        <p:spPr>
          <a:xfrm rot="5400000">
            <a:off x="5470635" y="2582916"/>
            <a:ext cx="659524" cy="9722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4" name="Elbow Connector 33"/>
          <p:cNvCxnSpPr/>
          <p:nvPr/>
        </p:nvCxnSpPr>
        <p:spPr>
          <a:xfrm rot="16200000" flipV="1">
            <a:off x="6483571" y="1640927"/>
            <a:ext cx="683171" cy="199433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6" name=" 35"/>
          <p:cNvCxnSpPr>
            <a:stCxn id="8" idx="2"/>
            <a:endCxn id="16" idx="1"/>
          </p:cNvCxnSpPr>
          <p:nvPr/>
        </p:nvCxnSpPr>
        <p:spPr>
          <a:xfrm rot="5400000">
            <a:off x="765941" y="3871747"/>
            <a:ext cx="767255" cy="407276"/>
          </a:xfrm>
          <a:prstGeom prst="bentConnector4">
            <a:avLst>
              <a:gd name="adj1" fmla="val 26199"/>
              <a:gd name="adj2" fmla="val 156129"/>
            </a:avLst>
          </a:prstGeom>
        </p:spPr>
        <p:style>
          <a:lnRef idx="1">
            <a:schemeClr val="accent1"/>
          </a:lnRef>
          <a:fillRef idx="0">
            <a:schemeClr val="accent1"/>
          </a:fillRef>
          <a:effectRef idx="0">
            <a:schemeClr val="accent1"/>
          </a:effectRef>
          <a:fontRef idx="minor">
            <a:schemeClr val="tx1"/>
          </a:fontRef>
        </p:style>
      </p:cxnSp>
      <p:cxnSp>
        <p:nvCxnSpPr>
          <p:cNvPr id="38" name=" 37"/>
          <p:cNvCxnSpPr>
            <a:endCxn id="17" idx="1"/>
          </p:cNvCxnSpPr>
          <p:nvPr/>
        </p:nvCxnSpPr>
        <p:spPr>
          <a:xfrm rot="5400000">
            <a:off x="324508" y="4294790"/>
            <a:ext cx="1652750" cy="409903"/>
          </a:xfrm>
          <a:prstGeom prst="bentConnector4">
            <a:avLst>
              <a:gd name="adj1" fmla="val 13196"/>
              <a:gd name="adj2" fmla="val 155769"/>
            </a:avLst>
          </a:prstGeom>
        </p:spPr>
        <p:style>
          <a:lnRef idx="1">
            <a:schemeClr val="accent1"/>
          </a:lnRef>
          <a:fillRef idx="0">
            <a:schemeClr val="accent1"/>
          </a:fillRef>
          <a:effectRef idx="0">
            <a:schemeClr val="accent1"/>
          </a:effectRef>
          <a:fontRef idx="minor">
            <a:schemeClr val="tx1"/>
          </a:fontRef>
        </p:style>
      </p:cxnSp>
      <p:cxnSp>
        <p:nvCxnSpPr>
          <p:cNvPr id="42" name=" 41"/>
          <p:cNvCxnSpPr/>
          <p:nvPr/>
        </p:nvCxnSpPr>
        <p:spPr>
          <a:xfrm rot="5400000">
            <a:off x="3037489" y="3841531"/>
            <a:ext cx="785648" cy="407276"/>
          </a:xfrm>
          <a:prstGeom prst="bentConnector4">
            <a:avLst>
              <a:gd name="adj1" fmla="val 26756"/>
              <a:gd name="adj2" fmla="val 156129"/>
            </a:avLst>
          </a:prstGeom>
        </p:spPr>
        <p:style>
          <a:lnRef idx="1">
            <a:schemeClr val="accent1"/>
          </a:lnRef>
          <a:fillRef idx="0">
            <a:schemeClr val="accent1"/>
          </a:fillRef>
          <a:effectRef idx="0">
            <a:schemeClr val="accent1"/>
          </a:effectRef>
          <a:fontRef idx="minor">
            <a:schemeClr val="tx1"/>
          </a:fontRef>
        </p:style>
      </p:cxnSp>
      <p:cxnSp>
        <p:nvCxnSpPr>
          <p:cNvPr id="43" name=" 42"/>
          <p:cNvCxnSpPr/>
          <p:nvPr/>
        </p:nvCxnSpPr>
        <p:spPr>
          <a:xfrm rot="5400000">
            <a:off x="2605253" y="4273770"/>
            <a:ext cx="1652750" cy="409903"/>
          </a:xfrm>
          <a:prstGeom prst="bentConnector4">
            <a:avLst>
              <a:gd name="adj1" fmla="val 13196"/>
              <a:gd name="adj2" fmla="val 155769"/>
            </a:avLst>
          </a:prstGeom>
        </p:spPr>
        <p:style>
          <a:lnRef idx="1">
            <a:schemeClr val="accent1"/>
          </a:lnRef>
          <a:fillRef idx="0">
            <a:schemeClr val="accent1"/>
          </a:fillRef>
          <a:effectRef idx="0">
            <a:schemeClr val="accent1"/>
          </a:effectRef>
          <a:fontRef idx="minor">
            <a:schemeClr val="tx1"/>
          </a:fontRef>
        </p:style>
      </p:cxnSp>
      <p:cxnSp>
        <p:nvCxnSpPr>
          <p:cNvPr id="44" name=" 43"/>
          <p:cNvCxnSpPr/>
          <p:nvPr/>
        </p:nvCxnSpPr>
        <p:spPr>
          <a:xfrm rot="5400000">
            <a:off x="5591504" y="3873061"/>
            <a:ext cx="785648" cy="407276"/>
          </a:xfrm>
          <a:prstGeom prst="bentConnector4">
            <a:avLst>
              <a:gd name="adj1" fmla="val 26756"/>
              <a:gd name="adj2" fmla="val 156129"/>
            </a:avLst>
          </a:prstGeom>
        </p:spPr>
        <p:style>
          <a:lnRef idx="1">
            <a:schemeClr val="accent1"/>
          </a:lnRef>
          <a:fillRef idx="0">
            <a:schemeClr val="accent1"/>
          </a:fillRef>
          <a:effectRef idx="0">
            <a:schemeClr val="accent1"/>
          </a:effectRef>
          <a:fontRef idx="minor">
            <a:schemeClr val="tx1"/>
          </a:fontRef>
        </p:style>
      </p:cxnSp>
      <p:cxnSp>
        <p:nvCxnSpPr>
          <p:cNvPr id="45" name=" 44"/>
          <p:cNvCxnSpPr/>
          <p:nvPr/>
        </p:nvCxnSpPr>
        <p:spPr>
          <a:xfrm rot="5400000">
            <a:off x="5159268" y="4305300"/>
            <a:ext cx="1652750" cy="409903"/>
          </a:xfrm>
          <a:prstGeom prst="bentConnector4">
            <a:avLst>
              <a:gd name="adj1" fmla="val 13196"/>
              <a:gd name="adj2" fmla="val 155769"/>
            </a:avLst>
          </a:prstGeom>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7054800" y="1084456"/>
            <a:ext cx="418055" cy="707886"/>
          </a:xfrm>
          <a:prstGeom prst="rect">
            <a:avLst/>
          </a:prstGeom>
        </p:spPr>
        <p:txBody>
          <a:bodyPr wrap="square">
            <a:spAutoFit/>
          </a:bodyPr>
          <a:lstStyle/>
          <a:p>
            <a:r>
              <a:rPr lang="en-AU" sz="4000" dirty="0"/>
              <a:t>*</a:t>
            </a:r>
          </a:p>
        </p:txBody>
      </p:sp>
    </p:spTree>
    <p:extLst>
      <p:ext uri="{BB962C8B-B14F-4D97-AF65-F5344CB8AC3E}">
        <p14:creationId xmlns:p14="http://schemas.microsoft.com/office/powerpoint/2007/7/12/main" xmlns="" val="8802110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07/7/12/main" xmlns="" val="3568371552"/>
              </p:ext>
            </p:extLst>
          </p:nvPr>
        </p:nvGraphicFramePr>
        <p:xfrm>
          <a:off x="0" y="220716"/>
          <a:ext cx="9144000" cy="5875283"/>
        </p:xfrm>
        <a:graphic>
          <a:graphicData uri="http://schemas.openxmlformats.org/drawingml/2006/table">
            <a:tbl>
              <a:tblPr/>
              <a:tblGrid>
                <a:gridCol w="4572000"/>
                <a:gridCol w="4572000"/>
              </a:tblGrid>
              <a:tr h="735310">
                <a:tc gridSpan="2">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outerShdw blurRad="38100" dist="38100" dir="2700000" algn="tl">
                              <a:srgbClr val="CCFFCC"/>
                            </a:outerShdw>
                          </a:effectLst>
                          <a:latin typeface="Calibri" pitchFamily="-108" charset="0"/>
                          <a:ea typeface="ＭＳ Ｐゴシック" pitchFamily="-108" charset="-128"/>
                        </a:rPr>
                        <a:t>Project Manager v Architect Responsibilities</a:t>
                      </a: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en-AU"/>
                    </a:p>
                  </a:txBody>
                  <a:tcPr/>
                </a:tc>
              </a:tr>
              <a:tr h="519044">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alibri" pitchFamily="-108" charset="0"/>
                          <a:ea typeface="ＭＳ Ｐゴシック" pitchFamily="-108" charset="-128"/>
                        </a:rPr>
                        <a:t>Project Manager</a:t>
                      </a:r>
                      <a:endParaRPr kumimoji="0" lang="en-US" sz="2000" b="0" i="0" u="none" strike="noStrike" cap="none" normalizeH="0" baseline="0" dirty="0" smtClean="0">
                        <a:ln>
                          <a:noFill/>
                        </a:ln>
                        <a:solidFill>
                          <a:srgbClr val="FFFFFF"/>
                        </a:solidFill>
                        <a:effectLst>
                          <a:outerShdw blurRad="38100" dist="38100" dir="2700000" algn="tl">
                            <a:srgbClr val="000000"/>
                          </a:outerShdw>
                        </a:effectLst>
                        <a:latin typeface="Calibri" pitchFamily="-108" charset="0"/>
                        <a:ea typeface="ＭＳ Ｐゴシック" pitchFamily="-108" charset="-128"/>
                      </a:endParaRPr>
                    </a:p>
                  </a:txBody>
                  <a:tcPr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outerShdw>
                          </a:effectLst>
                          <a:latin typeface="Calibri" pitchFamily="-108" charset="0"/>
                          <a:ea typeface="ＭＳ Ｐゴシック" pitchFamily="-108" charset="-128"/>
                        </a:rPr>
                        <a:t>Architect</a:t>
                      </a:r>
                      <a:endParaRPr kumimoji="0" lang="en-US" sz="2000" b="0" i="0" u="none" strike="noStrike" cap="none" normalizeH="0" baseline="0" dirty="0" smtClean="0">
                        <a:ln>
                          <a:noFill/>
                        </a:ln>
                        <a:solidFill>
                          <a:srgbClr val="FFFFFF"/>
                        </a:solidFill>
                        <a:effectLst>
                          <a:outerShdw blurRad="38100" dist="38100" dir="2700000" algn="tl">
                            <a:srgbClr val="000000"/>
                          </a:outerShdw>
                        </a:effectLst>
                        <a:latin typeface="Calibri" pitchFamily="-108" charset="0"/>
                        <a:ea typeface="ＭＳ Ｐゴシック" pitchFamily="-108" charset="-128"/>
                      </a:endParaRPr>
                    </a:p>
                  </a:txBody>
                  <a:tcPr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r>
              <a:tr h="1167847">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outerShdw blurRad="38100" dist="38100" dir="2700000" algn="tl">
                              <a:srgbClr val="CCFFCC"/>
                            </a:outerShdw>
                          </a:effectLst>
                          <a:latin typeface="Calibri" pitchFamily="-108" charset="0"/>
                          <a:ea typeface="ＭＳ Ｐゴシック" pitchFamily="-108" charset="-128"/>
                        </a:rPr>
                        <a:t>Sets overall project approach and structure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outerShdw blurRad="38100" dist="38100" dir="2700000" algn="tl">
                              <a:srgbClr val="CCFFCC"/>
                            </a:outerShdw>
                          </a:effectLst>
                          <a:latin typeface="Calibri" pitchFamily="-108" charset="0"/>
                          <a:ea typeface="ＭＳ Ｐゴシック" pitchFamily="-108" charset="-128"/>
                        </a:rPr>
                        <a:t>Sets development approach and structure</a:t>
                      </a:r>
                    </a:p>
                    <a:p>
                      <a:pPr marL="285750" marR="0" lvl="0" indent="-285750" algn="ctr" defTabSz="912813"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rgbClr val="FFFFFF"/>
                          </a:solidFill>
                          <a:effectLst>
                            <a:outerShdw blurRad="38100" dist="38100" dir="2700000" algn="tl">
                              <a:srgbClr val="CCFFCC"/>
                            </a:outerShdw>
                          </a:effectLst>
                          <a:latin typeface="Calibri" pitchFamily="-108" charset="0"/>
                          <a:ea typeface="ＭＳ Ｐゴシック" pitchFamily="-108" charset="-128"/>
                        </a:rPr>
                        <a:t>Iterations and sprints</a:t>
                      </a:r>
                    </a:p>
                    <a:p>
                      <a:pPr marL="285750" marR="0" lvl="0" indent="-285750" algn="ctr" defTabSz="912813"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smtClean="0">
                          <a:ln>
                            <a:noFill/>
                          </a:ln>
                          <a:solidFill>
                            <a:srgbClr val="FFFFFF"/>
                          </a:solidFill>
                          <a:effectLst>
                            <a:outerShdw blurRad="38100" dist="38100" dir="2700000" algn="tl">
                              <a:srgbClr val="CCFFCC"/>
                            </a:outerShdw>
                          </a:effectLst>
                          <a:latin typeface="Calibri" pitchFamily="-108" charset="0"/>
                          <a:ea typeface="ＭＳ Ｐゴシック" pitchFamily="-108" charset="-128"/>
                        </a:rPr>
                        <a:t>Number of sub-teams and members</a:t>
                      </a:r>
                    </a:p>
                  </a:txBody>
                  <a:tcPr anchor="ctr" horzOverflow="overflow">
                    <a:lnL>
                      <a:noFill/>
                    </a:lnL>
                    <a:lnR>
                      <a:noFill/>
                    </a:lnR>
                    <a:lnT>
                      <a:noFill/>
                    </a:lnT>
                    <a:lnB>
                      <a:noFill/>
                    </a:lnB>
                    <a:lnTlToBr>
                      <a:noFill/>
                    </a:lnTlToBr>
                    <a:lnBlToTr>
                      <a:noFill/>
                    </a:lnBlToTr>
                    <a:noFill/>
                  </a:tcPr>
                </a:tc>
              </a:tr>
              <a:tr h="821818">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outerShdw blurRad="38100" dist="38100" dir="2700000" algn="tl">
                              <a:srgbClr val="000000"/>
                            </a:outerShdw>
                          </a:effectLst>
                          <a:latin typeface="Calibri" pitchFamily="-108" charset="0"/>
                          <a:ea typeface="ＭＳ Ｐゴシック" pitchFamily="-108" charset="-128"/>
                        </a:rPr>
                        <a:t>Creates overall estimate</a:t>
                      </a:r>
                    </a:p>
                  </a:txBody>
                  <a:tcPr anchor="ct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outerShdw blurRad="38100" dist="38100" dir="2700000" algn="tl">
                              <a:srgbClr val="000000"/>
                            </a:outerShdw>
                          </a:effectLst>
                          <a:latin typeface="Calibri" pitchFamily="-108" charset="0"/>
                          <a:ea typeface="ＭＳ Ｐゴシック" pitchFamily="-108" charset="-128"/>
                        </a:rPr>
                        <a:t>Responsible for development and associated estimates</a:t>
                      </a:r>
                    </a:p>
                  </a:txBody>
                  <a:tcPr anchor="ctr" horzOverflow="overflow">
                    <a:lnL>
                      <a:noFill/>
                    </a:lnL>
                    <a:lnR>
                      <a:noFill/>
                    </a:lnR>
                    <a:lnT>
                      <a:noFill/>
                    </a:lnT>
                    <a:lnB>
                      <a:noFill/>
                    </a:lnB>
                    <a:lnTlToBr>
                      <a:noFill/>
                    </a:lnTlToBr>
                    <a:lnBlToTr>
                      <a:noFill/>
                    </a:lnBlToTr>
                    <a:solidFill>
                      <a:schemeClr val="accent2">
                        <a:alpha val="20000"/>
                      </a:schemeClr>
                    </a:solidFill>
                  </a:tcPr>
                </a:tc>
              </a:tr>
              <a:tr h="657816">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outerShdw blurRad="38100" dist="38100" dir="2700000" algn="tl">
                              <a:srgbClr val="CCFFCC"/>
                            </a:outerShdw>
                          </a:effectLst>
                          <a:latin typeface="Calibri" pitchFamily="-108" charset="0"/>
                          <a:ea typeface="ＭＳ Ｐゴシック" pitchFamily="-108" charset="-128"/>
                        </a:rPr>
                        <a:t>Manages business stakeholders</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outerShdw blurRad="38100" dist="38100" dir="2700000" algn="tl">
                              <a:srgbClr val="CCFFCC"/>
                            </a:outerShdw>
                          </a:effectLst>
                          <a:latin typeface="Calibri" pitchFamily="-108" charset="0"/>
                          <a:ea typeface="ＭＳ Ｐゴシック" pitchFamily="-108" charset="-128"/>
                        </a:rPr>
                        <a:t>Manages technology stakeholders</a:t>
                      </a:r>
                    </a:p>
                  </a:txBody>
                  <a:tcPr anchor="ctr" horzOverflow="overflow">
                    <a:lnL>
                      <a:noFill/>
                    </a:lnL>
                    <a:lnR>
                      <a:noFill/>
                    </a:lnR>
                    <a:lnT>
                      <a:noFill/>
                    </a:lnT>
                    <a:lnB>
                      <a:noFill/>
                    </a:lnB>
                    <a:lnTlToBr>
                      <a:noFill/>
                    </a:lnTlToBr>
                    <a:lnBlToTr>
                      <a:noFill/>
                    </a:lnBlToTr>
                    <a:noFill/>
                  </a:tcPr>
                </a:tc>
              </a:tr>
              <a:tr h="657816">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outerShdw blurRad="38100" dist="38100" dir="2700000" algn="tl">
                              <a:srgbClr val="000000"/>
                            </a:outerShdw>
                          </a:effectLst>
                          <a:latin typeface="Calibri" pitchFamily="-108" charset="0"/>
                          <a:ea typeface="ＭＳ Ｐゴシック" pitchFamily="-108" charset="-128"/>
                        </a:rPr>
                        <a:t>Ensures smooth operation of the project</a:t>
                      </a:r>
                    </a:p>
                  </a:txBody>
                  <a:tcPr anchor="ct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outerShdw blurRad="38100" dist="38100" dir="2700000" algn="tl">
                              <a:srgbClr val="000000"/>
                            </a:outerShdw>
                          </a:effectLst>
                          <a:latin typeface="Calibri" pitchFamily="-108" charset="0"/>
                          <a:ea typeface="ＭＳ Ｐゴシック" pitchFamily="-108" charset="-128"/>
                        </a:rPr>
                        <a:t>Ensures smooth operation of the project</a:t>
                      </a:r>
                    </a:p>
                  </a:txBody>
                  <a:tcPr anchor="ctr" horzOverflow="overflow">
                    <a:lnL>
                      <a:noFill/>
                    </a:lnL>
                    <a:lnR>
                      <a:noFill/>
                    </a:lnR>
                    <a:lnT>
                      <a:noFill/>
                    </a:lnT>
                    <a:lnB>
                      <a:noFill/>
                    </a:lnB>
                    <a:lnTlToBr>
                      <a:noFill/>
                    </a:lnTlToBr>
                    <a:lnBlToTr>
                      <a:noFill/>
                    </a:lnBlToTr>
                    <a:solidFill>
                      <a:schemeClr val="accent2">
                        <a:alpha val="20000"/>
                      </a:schemeClr>
                    </a:solidFill>
                  </a:tcPr>
                </a:tc>
              </a:tr>
              <a:tr h="657816">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outerShdw blurRad="38100" dist="38100" dir="2700000" algn="tl">
                              <a:srgbClr val="CCFFCC"/>
                            </a:outerShdw>
                          </a:effectLst>
                          <a:latin typeface="Calibri" pitchFamily="-108" charset="0"/>
                          <a:ea typeface="ＭＳ Ｐゴシック" pitchFamily="-108" charset="-128"/>
                        </a:rPr>
                        <a:t>Attends governance meetings</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outerShdw blurRad="38100" dist="38100" dir="2700000" algn="tl">
                              <a:srgbClr val="CCFFCC"/>
                            </a:outerShdw>
                          </a:effectLst>
                          <a:latin typeface="Calibri" pitchFamily="-108" charset="0"/>
                          <a:ea typeface="ＭＳ Ｐゴシック" pitchFamily="-108" charset="-128"/>
                        </a:rPr>
                        <a:t>Attends governance meetings</a:t>
                      </a:r>
                    </a:p>
                  </a:txBody>
                  <a:tcPr anchor="ctr" horzOverflow="overflow">
                    <a:lnL>
                      <a:noFill/>
                    </a:lnL>
                    <a:lnR>
                      <a:noFill/>
                    </a:lnR>
                    <a:lnT>
                      <a:noFill/>
                    </a:lnT>
                    <a:lnB>
                      <a:noFill/>
                    </a:lnB>
                    <a:lnTlToBr>
                      <a:noFill/>
                    </a:lnTlToBr>
                    <a:lnBlToTr>
                      <a:noFill/>
                    </a:lnBlToTr>
                    <a:noFill/>
                  </a:tcPr>
                </a:tc>
              </a:tr>
              <a:tr h="657816">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outerShdw blurRad="38100" dist="38100" dir="2700000" algn="tl">
                              <a:srgbClr val="000000"/>
                            </a:outerShdw>
                          </a:effectLst>
                          <a:latin typeface="Calibri" pitchFamily="-108" charset="0"/>
                          <a:ea typeface="ＭＳ Ｐゴシック" pitchFamily="-108" charset="-128"/>
                        </a:rPr>
                        <a:t>Manages project change</a:t>
                      </a:r>
                    </a:p>
                  </a:txBody>
                  <a:tcPr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outerShdw blurRad="38100" dist="38100" dir="2700000" algn="tl">
                              <a:srgbClr val="000000"/>
                            </a:outerShdw>
                          </a:effectLst>
                          <a:latin typeface="Calibri" pitchFamily="-108" charset="0"/>
                          <a:ea typeface="ＭＳ Ｐゴシック" pitchFamily="-108" charset="-128"/>
                        </a:rPr>
                        <a:t>Manages project change</a:t>
                      </a:r>
                    </a:p>
                  </a:txBody>
                  <a:tcPr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bl>
          </a:graphicData>
        </a:graphic>
      </p:graphicFrame>
    </p:spTree>
    <p:extLst>
      <p:ext uri="{BB962C8B-B14F-4D97-AF65-F5344CB8AC3E}">
        <p14:creationId xmlns:p14="http://schemas.microsoft.com/office/powerpoint/2007/7/12/main" xmlns="" val="136895067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AU" dirty="0" smtClean="0"/>
              <a:t>The Architect and the BA</a:t>
            </a:r>
            <a:br>
              <a:rPr lang="en-AU" dirty="0" smtClean="0"/>
            </a:br>
            <a:r>
              <a:rPr lang="en-AU" dirty="0">
                <a:ln>
                  <a:noFill/>
                </a:ln>
                <a:solidFill>
                  <a:schemeClr val="tx2"/>
                </a:solidFill>
              </a:rPr>
              <a:t> </a:t>
            </a:r>
            <a:r>
              <a:rPr lang="en-AU" sz="3600" dirty="0" smtClean="0">
                <a:ln>
                  <a:noFill/>
                </a:ln>
                <a:solidFill>
                  <a:schemeClr val="tx2"/>
                </a:solidFill>
              </a:rPr>
              <a:t>Interface Points</a:t>
            </a:r>
            <a:endParaRPr lang="en-AU" sz="3600" dirty="0">
              <a:ln>
                <a:noFill/>
              </a:ln>
              <a:solidFill>
                <a:schemeClr val="tx2"/>
              </a:solidFill>
            </a:endParaRPr>
          </a:p>
        </p:txBody>
      </p:sp>
      <p:sp>
        <p:nvSpPr>
          <p:cNvPr id="3" name="Content Placeholder 2"/>
          <p:cNvSpPr>
            <a:spLocks noGrp="1"/>
          </p:cNvSpPr>
          <p:nvPr>
            <p:ph idx="1"/>
          </p:nvPr>
        </p:nvSpPr>
        <p:spPr>
          <a:xfrm>
            <a:off x="381000" y="1493257"/>
            <a:ext cx="8382000" cy="4244339"/>
          </a:xfrm>
        </p:spPr>
        <p:txBody>
          <a:bodyPr/>
          <a:lstStyle/>
          <a:p>
            <a:r>
              <a:rPr lang="en-AU" dirty="0" smtClean="0"/>
              <a:t>Breakdown the wall!:</a:t>
            </a:r>
          </a:p>
          <a:p>
            <a:pPr lvl="1"/>
            <a:r>
              <a:rPr lang="en-AU" dirty="0" smtClean="0"/>
              <a:t>Functional Requirements</a:t>
            </a:r>
          </a:p>
          <a:p>
            <a:pPr lvl="1"/>
            <a:r>
              <a:rPr lang="en-AU" dirty="0" smtClean="0"/>
              <a:t>User </a:t>
            </a:r>
            <a:r>
              <a:rPr lang="en-AU" dirty="0"/>
              <a:t>Interface </a:t>
            </a:r>
            <a:r>
              <a:rPr lang="en-AU" dirty="0" smtClean="0"/>
              <a:t>Design</a:t>
            </a:r>
            <a:endParaRPr lang="en-AU" dirty="0"/>
          </a:p>
          <a:p>
            <a:pPr lvl="1"/>
            <a:r>
              <a:rPr lang="en-AU" dirty="0"/>
              <a:t>Non-Functional Requirements</a:t>
            </a:r>
          </a:p>
          <a:p>
            <a:pPr lvl="1"/>
            <a:r>
              <a:rPr lang="en-AU" dirty="0"/>
              <a:t>Architectural Design</a:t>
            </a:r>
          </a:p>
          <a:p>
            <a:pPr lvl="1"/>
            <a:r>
              <a:rPr lang="en-AU" dirty="0"/>
              <a:t>Data Design</a:t>
            </a:r>
          </a:p>
          <a:p>
            <a:pPr lvl="1"/>
            <a:r>
              <a:rPr lang="en-AU" dirty="0"/>
              <a:t>Scope Management</a:t>
            </a:r>
          </a:p>
          <a:p>
            <a:pPr lvl="1"/>
            <a:r>
              <a:rPr lang="en-AU" dirty="0"/>
              <a:t>Test </a:t>
            </a:r>
            <a:r>
              <a:rPr lang="en-AU" dirty="0" smtClean="0"/>
              <a:t>Management</a:t>
            </a:r>
          </a:p>
          <a:p>
            <a:r>
              <a:rPr lang="en-AU" dirty="0">
                <a:hlinkClick r:id="rId3"/>
              </a:rPr>
              <a:t>www.slideshare.net/KevinFrancis</a:t>
            </a:r>
            <a:r>
              <a:rPr lang="en-AU" dirty="0"/>
              <a:t> and look for </a:t>
            </a:r>
            <a:r>
              <a:rPr lang="en-AU" dirty="0" smtClean="0"/>
              <a:t>‘Business Analysts v </a:t>
            </a:r>
            <a:r>
              <a:rPr lang="en-AU" dirty="0"/>
              <a:t>Architects’</a:t>
            </a:r>
          </a:p>
        </p:txBody>
      </p:sp>
    </p:spTree>
    <p:extLst>
      <p:ext uri="{BB962C8B-B14F-4D97-AF65-F5344CB8AC3E}">
        <p14:creationId xmlns:p14="http://schemas.microsoft.com/office/powerpoint/2007/7/12/main" xmlns="" val="1521008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07/7/7/main" xmlns="" val="0"/>
              </a:ext>
            </a:extLst>
          </a:blip>
          <a:srcRect/>
          <a:stretch>
            <a:fillRect/>
          </a:stretch>
        </p:blipFill>
        <p:spPr bwMode="auto">
          <a:xfrm>
            <a:off x="5849007" y="2859383"/>
            <a:ext cx="3011213" cy="3620246"/>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
        <p:nvSpPr>
          <p:cNvPr id="4" name="Text Placeholder 3"/>
          <p:cNvSpPr>
            <a:spLocks noGrp="1"/>
          </p:cNvSpPr>
          <p:nvPr>
            <p:ph type="body" sz="quarter" idx="10"/>
          </p:nvPr>
        </p:nvSpPr>
        <p:spPr bwMode="white"/>
        <p:txBody>
          <a:bodyPr/>
          <a:lstStyle/>
          <a:p>
            <a:r>
              <a:rPr lang="en-US" dirty="0" smtClean="0"/>
              <a:t>Project Execution</a:t>
            </a:r>
            <a:endParaRPr lang="en-US" dirty="0"/>
          </a:p>
        </p:txBody>
      </p:sp>
    </p:spTree>
    <p:extLst>
      <p:ext uri="{BB962C8B-B14F-4D97-AF65-F5344CB8AC3E}">
        <p14:creationId xmlns:p14="http://schemas.microsoft.com/office/powerpoint/2007/7/12/main" xmlns="" val="211223074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Word About Scope Management</a:t>
            </a:r>
            <a:endParaRPr lang="en-AU" dirty="0"/>
          </a:p>
        </p:txBody>
      </p:sp>
      <p:sp>
        <p:nvSpPr>
          <p:cNvPr id="3" name="Content Placeholder 2"/>
          <p:cNvSpPr>
            <a:spLocks noGrp="1"/>
          </p:cNvSpPr>
          <p:nvPr>
            <p:ph idx="1"/>
          </p:nvPr>
        </p:nvSpPr>
        <p:spPr/>
        <p:txBody>
          <a:bodyPr/>
          <a:lstStyle/>
          <a:p>
            <a:r>
              <a:rPr lang="en-AU" dirty="0" smtClean="0"/>
              <a:t>In any project with a budget, change in a project is EVIL!</a:t>
            </a:r>
          </a:p>
          <a:p>
            <a:pPr lvl="1"/>
            <a:r>
              <a:rPr lang="en-AU" dirty="0" smtClean="0"/>
              <a:t>It upsets the rhythm of the project.</a:t>
            </a:r>
          </a:p>
          <a:p>
            <a:pPr lvl="1"/>
            <a:r>
              <a:rPr lang="en-AU" dirty="0" smtClean="0"/>
              <a:t>It can damage the architecture.</a:t>
            </a:r>
          </a:p>
          <a:p>
            <a:pPr lvl="1"/>
            <a:r>
              <a:rPr lang="en-AU" dirty="0" smtClean="0"/>
              <a:t>It costs money and time, even if no change results.</a:t>
            </a:r>
          </a:p>
          <a:p>
            <a:r>
              <a:rPr lang="en-AU" dirty="0" smtClean="0"/>
              <a:t>The biggest issue with a truly Agile project is that it is all about change.</a:t>
            </a:r>
          </a:p>
          <a:p>
            <a:r>
              <a:rPr lang="en-AU" dirty="0" smtClean="0"/>
              <a:t>Change doesn’t fix issues with a project.</a:t>
            </a:r>
          </a:p>
          <a:p>
            <a:r>
              <a:rPr lang="en-AU" dirty="0" smtClean="0"/>
              <a:t>Deflect as much as possible to v2.0.</a:t>
            </a:r>
            <a:endParaRPr lang="en-AU" dirty="0"/>
          </a:p>
        </p:txBody>
      </p:sp>
    </p:spTree>
    <p:extLst>
      <p:ext uri="{BB962C8B-B14F-4D97-AF65-F5344CB8AC3E}">
        <p14:creationId xmlns:p14="http://schemas.microsoft.com/office/powerpoint/2007/7/12/main" xmlns="" val="3132233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pPr eaLnBrk="1" hangingPunct="1">
              <a:defRPr/>
            </a:pPr>
            <a:r>
              <a:rPr smtClean="0">
                <a:ln>
                  <a:noFill/>
                </a:ln>
              </a:rPr>
              <a:t>Starting a Project</a:t>
            </a:r>
            <a:br>
              <a:rPr smtClean="0">
                <a:ln>
                  <a:noFill/>
                </a:ln>
              </a:rPr>
            </a:br>
            <a:r>
              <a:rPr sz="3600" smtClean="0">
                <a:ln>
                  <a:noFill/>
                </a:ln>
                <a:solidFill>
                  <a:schemeClr val="tx2"/>
                </a:solidFill>
              </a:rPr>
              <a:t>Step by Step</a:t>
            </a:r>
            <a:endParaRPr smtClean="0">
              <a:ln>
                <a:noFill/>
              </a:ln>
              <a:solidFill>
                <a:schemeClr val="tx2"/>
              </a:solidFill>
            </a:endParaRPr>
          </a:p>
        </p:txBody>
      </p:sp>
      <p:sp>
        <p:nvSpPr>
          <p:cNvPr id="23555" name="Text Placeholder 2"/>
          <p:cNvSpPr>
            <a:spLocks noGrp="1"/>
          </p:cNvSpPr>
          <p:nvPr>
            <p:ph idx="1"/>
          </p:nvPr>
        </p:nvSpPr>
        <p:spPr>
          <a:xfrm>
            <a:off x="381000" y="3657599"/>
            <a:ext cx="8382000" cy="2316163"/>
          </a:xfrm>
        </p:spPr>
        <p:txBody>
          <a:bodyPr/>
          <a:lstStyle/>
          <a:p>
            <a:pPr eaLnBrk="1" hangingPunct="1"/>
            <a:r>
              <a:rPr lang="en-US" sz="2800" dirty="0" smtClean="0"/>
              <a:t>This approach works in all cases – waterfall, iterative and agile.</a:t>
            </a:r>
          </a:p>
          <a:p>
            <a:pPr eaLnBrk="1" hangingPunct="1"/>
            <a:r>
              <a:rPr lang="en-US" sz="2800" dirty="0" smtClean="0"/>
              <a:t>Use it to create a baseline estimate and scope.</a:t>
            </a:r>
          </a:p>
          <a:p>
            <a:pPr eaLnBrk="1" hangingPunct="1"/>
            <a:r>
              <a:rPr lang="en-US" sz="2800" dirty="0" smtClean="0"/>
              <a:t>Start managing change from here.</a:t>
            </a:r>
          </a:p>
          <a:p>
            <a:pPr eaLnBrk="1" hangingPunct="1"/>
            <a:r>
              <a:rPr lang="en-US" sz="2800" dirty="0" smtClean="0"/>
              <a:t>Choose a development approach here.</a:t>
            </a:r>
          </a:p>
          <a:p>
            <a:pPr lvl="2" eaLnBrk="1" hangingPunct="1"/>
            <a:endParaRPr lang="en-US" sz="2000" dirty="0" smtClean="0"/>
          </a:p>
        </p:txBody>
      </p:sp>
      <p:sp>
        <p:nvSpPr>
          <p:cNvPr id="4" name="Rectangle 3"/>
          <p:cNvSpPr/>
          <p:nvPr/>
        </p:nvSpPr>
        <p:spPr bwMode="auto">
          <a:xfrm>
            <a:off x="556260" y="1958340"/>
            <a:ext cx="1729740" cy="6477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High Level Requirements</a:t>
            </a:r>
          </a:p>
        </p:txBody>
      </p:sp>
      <p:sp>
        <p:nvSpPr>
          <p:cNvPr id="5" name="Rectangle 4"/>
          <p:cNvSpPr/>
          <p:nvPr/>
        </p:nvSpPr>
        <p:spPr bwMode="auto">
          <a:xfrm>
            <a:off x="2621280" y="1981200"/>
            <a:ext cx="1729740" cy="6477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z="2000" dirty="0">
                <a:solidFill>
                  <a:srgbClr val="FFFFFF"/>
                </a:solidFill>
                <a:effectLst>
                  <a:outerShdw blurRad="38100" dist="38100" dir="2700000" algn="tl">
                    <a:srgbClr val="000000">
                      <a:alpha val="43137"/>
                    </a:srgbClr>
                  </a:outerShdw>
                </a:effectLst>
                <a:latin typeface="Calibri" pitchFamily="34" charset="0"/>
              </a:rPr>
              <a:t>High Level Design</a:t>
            </a:r>
            <a:endParaRPr lang="en-AU"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6" name="Rectangle 5"/>
          <p:cNvSpPr/>
          <p:nvPr/>
        </p:nvSpPr>
        <p:spPr bwMode="auto">
          <a:xfrm>
            <a:off x="6697980" y="1973580"/>
            <a:ext cx="1729740" cy="6477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z="2000" dirty="0" smtClean="0">
                <a:solidFill>
                  <a:srgbClr val="FFFFFF"/>
                </a:solidFill>
                <a:effectLst>
                  <a:outerShdw blurRad="38100" dist="38100" dir="2700000" algn="tl">
                    <a:srgbClr val="000000">
                      <a:alpha val="43137"/>
                    </a:srgbClr>
                  </a:outerShdw>
                </a:effectLst>
                <a:latin typeface="Calibri" pitchFamily="34" charset="0"/>
              </a:rPr>
              <a:t>High Level Estimate</a:t>
            </a:r>
          </a:p>
        </p:txBody>
      </p:sp>
      <p:sp>
        <p:nvSpPr>
          <p:cNvPr id="7" name="Rectangle 6"/>
          <p:cNvSpPr/>
          <p:nvPr/>
        </p:nvSpPr>
        <p:spPr bwMode="auto">
          <a:xfrm>
            <a:off x="4663440" y="1981200"/>
            <a:ext cx="1729740" cy="6477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AU" sz="2000" dirty="0" smtClean="0">
                <a:solidFill>
                  <a:srgbClr val="FFFFFF"/>
                </a:solidFill>
                <a:effectLst>
                  <a:outerShdw blurRad="38100" dist="38100" dir="2700000" algn="tl">
                    <a:srgbClr val="000000">
                      <a:alpha val="43137"/>
                    </a:srgbClr>
                  </a:outerShdw>
                </a:effectLst>
                <a:latin typeface="Calibri" pitchFamily="34" charset="0"/>
              </a:rPr>
              <a:t>Approx. Approach</a:t>
            </a:r>
          </a:p>
        </p:txBody>
      </p:sp>
      <p:sp>
        <p:nvSpPr>
          <p:cNvPr id="8" name="Right Arrow 7"/>
          <p:cNvSpPr/>
          <p:nvPr/>
        </p:nvSpPr>
        <p:spPr bwMode="auto">
          <a:xfrm>
            <a:off x="2339340" y="2019300"/>
            <a:ext cx="236220" cy="62484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AU"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9" name="Right Arrow 8"/>
          <p:cNvSpPr/>
          <p:nvPr/>
        </p:nvSpPr>
        <p:spPr bwMode="auto">
          <a:xfrm>
            <a:off x="4389120" y="2004060"/>
            <a:ext cx="236220" cy="62484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AU"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 name="Right Arrow 9"/>
          <p:cNvSpPr/>
          <p:nvPr/>
        </p:nvSpPr>
        <p:spPr bwMode="auto">
          <a:xfrm>
            <a:off x="6438900" y="2019300"/>
            <a:ext cx="236220" cy="624840"/>
          </a:xfrm>
          <a:prstGeom prs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AU"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Rectangle 11"/>
          <p:cNvSpPr/>
          <p:nvPr/>
        </p:nvSpPr>
        <p:spPr bwMode="auto">
          <a:xfrm>
            <a:off x="2613660" y="2903220"/>
            <a:ext cx="1729740" cy="6477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Enterprise Architecture</a:t>
            </a:r>
          </a:p>
        </p:txBody>
      </p:sp>
      <p:sp>
        <p:nvSpPr>
          <p:cNvPr id="3" name="Up Arrow 2"/>
          <p:cNvSpPr/>
          <p:nvPr/>
        </p:nvSpPr>
        <p:spPr bwMode="auto">
          <a:xfrm>
            <a:off x="3078480" y="2682240"/>
            <a:ext cx="899160" cy="167640"/>
          </a:xfrm>
          <a:prstGeom prst="up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AU" sz="2000" dirty="0" smtClean="0">
              <a:solidFill>
                <a:srgbClr val="FFFFFF"/>
              </a:solidFill>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07/7/12/main" xmlns="" val="3887092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4" grpId="0" animBg="1"/>
      <p:bldP spid="5" grpId="0" animBg="1"/>
      <p:bldP spid="6" grpId="0" animBg="1"/>
      <p:bldP spid="7" grpId="0" animBg="1"/>
      <p:bldP spid="8" grpId="0" animBg="1"/>
      <p:bldP spid="9" grpId="0" animBg="1"/>
      <p:bldP spid="10" grpId="0" animBg="1"/>
      <p:bldP spid="1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60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Challenging the Role of the Architect</a:t>
            </a:r>
            <a:endParaRPr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p:txBody>
          <a:bodyPr/>
          <a:lstStyle/>
          <a:p>
            <a:r>
              <a:rPr lang="en-US" dirty="0" smtClean="0">
                <a:solidFill>
                  <a:schemeClr val="tx1"/>
                </a:solidFill>
              </a:rPr>
              <a:t>Kevin Francis</a:t>
            </a:r>
          </a:p>
          <a:p>
            <a:r>
              <a:rPr lang="en-US" dirty="0" smtClean="0">
                <a:solidFill>
                  <a:schemeClr val="tx1"/>
                </a:solidFill>
              </a:rPr>
              <a:t>Practices Manager</a:t>
            </a:r>
          </a:p>
          <a:p>
            <a:r>
              <a:rPr lang="en-US" dirty="0" smtClean="0">
                <a:solidFill>
                  <a:schemeClr val="tx1"/>
                </a:solidFill>
              </a:rPr>
              <a:t>Object Consulting</a:t>
            </a:r>
          </a:p>
          <a:p>
            <a:r>
              <a:rPr lang="en-US" dirty="0" smtClean="0">
                <a:solidFill>
                  <a:schemeClr val="tx1"/>
                </a:solidFill>
              </a:rPr>
              <a:t>Session Code: ARC202</a:t>
            </a:r>
            <a:endParaRPr lang="en-US" dirty="0">
              <a:solidFill>
                <a:schemeClr val="tx1"/>
              </a:solidFill>
            </a:endParaRPr>
          </a:p>
        </p:txBody>
      </p:sp>
      <p:pic>
        <p:nvPicPr>
          <p:cNvPr id="1026" name="Picture 2" descr="https://mvp.support.microsoft.com/library/images/support/en-US/MVPLogo.gif"/>
          <p:cNvPicPr>
            <a:picLocks noChangeAspect="1" noChangeArrowheads="1"/>
          </p:cNvPicPr>
          <p:nvPr/>
        </p:nvPicPr>
        <p:blipFill>
          <a:blip r:embed="rId3">
            <a:extLst>
              <a:ext uri="28A0092B-C50C-407e-A947-70E740481C1C">
                <a14:useLocalDpi xmlns:a14="http://schemas.microsoft.com/office/drawing/2007/7/7/main" xmlns="" val="0"/>
              </a:ext>
            </a:extLst>
          </a:blip>
          <a:srcRect/>
          <a:stretch>
            <a:fillRect/>
          </a:stretch>
        </p:blipFill>
        <p:spPr bwMode="auto">
          <a:xfrm>
            <a:off x="7843674" y="4938548"/>
            <a:ext cx="1095375" cy="17145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About High Level Architecture</a:t>
            </a:r>
            <a:endParaRPr lang="en-AU" dirty="0"/>
          </a:p>
        </p:txBody>
      </p:sp>
      <p:sp>
        <p:nvSpPr>
          <p:cNvPr id="3" name="Content Placeholder 2"/>
          <p:cNvSpPr>
            <a:spLocks noGrp="1"/>
          </p:cNvSpPr>
          <p:nvPr>
            <p:ph idx="1"/>
          </p:nvPr>
        </p:nvSpPr>
        <p:spPr/>
        <p:txBody>
          <a:bodyPr/>
          <a:lstStyle/>
          <a:p>
            <a:r>
              <a:rPr lang="en-AU" dirty="0" smtClean="0"/>
              <a:t>Designed to put scope around the project</a:t>
            </a:r>
          </a:p>
          <a:p>
            <a:r>
              <a:rPr lang="en-AU" dirty="0" smtClean="0"/>
              <a:t>Designed to provide a high level estimate</a:t>
            </a:r>
          </a:p>
          <a:p>
            <a:r>
              <a:rPr lang="en-AU" dirty="0" smtClean="0"/>
              <a:t>Use to lock down the architecture at a high level</a:t>
            </a:r>
          </a:p>
          <a:p>
            <a:r>
              <a:rPr lang="en-AU" dirty="0" smtClean="0"/>
              <a:t>Allows a conversation and early approval from Enterprise Architecture</a:t>
            </a:r>
          </a:p>
          <a:p>
            <a:r>
              <a:rPr lang="en-AU" dirty="0" smtClean="0"/>
              <a:t>First approval point</a:t>
            </a:r>
          </a:p>
          <a:p>
            <a:r>
              <a:rPr lang="en-AU" dirty="0" smtClean="0"/>
              <a:t>Baseline to progress from</a:t>
            </a:r>
            <a:endParaRPr lang="en-AU" dirty="0"/>
          </a:p>
        </p:txBody>
      </p:sp>
    </p:spTree>
    <p:extLst>
      <p:ext uri="{BB962C8B-B14F-4D97-AF65-F5344CB8AC3E}">
        <p14:creationId xmlns:p14="http://schemas.microsoft.com/office/powerpoint/2007/7/12/main" xmlns="" val="2680169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Designing the Architecture</a:t>
            </a:r>
            <a:endParaRPr lang="en-AU" dirty="0"/>
          </a:p>
        </p:txBody>
      </p:sp>
      <p:sp>
        <p:nvSpPr>
          <p:cNvPr id="5" name="Rectangle 4"/>
          <p:cNvSpPr/>
          <p:nvPr/>
        </p:nvSpPr>
        <p:spPr bwMode="auto">
          <a:xfrm>
            <a:off x="502920" y="1402080"/>
            <a:ext cx="2072640" cy="54864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Requirements</a:t>
            </a:r>
          </a:p>
        </p:txBody>
      </p:sp>
      <p:sp>
        <p:nvSpPr>
          <p:cNvPr id="7" name="Rectangle 6"/>
          <p:cNvSpPr/>
          <p:nvPr/>
        </p:nvSpPr>
        <p:spPr bwMode="auto">
          <a:xfrm>
            <a:off x="502920" y="2240280"/>
            <a:ext cx="2072640" cy="5334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Scope</a:t>
            </a:r>
          </a:p>
        </p:txBody>
      </p:sp>
      <p:sp>
        <p:nvSpPr>
          <p:cNvPr id="8" name="Rectangle 7"/>
          <p:cNvSpPr/>
          <p:nvPr/>
        </p:nvSpPr>
        <p:spPr bwMode="auto">
          <a:xfrm>
            <a:off x="502920" y="3017520"/>
            <a:ext cx="2072640" cy="8382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High Level Architecture</a:t>
            </a:r>
          </a:p>
        </p:txBody>
      </p:sp>
      <p:sp>
        <p:nvSpPr>
          <p:cNvPr id="9" name="Rectangle 8"/>
          <p:cNvSpPr/>
          <p:nvPr/>
        </p:nvSpPr>
        <p:spPr bwMode="auto">
          <a:xfrm>
            <a:off x="3550920" y="3124200"/>
            <a:ext cx="2072640" cy="92964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UI Prototype</a:t>
            </a:r>
          </a:p>
        </p:txBody>
      </p:sp>
      <p:sp>
        <p:nvSpPr>
          <p:cNvPr id="10" name="Rectangle 9"/>
          <p:cNvSpPr/>
          <p:nvPr/>
        </p:nvSpPr>
        <p:spPr bwMode="auto">
          <a:xfrm>
            <a:off x="3520440" y="1859280"/>
            <a:ext cx="2072640" cy="92964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Architecture</a:t>
            </a:r>
          </a:p>
        </p:txBody>
      </p:sp>
      <p:sp>
        <p:nvSpPr>
          <p:cNvPr id="11" name="Rectangle 10"/>
          <p:cNvSpPr/>
          <p:nvPr/>
        </p:nvSpPr>
        <p:spPr bwMode="auto">
          <a:xfrm>
            <a:off x="3566160" y="4465320"/>
            <a:ext cx="2072640" cy="92964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Application Prototype</a:t>
            </a:r>
          </a:p>
        </p:txBody>
      </p:sp>
      <p:sp>
        <p:nvSpPr>
          <p:cNvPr id="12" name="Rectangle 11"/>
          <p:cNvSpPr/>
          <p:nvPr/>
        </p:nvSpPr>
        <p:spPr bwMode="auto">
          <a:xfrm>
            <a:off x="502920" y="4160520"/>
            <a:ext cx="2072640" cy="6096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Best Practices</a:t>
            </a:r>
          </a:p>
        </p:txBody>
      </p:sp>
      <p:sp>
        <p:nvSpPr>
          <p:cNvPr id="13" name="Rectangle 12"/>
          <p:cNvSpPr/>
          <p:nvPr/>
        </p:nvSpPr>
        <p:spPr bwMode="auto">
          <a:xfrm>
            <a:off x="487680" y="5044440"/>
            <a:ext cx="2072640" cy="8382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Tools and Products</a:t>
            </a:r>
          </a:p>
        </p:txBody>
      </p:sp>
      <p:sp>
        <p:nvSpPr>
          <p:cNvPr id="3" name="Right Arrow 2"/>
          <p:cNvSpPr/>
          <p:nvPr/>
        </p:nvSpPr>
        <p:spPr bwMode="auto">
          <a:xfrm>
            <a:off x="2743200" y="1996440"/>
            <a:ext cx="594360" cy="373380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AU"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 name="Right Arrow 13"/>
          <p:cNvSpPr/>
          <p:nvPr/>
        </p:nvSpPr>
        <p:spPr bwMode="auto">
          <a:xfrm>
            <a:off x="5897880" y="1981200"/>
            <a:ext cx="594360" cy="3733800"/>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AU"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5" name="Rectangle 14"/>
          <p:cNvSpPr/>
          <p:nvPr/>
        </p:nvSpPr>
        <p:spPr bwMode="auto">
          <a:xfrm>
            <a:off x="6736080" y="3291840"/>
            <a:ext cx="2072640" cy="92964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Architecture</a:t>
            </a:r>
          </a:p>
        </p:txBody>
      </p:sp>
    </p:spTree>
    <p:extLst>
      <p:ext uri="{BB962C8B-B14F-4D97-AF65-F5344CB8AC3E}">
        <p14:creationId xmlns:p14="http://schemas.microsoft.com/office/powerpoint/2007/7/12/main" xmlns="" val="1285271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Architecture in Agile Projects</a:t>
            </a:r>
            <a:endParaRPr lang="en-AU" dirty="0"/>
          </a:p>
        </p:txBody>
      </p:sp>
      <p:sp>
        <p:nvSpPr>
          <p:cNvPr id="3" name="Content Placeholder 2"/>
          <p:cNvSpPr>
            <a:spLocks noGrp="1"/>
          </p:cNvSpPr>
          <p:nvPr>
            <p:ph idx="1"/>
          </p:nvPr>
        </p:nvSpPr>
        <p:spPr/>
        <p:txBody>
          <a:bodyPr/>
          <a:lstStyle/>
          <a:p>
            <a:r>
              <a:rPr lang="en-AU" dirty="0" smtClean="0"/>
              <a:t>Lock down the architecture up front</a:t>
            </a:r>
          </a:p>
          <a:p>
            <a:r>
              <a:rPr lang="en-AU" i="1" dirty="0" smtClean="0"/>
              <a:t>Architecture should be reuse before buy before build</a:t>
            </a:r>
          </a:p>
          <a:p>
            <a:r>
              <a:rPr lang="en-AU" dirty="0" smtClean="0"/>
              <a:t>Regardless of the approach, architecture is an upfront exercise</a:t>
            </a:r>
          </a:p>
          <a:p>
            <a:r>
              <a:rPr lang="en-AU" dirty="0" smtClean="0"/>
              <a:t>Document clearly and make available.</a:t>
            </a:r>
          </a:p>
          <a:p>
            <a:r>
              <a:rPr lang="en-AU" dirty="0" smtClean="0"/>
              <a:t>Document to a depth suitable to answer all technical questions</a:t>
            </a:r>
          </a:p>
          <a:p>
            <a:endParaRPr lang="en-AU" dirty="0"/>
          </a:p>
        </p:txBody>
      </p:sp>
    </p:spTree>
    <p:extLst>
      <p:ext uri="{BB962C8B-B14F-4D97-AF65-F5344CB8AC3E}">
        <p14:creationId xmlns:p14="http://schemas.microsoft.com/office/powerpoint/2007/7/12/main" xmlns="" val="262201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Arrow 28"/>
          <p:cNvSpPr/>
          <p:nvPr/>
        </p:nvSpPr>
        <p:spPr bwMode="auto">
          <a:xfrm>
            <a:off x="4540469" y="3563007"/>
            <a:ext cx="4256690" cy="945931"/>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Wiki</a:t>
            </a:r>
          </a:p>
        </p:txBody>
      </p:sp>
      <p:sp>
        <p:nvSpPr>
          <p:cNvPr id="28" name="Right Arrow 27"/>
          <p:cNvSpPr/>
          <p:nvPr/>
        </p:nvSpPr>
        <p:spPr bwMode="auto">
          <a:xfrm>
            <a:off x="2948152" y="4824248"/>
            <a:ext cx="5707117" cy="1072055"/>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Developers</a:t>
            </a:r>
          </a:p>
        </p:txBody>
      </p:sp>
      <p:sp>
        <p:nvSpPr>
          <p:cNvPr id="2" name="Title 1"/>
          <p:cNvSpPr>
            <a:spLocks noGrp="1"/>
          </p:cNvSpPr>
          <p:nvPr>
            <p:ph type="title"/>
          </p:nvPr>
        </p:nvSpPr>
        <p:spPr/>
        <p:txBody>
          <a:bodyPr/>
          <a:lstStyle/>
          <a:p>
            <a:r>
              <a:rPr lang="en-AU" dirty="0" smtClean="0"/>
              <a:t>Transitions</a:t>
            </a:r>
            <a:endParaRPr lang="en-AU" dirty="0"/>
          </a:p>
        </p:txBody>
      </p:sp>
      <p:sp>
        <p:nvSpPr>
          <p:cNvPr id="4" name="Right Arrow 3"/>
          <p:cNvSpPr/>
          <p:nvPr/>
        </p:nvSpPr>
        <p:spPr bwMode="auto">
          <a:xfrm>
            <a:off x="425669" y="819807"/>
            <a:ext cx="8387255" cy="898635"/>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Project Management</a:t>
            </a:r>
          </a:p>
        </p:txBody>
      </p:sp>
      <p:sp>
        <p:nvSpPr>
          <p:cNvPr id="6" name="Right Arrow 5"/>
          <p:cNvSpPr/>
          <p:nvPr/>
        </p:nvSpPr>
        <p:spPr bwMode="auto">
          <a:xfrm>
            <a:off x="472965" y="2680138"/>
            <a:ext cx="3610304" cy="804041"/>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Architecture</a:t>
            </a:r>
          </a:p>
        </p:txBody>
      </p:sp>
      <p:sp>
        <p:nvSpPr>
          <p:cNvPr id="17" name="Right Arrow 16"/>
          <p:cNvSpPr/>
          <p:nvPr/>
        </p:nvSpPr>
        <p:spPr bwMode="auto">
          <a:xfrm>
            <a:off x="4014952" y="2674882"/>
            <a:ext cx="4797972" cy="804041"/>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Architecture Support</a:t>
            </a:r>
          </a:p>
        </p:txBody>
      </p:sp>
      <p:sp>
        <p:nvSpPr>
          <p:cNvPr id="18" name="Right Arrow 17"/>
          <p:cNvSpPr/>
          <p:nvPr/>
        </p:nvSpPr>
        <p:spPr bwMode="auto">
          <a:xfrm>
            <a:off x="436179" y="1397876"/>
            <a:ext cx="8387255" cy="898635"/>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Business Analysis</a:t>
            </a:r>
          </a:p>
        </p:txBody>
      </p:sp>
      <p:sp>
        <p:nvSpPr>
          <p:cNvPr id="19" name="Right Arrow 18"/>
          <p:cNvSpPr/>
          <p:nvPr/>
        </p:nvSpPr>
        <p:spPr bwMode="auto">
          <a:xfrm>
            <a:off x="420413" y="1965435"/>
            <a:ext cx="8387255" cy="898635"/>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Testing</a:t>
            </a:r>
          </a:p>
        </p:txBody>
      </p:sp>
      <p:sp>
        <p:nvSpPr>
          <p:cNvPr id="20" name="Rectangle 19"/>
          <p:cNvSpPr/>
          <p:nvPr/>
        </p:nvSpPr>
        <p:spPr bwMode="auto">
          <a:xfrm>
            <a:off x="819807" y="3578771"/>
            <a:ext cx="1529255" cy="740979"/>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High Level Design</a:t>
            </a:r>
          </a:p>
        </p:txBody>
      </p:sp>
      <p:sp>
        <p:nvSpPr>
          <p:cNvPr id="21" name="Rectangle 20"/>
          <p:cNvSpPr/>
          <p:nvPr/>
        </p:nvSpPr>
        <p:spPr bwMode="auto">
          <a:xfrm>
            <a:off x="2848303" y="3557751"/>
            <a:ext cx="1529255" cy="740979"/>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Architecture</a:t>
            </a:r>
          </a:p>
        </p:txBody>
      </p:sp>
      <p:sp>
        <p:nvSpPr>
          <p:cNvPr id="22" name="Right Arrow 21"/>
          <p:cNvSpPr/>
          <p:nvPr/>
        </p:nvSpPr>
        <p:spPr bwMode="auto">
          <a:xfrm>
            <a:off x="2459421" y="3499945"/>
            <a:ext cx="331076" cy="1024759"/>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AU"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4" name="Rectangle 23"/>
          <p:cNvSpPr/>
          <p:nvPr/>
        </p:nvSpPr>
        <p:spPr bwMode="auto">
          <a:xfrm rot="16200000">
            <a:off x="3129454" y="5013435"/>
            <a:ext cx="1852450" cy="559676"/>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Thin Slice</a:t>
            </a:r>
          </a:p>
        </p:txBody>
      </p:sp>
      <p:sp>
        <p:nvSpPr>
          <p:cNvPr id="25" name="Curved Left Arrow 24"/>
          <p:cNvSpPr/>
          <p:nvPr/>
        </p:nvSpPr>
        <p:spPr bwMode="auto">
          <a:xfrm>
            <a:off x="7126014" y="3610304"/>
            <a:ext cx="1387366" cy="2585544"/>
          </a:xfrm>
          <a:prstGeom prst="curvedLef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AU"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6" name="Curved Left Arrow 25"/>
          <p:cNvSpPr/>
          <p:nvPr/>
        </p:nvSpPr>
        <p:spPr bwMode="auto">
          <a:xfrm flipH="1" flipV="1">
            <a:off x="4409088" y="3510455"/>
            <a:ext cx="1387366" cy="2585544"/>
          </a:xfrm>
          <a:prstGeom prst="curvedLef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AU"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7" name="Rectangle 26"/>
          <p:cNvSpPr/>
          <p:nvPr/>
        </p:nvSpPr>
        <p:spPr bwMode="auto">
          <a:xfrm rot="16200000">
            <a:off x="5139559" y="4162096"/>
            <a:ext cx="2617076" cy="1245476"/>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AU" sz="2000" dirty="0" smtClean="0">
                <a:solidFill>
                  <a:srgbClr val="FFFFFF"/>
                </a:solidFill>
                <a:effectLst>
                  <a:outerShdw blurRad="38100" dist="38100" dir="2700000" algn="tl">
                    <a:srgbClr val="000000">
                      <a:alpha val="43137"/>
                    </a:srgbClr>
                  </a:outerShdw>
                </a:effectLst>
                <a:latin typeface="Calibri" pitchFamily="34" charset="0"/>
              </a:rPr>
              <a:t>Design, Build, Test, Review</a:t>
            </a:r>
          </a:p>
        </p:txBody>
      </p:sp>
    </p:spTree>
    <p:extLst>
      <p:ext uri="{BB962C8B-B14F-4D97-AF65-F5344CB8AC3E}">
        <p14:creationId xmlns:p14="http://schemas.microsoft.com/office/powerpoint/2007/7/12/main" xmlns="" val="576364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4" grpId="0" animBg="1"/>
      <p:bldP spid="6" grpId="0" animBg="1"/>
      <p:bldP spid="17" grpId="0" animBg="1"/>
      <p:bldP spid="18" grpId="0" animBg="1"/>
      <p:bldP spid="19" grpId="0" animBg="1"/>
      <p:bldP spid="20" grpId="0" animBg="1"/>
      <p:bldP spid="21" grpId="0" animBg="1"/>
      <p:bldP spid="22" grpId="0" animBg="1"/>
      <p:bldP spid="24" grpId="0" animBg="1"/>
      <p:bldP spid="25"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During Development</a:t>
            </a:r>
            <a:endParaRPr lang="en-AU" dirty="0"/>
          </a:p>
        </p:txBody>
      </p:sp>
      <p:sp>
        <p:nvSpPr>
          <p:cNvPr id="3" name="Content Placeholder 2"/>
          <p:cNvSpPr>
            <a:spLocks noGrp="1"/>
          </p:cNvSpPr>
          <p:nvPr>
            <p:ph idx="1"/>
          </p:nvPr>
        </p:nvSpPr>
        <p:spPr/>
        <p:txBody>
          <a:bodyPr/>
          <a:lstStyle/>
          <a:p>
            <a:r>
              <a:rPr lang="en-AU" dirty="0"/>
              <a:t>Manage change during the project</a:t>
            </a:r>
          </a:p>
          <a:p>
            <a:r>
              <a:rPr lang="en-AU" dirty="0"/>
              <a:t>Especially stop movement in architecture</a:t>
            </a:r>
          </a:p>
          <a:p>
            <a:r>
              <a:rPr lang="en-AU" dirty="0"/>
              <a:t>Push as much as possible to next </a:t>
            </a:r>
            <a:r>
              <a:rPr lang="en-AU" dirty="0" smtClean="0"/>
              <a:t>project</a:t>
            </a:r>
          </a:p>
          <a:p>
            <a:r>
              <a:rPr lang="en-AU" dirty="0" smtClean="0"/>
              <a:t>Maintain the architecture</a:t>
            </a:r>
          </a:p>
          <a:p>
            <a:r>
              <a:rPr lang="en-AU" dirty="0" smtClean="0"/>
              <a:t>Maintain the design in the chosen tool</a:t>
            </a:r>
          </a:p>
          <a:p>
            <a:r>
              <a:rPr lang="en-AU" dirty="0" smtClean="0"/>
              <a:t>Architecture and design should flow.</a:t>
            </a:r>
          </a:p>
          <a:p>
            <a:r>
              <a:rPr lang="en-AU" dirty="0" smtClean="0"/>
              <a:t>The level of documentation completed should be enough to allow a support team to take over without a learning curve.</a:t>
            </a:r>
          </a:p>
        </p:txBody>
      </p:sp>
    </p:spTree>
    <p:extLst>
      <p:ext uri="{BB962C8B-B14F-4D97-AF65-F5344CB8AC3E}">
        <p14:creationId xmlns:p14="http://schemas.microsoft.com/office/powerpoint/2007/7/12/main" xmlns="" val="4038687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Tools</a:t>
            </a:r>
            <a:endParaRPr lang="en-AU" dirty="0"/>
          </a:p>
        </p:txBody>
      </p:sp>
      <p:sp>
        <p:nvSpPr>
          <p:cNvPr id="3" name="Content Placeholder 2"/>
          <p:cNvSpPr>
            <a:spLocks noGrp="1"/>
          </p:cNvSpPr>
          <p:nvPr>
            <p:ph idx="1"/>
          </p:nvPr>
        </p:nvSpPr>
        <p:spPr>
          <a:xfrm>
            <a:off x="361950" y="936624"/>
            <a:ext cx="8382000" cy="4561205"/>
          </a:xfrm>
        </p:spPr>
        <p:txBody>
          <a:bodyPr/>
          <a:lstStyle/>
          <a:p>
            <a:r>
              <a:rPr lang="en-AU" dirty="0" smtClean="0"/>
              <a:t>VSTS is required:</a:t>
            </a:r>
          </a:p>
          <a:p>
            <a:pPr lvl="1"/>
            <a:r>
              <a:rPr lang="en-AU" dirty="0" smtClean="0"/>
              <a:t>Allows management of requirements</a:t>
            </a:r>
          </a:p>
          <a:p>
            <a:pPr lvl="1"/>
            <a:r>
              <a:rPr lang="en-AU" dirty="0" smtClean="0"/>
              <a:t>Allows management of work items</a:t>
            </a:r>
          </a:p>
          <a:p>
            <a:pPr lvl="1"/>
            <a:r>
              <a:rPr lang="en-AU" dirty="0" smtClean="0"/>
              <a:t>Allows management of risks</a:t>
            </a:r>
          </a:p>
          <a:p>
            <a:pPr lvl="1"/>
            <a:r>
              <a:rPr lang="en-AU" dirty="0" smtClean="0"/>
              <a:t>Allows management of scope</a:t>
            </a:r>
          </a:p>
          <a:p>
            <a:pPr lvl="1"/>
            <a:r>
              <a:rPr lang="en-AU" dirty="0" smtClean="0"/>
              <a:t>Supports agile and iterative processes</a:t>
            </a:r>
          </a:p>
          <a:p>
            <a:r>
              <a:rPr lang="en-AU" dirty="0" smtClean="0"/>
              <a:t>SharePoint</a:t>
            </a:r>
          </a:p>
          <a:p>
            <a:pPr lvl="1"/>
            <a:r>
              <a:rPr lang="en-AU" dirty="0" smtClean="0"/>
              <a:t>Integrated with VSTS, allows shared view of project and artefacts</a:t>
            </a:r>
          </a:p>
          <a:p>
            <a:r>
              <a:rPr lang="en-AU" dirty="0" smtClean="0"/>
              <a:t>Process Mentor</a:t>
            </a:r>
          </a:p>
          <a:p>
            <a:pPr lvl="1"/>
            <a:r>
              <a:rPr lang="en-AU" dirty="0" smtClean="0"/>
              <a:t>See </a:t>
            </a:r>
            <a:r>
              <a:rPr lang="en-AU" dirty="0" smtClean="0">
                <a:hlinkClick r:id="rId3"/>
              </a:rPr>
              <a:t>www.processmentor.com</a:t>
            </a:r>
            <a:r>
              <a:rPr lang="en-AU" dirty="0" smtClean="0"/>
              <a:t> </a:t>
            </a:r>
          </a:p>
        </p:txBody>
      </p:sp>
    </p:spTree>
    <p:extLst>
      <p:ext uri="{BB962C8B-B14F-4D97-AF65-F5344CB8AC3E}">
        <p14:creationId xmlns:p14="http://schemas.microsoft.com/office/powerpoint/2007/7/12/main" xmlns="" val="2311949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Justifying Architecture</a:t>
            </a:r>
            <a:endParaRPr lang="en-AU" dirty="0"/>
          </a:p>
        </p:txBody>
      </p:sp>
      <p:sp>
        <p:nvSpPr>
          <p:cNvPr id="3" name="Content Placeholder 2"/>
          <p:cNvSpPr>
            <a:spLocks noGrp="1"/>
          </p:cNvSpPr>
          <p:nvPr>
            <p:ph idx="1"/>
          </p:nvPr>
        </p:nvSpPr>
        <p:spPr/>
        <p:txBody>
          <a:bodyPr/>
          <a:lstStyle/>
          <a:p>
            <a:r>
              <a:rPr lang="en-AU" dirty="0" smtClean="0"/>
              <a:t>The conversation with management:</a:t>
            </a:r>
          </a:p>
          <a:p>
            <a:pPr lvl="1"/>
            <a:r>
              <a:rPr lang="en-AU" dirty="0" smtClean="0"/>
              <a:t>Reduced risk</a:t>
            </a:r>
          </a:p>
          <a:p>
            <a:pPr lvl="1"/>
            <a:r>
              <a:rPr lang="en-AU" dirty="0" smtClean="0"/>
              <a:t>Greater efficiency</a:t>
            </a:r>
          </a:p>
          <a:p>
            <a:pPr lvl="1"/>
            <a:r>
              <a:rPr lang="en-AU" dirty="0" smtClean="0"/>
              <a:t>Improved maintainability</a:t>
            </a:r>
          </a:p>
          <a:p>
            <a:pPr lvl="1"/>
            <a:r>
              <a:rPr lang="en-AU" dirty="0" smtClean="0"/>
              <a:t>Overall better outcome</a:t>
            </a:r>
          </a:p>
          <a:p>
            <a:r>
              <a:rPr lang="en-AU" dirty="0" smtClean="0"/>
              <a:t>A project with a strong architectural approach is much more likely to succeed at lower cost than without</a:t>
            </a:r>
            <a:endParaRPr lang="en-AU" dirty="0"/>
          </a:p>
        </p:txBody>
      </p:sp>
    </p:spTree>
    <p:extLst>
      <p:ext uri="{BB962C8B-B14F-4D97-AF65-F5344CB8AC3E}">
        <p14:creationId xmlns:p14="http://schemas.microsoft.com/office/powerpoint/2007/7/12/main" xmlns="" val="310693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Summary</a:t>
            </a:r>
            <a:endParaRPr lang="en-AU" dirty="0"/>
          </a:p>
        </p:txBody>
      </p:sp>
      <p:sp>
        <p:nvSpPr>
          <p:cNvPr id="3" name="Content Placeholder 2"/>
          <p:cNvSpPr>
            <a:spLocks noGrp="1"/>
          </p:cNvSpPr>
          <p:nvPr>
            <p:ph idx="1"/>
          </p:nvPr>
        </p:nvSpPr>
        <p:spPr/>
        <p:txBody>
          <a:bodyPr/>
          <a:lstStyle/>
          <a:p>
            <a:r>
              <a:rPr lang="en-AU" dirty="0"/>
              <a:t>Project delivery expectations must be high</a:t>
            </a:r>
          </a:p>
          <a:p>
            <a:r>
              <a:rPr lang="en-AU" dirty="0"/>
              <a:t>Target what matters to your customers, not to you</a:t>
            </a:r>
          </a:p>
          <a:p>
            <a:r>
              <a:rPr lang="en-AU" dirty="0"/>
              <a:t>Beware of the development approach you are using</a:t>
            </a:r>
          </a:p>
          <a:p>
            <a:r>
              <a:rPr lang="en-AU" dirty="0"/>
              <a:t>Address the capabilities needed to be an excellent architect</a:t>
            </a:r>
          </a:p>
          <a:p>
            <a:r>
              <a:rPr lang="en-AU" dirty="0"/>
              <a:t>Stand up and be a </a:t>
            </a:r>
            <a:r>
              <a:rPr lang="en-AU" dirty="0" smtClean="0"/>
              <a:t>professional!</a:t>
            </a:r>
            <a:endParaRPr lang="en-AU" b="1" dirty="0"/>
          </a:p>
        </p:txBody>
      </p:sp>
    </p:spTree>
    <p:extLst>
      <p:ext uri="{BB962C8B-B14F-4D97-AF65-F5344CB8AC3E}">
        <p14:creationId xmlns:p14="http://schemas.microsoft.com/office/powerpoint/2007/7/12/main" xmlns="" val="891653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a:t>
            </a:r>
            <a:endParaRPr lang="en-US" dirty="0"/>
          </a:p>
        </p:txBody>
      </p:sp>
      <p:sp>
        <p:nvSpPr>
          <p:cNvPr id="17" name="Content Placeholder 16"/>
          <p:cNvSpPr>
            <a:spLocks noGrp="1"/>
          </p:cNvSpPr>
          <p:nvPr>
            <p:ph sz="quarter" idx="10"/>
          </p:nvPr>
        </p:nvSpPr>
        <p:spPr>
          <a:xfrm>
            <a:off x="381000" y="1623848"/>
            <a:ext cx="8385048" cy="2743200"/>
          </a:xfrm>
        </p:spPr>
        <p:txBody>
          <a:bodyPr/>
          <a:lstStyle/>
          <a:p>
            <a:r>
              <a:rPr smtClean="0"/>
              <a:t>Breakout Sessions</a:t>
            </a:r>
          </a:p>
          <a:p>
            <a:endParaRPr lang="en-AU" dirty="0" smtClean="0"/>
          </a:p>
          <a:p>
            <a:r>
              <a:rPr lang="en-AU" dirty="0" smtClean="0"/>
              <a:t>SEC312 </a:t>
            </a:r>
            <a:r>
              <a:rPr lang="en-AU" dirty="0"/>
              <a:t>– The "everything developers need to know about security" </a:t>
            </a:r>
            <a:r>
              <a:rPr lang="en-AU" dirty="0" smtClean="0"/>
              <a:t>talk</a:t>
            </a:r>
          </a:p>
          <a:p>
            <a:endParaRPr lang="en-AU" dirty="0" smtClean="0"/>
          </a:p>
          <a:p>
            <a:r>
              <a:rPr lang="en-AU" dirty="0" smtClean="0"/>
              <a:t>OFC205 – Planning the people AND the project</a:t>
            </a:r>
          </a:p>
          <a:p>
            <a:endParaRPr lang="en-AU" dirty="0" smtClean="0"/>
          </a:p>
          <a:p>
            <a:r>
              <a:rPr lang="en-AU" dirty="0" smtClean="0"/>
              <a:t>ARC304 – Silverlight won’t save your user experience – you will</a:t>
            </a:r>
          </a:p>
          <a:p>
            <a:endParaRPr lang="en-AU" dirty="0" smtClean="0"/>
          </a:p>
          <a:p>
            <a:r>
              <a:rPr lang="en-AU" dirty="0" smtClean="0"/>
              <a:t>DEV205 – A tour of </a:t>
            </a:r>
            <a:r>
              <a:rPr lang="en-AU" dirty="0" err="1" smtClean="0"/>
              <a:t>CodePlex</a:t>
            </a:r>
            <a:endParaRPr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pPr eaLnBrk="1" hangingPunct="1">
              <a:defRPr/>
            </a:pPr>
            <a:r>
              <a:rPr smtClean="0">
                <a:ln>
                  <a:noFill/>
                </a:ln>
              </a:rPr>
              <a:t>Who Is This Anyway?</a:t>
            </a:r>
            <a:br>
              <a:rPr smtClean="0">
                <a:ln>
                  <a:noFill/>
                </a:ln>
              </a:rPr>
            </a:br>
            <a:r>
              <a:rPr lang="en-AU" sz="3600" dirty="0" smtClean="0">
                <a:ln>
                  <a:noFill/>
                </a:ln>
                <a:solidFill>
                  <a:schemeClr val="tx2"/>
                </a:solidFill>
              </a:rPr>
              <a:t>Do I know anything about this?</a:t>
            </a:r>
            <a:endParaRPr smtClean="0">
              <a:ln>
                <a:noFill/>
              </a:ln>
              <a:solidFill>
                <a:schemeClr val="tx2"/>
              </a:solidFill>
            </a:endParaRPr>
          </a:p>
        </p:txBody>
      </p:sp>
      <p:sp>
        <p:nvSpPr>
          <p:cNvPr id="23555" name="Text Placeholder 2"/>
          <p:cNvSpPr>
            <a:spLocks noGrp="1"/>
          </p:cNvSpPr>
          <p:nvPr>
            <p:ph idx="1"/>
          </p:nvPr>
        </p:nvSpPr>
        <p:spPr/>
        <p:txBody>
          <a:bodyPr/>
          <a:lstStyle/>
          <a:p>
            <a:pPr eaLnBrk="1" hangingPunct="1"/>
            <a:endParaRPr lang="en-US" sz="2800" dirty="0" smtClean="0"/>
          </a:p>
          <a:p>
            <a:pPr eaLnBrk="1" hangingPunct="1"/>
            <a:r>
              <a:rPr lang="en-US" sz="2800" dirty="0" smtClean="0"/>
              <a:t>I’ve been an Architect for a while (</a:t>
            </a:r>
            <a:r>
              <a:rPr lang="en-US" sz="2800" dirty="0" err="1" smtClean="0"/>
              <a:t>erk</a:t>
            </a:r>
            <a:r>
              <a:rPr lang="en-US" sz="2800" dirty="0" smtClean="0"/>
              <a:t>!)</a:t>
            </a:r>
          </a:p>
          <a:p>
            <a:pPr eaLnBrk="1" hangingPunct="1"/>
            <a:r>
              <a:rPr lang="en-US" sz="2800" dirty="0" smtClean="0"/>
              <a:t>Project experience of different sizes</a:t>
            </a:r>
          </a:p>
          <a:p>
            <a:pPr eaLnBrk="1" hangingPunct="1"/>
            <a:r>
              <a:rPr lang="en-US" sz="2800" dirty="0" smtClean="0"/>
              <a:t>Agile</a:t>
            </a:r>
          </a:p>
          <a:p>
            <a:pPr eaLnBrk="1" hangingPunct="1"/>
            <a:r>
              <a:rPr lang="en-US" sz="2800" dirty="0" smtClean="0"/>
              <a:t>Consulting</a:t>
            </a:r>
          </a:p>
          <a:p>
            <a:pPr eaLnBrk="1" hangingPunct="1"/>
            <a:r>
              <a:rPr lang="en-US" sz="2800" dirty="0" smtClean="0"/>
              <a:t>Big and small teams</a:t>
            </a:r>
          </a:p>
          <a:p>
            <a:pPr eaLnBrk="1" hangingPunct="1"/>
            <a:r>
              <a:rPr lang="en-US" sz="2800" dirty="0" smtClean="0"/>
              <a:t>Governance</a:t>
            </a:r>
          </a:p>
        </p:txBody>
      </p:sp>
    </p:spTree>
    <p:extLst>
      <p:ext uri="{BB962C8B-B14F-4D97-AF65-F5344CB8AC3E}">
        <p14:creationId xmlns:p14="http://schemas.microsoft.com/office/powerpoint/2007/7/12/main" xmlns="" val="160527544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Contact Points</a:t>
            </a:r>
            <a:endParaRPr lang="en-AU" dirty="0"/>
          </a:p>
        </p:txBody>
      </p:sp>
      <p:sp>
        <p:nvSpPr>
          <p:cNvPr id="3" name="Content Placeholder 2"/>
          <p:cNvSpPr>
            <a:spLocks noGrp="1"/>
          </p:cNvSpPr>
          <p:nvPr>
            <p:ph idx="1"/>
          </p:nvPr>
        </p:nvSpPr>
        <p:spPr/>
        <p:txBody>
          <a:bodyPr/>
          <a:lstStyle/>
          <a:p>
            <a:r>
              <a:rPr lang="en-AU" dirty="0" smtClean="0"/>
              <a:t>Kevin Francis</a:t>
            </a:r>
          </a:p>
          <a:p>
            <a:pPr lvl="1"/>
            <a:r>
              <a:rPr lang="en-AU" dirty="0" smtClean="0"/>
              <a:t>Blog: msmvps.org/blogs/architecture</a:t>
            </a:r>
          </a:p>
          <a:p>
            <a:pPr lvl="1"/>
            <a:r>
              <a:rPr lang="en-AU" dirty="0" smtClean="0"/>
              <a:t>Twitter: Kevster009</a:t>
            </a:r>
          </a:p>
          <a:p>
            <a:pPr lvl="1"/>
            <a:r>
              <a:rPr lang="en-AU" dirty="0" smtClean="0"/>
              <a:t>Email: </a:t>
            </a:r>
            <a:r>
              <a:rPr lang="en-AU" dirty="0" smtClean="0">
                <a:hlinkClick r:id="rId3"/>
              </a:rPr>
              <a:t>kevin.francis@objectconsulting.com.au</a:t>
            </a:r>
            <a:endParaRPr lang="en-AU" dirty="0" smtClean="0"/>
          </a:p>
          <a:p>
            <a:pPr lvl="1"/>
            <a:r>
              <a:rPr lang="en-AU" smtClean="0"/>
              <a:t>Mobile: +61 438 307 080</a:t>
            </a:r>
            <a:endParaRPr lang="en-AU" dirty="0" smtClean="0"/>
          </a:p>
          <a:p>
            <a:r>
              <a:rPr lang="en-AU" dirty="0" smtClean="0">
                <a:hlinkClick r:id=""/>
              </a:rPr>
              <a:t>www.objectconsulting.com.au</a:t>
            </a:r>
            <a:endParaRPr lang="en-AU" dirty="0" smtClean="0"/>
          </a:p>
          <a:p>
            <a:r>
              <a:rPr lang="en-AU" dirty="0" smtClean="0">
                <a:hlinkClick r:id=""/>
              </a:rPr>
              <a:t>www.processmentor.com</a:t>
            </a:r>
            <a:r>
              <a:rPr lang="en-AU" dirty="0" smtClean="0"/>
              <a:t> </a:t>
            </a:r>
            <a:endParaRPr lang="en-AU" dirty="0"/>
          </a:p>
        </p:txBody>
      </p:sp>
      <p:pic>
        <p:nvPicPr>
          <p:cNvPr id="4" name="Picture 3"/>
          <p:cNvPicPr>
            <a:picLocks noChangeAspect="1"/>
          </p:cNvPicPr>
          <p:nvPr/>
        </p:nvPicPr>
        <p:blipFill>
          <a:blip r:embed="rId4">
            <a:extLst>
              <a:ext uri="28A0092B-C50C-407e-A947-70E740481C1C">
                <a14:useLocalDpi xmlns:a14="http://schemas.microsoft.com/office/drawing/2007/7/7/main" xmlns="" val="0"/>
              </a:ext>
            </a:extLst>
          </a:blip>
          <a:stretch>
            <a:fillRect/>
          </a:stretch>
        </p:blipFill>
        <p:spPr>
          <a:xfrm>
            <a:off x="7400925" y="5334000"/>
            <a:ext cx="1485900" cy="685800"/>
          </a:xfrm>
          <a:prstGeom prst="rect">
            <a:avLst/>
          </a:prstGeom>
        </p:spPr>
      </p:pic>
      <p:pic>
        <p:nvPicPr>
          <p:cNvPr id="7" name="Picture 6" descr="C:\Users\rlaxton.OBJECT\Desktop\image001.png"/>
          <p:cNvPicPr>
            <a:picLocks noChangeAspect="1" noChangeArrowheads="1"/>
          </p:cNvPicPr>
          <p:nvPr/>
        </p:nvPicPr>
        <p:blipFill>
          <a:blip r:embed="rId5"/>
          <a:srcRect/>
          <a:stretch>
            <a:fillRect/>
          </a:stretch>
        </p:blipFill>
        <p:spPr bwMode="auto">
          <a:xfrm>
            <a:off x="271463" y="5662612"/>
            <a:ext cx="3286125" cy="447675"/>
          </a:xfrm>
          <a:prstGeom prst="rect">
            <a:avLst/>
          </a:prstGeom>
          <a:noFill/>
        </p:spPr>
      </p:pic>
    </p:spTree>
    <p:extLst>
      <p:ext uri="{BB962C8B-B14F-4D97-AF65-F5344CB8AC3E}">
        <p14:creationId xmlns:p14="http://schemas.microsoft.com/office/powerpoint/2007/7/12/main" xmlns="" val="204283827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7" name="Title 6"/>
          <p:cNvSpPr>
            <a:spLocks noGrp="1"/>
          </p:cNvSpPr>
          <p:nvPr>
            <p:ph type="title"/>
          </p:nvPr>
        </p:nvSpPr>
        <p:spPr/>
        <p:txBody>
          <a:bodyPr/>
          <a:lstStyle/>
          <a:p>
            <a:endParaRPr lang="en-NZ"/>
          </a:p>
        </p:txBody>
      </p:sp>
      <p:sp>
        <p:nvSpPr>
          <p:cNvPr id="8" name="Content Placeholder 7"/>
          <p:cNvSpPr>
            <a:spLocks noGrp="1"/>
          </p:cNvSpPr>
          <p:nvPr>
            <p:ph idx="1"/>
          </p:nvPr>
        </p:nvSpPr>
        <p:spPr/>
        <p:txBody>
          <a:bodyPr/>
          <a:lstStyle/>
          <a:p>
            <a:endParaRPr lang="en-NZ"/>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pPr eaLnBrk="1" hangingPunct="1">
              <a:defRPr/>
            </a:pPr>
            <a:r>
              <a:rPr smtClean="0">
                <a:ln>
                  <a:noFill/>
                </a:ln>
              </a:rPr>
              <a:t>Challenging the Role of the Architect</a:t>
            </a:r>
            <a:br>
              <a:rPr smtClean="0">
                <a:ln>
                  <a:noFill/>
                </a:ln>
              </a:rPr>
            </a:br>
            <a:r>
              <a:rPr lang="en-AU" sz="3600" dirty="0" smtClean="0">
                <a:ln>
                  <a:noFill/>
                </a:ln>
                <a:solidFill>
                  <a:schemeClr val="tx2"/>
                </a:solidFill>
              </a:rPr>
              <a:t>Agenda</a:t>
            </a:r>
            <a:endParaRPr smtClean="0">
              <a:ln>
                <a:noFill/>
              </a:ln>
              <a:solidFill>
                <a:schemeClr val="tx2"/>
              </a:solidFill>
            </a:endParaRPr>
          </a:p>
        </p:txBody>
      </p:sp>
      <p:sp>
        <p:nvSpPr>
          <p:cNvPr id="23555" name="Text Placeholder 2"/>
          <p:cNvSpPr>
            <a:spLocks noGrp="1"/>
          </p:cNvSpPr>
          <p:nvPr>
            <p:ph idx="1"/>
          </p:nvPr>
        </p:nvSpPr>
        <p:spPr/>
        <p:txBody>
          <a:bodyPr/>
          <a:lstStyle/>
          <a:p>
            <a:r>
              <a:rPr lang="en-AU" sz="2800" dirty="0" smtClean="0"/>
              <a:t>Discuss project delivery</a:t>
            </a:r>
          </a:p>
          <a:p>
            <a:r>
              <a:rPr lang="en-AU" sz="2800" dirty="0" smtClean="0"/>
              <a:t>Issues with Agile project delivery</a:t>
            </a:r>
          </a:p>
          <a:p>
            <a:r>
              <a:rPr lang="en-AU" sz="2800" dirty="0" smtClean="0"/>
              <a:t>Examine </a:t>
            </a:r>
            <a:r>
              <a:rPr lang="en-AU" sz="2800" dirty="0"/>
              <a:t>the role of the </a:t>
            </a:r>
            <a:r>
              <a:rPr lang="en-AU" sz="2800" dirty="0" smtClean="0"/>
              <a:t>Architect in projects</a:t>
            </a:r>
            <a:endParaRPr lang="en-AU" sz="2800" dirty="0"/>
          </a:p>
          <a:p>
            <a:r>
              <a:rPr lang="en-AU" sz="2800" dirty="0" smtClean="0"/>
              <a:t>To </a:t>
            </a:r>
            <a:r>
              <a:rPr lang="en-AU" sz="2800" dirty="0"/>
              <a:t>explain what works and what </a:t>
            </a:r>
            <a:r>
              <a:rPr lang="en-AU" sz="2800" dirty="0" smtClean="0"/>
              <a:t>doesn't</a:t>
            </a:r>
          </a:p>
          <a:p>
            <a:r>
              <a:rPr lang="en-AU" sz="2800" dirty="0" smtClean="0"/>
              <a:t>To propose some better approaches</a:t>
            </a:r>
          </a:p>
          <a:p>
            <a:endParaRPr lang="en-AU" sz="2800" b="1" dirty="0" smtClean="0"/>
          </a:p>
          <a:p>
            <a:r>
              <a:rPr lang="en-AU" sz="2800" b="1" dirty="0" smtClean="0"/>
              <a:t>60 minutes + questions</a:t>
            </a:r>
          </a:p>
          <a:p>
            <a:r>
              <a:rPr lang="en-AU" sz="2800" b="1" dirty="0" smtClean="0"/>
              <a:t>Slides will be available – </a:t>
            </a:r>
            <a:r>
              <a:rPr lang="en-AU" sz="2800" b="1" dirty="0" err="1" smtClean="0"/>
              <a:t>Commnet</a:t>
            </a:r>
            <a:r>
              <a:rPr lang="en-AU" sz="2800" b="1" dirty="0" smtClean="0"/>
              <a:t> and my blog</a:t>
            </a:r>
          </a:p>
          <a:p>
            <a:pPr marL="0" indent="0">
              <a:buNone/>
            </a:pPr>
            <a:endParaRPr lang="en-AU" sz="2800" b="1" dirty="0"/>
          </a:p>
          <a:p>
            <a:endParaRPr lang="en-AU" sz="2800" b="1" dirty="0"/>
          </a:p>
        </p:txBody>
      </p:sp>
    </p:spTree>
    <p:extLst>
      <p:ext uri="{BB962C8B-B14F-4D97-AF65-F5344CB8AC3E}">
        <p14:creationId xmlns:p14="http://schemas.microsoft.com/office/powerpoint/2007/7/12/main" xmlns="" val="117050602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07/7/7/main" xmlns="" val="0"/>
              </a:ext>
            </a:extLst>
          </a:blip>
          <a:srcRect/>
          <a:stretch>
            <a:fillRect/>
          </a:stretch>
        </p:blipFill>
        <p:spPr bwMode="auto">
          <a:xfrm>
            <a:off x="5416189" y="3342290"/>
            <a:ext cx="3727811" cy="3129454"/>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
        <p:nvSpPr>
          <p:cNvPr id="4" name="Text Placeholder 3"/>
          <p:cNvSpPr>
            <a:spLocks noGrp="1"/>
          </p:cNvSpPr>
          <p:nvPr>
            <p:ph type="body" sz="quarter" idx="10"/>
          </p:nvPr>
        </p:nvSpPr>
        <p:spPr bwMode="white"/>
        <p:txBody>
          <a:bodyPr/>
          <a:lstStyle/>
          <a:p>
            <a:r>
              <a:rPr lang="en-US" dirty="0" smtClean="0"/>
              <a:t>About Projects</a:t>
            </a:r>
            <a:endParaRPr lang="en-US" dirty="0"/>
          </a:p>
        </p:txBody>
      </p:sp>
    </p:spTree>
    <p:extLst>
      <p:ext uri="{BB962C8B-B14F-4D97-AF65-F5344CB8AC3E}">
        <p14:creationId xmlns:p14="http://schemas.microsoft.com/office/powerpoint/2007/7/12/main" xmlns="" val="22713169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smtClean="0">
                <a:ln>
                  <a:noFill/>
                </a:ln>
              </a:rPr>
              <a:t>So How's It All Working Then?</a:t>
            </a:r>
          </a:p>
        </p:txBody>
      </p:sp>
      <p:graphicFrame>
        <p:nvGraphicFramePr>
          <p:cNvPr id="2" name="Chart 1"/>
          <p:cNvGraphicFramePr/>
          <p:nvPr>
            <p:extLst>
              <p:ext uri="{D42A27DB-BD31-4B8C-83A1-F6EECF244321}">
                <p14:modId xmlns:p14="http://schemas.microsoft.com/office/powerpoint/2007/7/12/main" xmlns="" val="1736654752"/>
              </p:ext>
            </p:extLst>
          </p:nvPr>
        </p:nvGraphicFramePr>
        <p:xfrm>
          <a:off x="381000" y="1023258"/>
          <a:ext cx="8382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458687" y="1436914"/>
            <a:ext cx="6248398" cy="3939540"/>
          </a:xfrm>
          <a:prstGeom prst="rect">
            <a:avLst/>
          </a:prstGeom>
          <a:noFill/>
        </p:spPr>
        <p:txBody>
          <a:bodyPr wrap="square" rtlCol="0">
            <a:spAutoFit/>
          </a:bodyPr>
          <a:lstStyle/>
          <a:p>
            <a:r>
              <a:rPr lang="en-AU" sz="25000" dirty="0" smtClean="0">
                <a:solidFill>
                  <a:schemeClr val="accent5"/>
                </a:solidFill>
              </a:rPr>
              <a:t>O%</a:t>
            </a:r>
            <a:endParaRPr lang="en-AU" sz="25000" dirty="0">
              <a:solidFill>
                <a:schemeClr val="accent5"/>
              </a:solidFill>
            </a:endParaRPr>
          </a:p>
        </p:txBody>
      </p:sp>
    </p:spTree>
    <p:extLst>
      <p:ext uri="{BB962C8B-B14F-4D97-AF65-F5344CB8AC3E}">
        <p14:creationId xmlns:p14="http://schemas.microsoft.com/office/powerpoint/2007/7/12/main" xmlns="" val="866328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pPr eaLnBrk="1" hangingPunct="1">
              <a:defRPr/>
            </a:pPr>
            <a:r>
              <a:rPr smtClean="0">
                <a:ln>
                  <a:noFill/>
                </a:ln>
              </a:rPr>
              <a:t>What Matters in Project Delivery?</a:t>
            </a:r>
            <a:br>
              <a:rPr smtClean="0">
                <a:ln>
                  <a:noFill/>
                </a:ln>
              </a:rPr>
            </a:br>
            <a:r>
              <a:rPr lang="en-AU" sz="3600" dirty="0" smtClean="0">
                <a:ln>
                  <a:noFill/>
                </a:ln>
                <a:solidFill>
                  <a:schemeClr val="tx2"/>
                </a:solidFill>
              </a:rPr>
              <a:t>Hint: Not the technology...</a:t>
            </a:r>
            <a:endParaRPr smtClean="0">
              <a:ln>
                <a:noFill/>
              </a:ln>
              <a:solidFill>
                <a:schemeClr val="tx2"/>
              </a:solidFill>
            </a:endParaRPr>
          </a:p>
        </p:txBody>
      </p:sp>
      <p:sp>
        <p:nvSpPr>
          <p:cNvPr id="23555" name="Text Placeholder 2"/>
          <p:cNvSpPr>
            <a:spLocks noGrp="1"/>
          </p:cNvSpPr>
          <p:nvPr>
            <p:ph idx="1"/>
          </p:nvPr>
        </p:nvSpPr>
        <p:spPr/>
        <p:txBody>
          <a:bodyPr/>
          <a:lstStyle/>
          <a:p>
            <a:pPr eaLnBrk="1" hangingPunct="1"/>
            <a:r>
              <a:rPr lang="en-US" sz="2800" dirty="0" smtClean="0"/>
              <a:t>Projects range from $100,000 to $100,000,000</a:t>
            </a:r>
          </a:p>
          <a:p>
            <a:pPr eaLnBrk="1" hangingPunct="1"/>
            <a:r>
              <a:rPr lang="en-US" sz="2800" dirty="0" smtClean="0"/>
              <a:t>Delivery matters most to the people that put their neck on the line to support the initiative</a:t>
            </a:r>
          </a:p>
          <a:p>
            <a:pPr eaLnBrk="1" hangingPunct="1"/>
            <a:r>
              <a:rPr lang="en-US" sz="2800" dirty="0" smtClean="0"/>
              <a:t>Most are ‘fixed price’</a:t>
            </a:r>
          </a:p>
          <a:p>
            <a:pPr eaLnBrk="1" hangingPunct="1"/>
            <a:r>
              <a:rPr lang="en-US" sz="2800" dirty="0" smtClean="0"/>
              <a:t>What matters is delivery:</a:t>
            </a:r>
          </a:p>
          <a:p>
            <a:pPr lvl="1"/>
            <a:r>
              <a:rPr lang="en-US" sz="2400" dirty="0" smtClean="0"/>
              <a:t>On time</a:t>
            </a:r>
          </a:p>
          <a:p>
            <a:pPr lvl="1"/>
            <a:r>
              <a:rPr lang="en-US" sz="2400" dirty="0" smtClean="0"/>
              <a:t>On budget</a:t>
            </a:r>
          </a:p>
          <a:p>
            <a:pPr lvl="1"/>
            <a:r>
              <a:rPr lang="en-US" sz="2400" dirty="0" smtClean="0"/>
              <a:t>Meets </a:t>
            </a:r>
            <a:r>
              <a:rPr lang="en-US" sz="2400" i="1" dirty="0" smtClean="0"/>
              <a:t>all</a:t>
            </a:r>
            <a:r>
              <a:rPr lang="en-US" sz="2400" dirty="0" smtClean="0"/>
              <a:t> the requirements</a:t>
            </a:r>
          </a:p>
          <a:p>
            <a:pPr eaLnBrk="1" hangingPunct="1"/>
            <a:endParaRPr lang="en-US" sz="2800" dirty="0"/>
          </a:p>
          <a:p>
            <a:pPr eaLnBrk="1" hangingPunct="1"/>
            <a:r>
              <a:rPr lang="en-US" sz="2800" dirty="0" smtClean="0"/>
              <a:t>Who’s responsible for making sure this happens?</a:t>
            </a:r>
          </a:p>
        </p:txBody>
      </p:sp>
    </p:spTree>
    <p:extLst>
      <p:ext uri="{BB962C8B-B14F-4D97-AF65-F5344CB8AC3E}">
        <p14:creationId xmlns:p14="http://schemas.microsoft.com/office/powerpoint/2007/7/12/main" xmlns="" val="2302092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5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5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smtClean="0">
                <a:ln>
                  <a:noFill/>
                </a:ln>
              </a:rPr>
              <a:t>The Big Question</a:t>
            </a:r>
            <a:r>
              <a:rPr lang="en-AU" dirty="0" smtClean="0">
                <a:ln>
                  <a:noFill/>
                </a:ln>
              </a:rPr>
              <a:t>….</a:t>
            </a:r>
            <a:endParaRPr smtClean="0">
              <a:ln>
                <a:noFill/>
              </a:ln>
              <a:solidFill>
                <a:schemeClr val="tx2"/>
              </a:solidFill>
            </a:endParaRPr>
          </a:p>
        </p:txBody>
      </p:sp>
      <p:sp>
        <p:nvSpPr>
          <p:cNvPr id="23555" name="Text Placeholder 2"/>
          <p:cNvSpPr>
            <a:spLocks noGrp="1"/>
          </p:cNvSpPr>
          <p:nvPr>
            <p:ph idx="1"/>
          </p:nvPr>
        </p:nvSpPr>
        <p:spPr/>
        <p:txBody>
          <a:bodyPr/>
          <a:lstStyle/>
          <a:p>
            <a:pPr marL="0" indent="0" algn="ctr" eaLnBrk="1" hangingPunct="1">
              <a:buNone/>
            </a:pPr>
            <a:r>
              <a:rPr lang="en-US" sz="2800" dirty="0" smtClean="0"/>
              <a:t>Can a team of developers, working with an agile approach, work with the business to deliver a technically excellent solution that meets all requirements without the need for an Architect?</a:t>
            </a:r>
          </a:p>
          <a:p>
            <a:pPr eaLnBrk="1" hangingPunct="1"/>
            <a:endParaRPr lang="en-US" sz="2800" dirty="0" smtClean="0"/>
          </a:p>
          <a:p>
            <a:pPr marL="0" indent="0" algn="ctr" eaLnBrk="1" hangingPunct="1">
              <a:buNone/>
            </a:pPr>
            <a:r>
              <a:rPr lang="en-US" sz="2800" dirty="0" smtClean="0"/>
              <a:t>YES!</a:t>
            </a:r>
          </a:p>
          <a:p>
            <a:pPr eaLnBrk="1" hangingPunct="1"/>
            <a:endParaRPr lang="en-US" sz="2800" dirty="0" smtClean="0"/>
          </a:p>
          <a:p>
            <a:pPr marL="0" indent="0" algn="ctr" eaLnBrk="1" hangingPunct="1">
              <a:buNone/>
            </a:pPr>
            <a:r>
              <a:rPr lang="en-US" sz="2800" dirty="0" smtClean="0"/>
              <a:t>(in Fairyland)</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07/7/7/main" xmlns="" val="0"/>
              </a:ext>
            </a:extLst>
          </a:blip>
          <a:srcRect/>
          <a:stretch>
            <a:fillRect/>
          </a:stretch>
        </p:blipFill>
        <p:spPr bwMode="auto">
          <a:xfrm>
            <a:off x="6873765" y="2691658"/>
            <a:ext cx="1860331" cy="3650677"/>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Tree>
    <p:extLst>
      <p:ext uri="{BB962C8B-B14F-4D97-AF65-F5344CB8AC3E}">
        <p14:creationId xmlns:p14="http://schemas.microsoft.com/office/powerpoint/2007/7/12/main" xmlns="" val="966758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dirty="0" smtClean="0">
                <a:ln>
                  <a:noFill/>
                </a:ln>
              </a:rPr>
              <a:t>What’s Wrong With Agile?</a:t>
            </a:r>
            <a:endParaRPr lang="en-AU" dirty="0" smtClean="0">
              <a:ln>
                <a:noFill/>
              </a:ln>
              <a:solidFill>
                <a:schemeClr val="tx2"/>
              </a:solidFill>
            </a:endParaRPr>
          </a:p>
        </p:txBody>
      </p:sp>
      <p:sp>
        <p:nvSpPr>
          <p:cNvPr id="23555" name="Text Placeholder 2"/>
          <p:cNvSpPr>
            <a:spLocks noGrp="1"/>
          </p:cNvSpPr>
          <p:nvPr>
            <p:ph idx="1"/>
          </p:nvPr>
        </p:nvSpPr>
        <p:spPr/>
        <p:txBody>
          <a:bodyPr/>
          <a:lstStyle/>
          <a:p>
            <a:r>
              <a:rPr lang="en-AU" dirty="0"/>
              <a:t>It can encourage scope creep</a:t>
            </a:r>
          </a:p>
          <a:p>
            <a:r>
              <a:rPr lang="en-AU" dirty="0"/>
              <a:t>It can discourage architecture</a:t>
            </a:r>
          </a:p>
          <a:p>
            <a:r>
              <a:rPr lang="en-AU" dirty="0"/>
              <a:t>It can disconnect control</a:t>
            </a:r>
          </a:p>
          <a:p>
            <a:r>
              <a:rPr lang="en-AU" dirty="0" smtClean="0"/>
              <a:t>It can absolve </a:t>
            </a:r>
            <a:r>
              <a:rPr lang="en-AU" dirty="0"/>
              <a:t>the team of </a:t>
            </a:r>
            <a:r>
              <a:rPr lang="en-AU" dirty="0" smtClean="0"/>
              <a:t>design </a:t>
            </a:r>
            <a:r>
              <a:rPr lang="en-AU" dirty="0"/>
              <a:t>responsibility</a:t>
            </a:r>
          </a:p>
          <a:p>
            <a:r>
              <a:rPr lang="en-AU" dirty="0"/>
              <a:t>Change!</a:t>
            </a:r>
          </a:p>
          <a:p>
            <a:r>
              <a:rPr lang="en-AU" dirty="0" smtClean="0"/>
              <a:t>Re-factoring on re-factoring</a:t>
            </a:r>
          </a:p>
          <a:p>
            <a:r>
              <a:rPr lang="en-AU" dirty="0" smtClean="0"/>
              <a:t>It can lead to project failure</a:t>
            </a:r>
            <a:endParaRPr lang="en-AU" b="1" dirty="0"/>
          </a:p>
        </p:txBody>
      </p:sp>
    </p:spTree>
    <p:extLst>
      <p:ext uri="{BB962C8B-B14F-4D97-AF65-F5344CB8AC3E}">
        <p14:creationId xmlns:p14="http://schemas.microsoft.com/office/powerpoint/2007/7/12/main" xmlns="" val="3396661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theme/theme1.xml><?xml version="1.0" encoding="utf-8"?>
<a:theme xmlns:a="http://schemas.openxmlformats.org/drawingml/2006/main" name="TechEd_NewZealand4x3">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2515</Words>
  <Application>Microsoft Office PowerPoint</Application>
  <PresentationFormat>On-screen Show (4:3)</PresentationFormat>
  <Paragraphs>315</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TechEd_NewZealand4x3</vt:lpstr>
      <vt:lpstr>Slide 1</vt:lpstr>
      <vt:lpstr>Challenging the Role of the Architect</vt:lpstr>
      <vt:lpstr>Who Is This Anyway? Do I know anything about this?</vt:lpstr>
      <vt:lpstr>Challenging the Role of the Architect Agenda</vt:lpstr>
      <vt:lpstr>Slide 5</vt:lpstr>
      <vt:lpstr>So How's It All Working Then?</vt:lpstr>
      <vt:lpstr>What Matters in Project Delivery? Hint: Not the technology...</vt:lpstr>
      <vt:lpstr>The Big Question….</vt:lpstr>
      <vt:lpstr>What’s Wrong With Agile?</vt:lpstr>
      <vt:lpstr>Architecture in a Project Architecture is about meeting the requirements</vt:lpstr>
      <vt:lpstr>The role of the Architect The Architect is a professional!</vt:lpstr>
      <vt:lpstr>Further Information</vt:lpstr>
      <vt:lpstr>Slide 13</vt:lpstr>
      <vt:lpstr>The Architect and the PM</vt:lpstr>
      <vt:lpstr>Slide 15</vt:lpstr>
      <vt:lpstr>The Architect and the BA  Interface Points</vt:lpstr>
      <vt:lpstr>Slide 17</vt:lpstr>
      <vt:lpstr>A Word About Scope Management</vt:lpstr>
      <vt:lpstr>Starting a Project Step by Step</vt:lpstr>
      <vt:lpstr>About High Level Architecture</vt:lpstr>
      <vt:lpstr>Designing the Architecture</vt:lpstr>
      <vt:lpstr>Architecture in Agile Projects</vt:lpstr>
      <vt:lpstr>Transitions</vt:lpstr>
      <vt:lpstr>During Development</vt:lpstr>
      <vt:lpstr>Tools</vt:lpstr>
      <vt:lpstr>Justifying Architecture</vt:lpstr>
      <vt:lpstr>Summary</vt:lpstr>
      <vt:lpstr>Resources</vt:lpstr>
      <vt:lpstr>Related Content</vt:lpstr>
      <vt:lpstr>Slide 30</vt:lpstr>
      <vt:lpstr>Slide 31</vt:lpstr>
      <vt:lpstr>Contact Points</vt:lpstr>
      <vt:lpstr>Slide 33</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description/>
  <cp:lastModifiedBy/>
  <cp:revision>1</cp:revision>
  <dcterms:created xsi:type="dcterms:W3CDTF">2009-09-14T22:46:25Z</dcterms:created>
  <dcterms:modified xsi:type="dcterms:W3CDTF">2009-09-14T22:46:29Z</dcterms:modified>
</cp:coreProperties>
</file>