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60"/>
  </p:notesMasterIdLst>
  <p:sldIdLst>
    <p:sldId id="358" r:id="rId6"/>
    <p:sldId id="412" r:id="rId7"/>
    <p:sldId id="361" r:id="rId8"/>
    <p:sldId id="364" r:id="rId9"/>
    <p:sldId id="374" r:id="rId10"/>
    <p:sldId id="334" r:id="rId11"/>
    <p:sldId id="290" r:id="rId12"/>
    <p:sldId id="297" r:id="rId13"/>
    <p:sldId id="368" r:id="rId14"/>
    <p:sldId id="376" r:id="rId15"/>
    <p:sldId id="378" r:id="rId16"/>
    <p:sldId id="380" r:id="rId17"/>
    <p:sldId id="371" r:id="rId18"/>
    <p:sldId id="372" r:id="rId19"/>
    <p:sldId id="413" r:id="rId20"/>
    <p:sldId id="414" r:id="rId21"/>
    <p:sldId id="415" r:id="rId22"/>
    <p:sldId id="416" r:id="rId23"/>
    <p:sldId id="417" r:id="rId24"/>
    <p:sldId id="418" r:id="rId25"/>
    <p:sldId id="419" r:id="rId26"/>
    <p:sldId id="421" r:id="rId27"/>
    <p:sldId id="423" r:id="rId28"/>
    <p:sldId id="381" r:id="rId29"/>
    <p:sldId id="382" r:id="rId30"/>
    <p:sldId id="383" r:id="rId31"/>
    <p:sldId id="384" r:id="rId32"/>
    <p:sldId id="385" r:id="rId33"/>
    <p:sldId id="386" r:id="rId34"/>
    <p:sldId id="387" r:id="rId35"/>
    <p:sldId id="388" r:id="rId36"/>
    <p:sldId id="424" r:id="rId37"/>
    <p:sldId id="425" r:id="rId38"/>
    <p:sldId id="426" r:id="rId39"/>
    <p:sldId id="427" r:id="rId40"/>
    <p:sldId id="428" r:id="rId41"/>
    <p:sldId id="429" r:id="rId42"/>
    <p:sldId id="430" r:id="rId43"/>
    <p:sldId id="431" r:id="rId44"/>
    <p:sldId id="432" r:id="rId45"/>
    <p:sldId id="433" r:id="rId46"/>
    <p:sldId id="389" r:id="rId47"/>
    <p:sldId id="390" r:id="rId48"/>
    <p:sldId id="391" r:id="rId49"/>
    <p:sldId id="434" r:id="rId50"/>
    <p:sldId id="393" r:id="rId51"/>
    <p:sldId id="394" r:id="rId52"/>
    <p:sldId id="395" r:id="rId53"/>
    <p:sldId id="396" r:id="rId54"/>
    <p:sldId id="397" r:id="rId55"/>
    <p:sldId id="398" r:id="rId56"/>
    <p:sldId id="435" r:id="rId57"/>
    <p:sldId id="399" r:id="rId58"/>
    <p:sldId id="40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58" clrIdx="0"/>
  <p:cmAuthor id="1" name="katiep" initials="k" lastIdx="5" clrIdx="1"/>
  <p:cmAuthor id="2" name=" Kimberly Jackson" initials="KJ" lastIdx="6" clrIdx="2"/>
  <p:cmAuthor id="3" name="Kimberly Jackson" initials="KJ" lastIdx="47" clrIdx="3"/>
  <p:cmAuthor id="4" name="Douglas Steen" initials="dh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B1E383"/>
    <a:srgbClr val="003300"/>
    <a:srgbClr val="000066"/>
    <a:srgbClr val="006666"/>
    <a:srgbClr val="3333CC"/>
    <a:srgbClr val="660066"/>
    <a:srgbClr val="660033"/>
    <a:srgbClr val="B7B7E7"/>
    <a:srgbClr val="C5C5D9"/>
    <a:srgbClr val="008000"/>
  </p:clrMru>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13" autoAdjust="0"/>
    <p:restoredTop sz="70290" autoAdjust="0"/>
  </p:normalViewPr>
  <p:slideViewPr>
    <p:cSldViewPr>
      <p:cViewPr>
        <p:scale>
          <a:sx n="66" d="100"/>
          <a:sy n="66" d="100"/>
        </p:scale>
        <p:origin x="-172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924A3D-F318-4B6C-9DBC-5D6DD0F1DA7C}" type="datetimeFigureOut">
              <a:rPr lang="en-US"/>
              <a:pPr>
                <a:defRPr/>
              </a:pPr>
              <a:t>1/31/2009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802782-ADFB-4C90-A530-D3ECA0DBEE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7F96E0B-852B-44EC-8E6C-BEDEA552B303}" type="datetime8">
              <a:rPr lang="en-US" smtClean="0"/>
              <a:pPr fontAlgn="base">
                <a:spcBef>
                  <a:spcPct val="0"/>
                </a:spcBef>
                <a:spcAft>
                  <a:spcPct val="0"/>
                </a:spcAft>
                <a:defRPr/>
              </a:pPr>
              <a:t>1/31/2009 3:42 PM</a:t>
            </a:fld>
            <a:endParaRPr lang="en-US" smtClean="0"/>
          </a:p>
        </p:txBody>
      </p:sp>
      <p:sp>
        <p:nvSpPr>
          <p:cNvPr id="6144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CC695B-0BEC-410A-B9B0-3BE25961D8D6}" type="slidenum">
              <a:rPr lang="en-US" smtClean="0"/>
              <a:pPr fontAlgn="base">
                <a:spcBef>
                  <a:spcPct val="0"/>
                </a:spcBef>
                <a:spcAft>
                  <a:spcPct val="0"/>
                </a:spcAft>
                <a:defRPr/>
              </a:pPr>
              <a:t>1</a:t>
            </a:fld>
            <a:endParaRPr lang="en-US" smtClean="0"/>
          </a:p>
        </p:txBody>
      </p:sp>
      <p:sp>
        <p:nvSpPr>
          <p:cNvPr id="69636"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Title: Windows Server 2008 R2</a:t>
            </a:r>
          </a:p>
          <a:p>
            <a:pPr eaLnBrk="1" hangingPunct="1">
              <a:spcBef>
                <a:spcPct val="0"/>
              </a:spcBef>
            </a:pPr>
            <a:r>
              <a:rPr lang="en-US" smtClean="0"/>
              <a:t> </a:t>
            </a:r>
          </a:p>
          <a:p>
            <a:pPr eaLnBrk="1" hangingPunct="1">
              <a:spcBef>
                <a:spcPct val="0"/>
              </a:spcBef>
            </a:pPr>
            <a:r>
              <a:rPr lang="en-US" smtClean="0"/>
              <a:t>This presentation provides an overview of the new features in Microsoft Windows Server 2008 R2 for the Technical Decision Maker audience.</a:t>
            </a:r>
          </a:p>
        </p:txBody>
      </p:sp>
      <p:sp>
        <p:nvSpPr>
          <p:cNvPr id="69637" name="Slide Image Placeholder 8"/>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Virtual Desktop Infrastructure (VDI) is an enhanced architectural model to the overall Remote Desktop Services feature portfolio, where client operating systems, individual applications, or application portfolios  run in server-based virtual machines in the data center and interact with user’s client devices such as laptop computers, desktop computers, or thin clients. With VDI, the user can get a rich and individualized desktop experience with full admin control over desktop and applications. With Windows 7, users can subscribe to application and desktop ‘feeds’ that can be automatically updated and managed by administrators via AD group policy. These updates are automatically reflected on user desktops and Windows 7 integrates feed-based resources tightly enough that most users will be unable to distinguish between remote and locally installed applications.</a:t>
            </a:r>
          </a:p>
          <a:p>
            <a:pPr eaLnBrk="1" hangingPunct="1">
              <a:spcBef>
                <a:spcPct val="0"/>
              </a:spcBef>
            </a:pPr>
            <a:endParaRPr lang="en-US" dirty="0" smtClean="0"/>
          </a:p>
          <a:p>
            <a:pPr eaLnBrk="1" fontAlgn="t" hangingPunct="1">
              <a:spcBef>
                <a:spcPct val="0"/>
              </a:spcBef>
            </a:pPr>
            <a:r>
              <a:rPr lang="en-US" b="1" dirty="0" smtClean="0"/>
              <a:t>Components of VDI include:</a:t>
            </a:r>
            <a:endParaRPr lang="en-US" dirty="0" smtClean="0"/>
          </a:p>
          <a:p>
            <a:pPr eaLnBrk="1" fontAlgn="t" hangingPunct="1">
              <a:spcBef>
                <a:spcPct val="0"/>
              </a:spcBef>
            </a:pPr>
            <a:r>
              <a:rPr lang="en-US" b="1" dirty="0" smtClean="0"/>
              <a:t>Hyper-V</a:t>
            </a:r>
            <a:r>
              <a:rPr lang="en-US" dirty="0" smtClean="0"/>
              <a:t> – Allows administrators to serve</a:t>
            </a:r>
            <a:r>
              <a:rPr lang="en-US" baseline="0" dirty="0" smtClean="0"/>
              <a:t> up not just application portfolios but entire desktop configurations based on user ID, user role or groups. </a:t>
            </a:r>
            <a:r>
              <a:rPr lang="en-US" dirty="0" smtClean="0"/>
              <a:t>Provides the management platform for the virtualized client operating systems and the management of the virtual machines.</a:t>
            </a:r>
          </a:p>
          <a:p>
            <a:pPr eaLnBrk="1" fontAlgn="t" hangingPunct="1">
              <a:spcBef>
                <a:spcPct val="0"/>
              </a:spcBef>
            </a:pPr>
            <a:r>
              <a:rPr lang="en-US" b="1" dirty="0" smtClean="0"/>
              <a:t>Single cohesive</a:t>
            </a:r>
            <a:r>
              <a:rPr lang="en-US" b="1" baseline="0" dirty="0" smtClean="0"/>
              <a:t> infrastructure</a:t>
            </a:r>
            <a:r>
              <a:rPr lang="en-US" b="1" dirty="0" smtClean="0"/>
              <a:t>– </a:t>
            </a:r>
            <a:r>
              <a:rPr lang="en-US" dirty="0" smtClean="0"/>
              <a:t>integrates discovery, security</a:t>
            </a:r>
            <a:r>
              <a:rPr lang="en-US" baseline="0" dirty="0" smtClean="0"/>
              <a:t> and management with</a:t>
            </a:r>
            <a:r>
              <a:rPr lang="en-US" dirty="0" smtClean="0"/>
              <a:t> end-user desktops, allowing easy access to hosted resources via direct support in Windows 7 or Web-based support for other platforms</a:t>
            </a:r>
          </a:p>
          <a:p>
            <a:pPr eaLnBrk="1" fontAlgn="t" hangingPunct="1">
              <a:spcBef>
                <a:spcPct val="0"/>
              </a:spcBef>
            </a:pPr>
            <a:r>
              <a:rPr lang="en-US" b="1" dirty="0" smtClean="0"/>
              <a:t>System Center Virtual Machine Manager 2008 </a:t>
            </a:r>
            <a:r>
              <a:rPr lang="en-US" dirty="0" smtClean="0"/>
              <a:t>- Simplifies the deployment, provisioning, and management of the virtualized desktop running in virtual machines.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Remote desktop virtualization allows you to connect to centrally managed servers and run applications or complete operating systems virtually. This approach combines centralized management with effective desktop distribution and includes a number of new features in Windows Server 2008 R2, including new management tools and even end-user improvements, such</a:t>
            </a:r>
            <a:r>
              <a:rPr lang="en-US" baseline="0" dirty="0" smtClean="0"/>
              <a:t> as</a:t>
            </a:r>
            <a:r>
              <a:rPr lang="en-US" dirty="0" smtClean="0"/>
              <a:t> delivery and personalization. To accent these new features, we’ve renamed Windows Server 2008’s Terminal Services to Remote Desktop Services to better illustrate the potential of this feature portfolio. With remote desktop virtualization under RDS, users can easily access an application or an entire virtualized desktop environment, which are served from Windows Server 2008 R2 and integrated so tightly with Windows 7 that most users won’t be able to distinguish between local and remote applications.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All of the applications are centrally installed and managed on the computer running Remote Desktop Services. This environment is more flexible and secure since users have more tightly controlled access to both hardware and software. It also allows administrators to respond more quickly to changing business demands, which means the data center becomes more dynamic.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Remote Desktop Services in Windows Server 2008 R2 includes the following improvements over Windows Server 2008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Improved management of virtual desktop personalization</a:t>
            </a:r>
            <a:r>
              <a:rPr lang="en-US" dirty="0" smtClean="0"/>
              <a:t>. Windows Server 2008 R2 supports per-user personalization of virtualized desktops. You can allow individual users to customize their virtualized desktop environment or you can prevent other users from modifying their desktop environment. Previously, customization of virtualized desktops was enabled or disabled for all users connected to the same server.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Improved integration of virtualized desktops and applications with user interface</a:t>
            </a:r>
            <a:r>
              <a:rPr lang="en-US" dirty="0" smtClean="0"/>
              <a:t>. Users running Windows 7 can subscribe to virtualized desktop and application feeds running on Remote Desktop Services. Users can subscribe to these feeds by using a control panel applet. Desktop and application feeds are available for managed and unmanaged computers. After subscribing to desktop and applications feeds, application icons appear in their program files, just like locally installed applications.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Improved multimedia performance for virtualized presentation</a:t>
            </a:r>
            <a:r>
              <a:rPr lang="en-US" dirty="0" smtClean="0"/>
              <a:t>. Remote Desktop Services in Windows Server 2008 R2 supports the ability to redirect multimedia playback to a media player running on the </a:t>
            </a:r>
            <a:r>
              <a:rPr lang="en-US" dirty="0" err="1" smtClean="0"/>
              <a:t>RemoteApp</a:t>
            </a:r>
            <a:r>
              <a:rPr lang="en-US" dirty="0" smtClean="0"/>
              <a:t> &amp; Desktop (RAD) Connection client. This allows faster playback of the media at higher fidelity and reduces processor utilization on the computer running Remote Desktop Services.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Remote Application Access</a:t>
            </a:r>
          </a:p>
          <a:p>
            <a:pPr eaLnBrk="1" fontAlgn="auto" hangingPunct="1">
              <a:spcBef>
                <a:spcPts val="0"/>
              </a:spcBef>
              <a:spcAft>
                <a:spcPts val="0"/>
              </a:spcAft>
              <a:defRPr/>
            </a:pPr>
            <a:r>
              <a:rPr lang="en-US" b="1" dirty="0" smtClean="0"/>
              <a:t>Improved support for graphically intensive applications</a:t>
            </a:r>
            <a:r>
              <a:rPr lang="en-US" dirty="0" smtClean="0"/>
              <a:t>. The new Remote Desktop Services and RAD Connections client provide redirection support for applications that use Direct X</a:t>
            </a:r>
            <a:r>
              <a:rPr lang="en-US" baseline="30000" dirty="0" smtClean="0"/>
              <a:t>®</a:t>
            </a:r>
            <a:r>
              <a:rPr lang="en-US" dirty="0" smtClean="0"/>
              <a:t> 10.1 and Direct 3D</a:t>
            </a:r>
            <a:r>
              <a:rPr lang="en-US" baseline="30000" dirty="0" smtClean="0"/>
              <a:t>®.</a:t>
            </a:r>
            <a:r>
              <a:rPr lang="en-US" dirty="0" smtClean="0"/>
              <a:t> The Direct X and Direct 3D graphic commands are sent to the Remote Desktop Client and are rendered locally, dramatically improving the fidelity and performance of the graphics.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Improved audio and video synchronization for remote applications</a:t>
            </a:r>
            <a:r>
              <a:rPr lang="en-US" dirty="0" smtClean="0"/>
              <a:t>. Windows Server 2008 R2 includes improvements that help keep the audio and video playback synchronized between Remote Access Services and the RAD Connection client. The improved synchronization helps applications that are unable to be rendered directly on the RAD Connection client by multimedia redirection or Direct X redirection.</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Enhanced support for bidirectional audio</a:t>
            </a:r>
            <a:r>
              <a:rPr lang="en-US" dirty="0" smtClean="0"/>
              <a:t>. The new RAD</a:t>
            </a:r>
            <a:r>
              <a:rPr lang="en-US" baseline="0" dirty="0" smtClean="0"/>
              <a:t> </a:t>
            </a:r>
            <a:r>
              <a:rPr lang="en-US" dirty="0" smtClean="0"/>
              <a:t>Connection client in Windows Server 2008 R2 provides not only support for audio playback through the local speakers of the RAD Connection client, but also supports the redirection of microphone input to the virtualized desktops and applications.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Improved support for multiple monitors</a:t>
            </a:r>
            <a:r>
              <a:rPr lang="en-US" dirty="0" smtClean="0"/>
              <a:t>. In previous versions of the RAD Connection client, multiple monitors were used to do </a:t>
            </a:r>
            <a:r>
              <a:rPr lang="en-US" i="1" dirty="0" smtClean="0"/>
              <a:t>monitor spanning</a:t>
            </a:r>
            <a:r>
              <a:rPr lang="en-US" dirty="0" smtClean="0"/>
              <a:t>. Monitor spanning allowed you to display your remote desktop session across multiple monitors. Terminal Services and RAD in Windows Server 2008 R2 now support true multiple monitor support for up to eight monitors.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Platform &amp; Management</a:t>
            </a:r>
            <a:r>
              <a:rPr lang="en-US" dirty="0" smtClean="0"/>
              <a:t>. There have been a number of management-related improvements for Remote Desktop Services in Windows Server 2008 R2, including:</a:t>
            </a:r>
          </a:p>
          <a:p>
            <a:pPr lvl="1" eaLnBrk="1" fontAlgn="auto" hangingPunct="1">
              <a:spcBef>
                <a:spcPts val="0"/>
              </a:spcBef>
              <a:spcAft>
                <a:spcPts val="0"/>
              </a:spcAft>
              <a:buFont typeface="Arial" pitchFamily="34" charset="0"/>
              <a:buChar char="•"/>
              <a:defRPr/>
            </a:pPr>
            <a:r>
              <a:rPr lang="en-US" b="1" dirty="0" smtClean="0"/>
              <a:t>New APIs </a:t>
            </a:r>
            <a:r>
              <a:rPr lang="en-US" b="0" dirty="0" smtClean="0"/>
              <a:t>for</a:t>
            </a:r>
            <a:r>
              <a:rPr lang="en-US" b="0" baseline="0" dirty="0" smtClean="0"/>
              <a:t> greater software leverage and awareness</a:t>
            </a:r>
            <a:r>
              <a:rPr lang="en-US" b="0" dirty="0" smtClean="0"/>
              <a:t> </a:t>
            </a:r>
          </a:p>
          <a:p>
            <a:pPr lvl="1" eaLnBrk="1" fontAlgn="auto" hangingPunct="1">
              <a:spcBef>
                <a:spcPts val="0"/>
              </a:spcBef>
              <a:spcAft>
                <a:spcPts val="0"/>
              </a:spcAft>
              <a:buFont typeface="Arial" pitchFamily="34" charset="0"/>
              <a:buChar char="•"/>
              <a:defRPr/>
            </a:pPr>
            <a:r>
              <a:rPr lang="en-US" b="1" dirty="0" smtClean="0"/>
              <a:t>Improved integration with Server Manager</a:t>
            </a:r>
            <a:r>
              <a:rPr lang="en-US" dirty="0" smtClean="0"/>
              <a:t>. There is tighter integration between Remote Desktop Services management and Server Manager. This reduces the number of management consoles required to perform common administrative tasks, which reduces administrative complexity and effort. Features like Connected Broker Extensibility and </a:t>
            </a:r>
            <a:r>
              <a:rPr lang="en-US" dirty="0" err="1" smtClean="0"/>
              <a:t>PowerShell</a:t>
            </a:r>
            <a:r>
              <a:rPr lang="en-US" dirty="0" smtClean="0"/>
              <a:t> support further enhance the flexibility</a:t>
            </a:r>
            <a:r>
              <a:rPr lang="en-US" baseline="0" dirty="0" smtClean="0"/>
              <a:t> that administrators can use in designing an RDS/VDI infrastructure.</a:t>
            </a:r>
            <a:endParaRPr lang="en-US" dirty="0" smtClean="0"/>
          </a:p>
          <a:p>
            <a:pPr lvl="1" eaLnBrk="1" fontAlgn="auto" hangingPunct="1">
              <a:spcBef>
                <a:spcPts val="0"/>
              </a:spcBef>
              <a:spcAft>
                <a:spcPts val="0"/>
              </a:spcAft>
              <a:buFont typeface="Arial" pitchFamily="34" charset="0"/>
              <a:buChar char="•"/>
              <a:defRPr/>
            </a:pPr>
            <a:r>
              <a:rPr lang="en-US" b="1" dirty="0" smtClean="0"/>
              <a:t> Enhanced command-line and automated management</a:t>
            </a:r>
            <a:r>
              <a:rPr lang="en-US" dirty="0" smtClean="0"/>
              <a:t>. </a:t>
            </a:r>
            <a:r>
              <a:rPr lang="en-US" dirty="0" err="1" smtClean="0"/>
              <a:t>PowerShell</a:t>
            </a:r>
            <a:r>
              <a:rPr lang="en-US" dirty="0" smtClean="0"/>
              <a:t> </a:t>
            </a:r>
            <a:r>
              <a:rPr lang="en-US" dirty="0" err="1" smtClean="0"/>
              <a:t>cmdlets</a:t>
            </a:r>
            <a:r>
              <a:rPr lang="en-US" dirty="0" smtClean="0"/>
              <a:t> provide the ability to fully manage Remote Desktop Services. The </a:t>
            </a:r>
            <a:r>
              <a:rPr lang="en-US" dirty="0" err="1" smtClean="0"/>
              <a:t>PowerShell</a:t>
            </a:r>
            <a:r>
              <a:rPr lang="en-US" dirty="0" smtClean="0"/>
              <a:t> </a:t>
            </a:r>
            <a:r>
              <a:rPr lang="en-US" dirty="0" err="1" smtClean="0"/>
              <a:t>cmdlets</a:t>
            </a:r>
            <a:r>
              <a:rPr lang="en-US" dirty="0" smtClean="0"/>
              <a:t> augment the graphical management tools and help automate repetitive management tasks. </a:t>
            </a:r>
          </a:p>
          <a:p>
            <a:pPr lvl="1" eaLnBrk="1" fontAlgn="auto" hangingPunct="1">
              <a:spcBef>
                <a:spcPts val="0"/>
              </a:spcBef>
              <a:spcAft>
                <a:spcPts val="0"/>
              </a:spcAft>
              <a:buFont typeface="Arial" pitchFamily="34" charset="0"/>
              <a:buChar char="•"/>
              <a:defRPr/>
            </a:pPr>
            <a:r>
              <a:rPr lang="en-US" b="1" dirty="0" smtClean="0"/>
              <a:t>Best</a:t>
            </a:r>
            <a:r>
              <a:rPr lang="en-US" b="1" baseline="0" dirty="0" smtClean="0"/>
              <a:t> Practice Analyzer</a:t>
            </a:r>
            <a:r>
              <a:rPr lang="en-US" baseline="0" dirty="0" smtClean="0"/>
              <a:t> give administrators instant validation and feedback for new RDS installations.</a:t>
            </a:r>
          </a:p>
          <a:p>
            <a:pPr lvl="1" eaLnBrk="1" fontAlgn="auto" hangingPunct="1">
              <a:spcBef>
                <a:spcPts val="0"/>
              </a:spcBef>
              <a:spcAft>
                <a:spcPts val="0"/>
              </a:spcAft>
              <a:buFont typeface="Arial" pitchFamily="34" charset="0"/>
              <a:buNone/>
              <a:defRPr/>
            </a:pPr>
            <a:r>
              <a:rPr lang="en-US" dirty="0" smtClean="0"/>
              <a:t> </a:t>
            </a:r>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Hyper-V support for VDI -</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Providing a better virtualization platform for scalable and highly available VDI deployments</a:t>
            </a:r>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Live Migration of Virtual Machines –</a:t>
            </a:r>
            <a:r>
              <a:rPr lang="en-US" sz="1200" kern="1200" dirty="0" smtClean="0">
                <a:solidFill>
                  <a:schemeClr val="tx1"/>
                </a:solidFill>
                <a:latin typeface="+mn-lt"/>
                <a:ea typeface="+mn-ea"/>
                <a:cs typeface="+mn-cs"/>
              </a:rPr>
              <a:t> With Live Migration, there will be no perceived downtime in the desktop workloads running in the VM, and network connections from and to the VM being migrated will stay connected. This capability will be possible between hosts within a High Availability cluster.</a:t>
            </a:r>
          </a:p>
          <a:p>
            <a:pPr lvl="1"/>
            <a:r>
              <a:rPr lang="en-US" sz="1200" b="1" kern="1200" dirty="0" smtClean="0">
                <a:solidFill>
                  <a:schemeClr val="tx1"/>
                </a:solidFill>
                <a:latin typeface="+mn-lt"/>
                <a:ea typeface="+mn-ea"/>
                <a:cs typeface="+mn-cs"/>
              </a:rPr>
              <a:t>Support for Enhanced Virtualization Capabilities in the Hardware –</a:t>
            </a:r>
            <a:r>
              <a:rPr lang="en-US" sz="1200" kern="1200" dirty="0" smtClean="0">
                <a:solidFill>
                  <a:schemeClr val="tx1"/>
                </a:solidFill>
                <a:latin typeface="+mn-lt"/>
                <a:ea typeface="+mn-ea"/>
                <a:cs typeface="+mn-cs"/>
              </a:rPr>
              <a:t> Support for Nested Page Tables (NPT) and Extended Page tables (EPT) in Intel and AMD hardware. These capabilities improve the performance of translation of memory addresses.</a:t>
            </a:r>
          </a:p>
          <a:p>
            <a:pPr lvl="1"/>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a:t>
            </a:r>
            <a:r>
              <a:rPr lang="en-US" sz="1200" b="1" kern="1200" dirty="0" smtClean="0">
                <a:solidFill>
                  <a:schemeClr val="tx1"/>
                </a:solidFill>
                <a:latin typeface="+mn-lt"/>
                <a:ea typeface="+mn-ea"/>
                <a:cs typeface="+mn-cs"/>
              </a:rPr>
              <a:t>Remote Desktop Connection Broker, </a:t>
            </a:r>
            <a:r>
              <a:rPr lang="en-US" sz="1200" kern="1200" dirty="0" smtClean="0">
                <a:solidFill>
                  <a:schemeClr val="tx1"/>
                </a:solidFill>
                <a:latin typeface="+mn-lt"/>
                <a:ea typeface="+mn-ea"/>
                <a:cs typeface="+mn-cs"/>
              </a:rPr>
              <a:t>which extends the Session Broker capabilities already found in Windows Server 2008, creates a unified admin experience for traditional session-based remote desktops and (new) virtual machine-based remote desktops. The two key deployment scenarios supported by the Remote Desktop Connection Broker,</a:t>
            </a:r>
            <a:r>
              <a:rPr lang="en-US" sz="1200" kern="1200" baseline="0" dirty="0" smtClean="0">
                <a:solidFill>
                  <a:schemeClr val="tx1"/>
                </a:solidFill>
                <a:latin typeface="+mn-lt"/>
                <a:ea typeface="+mn-ea"/>
                <a:cs typeface="+mn-cs"/>
              </a:rPr>
              <a:t> besides traditional TS, </a:t>
            </a:r>
            <a:r>
              <a:rPr lang="en-US" sz="1200" kern="1200" dirty="0" smtClean="0">
                <a:solidFill>
                  <a:schemeClr val="tx1"/>
                </a:solidFill>
                <a:latin typeface="+mn-lt"/>
                <a:ea typeface="+mn-ea"/>
                <a:cs typeface="+mn-cs"/>
              </a:rPr>
              <a:t>are persistent (permanent) VMs and pooled VMs. In either case, the in-box solution supports storage of the image(s) on the Hyper-V host.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SCVMM 2008 </a:t>
            </a:r>
            <a:r>
              <a:rPr lang="en-US" sz="1200" kern="1200" dirty="0" smtClean="0">
                <a:solidFill>
                  <a:schemeClr val="tx1"/>
                </a:solidFill>
                <a:latin typeface="+mn-lt"/>
                <a:ea typeface="+mn-ea"/>
                <a:cs typeface="+mn-cs"/>
              </a:rPr>
              <a:t>support provides</a:t>
            </a:r>
            <a:r>
              <a:rPr lang="en-US" sz="1200" kern="1200" baseline="0" dirty="0" smtClean="0">
                <a:solidFill>
                  <a:schemeClr val="tx1"/>
                </a:solidFill>
                <a:latin typeface="+mn-lt"/>
                <a:ea typeface="+mn-ea"/>
                <a:cs typeface="+mn-cs"/>
              </a:rPr>
              <a:t> intelligent placement of VMs during placement, fast and reliable P2V and V2V (VMware to Hyper-V)  conversions as well monitoring of all virtual and physical assets from “one single pane of glass”.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Hyper-V support for VDI -</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Providing a better virtualization platform for scalable and highly available VDI deployments</a:t>
            </a:r>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Live Migration of Virtual Machines –</a:t>
            </a:r>
            <a:r>
              <a:rPr lang="en-US" sz="1200" kern="1200" dirty="0" smtClean="0">
                <a:solidFill>
                  <a:schemeClr val="tx1"/>
                </a:solidFill>
                <a:latin typeface="+mn-lt"/>
                <a:ea typeface="+mn-ea"/>
                <a:cs typeface="+mn-cs"/>
              </a:rPr>
              <a:t> With Live Migration, there will be no perceived downtime in the desktop workloads running in the VM, and network connections from and to the VM being migrated will stay connected. This capability will be possible between hosts within a High Availability cluster.</a:t>
            </a:r>
          </a:p>
          <a:p>
            <a:pPr lvl="1"/>
            <a:r>
              <a:rPr lang="en-US" sz="1200" b="1" kern="1200" dirty="0" smtClean="0">
                <a:solidFill>
                  <a:schemeClr val="tx1"/>
                </a:solidFill>
                <a:latin typeface="+mn-lt"/>
                <a:ea typeface="+mn-ea"/>
                <a:cs typeface="+mn-cs"/>
              </a:rPr>
              <a:t>Support for Enhanced Virtualization Capabilities in the Hardware –</a:t>
            </a:r>
            <a:r>
              <a:rPr lang="en-US" sz="1200" kern="1200" dirty="0" smtClean="0">
                <a:solidFill>
                  <a:schemeClr val="tx1"/>
                </a:solidFill>
                <a:latin typeface="+mn-lt"/>
                <a:ea typeface="+mn-ea"/>
                <a:cs typeface="+mn-cs"/>
              </a:rPr>
              <a:t> Support for Nested Page Tables (NPT) and Extended Page tables (EPT) in Intel and AMD hardware. These capabilities improve the performance of translation of memory addresses.</a:t>
            </a:r>
          </a:p>
          <a:p>
            <a:pPr lvl="1"/>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a:t>
            </a:r>
            <a:r>
              <a:rPr lang="en-US" sz="1200" b="1" kern="1200" dirty="0" smtClean="0">
                <a:solidFill>
                  <a:schemeClr val="tx1"/>
                </a:solidFill>
                <a:latin typeface="+mn-lt"/>
                <a:ea typeface="+mn-ea"/>
                <a:cs typeface="+mn-cs"/>
              </a:rPr>
              <a:t>Remote Desktop Connection Broker, </a:t>
            </a:r>
            <a:r>
              <a:rPr lang="en-US" sz="1200" kern="1200" dirty="0" smtClean="0">
                <a:solidFill>
                  <a:schemeClr val="tx1"/>
                </a:solidFill>
                <a:latin typeface="+mn-lt"/>
                <a:ea typeface="+mn-ea"/>
                <a:cs typeface="+mn-cs"/>
              </a:rPr>
              <a:t>which extends the Session Broker capabilities already found in Windows Server 2008, creates a unified admin experience for traditional session-based remote desktops and (new) virtual machine-based remote desktops. The two key deployment scenarios supported by the Remote Desktop Connection Broker,</a:t>
            </a:r>
            <a:r>
              <a:rPr lang="en-US" sz="1200" kern="1200" baseline="0" dirty="0" smtClean="0">
                <a:solidFill>
                  <a:schemeClr val="tx1"/>
                </a:solidFill>
                <a:latin typeface="+mn-lt"/>
                <a:ea typeface="+mn-ea"/>
                <a:cs typeface="+mn-cs"/>
              </a:rPr>
              <a:t> besides traditional TS, </a:t>
            </a:r>
            <a:r>
              <a:rPr lang="en-US" sz="1200" kern="1200" dirty="0" smtClean="0">
                <a:solidFill>
                  <a:schemeClr val="tx1"/>
                </a:solidFill>
                <a:latin typeface="+mn-lt"/>
                <a:ea typeface="+mn-ea"/>
                <a:cs typeface="+mn-cs"/>
              </a:rPr>
              <a:t>are persistent (permanent) VMs and pooled VMs. In either case, the in-box solution supports storage of the image(s) on the Hyper-V host.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SCVMM 2008 </a:t>
            </a:r>
            <a:r>
              <a:rPr lang="en-US" sz="1200" kern="1200" dirty="0" smtClean="0">
                <a:solidFill>
                  <a:schemeClr val="tx1"/>
                </a:solidFill>
                <a:latin typeface="+mn-lt"/>
                <a:ea typeface="+mn-ea"/>
                <a:cs typeface="+mn-cs"/>
              </a:rPr>
              <a:t>support provides</a:t>
            </a:r>
            <a:r>
              <a:rPr lang="en-US" sz="1200" kern="1200" baseline="0" dirty="0" smtClean="0">
                <a:solidFill>
                  <a:schemeClr val="tx1"/>
                </a:solidFill>
                <a:latin typeface="+mn-lt"/>
                <a:ea typeface="+mn-ea"/>
                <a:cs typeface="+mn-cs"/>
              </a:rPr>
              <a:t> intelligent placement of VMs during placement, fast and reliable P2V and V2V (VMware to Hyper-V)  conversions as well monitoring of all virtual and physical assets from “one single pane of glass”.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kern="1200" dirty="0" smtClean="0">
                <a:solidFill>
                  <a:schemeClr val="tx1"/>
                </a:solidFill>
                <a:latin typeface="+mn-lt"/>
                <a:ea typeface="+mn-ea"/>
                <a:cs typeface="+mn-cs"/>
              </a:rPr>
              <a:t>Providing simplified publishing </a:t>
            </a:r>
            <a:r>
              <a:rPr lang="en-US" sz="9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access to Remote Desktops and Applications.  </a:t>
            </a:r>
            <a:r>
              <a:rPr lang="en-US" sz="1200" kern="1200" dirty="0" smtClean="0">
                <a:solidFill>
                  <a:schemeClr val="tx1"/>
                </a:solidFill>
                <a:latin typeface="+mn-lt"/>
                <a:ea typeface="+mn-ea"/>
                <a:cs typeface="+mn-cs"/>
              </a:rPr>
              <a:t>The New Remote Desktop &amp; Application Connections provides a set of resources, such as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and Remote Desktops.  These feeds are presented to Windows 7 users using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 control panel.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Web Access provides the ability to connect to resources from Vista &amp; XP in addition to Windows 7.</a:t>
            </a:r>
          </a:p>
          <a:p>
            <a:pPr lvl="1"/>
            <a:r>
              <a:rPr lang="en-US" sz="1200" b="1" kern="1200" dirty="0" err="1" smtClean="0">
                <a:solidFill>
                  <a:schemeClr val="tx1"/>
                </a:solidFill>
                <a:latin typeface="+mn-lt"/>
                <a:ea typeface="+mn-ea"/>
                <a:cs typeface="+mn-cs"/>
              </a:rPr>
              <a:t>RemoteApp</a:t>
            </a:r>
            <a:r>
              <a:rPr lang="en-US" sz="1200" b="1" kern="1200" dirty="0" smtClean="0">
                <a:solidFill>
                  <a:schemeClr val="tx1"/>
                </a:solidFill>
                <a:latin typeface="+mn-lt"/>
                <a:ea typeface="+mn-ea"/>
                <a:cs typeface="+mn-cs"/>
              </a:rPr>
              <a:t> &amp; Desktop Connections control panel</a:t>
            </a:r>
            <a:r>
              <a:rPr lang="en-US" sz="1200" kern="1200" dirty="0" smtClean="0">
                <a:solidFill>
                  <a:schemeClr val="tx1"/>
                </a:solidFill>
                <a:latin typeface="+mn-lt"/>
                <a:ea typeface="+mn-ea"/>
                <a:cs typeface="+mn-cs"/>
              </a:rPr>
              <a:t> - a user can easily connect to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and Remote Desktops  using the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Connections</a:t>
            </a:r>
          </a:p>
          <a:p>
            <a:pPr lvl="1"/>
            <a:r>
              <a:rPr lang="en-US" sz="1200" b="1" kern="1200" dirty="0" smtClean="0">
                <a:solidFill>
                  <a:schemeClr val="tx1"/>
                </a:solidFill>
                <a:latin typeface="+mn-lt"/>
                <a:ea typeface="+mn-ea"/>
                <a:cs typeface="+mn-cs"/>
              </a:rPr>
              <a:t>Seamless integration with Windows 7 –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&amp; desktops  show up in the Start Menu; A new System Tray icon shows connectivity status to all of the connections the user has</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Improving User Experience through new Remote Desktop Protocol capabilities. </a:t>
            </a:r>
            <a:r>
              <a:rPr lang="en-US" sz="1200" kern="1200" dirty="0" smtClean="0">
                <a:solidFill>
                  <a:schemeClr val="tx1"/>
                </a:solidFill>
                <a:latin typeface="+mn-lt"/>
                <a:ea typeface="+mn-ea"/>
                <a:cs typeface="+mn-cs"/>
              </a:rPr>
              <a:t>These new capabilities, enabled with Windows Server 2008 R2 in combination with Windows7 Enterprise Edition and Ultimate Edition, improve significantly the experience of remote users, making it more similar to the experience enjoyed by users accessing local computing resources. These improvements include:</a:t>
            </a:r>
          </a:p>
          <a:p>
            <a:pPr lvl="1"/>
            <a:r>
              <a:rPr lang="en-US" sz="1200" b="1" kern="1200" dirty="0" smtClean="0">
                <a:solidFill>
                  <a:schemeClr val="tx1"/>
                </a:solidFill>
                <a:latin typeface="+mn-lt"/>
                <a:ea typeface="+mn-ea"/>
                <a:cs typeface="+mn-cs"/>
              </a:rPr>
              <a:t>Multimedia Redirection</a:t>
            </a:r>
            <a:r>
              <a:rPr lang="en-US" sz="1200" kern="1200" dirty="0" smtClean="0">
                <a:solidFill>
                  <a:schemeClr val="tx1"/>
                </a:solidFill>
                <a:latin typeface="+mn-lt"/>
                <a:ea typeface="+mn-ea"/>
                <a:cs typeface="+mn-cs"/>
              </a:rPr>
              <a:t> – Provides high quality multimedia by redirecting multimedia files and  streams so that audio and video content is sent in its original format from the server to the client and rendered using the clients local media playback capabilities.</a:t>
            </a:r>
          </a:p>
          <a:p>
            <a:pPr lvl="1"/>
            <a:r>
              <a:rPr lang="en-US" sz="1200" b="1" kern="1200" dirty="0" smtClean="0">
                <a:solidFill>
                  <a:schemeClr val="tx1"/>
                </a:solidFill>
                <a:latin typeface="+mn-lt"/>
                <a:ea typeface="+mn-ea"/>
                <a:cs typeface="+mn-cs"/>
              </a:rPr>
              <a:t>True multiple monitor support</a:t>
            </a:r>
            <a:r>
              <a:rPr lang="en-US" sz="1200" kern="1200" dirty="0" smtClean="0">
                <a:solidFill>
                  <a:schemeClr val="tx1"/>
                </a:solidFill>
                <a:latin typeface="+mn-lt"/>
                <a:ea typeface="+mn-ea"/>
                <a:cs typeface="+mn-cs"/>
              </a:rPr>
              <a:t> – enables support for </a:t>
            </a:r>
            <a:r>
              <a:rPr lang="en-US" sz="1200" kern="1200" dirty="0" err="1" smtClean="0">
                <a:solidFill>
                  <a:schemeClr val="tx1"/>
                </a:solidFill>
                <a:latin typeface="+mn-lt"/>
                <a:ea typeface="+mn-ea"/>
                <a:cs typeface="+mn-cs"/>
              </a:rPr>
              <a:t>upto</a:t>
            </a:r>
            <a:r>
              <a:rPr lang="en-US" sz="1200" kern="1200" dirty="0" smtClean="0">
                <a:solidFill>
                  <a:schemeClr val="tx1"/>
                </a:solidFill>
                <a:latin typeface="+mn-lt"/>
                <a:ea typeface="+mn-ea"/>
                <a:cs typeface="+mn-cs"/>
              </a:rPr>
              <a:t> 10 monitors in almost  size, resolution or layout with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and Remote desktop; applications will behave just like they do when running locally.</a:t>
            </a:r>
          </a:p>
          <a:p>
            <a:pPr lvl="1"/>
            <a:r>
              <a:rPr lang="en-US" sz="1200" b="1" kern="1200" dirty="0" smtClean="0">
                <a:solidFill>
                  <a:schemeClr val="tx1"/>
                </a:solidFill>
                <a:latin typeface="+mn-lt"/>
                <a:ea typeface="+mn-ea"/>
                <a:cs typeface="+mn-cs"/>
              </a:rPr>
              <a:t>Audio Input &amp; Recording </a:t>
            </a:r>
            <a:r>
              <a:rPr lang="en-US" sz="1200" kern="1200" dirty="0" smtClean="0">
                <a:solidFill>
                  <a:schemeClr val="tx1"/>
                </a:solidFill>
                <a:latin typeface="+mn-lt"/>
                <a:ea typeface="+mn-ea"/>
                <a:cs typeface="+mn-cs"/>
              </a:rPr>
              <a:t>-  Supports any microphone connected to users local machine, enables audio recording support for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and Remote Desktop, great for VoIP scenarios &amp; enables speech recognition for Remote Desktop Services.</a:t>
            </a:r>
          </a:p>
          <a:p>
            <a:pPr lvl="1"/>
            <a:r>
              <a:rPr lang="en-US" sz="1200" b="1" kern="1200" dirty="0" smtClean="0">
                <a:solidFill>
                  <a:schemeClr val="tx1"/>
                </a:solidFill>
                <a:latin typeface="+mn-lt"/>
                <a:ea typeface="+mn-ea"/>
                <a:cs typeface="+mn-cs"/>
              </a:rPr>
              <a:t>Aero Glass support</a:t>
            </a:r>
            <a:r>
              <a:rPr lang="en-US" sz="1200" kern="1200" dirty="0" smtClean="0">
                <a:solidFill>
                  <a:schemeClr val="tx1"/>
                </a:solidFill>
                <a:latin typeface="+mn-lt"/>
                <a:ea typeface="+mn-ea"/>
                <a:cs typeface="+mn-cs"/>
              </a:rPr>
              <a:t> - provides users with the ability to use </a:t>
            </a:r>
            <a:r>
              <a:rPr lang="en-US" sz="1200" kern="1200" dirty="0" err="1" smtClean="0">
                <a:solidFill>
                  <a:schemeClr val="tx1"/>
                </a:solidFill>
                <a:latin typeface="+mn-lt"/>
                <a:ea typeface="+mn-ea"/>
                <a:cs typeface="+mn-cs"/>
              </a:rPr>
              <a:t>AeroGlass</a:t>
            </a:r>
            <a:r>
              <a:rPr lang="en-US" sz="1200" kern="1200" dirty="0" smtClean="0">
                <a:solidFill>
                  <a:schemeClr val="tx1"/>
                </a:solidFill>
                <a:latin typeface="+mn-lt"/>
                <a:ea typeface="+mn-ea"/>
                <a:cs typeface="+mn-cs"/>
              </a:rPr>
              <a:t> for  Remote Desktop Server; ensuring that remote desktop sessions look and feel like local desktop sessions</a:t>
            </a:r>
          </a:p>
          <a:p>
            <a:pPr lvl="1"/>
            <a:r>
              <a:rPr lang="en-US" sz="1200" b="1" kern="1200" dirty="0" smtClean="0">
                <a:solidFill>
                  <a:schemeClr val="tx1"/>
                </a:solidFill>
                <a:latin typeface="+mn-lt"/>
                <a:ea typeface="+mn-ea"/>
                <a:cs typeface="+mn-cs"/>
              </a:rPr>
              <a:t>Direct X redirection</a:t>
            </a:r>
            <a:r>
              <a:rPr lang="en-US" sz="1200" kern="1200" dirty="0" smtClean="0">
                <a:solidFill>
                  <a:schemeClr val="tx1"/>
                </a:solidFill>
                <a:latin typeface="+mn-lt"/>
                <a:ea typeface="+mn-ea"/>
                <a:cs typeface="+mn-cs"/>
              </a:rPr>
              <a:t> – For DirectX 9, 10 &amp; 11 applications will render on the server and will be </a:t>
            </a:r>
            <a:r>
              <a:rPr lang="en-US" sz="1200" kern="1200" dirty="0" err="1" smtClean="0">
                <a:solidFill>
                  <a:schemeClr val="tx1"/>
                </a:solidFill>
                <a:latin typeface="+mn-lt"/>
                <a:ea typeface="+mn-ea"/>
                <a:cs typeface="+mn-cs"/>
              </a:rPr>
              <a:t>remoted</a:t>
            </a:r>
            <a:r>
              <a:rPr lang="en-US" sz="1200" kern="1200" dirty="0" smtClean="0">
                <a:solidFill>
                  <a:schemeClr val="tx1"/>
                </a:solidFill>
                <a:latin typeface="+mn-lt"/>
                <a:ea typeface="+mn-ea"/>
                <a:cs typeface="+mn-cs"/>
              </a:rPr>
              <a:t> using bitmaps (required direct3D hardware).  If the application supports the new DirectX 10.1 API with </a:t>
            </a:r>
            <a:r>
              <a:rPr lang="en-US" sz="1200" kern="1200" dirty="0" err="1" smtClean="0">
                <a:solidFill>
                  <a:schemeClr val="tx1"/>
                </a:solidFill>
                <a:latin typeface="+mn-lt"/>
                <a:ea typeface="+mn-ea"/>
                <a:cs typeface="+mn-cs"/>
              </a:rPr>
              <a:t>remoting</a:t>
            </a:r>
            <a:r>
              <a:rPr lang="en-US" sz="1200" kern="1200" dirty="0" smtClean="0">
                <a:solidFill>
                  <a:schemeClr val="tx1"/>
                </a:solidFill>
                <a:latin typeface="+mn-lt"/>
                <a:ea typeface="+mn-ea"/>
                <a:cs typeface="+mn-cs"/>
              </a:rPr>
              <a:t> extensions the DirectX (2D&amp; 3D)graphics are redirected to the local client to harness the power of the GPU on the users local device, removing the need for a GPU on the server </a:t>
            </a:r>
          </a:p>
          <a:p>
            <a:pPr lvl="1"/>
            <a:r>
              <a:rPr lang="en-US" sz="1200" b="1" kern="1200" dirty="0" smtClean="0">
                <a:solidFill>
                  <a:schemeClr val="tx1"/>
                </a:solidFill>
                <a:latin typeface="+mn-lt"/>
                <a:ea typeface="+mn-ea"/>
                <a:cs typeface="+mn-cs"/>
              </a:rPr>
              <a:t>Improved audio / video synchronization</a:t>
            </a:r>
            <a:r>
              <a:rPr lang="en-US" sz="1200" kern="1200" dirty="0" smtClean="0">
                <a:solidFill>
                  <a:schemeClr val="tx1"/>
                </a:solidFill>
                <a:latin typeface="+mn-lt"/>
                <a:ea typeface="+mn-ea"/>
                <a:cs typeface="+mn-cs"/>
              </a:rPr>
              <a:t> -  RDP improvements in Windows Server 2008 R2 are designed to provide closer synchronization of audio video in most scenarios.</a:t>
            </a:r>
          </a:p>
          <a:p>
            <a:pPr lvl="1"/>
            <a:r>
              <a:rPr lang="en-US" sz="1200" b="1" kern="1200" dirty="0" smtClean="0">
                <a:solidFill>
                  <a:schemeClr val="tx1"/>
                </a:solidFill>
                <a:latin typeface="+mn-lt"/>
                <a:ea typeface="+mn-ea"/>
                <a:cs typeface="+mn-cs"/>
              </a:rPr>
              <a:t>Language Bar Redirection –</a:t>
            </a:r>
            <a:r>
              <a:rPr lang="en-US" sz="1200" kern="1200" dirty="0" smtClean="0">
                <a:solidFill>
                  <a:schemeClr val="tx1"/>
                </a:solidFill>
                <a:latin typeface="+mn-lt"/>
                <a:ea typeface="+mn-ea"/>
                <a:cs typeface="+mn-cs"/>
              </a:rPr>
              <a:t>easily &amp; seamlessly control the language setting (e.g. right to left) for you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using the local language bar (great for Japanese etc)</a:t>
            </a:r>
          </a:p>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kern="1200" dirty="0" smtClean="0">
                <a:solidFill>
                  <a:schemeClr val="tx1"/>
                </a:solidFill>
                <a:latin typeface="+mn-lt"/>
                <a:ea typeface="+mn-ea"/>
                <a:cs typeface="+mn-cs"/>
              </a:rPr>
              <a:t>Providing simplified publishing </a:t>
            </a:r>
            <a:r>
              <a:rPr lang="en-US" sz="9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access to Remote Desktops and Applications.  </a:t>
            </a:r>
            <a:r>
              <a:rPr lang="en-US" sz="1200" kern="1200" dirty="0" smtClean="0">
                <a:solidFill>
                  <a:schemeClr val="tx1"/>
                </a:solidFill>
                <a:latin typeface="+mn-lt"/>
                <a:ea typeface="+mn-ea"/>
                <a:cs typeface="+mn-cs"/>
              </a:rPr>
              <a:t>The New Remote Desktop &amp; Application feed provides a set of resources, such as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and Remote Desktops.  These feeds are presented to Windows 7 users using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 control panel.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Web Access provides the ability to connect to resources from Vista &amp; XP in addition to Windows 7.</a:t>
            </a:r>
          </a:p>
          <a:p>
            <a:pPr lvl="1"/>
            <a:r>
              <a:rPr lang="en-US" sz="1200" b="1" kern="1200" dirty="0" err="1" smtClean="0">
                <a:solidFill>
                  <a:schemeClr val="tx1"/>
                </a:solidFill>
                <a:latin typeface="+mn-lt"/>
                <a:ea typeface="+mn-ea"/>
                <a:cs typeface="+mn-cs"/>
              </a:rPr>
              <a:t>RemoteApp</a:t>
            </a:r>
            <a:r>
              <a:rPr lang="en-US" sz="1200" b="1" kern="1200" dirty="0" smtClean="0">
                <a:solidFill>
                  <a:schemeClr val="tx1"/>
                </a:solidFill>
                <a:latin typeface="+mn-lt"/>
                <a:ea typeface="+mn-ea"/>
                <a:cs typeface="+mn-cs"/>
              </a:rPr>
              <a:t> &amp; Desktop Connections control panel</a:t>
            </a:r>
            <a:r>
              <a:rPr lang="en-US" sz="1200" kern="1200" dirty="0" smtClean="0">
                <a:solidFill>
                  <a:schemeClr val="tx1"/>
                </a:solidFill>
                <a:latin typeface="+mn-lt"/>
                <a:ea typeface="+mn-ea"/>
                <a:cs typeface="+mn-cs"/>
              </a:rPr>
              <a:t> - a user can easily connect to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and Remote Desktops  using the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Connections</a:t>
            </a:r>
          </a:p>
          <a:p>
            <a:pPr lvl="1"/>
            <a:r>
              <a:rPr lang="en-US" sz="1200" b="1" kern="1200" dirty="0" smtClean="0">
                <a:solidFill>
                  <a:schemeClr val="tx1"/>
                </a:solidFill>
                <a:latin typeface="+mn-lt"/>
                <a:ea typeface="+mn-ea"/>
                <a:cs typeface="+mn-cs"/>
              </a:rPr>
              <a:t>Seamless integration with Windows 7 –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&amp; desktops  show up in the Start Menu; A new System Tray icon shows connectivity status to all of the connections the user has</a:t>
            </a:r>
          </a:p>
          <a:p>
            <a:pPr lvl="1"/>
            <a:r>
              <a:rPr lang="en-US" sz="1200" b="1" kern="1200" dirty="0" smtClean="0">
                <a:solidFill>
                  <a:schemeClr val="tx1"/>
                </a:solidFill>
                <a:latin typeface="+mn-lt"/>
                <a:ea typeface="+mn-ea"/>
                <a:cs typeface="+mn-cs"/>
              </a:rPr>
              <a:t>Single administrative infrastructure -  </a:t>
            </a:r>
            <a:r>
              <a:rPr lang="en-US" sz="1200" kern="1200" dirty="0" smtClean="0">
                <a:solidFill>
                  <a:schemeClr val="tx1"/>
                </a:solidFill>
                <a:latin typeface="+mn-lt"/>
                <a:ea typeface="+mn-ea"/>
                <a:cs typeface="+mn-cs"/>
              </a:rPr>
              <a:t>both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connections and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Web Access (previously called TS Web Access); this ensure that connections can still be used from XP and Vista by using a web page)</a:t>
            </a:r>
          </a:p>
          <a:p>
            <a:pPr lvl="1"/>
            <a:r>
              <a:rPr lang="en-US" sz="1200" b="1" kern="1200" dirty="0" smtClean="0">
                <a:solidFill>
                  <a:schemeClr val="tx1"/>
                </a:solidFill>
                <a:latin typeface="+mn-lt"/>
                <a:ea typeface="+mn-ea"/>
                <a:cs typeface="+mn-cs"/>
              </a:rPr>
              <a:t>Designed for managed &amp; unmanaged computers - </a:t>
            </a:r>
            <a:r>
              <a:rPr lang="en-US" sz="1200" kern="1200" dirty="0" smtClean="0">
                <a:solidFill>
                  <a:schemeClr val="tx1"/>
                </a:solidFill>
                <a:latin typeface="+mn-lt"/>
                <a:ea typeface="+mn-ea"/>
                <a:cs typeface="+mn-cs"/>
              </a:rPr>
              <a:t>Easy to configure and use from both managed and unmanaged (not connected to Active Directory) computers</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Always up to date – </a:t>
            </a:r>
            <a:r>
              <a:rPr lang="en-US" sz="1200" kern="1200" dirty="0" smtClean="0">
                <a:solidFill>
                  <a:schemeClr val="tx1"/>
                </a:solidFill>
                <a:latin typeface="+mn-lt"/>
                <a:ea typeface="+mn-ea"/>
                <a:cs typeface="+mn-cs"/>
              </a:rPr>
              <a:t>Once a workspace is set up the workspace keeps itself up to date until it is removed; when an admin adds an application it automatically appears on the start-menu &amp; in the  Web Access page</a:t>
            </a:r>
          </a:p>
          <a:p>
            <a:pPr lvl="1"/>
            <a:r>
              <a:rPr lang="en-US" sz="1200" b="1" kern="1200" dirty="0" smtClean="0">
                <a:solidFill>
                  <a:schemeClr val="tx1"/>
                </a:solidFill>
                <a:latin typeface="+mn-lt"/>
                <a:ea typeface="+mn-ea"/>
                <a:cs typeface="+mn-cs"/>
              </a:rPr>
              <a:t>Single sign-on experience within a workspace </a:t>
            </a:r>
            <a:r>
              <a:rPr lang="en-US" sz="1200" kern="1200" dirty="0" smtClean="0">
                <a:solidFill>
                  <a:schemeClr val="tx1"/>
                </a:solidFill>
                <a:latin typeface="+mn-lt"/>
                <a:ea typeface="+mn-ea"/>
                <a:cs typeface="+mn-cs"/>
              </a:rPr>
              <a:t>– ensure that only a single logon is required to access all applications and resources with a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a:t>
            </a:r>
          </a:p>
          <a:p>
            <a:pPr lvl="1"/>
            <a:r>
              <a:rPr lang="en-US" sz="1200" b="1" kern="1200" dirty="0" err="1" smtClean="0">
                <a:solidFill>
                  <a:schemeClr val="tx1"/>
                </a:solidFill>
                <a:latin typeface="+mn-lt"/>
                <a:ea typeface="+mn-ea"/>
                <a:cs typeface="+mn-cs"/>
              </a:rPr>
              <a:t>RemoteApp</a:t>
            </a:r>
            <a:r>
              <a:rPr lang="en-US" sz="1200" b="1" kern="1200" dirty="0" smtClean="0">
                <a:solidFill>
                  <a:schemeClr val="tx1"/>
                </a:solidFill>
                <a:latin typeface="+mn-lt"/>
                <a:ea typeface="+mn-ea"/>
                <a:cs typeface="+mn-cs"/>
              </a:rPr>
              <a:t> &amp; Desktop Web Access -</a:t>
            </a:r>
            <a:r>
              <a:rPr lang="en-US" sz="1200" kern="1200" dirty="0" smtClean="0">
                <a:solidFill>
                  <a:schemeClr val="tx1"/>
                </a:solidFill>
                <a:latin typeface="+mn-lt"/>
                <a:ea typeface="+mn-ea"/>
                <a:cs typeface="+mn-cs"/>
              </a:rPr>
              <a:t> provides integration with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Connections to ensure a consistent list of applications is available to the user at all time, irrespective of the desktop OS used.  The default web page provides a fresh and inviting look and feel and includes a new web based login with integrated single sign-on.</a:t>
            </a:r>
          </a:p>
          <a:p>
            <a:pPr lvl="1"/>
            <a:r>
              <a:rPr lang="en-US" sz="1200" b="1" kern="1200" dirty="0" smtClean="0">
                <a:solidFill>
                  <a:schemeClr val="tx1"/>
                </a:solidFill>
                <a:latin typeface="+mn-lt"/>
                <a:ea typeface="+mn-ea"/>
                <a:cs typeface="+mn-cs"/>
              </a:rPr>
              <a:t>Remote Desktop Gateway </a:t>
            </a:r>
            <a:r>
              <a:rPr lang="en-US" sz="9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RDG securely provides access to these resources from Internet without the need for opening additional ports or the use of a VPN.  RDG provides this by tunneling RDP over HTTPS and incorporating may security conscious features; in addition to the features from previous releases we have added:</a:t>
            </a:r>
          </a:p>
          <a:p>
            <a:pPr lvl="2"/>
            <a:r>
              <a:rPr lang="en-US" sz="1200" b="1" kern="1200" dirty="0" smtClean="0">
                <a:solidFill>
                  <a:schemeClr val="tx1"/>
                </a:solidFill>
                <a:latin typeface="+mn-lt"/>
                <a:ea typeface="+mn-ea"/>
                <a:cs typeface="+mn-cs"/>
              </a:rPr>
              <a:t>Silent Session Re-authentication - </a:t>
            </a:r>
            <a:r>
              <a:rPr lang="en-US" sz="1200" kern="1200" dirty="0" smtClean="0">
                <a:solidFill>
                  <a:schemeClr val="tx1"/>
                </a:solidFill>
                <a:latin typeface="+mn-lt"/>
                <a:ea typeface="+mn-ea"/>
                <a:cs typeface="+mn-cs"/>
              </a:rPr>
              <a:t>The Gateway administrator can now configure the TS Gateway to run periodic user authentication &amp; authorization on all live connections. This ensures that any changes to users profiles are enforced. For users whose profiles haven’t changed, the experience is seamless.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2"/>
            <a:r>
              <a:rPr lang="en-US" sz="1200" b="1" kern="1200" dirty="0" smtClean="0">
                <a:solidFill>
                  <a:schemeClr val="tx1"/>
                </a:solidFill>
                <a:latin typeface="+mn-lt"/>
                <a:ea typeface="+mn-ea"/>
                <a:cs typeface="+mn-cs"/>
              </a:rPr>
              <a:t>Secure device redirection - </a:t>
            </a:r>
            <a:r>
              <a:rPr lang="en-US" sz="1200" kern="1200" dirty="0" smtClean="0">
                <a:solidFill>
                  <a:schemeClr val="tx1"/>
                </a:solidFill>
                <a:latin typeface="+mn-lt"/>
                <a:ea typeface="+mn-ea"/>
                <a:cs typeface="+mn-cs"/>
              </a:rPr>
              <a:t>The Gateway Administrator can be assured that his device redirection settings are always enforced even from unmanaged clients like kiosks</a:t>
            </a:r>
          </a:p>
          <a:p>
            <a:pPr lvl="2"/>
            <a:r>
              <a:rPr lang="en-US" sz="1200" b="1" kern="1200" dirty="0" smtClean="0">
                <a:solidFill>
                  <a:schemeClr val="tx1"/>
                </a:solidFill>
                <a:latin typeface="+mn-lt"/>
                <a:ea typeface="+mn-ea"/>
                <a:cs typeface="+mn-cs"/>
              </a:rPr>
              <a:t>Pluggable Authentication – </a:t>
            </a:r>
            <a:r>
              <a:rPr lang="en-US" sz="1200" kern="1200" dirty="0" smtClean="0">
                <a:solidFill>
                  <a:schemeClr val="tx1"/>
                </a:solidFill>
                <a:latin typeface="+mn-lt"/>
                <a:ea typeface="+mn-ea"/>
                <a:cs typeface="+mn-cs"/>
              </a:rPr>
              <a:t>For corporations that have specific need to implement their own authentication &amp; authorization technologies, now have the flexibility to plug-in their preferred authentication/authorization mechanisms on the Gateway.</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2"/>
            <a:r>
              <a:rPr lang="en-US" sz="1200" b="1" kern="1200" dirty="0" smtClean="0">
                <a:solidFill>
                  <a:schemeClr val="tx1"/>
                </a:solidFill>
                <a:latin typeface="+mn-lt"/>
                <a:ea typeface="+mn-ea"/>
                <a:cs typeface="+mn-cs"/>
              </a:rPr>
              <a:t>Idle &amp; session timeout – </a:t>
            </a:r>
            <a:r>
              <a:rPr lang="en-US" sz="1200" kern="1200" dirty="0" smtClean="0">
                <a:solidFill>
                  <a:schemeClr val="tx1"/>
                </a:solidFill>
                <a:latin typeface="+mn-lt"/>
                <a:ea typeface="+mn-ea"/>
                <a:cs typeface="+mn-cs"/>
              </a:rPr>
              <a:t>Administrators now have the flexibility of disconnecting idle sessions or limiting how long users can be connected.</a:t>
            </a:r>
          </a:p>
          <a:p>
            <a:pPr lvl="2"/>
            <a:r>
              <a:rPr lang="en-US" sz="1200" b="1" kern="1200" dirty="0" smtClean="0">
                <a:solidFill>
                  <a:schemeClr val="tx1"/>
                </a:solidFill>
                <a:latin typeface="+mn-lt"/>
                <a:ea typeface="+mn-ea"/>
                <a:cs typeface="+mn-cs"/>
              </a:rPr>
              <a:t>Consent Signing – </a:t>
            </a:r>
            <a:r>
              <a:rPr lang="en-US" sz="1200" kern="1200" dirty="0" smtClean="0">
                <a:solidFill>
                  <a:schemeClr val="tx1"/>
                </a:solidFill>
                <a:latin typeface="+mn-lt"/>
                <a:ea typeface="+mn-ea"/>
                <a:cs typeface="+mn-cs"/>
              </a:rPr>
              <a:t>If your business demands that remote users adhere to legal terms &amp; conditions before accessing corporate resources, the consent signing feature helps you do just that.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2"/>
            <a:r>
              <a:rPr lang="en-US" sz="1200" b="1" kern="1200" dirty="0" smtClean="0">
                <a:solidFill>
                  <a:schemeClr val="tx1"/>
                </a:solidFill>
                <a:latin typeface="+mn-lt"/>
                <a:ea typeface="+mn-ea"/>
                <a:cs typeface="+mn-cs"/>
              </a:rPr>
              <a:t>Administrative messaging - </a:t>
            </a:r>
            <a:r>
              <a:rPr lang="en-US" sz="1200" kern="1200" dirty="0" smtClean="0">
                <a:solidFill>
                  <a:schemeClr val="tx1"/>
                </a:solidFill>
                <a:latin typeface="+mn-lt"/>
                <a:ea typeface="+mn-ea"/>
                <a:cs typeface="+mn-cs"/>
              </a:rPr>
              <a:t>The Gateway provides the flexibility to provide broadcast messages to Gateway users before launching any Administration activities such as maintenance or upgrades.</a:t>
            </a:r>
          </a:p>
          <a:p>
            <a:r>
              <a:rPr lang="en-US" sz="105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ongoing management of servers in the datacenter is one of most time consuming tasks facing IT professionals today. Any management strategy you deploy must support the management of both your physical and virtual environments. </a:t>
            </a:r>
          </a:p>
          <a:p>
            <a:pPr eaLnBrk="1" hangingPunct="1">
              <a:spcBef>
                <a:spcPct val="0"/>
              </a:spcBef>
            </a:pPr>
            <a:endParaRPr lang="en-US" dirty="0" smtClean="0"/>
          </a:p>
          <a:p>
            <a:pPr eaLnBrk="1" hangingPunct="1">
              <a:spcBef>
                <a:spcPct val="0"/>
              </a:spcBef>
            </a:pPr>
            <a:r>
              <a:rPr lang="en-US" dirty="0" smtClean="0"/>
              <a:t>A specific goal for Windows Server 2008 R2 is reducing the ongoing management of Windows Server 2008 R2 and reducing the administrative effort required for completing common day-to-day operational tasks. </a:t>
            </a:r>
          </a:p>
          <a:p>
            <a:pPr eaLnBrk="1" hangingPunct="1">
              <a:spcBef>
                <a:spcPct val="0"/>
              </a:spcBef>
            </a:pPr>
            <a:endParaRPr lang="en-US" dirty="0" smtClean="0"/>
          </a:p>
          <a:p>
            <a:pPr eaLnBrk="1" hangingPunct="1">
              <a:spcBef>
                <a:spcPct val="0"/>
              </a:spcBef>
            </a:pPr>
            <a:r>
              <a:rPr lang="en-US" dirty="0" smtClean="0"/>
              <a:t>The management improvements in Windows Server 2008 R2 include the following:</a:t>
            </a:r>
          </a:p>
          <a:p>
            <a:pPr eaLnBrk="1" hangingPunct="1">
              <a:spcBef>
                <a:spcPct val="0"/>
              </a:spcBef>
              <a:buFontTx/>
              <a:buChar char="•"/>
            </a:pPr>
            <a:r>
              <a:rPr lang="en-US" dirty="0" smtClean="0"/>
              <a:t> Improved datacenter power consumption management.</a:t>
            </a:r>
          </a:p>
          <a:p>
            <a:pPr eaLnBrk="1" hangingPunct="1">
              <a:spcBef>
                <a:spcPct val="0"/>
              </a:spcBef>
              <a:buFontTx/>
              <a:buChar char="•"/>
            </a:pPr>
            <a:r>
              <a:rPr lang="en-US" dirty="0" smtClean="0"/>
              <a:t> Streamlined</a:t>
            </a:r>
            <a:r>
              <a:rPr lang="en-US" baseline="0" dirty="0" smtClean="0"/>
              <a:t> management; support for standards, updated management consoles</a:t>
            </a:r>
            <a:endParaRPr lang="en-US" dirty="0" smtClean="0"/>
          </a:p>
          <a:p>
            <a:pPr eaLnBrk="1" hangingPunct="1">
              <a:spcBef>
                <a:spcPct val="0"/>
              </a:spcBef>
              <a:buFontTx/>
              <a:buChar char="•"/>
            </a:pPr>
            <a:r>
              <a:rPr lang="en-US" dirty="0" smtClean="0"/>
              <a:t> Reduced administrative effort for administrative tasks performed interactively.</a:t>
            </a:r>
          </a:p>
          <a:p>
            <a:pPr eaLnBrk="1" hangingPunct="1">
              <a:spcBef>
                <a:spcPct val="0"/>
              </a:spcBef>
              <a:buFontTx/>
              <a:buChar char="•"/>
            </a:pPr>
            <a:r>
              <a:rPr lang="en-US" dirty="0" smtClean="0"/>
              <a:t> Enhanced command-line and automated management by using </a:t>
            </a:r>
            <a:r>
              <a:rPr lang="en-US" dirty="0" err="1" smtClean="0"/>
              <a:t>PowerShell</a:t>
            </a:r>
            <a:r>
              <a:rPr lang="en-US" dirty="0" smtClean="0"/>
              <a:t> version 2.0.</a:t>
            </a:r>
          </a:p>
          <a:p>
            <a:pPr eaLnBrk="1" hangingPunct="1">
              <a:spcBef>
                <a:spcPct val="0"/>
              </a:spcBef>
              <a:buFontTx/>
              <a:buChar char="•"/>
            </a:pPr>
            <a:r>
              <a:rPr lang="en-US" dirty="0" smtClean="0"/>
              <a:t> Improved identity management provided by Active Directory Domain Services and Active Directory Federated Services.</a:t>
            </a:r>
          </a:p>
          <a:p>
            <a:pPr eaLnBrk="1" hangingPunct="1">
              <a:spcBef>
                <a:spcPct val="0"/>
              </a:spcBef>
              <a:buFontTx/>
              <a:buChar char="•"/>
            </a:pPr>
            <a:r>
              <a:rPr lang="en-US" dirty="0" smtClean="0"/>
              <a:t> Improved compliance with established standards and best practices.</a:t>
            </a:r>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 Core Parking feature, which is configured by using Group Policy, allows Windows Server 2008 R2 to consolidate process onto the fewest number of possible processor cores and suspends inactive processor cores. If additional processing power is required, the Core Parking feature activates inactive processor cores to handle the increased processing requirements. </a:t>
            </a:r>
          </a:p>
          <a:p>
            <a:pPr eaLnBrk="1" hangingPunct="1">
              <a:spcBef>
                <a:spcPct val="0"/>
              </a:spcBef>
            </a:pPr>
            <a:endParaRPr lang="en-US" dirty="0" smtClean="0"/>
          </a:p>
          <a:p>
            <a:pPr eaLnBrk="1" hangingPunct="1">
              <a:spcBef>
                <a:spcPct val="0"/>
              </a:spcBef>
            </a:pPr>
            <a:r>
              <a:rPr lang="en-US" dirty="0" smtClean="0"/>
              <a:t>Windows Server 2008 R2 has the ability to adjust processor performance (or, “P-state”) and subsequently adjust the server power consumption. Depending on the processor architecture, you can configure how P-states are adjusted by using Group Policy, giving you very fine control over processor power consumption.</a:t>
            </a:r>
          </a:p>
          <a:p>
            <a:pPr eaLnBrk="1" hangingPunct="1">
              <a:spcBef>
                <a:spcPct val="0"/>
              </a:spcBef>
            </a:pPr>
            <a:endParaRPr lang="en-US" dirty="0" smtClean="0"/>
          </a:p>
          <a:p>
            <a:pPr eaLnBrk="1" hangingPunct="1">
              <a:spcBef>
                <a:spcPct val="0"/>
              </a:spcBef>
            </a:pPr>
            <a:r>
              <a:rPr lang="en-US" dirty="0" smtClean="0"/>
              <a:t>Windows Server 2008 R2 supports the ability to boot from Storage Area Network (SAN), which eliminates the need for local hard disks in the individual server computers. And the performance for accessing storage on SANs has been greatly improved. </a:t>
            </a:r>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Windows Server 2008 R2 has a number of improvements in remote administration, including the following:</a:t>
            </a:r>
          </a:p>
          <a:p>
            <a:pPr eaLnBrk="1" hangingPunct="1">
              <a:spcBef>
                <a:spcPct val="0"/>
              </a:spcBef>
            </a:pPr>
            <a:endParaRPr lang="en-US" b="1" dirty="0" smtClean="0"/>
          </a:p>
          <a:p>
            <a:pPr eaLnBrk="1" hangingPunct="1">
              <a:spcBef>
                <a:spcPct val="0"/>
              </a:spcBef>
            </a:pPr>
            <a:r>
              <a:rPr lang="en-US" b="1" dirty="0" smtClean="0"/>
              <a:t>Improved remote management through updated graphical management consoles</a:t>
            </a:r>
            <a:r>
              <a:rPr lang="en-US" dirty="0" smtClean="0"/>
              <a:t>. Server Manager has been updated in a number of ways, including tight integration with other Windows Server core roles and Best Practice Analyzers. But one customer request that was most pervasive for Server Manager was the ability to install SM on an </a:t>
            </a:r>
            <a:r>
              <a:rPr lang="en-US" dirty="0" err="1" smtClean="0"/>
              <a:t>admin’s</a:t>
            </a:r>
            <a:r>
              <a:rPr lang="en-US" dirty="0" smtClean="0"/>
              <a:t> workstation and manage all the servers to which the admin has access from a remote console. We’ve answered that request in Windows Server 2008 R2. We’ve also gone</a:t>
            </a:r>
            <a:r>
              <a:rPr lang="en-US" baseline="0" dirty="0" smtClean="0"/>
              <a:t> to great lengths to more tightly integrate Server Manager with specific workload management consoles, including AD, Hyper-V and more.</a:t>
            </a:r>
          </a:p>
          <a:p>
            <a:pPr eaLnBrk="1" hangingPunct="1">
              <a:spcBef>
                <a:spcPct val="0"/>
              </a:spcBef>
            </a:pPr>
            <a:endParaRPr lang="en-US" baseline="0" dirty="0" smtClean="0"/>
          </a:p>
          <a:p>
            <a:pPr eaLnBrk="1" hangingPunct="1">
              <a:spcBef>
                <a:spcPct val="0"/>
              </a:spcBef>
            </a:pPr>
            <a:r>
              <a:rPr lang="en-US" baseline="0" dirty="0" smtClean="0"/>
              <a:t>The new </a:t>
            </a:r>
            <a:r>
              <a:rPr lang="en-US" b="1" baseline="0" dirty="0" smtClean="0"/>
              <a:t>Active Directory Administrative Center</a:t>
            </a:r>
            <a:r>
              <a:rPr lang="en-US" baseline="0" dirty="0" smtClean="0"/>
              <a:t> combines the features administrators used to visit multiple areas for into a single cohesive interface. IT’s also written entirely on top of </a:t>
            </a:r>
            <a:r>
              <a:rPr lang="en-US" baseline="0" dirty="0" err="1" smtClean="0"/>
              <a:t>PowerShell</a:t>
            </a:r>
            <a:r>
              <a:rPr lang="en-US" baseline="0" dirty="0" smtClean="0"/>
              <a:t>, which means all tasks can be done on both the command line and the GUI. You’ll also find new task-driven features, including a cool new Recycle bin, offline domain joins and more.</a:t>
            </a:r>
          </a:p>
          <a:p>
            <a:pPr eaLnBrk="1" hangingPunct="1">
              <a:spcBef>
                <a:spcPct val="0"/>
              </a:spcBef>
            </a:pPr>
            <a:endParaRPr lang="en-US" baseline="0" dirty="0" smtClean="0"/>
          </a:p>
          <a:p>
            <a:pPr eaLnBrk="1" hangingPunct="1">
              <a:spcBef>
                <a:spcPct val="0"/>
              </a:spcBef>
            </a:pPr>
            <a:r>
              <a:rPr lang="en-US" baseline="0" dirty="0" smtClean="0"/>
              <a:t>The new </a:t>
            </a:r>
            <a:r>
              <a:rPr lang="en-US" b="1" baseline="0" dirty="0" smtClean="0"/>
              <a:t>IIS Manager</a:t>
            </a:r>
            <a:r>
              <a:rPr lang="en-US" baseline="0" dirty="0" smtClean="0"/>
              <a:t> is another example of tight integration between R2’s management consoles and </a:t>
            </a:r>
            <a:r>
              <a:rPr lang="en-US" baseline="0" dirty="0" err="1" smtClean="0"/>
              <a:t>PowerShell</a:t>
            </a:r>
            <a:r>
              <a:rPr lang="en-US" baseline="0" dirty="0" smtClean="0"/>
              <a:t>. Using its </a:t>
            </a:r>
            <a:r>
              <a:rPr lang="en-US" baseline="0" dirty="0" err="1" smtClean="0"/>
              <a:t>PowerShell</a:t>
            </a:r>
            <a:r>
              <a:rPr lang="en-US" baseline="0" dirty="0" smtClean="0"/>
              <a:t> provider, IIS Manager not only eases Web management overall, but also enables remote management even across Server Core.</a:t>
            </a:r>
          </a:p>
          <a:p>
            <a:pPr eaLnBrk="1" hangingPunct="1">
              <a:spcBef>
                <a:spcPct val="0"/>
              </a:spcBef>
            </a:pPr>
            <a:endParaRPr lang="en-US" baseline="0" dirty="0" smtClean="0"/>
          </a:p>
          <a:p>
            <a:pPr eaLnBrk="1" hangingPunct="1">
              <a:spcBef>
                <a:spcPct val="0"/>
              </a:spcBef>
            </a:pPr>
            <a:r>
              <a:rPr lang="en-US" b="1" baseline="0" dirty="0" smtClean="0"/>
              <a:t>Hyper-V Manager</a:t>
            </a:r>
            <a:r>
              <a:rPr lang="en-US" baseline="0" dirty="0" smtClean="0"/>
              <a:t> also includes new VM management tools, notably Live Migration. But much of its functionality is also mirrored in the upcoming System Center Virtual Machine Manager 2008 release, which will be tool of choice for managing large virtualized installations.</a:t>
            </a:r>
            <a:endParaRPr lang="en-US" dirty="0" smtClean="0"/>
          </a:p>
          <a:p>
            <a:pPr eaLnBrk="1" hangingPunct="1">
              <a:spcBef>
                <a:spcPct val="0"/>
              </a:spcBef>
            </a:pPr>
            <a:endParaRPr lang="en-US" b="1" dirty="0" smtClean="0"/>
          </a:p>
          <a:p>
            <a:pPr eaLnBrk="1" hangingPunct="1">
              <a:spcBef>
                <a:spcPct val="0"/>
              </a:spcBef>
            </a:pPr>
            <a:r>
              <a:rPr lang="en-US" b="1" dirty="0" smtClean="0"/>
              <a:t>Improved remove management from command-line and automated scripts</a:t>
            </a:r>
            <a:r>
              <a:rPr lang="en-US" dirty="0" smtClean="0"/>
              <a:t>. </a:t>
            </a:r>
            <a:r>
              <a:rPr lang="en-US" dirty="0" err="1" smtClean="0"/>
              <a:t>PowerShell</a:t>
            </a:r>
            <a:r>
              <a:rPr lang="en-US" dirty="0" smtClean="0"/>
              <a:t> version 2.0 has a number of improvements for remote management scenarios. These improvements allow you to run scripts on one or more remote computers or allow multiple IT professionals to simultaneously run scripts on a single computer.</a:t>
            </a:r>
            <a:endParaRPr lang="en-US" b="1" dirty="0"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64C8AD-FCAF-422D-A981-60DE594B33E1}"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PowerShell version 2.0 supports the following remote management scenarios:</a:t>
            </a:r>
          </a:p>
          <a:p>
            <a:pPr eaLnBrk="1" hangingPunct="1">
              <a:spcBef>
                <a:spcPct val="0"/>
              </a:spcBef>
            </a:pPr>
            <a:endParaRPr lang="en-US" smtClean="0"/>
          </a:p>
          <a:p>
            <a:pPr eaLnBrk="1" hangingPunct="1">
              <a:spcBef>
                <a:spcPct val="0"/>
              </a:spcBef>
            </a:pPr>
            <a:r>
              <a:rPr lang="en-US" b="1" smtClean="0"/>
              <a:t>One IT professional running scripts on multiple computers from a single console</a:t>
            </a:r>
            <a:r>
              <a:rPr lang="en-US" smtClean="0"/>
              <a:t>. This scenario is also known as the </a:t>
            </a:r>
            <a:r>
              <a:rPr lang="en-US" i="1" smtClean="0"/>
              <a:t>fan-out scenario</a:t>
            </a:r>
            <a:r>
              <a:rPr lang="en-US" smtClean="0"/>
              <a:t>. In this scenario, the IT professional could have different levels of access based on their credentials. This is useful for large scale automation.</a:t>
            </a:r>
          </a:p>
          <a:p>
            <a:pPr eaLnBrk="1" hangingPunct="1">
              <a:spcBef>
                <a:spcPct val="0"/>
              </a:spcBef>
            </a:pPr>
            <a:r>
              <a:rPr lang="en-US" b="1" smtClean="0"/>
              <a:t>Many IT professionals running scripts on a single computer</a:t>
            </a:r>
            <a:r>
              <a:rPr lang="en-US" smtClean="0"/>
              <a:t>. This scenario is also known as the </a:t>
            </a:r>
            <a:r>
              <a:rPr lang="en-US" i="1" smtClean="0"/>
              <a:t>fan-in scenario</a:t>
            </a:r>
            <a:r>
              <a:rPr lang="en-US" smtClean="0"/>
              <a:t>. In this scenario, each IT professional could have a customized level of access based on their credentials. This provides automation of Delegated Administration, which is useful for Hosted Services.</a:t>
            </a:r>
          </a:p>
          <a:p>
            <a:pPr eaLnBrk="1" hangingPunct="1">
              <a:spcBef>
                <a:spcPct val="0"/>
              </a:spcBef>
            </a:pPr>
            <a:r>
              <a:rPr lang="en-US" b="1" smtClean="0"/>
              <a:t>One IT professional interactively running scripts on a single remote computer</a:t>
            </a:r>
            <a:r>
              <a:rPr lang="en-US" smtClean="0"/>
              <a:t>. This scenario is also known as the </a:t>
            </a:r>
            <a:r>
              <a:rPr lang="en-US" i="1" smtClean="0"/>
              <a:t>one-to-one scenario</a:t>
            </a:r>
            <a:r>
              <a:rPr lang="en-US" smtClean="0"/>
              <a:t>.</a:t>
            </a:r>
          </a:p>
          <a:p>
            <a:pPr eaLnBrk="1" hangingPunct="1">
              <a:spcBef>
                <a:spcPct val="0"/>
              </a:spcBef>
            </a:pPr>
            <a:r>
              <a:rPr lang="en-US" b="1" smtClean="0"/>
              <a:t>Run PowerShell scripts as a background job</a:t>
            </a:r>
            <a:r>
              <a:rPr lang="en-US" smtClean="0"/>
              <a:t>. This scenario allows you to run a PowerShell command or expression asynchronously (in the background) without interacting with the console. The command prompt returns immediately and you can query for the job results interactively. You can run background jobs on a local or remote computer.</a:t>
            </a:r>
          </a:p>
          <a:p>
            <a:pPr eaLnBrk="1" hangingPunct="1">
              <a:spcBef>
                <a:spcPct val="0"/>
              </a:spcBef>
            </a:pPr>
            <a:endParaRPr lang="en-US" smtClean="0"/>
          </a:p>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659F9-C348-469A-902A-F2F6A3487D9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400"/>
              </a:spcBef>
              <a:spcAft>
                <a:spcPts val="300"/>
              </a:spcAft>
            </a:pPr>
            <a:r>
              <a:rPr lang="en-US" b="1" dirty="0" smtClean="0">
                <a:latin typeface="Segoe" pitchFamily="34" charset="0"/>
              </a:rPr>
              <a:t>Windows</a:t>
            </a:r>
            <a:r>
              <a:rPr lang="en-US" b="1" baseline="30000" dirty="0" smtClean="0">
                <a:latin typeface="Segoe" pitchFamily="34" charset="0"/>
              </a:rPr>
              <a:t>®</a:t>
            </a:r>
            <a:r>
              <a:rPr lang="en-US" b="1" dirty="0" smtClean="0">
                <a:latin typeface="Segoe" pitchFamily="34" charset="0"/>
              </a:rPr>
              <a:t> Server</a:t>
            </a:r>
            <a:r>
              <a:rPr lang="en-US" b="1" baseline="30000" dirty="0" smtClean="0">
                <a:latin typeface="Segoe" pitchFamily="34" charset="0"/>
              </a:rPr>
              <a:t>®</a:t>
            </a:r>
            <a:r>
              <a:rPr lang="en-US" b="1" dirty="0" smtClean="0">
                <a:latin typeface="Segoe" pitchFamily="34" charset="0"/>
              </a:rPr>
              <a:t> 2008 R2 is a release that builds on the Windows Server 2008 foundation.</a:t>
            </a:r>
          </a:p>
          <a:p>
            <a:pPr eaLnBrk="1" hangingPunct="1">
              <a:spcBef>
                <a:spcPts val="400"/>
              </a:spcBef>
              <a:spcAft>
                <a:spcPts val="300"/>
              </a:spcAft>
            </a:pPr>
            <a:r>
              <a:rPr lang="en-US" dirty="0" smtClean="0"/>
              <a:t>It is an incremental release to Windows Server 2008 – and only the second time</a:t>
            </a:r>
            <a:r>
              <a:rPr lang="en-US" b="1" dirty="0" smtClean="0"/>
              <a:t> </a:t>
            </a:r>
            <a:r>
              <a:rPr lang="en-US" dirty="0" smtClean="0"/>
              <a:t>that</a:t>
            </a:r>
            <a:r>
              <a:rPr lang="en-US" b="1" dirty="0" smtClean="0"/>
              <a:t> </a:t>
            </a:r>
            <a:r>
              <a:rPr lang="en-US" dirty="0" smtClean="0"/>
              <a:t>Windows Client and Server releases are </a:t>
            </a:r>
            <a:r>
              <a:rPr lang="en-US" b="1" dirty="0" smtClean="0"/>
              <a:t>shipped</a:t>
            </a:r>
            <a:r>
              <a:rPr lang="en-US" dirty="0" smtClean="0"/>
              <a:t> </a:t>
            </a:r>
            <a:r>
              <a:rPr lang="en-US" b="1" dirty="0" smtClean="0"/>
              <a:t>simultaneously </a:t>
            </a:r>
            <a:r>
              <a:rPr lang="en-US" dirty="0" smtClean="0"/>
              <a:t>(Windows 2000 Server</a:t>
            </a:r>
            <a:r>
              <a:rPr lang="en-US" b="1" baseline="30000" dirty="0" smtClean="0">
                <a:latin typeface="Segoe" pitchFamily="34" charset="0"/>
              </a:rPr>
              <a:t>®</a:t>
            </a:r>
            <a:r>
              <a:rPr lang="en-US" dirty="0" smtClean="0"/>
              <a:t> was first). And</a:t>
            </a:r>
            <a:r>
              <a:rPr lang="en-US" baseline="0" dirty="0" smtClean="0"/>
              <a:t> while Windows 7 is available in both 32- and 64-bit versions, R2</a:t>
            </a:r>
            <a:r>
              <a:rPr lang="en-US" dirty="0" smtClean="0"/>
              <a:t> is the first</a:t>
            </a:r>
            <a:r>
              <a:rPr lang="en-US" b="1" dirty="0" smtClean="0"/>
              <a:t> 64-bit only</a:t>
            </a:r>
            <a:r>
              <a:rPr lang="en-US" dirty="0" smtClean="0"/>
              <a:t> Server release.</a:t>
            </a:r>
          </a:p>
          <a:p>
            <a:pPr eaLnBrk="1" hangingPunct="1">
              <a:spcBef>
                <a:spcPts val="400"/>
              </a:spcBef>
              <a:spcAft>
                <a:spcPts val="300"/>
              </a:spcAft>
            </a:pPr>
            <a:endParaRPr lang="en-US" dirty="0" smtClean="0"/>
          </a:p>
          <a:p>
            <a:pPr eaLnBrk="1" hangingPunct="1">
              <a:spcBef>
                <a:spcPts val="400"/>
              </a:spcBef>
              <a:spcAft>
                <a:spcPts val="300"/>
              </a:spcAft>
            </a:pPr>
            <a:r>
              <a:rPr lang="en-US" dirty="0" smtClean="0"/>
              <a:t>Along with the focus and simultaneous client and server development, Microsoft concentrated on four key technology investment areas while building Windows Server 2008 R2. These include:</a:t>
            </a:r>
            <a:endParaRPr lang="en-US" b="1" dirty="0" smtClean="0"/>
          </a:p>
          <a:p>
            <a:pPr eaLnBrk="1" hangingPunct="1">
              <a:spcBef>
                <a:spcPct val="0"/>
              </a:spcBef>
            </a:pPr>
            <a:endParaRPr lang="en-US" b="1" dirty="0" smtClean="0"/>
          </a:p>
          <a:p>
            <a:pPr eaLnBrk="1" hangingPunct="1">
              <a:spcBef>
                <a:spcPct val="0"/>
              </a:spcBef>
            </a:pPr>
            <a:r>
              <a:rPr lang="en-US" b="1" dirty="0" smtClean="0"/>
              <a:t>Virtualization and Consolidation</a:t>
            </a:r>
            <a:r>
              <a:rPr lang="en-US" dirty="0" smtClean="0"/>
              <a:t> – With the introduction of Live Migration, Windows Server 2008 R2 moves into a leadership position in the virtualization market. With the same feature portfolio as the competition available in Windows Server 2008 R2 out-of-box, the TCO argument for R2 over an additional third-party software purchase becomes a no-brainer. Live Migration allows administrators to migrate running virtual machines from one physical host to another in milliseconds, without connection loss or service interruption for connected users. This not only facilitates hardware maintenance and upgrades, manual failover, and the consolidation of workloads on fewer servers, but also (and more exciting) is the combination of Live Migration, Hyper-V and the rest of Windows Server 2008 R2. These technologies combine to allow administrators to monitor and manage their servers independent of hardware considerations for the most part. Only the integration of a virtualization and operating system environment allows this first step into cohesive utility computing, and Windows Server 2008 R2 is in the lead in this area.</a:t>
            </a:r>
            <a:r>
              <a:rPr lang="en-US" baseline="0" dirty="0" smtClean="0"/>
              <a:t> </a:t>
            </a:r>
            <a:r>
              <a:rPr lang="en-US" dirty="0" smtClean="0"/>
              <a:t>With a new Hyper-V on Windows Server 2008 R2, administrators will find updates to features like hardware assisted virtualization (EPT/NPT) and reduced virtualization overhead, you can achieve up to 50% higher consolidation ratios running virtual machines on equivalent hardware, as compared to Windows Server 2008.</a:t>
            </a:r>
          </a:p>
          <a:p>
            <a:pPr eaLnBrk="1" hangingPunct="1">
              <a:spcBef>
                <a:spcPct val="0"/>
              </a:spcBef>
            </a:pPr>
            <a:endParaRPr lang="en-US" dirty="0" smtClean="0"/>
          </a:p>
          <a:p>
            <a:pPr eaLnBrk="1" hangingPunct="1">
              <a:spcBef>
                <a:spcPct val="0"/>
              </a:spcBef>
            </a:pPr>
            <a:r>
              <a:rPr lang="en-US" dirty="0" smtClean="0"/>
              <a:t>While not a requirement for Live</a:t>
            </a:r>
            <a:r>
              <a:rPr lang="en-US" baseline="0" dirty="0" smtClean="0"/>
              <a:t> Migration, Windows Server 2008 R2’s introduction of Cluster Shared Volumes is definitely the way to go for shops with regular Live Migration operations on the horizon. </a:t>
            </a:r>
            <a:r>
              <a:rPr lang="en-US" sz="1200" kern="1200" dirty="0" smtClean="0">
                <a:solidFill>
                  <a:schemeClr val="tx1"/>
                </a:solidFill>
                <a:latin typeface="+mn-lt"/>
                <a:ea typeface="+mn-ea"/>
                <a:cs typeface="+mn-cs"/>
              </a:rPr>
              <a:t>Cluster Shared Volumes (CSV) enables access to files on a shared storage device from all nodes in a Failover Cluster at the same time.  This implementation provides several key advantages for managing Virtual Machines with Hyper-V, including consistent namespace, no need for drive letters and no</a:t>
            </a:r>
            <a:r>
              <a:rPr lang="en-US" sz="1200" kern="1200" baseline="0" dirty="0" smtClean="0">
                <a:solidFill>
                  <a:schemeClr val="tx1"/>
                </a:solidFill>
                <a:latin typeface="+mn-lt"/>
                <a:ea typeface="+mn-ea"/>
                <a:cs typeface="+mn-cs"/>
              </a:rPr>
              <a:t> additional hardware requirements.</a:t>
            </a:r>
          </a:p>
          <a:p>
            <a:pPr eaLnBrk="1" hangingPunct="1">
              <a:spcBef>
                <a:spcPct val="0"/>
              </a:spcBef>
            </a:pPr>
            <a:r>
              <a:rPr lang="en-US" sz="1200" kern="1200" dirty="0" smtClean="0">
                <a:solidFill>
                  <a:schemeClr val="tx1"/>
                </a:solidFill>
                <a:latin typeface="+mn-lt"/>
                <a:ea typeface="+mn-ea"/>
                <a:cs typeface="+mn-cs"/>
              </a:rPr>
              <a:t> </a:t>
            </a:r>
            <a:endParaRPr lang="en-US" dirty="0" smtClean="0"/>
          </a:p>
          <a:p>
            <a:pPr eaLnBrk="1" hangingPunct="1">
              <a:spcBef>
                <a:spcPct val="0"/>
              </a:spcBef>
            </a:pPr>
            <a:r>
              <a:rPr lang="en-US" dirty="0" smtClean="0"/>
              <a:t>Last, Terminal Services gets a name change to Remote Desktop Services (more on that later). But RDS combined with the new Virtual Desktop Infrastructure (VDI) and </a:t>
            </a:r>
            <a:r>
              <a:rPr lang="en-US" dirty="0" err="1" smtClean="0"/>
              <a:t>RemoteApp</a:t>
            </a:r>
            <a:r>
              <a:rPr lang="en-US" dirty="0" smtClean="0"/>
              <a:t> and Desktop (RAD) Connections feature, lets Windows XP, Vista</a:t>
            </a:r>
            <a:r>
              <a:rPr lang="en-US" baseline="30000" dirty="0" smtClean="0"/>
              <a:t>®</a:t>
            </a:r>
            <a:r>
              <a:rPr lang="en-US" dirty="0" smtClean="0"/>
              <a:t>, and Windows 7 desktop operating systems as well as individual apps or portfolios of applications all be virtualized on R2 and managed via group policies. This makes it possible for end-users to run multiple operating systems simultaneously on client hardware, and facilitates desktop management as a whole and hosted desktop deployments in particular.</a:t>
            </a:r>
            <a:endParaRPr lang="en-US" b="1" dirty="0" smtClean="0"/>
          </a:p>
          <a:p>
            <a:pPr eaLnBrk="1" hangingPunct="1">
              <a:spcBef>
                <a:spcPct val="0"/>
              </a:spcBef>
            </a:pPr>
            <a:endParaRPr lang="en-US" dirty="0" smtClean="0"/>
          </a:p>
          <a:p>
            <a:pPr eaLnBrk="1" hangingPunct="1">
              <a:spcBef>
                <a:spcPct val="0"/>
              </a:spcBef>
            </a:pPr>
            <a:r>
              <a:rPr lang="en-US" b="1" dirty="0" smtClean="0"/>
              <a:t>Streamlined Management</a:t>
            </a:r>
            <a:r>
              <a:rPr lang="en-US" dirty="0" smtClean="0"/>
              <a:t> - R2’s most profound management enhancement is no doubt the new </a:t>
            </a:r>
            <a:r>
              <a:rPr lang="en-US" dirty="0" err="1" smtClean="0"/>
              <a:t>PowerShell</a:t>
            </a:r>
            <a:r>
              <a:rPr lang="en-US" dirty="0" smtClean="0"/>
              <a:t> 2.0. This updated version has several important enhancements, including hundreds of new </a:t>
            </a:r>
            <a:r>
              <a:rPr lang="en-US" dirty="0" err="1" smtClean="0"/>
              <a:t>cmdlets</a:t>
            </a:r>
            <a:r>
              <a:rPr lang="en-US" dirty="0" smtClean="0"/>
              <a:t> available out-of-box with R2 and designed with IT administration in mind. There are also enhancements to </a:t>
            </a:r>
            <a:r>
              <a:rPr lang="en-US" dirty="0" err="1" smtClean="0"/>
              <a:t>PowerShell’s</a:t>
            </a:r>
            <a:r>
              <a:rPr lang="en-US" dirty="0" smtClean="0"/>
              <a:t> dev console and much broader support for the technology across all of Windows Server 2008 R2’s components. Many of R2’s new management interface, like the new Active Directory Administrative Center (ADAC), are built entirely upon </a:t>
            </a:r>
            <a:r>
              <a:rPr lang="en-US" dirty="0" err="1" smtClean="0"/>
              <a:t>PowerShell</a:t>
            </a:r>
            <a:r>
              <a:rPr lang="en-US" dirty="0" smtClean="0"/>
              <a:t>. The new ADAC combines all the management console administrators used to hit to manage AD end-to-end into a single accessible console, built on </a:t>
            </a:r>
            <a:r>
              <a:rPr lang="en-US" dirty="0" err="1" smtClean="0"/>
              <a:t>PowerShell</a:t>
            </a:r>
            <a:r>
              <a:rPr lang="en-US" dirty="0" smtClean="0"/>
              <a:t> and extensible via the same technology.</a:t>
            </a:r>
          </a:p>
          <a:p>
            <a:pPr eaLnBrk="1" hangingPunct="1">
              <a:spcBef>
                <a:spcPct val="0"/>
              </a:spcBef>
            </a:pPr>
            <a:r>
              <a:rPr lang="en-US" dirty="0" smtClean="0"/>
              <a:t>Power management is another important benefit of R2, including advanced CPU technologies that allow logical processor loads to be turned on and off in response to workload—a feature called Core Parking as we’ll see below. Active Directory has also been outfitted with even more granular power management policy controls across both server and Windows 7 clients.</a:t>
            </a:r>
          </a:p>
          <a:p>
            <a:pPr eaLnBrk="1" hangingPunct="1">
              <a:spcBef>
                <a:spcPct val="0"/>
              </a:spcBef>
            </a:pPr>
            <a:r>
              <a:rPr lang="en-US" dirty="0" smtClean="0"/>
              <a:t>Last, Microsoft has responded to the immensely popular customer feedback surrounding its Best Practice Analyzers (BPAs). These originated on other MS platform products (Exchange and SQL Server, for instance) and had early support in Windows Server 2008. We’ve since expanded that to include all core Server 2008 R2 roles and added tighter integration with Server Manager as well.</a:t>
            </a:r>
          </a:p>
          <a:p>
            <a:pPr eaLnBrk="1" hangingPunct="1">
              <a:spcBef>
                <a:spcPct val="0"/>
              </a:spcBef>
            </a:pPr>
            <a:endParaRPr lang="en-US" dirty="0" smtClean="0"/>
          </a:p>
          <a:p>
            <a:pPr eaLnBrk="1" hangingPunct="1">
              <a:spcBef>
                <a:spcPct val="0"/>
              </a:spcBef>
            </a:pPr>
            <a:r>
              <a:rPr lang="en-US" b="1" dirty="0" smtClean="0"/>
              <a:t>Web - </a:t>
            </a:r>
            <a:r>
              <a:rPr lang="en-US" dirty="0" smtClean="0"/>
              <a:t>Windows Server 2008 R2 includes many improvements that strengthen its position as an industry-leading Web and application serving platform. IIS 7.0 has new management consoles and more integration with Server Manager. It’s also more fully deployable on Server Core with the addition of the .NET platform on SC, which also means IIS-on-Server-Core can be managed via </a:t>
            </a:r>
            <a:r>
              <a:rPr lang="en-US" dirty="0" err="1" smtClean="0"/>
              <a:t>PowerShell</a:t>
            </a:r>
            <a:r>
              <a:rPr lang="en-US" dirty="0" smtClean="0"/>
              <a:t>. IIS’ feature set has been beefed up with the inclusion of several popular extensions from the previous version (like the Administration Pack, which has also been updated) and new management features have been deployed, like Configuration Tracing, which provides enhanced auditing of changes to IIS and application configuration. That lets track any configuration changes made to your test and production environments.</a:t>
            </a:r>
          </a:p>
          <a:p>
            <a:pPr eaLnBrk="1" hangingPunct="1">
              <a:spcBef>
                <a:spcPct val="0"/>
              </a:spcBef>
            </a:pPr>
            <a:endParaRPr lang="en-US" dirty="0" smtClean="0"/>
          </a:p>
          <a:p>
            <a:pPr eaLnBrk="1" hangingPunct="1">
              <a:spcBef>
                <a:spcPct val="0"/>
              </a:spcBef>
            </a:pPr>
            <a:r>
              <a:rPr lang="en-US" b="1" dirty="0" smtClean="0"/>
              <a:t>Solid Foundation for Enterprise Workloads</a:t>
            </a:r>
            <a:r>
              <a:rPr lang="en-US" dirty="0" smtClean="0"/>
              <a:t>: This area covers two disparate categories. One the one hand, Windows Server 2008 R2 was designed to give Microsoft enterprise customers an unprecedented set of tools for protecting, monitoring and maintaining their enterprise server infrastructure. That includes new scalability and reliability updates to features, like support for up to 256 logical cores for single instances of Windows Server 2008 R2 and up to 32 logical cores for a single VM instance. We’ve also increased our focus on OS componentization supply more core roles, so IT administrators need only install those components they need for a particular server, thus decreasing both server and management overhead. And we’ve added specific reliability features like DHCP failover as well as DNSSEC, which uses public-key technologies to insure the integrity of DNS name queries and verify that zone transfers are from trusted sources.</a:t>
            </a:r>
          </a:p>
          <a:p>
            <a:pPr eaLnBrk="1" hangingPunct="1">
              <a:spcBef>
                <a:spcPct val="0"/>
              </a:spcBef>
            </a:pPr>
            <a:endParaRPr lang="en-US" dirty="0" smtClean="0"/>
          </a:p>
          <a:p>
            <a:pPr eaLnBrk="1" hangingPunct="1">
              <a:spcBef>
                <a:spcPct val="0"/>
              </a:spcBef>
            </a:pPr>
            <a:r>
              <a:rPr lang="en-US" b="1" dirty="0" smtClean="0"/>
              <a:t>Better Together With Windows 7</a:t>
            </a:r>
            <a:r>
              <a:rPr lang="en-US" dirty="0" smtClean="0"/>
              <a:t>. Windows Server 2008 R2 includes technology improvements aimed at giving client computers running Windows 7, the most reliable and flexible network productivity feature set in Microsoft’s history. This includes more than just client OS features, but also several dedicated features aimed specifically at the synergy between Server 2008 R2 and Windows 7 clients. One of the most exciting is </a:t>
            </a:r>
            <a:r>
              <a:rPr lang="en-US" dirty="0" err="1" smtClean="0"/>
              <a:t>DirectAccess</a:t>
            </a:r>
            <a:r>
              <a:rPr lang="en-US" dirty="0" smtClean="0"/>
              <a:t>, which as you’ll see later on in the presentation, has the potential to revolutionize remote access computing from both the client and server perspectives. We’ve also included </a:t>
            </a:r>
            <a:r>
              <a:rPr lang="en-US" dirty="0" err="1" smtClean="0"/>
              <a:t>BranchCache</a:t>
            </a:r>
            <a:r>
              <a:rPr lang="en-US" dirty="0" smtClean="0"/>
              <a:t>, a powerful new file access solution for remote and branch offices. We’ve also added enhancement to AD’s group policies allowing managers deeper granularity when managing Windows 7 clients, including the ability to manage new features like </a:t>
            </a:r>
            <a:r>
              <a:rPr lang="en-US" dirty="0" err="1" smtClean="0"/>
              <a:t>BitLocker</a:t>
            </a:r>
            <a:r>
              <a:rPr lang="en-US" dirty="0" smtClean="0"/>
              <a:t> to Go (the ability to encrypt removable drives with the </a:t>
            </a:r>
            <a:r>
              <a:rPr lang="en-US" dirty="0" err="1" smtClean="0"/>
              <a:t>BitLocker</a:t>
            </a:r>
            <a:r>
              <a:rPr lang="en-US" dirty="0" smtClean="0"/>
              <a:t> technology). AD policies also integrate with Terminal Services’ new RAD and VDI desktop and application virtualization features allowing administrators to deploy virtualized apps and desktops based on policy, while those resources are integrated so tightly with Windows 7 that in most cases users won’t be able to tell the difference between a locally installed app and a virtualized one.</a:t>
            </a:r>
            <a:endParaRPr lang="en-US" i="1" dirty="0" smtClean="0"/>
          </a:p>
          <a:p>
            <a:pPr marL="0" lvl="1" defTabSz="897214">
              <a:spcAft>
                <a:spcPts val="327"/>
              </a:spcAft>
              <a:defRPr/>
            </a:pPr>
            <a:endParaRPr lang="en-US" i="1" dirty="0" smtClean="0"/>
          </a:p>
        </p:txBody>
      </p:sp>
      <p:sp>
        <p:nvSpPr>
          <p:cNvPr id="4" name="Slide Number Placeholder 3"/>
          <p:cNvSpPr>
            <a:spLocks noGrp="1"/>
          </p:cNvSpPr>
          <p:nvPr>
            <p:ph type="sldNum" sz="quarter" idx="10"/>
          </p:nvPr>
        </p:nvSpPr>
        <p:spPr/>
        <p:txBody>
          <a:bodyPr/>
          <a:lstStyle/>
          <a:p>
            <a:fld id="{DEA5A229-0FC7-41C6-BF3A-50574C6CB0B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Graphical PowerShell provides a graphical user interface that allows you to interactively create and debug PowerShell scripts within an integrated development environment similar to Visual Studio</a:t>
            </a:r>
            <a:r>
              <a:rPr lang="en-US" baseline="30000" dirty="0" smtClean="0"/>
              <a:t>®</a:t>
            </a:r>
            <a:r>
              <a:rPr lang="en-US" dirty="0" smtClean="0"/>
              <a:t>.</a:t>
            </a:r>
          </a:p>
          <a:p>
            <a:pPr eaLnBrk="1" fontAlgn="auto" hangingPunct="1">
              <a:spcBef>
                <a:spcPts val="0"/>
              </a:spcBef>
              <a:spcAft>
                <a:spcPts val="0"/>
              </a:spcAft>
              <a:defRPr/>
            </a:pPr>
            <a:r>
              <a:rPr lang="en-US" dirty="0" smtClean="0"/>
              <a:t> Graphical PowerShell include the following features:</a:t>
            </a:r>
          </a:p>
          <a:p>
            <a:pPr eaLnBrk="1" fontAlgn="auto" hangingPunct="1">
              <a:spcBef>
                <a:spcPts val="0"/>
              </a:spcBef>
              <a:spcAft>
                <a:spcPts val="0"/>
              </a:spcAft>
              <a:buFont typeface="Arial" pitchFamily="34" charset="0"/>
              <a:buChar char="•"/>
              <a:defRPr/>
            </a:pPr>
            <a:r>
              <a:rPr lang="en-US" dirty="0" smtClean="0"/>
              <a:t> Syntax coloring for PowerShell scripts (similar to syntax coloring in Visual Studio).</a:t>
            </a:r>
          </a:p>
          <a:p>
            <a:pPr eaLnBrk="1" fontAlgn="auto" hangingPunct="1">
              <a:spcBef>
                <a:spcPts val="0"/>
              </a:spcBef>
              <a:spcAft>
                <a:spcPts val="0"/>
              </a:spcAft>
              <a:buFont typeface="Arial" pitchFamily="34" charset="0"/>
              <a:buChar char="•"/>
              <a:defRPr/>
            </a:pPr>
            <a:r>
              <a:rPr lang="en-US" dirty="0" smtClean="0"/>
              <a:t> Support for Unicode characters.</a:t>
            </a:r>
          </a:p>
          <a:p>
            <a:pPr eaLnBrk="1" fontAlgn="auto" hangingPunct="1">
              <a:spcBef>
                <a:spcPts val="0"/>
              </a:spcBef>
              <a:spcAft>
                <a:spcPts val="0"/>
              </a:spcAft>
              <a:buFont typeface="Arial" pitchFamily="34" charset="0"/>
              <a:buChar char="•"/>
              <a:defRPr/>
            </a:pPr>
            <a:r>
              <a:rPr lang="en-US" dirty="0" smtClean="0"/>
              <a:t> Support for composing and debugging multiple PowerShell scripts in a multi-tabbed interface.</a:t>
            </a:r>
          </a:p>
          <a:p>
            <a:pPr eaLnBrk="1" fontAlgn="auto" hangingPunct="1">
              <a:spcBef>
                <a:spcPts val="0"/>
              </a:spcBef>
              <a:spcAft>
                <a:spcPts val="0"/>
              </a:spcAft>
              <a:buFont typeface="Arial" pitchFamily="34" charset="0"/>
              <a:buChar char="•"/>
              <a:defRPr/>
            </a:pPr>
            <a:r>
              <a:rPr lang="en-US" dirty="0" smtClean="0"/>
              <a:t> Ability to run an entire script, or a portion a script, within the integrated development environment.</a:t>
            </a:r>
          </a:p>
          <a:p>
            <a:pPr eaLnBrk="1" fontAlgn="auto" hangingPunct="1">
              <a:spcBef>
                <a:spcPts val="0"/>
              </a:spcBef>
              <a:spcAft>
                <a:spcPts val="0"/>
              </a:spcAft>
              <a:buFont typeface="Arial" pitchFamily="34" charset="0"/>
              <a:buChar char="•"/>
              <a:defRPr/>
            </a:pPr>
            <a:r>
              <a:rPr lang="en-US" dirty="0" smtClean="0"/>
              <a:t> Support for up to eight PowerShell </a:t>
            </a:r>
            <a:r>
              <a:rPr lang="en-US" dirty="0" err="1" smtClean="0"/>
              <a:t>Runspaces</a:t>
            </a:r>
            <a:r>
              <a:rPr lang="en-US" dirty="0" smtClean="0"/>
              <a:t> within the integrated development environment.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dirty="0" smtClean="0"/>
              <a:t>The new Out-</a:t>
            </a:r>
            <a:r>
              <a:rPr lang="en-US" dirty="0" err="1" smtClean="0"/>
              <a:t>GridView</a:t>
            </a:r>
            <a:r>
              <a:rPr lang="en-US" dirty="0" smtClean="0"/>
              <a:t> cmdlet displays the results of other commands in an interactive table, where you can search, sort, and group the results. For example, you can send the results of a get-process, get-</a:t>
            </a:r>
            <a:r>
              <a:rPr lang="en-US" dirty="0" err="1" smtClean="0"/>
              <a:t>wmiobject</a:t>
            </a:r>
            <a:r>
              <a:rPr lang="en-US" dirty="0" smtClean="0"/>
              <a:t>, or get-</a:t>
            </a:r>
            <a:r>
              <a:rPr lang="en-US" dirty="0" err="1" smtClean="0"/>
              <a:t>eventlog</a:t>
            </a:r>
            <a:r>
              <a:rPr lang="en-US" dirty="0" smtClean="0"/>
              <a:t> command to out-</a:t>
            </a:r>
            <a:r>
              <a:rPr lang="en-US" dirty="0" err="1" smtClean="0"/>
              <a:t>gridview</a:t>
            </a:r>
            <a:r>
              <a:rPr lang="en-US" dirty="0" smtClean="0"/>
              <a:t> and use the table features to examine the data.</a:t>
            </a:r>
          </a:p>
          <a:p>
            <a:pPr eaLnBrk="1" fontAlgn="auto" hangingPunct="1">
              <a:spcBef>
                <a:spcPts val="0"/>
              </a:spcBef>
              <a:spcAft>
                <a:spcPts val="0"/>
              </a:spcAft>
              <a:defRPr/>
            </a:pPr>
            <a:r>
              <a:rPr lang="en-US" b="1" dirty="0" smtClean="0"/>
              <a:t>Note:</a:t>
            </a:r>
            <a:r>
              <a:rPr lang="en-US" dirty="0" smtClean="0"/>
              <a:t> Graphical PowerShell feature requires Microsoft .NET Framework 3.0.</a:t>
            </a:r>
          </a:p>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27580-3761-4E28-8F54-7A7C6A4159C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PowerShell 2.0 includes the ability to extend PowerShell scripts functionality by using the following features:</a:t>
            </a:r>
          </a:p>
          <a:p>
            <a:pPr eaLnBrk="1" hangingPunct="1">
              <a:spcBef>
                <a:spcPct val="0"/>
              </a:spcBef>
            </a:pPr>
            <a:r>
              <a:rPr lang="en-US" b="1" smtClean="0"/>
              <a:t>Create advanced functions</a:t>
            </a:r>
            <a:r>
              <a:rPr lang="en-US" smtClean="0"/>
              <a:t>. Advanced functions allow you to write wrappers around existing cmdlets. PowerShell 2.0 searches for functions first and then cmdlets. This allows advanced functions to take precedence over cmdlets.</a:t>
            </a:r>
          </a:p>
          <a:p>
            <a:pPr eaLnBrk="1" hangingPunct="1">
              <a:spcBef>
                <a:spcPct val="0"/>
              </a:spcBef>
            </a:pPr>
            <a:r>
              <a:rPr lang="en-US" b="1" smtClean="0"/>
              <a:t>Call .NET application programming interfaces (APIs)</a:t>
            </a:r>
            <a:r>
              <a:rPr lang="en-US" smtClean="0"/>
              <a:t>. This feature allows you to extend your PowerShell with the features provided by any .NET API.</a:t>
            </a:r>
          </a:p>
          <a:p>
            <a:pPr eaLnBrk="1" hangingPunct="1">
              <a:spcBef>
                <a:spcPct val="0"/>
              </a:spcBef>
            </a:pPr>
            <a:r>
              <a:rPr lang="en-US" b="1" smtClean="0"/>
              <a:t>Improved script debugging</a:t>
            </a:r>
            <a:r>
              <a:rPr lang="en-US" smtClean="0"/>
              <a:t>. PowerShell 2.0 allows you to set breakpoints on lines, columns, functions, variables, and commands. You can also specify actions to run when the breakpoint is hit. The debugging environment supports stepping into, over, or out of functions. You can also get the call stack information (breakpoints)</a:t>
            </a:r>
          </a:p>
          <a:p>
            <a:pPr eaLnBrk="1" hangingPunct="1">
              <a:spcBef>
                <a:spcPct val="0"/>
              </a:spcBef>
            </a:pPr>
            <a:r>
              <a:rPr lang="en-US" b="1" smtClean="0"/>
              <a:t>Subscription-based interface to Windows Event System</a:t>
            </a:r>
            <a:r>
              <a:rPr lang="en-US" smtClean="0"/>
              <a:t>. This feature allows your PowerShell scripts to respond to specific events in event logs.</a:t>
            </a:r>
          </a:p>
          <a:p>
            <a:pPr eaLnBrk="1" hangingPunct="1">
              <a:spcBef>
                <a:spcPct val="0"/>
              </a:spcBef>
            </a:pPr>
            <a:r>
              <a:rPr lang="en-US" b="1" smtClean="0"/>
              <a:t>Write cmdlets in PowerShell script</a:t>
            </a:r>
            <a:r>
              <a:rPr lang="en-US" smtClean="0"/>
              <a:t>. This feature allows you to write cmdlets in PowerShell instead of compiled C# or VB.NET.</a:t>
            </a:r>
          </a:p>
          <a:p>
            <a:pPr eaLnBrk="1" hangingPunct="1">
              <a:spcBef>
                <a:spcPct val="0"/>
              </a:spcBef>
            </a:pPr>
            <a:r>
              <a:rPr lang="en-US" b="1" smtClean="0"/>
              <a:t>Script Internationalization</a:t>
            </a:r>
            <a:r>
              <a:rPr lang="en-US" smtClean="0"/>
              <a:t>. This new feature allows PowerShell script authors to write scripts that can be translated to any language supported by Windows.</a:t>
            </a:r>
          </a:p>
          <a:p>
            <a:pPr eaLnBrk="1" hangingPunct="1">
              <a:spcBef>
                <a:spcPct val="0"/>
              </a:spcBef>
            </a:pPr>
            <a:r>
              <a:rPr lang="en-US" b="1" smtClean="0"/>
              <a:t>New cmdlets</a:t>
            </a:r>
            <a:r>
              <a:rPr lang="en-US" smtClean="0"/>
              <a:t>. There are hundreds of new cmdlets, including some for remoting, converting types, transactions, debugging, eventing, background jobs, and many more.</a:t>
            </a:r>
            <a:endParaRPr lang="en-US" b="1" smtClean="0"/>
          </a:p>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44A2C-CA7C-4522-9348-36D9447AC489}"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Identity management has always been one of the critical management tasks for Windows-based networks. The implications of a poorly managed identity managed system are one of the largest security concerns for any organization.</a:t>
            </a:r>
          </a:p>
          <a:p>
            <a:r>
              <a:rPr lang="en-US" dirty="0" smtClean="0"/>
              <a:t>Windows Server 2008 R2 includes several identity management improvements in the Active Directory Domain Services, including:</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Recovery of deleted objects</a:t>
            </a:r>
            <a:r>
              <a:rPr lang="en-US" sz="1200" kern="1200" dirty="0" smtClean="0">
                <a:solidFill>
                  <a:schemeClr val="tx1"/>
                </a:solidFill>
                <a:latin typeface="+mn-lt"/>
                <a:ea typeface="+mn-ea"/>
                <a:cs typeface="+mn-cs"/>
              </a:rPr>
              <a:t>. Domains in Active Directory now have a Recycle Bin feature that allows you to recover deleted objects. If an Active Directory object is inadvertently deleted, you can restore the object from the Recycle Bin. This feature requires the updated R2 forest functional level. </a:t>
            </a:r>
          </a:p>
          <a:p>
            <a:r>
              <a:rPr lang="en-US" sz="1200" b="1" kern="1200" dirty="0" smtClean="0">
                <a:solidFill>
                  <a:schemeClr val="tx1"/>
                </a:solidFill>
                <a:latin typeface="+mn-lt"/>
                <a:ea typeface="+mn-ea"/>
                <a:cs typeface="+mn-cs"/>
              </a:rPr>
              <a:t>Improved process for joining domains</a:t>
            </a:r>
            <a:r>
              <a:rPr lang="en-US" sz="1200" kern="1200" dirty="0" smtClean="0">
                <a:solidFill>
                  <a:schemeClr val="tx1"/>
                </a:solidFill>
                <a:latin typeface="+mn-lt"/>
                <a:ea typeface="+mn-ea"/>
                <a:cs typeface="+mn-cs"/>
              </a:rPr>
              <a:t>. Computers can now join a domain without being connected to the domain during the deployment process, also known as an </a:t>
            </a:r>
            <a:r>
              <a:rPr lang="en-US" sz="1200" i="1" kern="1200" dirty="0" smtClean="0">
                <a:solidFill>
                  <a:schemeClr val="tx1"/>
                </a:solidFill>
                <a:latin typeface="+mn-lt"/>
                <a:ea typeface="+mn-ea"/>
                <a:cs typeface="+mn-cs"/>
              </a:rPr>
              <a:t>offline domain join</a:t>
            </a:r>
            <a:r>
              <a:rPr lang="en-US" sz="1200" kern="1200" dirty="0" smtClean="0">
                <a:solidFill>
                  <a:schemeClr val="tx1"/>
                </a:solidFill>
                <a:latin typeface="+mn-lt"/>
                <a:ea typeface="+mn-ea"/>
                <a:cs typeface="+mn-cs"/>
              </a:rPr>
              <a:t>. This process allows you to fully automate the joining of a domain during deployment. Domain administrators create an XML file that can be included as a part of the automated deployment process. The file includes all the information necessary for the target computer to join the domain.</a:t>
            </a:r>
          </a:p>
          <a:p>
            <a:r>
              <a:rPr lang="en-US" sz="1200" b="1" kern="1200" dirty="0" smtClean="0">
                <a:solidFill>
                  <a:schemeClr val="tx1"/>
                </a:solidFill>
                <a:latin typeface="+mn-lt"/>
                <a:ea typeface="+mn-ea"/>
                <a:cs typeface="+mn-cs"/>
              </a:rPr>
              <a:t>Improved management of user accounts used as identity for services</a:t>
            </a:r>
            <a:r>
              <a:rPr lang="en-US" sz="1200" kern="1200" dirty="0" smtClean="0">
                <a:solidFill>
                  <a:schemeClr val="tx1"/>
                </a:solidFill>
                <a:latin typeface="+mn-lt"/>
                <a:ea typeface="+mn-ea"/>
                <a:cs typeface="+mn-cs"/>
              </a:rPr>
              <a:t>. One time-consuming management task is the maintenance of passwords for user accounts that are used as identities for services, also known as </a:t>
            </a:r>
            <a:r>
              <a:rPr lang="en-US" sz="1200" i="1" kern="1200" dirty="0" smtClean="0">
                <a:solidFill>
                  <a:schemeClr val="tx1"/>
                </a:solidFill>
                <a:latin typeface="+mn-lt"/>
                <a:ea typeface="+mn-ea"/>
                <a:cs typeface="+mn-cs"/>
              </a:rPr>
              <a:t>service accounts</a:t>
            </a:r>
            <a:r>
              <a:rPr lang="en-US" sz="1200" kern="1200" dirty="0" smtClean="0">
                <a:solidFill>
                  <a:schemeClr val="tx1"/>
                </a:solidFill>
                <a:latin typeface="+mn-lt"/>
                <a:ea typeface="+mn-ea"/>
                <a:cs typeface="+mn-cs"/>
              </a:rPr>
              <a:t>. When the password for a service account changes, the services using that identity also must be updated with the new password. To address this problem, Windows Server 2008 R2 includes a new feature known as </a:t>
            </a:r>
            <a:r>
              <a:rPr lang="en-US" sz="1200" i="1" kern="1200" dirty="0" smtClean="0">
                <a:solidFill>
                  <a:schemeClr val="tx1"/>
                </a:solidFill>
                <a:latin typeface="+mn-lt"/>
                <a:ea typeface="+mn-ea"/>
                <a:cs typeface="+mn-cs"/>
              </a:rPr>
              <a:t>managed service accounts</a:t>
            </a:r>
            <a:r>
              <a:rPr lang="en-US" sz="1200" kern="1200" dirty="0" smtClean="0">
                <a:solidFill>
                  <a:schemeClr val="tx1"/>
                </a:solidFill>
                <a:latin typeface="+mn-lt"/>
                <a:ea typeface="+mn-ea"/>
                <a:cs typeface="+mn-cs"/>
              </a:rPr>
              <a:t>. In Windows Server 2008 R2, when the password for a service account changes, the managed service account feature automatically updates the password for all services that use the service account.</a:t>
            </a:r>
          </a:p>
          <a:p>
            <a:r>
              <a:rPr lang="en-US" sz="1200" b="1" kern="1200" dirty="0" smtClean="0">
                <a:solidFill>
                  <a:schemeClr val="tx1"/>
                </a:solidFill>
                <a:latin typeface="+mn-lt"/>
                <a:ea typeface="+mn-ea"/>
                <a:cs typeface="+mn-cs"/>
              </a:rPr>
              <a:t>Reduced effort to perform common administrative tasks</a:t>
            </a:r>
            <a:r>
              <a:rPr lang="en-US" sz="1200" kern="1200" dirty="0" smtClean="0">
                <a:solidFill>
                  <a:schemeClr val="tx1"/>
                </a:solidFill>
                <a:latin typeface="+mn-lt"/>
                <a:ea typeface="+mn-ea"/>
                <a:cs typeface="+mn-cs"/>
              </a:rPr>
              <a:t>.  As illustrated in the following figure, Windows Server 2008 R2 includes a new Active Directory Domain Services management console, Active Directory Administrative Center.</a:t>
            </a: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latin typeface="+mn-lt"/>
                <a:ea typeface="+mn-ea"/>
                <a:cs typeface="+mn-cs"/>
              </a:rPr>
              <a:t>Active Directory Federated Services</a:t>
            </a:r>
            <a:r>
              <a:rPr lang="en-US" sz="1200" kern="1200" dirty="0" smtClean="0">
                <a:solidFill>
                  <a:schemeClr val="tx1"/>
                </a:solidFill>
                <a:latin typeface="+mn-lt"/>
                <a:ea typeface="+mn-ea"/>
                <a:cs typeface="+mn-cs"/>
              </a:rPr>
              <a:t> in Windows Server 2008 R2 includes a new feature known as </a:t>
            </a:r>
            <a:r>
              <a:rPr lang="en-US" sz="1200" i="1" kern="1200" dirty="0" smtClean="0">
                <a:solidFill>
                  <a:schemeClr val="tx1"/>
                </a:solidFill>
                <a:latin typeface="+mn-lt"/>
                <a:ea typeface="+mn-ea"/>
                <a:cs typeface="+mn-cs"/>
              </a:rPr>
              <a:t>authentication assurance</a:t>
            </a:r>
            <a:r>
              <a:rPr lang="en-US" sz="1200" kern="1200" dirty="0" smtClean="0">
                <a:solidFill>
                  <a:schemeClr val="tx1"/>
                </a:solidFill>
                <a:latin typeface="+mn-lt"/>
                <a:ea typeface="+mn-ea"/>
                <a:cs typeface="+mn-cs"/>
              </a:rPr>
              <a:t>. This feature allows administrators to establish authentication policies for accounts that are authenticated in federated domains. This enables a variety of advanced authentication scenarios, such as smart cards, for example.</a:t>
            </a:r>
          </a:p>
          <a:p>
            <a:pPr eaLnBrk="1" hangingPunct="1">
              <a:spcBef>
                <a:spcPct val="0"/>
              </a:spcBef>
            </a:pPr>
            <a:endParaRPr lang="en-US" dirty="0"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57E96-A4F6-48BD-9ECC-C4B3DDF33942}"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We’ve also leveraged our successful Best Practice Analyzer technology. This was first introduced with other platforms, notably Exchange, and compared the server upon it was run to all the best practice compliance knowledge that Microsoft had available in its knowledgebase. This extends down to configurations and network environments specific to a particular server and the BPA comes back with a complete best practice analysis report, including advice for fixing problems and links back to the Microsoft Web site for more detailed information. Customers have been big fans of this technology and Windows Server 2008 R2 has answered that feedback by providing BPAs for all the server roles available in R2. Administrators can now quickly configure an R2 for any scenario and immediately get back optimized </a:t>
            </a:r>
            <a:r>
              <a:rPr lang="en-US" dirty="0" err="1" smtClean="0"/>
              <a:t>config</a:t>
            </a:r>
            <a:r>
              <a:rPr lang="en-US" dirty="0" smtClean="0"/>
              <a:t> information. </a:t>
            </a:r>
          </a:p>
          <a:p>
            <a:pPr eaLnBrk="1" hangingPunct="1">
              <a:spcBef>
                <a:spcPct val="0"/>
              </a:spcBef>
            </a:pPr>
            <a:endParaRPr lang="en-US" dirty="0" smtClean="0"/>
          </a:p>
          <a:p>
            <a:pPr eaLnBrk="1" hangingPunct="1">
              <a:spcBef>
                <a:spcPct val="0"/>
              </a:spcBef>
            </a:pPr>
            <a:r>
              <a:rPr lang="en-US" dirty="0" smtClean="0"/>
              <a:t>The Best Practices Analyzer creates a checklist within Server Manager for the role that you can use to help you perform all the configuration tasks.</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073E1-5027-49B9-821A-084F67F73074}"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IIS 7.0 is more reliable and more secure than previous versions of IIS and other Web application platforms, and it delivers much more control and choice than competitive platforms to be the only Web server you’ll need for hosting a variety of Web applications, media formats and services.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Features that add more reliability:</a:t>
            </a:r>
          </a:p>
          <a:p>
            <a:pPr eaLnBrk="1" fontAlgn="auto" hangingPunct="1">
              <a:spcBef>
                <a:spcPts val="0"/>
              </a:spcBef>
              <a:spcAft>
                <a:spcPts val="0"/>
              </a:spcAft>
              <a:buFont typeface="Arial" pitchFamily="34" charset="0"/>
              <a:buChar char="•"/>
              <a:defRPr/>
            </a:pPr>
            <a:r>
              <a:rPr lang="en-US" sz="900" dirty="0" smtClean="0">
                <a:latin typeface="Segoe" pitchFamily="34" charset="0"/>
              </a:rPr>
              <a:t>Obtain detailed reporting and diagnostic information more easily (IT, Dev, Hoster) [Detailed Errors, Failed Request Tracing, IIS Reporting] </a:t>
            </a:r>
          </a:p>
          <a:p>
            <a:pPr eaLnBrk="1" fontAlgn="auto" hangingPunct="1">
              <a:spcBef>
                <a:spcPts val="0"/>
              </a:spcBef>
              <a:spcAft>
                <a:spcPts val="0"/>
              </a:spcAft>
              <a:buFont typeface="Arial" pitchFamily="34" charset="0"/>
              <a:buChar char="•"/>
              <a:defRPr/>
            </a:pPr>
            <a:r>
              <a:rPr lang="en-US" sz="900" dirty="0" smtClean="0">
                <a:latin typeface="Segoe" pitchFamily="34" charset="0"/>
              </a:rPr>
              <a:t>Enable high-speed dynamic caching and compression for improved performance (IT, Hoster) [User-mode caching, kernel-mode caching, static and dynamic compression]</a:t>
            </a:r>
          </a:p>
          <a:p>
            <a:pPr eaLnBrk="1" fontAlgn="auto" hangingPunct="1">
              <a:spcBef>
                <a:spcPts val="0"/>
              </a:spcBef>
              <a:spcAft>
                <a:spcPts val="0"/>
              </a:spcAft>
              <a:buFont typeface="Arial" pitchFamily="34" charset="0"/>
              <a:buChar char="•"/>
              <a:defRPr/>
            </a:pPr>
            <a:r>
              <a:rPr lang="en-US" sz="900" dirty="0" smtClean="0">
                <a:latin typeface="Segoe" pitchFamily="34" charset="0"/>
              </a:rPr>
              <a:t>Implement scalable Web farm with HTTP-based load balancing and intelligent request handling and routing (IT, Hoster) [URL Rewriter, Application Request Router]</a:t>
            </a:r>
          </a:p>
          <a:p>
            <a:pPr eaLnBrk="1" fontAlgn="auto" hangingPunct="1">
              <a:spcBef>
                <a:spcPts val="0"/>
              </a:spcBef>
              <a:spcAft>
                <a:spcPts val="0"/>
              </a:spcAft>
              <a:buFont typeface="Arial" pitchFamily="34" charset="0"/>
              <a:buChar char="•"/>
              <a:defRPr/>
            </a:pPr>
            <a:endParaRPr lang="en-US" sz="900" dirty="0" smtClean="0">
              <a:latin typeface="Segoe" pitchFamily="34" charset="0"/>
            </a:endParaRPr>
          </a:p>
          <a:p>
            <a:pPr eaLnBrk="1" fontAlgn="auto" hangingPunct="1">
              <a:spcBef>
                <a:spcPts val="0"/>
              </a:spcBef>
              <a:spcAft>
                <a:spcPts val="0"/>
              </a:spcAft>
              <a:buFont typeface="Arial" pitchFamily="34" charset="0"/>
              <a:buNone/>
              <a:defRPr/>
            </a:pPr>
            <a:r>
              <a:rPr lang="en-US" sz="900" dirty="0" smtClean="0">
                <a:latin typeface="Segoe" pitchFamily="34" charset="0"/>
              </a:rPr>
              <a:t>Features that add more control:</a:t>
            </a:r>
          </a:p>
          <a:p>
            <a:pPr eaLnBrk="1" fontAlgn="auto" hangingPunct="1">
              <a:spcBef>
                <a:spcPts val="0"/>
              </a:spcBef>
              <a:spcAft>
                <a:spcPts val="0"/>
              </a:spcAft>
              <a:buFont typeface="Arial" pitchFamily="34" charset="0"/>
              <a:buChar char="•"/>
              <a:defRPr/>
            </a:pPr>
            <a:r>
              <a:rPr lang="en-US" sz="900" dirty="0" smtClean="0">
                <a:latin typeface="Segoe" pitchFamily="34" charset="0"/>
              </a:rPr>
              <a:t>Configure and manage your Web infrastructure from one place through wide selection of administration tools (IT, Hoster) [Shared Configuration, IIS Manager for Remote Administration, Database Manager, PowerShell Provider, .NET Web Administration, WMI]</a:t>
            </a:r>
          </a:p>
          <a:p>
            <a:pPr eaLnBrk="1" fontAlgn="auto" hangingPunct="1">
              <a:spcBef>
                <a:spcPts val="0"/>
              </a:spcBef>
              <a:spcAft>
                <a:spcPts val="0"/>
              </a:spcAft>
              <a:buFont typeface="Arial" pitchFamily="34" charset="0"/>
              <a:buChar char="•"/>
              <a:defRPr/>
            </a:pPr>
            <a:r>
              <a:rPr lang="en-US" sz="900" dirty="0" smtClean="0">
                <a:latin typeface="Segoe" pitchFamily="34" charset="0"/>
              </a:rPr>
              <a:t>Delegate site configuration management and publishing to remote users (IT, Dev, Hoster) [Feature Delegation, IIS Manager for Remote Administration]</a:t>
            </a:r>
          </a:p>
          <a:p>
            <a:pPr eaLnBrk="1" fontAlgn="auto" hangingPunct="1">
              <a:spcBef>
                <a:spcPts val="0"/>
              </a:spcBef>
              <a:spcAft>
                <a:spcPts val="0"/>
              </a:spcAft>
              <a:buFont typeface="Arial" pitchFamily="34" charset="0"/>
              <a:buChar char="•"/>
              <a:defRPr/>
            </a:pPr>
            <a:r>
              <a:rPr lang="en-US" sz="900" dirty="0" smtClean="0">
                <a:latin typeface="Segoe" pitchFamily="34" charset="0"/>
              </a:rPr>
              <a:t>Archive, package, migrate and deploy complete applications and Web servers more easily  (IT, Dev, Hoster) [Web Deployment Tool]</a:t>
            </a:r>
          </a:p>
          <a:p>
            <a:pPr eaLnBrk="1" fontAlgn="auto" hangingPunct="1">
              <a:spcBef>
                <a:spcPts val="0"/>
              </a:spcBef>
              <a:spcAft>
                <a:spcPts val="0"/>
              </a:spcAft>
              <a:buFont typeface="Arial" pitchFamily="34" charset="0"/>
              <a:buChar char="•"/>
              <a:defRPr/>
            </a:pPr>
            <a:endParaRPr lang="en-US" sz="900" dirty="0" smtClean="0">
              <a:latin typeface="Segoe" pitchFamily="34" charset="0"/>
            </a:endParaRPr>
          </a:p>
          <a:p>
            <a:pPr eaLnBrk="1" fontAlgn="auto" hangingPunct="1">
              <a:spcBef>
                <a:spcPts val="0"/>
              </a:spcBef>
              <a:spcAft>
                <a:spcPts val="0"/>
              </a:spcAft>
              <a:buFont typeface="Arial" pitchFamily="34" charset="0"/>
              <a:buNone/>
              <a:defRPr/>
            </a:pPr>
            <a:r>
              <a:rPr lang="en-US" sz="900" dirty="0" smtClean="0">
                <a:latin typeface="Segoe" pitchFamily="34" charset="0"/>
              </a:rPr>
              <a:t>Features that increase security:</a:t>
            </a:r>
          </a:p>
          <a:p>
            <a:pPr eaLnBrk="1" fontAlgn="auto" hangingPunct="1">
              <a:spcBef>
                <a:spcPts val="0"/>
              </a:spcBef>
              <a:spcAft>
                <a:spcPts val="0"/>
              </a:spcAft>
              <a:buFont typeface="Arial" pitchFamily="34" charset="0"/>
              <a:buChar char="•"/>
              <a:defRPr/>
            </a:pPr>
            <a:r>
              <a:rPr lang="en-US" sz="900" dirty="0" smtClean="0">
                <a:latin typeface="Segoe" pitchFamily="34" charset="0"/>
              </a:rPr>
              <a:t>Implement reduced attack surface with automatic application isolation (IT, Hoster) [Server Core, Modular Architecture, Application Pool Isolation] </a:t>
            </a:r>
          </a:p>
          <a:p>
            <a:pPr eaLnBrk="1" fontAlgn="auto" hangingPunct="1">
              <a:spcBef>
                <a:spcPts val="0"/>
              </a:spcBef>
              <a:spcAft>
                <a:spcPts val="0"/>
              </a:spcAft>
              <a:buFont typeface="Arial" pitchFamily="34" charset="0"/>
              <a:buChar char="•"/>
              <a:defRPr/>
            </a:pPr>
            <a:r>
              <a:rPr lang="en-US" sz="900" dirty="0" smtClean="0">
                <a:latin typeface="Segoe" pitchFamily="34" charset="0"/>
              </a:rPr>
              <a:t>Publish Web content more securely using standards-based protocols (Dev, Hoster) [FTP, WebDAV]</a:t>
            </a:r>
          </a:p>
          <a:p>
            <a:pPr eaLnBrk="1" fontAlgn="auto" hangingPunct="1">
              <a:spcBef>
                <a:spcPts val="0"/>
              </a:spcBef>
              <a:spcAft>
                <a:spcPts val="0"/>
              </a:spcAft>
              <a:buFont typeface="Arial" pitchFamily="34" charset="0"/>
              <a:buChar char="•"/>
              <a:defRPr/>
            </a:pPr>
            <a:r>
              <a:rPr lang="en-US" sz="900" dirty="0" smtClean="0">
                <a:latin typeface="Segoe" pitchFamily="34" charset="0"/>
              </a:rPr>
              <a:t>Protect Web server and Web applications from malicious requests and unauthorized access (IT, Dev, Hoster) [Request Filtering, URL Scan, URL Rewriter, URL Authorization]</a:t>
            </a:r>
          </a:p>
          <a:p>
            <a:pPr eaLnBrk="1" fontAlgn="auto" hangingPunct="1">
              <a:spcBef>
                <a:spcPts val="0"/>
              </a:spcBef>
              <a:spcAft>
                <a:spcPts val="0"/>
              </a:spcAft>
              <a:buFont typeface="Arial" pitchFamily="34" charset="0"/>
              <a:buChar char="•"/>
              <a:defRPr/>
            </a:pPr>
            <a:endParaRPr lang="en-US" sz="900" dirty="0" smtClean="0">
              <a:latin typeface="Segoe" pitchFamily="34" charset="0"/>
            </a:endParaRPr>
          </a:p>
          <a:p>
            <a:pPr eaLnBrk="1" fontAlgn="auto" hangingPunct="1">
              <a:spcBef>
                <a:spcPts val="0"/>
              </a:spcBef>
              <a:spcAft>
                <a:spcPts val="0"/>
              </a:spcAft>
              <a:buFont typeface="Arial" pitchFamily="34" charset="0"/>
              <a:buNone/>
              <a:defRPr/>
            </a:pPr>
            <a:r>
              <a:rPr lang="en-US" sz="900" dirty="0" smtClean="0">
                <a:latin typeface="Segoe" pitchFamily="34" charset="0"/>
              </a:rPr>
              <a:t>Features that provide more choice:</a:t>
            </a:r>
          </a:p>
          <a:p>
            <a:pPr eaLnBrk="1" fontAlgn="auto" hangingPunct="1">
              <a:spcBef>
                <a:spcPts val="0"/>
              </a:spcBef>
              <a:spcAft>
                <a:spcPts val="0"/>
              </a:spcAft>
              <a:buFont typeface="Arial" pitchFamily="34" charset="0"/>
              <a:buChar char="•"/>
              <a:defRPr/>
            </a:pPr>
            <a:r>
              <a:rPr lang="en-US" sz="900" dirty="0" smtClean="0">
                <a:latin typeface="Segoe" pitchFamily="34" charset="0"/>
              </a:rPr>
              <a:t>Deploy a streamlined, more modular and extensible Web server (Dev) [Server Core, Modular architecture, .NET Extensibility, ISAPI Extensions and Filters]</a:t>
            </a:r>
          </a:p>
          <a:p>
            <a:pPr eaLnBrk="1" fontAlgn="auto" hangingPunct="1">
              <a:spcBef>
                <a:spcPts val="0"/>
              </a:spcBef>
              <a:spcAft>
                <a:spcPts val="0"/>
              </a:spcAft>
              <a:buFont typeface="Arial" pitchFamily="34" charset="0"/>
              <a:buChar char="•"/>
              <a:defRPr/>
            </a:pPr>
            <a:r>
              <a:rPr lang="en-US" sz="900" dirty="0" smtClean="0">
                <a:latin typeface="Segoe" pitchFamily="34" charset="0"/>
              </a:rPr>
              <a:t>Optimize bandwidth and set content delivery options through intelligent media serving (IT, Dev, Hoster) [Bit Rate Throttling, Media Playlists, Adaptive Streaming (to come)]</a:t>
            </a:r>
          </a:p>
          <a:p>
            <a:pPr eaLnBrk="1" fontAlgn="auto" hangingPunct="1">
              <a:spcBef>
                <a:spcPts val="0"/>
              </a:spcBef>
              <a:spcAft>
                <a:spcPts val="0"/>
              </a:spcAft>
              <a:buFont typeface="Arial" pitchFamily="34" charset="0"/>
              <a:buChar char="•"/>
              <a:defRPr/>
            </a:pPr>
            <a:r>
              <a:rPr lang="en-US" sz="900" dirty="0" smtClean="0">
                <a:latin typeface="Segoe" pitchFamily="34" charset="0"/>
              </a:rPr>
              <a:t>Deploy and develop ASP.NET and PHP applications together on more flexible Web platform [Web PI, Web AI, </a:t>
            </a:r>
            <a:r>
              <a:rPr lang="en-US" sz="900" dirty="0" err="1" smtClean="0">
                <a:latin typeface="Segoe" pitchFamily="34" charset="0"/>
              </a:rPr>
              <a:t>FastCGI</a:t>
            </a:r>
            <a:r>
              <a:rPr lang="en-US" sz="900" dirty="0" smtClean="0">
                <a:latin typeface="Segoe" pitchFamily="34" charset="0"/>
              </a:rPr>
              <a:t>, Integrated Pipeline]</a:t>
            </a:r>
            <a:endParaRPr lang="en-US" dirty="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F0311-BC50-46D9-8745-4B693665672E}"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Enhancements to IIS Manager</a:t>
            </a:r>
          </a:p>
          <a:p>
            <a:r>
              <a:rPr lang="en-US" sz="1200" kern="1200" dirty="0" smtClean="0">
                <a:solidFill>
                  <a:schemeClr val="tx1"/>
                </a:solidFill>
                <a:latin typeface="+mn-lt"/>
                <a:ea typeface="+mn-ea"/>
                <a:cs typeface="+mn-cs"/>
              </a:rPr>
              <a:t>New features have been added to IIS Manager for the 7.5 release, including: </a:t>
            </a:r>
          </a:p>
          <a:p>
            <a:r>
              <a:rPr lang="en-US" sz="1200" b="1" kern="1200" dirty="0" smtClean="0">
                <a:solidFill>
                  <a:schemeClr val="tx1"/>
                </a:solidFill>
                <a:latin typeface="+mn-lt"/>
                <a:ea typeface="+mn-ea"/>
                <a:cs typeface="+mn-cs"/>
              </a:rPr>
              <a:t>Configuration Editor</a:t>
            </a:r>
          </a:p>
          <a:p>
            <a:r>
              <a:rPr lang="en-US" sz="1200" kern="1200" dirty="0" smtClean="0">
                <a:solidFill>
                  <a:schemeClr val="tx1"/>
                </a:solidFill>
                <a:latin typeface="+mn-lt"/>
                <a:ea typeface="+mn-ea"/>
                <a:cs typeface="+mn-cs"/>
              </a:rPr>
              <a:t>Configuration Editor (illustrated in the following figure) allows you to manage any configuration section available in the configuration system. Configuration Editor exposes several configuration settings that are not exposed elsewhere in IIS Manager.</a:t>
            </a:r>
          </a:p>
          <a:p>
            <a:r>
              <a:rPr lang="en-US" sz="1200" b="1" kern="1200" dirty="0" smtClean="0">
                <a:solidFill>
                  <a:schemeClr val="tx1"/>
                </a:solidFill>
                <a:latin typeface="+mn-lt"/>
                <a:ea typeface="+mn-ea"/>
                <a:cs typeface="+mn-cs"/>
              </a:rPr>
              <a:t>IIS Manager UI Extensions</a:t>
            </a:r>
          </a:p>
          <a:p>
            <a:r>
              <a:rPr lang="en-US" sz="1200" kern="1200" dirty="0" smtClean="0">
                <a:solidFill>
                  <a:schemeClr val="tx1"/>
                </a:solidFill>
                <a:latin typeface="+mn-lt"/>
                <a:ea typeface="+mn-ea"/>
                <a:cs typeface="+mn-cs"/>
              </a:rPr>
              <a:t>We’ll talk about</a:t>
            </a:r>
            <a:r>
              <a:rPr lang="en-US" sz="1200" kern="1200" baseline="0" dirty="0" smtClean="0">
                <a:solidFill>
                  <a:schemeClr val="tx1"/>
                </a:solidFill>
                <a:latin typeface="+mn-lt"/>
                <a:ea typeface="+mn-ea"/>
                <a:cs typeface="+mn-cs"/>
              </a:rPr>
              <a:t> these in more detail a little later on, but the short message is that the new IIS Manager u</a:t>
            </a:r>
            <a:r>
              <a:rPr lang="en-US" sz="1200" kern="1200" dirty="0" smtClean="0">
                <a:solidFill>
                  <a:schemeClr val="tx1"/>
                </a:solidFill>
                <a:latin typeface="+mn-lt"/>
                <a:ea typeface="+mn-ea"/>
                <a:cs typeface="+mn-cs"/>
              </a:rPr>
              <a:t>tilizes the extensible and modular architecture introduced with IIS 7.0, the new IIS 7.5 integrates and enhances existing extensions and allows for further enhancements and customizations in the future. The </a:t>
            </a:r>
            <a:r>
              <a:rPr lang="en-US" sz="1200" kern="1200" dirty="0" err="1" smtClean="0">
                <a:solidFill>
                  <a:schemeClr val="tx1"/>
                </a:solidFill>
                <a:latin typeface="+mn-lt"/>
                <a:ea typeface="+mn-ea"/>
                <a:cs typeface="+mn-cs"/>
              </a:rPr>
              <a:t>FastCGI</a:t>
            </a:r>
            <a:r>
              <a:rPr lang="en-US" sz="1200" kern="1200" dirty="0" smtClean="0">
                <a:solidFill>
                  <a:schemeClr val="tx1"/>
                </a:solidFill>
                <a:latin typeface="+mn-lt"/>
                <a:ea typeface="+mn-ea"/>
                <a:cs typeface="+mn-cs"/>
              </a:rPr>
              <a:t> module, for example, allows management of </a:t>
            </a:r>
            <a:r>
              <a:rPr lang="en-US" sz="1200" kern="1200" dirty="0" err="1" smtClean="0">
                <a:solidFill>
                  <a:schemeClr val="tx1"/>
                </a:solidFill>
                <a:latin typeface="+mn-lt"/>
                <a:ea typeface="+mn-ea"/>
                <a:cs typeface="+mn-cs"/>
              </a:rPr>
              <a:t>FastCGI</a:t>
            </a:r>
            <a:r>
              <a:rPr lang="en-US" sz="1200" kern="1200" dirty="0" smtClean="0">
                <a:solidFill>
                  <a:schemeClr val="tx1"/>
                </a:solidFill>
                <a:latin typeface="+mn-lt"/>
                <a:ea typeface="+mn-ea"/>
                <a:cs typeface="+mn-cs"/>
              </a:rPr>
              <a:t> settings while the ASP.NET module allows management of authorization and custom error settings. </a:t>
            </a:r>
          </a:p>
          <a:p>
            <a:r>
              <a:rPr lang="en-US" sz="1200" b="1" kern="1200" dirty="0" smtClean="0">
                <a:solidFill>
                  <a:schemeClr val="tx1"/>
                </a:solidFill>
                <a:latin typeface="+mn-lt"/>
                <a:ea typeface="+mn-ea"/>
                <a:cs typeface="+mn-cs"/>
              </a:rPr>
              <a:t>Request Filtering </a:t>
            </a:r>
          </a:p>
          <a:p>
            <a:r>
              <a:rPr lang="en-US" sz="1200" kern="1200" dirty="0" smtClean="0">
                <a:solidFill>
                  <a:schemeClr val="tx1"/>
                </a:solidFill>
                <a:latin typeface="+mn-lt"/>
                <a:ea typeface="+mn-ea"/>
                <a:cs typeface="+mn-cs"/>
              </a:rPr>
              <a:t>One example of</a:t>
            </a:r>
            <a:r>
              <a:rPr lang="en-US" sz="1200" kern="1200" baseline="0" dirty="0" smtClean="0">
                <a:solidFill>
                  <a:schemeClr val="tx1"/>
                </a:solidFill>
                <a:latin typeface="+mn-lt"/>
                <a:ea typeface="+mn-ea"/>
                <a:cs typeface="+mn-cs"/>
              </a:rPr>
              <a:t> the extensibility of IIS manager is the new </a:t>
            </a:r>
            <a:r>
              <a:rPr lang="en-US" sz="1200" kern="1200" dirty="0" smtClean="0">
                <a:solidFill>
                  <a:schemeClr val="tx1"/>
                </a:solidFill>
                <a:latin typeface="+mn-lt"/>
                <a:ea typeface="+mn-ea"/>
                <a:cs typeface="+mn-cs"/>
              </a:rPr>
              <a:t>The Request Filter module in Windows Server 2008 R2. This will include the filtering features previously found in </a:t>
            </a:r>
            <a:r>
              <a:rPr lang="en-US" sz="1200" kern="1200" dirty="0" err="1" smtClean="0">
                <a:solidFill>
                  <a:schemeClr val="tx1"/>
                </a:solidFill>
                <a:latin typeface="+mn-lt"/>
                <a:ea typeface="+mn-ea"/>
                <a:cs typeface="+mn-cs"/>
              </a:rPr>
              <a:t>URLScan</a:t>
            </a:r>
            <a:r>
              <a:rPr lang="en-US" sz="1200" kern="1200" dirty="0" smtClean="0">
                <a:solidFill>
                  <a:schemeClr val="tx1"/>
                </a:solidFill>
                <a:latin typeface="+mn-lt"/>
                <a:ea typeface="+mn-ea"/>
                <a:cs typeface="+mn-cs"/>
              </a:rPr>
              <a:t> 3.1. By blocking specific HTTP requests, the Request Filter module helps prevent potentially harmful requests from being processed by Web applications on the server. The Request Filtering user interface (illustrated in the following figure) provides a graphical user interface for configuring the Request Filtering module.</a:t>
            </a:r>
          </a:p>
          <a:p>
            <a:endParaRPr lang="en-US" dirty="0" smtClean="0"/>
          </a:p>
          <a:p>
            <a:r>
              <a:rPr lang="en-US" sz="1200" b="1" kern="1200" dirty="0" smtClean="0">
                <a:solidFill>
                  <a:schemeClr val="tx1"/>
                </a:solidFill>
                <a:latin typeface="+mn-lt"/>
                <a:ea typeface="+mn-ea"/>
                <a:cs typeface="+mn-cs"/>
              </a:rPr>
              <a:t>Automation of Common Tasks through the Windows </a:t>
            </a:r>
            <a:r>
              <a:rPr lang="en-US" sz="1200" b="1" kern="1200" dirty="0" err="1" smtClean="0">
                <a:solidFill>
                  <a:schemeClr val="tx1"/>
                </a:solidFill>
                <a:latin typeface="+mn-lt"/>
                <a:ea typeface="+mn-ea"/>
                <a:cs typeface="+mn-cs"/>
              </a:rPr>
              <a:t>PowerShell</a:t>
            </a:r>
            <a:r>
              <a:rPr lang="en-US" sz="1200" b="1" kern="1200" dirty="0" smtClean="0">
                <a:solidFill>
                  <a:schemeClr val="tx1"/>
                </a:solidFill>
                <a:latin typeface="+mn-lt"/>
                <a:ea typeface="+mn-ea"/>
                <a:cs typeface="+mn-cs"/>
              </a:rPr>
              <a:t> Provider</a:t>
            </a:r>
          </a:p>
          <a:p>
            <a:r>
              <a:rPr lang="en-US" sz="1200" kern="1200" dirty="0" smtClean="0">
                <a:solidFill>
                  <a:schemeClr val="tx1"/>
                </a:solidFill>
                <a:latin typeface="+mn-lt"/>
                <a:ea typeface="+mn-ea"/>
                <a:cs typeface="+mn-cs"/>
              </a:rPr>
              <a:t>The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Provider for IIS is a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snap-in that allows you to perform administrative tasks on IIS, and to manage IIS configuration and run-time data. In addition, a collection of task-oriented </a:t>
            </a:r>
            <a:r>
              <a:rPr lang="en-US" sz="1200" kern="1200" dirty="0" err="1" smtClean="0">
                <a:solidFill>
                  <a:schemeClr val="tx1"/>
                </a:solidFill>
                <a:latin typeface="+mn-lt"/>
                <a:ea typeface="+mn-ea"/>
                <a:cs typeface="+mn-cs"/>
              </a:rPr>
              <a:t>cmdlets</a:t>
            </a:r>
            <a:r>
              <a:rPr lang="en-US" sz="1200" kern="1200" dirty="0" smtClean="0">
                <a:solidFill>
                  <a:schemeClr val="tx1"/>
                </a:solidFill>
                <a:latin typeface="+mn-lt"/>
                <a:ea typeface="+mn-ea"/>
                <a:cs typeface="+mn-cs"/>
              </a:rPr>
              <a:t> provide a simple way to manage Web sites, Web applications and Web servers.</a:t>
            </a:r>
          </a:p>
          <a:p>
            <a:pPr>
              <a:buFont typeface="Arial" pitchFamily="34" charset="0"/>
              <a:buNone/>
            </a:pPr>
            <a:r>
              <a:rPr lang="en-US" sz="1200" kern="1200" dirty="0" smtClean="0">
                <a:solidFill>
                  <a:schemeClr val="tx1"/>
                </a:solidFill>
                <a:latin typeface="+mn-lt"/>
                <a:ea typeface="+mn-ea"/>
                <a:cs typeface="+mn-cs"/>
              </a:rPr>
              <a:t>Using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with the new provider for IIS affords administrators several important advantages:</a:t>
            </a:r>
          </a:p>
          <a:p>
            <a:pPr>
              <a:buFont typeface="Arial" pitchFamily="34" charset="0"/>
              <a:buChar char="•"/>
            </a:pPr>
            <a:r>
              <a:rPr lang="en-US" sz="1200" kern="1200" dirty="0" smtClean="0">
                <a:solidFill>
                  <a:schemeClr val="tx1"/>
                </a:solidFill>
                <a:latin typeface="+mn-lt"/>
                <a:ea typeface="+mn-ea"/>
                <a:cs typeface="+mn-cs"/>
              </a:rPr>
              <a:t>Simplifying Web server administration by scripting common management tasks</a:t>
            </a:r>
          </a:p>
          <a:p>
            <a:pPr>
              <a:buFont typeface="Arial" pitchFamily="34" charset="0"/>
              <a:buChar char="•"/>
            </a:pPr>
            <a:r>
              <a:rPr lang="en-US" sz="1200" kern="1200" dirty="0" smtClean="0">
                <a:solidFill>
                  <a:schemeClr val="tx1"/>
                </a:solidFill>
                <a:latin typeface="+mn-lt"/>
                <a:ea typeface="+mn-ea"/>
                <a:cs typeface="+mn-cs"/>
              </a:rPr>
              <a:t>Executing tasks automatically across multiple Web servers</a:t>
            </a:r>
          </a:p>
          <a:p>
            <a:pPr>
              <a:buFont typeface="Arial" pitchFamily="34" charset="0"/>
              <a:buChar char="•"/>
            </a:pPr>
            <a:r>
              <a:rPr lang="en-US" sz="1200" kern="1200" dirty="0" smtClean="0">
                <a:solidFill>
                  <a:schemeClr val="tx1"/>
                </a:solidFill>
                <a:latin typeface="+mn-lt"/>
                <a:ea typeface="+mn-ea"/>
                <a:cs typeface="+mn-cs"/>
              </a:rPr>
              <a:t>Consolidating key Web metrics from all Web servers in real-time.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 a more granular level, the IIS-specific </a:t>
            </a:r>
            <a:r>
              <a:rPr lang="en-US" sz="1200" kern="1200" dirty="0" err="1" smtClean="0">
                <a:solidFill>
                  <a:schemeClr val="tx1"/>
                </a:solidFill>
                <a:latin typeface="+mn-lt"/>
                <a:ea typeface="+mn-ea"/>
                <a:cs typeface="+mn-cs"/>
              </a:rPr>
              <a:t>cmdlets</a:t>
            </a:r>
            <a:r>
              <a:rPr lang="en-US" sz="1200" kern="1200" dirty="0" smtClean="0">
                <a:solidFill>
                  <a:schemeClr val="tx1"/>
                </a:solidFill>
                <a:latin typeface="+mn-lt"/>
                <a:ea typeface="+mn-ea"/>
                <a:cs typeface="+mn-cs"/>
              </a:rPr>
              <a:t> included with Windows Server 2008 R2 ease the administrative burden for many low-level day-to-day tasks. For example, these </a:t>
            </a:r>
            <a:r>
              <a:rPr lang="en-US" sz="1200" kern="1200" dirty="0" err="1" smtClean="0">
                <a:solidFill>
                  <a:schemeClr val="tx1"/>
                </a:solidFill>
                <a:latin typeface="+mn-lt"/>
                <a:ea typeface="+mn-ea"/>
                <a:cs typeface="+mn-cs"/>
              </a:rPr>
              <a:t>cmdlets</a:t>
            </a:r>
            <a:r>
              <a:rPr lang="en-US" sz="1200" kern="1200" dirty="0" smtClean="0">
                <a:solidFill>
                  <a:schemeClr val="tx1"/>
                </a:solidFill>
                <a:latin typeface="+mn-lt"/>
                <a:ea typeface="+mn-ea"/>
                <a:cs typeface="+mn-cs"/>
              </a:rPr>
              <a:t> allow administrators to add and change configuration properties of Web sites and Web-based applications as well as virtual directories and application pools. Users more familiar with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will be able to execute advanced configuration tasks and even integrate existing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scripts with other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providers across different Windows Server 2008 R2 feature areas. A few common scenarios for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within IIS 7.5 management might include:</a:t>
            </a:r>
          </a:p>
          <a:p>
            <a:pPr lvl="0">
              <a:buFont typeface="Arial" pitchFamily="34" charset="0"/>
              <a:buChar char="•"/>
            </a:pPr>
            <a:r>
              <a:rPr lang="en-US" sz="1200" kern="1200" dirty="0" smtClean="0">
                <a:solidFill>
                  <a:schemeClr val="tx1"/>
                </a:solidFill>
                <a:latin typeface="+mn-lt"/>
                <a:ea typeface="+mn-ea"/>
                <a:cs typeface="+mn-cs"/>
              </a:rPr>
              <a:t>Adding/modifying/deleting sites and applications</a:t>
            </a:r>
          </a:p>
          <a:p>
            <a:pPr lvl="0">
              <a:buFont typeface="Arial" pitchFamily="34" charset="0"/>
              <a:buChar char="•"/>
            </a:pPr>
            <a:r>
              <a:rPr lang="en-US" sz="1200" kern="1200" dirty="0" smtClean="0">
                <a:solidFill>
                  <a:schemeClr val="tx1"/>
                </a:solidFill>
                <a:latin typeface="+mn-lt"/>
                <a:ea typeface="+mn-ea"/>
                <a:cs typeface="+mn-cs"/>
              </a:rPr>
              <a:t>Migrating site settings</a:t>
            </a:r>
          </a:p>
          <a:p>
            <a:pPr lvl="0">
              <a:buFont typeface="Arial" pitchFamily="34" charset="0"/>
              <a:buChar char="•"/>
            </a:pPr>
            <a:r>
              <a:rPr lang="en-US" sz="1200" kern="1200" dirty="0" smtClean="0">
                <a:solidFill>
                  <a:schemeClr val="tx1"/>
                </a:solidFill>
                <a:latin typeface="+mn-lt"/>
                <a:ea typeface="+mn-ea"/>
                <a:cs typeface="+mn-cs"/>
              </a:rPr>
              <a:t>Configuring SSL and other security settings</a:t>
            </a:r>
          </a:p>
          <a:p>
            <a:pPr lvl="0">
              <a:buFont typeface="Arial" pitchFamily="34" charset="0"/>
              <a:buChar char="•"/>
            </a:pPr>
            <a:r>
              <a:rPr lang="en-US" sz="1200" kern="1200" dirty="0" smtClean="0">
                <a:solidFill>
                  <a:schemeClr val="tx1"/>
                </a:solidFill>
                <a:latin typeface="+mn-lt"/>
                <a:ea typeface="+mn-ea"/>
                <a:cs typeface="+mn-cs"/>
              </a:rPr>
              <a:t>Restricting access by IP address</a:t>
            </a:r>
          </a:p>
          <a:p>
            <a:pPr lvl="0">
              <a:buFont typeface="Arial" pitchFamily="34" charset="0"/>
              <a:buChar char="•"/>
            </a:pPr>
            <a:r>
              <a:rPr lang="en-US" sz="1200" kern="1200" dirty="0" smtClean="0">
                <a:solidFill>
                  <a:schemeClr val="tx1"/>
                </a:solidFill>
                <a:latin typeface="+mn-lt"/>
                <a:ea typeface="+mn-ea"/>
                <a:cs typeface="+mn-cs"/>
              </a:rPr>
              <a:t>Backing up IIS configuration and content</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.NET on Server Core</a:t>
            </a:r>
          </a:p>
          <a:p>
            <a:pPr lvl="0">
              <a:buFont typeface="Arial" pitchFamily="34" charset="0"/>
              <a:buNone/>
            </a:pPr>
            <a:r>
              <a:rPr lang="en-US" sz="1200" kern="1200" dirty="0" smtClean="0">
                <a:solidFill>
                  <a:schemeClr val="tx1"/>
                </a:solidFill>
                <a:latin typeface="+mn-lt"/>
                <a:ea typeface="+mn-ea"/>
                <a:cs typeface="+mn-cs"/>
              </a:rPr>
              <a:t>The .NET Framework (versions 2.0, 3.0, 3.5.1 and 4.0) is now available as a feature on the Server Core installation option. By taking advantage of this feature, administrators can enable ASP.NET on Server Core which affords them full local use of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cmdlets</a:t>
            </a:r>
            <a:r>
              <a:rPr lang="en-US" sz="1200" kern="1200" dirty="0" smtClean="0">
                <a:solidFill>
                  <a:schemeClr val="tx1"/>
                </a:solidFill>
                <a:latin typeface="+mn-lt"/>
                <a:ea typeface="+mn-ea"/>
                <a:cs typeface="+mn-cs"/>
              </a:rPr>
              <a:t>. Additionally, .NET support means the ability to perform remote management tasks from IIS manager through the Web Management Service, and the ability to host ASP.NET Web applications on Server Core as well.</a:t>
            </a: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Enhanced auditing of changes to IIS 7.5 and application configuration</a:t>
            </a:r>
            <a:r>
              <a:rPr lang="en-US" sz="1200" kern="1200" dirty="0" smtClean="0">
                <a:solidFill>
                  <a:schemeClr val="tx1"/>
                </a:solidFill>
                <a:latin typeface="+mn-lt"/>
                <a:ea typeface="+mn-ea"/>
                <a:cs typeface="+mn-cs"/>
              </a:rPr>
              <a:t>. The new Configuration Logging feature in IIS 7.5 provides enhanced auditing of changes to IIS and application configuration, which allows you to track the configuration changes made to your test and production environments. This provides logging of both reads and writes as well as logon attempts, changes to path mappings, file creations and more.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Failed Request Tracing for </a:t>
            </a:r>
            <a:r>
              <a:rPr lang="en-US" sz="1200" b="1" kern="1200" dirty="0" err="1" smtClean="0">
                <a:solidFill>
                  <a:schemeClr val="tx1"/>
                </a:solidFill>
                <a:latin typeface="+mn-lt"/>
                <a:ea typeface="+mn-ea"/>
                <a:cs typeface="+mn-cs"/>
              </a:rPr>
              <a:t>FastCGI</a:t>
            </a:r>
            <a:r>
              <a:rPr lang="en-US" sz="1200" kern="1200" dirty="0" smtClean="0">
                <a:solidFill>
                  <a:schemeClr val="tx1"/>
                </a:solidFill>
                <a:latin typeface="+mn-lt"/>
                <a:ea typeface="+mn-ea"/>
                <a:cs typeface="+mn-cs"/>
              </a:rPr>
              <a:t>. In IIS 7.5, PHP developers can use the </a:t>
            </a:r>
            <a:r>
              <a:rPr lang="en-US" sz="1200" kern="1200" dirty="0" err="1" smtClean="0">
                <a:solidFill>
                  <a:schemeClr val="tx1"/>
                </a:solidFill>
                <a:latin typeface="+mn-lt"/>
                <a:ea typeface="+mn-ea"/>
                <a:cs typeface="+mn-cs"/>
              </a:rPr>
              <a:t>FastCGI</a:t>
            </a:r>
            <a:r>
              <a:rPr lang="en-US" sz="1200" kern="1200" dirty="0" smtClean="0">
                <a:solidFill>
                  <a:schemeClr val="tx1"/>
                </a:solidFill>
                <a:latin typeface="+mn-lt"/>
                <a:ea typeface="+mn-ea"/>
                <a:cs typeface="+mn-cs"/>
              </a:rPr>
              <a:t> module to include IIS trace calls in their applications. This reduces the effort required for debugging code during development and troubleshooting application errors after deployment by using IIS Failed Request Tracing.</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Best Practices Analyzer (BPA)</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BPA for IIS 7.5 is a management tool that can help you reduce best practice violations by scanning an IIS 7.5 Web server and reporting on potential configuration issues found. You can access the BPA through Server Manager and Windows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Windows Server 2008 R2 includes a new version of FTP Server services. These new FTP server services offer the following improvements:</a:t>
            </a:r>
          </a:p>
          <a:p>
            <a:r>
              <a:rPr lang="en-US" sz="1200" b="1" kern="1200" dirty="0" smtClean="0">
                <a:solidFill>
                  <a:schemeClr val="tx1"/>
                </a:solidFill>
                <a:latin typeface="+mn-lt"/>
                <a:ea typeface="+mn-ea"/>
                <a:cs typeface="+mn-cs"/>
              </a:rPr>
              <a:t>Reduced administrative effort for FTP server services</a:t>
            </a:r>
            <a:r>
              <a:rPr lang="en-US" sz="1200" kern="1200" dirty="0" smtClean="0">
                <a:solidFill>
                  <a:schemeClr val="tx1"/>
                </a:solidFill>
                <a:latin typeface="+mn-lt"/>
                <a:ea typeface="+mn-ea"/>
                <a:cs typeface="+mn-cs"/>
              </a:rPr>
              <a:t>. The new FTP server is fully integrated with the IIS 7.5 administration interface and configuration store, as shown in the following figure. This allows administrators to perform common administrative tasks within one common administration console. </a:t>
            </a:r>
          </a:p>
          <a:p>
            <a:r>
              <a:rPr lang="en-US" sz="1200" b="1" kern="1200" dirty="0" smtClean="0">
                <a:solidFill>
                  <a:schemeClr val="tx1"/>
                </a:solidFill>
                <a:latin typeface="+mn-lt"/>
                <a:ea typeface="+mn-ea"/>
                <a:cs typeface="+mn-cs"/>
              </a:rPr>
              <a:t>Extended support for new Internet standards</a:t>
            </a:r>
            <a:r>
              <a:rPr lang="en-US" sz="1200" kern="1200" dirty="0" smtClean="0">
                <a:solidFill>
                  <a:schemeClr val="tx1"/>
                </a:solidFill>
                <a:latin typeface="+mn-lt"/>
                <a:ea typeface="+mn-ea"/>
                <a:cs typeface="+mn-cs"/>
              </a:rPr>
              <a:t>. The new FTP server includes support for emerging standard, including:</a:t>
            </a:r>
          </a:p>
          <a:p>
            <a:r>
              <a:rPr lang="en-US" sz="1200" kern="1200" dirty="0" smtClean="0">
                <a:solidFill>
                  <a:schemeClr val="tx1"/>
                </a:solidFill>
                <a:latin typeface="+mn-lt"/>
                <a:ea typeface="+mn-ea"/>
                <a:cs typeface="+mn-cs"/>
              </a:rPr>
              <a:t>Improved security by supporting FTP over secure sockets layer (SSL).</a:t>
            </a:r>
          </a:p>
          <a:p>
            <a:r>
              <a:rPr lang="en-US" sz="1200" kern="1200" dirty="0" smtClean="0">
                <a:solidFill>
                  <a:schemeClr val="tx1"/>
                </a:solidFill>
                <a:latin typeface="+mn-lt"/>
                <a:ea typeface="+mn-ea"/>
                <a:cs typeface="+mn-cs"/>
              </a:rPr>
              <a:t>Support of extended character sets by including UTF8 support. </a:t>
            </a:r>
          </a:p>
          <a:p>
            <a:r>
              <a:rPr lang="en-US" sz="1200" kern="1200" dirty="0" smtClean="0">
                <a:solidFill>
                  <a:schemeClr val="tx1"/>
                </a:solidFill>
                <a:latin typeface="+mn-lt"/>
                <a:ea typeface="+mn-ea"/>
                <a:cs typeface="+mn-cs"/>
              </a:rPr>
              <a:t>Extended IP addressing features provided by IPv6.</a:t>
            </a:r>
          </a:p>
          <a:p>
            <a:r>
              <a:rPr lang="en-US" sz="1200" b="1" kern="1200" dirty="0" smtClean="0">
                <a:solidFill>
                  <a:schemeClr val="tx1"/>
                </a:solidFill>
                <a:latin typeface="+mn-lt"/>
                <a:ea typeface="+mn-ea"/>
                <a:cs typeface="+mn-cs"/>
              </a:rPr>
              <a:t>Improved integration with web-based applications and services</a:t>
            </a:r>
            <a:r>
              <a:rPr lang="en-US" sz="1200" kern="1200" dirty="0" smtClean="0">
                <a:solidFill>
                  <a:schemeClr val="tx1"/>
                </a:solidFill>
                <a:latin typeface="+mn-lt"/>
                <a:ea typeface="+mn-ea"/>
                <a:cs typeface="+mn-cs"/>
              </a:rPr>
              <a:t>. With the new FTP server, you can specify a, virtual host name for an FTP site. This allows you to create multiple FTP sites that use the same IP address, but are differentiated by using unique virtual host names. This allows you to provide FTP and Web content from the same Web site simply by binding an FTP site to a Web site.</a:t>
            </a:r>
          </a:p>
          <a:p>
            <a:r>
              <a:rPr lang="en-US" sz="1200" b="1" kern="1200" dirty="0" smtClean="0">
                <a:solidFill>
                  <a:schemeClr val="tx1"/>
                </a:solidFill>
                <a:latin typeface="+mn-lt"/>
                <a:ea typeface="+mn-ea"/>
                <a:cs typeface="+mn-cs"/>
              </a:rPr>
              <a:t>Reduced effort for support and troubleshooting FTP–related issues</a:t>
            </a:r>
            <a:r>
              <a:rPr lang="en-US" sz="1200" kern="1200" dirty="0" smtClean="0">
                <a:solidFill>
                  <a:schemeClr val="tx1"/>
                </a:solidFill>
                <a:latin typeface="+mn-lt"/>
                <a:ea typeface="+mn-ea"/>
                <a:cs typeface="+mn-cs"/>
              </a:rPr>
              <a:t>. Improved logging that now supports all FTP-related traffic, unique tracking for FTP sessions, FTP sub statuses, an additional detail field in FTP logs, and more.</a:t>
            </a: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the release of IIS 7.0 in Windows Server 2008, IIS adopted a more modular architecture and a new extensibility model.</a:t>
            </a:r>
          </a:p>
          <a:p>
            <a:pPr eaLnBrk="1" hangingPunct="1">
              <a:spcBef>
                <a:spcPct val="0"/>
              </a:spcBef>
            </a:pPr>
            <a:endParaRPr lang="en-US" dirty="0" smtClean="0"/>
          </a:p>
          <a:p>
            <a:pPr eaLnBrk="1" hangingPunct="1">
              <a:spcBef>
                <a:spcPct val="0"/>
              </a:spcBef>
            </a:pPr>
            <a:r>
              <a:rPr lang="en-US" dirty="0" smtClean="0"/>
              <a:t>This architecture means that you can choose which modules are installed to customize and streamline your Web server. In addition, new and custom modules can be added on top of those already available with IIS 7.0. The extensibility APIs are published on www.iis.net to allow developers to add or replace modules on the server with those they write themselves, and these same APIs are used by the IIS team in Microsoft to release Extensions for IIS that deliver further functionality and features.</a:t>
            </a:r>
          </a:p>
          <a:p>
            <a:pPr eaLnBrk="1" hangingPunct="1">
              <a:spcBef>
                <a:spcPct val="0"/>
              </a:spcBef>
            </a:pPr>
            <a:endParaRPr lang="en-US" dirty="0" smtClean="0"/>
          </a:p>
          <a:p>
            <a:pPr eaLnBrk="1" hangingPunct="1">
              <a:spcBef>
                <a:spcPct val="0"/>
              </a:spcBef>
            </a:pPr>
            <a:r>
              <a:rPr lang="en-US" dirty="0" smtClean="0"/>
              <a:t>There have been many Extensions made available for IIS since the release of Windows Server 2008, and many of these are integrated right out of the box in Windows Server 2008 R2. These Extensions are in addition to further enhancements made to the underlying IIS technology. The IIS team will continue to release Extensions that can be installed on top of IIS in Windows Server 2008 R2 to ensure new innovation are made available on an ongoing basis.</a:t>
            </a:r>
          </a:p>
        </p:txBody>
      </p:sp>
      <p:sp>
        <p:nvSpPr>
          <p:cNvPr id="645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TechReady7 Breakout Chalktalk Template</a:t>
            </a:r>
          </a:p>
        </p:txBody>
      </p:sp>
      <p:sp>
        <p:nvSpPr>
          <p:cNvPr id="645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BDE08A-5140-4BD2-9DAD-2041DAB6277B}" type="datetime1">
              <a:rPr lang="en-US" smtClean="0"/>
              <a:pPr fontAlgn="base">
                <a:spcBef>
                  <a:spcPct val="0"/>
                </a:spcBef>
                <a:spcAft>
                  <a:spcPct val="0"/>
                </a:spcAft>
                <a:defRPr/>
              </a:pPr>
              <a:t>1/31/2009</a:t>
            </a:fld>
            <a:endParaRPr lang="en-US" smtClean="0"/>
          </a:p>
        </p:txBody>
      </p:sp>
      <p:sp>
        <p:nvSpPr>
          <p:cNvPr id="645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2008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45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FDFDA-B48C-40B9-957F-9977EA8CFC2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[[Oliver talking points TKTK]]</a:t>
            </a: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n-US" dirty="0" smtClean="0"/>
              <a:t>Another key design goal was to provide higher performance for Windows Server 2008 R2 running on the same system resources as previous versions of Windows Server. In addition, Windows Server 2008 R2 supports increased scaling capabilities that allow you to support greater workloads than ever before. The Windows Server 2008 R2 features that improve performance and scalability for applications and services include:</a:t>
            </a:r>
          </a:p>
          <a:p>
            <a:pPr eaLnBrk="1" hangingPunct="1">
              <a:spcBef>
                <a:spcPct val="0"/>
              </a:spcBef>
            </a:pPr>
            <a:endParaRPr lang="en-US" b="1" dirty="0" smtClean="0"/>
          </a:p>
          <a:p>
            <a:pPr eaLnBrk="1" hangingPunct="1">
              <a:spcBef>
                <a:spcPct val="0"/>
              </a:spcBef>
            </a:pPr>
            <a:r>
              <a:rPr lang="en-US" b="1" dirty="0" smtClean="0"/>
              <a:t>Scaling Out</a:t>
            </a:r>
          </a:p>
          <a:p>
            <a:pPr eaLnBrk="1" hangingPunct="1">
              <a:spcBef>
                <a:spcPct val="0"/>
              </a:spcBef>
            </a:pPr>
            <a:r>
              <a:rPr lang="en-US" dirty="0" smtClean="0"/>
              <a:t>Support for larger workloads by adding additional servers to a workload (scaling out)</a:t>
            </a:r>
          </a:p>
          <a:p>
            <a:pPr eaLnBrk="1" hangingPunct="1">
              <a:spcBef>
                <a:spcPct val="0"/>
              </a:spcBef>
            </a:pPr>
            <a:endParaRPr lang="en-US" b="1" dirty="0" smtClean="0"/>
          </a:p>
          <a:p>
            <a:pPr eaLnBrk="1" hangingPunct="1">
              <a:spcBef>
                <a:spcPct val="0"/>
              </a:spcBef>
            </a:pPr>
            <a:r>
              <a:rPr lang="en-US" b="1" dirty="0" smtClean="0"/>
              <a:t>Scaling Up</a:t>
            </a:r>
          </a:p>
          <a:p>
            <a:pPr eaLnBrk="1" hangingPunct="1">
              <a:spcBef>
                <a:spcPct val="0"/>
              </a:spcBef>
            </a:pPr>
            <a:r>
              <a:rPr lang="en-US" dirty="0" smtClean="0"/>
              <a:t>Support for larger workloads by utilizing or increasing system resources (scaling up)</a:t>
            </a:r>
          </a:p>
          <a:p>
            <a:pPr eaLnBrk="1" hangingPunct="1">
              <a:spcBef>
                <a:spcPct val="0"/>
              </a:spcBef>
            </a:pPr>
            <a:endParaRPr lang="en-US" dirty="0" smtClean="0"/>
          </a:p>
          <a:p>
            <a:endParaRPr lang="en-US" dirty="0" smtClean="0"/>
          </a:p>
          <a:p>
            <a:pPr eaLnBrk="1" fontAlgn="auto" hangingPunct="1">
              <a:spcBef>
                <a:spcPts val="0"/>
              </a:spcBef>
              <a:spcAft>
                <a:spcPts val="0"/>
              </a:spcAft>
              <a:defRPr/>
            </a:pPr>
            <a:r>
              <a:rPr lang="en-US" dirty="0" smtClean="0"/>
              <a:t>The Network Load Balancing feature in Windows Server 2008 R2 allows you to combine two or more computers in to a cluster. You can use Network Load Balancing to distribute workloads across the cluster nodes to support larger number of simultaneous users. The Network Load Balancing feature improvements in Windows Server 2008 R2 include:</a:t>
            </a:r>
          </a:p>
          <a:p>
            <a:pPr lvl="1"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IP Stickiness</a:t>
            </a:r>
            <a:r>
              <a:rPr lang="en-US" dirty="0" smtClean="0"/>
              <a:t>. The IP Stickiness feature in Network Load Balancing allows you to configure longer affinity between client and cluster nodes by using a configurable timeout setting for connection state (hours or even weeks in length).  Common usage scenarios include Universal Access Gateway (UAG) with Secure Sockets Layer (SSL) Virtual Private Network (VPN) and IIS or ASP.NET applications (shopping cart).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err="1" smtClean="0"/>
              <a:t>PowerShell</a:t>
            </a:r>
            <a:r>
              <a:rPr lang="en-US" b="1" dirty="0" smtClean="0"/>
              <a:t> support</a:t>
            </a:r>
            <a:r>
              <a:rPr lang="en-US" dirty="0" smtClean="0"/>
              <a:t>. </a:t>
            </a:r>
            <a:r>
              <a:rPr lang="en-US" dirty="0" err="1" smtClean="0"/>
              <a:t>PowerShell</a:t>
            </a:r>
            <a:r>
              <a:rPr lang="en-US" dirty="0" smtClean="0"/>
              <a:t> </a:t>
            </a:r>
            <a:r>
              <a:rPr lang="en-US" dirty="0" err="1" smtClean="0"/>
              <a:t>cmdlets</a:t>
            </a:r>
            <a:r>
              <a:rPr lang="en-US" dirty="0" smtClean="0"/>
              <a:t> provide the ability to fully manage Network Load Balancing clusters and the applications running on the cluster. The </a:t>
            </a:r>
            <a:r>
              <a:rPr lang="en-US" dirty="0" err="1" smtClean="0"/>
              <a:t>PowerShell</a:t>
            </a:r>
            <a:r>
              <a:rPr lang="en-US" dirty="0" smtClean="0"/>
              <a:t> </a:t>
            </a:r>
            <a:r>
              <a:rPr lang="en-US" dirty="0" err="1" smtClean="0"/>
              <a:t>cmdlets</a:t>
            </a:r>
            <a:r>
              <a:rPr lang="en-US" dirty="0" smtClean="0"/>
              <a:t> replace nlb.exe, which provided a command-line and scriptable interface for managing Network Load Balancing clusters in previous versions of Windows Server. These </a:t>
            </a:r>
            <a:r>
              <a:rPr lang="en-US" dirty="0" err="1" smtClean="0"/>
              <a:t>PowerShell</a:t>
            </a:r>
            <a:r>
              <a:rPr lang="en-US" dirty="0" smtClean="0"/>
              <a:t> </a:t>
            </a:r>
            <a:r>
              <a:rPr lang="en-US" dirty="0" err="1" smtClean="0"/>
              <a:t>cmdlets</a:t>
            </a:r>
            <a:r>
              <a:rPr lang="en-US" dirty="0" smtClean="0"/>
              <a:t> allow you to:</a:t>
            </a:r>
          </a:p>
          <a:p>
            <a:pPr lvl="1" eaLnBrk="1" fontAlgn="auto" hangingPunct="1">
              <a:spcBef>
                <a:spcPts val="0"/>
              </a:spcBef>
              <a:spcAft>
                <a:spcPts val="0"/>
              </a:spcAft>
              <a:buFont typeface="Arial" pitchFamily="34" charset="0"/>
              <a:buChar char="•"/>
              <a:defRPr/>
            </a:pPr>
            <a:r>
              <a:rPr lang="en-US" dirty="0" smtClean="0"/>
              <a:t>Create and destroy clusters.</a:t>
            </a:r>
          </a:p>
          <a:p>
            <a:pPr lvl="1" eaLnBrk="1" fontAlgn="auto" hangingPunct="1">
              <a:spcBef>
                <a:spcPts val="0"/>
              </a:spcBef>
              <a:spcAft>
                <a:spcPts val="0"/>
              </a:spcAft>
              <a:buFont typeface="Arial" pitchFamily="34" charset="0"/>
              <a:buChar char="•"/>
              <a:defRPr/>
            </a:pPr>
            <a:r>
              <a:rPr lang="en-US" dirty="0" smtClean="0"/>
              <a:t>Add, remove, and control cluster nodes.</a:t>
            </a:r>
          </a:p>
          <a:p>
            <a:pPr lvl="1" eaLnBrk="1" fontAlgn="auto" hangingPunct="1">
              <a:spcBef>
                <a:spcPts val="0"/>
              </a:spcBef>
              <a:spcAft>
                <a:spcPts val="0"/>
              </a:spcAft>
              <a:buFont typeface="Arial" pitchFamily="34" charset="0"/>
              <a:buChar char="•"/>
              <a:defRPr/>
            </a:pPr>
            <a:r>
              <a:rPr lang="en-US" dirty="0" smtClean="0"/>
              <a:t>Add , edit, and remove cluster virtual IP addresses and dedicated IP address.</a:t>
            </a:r>
          </a:p>
          <a:p>
            <a:pPr lvl="1" eaLnBrk="1" fontAlgn="auto" hangingPunct="1">
              <a:spcBef>
                <a:spcPts val="0"/>
              </a:spcBef>
              <a:spcAft>
                <a:spcPts val="0"/>
              </a:spcAft>
              <a:buFont typeface="Arial" pitchFamily="34" charset="0"/>
              <a:buChar char="•"/>
              <a:defRPr/>
            </a:pPr>
            <a:r>
              <a:rPr lang="en-US" dirty="0" smtClean="0"/>
              <a:t>Provide support for local and remote management.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Application health awareness</a:t>
            </a:r>
            <a:r>
              <a:rPr lang="en-US" dirty="0" smtClean="0"/>
              <a:t>. Awareness for applications running on IIS by using the NLB management pack in R2. </a:t>
            </a:r>
          </a:p>
          <a:p>
            <a:pPr eaLnBrk="1" fontAlgn="auto" hangingPunct="1">
              <a:spcBef>
                <a:spcPts val="0"/>
              </a:spcBef>
              <a:spcAft>
                <a:spcPts val="0"/>
              </a:spcAft>
              <a:defRPr/>
            </a:pPr>
            <a:r>
              <a:rPr lang="en-US" dirty="0" smtClean="0"/>
              <a:t>Support up to 128 logical processors.</a:t>
            </a:r>
          </a:p>
          <a:p>
            <a:pPr eaLnBrk="1" fontAlgn="auto" hangingPunct="1">
              <a:spcBef>
                <a:spcPts val="0"/>
              </a:spcBef>
              <a:spcAft>
                <a:spcPts val="0"/>
              </a:spcAft>
              <a:defRPr/>
            </a:pPr>
            <a:r>
              <a:rPr lang="en-US" dirty="0" smtClean="0"/>
              <a:t>Run more workloads on Server Core installation option.</a:t>
            </a:r>
          </a:p>
          <a:p>
            <a:pPr eaLnBrk="1" fontAlgn="auto" hangingPunct="1">
              <a:spcBef>
                <a:spcPts val="0"/>
              </a:spcBef>
              <a:spcAft>
                <a:spcPts val="0"/>
              </a:spcAft>
              <a:defRPr/>
            </a:pPr>
            <a:r>
              <a:rPr lang="en-US" dirty="0" smtClean="0"/>
              <a:t>Has improved disk access to storage devices connected through </a:t>
            </a:r>
            <a:r>
              <a:rPr lang="en-US" dirty="0" err="1" smtClean="0"/>
              <a:t>iSCSI</a:t>
            </a:r>
            <a:r>
              <a:rPr lang="en-US" dirty="0" smtClean="0"/>
              <a:t> and other remote storage solutions. </a:t>
            </a:r>
          </a:p>
          <a:p>
            <a:pPr eaLnBrk="1" fontAlgn="auto" hangingPunct="1">
              <a:spcBef>
                <a:spcPts val="0"/>
              </a:spcBef>
              <a:spcAft>
                <a:spcPts val="0"/>
              </a:spcAft>
              <a:defRPr/>
            </a:pPr>
            <a:endParaRPr lang="en-US" dirty="0" smtClean="0"/>
          </a:p>
          <a:p>
            <a:pPr eaLnBrk="1" hangingPunct="1">
              <a:spcBef>
                <a:spcPct val="0"/>
              </a:spcBef>
            </a:pPr>
            <a:r>
              <a:rPr lang="en-US" dirty="0" smtClean="0"/>
              <a:t>Scaling up allows you to reduce the number of servers in your datacenter and be more power efficient. The features in Windows Server 2008 R2 that support scaling up include:</a:t>
            </a:r>
          </a:p>
          <a:p>
            <a:pPr eaLnBrk="1" hangingPunct="1">
              <a:spcBef>
                <a:spcPct val="0"/>
              </a:spcBef>
            </a:pPr>
            <a:endParaRPr lang="en-US" b="1" dirty="0" smtClean="0"/>
          </a:p>
          <a:p>
            <a:pPr eaLnBrk="1" hangingPunct="1">
              <a:spcBef>
                <a:spcPct val="0"/>
              </a:spcBef>
            </a:pPr>
            <a:r>
              <a:rPr lang="en-US" b="1" dirty="0" smtClean="0"/>
              <a:t>Increased number of logical processors supported</a:t>
            </a:r>
            <a:r>
              <a:rPr lang="en-US" dirty="0" smtClean="0"/>
              <a:t>. Windows Server 2008 R2 Datacenter Edition supports up to 256 logical processors.</a:t>
            </a:r>
          </a:p>
          <a:p>
            <a:pPr eaLnBrk="1" hangingPunct="1">
              <a:spcBef>
                <a:spcPct val="0"/>
              </a:spcBef>
            </a:pPr>
            <a:endParaRPr lang="en-US" b="1" dirty="0" smtClean="0"/>
          </a:p>
          <a:p>
            <a:pPr eaLnBrk="1" hangingPunct="1">
              <a:spcBef>
                <a:spcPct val="0"/>
              </a:spcBef>
            </a:pPr>
            <a:r>
              <a:rPr lang="en-US" b="1" dirty="0" smtClean="0"/>
              <a:t>Reduced operating system overhead for graphical user interface</a:t>
            </a:r>
            <a:r>
              <a:rPr lang="en-US" dirty="0" smtClean="0"/>
              <a:t>. In addition to reducing the attack surface of the operating system, the Server Core installation option eliminates the graphical user interface, which reduces the amount of processor utilization. The reduction in processor utilization allows more of the processing power to be used for running workloads.</a:t>
            </a:r>
          </a:p>
          <a:p>
            <a:pPr eaLnBrk="1" hangingPunct="1">
              <a:spcBef>
                <a:spcPct val="0"/>
              </a:spcBef>
            </a:pPr>
            <a:endParaRPr lang="en-US" b="1" dirty="0" smtClean="0"/>
          </a:p>
          <a:p>
            <a:pPr eaLnBrk="1" hangingPunct="1">
              <a:spcBef>
                <a:spcPct val="0"/>
              </a:spcBef>
            </a:pPr>
            <a:r>
              <a:rPr lang="en-US" b="1" dirty="0" smtClean="0"/>
              <a:t>Improved performance for storage devices.</a:t>
            </a:r>
            <a:r>
              <a:rPr lang="en-US" dirty="0" smtClean="0"/>
              <a:t> Windows Server 2008 R2 includes a number of performance improvements for managing network-connected storage, including new support for </a:t>
            </a:r>
            <a:r>
              <a:rPr lang="en-US" dirty="0" err="1" smtClean="0"/>
              <a:t>iSCSI</a:t>
            </a:r>
            <a:r>
              <a:rPr lang="en-US" dirty="0" smtClean="0"/>
              <a:t> SANs, 10gig Ethernet </a:t>
            </a:r>
            <a:r>
              <a:rPr lang="en-US" dirty="0" err="1" smtClean="0"/>
              <a:t>wirespeed</a:t>
            </a:r>
            <a:r>
              <a:rPr lang="en-US" dirty="0" smtClean="0"/>
              <a:t> throughput and policy-based power management. </a:t>
            </a:r>
          </a:p>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kern="1200" dirty="0" smtClean="0">
                <a:solidFill>
                  <a:schemeClr val="tx1"/>
                </a:solidFill>
                <a:latin typeface="+mn-lt"/>
                <a:ea typeface="+mn-ea"/>
                <a:cs typeface="+mn-cs"/>
              </a:rPr>
              <a:t>Windows Server 2008 R2 Server Core installation option reduces attack surface</a:t>
            </a:r>
          </a:p>
          <a:p>
            <a:pPr>
              <a:buFont typeface="Wingdings" pitchFamily="2" charset="2"/>
              <a:buChar char="§"/>
            </a:pPr>
            <a:r>
              <a:rPr lang="en-US" sz="1200" kern="1200" dirty="0" smtClean="0">
                <a:solidFill>
                  <a:schemeClr val="tx1"/>
                </a:solidFill>
                <a:latin typeface="+mn-lt"/>
                <a:ea typeface="+mn-ea"/>
                <a:cs typeface="+mn-cs"/>
              </a:rPr>
              <a:t>Supports more server roles, such as .NET application support, than Windows Server 2008 RTM</a:t>
            </a:r>
          </a:p>
          <a:p>
            <a:pPr>
              <a:buFont typeface="Wingdings" pitchFamily="2" charset="2"/>
              <a:buChar char="§"/>
            </a:pPr>
            <a:r>
              <a:rPr lang="en-US" sz="1200" kern="1200" dirty="0" smtClean="0">
                <a:solidFill>
                  <a:schemeClr val="tx1"/>
                </a:solidFill>
                <a:latin typeface="+mn-lt"/>
                <a:ea typeface="+mn-ea"/>
                <a:cs typeface="+mn-cs"/>
              </a:rPr>
              <a:t>Reduced administrative effort with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v2.0 and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Remoting</a:t>
            </a:r>
            <a:endParaRPr lang="en-US" sz="1200" kern="1200" dirty="0" smtClean="0">
              <a:solidFill>
                <a:schemeClr val="tx1"/>
              </a:solidFill>
              <a:latin typeface="+mn-lt"/>
              <a:ea typeface="+mn-ea"/>
              <a:cs typeface="+mn-cs"/>
            </a:endParaRP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Availability is a key factor for every solution in the enterprise. Today most mission critical applications are running on Windows Server and those applications require high availability. Failover clustering in Windows Server 2008 R2 has many improvements that can help overall application and operating system availability, including the following:</a:t>
            </a:r>
          </a:p>
          <a:p>
            <a:r>
              <a:rPr lang="en-US" sz="1200" b="1" kern="1200" dirty="0" smtClean="0">
                <a:solidFill>
                  <a:schemeClr val="tx1"/>
                </a:solidFill>
                <a:latin typeface="+mn-lt"/>
                <a:ea typeface="+mn-ea"/>
                <a:cs typeface="+mn-cs"/>
              </a:rPr>
              <a:t>Enhanced cluster validation tool</a:t>
            </a:r>
            <a:r>
              <a:rPr lang="en-US" sz="1200" kern="1200" dirty="0" smtClean="0">
                <a:solidFill>
                  <a:schemeClr val="tx1"/>
                </a:solidFill>
                <a:latin typeface="+mn-lt"/>
                <a:ea typeface="+mn-ea"/>
                <a:cs typeface="+mn-cs"/>
              </a:rPr>
              <a:t>.  Windows Server 2008 R2 includes a best practice analyzer test which examines the best practices configuration settings for a cluster and cluster nodes. The test runs only on computers that are currently cluster nodes.</a:t>
            </a:r>
          </a:p>
          <a:p>
            <a:r>
              <a:rPr lang="en-US" sz="1200" b="1" kern="1200" dirty="0" smtClean="0">
                <a:solidFill>
                  <a:schemeClr val="tx1"/>
                </a:solidFill>
                <a:latin typeface="+mn-lt"/>
                <a:ea typeface="+mn-ea"/>
                <a:cs typeface="+mn-cs"/>
              </a:rPr>
              <a:t>Improving the monitoring of clusters, cluster nodes, and applications</a:t>
            </a:r>
            <a:r>
              <a:rPr lang="en-US" sz="1200" kern="1200" dirty="0" smtClean="0">
                <a:solidFill>
                  <a:schemeClr val="tx1"/>
                </a:solidFill>
                <a:latin typeface="+mn-lt"/>
                <a:ea typeface="+mn-ea"/>
                <a:cs typeface="+mn-cs"/>
              </a:rPr>
              <a:t>. Failover clustering in Windows Server 2008 R2 includes the following improvements that help in failover cluster monitoring:</a:t>
            </a:r>
          </a:p>
          <a:p>
            <a:pPr lvl="0"/>
            <a:r>
              <a:rPr lang="en-US" sz="1200" kern="1200" dirty="0" smtClean="0">
                <a:solidFill>
                  <a:schemeClr val="tx1"/>
                </a:solidFill>
                <a:latin typeface="+mn-lt"/>
                <a:ea typeface="+mn-ea"/>
                <a:cs typeface="+mn-cs"/>
              </a:rPr>
              <a:t> New performance counters that help reduce the support and troubleshooting effort for cluster-based applications.  </a:t>
            </a:r>
          </a:p>
          <a:p>
            <a:pPr lvl="0"/>
            <a:r>
              <a:rPr lang="en-US" sz="1200" kern="1200" dirty="0" smtClean="0">
                <a:solidFill>
                  <a:schemeClr val="tx1"/>
                </a:solidFill>
                <a:latin typeface="+mn-lt"/>
                <a:ea typeface="+mn-ea"/>
                <a:cs typeface="+mn-cs"/>
              </a:rPr>
              <a:t> New logging channel that helps clearly identify failover clustering-related events.</a:t>
            </a:r>
          </a:p>
          <a:p>
            <a:pPr lvl="0"/>
            <a:r>
              <a:rPr lang="en-US" sz="1200" kern="1200" dirty="0" smtClean="0">
                <a:solidFill>
                  <a:schemeClr val="tx1"/>
                </a:solidFill>
                <a:latin typeface="+mn-lt"/>
                <a:ea typeface="+mn-ea"/>
                <a:cs typeface="+mn-cs"/>
              </a:rPr>
              <a:t> New support issue solutions that can be accessed directly while viewing the events for the top support issues.</a:t>
            </a:r>
          </a:p>
          <a:p>
            <a:r>
              <a:rPr lang="en-US" sz="1200" b="1" kern="1200" dirty="0" smtClean="0">
                <a:solidFill>
                  <a:schemeClr val="tx1"/>
                </a:solidFill>
                <a:latin typeface="+mn-lt"/>
                <a:ea typeface="+mn-ea"/>
                <a:cs typeface="+mn-cs"/>
              </a:rPr>
              <a:t>Secured access to cluster monitoring and configuration information</a:t>
            </a:r>
            <a:r>
              <a:rPr lang="en-US" sz="1200" kern="1200" dirty="0" smtClean="0">
                <a:solidFill>
                  <a:schemeClr val="tx1"/>
                </a:solidFill>
                <a:latin typeface="+mn-lt"/>
                <a:ea typeface="+mn-ea"/>
                <a:cs typeface="+mn-cs"/>
              </a:rPr>
              <a:t>. The failover clustering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provider leverages the delegated permissions available in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2.0 to provide read-only access to cluster monitoring and configuration information. This allows you to allow less privileged IT professionals read-only access, while allowing high privileged IT professionals read and write access. </a:t>
            </a:r>
          </a:p>
          <a:p>
            <a:r>
              <a:rPr lang="en-US" sz="1200" b="1" kern="1200" dirty="0" smtClean="0">
                <a:solidFill>
                  <a:schemeClr val="tx1"/>
                </a:solidFill>
                <a:latin typeface="+mn-lt"/>
                <a:ea typeface="+mn-ea"/>
                <a:cs typeface="+mn-cs"/>
              </a:rPr>
              <a:t>Read-only Access - </a:t>
            </a:r>
            <a:r>
              <a:rPr lang="en-US" sz="1200" kern="1200" dirty="0" smtClean="0">
                <a:solidFill>
                  <a:schemeClr val="tx1"/>
                </a:solidFill>
                <a:latin typeface="+mn-lt"/>
                <a:ea typeface="+mn-ea"/>
                <a:cs typeface="+mn-cs"/>
              </a:rPr>
              <a:t>Windows Server 2008 R2 provides read-only access to cluster configuration information through </a:t>
            </a:r>
            <a:r>
              <a:rPr lang="en-US" sz="1200" kern="1200" dirty="0" err="1" smtClean="0">
                <a:solidFill>
                  <a:schemeClr val="tx1"/>
                </a:solidFill>
                <a:latin typeface="+mn-lt"/>
                <a:ea typeface="+mn-ea"/>
                <a:cs typeface="+mn-cs"/>
              </a:rPr>
              <a:t>PowerShell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cmdlets</a:t>
            </a:r>
            <a:r>
              <a:rPr lang="en-US" sz="1200" kern="1200" dirty="0" smtClean="0">
                <a:solidFill>
                  <a:schemeClr val="tx1"/>
                </a:solidFill>
                <a:latin typeface="+mn-lt"/>
                <a:ea typeface="+mn-ea"/>
                <a:cs typeface="+mn-cs"/>
              </a:rPr>
              <a:t> (not available through graphical management consoles). Useful for first tier support, administrators, and troubleshooting, this improves security and availability by preventing unauthorized changes to cluster configuration and behavior.</a:t>
            </a: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Improved migration of supported cluster workloads</a:t>
            </a:r>
            <a:r>
              <a:rPr lang="en-US" sz="1200" kern="1200" dirty="0" smtClean="0">
                <a:solidFill>
                  <a:schemeClr val="tx1"/>
                </a:solidFill>
                <a:latin typeface="+mn-lt"/>
                <a:ea typeface="+mn-ea"/>
                <a:cs typeface="+mn-cs"/>
              </a:rPr>
              <a:t>. You can migrate cluster workloads currently running on Windows Server 2003 and Windows Server 2008 to Windows Server 2008 R2. The migration process supports:</a:t>
            </a:r>
          </a:p>
          <a:p>
            <a:pPr lvl="0"/>
            <a:r>
              <a:rPr lang="en-US" sz="1200" kern="1200" dirty="0" smtClean="0">
                <a:solidFill>
                  <a:schemeClr val="tx1"/>
                </a:solidFill>
                <a:latin typeface="+mn-lt"/>
                <a:ea typeface="+mn-ea"/>
                <a:cs typeface="+mn-cs"/>
              </a:rPr>
              <a:t> Every workload currently supported on Windows Server 2003 and Windows Server 2008, including Distributed File System Namespace (DFS-N), Dynamic Host Configuration Protocol (DHCP), DTC, File Server, Generic Application, Generic Script, Generic Service, Internet Storage Name Service (</a:t>
            </a:r>
            <a:r>
              <a:rPr lang="en-US" sz="1200" kern="1200" dirty="0" err="1" smtClean="0">
                <a:solidFill>
                  <a:schemeClr val="tx1"/>
                </a:solidFill>
                <a:latin typeface="+mn-lt"/>
                <a:ea typeface="+mn-ea"/>
                <a:cs typeface="+mn-cs"/>
              </a:rPr>
              <a:t>iSNS</a:t>
            </a:r>
            <a:r>
              <a:rPr lang="en-US" sz="1200" kern="1200" dirty="0" smtClean="0">
                <a:solidFill>
                  <a:schemeClr val="tx1"/>
                </a:solidFill>
                <a:latin typeface="+mn-lt"/>
                <a:ea typeface="+mn-ea"/>
                <a:cs typeface="+mn-cs"/>
              </a:rPr>
              <a:t>), MSMS, Network File System (NFS), Other Server, TSSB, and Windows Internet Naming Service (WINS).</a:t>
            </a:r>
          </a:p>
          <a:p>
            <a:pPr lvl="0"/>
            <a:r>
              <a:rPr lang="en-US" sz="1200" kern="1200" dirty="0" smtClean="0">
                <a:solidFill>
                  <a:schemeClr val="tx1"/>
                </a:solidFill>
                <a:latin typeface="+mn-lt"/>
                <a:ea typeface="+mn-ea"/>
                <a:cs typeface="+mn-cs"/>
              </a:rPr>
              <a:t> Most common network configuration.</a:t>
            </a:r>
          </a:p>
          <a:p>
            <a:pPr lvl="0"/>
            <a:r>
              <a:rPr lang="en-US" sz="1200" kern="1200" dirty="0" smtClean="0">
                <a:solidFill>
                  <a:schemeClr val="tx1"/>
                </a:solidFill>
                <a:latin typeface="+mn-lt"/>
                <a:ea typeface="+mn-ea"/>
                <a:cs typeface="+mn-cs"/>
              </a:rPr>
              <a:t> Does not support rolling upgrades of clusters (cluster workloads must be migrated to a new clusters running Windows Server 2008 R2).</a:t>
            </a:r>
          </a:p>
          <a:p>
            <a:r>
              <a:rPr lang="en-US" sz="1200" b="1" kern="1200" dirty="0" smtClean="0">
                <a:solidFill>
                  <a:schemeClr val="tx1"/>
                </a:solidFill>
                <a:latin typeface="+mn-lt"/>
                <a:ea typeface="+mn-ea"/>
                <a:cs typeface="+mn-cs"/>
              </a:rPr>
              <a:t>Includes new high availability roles for failover clustering</a:t>
            </a:r>
            <a:r>
              <a:rPr lang="en-US" sz="1200" kern="1200" dirty="0" smtClean="0">
                <a:solidFill>
                  <a:schemeClr val="tx1"/>
                </a:solidFill>
                <a:latin typeface="+mn-lt"/>
                <a:ea typeface="+mn-ea"/>
                <a:cs typeface="+mn-cs"/>
              </a:rPr>
              <a:t>. Failover clustering in Windows Server 2008 R2 includes new high availability roles, including DFS-Replication, Hyper-V, and Terminal Services Session Broker.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smtClean="0"/>
              <a:t>Cluster</a:t>
            </a:r>
            <a:r>
              <a:rPr lang="en-US" baseline="0" dirty="0" smtClean="0"/>
              <a:t> Shared Volumes</a:t>
            </a:r>
          </a:p>
          <a:p>
            <a:pPr lvl="0"/>
            <a:endParaRPr lang="en-US" dirty="0" smtClean="0"/>
          </a:p>
          <a:p>
            <a:pPr lvl="0"/>
            <a:r>
              <a:rPr lang="en-US" dirty="0" smtClean="0"/>
              <a:t>Not a requirement for Live Migration, but highly recommended. CSV enables true storage sharing over SANs.</a:t>
            </a:r>
          </a:p>
          <a:p>
            <a:pPr lvl="0"/>
            <a:endParaRPr lang="en-US" dirty="0" smtClean="0"/>
          </a:p>
          <a:p>
            <a:r>
              <a:rPr lang="en-US" dirty="0" smtClean="0"/>
              <a:t>No special hardware requirements</a:t>
            </a:r>
          </a:p>
          <a:p>
            <a:r>
              <a:rPr lang="en-US" dirty="0" smtClean="0"/>
              <a:t>No special application requirements</a:t>
            </a:r>
          </a:p>
          <a:p>
            <a:r>
              <a:rPr lang="en-US" dirty="0" smtClean="0"/>
              <a:t>No file type restrictions</a:t>
            </a:r>
          </a:p>
          <a:p>
            <a:r>
              <a:rPr lang="en-US" dirty="0" smtClean="0"/>
              <a:t>No directory structure or depth limitations</a:t>
            </a:r>
          </a:p>
          <a:p>
            <a:r>
              <a:rPr lang="en-US" dirty="0" smtClean="0"/>
              <a:t>No special agents or additional installations</a:t>
            </a:r>
          </a:p>
          <a:p>
            <a:r>
              <a:rPr lang="en-US" dirty="0" smtClean="0"/>
              <a:t>No proprietary file system</a:t>
            </a:r>
          </a:p>
          <a:p>
            <a:pPr lvl="1"/>
            <a:r>
              <a:rPr lang="en-US" dirty="0" smtClean="0"/>
              <a:t>Uses well established traditional NTFS</a:t>
            </a:r>
          </a:p>
          <a:p>
            <a:pPr lvl="0"/>
            <a:endParaRPr lang="en-US" dirty="0" smtClean="0"/>
          </a:p>
          <a:p>
            <a:pPr lvl="0"/>
            <a:r>
              <a:rPr lang="en-US" dirty="0" smtClean="0"/>
              <a:t>Guest VMs can be moved without requiring any drive ownership changes</a:t>
            </a:r>
          </a:p>
          <a:p>
            <a:pPr lvl="1"/>
            <a:r>
              <a:rPr lang="en-US" dirty="0" smtClean="0"/>
              <a:t>No dismounting and remounting of volumes is required</a:t>
            </a:r>
          </a:p>
          <a:p>
            <a:pPr lvl="0"/>
            <a:r>
              <a:rPr lang="en-US" dirty="0" smtClean="0"/>
              <a:t>Enabling multiple nodes to concurrently access a single ‘truly’ shared LUN</a:t>
            </a:r>
          </a:p>
          <a:p>
            <a:pPr lvl="0"/>
            <a:r>
              <a:rPr lang="en-US" dirty="0" smtClean="0"/>
              <a:t>Provides VM’s complete transparency with respect to which nodes actually own a LUN</a:t>
            </a:r>
          </a:p>
          <a:p>
            <a:pPr lvl="0"/>
            <a:r>
              <a:rPr lang="en-US" dirty="0" smtClean="0"/>
              <a:t>Only supported with Hyper-V</a:t>
            </a:r>
          </a:p>
          <a:p>
            <a:pPr lvl="0"/>
            <a:endParaRPr lang="en-US" dirty="0" smtClean="0"/>
          </a:p>
          <a:p>
            <a:r>
              <a:rPr lang="en-US" sz="2400" dirty="0" smtClean="0"/>
              <a:t>CSV provides a single consistent file name space</a:t>
            </a:r>
          </a:p>
          <a:p>
            <a:pPr lvl="1"/>
            <a:r>
              <a:rPr lang="en-US" sz="2000" dirty="0" smtClean="0"/>
              <a:t>Files have the same name and path when viewed from </a:t>
            </a:r>
            <a:r>
              <a:rPr lang="en-US" sz="2000" dirty="0" smtClean="0">
                <a:solidFill>
                  <a:srgbClr val="00B050"/>
                </a:solidFill>
                <a:effectLst>
                  <a:outerShdw blurRad="38100" dist="38100" dir="2700000" algn="tl">
                    <a:srgbClr val="000000">
                      <a:alpha val="43137"/>
                    </a:srgbClr>
                  </a:outerShdw>
                </a:effectLst>
              </a:rPr>
              <a:t>any</a:t>
            </a:r>
            <a:r>
              <a:rPr lang="en-US" sz="2000" dirty="0" smtClean="0">
                <a:effectLst>
                  <a:outerShdw blurRad="38100" dist="38100" dir="2700000" algn="tl">
                    <a:srgbClr val="000000">
                      <a:alpha val="43137"/>
                    </a:srgbClr>
                  </a:outerShdw>
                </a:effectLst>
              </a:rPr>
              <a:t> </a:t>
            </a:r>
            <a:r>
              <a:rPr lang="en-US" sz="2000" dirty="0" smtClean="0"/>
              <a:t>node in the cluster</a:t>
            </a:r>
          </a:p>
          <a:p>
            <a:pPr lvl="0"/>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Virtualization is a huge part of today’s datacenters. The operating efficiencies offered by virtualization allow organizations to dramatically reduce the operations effort and power consumption.  </a:t>
            </a:r>
          </a:p>
          <a:p>
            <a:pPr eaLnBrk="1" hangingPunct="1">
              <a:spcBef>
                <a:spcPct val="0"/>
              </a:spcBef>
            </a:pPr>
            <a:endParaRPr lang="en-US" dirty="0" smtClean="0"/>
          </a:p>
          <a:p>
            <a:pPr eaLnBrk="1" hangingPunct="1">
              <a:spcBef>
                <a:spcPct val="0"/>
              </a:spcBef>
            </a:pPr>
            <a:r>
              <a:rPr lang="en-US" dirty="0" smtClean="0"/>
              <a:t>Windows Server 2008 R2 provides the following virtualization:</a:t>
            </a:r>
          </a:p>
          <a:p>
            <a:pPr eaLnBrk="1" hangingPunct="1">
              <a:spcBef>
                <a:spcPct val="0"/>
              </a:spcBef>
            </a:pPr>
            <a:r>
              <a:rPr lang="en-US" b="1" dirty="0" smtClean="0"/>
              <a:t>Server virtualization provided by Hyper-V</a:t>
            </a:r>
            <a:r>
              <a:rPr lang="en-US" dirty="0" smtClean="0"/>
              <a:t>. </a:t>
            </a:r>
            <a:r>
              <a:rPr lang="en-US" sz="1200" kern="1200" dirty="0" smtClean="0">
                <a:solidFill>
                  <a:schemeClr val="tx1"/>
                </a:solidFill>
                <a:latin typeface="+mn-lt"/>
                <a:ea typeface="+mn-ea"/>
                <a:cs typeface="+mn-cs"/>
              </a:rPr>
              <a:t>Hyper-V™ in Windows Server 2008 R2 is a micro-</a:t>
            </a:r>
            <a:r>
              <a:rPr lang="en-US" sz="1200" kern="1200" dirty="0" err="1" smtClean="0">
                <a:solidFill>
                  <a:schemeClr val="tx1"/>
                </a:solidFill>
                <a:latin typeface="+mn-lt"/>
                <a:ea typeface="+mn-ea"/>
                <a:cs typeface="+mn-cs"/>
              </a:rPr>
              <a:t>kernelized</a:t>
            </a:r>
            <a:r>
              <a:rPr lang="en-US" sz="1200" kern="1200" dirty="0" smtClean="0">
                <a:solidFill>
                  <a:schemeClr val="tx1"/>
                </a:solidFill>
                <a:latin typeface="+mn-lt"/>
                <a:ea typeface="+mn-ea"/>
                <a:cs typeface="+mn-cs"/>
              </a:rPr>
              <a:t> hypervisor which manages a server’s system resources to provide a virtualized environment for operating systems and applications. Hyper-V™ is the cornerstone for server virtualization and when used in conjunction with Virtual Desktop Infrastructure (VDI), Hyper-V™ is used for client computer virtualization.</a:t>
            </a:r>
            <a:endParaRPr lang="en-US" dirty="0" smtClean="0"/>
          </a:p>
          <a:p>
            <a:pPr eaLnBrk="1" hangingPunct="1">
              <a:spcBef>
                <a:spcPct val="0"/>
              </a:spcBef>
            </a:pPr>
            <a:r>
              <a:rPr lang="en-US" b="1" dirty="0" smtClean="0"/>
              <a:t>Presentation virtualization</a:t>
            </a:r>
            <a:r>
              <a:rPr lang="en-US" dirty="0" smtClean="0"/>
              <a:t>. Virtualizes a processing environment and isolates the processing from the graphics and I/O, making it possible to run an application in one location but have it be controlled in another. Presentation virtualization might allow you to run only a single application, or it might present you with a complete desktop offering multiple applications. Windows Server 2008 R2 offers a host of new capabilities for administrators taking advantage of presentation virtualization.</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Improvements in cluster node connectivity fault tolerance</a:t>
            </a:r>
            <a:r>
              <a:rPr lang="en-US" sz="1200" kern="1200" dirty="0" smtClean="0">
                <a:solidFill>
                  <a:schemeClr val="tx1"/>
                </a:solidFill>
                <a:latin typeface="+mn-lt"/>
                <a:ea typeface="+mn-ea"/>
                <a:cs typeface="+mn-cs"/>
              </a:rPr>
              <a:t>. If a cluster node loses connectivity to a shared disk, the cluster node can write to the shared disk through other cluster nodes (also known as dynamic </a:t>
            </a:r>
            <a:r>
              <a:rPr lang="en-US" sz="1200" b="1" kern="1200" dirty="0" smtClean="0">
                <a:solidFill>
                  <a:schemeClr val="tx1"/>
                </a:solidFill>
                <a:latin typeface="+mn-lt"/>
                <a:ea typeface="+mn-ea"/>
                <a:cs typeface="+mn-cs"/>
              </a:rPr>
              <a:t>I/O redirection</a:t>
            </a:r>
            <a:r>
              <a:rPr lang="en-US" sz="1200" kern="1200" dirty="0" smtClean="0">
                <a:solidFill>
                  <a:schemeClr val="tx1"/>
                </a:solidFill>
                <a:latin typeface="+mn-lt"/>
                <a:ea typeface="+mn-ea"/>
                <a:cs typeface="+mn-cs"/>
              </a:rPr>
              <a:t>). If a cluster node loses connectivity through the primary network adapter, the cluster node can access the network through the primary network adapter of other cluster nodes.</a:t>
            </a:r>
          </a:p>
          <a:p>
            <a:r>
              <a:rPr lang="en-US" sz="1200" b="1" kern="1200" dirty="0" smtClean="0">
                <a:solidFill>
                  <a:schemeClr val="tx1"/>
                </a:solidFill>
                <a:latin typeface="+mn-lt"/>
                <a:ea typeface="+mn-ea"/>
                <a:cs typeface="+mn-cs"/>
              </a:rPr>
              <a:t>Improved network resiliency between cluster nodes</a:t>
            </a:r>
            <a:r>
              <a:rPr lang="en-US" sz="1200" kern="1200" dirty="0" smtClean="0">
                <a:solidFill>
                  <a:schemeClr val="tx1"/>
                </a:solidFill>
                <a:latin typeface="+mn-lt"/>
                <a:ea typeface="+mn-ea"/>
                <a:cs typeface="+mn-cs"/>
              </a:rPr>
              <a:t>. The connectivity between cluster nodes has been revised to give clusters the ability to recover from intermittent or slow connections between cluster nodes without affecting cluster node status.</a:t>
            </a: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Availability of storage is essential to all mission critical applications in your organization. Windows Server 2008 R2 includes the following improvements to storage solution availability:</a:t>
            </a:r>
          </a:p>
          <a:p>
            <a:pPr eaLnBrk="1" hangingPunct="1">
              <a:spcBef>
                <a:spcPct val="0"/>
              </a:spcBef>
            </a:pPr>
            <a:endParaRPr lang="en-US" b="1" dirty="0" smtClean="0"/>
          </a:p>
          <a:p>
            <a:pPr eaLnBrk="1" hangingPunct="1">
              <a:spcBef>
                <a:spcPct val="0"/>
              </a:spcBef>
            </a:pPr>
            <a:r>
              <a:rPr lang="en-US" b="1" dirty="0" smtClean="0"/>
              <a:t>Improved fault tolerance between servers and storage</a:t>
            </a:r>
            <a:r>
              <a:rPr lang="en-US" dirty="0" smtClean="0"/>
              <a:t>. When multiple paths exist between servers and storage, Windows Server 2008 R2 can failover to an alternate path if the primary path fails. You can select the failover priority by configuring the load-balancing policies for your storage solution.</a:t>
            </a:r>
          </a:p>
          <a:p>
            <a:pPr eaLnBrk="1" hangingPunct="1">
              <a:spcBef>
                <a:spcPct val="0"/>
              </a:spcBef>
            </a:pPr>
            <a:endParaRPr lang="en-US" b="1" dirty="0" smtClean="0"/>
          </a:p>
          <a:p>
            <a:pPr eaLnBrk="1" hangingPunct="1">
              <a:spcBef>
                <a:spcPct val="0"/>
              </a:spcBef>
            </a:pPr>
            <a:r>
              <a:rPr lang="en-US" b="1" dirty="0" smtClean="0"/>
              <a:t>Improved recovery from configuration errors</a:t>
            </a:r>
            <a:r>
              <a:rPr lang="en-US" dirty="0" smtClean="0"/>
              <a:t>. An error in the configuration of the storage subsystem can negatively affect storage availability. Windows Server 2008 R2 allows you to take configuration snapshots of the storage subsystem (for example, the </a:t>
            </a:r>
            <a:r>
              <a:rPr lang="en-US" dirty="0" err="1" smtClean="0"/>
              <a:t>iSCSI</a:t>
            </a:r>
            <a:r>
              <a:rPr lang="en-US" dirty="0" smtClean="0"/>
              <a:t> configuration). In the event of a subsequent configuration failure, you can quickly restore the configuration to a previous version.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aseline="0" dirty="0" smtClean="0">
                <a:latin typeface="+mn-lt"/>
              </a:rPr>
              <a:t>In Windows 7 we are fixing that. A new approach to networking so the user has the same experience in the office that they have outside the office. So anytime you have </a:t>
            </a:r>
            <a:r>
              <a:rPr lang="en-US" sz="1200" baseline="0" dirty="0" err="1" smtClean="0">
                <a:latin typeface="+mn-lt"/>
              </a:rPr>
              <a:t>wi-fi</a:t>
            </a:r>
            <a:r>
              <a:rPr lang="en-US" sz="1200" baseline="0" dirty="0" smtClean="0">
                <a:latin typeface="+mn-lt"/>
              </a:rPr>
              <a:t>, you have corpnet access too. </a:t>
            </a:r>
          </a:p>
          <a:p>
            <a:endParaRPr lang="en-US" sz="1200" baseline="0" dirty="0" smtClean="0">
              <a:latin typeface="+mn-lt"/>
            </a:endParaRPr>
          </a:p>
          <a:p>
            <a:r>
              <a:rPr lang="en-US" sz="1200" baseline="0" dirty="0" smtClean="0">
                <a:latin typeface="+mn-lt"/>
              </a:rPr>
              <a:t>Great IT </a:t>
            </a:r>
            <a:r>
              <a:rPr lang="en-US" sz="1200" baseline="0" dirty="0" err="1" smtClean="0">
                <a:latin typeface="+mn-lt"/>
              </a:rPr>
              <a:t>benifts</a:t>
            </a:r>
            <a:r>
              <a:rPr lang="en-US" sz="1200" baseline="0" dirty="0" smtClean="0">
                <a:latin typeface="+mn-lt"/>
              </a:rPr>
              <a:t>, while you are connected IT can apply group policy, updates, remote assistance. The connectivity goes both ways.</a:t>
            </a:r>
          </a:p>
          <a:p>
            <a:endParaRPr lang="en-US" sz="1200" dirty="0" smtClean="0">
              <a:latin typeface="+mn-lt"/>
            </a:endParaRPr>
          </a:p>
          <a:p>
            <a:endParaRPr lang="en-US" sz="1200" dirty="0" smtClean="0">
              <a:latin typeface="+mn-lt"/>
            </a:endParaRPr>
          </a:p>
          <a:p>
            <a:r>
              <a:rPr lang="en-US" sz="1200" dirty="0" smtClean="0">
                <a:latin typeface="+mn-lt"/>
              </a:rPr>
              <a:t>One of the goals of Windows 7 is to enable users to access the information that they need whether they are in or out of the office. </a:t>
            </a:r>
          </a:p>
          <a:p>
            <a:r>
              <a:rPr lang="en-US" sz="1200" dirty="0" smtClean="0">
                <a:latin typeface="+mn-lt"/>
              </a:rPr>
              <a:t>In the past few years, Microsoft has made getting to email from outside the office easier.  First we had Outlook Web Access, so we could access email through the web. Then we introduced RPC over HTTP, which just requires an</a:t>
            </a:r>
            <a:r>
              <a:rPr lang="en-US" sz="1200" strike="sngStrike" dirty="0" smtClean="0">
                <a:latin typeface="+mn-lt"/>
              </a:rPr>
              <a:t>d</a:t>
            </a:r>
            <a:r>
              <a:rPr lang="en-US" sz="1200" dirty="0" smtClean="0">
                <a:latin typeface="+mn-lt"/>
              </a:rPr>
              <a:t> internet connection to connect to the Exchange server.</a:t>
            </a:r>
          </a:p>
          <a:p>
            <a:r>
              <a:rPr lang="en-US" sz="1200" dirty="0" smtClean="0">
                <a:latin typeface="+mn-lt"/>
              </a:rPr>
              <a:t>But users still have a challenge when accessing resources that are inside the corporate network. For example users cannot open the links to an internal Web site or share included in an email. </a:t>
            </a:r>
          </a:p>
          <a:p>
            <a:r>
              <a:rPr lang="en-US" sz="1200" dirty="0" smtClean="0">
                <a:latin typeface="+mn-lt"/>
              </a:rPr>
              <a:t>The most common method to access these resources is VPN. VPN can be hard to use for users because it takes time and multiple steps to initiate the VPN connection and wait for the PC to be authenticated from the network. Hence, most remote users try to avoid </a:t>
            </a:r>
            <a:r>
              <a:rPr lang="en-US" sz="1200" dirty="0" err="1" smtClean="0">
                <a:latin typeface="+mn-lt"/>
              </a:rPr>
              <a:t>VPN’ing</a:t>
            </a:r>
            <a:r>
              <a:rPr lang="en-US" sz="1200" dirty="0" smtClean="0">
                <a:latin typeface="+mn-lt"/>
              </a:rPr>
              <a:t> as much as possible and stay disconnected from corporate network for as long as they can.  At this point we run into a chicken-egg problem: Since remote users are disconnected, IT cannot manage them while away from work – remote users stay more out of date and it gets harder and harder to access corporate resources… </a:t>
            </a:r>
          </a:p>
          <a:p>
            <a:r>
              <a:rPr lang="en-US" sz="1200" dirty="0" smtClean="0">
                <a:latin typeface="+mn-lt"/>
              </a:rPr>
              <a:t>With the capabilities Windows 7 enables, users who have internet access will be automatically connected to their corporate network. A user who is sitting on a coffee shop can open his laptop, connect to the internet using the wireless access of the coffee shop and start working as if he is in the office. The user in this case will be able to not only use outlook, but also work with intranet sites, open corporate shares, use LOB applications, and basically have full access to corporate resources. </a:t>
            </a:r>
          </a:p>
          <a:p>
            <a:endParaRPr lang="en-US" sz="1200" dirty="0" smtClean="0">
              <a:latin typeface="+mn-lt"/>
            </a:endParaRPr>
          </a:p>
          <a:p>
            <a:r>
              <a:rPr lang="en-US" sz="1200" dirty="0" smtClean="0">
                <a:latin typeface="+mn-lt"/>
              </a:rPr>
              <a:t>This solution is also very appealing to IT Professionals:</a:t>
            </a:r>
          </a:p>
          <a:p>
            <a:r>
              <a:rPr lang="en-US" sz="1200" dirty="0" smtClean="0">
                <a:latin typeface="+mn-lt"/>
              </a:rPr>
              <a:t>Managing mobile PCs has always been an issue since they could be disconnected from the corporate network for a long time. With this work access solution, as long as they have internet connectivity, users will be on corporate network. Servicing mobile users (such as distributing updates and Group Policy) is easier since they can be accessed more frequently by IT systems.</a:t>
            </a:r>
          </a:p>
          <a:p>
            <a:endParaRPr lang="en-US" sz="1200" dirty="0" smtClean="0">
              <a:latin typeface="+mn-lt"/>
            </a:endParaRPr>
          </a:p>
          <a:p>
            <a:r>
              <a:rPr lang="en-US" sz="1200" dirty="0" smtClean="0">
                <a:latin typeface="+mn-lt"/>
              </a:rPr>
              <a:t>Deploying Windows 7 will not automatically enable this type of work access connection. You will have the choice to enable it or not and it will require some changes to your backend network infrastructure, including having at least one server running Windows Server 2008 R2 at the edge of your network. The solution takes advantage of Microsoft’s investments in IPSEC and IPv6 to provide secure connectivity even when not on the physical corporate network. </a:t>
            </a:r>
          </a:p>
          <a:p>
            <a:pPr>
              <a:lnSpc>
                <a:spcPct val="115000"/>
              </a:lnSpc>
              <a:spcBef>
                <a:spcPts val="0"/>
              </a:spcBef>
              <a:spcAft>
                <a:spcPts val="981"/>
              </a:spcAft>
            </a:pPr>
            <a:endParaRPr lang="en-US" sz="1200" dirty="0" smtClean="0">
              <a:latin typeface="+mn-lt"/>
              <a:ea typeface="Calibri"/>
              <a:cs typeface="Times New Roman"/>
            </a:endParaRPr>
          </a:p>
          <a:p>
            <a:pPr>
              <a:lnSpc>
                <a:spcPct val="115000"/>
              </a:lnSpc>
              <a:spcBef>
                <a:spcPts val="0"/>
              </a:spcBef>
              <a:spcAft>
                <a:spcPts val="981"/>
              </a:spcAft>
            </a:pPr>
            <a:r>
              <a:rPr lang="en-US" sz="1200" dirty="0" smtClean="0">
                <a:latin typeface="+mn-lt"/>
                <a:ea typeface="Calibri"/>
                <a:cs typeface="Times New Roman"/>
              </a:rPr>
              <a:t>This feature requires Windows 7 Enterprise on the client PC.</a:t>
            </a:r>
          </a:p>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is a peer-to-peer model known as Distributed Mode. In this scenario, content is cached at the branch on client computers running Windows 7. </a:t>
            </a:r>
          </a:p>
          <a:p>
            <a:pPr eaLnBrk="1" hangingPunct="1">
              <a:spcBef>
                <a:spcPct val="0"/>
              </a:spcBef>
            </a:pPr>
            <a:endParaRPr lang="en-US" smtClean="0"/>
          </a:p>
          <a:p>
            <a:pPr eaLnBrk="1" hangingPunct="1">
              <a:spcBef>
                <a:spcPct val="0"/>
              </a:spcBef>
            </a:pPr>
            <a:r>
              <a:rPr lang="en-US" smtClean="0"/>
              <a:t>To enable distributed mode, each Windows 7 client maintains a cache of the content it has retrieved, and then makes this content available to other clients when they send out requests. The content is only provided if the requestor was authorized by the server at the data center, so authentication and access right security is maintained. As a result, this feature reduces WAN traffic, since cached data gets served locally with the additional side benefit of improving application responsiveness.</a:t>
            </a:r>
          </a:p>
          <a:p>
            <a:pPr eaLnBrk="1" hangingPunct="1">
              <a:spcBef>
                <a:spcPct val="0"/>
              </a:spcBef>
            </a:pPr>
            <a:endParaRPr lang="en-US" smtClean="0"/>
          </a:p>
          <a:p>
            <a:pPr eaLnBrk="1" hangingPunct="1">
              <a:spcBef>
                <a:spcPct val="0"/>
              </a:spcBef>
            </a:pPr>
            <a:r>
              <a:rPr lang="en-US" smtClean="0"/>
              <a:t>The disadvantage to this solution is that content is cached on client computers, so if the computer containing the cached content is unavailable, the content must be retrieved over the WAN connection again.</a:t>
            </a: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1BFEC-A6D8-423E-B0C7-A435522C03D1}"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the Server scenario also known as </a:t>
            </a:r>
            <a:r>
              <a:rPr lang="en-US" i="1" dirty="0" smtClean="0"/>
              <a:t>hosted caching</a:t>
            </a:r>
            <a:r>
              <a:rPr lang="en-US" dirty="0" smtClean="0"/>
              <a:t>, content is cached at the branch on a server running Windows Server 2008 R2. The advantage to this solution is that the server is always available, so the cached content is always available. The unavailability of any client computer running Windows 7 does not affect the availability of the content cache, or require content to be retrieved over the WAN link again.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 it works:</a:t>
            </a:r>
          </a:p>
          <a:p>
            <a:pPr marL="228600" indent="-228600" eaLnBrk="1" fontAlgn="auto" hangingPunct="1">
              <a:spcBef>
                <a:spcPts val="0"/>
              </a:spcBef>
              <a:spcAft>
                <a:spcPts val="0"/>
              </a:spcAft>
              <a:buFont typeface="+mj-lt"/>
              <a:buAutoNum type="arabicPeriod"/>
              <a:defRPr/>
            </a:pPr>
            <a:r>
              <a:rPr lang="en-US" dirty="0" smtClean="0"/>
              <a:t>The client computer running Window 7 requests information that resides in another location across a WAN network segment.</a:t>
            </a:r>
          </a:p>
          <a:p>
            <a:pPr marL="228600" indent="-228600" eaLnBrk="1" fontAlgn="auto" hangingPunct="1">
              <a:spcBef>
                <a:spcPts val="0"/>
              </a:spcBef>
              <a:spcAft>
                <a:spcPts val="0"/>
              </a:spcAft>
              <a:buFont typeface="+mj-lt"/>
              <a:buAutoNum type="arabicPeriod"/>
              <a:defRPr/>
            </a:pPr>
            <a:r>
              <a:rPr lang="en-US" dirty="0" smtClean="0"/>
              <a:t>The client computer contacts the computer hosting the information in the other location.</a:t>
            </a:r>
          </a:p>
          <a:p>
            <a:pPr marL="228600" indent="-228600" eaLnBrk="1" fontAlgn="auto" hangingPunct="1">
              <a:spcBef>
                <a:spcPts val="0"/>
              </a:spcBef>
              <a:spcAft>
                <a:spcPts val="0"/>
              </a:spcAft>
              <a:buFont typeface="+mj-lt"/>
              <a:buAutoNum type="arabicPeriod"/>
              <a:defRPr/>
            </a:pPr>
            <a:r>
              <a:rPr lang="en-US" dirty="0" smtClean="0"/>
              <a:t>The computer hosting the information returns a set of hashes to the client computer.</a:t>
            </a:r>
          </a:p>
          <a:p>
            <a:pPr marL="228600" indent="-228600" eaLnBrk="1" fontAlgn="auto" hangingPunct="1">
              <a:spcBef>
                <a:spcPts val="0"/>
              </a:spcBef>
              <a:spcAft>
                <a:spcPts val="0"/>
              </a:spcAft>
              <a:buFont typeface="+mj-lt"/>
              <a:buAutoNum type="arabicPeriod"/>
              <a:defRPr/>
            </a:pPr>
            <a:r>
              <a:rPr lang="en-US" dirty="0" smtClean="0"/>
              <a:t>The client computer sends out a request on the local network for any local cached copies of the file by using the hashes retrieved from the computer hosting the information.</a:t>
            </a:r>
          </a:p>
          <a:p>
            <a:pPr marL="228600" indent="-228600" eaLnBrk="1" fontAlgn="auto" hangingPunct="1">
              <a:spcBef>
                <a:spcPts val="0"/>
              </a:spcBef>
              <a:spcAft>
                <a:spcPts val="0"/>
              </a:spcAft>
              <a:buFont typeface="+mj-lt"/>
              <a:buAutoNum type="arabicPeriod"/>
              <a:defRPr/>
            </a:pPr>
            <a:r>
              <a:rPr lang="en-US" dirty="0" smtClean="0"/>
              <a:t>If the content is on the Hosted Branch Cache server, the Hosted Branch Cache server responds and the client retrieves the content from the local cache.</a:t>
            </a:r>
          </a:p>
          <a:p>
            <a:pPr marL="228600" indent="-228600" eaLnBrk="1" fontAlgn="auto" hangingPunct="1">
              <a:spcBef>
                <a:spcPts val="0"/>
              </a:spcBef>
              <a:spcAft>
                <a:spcPts val="0"/>
              </a:spcAft>
              <a:buFont typeface="+mj-lt"/>
              <a:buAutoNum type="arabicPeriod"/>
              <a:defRPr/>
            </a:pPr>
            <a:r>
              <a:rPr lang="en-US" dirty="0" smtClean="0"/>
              <a:t>If the content is not on the Hosted Branch Cache server, the Hosted Branch Cache server retrieves the content, caches the content, and the client retrieves the content from the local cache.</a:t>
            </a:r>
          </a:p>
          <a:p>
            <a:pPr marL="228600" indent="-228600" eaLnBrk="1" fontAlgn="auto" hangingPunct="1">
              <a:spcBef>
                <a:spcPts val="0"/>
              </a:spcBef>
              <a:spcAft>
                <a:spcPts val="0"/>
              </a:spcAft>
              <a:buFont typeface="+mj-lt"/>
              <a:buAutoNum type="arabicPeriod"/>
              <a:defRPr/>
            </a:pPr>
            <a:r>
              <a:rPr lang="en-US" dirty="0" smtClean="0"/>
              <a:t>Subsequent requests for the same content are retrieved from the local cache.</a:t>
            </a:r>
          </a:p>
          <a:p>
            <a:pPr marL="228600" indent="-228600" eaLnBrk="1" fontAlgn="auto" hangingPunct="1">
              <a:spcBef>
                <a:spcPts val="0"/>
              </a:spcBef>
              <a:spcAft>
                <a:spcPts val="0"/>
              </a:spcAft>
              <a:buFont typeface="+mj-lt"/>
              <a:buAutoNum type="arabicPeriod"/>
              <a:defRPr/>
            </a:pPr>
            <a:endParaRPr lang="en-US" dirty="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8107AF-F73B-4245-8238-3CEBDCD3311A}"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Beginning with Windows Server 2008, computer virtualization by using Hyper-V technology has been an integral part of the operating system. Now, Hyper-V in Windows Server 2008 R2 has been updated as a part of Windows Server 2008 R2. </a:t>
            </a:r>
          </a:p>
          <a:p>
            <a:pPr eaLnBrk="1" hangingPunct="1">
              <a:spcBef>
                <a:spcPct val="0"/>
              </a:spcBef>
            </a:pPr>
            <a:endParaRPr lang="en-US" sz="1100" dirty="0" smtClean="0"/>
          </a:p>
          <a:p>
            <a:pPr eaLnBrk="1" hangingPunct="1">
              <a:spcBef>
                <a:spcPct val="0"/>
              </a:spcBef>
            </a:pPr>
            <a:r>
              <a:rPr lang="en-US" sz="1100" dirty="0" smtClean="0"/>
              <a:t>The new Hyper-V is an enabling technology for the marquee feature of Windows Server 2008 R2: Live Migration. This allows virtual machines to be moved between failover cluster nodes without interruption of services provided by the virtual machines. The users connected to the virtual machine being moved will notice only a slight drop in performance for a few moments. Otherwise, they will be unaware that the virtual machine was moved from one physical computer to another.</a:t>
            </a:r>
          </a:p>
          <a:p>
            <a:pPr eaLnBrk="1" hangingPunct="1">
              <a:spcBef>
                <a:spcPct val="0"/>
              </a:spcBef>
            </a:pPr>
            <a:endParaRPr lang="en-US" sz="1100" dirty="0" smtClean="0"/>
          </a:p>
          <a:p>
            <a:pPr eaLnBrk="1" hangingPunct="1">
              <a:spcBef>
                <a:spcPct val="0"/>
              </a:spcBef>
            </a:pPr>
            <a:r>
              <a:rPr lang="en-US" sz="1100" dirty="0" smtClean="0"/>
              <a:t>In</a:t>
            </a:r>
            <a:r>
              <a:rPr lang="en-US" sz="1100" baseline="0" dirty="0" smtClean="0"/>
              <a:t> a typical live migration a user is connected to a VM on cluster node 1. An administrator begins the live migration which copies the VM’s </a:t>
            </a:r>
            <a:r>
              <a:rPr lang="en-US" sz="1100" baseline="0" dirty="0" err="1" smtClean="0"/>
              <a:t>config</a:t>
            </a:r>
            <a:r>
              <a:rPr lang="en-US" sz="1100" baseline="0" dirty="0" smtClean="0"/>
              <a:t> data from node 1 to node 2. It then takes an initial memory snapshot and moves that to node 2. But because users are still connected and interacting with node 1, this memory state changes. To keep the migration seamless, node 1 and node 2 must perform a memory sync. When the two are completely in sync, node 1 goes offline and user 1 is instantly connected to node 2 with no service interruption or perceived downtime.</a:t>
            </a:r>
            <a:endParaRPr lang="en-US" sz="1100" dirty="0" smtClean="0"/>
          </a:p>
          <a:p>
            <a:pPr eaLnBrk="1" hangingPunct="1">
              <a:spcBef>
                <a:spcPct val="0"/>
              </a:spcBef>
            </a:pPr>
            <a:endParaRPr lang="en-US" sz="1100" dirty="0" smtClean="0"/>
          </a:p>
          <a:p>
            <a:pPr eaLnBrk="1" hangingPunct="1">
              <a:spcBef>
                <a:spcPct val="0"/>
              </a:spcBef>
            </a:pPr>
            <a:r>
              <a:rPr lang="en-US" sz="1100" dirty="0" smtClean="0"/>
              <a:t>While not a requirement, Live Migration can make good</a:t>
            </a:r>
            <a:r>
              <a:rPr lang="en-US" sz="1100" baseline="0" dirty="0" smtClean="0"/>
              <a:t> use of the</a:t>
            </a:r>
            <a:r>
              <a:rPr lang="en-US" sz="1100" dirty="0" smtClean="0"/>
              <a:t> new Cluster Shared Volumes feature in failover clustering. The Cluster Shared Volumes feature supports a file system that is shared between cluster nodes. The Cluster Shared Volumes feature is implemented as a filter driver in Windows Server 2008 R2. Live Migration allows you to perform maintenance on the original physical computer by moving the virtual machines on that computer to another physical computer. Because you have no disruption of service, high user uptime is maintained.</a:t>
            </a:r>
          </a:p>
          <a:p>
            <a:pPr eaLnBrk="1" hangingPunct="1">
              <a:spcBef>
                <a:spcPct val="0"/>
              </a:spcBef>
            </a:pPr>
            <a:endParaRPr lang="en-US" sz="1100" dirty="0" smtClean="0"/>
          </a:p>
          <a:p>
            <a:pPr eaLnBrk="1" hangingPunct="1">
              <a:spcBef>
                <a:spcPct val="0"/>
              </a:spcBef>
            </a:pPr>
            <a:r>
              <a:rPr lang="en-US" sz="1100" dirty="0" smtClean="0"/>
              <a:t>Quick Facts:</a:t>
            </a:r>
          </a:p>
          <a:p>
            <a:pPr eaLnBrk="1" hangingPunct="1">
              <a:spcBef>
                <a:spcPct val="0"/>
              </a:spcBef>
            </a:pPr>
            <a:endParaRPr lang="en-US" sz="1100" dirty="0" smtClean="0"/>
          </a:p>
          <a:p>
            <a:pPr marL="703263" lvl="1" indent="-315913">
              <a:lnSpc>
                <a:spcPct val="90000"/>
              </a:lnSpc>
              <a:buClr>
                <a:schemeClr val="tx2"/>
              </a:buClr>
              <a:buSzPct val="80000"/>
              <a:buFontTx/>
              <a:buBlip>
                <a:blip r:embed="rId3"/>
              </a:buBlip>
            </a:pPr>
            <a:r>
              <a:rPr lang="en-US" sz="1900" dirty="0" smtClean="0"/>
              <a:t>Moving from Quick to Live Migration requires:</a:t>
            </a:r>
          </a:p>
          <a:p>
            <a:pPr marL="1084263" lvl="2" indent="-315913">
              <a:lnSpc>
                <a:spcPct val="90000"/>
              </a:lnSpc>
              <a:buClr>
                <a:schemeClr val="tx2"/>
              </a:buClr>
              <a:buSzPct val="80000"/>
              <a:buFontTx/>
              <a:buBlip>
                <a:blip r:embed="rId3"/>
              </a:buBlip>
            </a:pPr>
            <a:r>
              <a:rPr lang="en-US" sz="1900" dirty="0" smtClean="0"/>
              <a:t>Changes to VMs:		No</a:t>
            </a:r>
          </a:p>
          <a:p>
            <a:pPr marL="1084263" lvl="2" indent="-315913">
              <a:lnSpc>
                <a:spcPct val="90000"/>
              </a:lnSpc>
              <a:buClr>
                <a:schemeClr val="tx2"/>
              </a:buClr>
              <a:buSzPct val="80000"/>
              <a:buFontTx/>
              <a:buBlip>
                <a:blip r:embed="rId3"/>
              </a:buBlip>
            </a:pPr>
            <a:r>
              <a:rPr lang="en-US" sz="1900" dirty="0" smtClean="0"/>
              <a:t>Changes to storage infrastructure:	No</a:t>
            </a:r>
          </a:p>
          <a:p>
            <a:pPr marL="1084263" lvl="2" indent="-315913">
              <a:lnSpc>
                <a:spcPct val="90000"/>
              </a:lnSpc>
              <a:buClr>
                <a:schemeClr val="tx2"/>
              </a:buClr>
              <a:buSzPct val="80000"/>
              <a:buFontTx/>
              <a:buBlip>
                <a:blip r:embed="rId3"/>
              </a:buBlip>
            </a:pPr>
            <a:r>
              <a:rPr lang="en-US" sz="1900" dirty="0" smtClean="0"/>
              <a:t>Changes to network infrastructure:	No</a:t>
            </a:r>
          </a:p>
          <a:p>
            <a:pPr marL="1084263" lvl="2" indent="-315913">
              <a:lnSpc>
                <a:spcPct val="90000"/>
              </a:lnSpc>
              <a:buClr>
                <a:schemeClr val="tx2"/>
              </a:buClr>
              <a:buSzPct val="80000"/>
              <a:buFontTx/>
              <a:buBlip>
                <a:blip r:embed="rId3"/>
              </a:buBlip>
            </a:pPr>
            <a:r>
              <a:rPr lang="en-US" sz="1900" dirty="0" smtClean="0"/>
              <a:t>Update to Windows 7 Hyper-V:	Yes</a:t>
            </a:r>
          </a:p>
          <a:p>
            <a:pPr eaLnBrk="1" hangingPunct="1">
              <a:spcBef>
                <a:spcPct val="0"/>
              </a:spcBef>
            </a:pPr>
            <a:endParaRPr lang="en-US" sz="1100"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AE9E9-87B6-4499-9ECB-26D4D8912E17}"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b="1" dirty="0" smtClean="0"/>
              <a:t>Increased Protection  for Removable Drives</a:t>
            </a:r>
            <a:endParaRPr lang="en-US" dirty="0" smtClean="0"/>
          </a:p>
          <a:p>
            <a:pPr eaLnBrk="1" fontAlgn="auto" hangingPunct="1">
              <a:spcBef>
                <a:spcPts val="0"/>
              </a:spcBef>
              <a:spcAft>
                <a:spcPts val="0"/>
              </a:spcAft>
              <a:defRPr/>
            </a:pPr>
            <a:r>
              <a:rPr lang="en-US" dirty="0" smtClean="0"/>
              <a:t>In Windows 7, you can use </a:t>
            </a:r>
            <a:r>
              <a:rPr lang="en-US" dirty="0" err="1" smtClean="0"/>
              <a:t>BitLocker</a:t>
            </a:r>
            <a:r>
              <a:rPr lang="en-US" dirty="0" smtClean="0"/>
              <a:t> to encrypt removable drives, such as </a:t>
            </a:r>
            <a:r>
              <a:rPr lang="en-US" dirty="0" err="1" smtClean="0"/>
              <a:t>eSATA</a:t>
            </a:r>
            <a:r>
              <a:rPr lang="en-US" dirty="0" smtClean="0"/>
              <a:t> hard disks, USB hard disks, USB thumb drivers, or compact flash drives. This allows you to protect information stored on removable media with the same level of protection as the operating system volume.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Improved Prevention of Data Loss for Mobile Users</a:t>
            </a:r>
            <a:endParaRPr lang="en-US" dirty="0" smtClean="0"/>
          </a:p>
          <a:p>
            <a:pPr eaLnBrk="1" fontAlgn="auto" hangingPunct="1">
              <a:spcBef>
                <a:spcPts val="0"/>
              </a:spcBef>
              <a:spcAft>
                <a:spcPts val="0"/>
              </a:spcAft>
              <a:defRPr/>
            </a:pPr>
            <a:r>
              <a:rPr lang="en-US" dirty="0" smtClean="0"/>
              <a:t>The Offline Files feature allows you to designate files and folders stored on network shared folders for use even when the network shared folders are unavailable (offline). For example, a mobile user disconnects a laptop computer from your intranet and works from a remote location. In Window Server 2008 RTM and Windows Vista this feature is configured in online mode by default. In Windows Server 2008 and Windows 7, this feature is configured in offline mode by default.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Improved Availability for Automated IP Configuration Services</a:t>
            </a:r>
          </a:p>
          <a:p>
            <a:pPr eaLnBrk="1" fontAlgn="auto" hangingPunct="1">
              <a:spcBef>
                <a:spcPts val="0"/>
              </a:spcBef>
              <a:spcAft>
                <a:spcPts val="0"/>
              </a:spcAft>
              <a:defRPr/>
            </a:pPr>
            <a:r>
              <a:rPr lang="en-US" dirty="0" smtClean="0"/>
              <a:t>Traditional DHCP services are prone to outages failure because the database which contains the DCHP lease information is stored on only one computer. If the computer fails, the DHCP lease database is inaccessible and computers are unable to renew their DHCP leases. In Windows Server 2008 R2 and Windows 7, the DHCP Failover feature has been included to help mitigate IP configuration outages due to DHCP server failures. The DHCP Failover feature is an implementation of the DHCP Failover protocol, which is an Internet Engineering Task Force (IETF) draft.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DHCP Failover feature, two computers providing DHCP Server services synchronize DHCP lease information. One of the computers is designated as the primary DHCP server and the other is designated as the secondary DHCP server, which is similar in concept to the primary and secondary WINS servers. When computers request IP configuration, the primary DHCP server will respond by default. In the event the primary DHCP server fails, computers receive IP configuration information from the secondary DHCP server until the primary DHCP server is restored.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Improved Security for DNS Services</a:t>
            </a:r>
            <a:endParaRPr lang="en-US" dirty="0" smtClean="0"/>
          </a:p>
          <a:p>
            <a:pPr eaLnBrk="1" fontAlgn="auto" hangingPunct="1">
              <a:spcBef>
                <a:spcPts val="0"/>
              </a:spcBef>
              <a:spcAft>
                <a:spcPts val="0"/>
              </a:spcAft>
              <a:defRPr/>
            </a:pPr>
            <a:r>
              <a:rPr lang="en-US" dirty="0" smtClean="0"/>
              <a:t>One of the common issues with DNS name resolution is determining if a DNS record obtained from a DNS server is legitimate. Many denial of service or spoofing attacks can be performed by intercepting DNS queries and returning illegitimate DNS responses.</a:t>
            </a:r>
          </a:p>
          <a:p>
            <a:pPr eaLnBrk="1" fontAlgn="auto" hangingPunct="1">
              <a:spcBef>
                <a:spcPts val="0"/>
              </a:spcBef>
              <a:spcAft>
                <a:spcPts val="0"/>
              </a:spcAft>
              <a:defRPr/>
            </a:pPr>
            <a:r>
              <a:rPr lang="en-US" dirty="0" smtClean="0"/>
              <a:t>The DNSSEC feature in Windows Server 2008 R2 and Windows 7, allows the DNS Client to verify the authenticity of a DNS record and perform integrity checking of DNS query responses. The DNS records in a protected DNS zone include a set of private keys that are sent as DNS resource records from the DNS Server services on Windows Server 2008 R2 and Windows 7. The DNS client can authenticate the zone by using the public keys. This method prevents intercepting DNS queries and returning illegitimate DNS responses from an </a:t>
            </a:r>
            <a:r>
              <a:rPr lang="en-US" dirty="0" err="1" smtClean="0"/>
              <a:t>untrusted</a:t>
            </a:r>
            <a:r>
              <a:rPr lang="en-US" dirty="0" smtClean="0"/>
              <a:t> DNS server.</a:t>
            </a:r>
          </a:p>
          <a:p>
            <a:pPr eaLnBrk="1" fontAlgn="auto" hangingPunct="1">
              <a:spcBef>
                <a:spcPts val="0"/>
              </a:spcBef>
              <a:spcAft>
                <a:spcPts val="0"/>
              </a:spcAft>
              <a:defRPr/>
            </a:pPr>
            <a:endParaRPr lang="en-US" dirty="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25329-3199-4684-8DF2-AD3EA7D8D58E}"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Microsoft Windows Server 2008 R2 gives IT Professionals more control over their server and network infrastructure, and provides an enterprise-class foundation for business workloads. Microsoft enables organizations to deliver rich Web-based experiences efficiently and effectively, by reducing the amount of effort required to administer and support your Web-based applications. The powerful Virtualization technologies in Windows Server 2008 R2 enable you to increase your server consolidation ratios, while reducing the amount of administrative effort required for managing the infrastructure. Through increased automation and improved remote administration, Windows Server 2008 R2 helps organizations save money and time, by reducing travel expenses, decreasing energy consumption, and automating repetitive IT tasks. When combined with Windows 7 client operating system, the Virtual Desktop Infrastructure in Windows Server 2008 enables you to provide your employees with anywhere access to corporate data and resources, while helping to maintain the security of your enterprise systems.</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4AA117-3D50-4C98-81BE-0942DD61D314}"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pitchFamily="34" charset="0"/>
            </a:endParaRPr>
          </a:p>
        </p:txBody>
      </p:sp>
      <p:sp>
        <p:nvSpPr>
          <p:cNvPr id="67588" name="Header Placeholder 3"/>
          <p:cNvSpPr>
            <a:spLocks noGrp="1"/>
          </p:cNvSpPr>
          <p:nvPr>
            <p:ph type="hdr" sz="quarter"/>
          </p:nvPr>
        </p:nvSpPr>
        <p:spPr/>
        <p:txBody>
          <a:bodyPr/>
          <a:lstStyle/>
          <a:p>
            <a:pPr>
              <a:defRPr/>
            </a:pPr>
            <a:endParaRPr lang="en-US" smtClean="0">
              <a:latin typeface="Segoe Semibold"/>
            </a:endParaRPr>
          </a:p>
        </p:txBody>
      </p:sp>
      <p:sp>
        <p:nvSpPr>
          <p:cNvPr id="67589" name="Date Placeholder 4"/>
          <p:cNvSpPr>
            <a:spLocks noGrp="1"/>
          </p:cNvSpPr>
          <p:nvPr>
            <p:ph type="dt" sz="quarter" idx="1"/>
          </p:nvPr>
        </p:nvSpPr>
        <p:spPr/>
        <p:txBody>
          <a:bodyPr/>
          <a:lstStyle/>
          <a:p>
            <a:pPr>
              <a:defRPr/>
            </a:pPr>
            <a:fld id="{50DD775D-F923-4BD4-A99D-A0AAD4E39617}" type="datetime8">
              <a:rPr lang="en-US" smtClean="0">
                <a:latin typeface="Segoe Semibold"/>
              </a:rPr>
              <a:pPr>
                <a:defRPr/>
              </a:pPr>
              <a:t>1/31/2009 3:42 PM</a:t>
            </a:fld>
            <a:endParaRPr lang="en-US" smtClean="0">
              <a:latin typeface="Segoe Semibold"/>
            </a:endParaRPr>
          </a:p>
        </p:txBody>
      </p:sp>
      <p:sp>
        <p:nvSpPr>
          <p:cNvPr id="67590" name="Slide Number Placeholder 6"/>
          <p:cNvSpPr>
            <a:spLocks noGrp="1"/>
          </p:cNvSpPr>
          <p:nvPr>
            <p:ph type="sldNum" sz="quarter" idx="5"/>
          </p:nvPr>
        </p:nvSpPr>
        <p:spPr/>
        <p:txBody>
          <a:bodyPr/>
          <a:lstStyle/>
          <a:p>
            <a:pPr>
              <a:defRPr/>
            </a:pPr>
            <a:fld id="{2F1D7899-DD11-40D6-9C18-34359DB17FD5}" type="slidenum">
              <a:rPr lang="en-US" smtClean="0">
                <a:latin typeface="Segoe Semibold"/>
              </a:rPr>
              <a:pPr>
                <a:defRPr/>
              </a:pPr>
              <a:t>54</a:t>
            </a:fld>
            <a:endParaRPr lang="en-US" smtClean="0">
              <a:latin typeface="Segoe Semi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Beginning with Windows Server 2008, computer virtualization by using Hyper-V technology has been an integral part of the operating system. Now, Hyper-V in Windows Server 2008 R2 has been updated as a part of Windows Server 2008 R2. </a:t>
            </a:r>
          </a:p>
          <a:p>
            <a:pPr eaLnBrk="1" hangingPunct="1">
              <a:spcBef>
                <a:spcPct val="0"/>
              </a:spcBef>
            </a:pPr>
            <a:endParaRPr lang="en-US" sz="1100" dirty="0" smtClean="0"/>
          </a:p>
          <a:p>
            <a:pPr eaLnBrk="1" hangingPunct="1">
              <a:spcBef>
                <a:spcPct val="0"/>
              </a:spcBef>
            </a:pPr>
            <a:r>
              <a:rPr lang="en-US" sz="1100" dirty="0" smtClean="0"/>
              <a:t>The new Hyper-V is an enabling technology for the marquee feature of Windows Server 2008 R2: Live Migration. This allows virtual machines to be moved between failover cluster nodes without interruption of services provided by the virtual machines. The users connected to the virtual machine being moved will notice only a slight drop in performance for a few moments. Otherwise, they will be unaware that the virtual machine was moved from one physical computer to another.</a:t>
            </a:r>
          </a:p>
          <a:p>
            <a:pPr eaLnBrk="1" hangingPunct="1">
              <a:spcBef>
                <a:spcPct val="0"/>
              </a:spcBef>
            </a:pPr>
            <a:endParaRPr lang="en-US" sz="1100" dirty="0" smtClean="0"/>
          </a:p>
          <a:p>
            <a:pPr eaLnBrk="1" hangingPunct="1">
              <a:spcBef>
                <a:spcPct val="0"/>
              </a:spcBef>
            </a:pPr>
            <a:r>
              <a:rPr lang="en-US" sz="1100" dirty="0" smtClean="0"/>
              <a:t>The Live Migration feature uses the new Cluster Shared Volumes feature in failover clustering. The Cluster Shared Volumes feature supports a file system that is shared between cluster nodes. The Cluster Shared Volumes feature is implemented as a filter driver in Windows Server 2008 R2. Live Migration allows you to perform maintenance on the original physical computer by moving the virtual machines on that computer to another physical computer. Because you have no disruption of service, high user uptime is maintained.</a:t>
            </a:r>
          </a:p>
          <a:p>
            <a:pPr eaLnBrk="1" hangingPunct="1">
              <a:spcBef>
                <a:spcPct val="0"/>
              </a:spcBef>
            </a:pPr>
            <a:endParaRPr lang="en-US" sz="1100" dirty="0" smtClean="0"/>
          </a:p>
          <a:p>
            <a:pPr eaLnBrk="1" hangingPunct="1">
              <a:spcBef>
                <a:spcPct val="0"/>
              </a:spcBef>
            </a:pPr>
            <a:r>
              <a:rPr lang="en-US" sz="1100" dirty="0" smtClean="0"/>
              <a:t>Quick Facts:</a:t>
            </a:r>
          </a:p>
          <a:p>
            <a:pPr eaLnBrk="1" hangingPunct="1">
              <a:spcBef>
                <a:spcPct val="0"/>
              </a:spcBef>
            </a:pPr>
            <a:endParaRPr lang="en-US" sz="1100" dirty="0" smtClean="0"/>
          </a:p>
          <a:p>
            <a:pPr marL="703263" lvl="1" indent="-315913">
              <a:lnSpc>
                <a:spcPct val="90000"/>
              </a:lnSpc>
              <a:buClr>
                <a:schemeClr val="tx2"/>
              </a:buClr>
              <a:buSzPct val="80000"/>
              <a:buFontTx/>
              <a:buBlip>
                <a:blip r:embed="rId3"/>
              </a:buBlip>
            </a:pPr>
            <a:r>
              <a:rPr lang="en-US" sz="1900" dirty="0" smtClean="0"/>
              <a:t>Moving from Quick to Live Migration requires:</a:t>
            </a:r>
          </a:p>
          <a:p>
            <a:pPr marL="1084263" lvl="2" indent="-315913">
              <a:lnSpc>
                <a:spcPct val="90000"/>
              </a:lnSpc>
              <a:buClr>
                <a:schemeClr val="tx2"/>
              </a:buClr>
              <a:buSzPct val="80000"/>
              <a:buFontTx/>
              <a:buBlip>
                <a:blip r:embed="rId3"/>
              </a:buBlip>
            </a:pPr>
            <a:r>
              <a:rPr lang="en-US" sz="1900" dirty="0" smtClean="0"/>
              <a:t>Changes to VMs:		No</a:t>
            </a:r>
          </a:p>
          <a:p>
            <a:pPr marL="1084263" lvl="2" indent="-315913">
              <a:lnSpc>
                <a:spcPct val="90000"/>
              </a:lnSpc>
              <a:buClr>
                <a:schemeClr val="tx2"/>
              </a:buClr>
              <a:buSzPct val="80000"/>
              <a:buFontTx/>
              <a:buBlip>
                <a:blip r:embed="rId3"/>
              </a:buBlip>
            </a:pPr>
            <a:r>
              <a:rPr lang="en-US" sz="1900" dirty="0" smtClean="0"/>
              <a:t>Changes to storage infrastructure:	No</a:t>
            </a:r>
          </a:p>
          <a:p>
            <a:pPr marL="1084263" lvl="2" indent="-315913">
              <a:lnSpc>
                <a:spcPct val="90000"/>
              </a:lnSpc>
              <a:buClr>
                <a:schemeClr val="tx2"/>
              </a:buClr>
              <a:buSzPct val="80000"/>
              <a:buFontTx/>
              <a:buBlip>
                <a:blip r:embed="rId3"/>
              </a:buBlip>
            </a:pPr>
            <a:r>
              <a:rPr lang="en-US" sz="1900" dirty="0" smtClean="0"/>
              <a:t>Changes to network infrastructure:	No</a:t>
            </a:r>
          </a:p>
          <a:p>
            <a:pPr marL="1084263" lvl="2" indent="-315913">
              <a:lnSpc>
                <a:spcPct val="90000"/>
              </a:lnSpc>
              <a:buClr>
                <a:schemeClr val="tx2"/>
              </a:buClr>
              <a:buSzPct val="80000"/>
              <a:buFontTx/>
              <a:buBlip>
                <a:blip r:embed="rId3"/>
              </a:buBlip>
            </a:pPr>
            <a:r>
              <a:rPr lang="en-US" sz="1900" dirty="0" smtClean="0"/>
              <a:t>Update to Windows 7 Hyper-V:	Yes</a:t>
            </a:r>
          </a:p>
          <a:p>
            <a:pPr eaLnBrk="1" hangingPunct="1">
              <a:spcBef>
                <a:spcPct val="0"/>
              </a:spcBef>
            </a:pPr>
            <a:endParaRPr lang="en-US" sz="1100"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AE9E9-87B6-4499-9ECB-26D4D8912E1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Even with all the efficiency gains with virtualization, virtual machines still need to be managed. The number of virtual machines tends to proliferate much faster than physical computers because machines typically do not require a hardware acquisition. So, management of virtual datacenters is even more imperative than ever before.</a:t>
            </a:r>
          </a:p>
          <a:p>
            <a:pPr eaLnBrk="1" hangingPunct="1">
              <a:spcBef>
                <a:spcPct val="0"/>
              </a:spcBef>
            </a:pPr>
            <a:endParaRPr lang="en-US" dirty="0" smtClean="0"/>
          </a:p>
          <a:p>
            <a:pPr eaLnBrk="1" hangingPunct="1">
              <a:spcBef>
                <a:spcPct val="0"/>
              </a:spcBef>
            </a:pPr>
            <a:r>
              <a:rPr lang="en-US" dirty="0" smtClean="0"/>
              <a:t>Windows Server 2008 R2 includes the following improvements that will help you manage your virtual data center:</a:t>
            </a:r>
          </a:p>
          <a:p>
            <a:pPr eaLnBrk="1" hangingPunct="1">
              <a:spcBef>
                <a:spcPct val="0"/>
              </a:spcBef>
            </a:pPr>
            <a:endParaRPr lang="en-US" dirty="0" smtClean="0"/>
          </a:p>
          <a:p>
            <a:pPr eaLnBrk="1" hangingPunct="1">
              <a:spcBef>
                <a:spcPct val="0"/>
              </a:spcBef>
              <a:buFontTx/>
              <a:buChar char="•"/>
            </a:pPr>
            <a:r>
              <a:rPr lang="en-US" b="1" dirty="0" smtClean="0"/>
              <a:t> Reduced effort for performing day-to-day </a:t>
            </a:r>
            <a:r>
              <a:rPr lang="en-US" b="1" dirty="0" err="1" smtClean="0"/>
              <a:t>Hyper‑V</a:t>
            </a:r>
            <a:r>
              <a:rPr lang="en-US" b="1" dirty="0" smtClean="0"/>
              <a:t> administrative tasks by using management consoles.</a:t>
            </a:r>
          </a:p>
          <a:p>
            <a:pPr eaLnBrk="1" hangingPunct="1">
              <a:spcBef>
                <a:spcPct val="0"/>
              </a:spcBef>
            </a:pPr>
            <a:endParaRPr lang="en-US" dirty="0" smtClean="0"/>
          </a:p>
          <a:p>
            <a:pPr eaLnBrk="1" hangingPunct="1">
              <a:spcBef>
                <a:spcPct val="0"/>
              </a:spcBef>
              <a:buFontTx/>
              <a:buChar char="•"/>
            </a:pPr>
            <a:r>
              <a:rPr lang="en-US" b="1" dirty="0" smtClean="0"/>
              <a:t> Enhanced command-line interface and automated management of day-to-day </a:t>
            </a:r>
            <a:r>
              <a:rPr lang="en-US" b="1" dirty="0" err="1" smtClean="0"/>
              <a:t>Hyper‑V</a:t>
            </a:r>
            <a:r>
              <a:rPr lang="en-US" b="1" dirty="0" smtClean="0"/>
              <a:t> administrative tasks by using </a:t>
            </a:r>
            <a:r>
              <a:rPr lang="en-US" b="1" dirty="0" err="1" smtClean="0"/>
              <a:t>PowerShell</a:t>
            </a:r>
            <a:r>
              <a:rPr lang="en-US" b="1" dirty="0" smtClean="0"/>
              <a:t> </a:t>
            </a:r>
            <a:r>
              <a:rPr lang="en-US" b="1" dirty="0" err="1" smtClean="0"/>
              <a:t>cmdlets</a:t>
            </a:r>
            <a:r>
              <a:rPr lang="en-US" b="1" dirty="0" smtClean="0"/>
              <a:t>.</a:t>
            </a:r>
          </a:p>
          <a:p>
            <a:pPr eaLnBrk="1" hangingPunct="1">
              <a:spcBef>
                <a:spcPct val="0"/>
              </a:spcBef>
            </a:pPr>
            <a:r>
              <a:rPr lang="en-US" dirty="0" err="1" smtClean="0"/>
              <a:t>PowerShell</a:t>
            </a:r>
            <a:r>
              <a:rPr lang="en-US" dirty="0" smtClean="0"/>
              <a:t> </a:t>
            </a:r>
            <a:r>
              <a:rPr lang="en-US" dirty="0" err="1" smtClean="0"/>
              <a:t>cmdlets</a:t>
            </a:r>
            <a:r>
              <a:rPr lang="en-US" dirty="0" smtClean="0"/>
              <a:t> provide the ability to fully manage Hyper-V and the virtual machines running on Hyper-V. The </a:t>
            </a:r>
            <a:r>
              <a:rPr lang="en-US" dirty="0" err="1" smtClean="0"/>
              <a:t>PowerShell</a:t>
            </a:r>
            <a:r>
              <a:rPr lang="en-US" dirty="0" smtClean="0"/>
              <a:t> </a:t>
            </a:r>
            <a:r>
              <a:rPr lang="en-US" dirty="0" err="1" smtClean="0"/>
              <a:t>cmdlets</a:t>
            </a:r>
            <a:r>
              <a:rPr lang="en-US" dirty="0" smtClean="0"/>
              <a:t> augment the graphical management tools and help automate repetitive management tasks.</a:t>
            </a:r>
          </a:p>
          <a:p>
            <a:pPr eaLnBrk="1" hangingPunct="1">
              <a:spcBef>
                <a:spcPct val="0"/>
              </a:spcBef>
            </a:pPr>
            <a:endParaRPr lang="en-US" dirty="0" smtClean="0"/>
          </a:p>
          <a:p>
            <a:pPr eaLnBrk="1" hangingPunct="1">
              <a:spcBef>
                <a:spcPct val="0"/>
              </a:spcBef>
              <a:buFontTx/>
              <a:buChar char="•"/>
            </a:pPr>
            <a:r>
              <a:rPr lang="en-US" dirty="0" smtClean="0"/>
              <a:t> </a:t>
            </a:r>
            <a:r>
              <a:rPr lang="en-US" b="1" dirty="0" smtClean="0"/>
              <a:t>Improved management of multiple </a:t>
            </a:r>
            <a:r>
              <a:rPr lang="en-US" b="1" dirty="0" err="1" smtClean="0"/>
              <a:t>Hyper‑V</a:t>
            </a:r>
            <a:r>
              <a:rPr lang="en-US" b="1" dirty="0" smtClean="0"/>
              <a:t> servers in a virtual datacenter environment by using System Center Virtual Machine Manager 2008</a:t>
            </a:r>
            <a:r>
              <a:rPr lang="en-US" dirty="0" smtClean="0"/>
              <a:t>.</a:t>
            </a:r>
          </a:p>
          <a:p>
            <a:pPr eaLnBrk="1" hangingPunct="1">
              <a:spcBef>
                <a:spcPct val="0"/>
              </a:spcBef>
            </a:pPr>
            <a:r>
              <a:rPr lang="en-US" dirty="0" smtClean="0"/>
              <a:t>Some of the improved Hyper-V management features provided by System Center Virtual Machine Manager 2008 include:</a:t>
            </a:r>
          </a:p>
          <a:p>
            <a:pPr lvl="1" eaLnBrk="1" hangingPunct="1">
              <a:spcBef>
                <a:spcPct val="0"/>
              </a:spcBef>
              <a:buFontTx/>
              <a:buChar char="•"/>
            </a:pPr>
            <a:r>
              <a:rPr lang="en-US" b="1" dirty="0" smtClean="0"/>
              <a:t> Extended Support for Hyper-V</a:t>
            </a:r>
            <a:r>
              <a:rPr lang="en-US" dirty="0" smtClean="0"/>
              <a:t>. System Center Virtual Machine Manager (VMM) 2008 supports all Hyper-V functionality while providing VMM-specific functions, such as the Intelligent Placement, the Self-Service Portal, and the integrated Library.</a:t>
            </a:r>
          </a:p>
          <a:p>
            <a:pPr lvl="1" eaLnBrk="1" hangingPunct="1">
              <a:spcBef>
                <a:spcPct val="0"/>
              </a:spcBef>
              <a:buFontTx/>
              <a:buChar char="•"/>
            </a:pPr>
            <a:r>
              <a:rPr lang="en-US" b="1" dirty="0" smtClean="0"/>
              <a:t> Automated responses to virtual machine performance problems and failures</a:t>
            </a:r>
            <a:r>
              <a:rPr lang="en-US" dirty="0" smtClean="0"/>
              <a:t>. The Performance and Resource Optimization (PRO) feature in VMM 2008 can dynamically respond to failure scenarios or poorly configured components that are identified in hardware, operating systems, or applications. When combined with PRO-enabled Management Packs and System Center Operations Manager 2007, you can receive automatic notifications if a virtual machine, operating system, or application is unhealthy. </a:t>
            </a:r>
          </a:p>
          <a:p>
            <a:pPr lvl="1" eaLnBrk="1" hangingPunct="1">
              <a:spcBef>
                <a:spcPct val="0"/>
              </a:spcBef>
              <a:buFontTx/>
              <a:buChar char="•"/>
            </a:pPr>
            <a:r>
              <a:rPr lang="en-US" b="1" dirty="0" smtClean="0"/>
              <a:t> Improved availability for virtual machines</a:t>
            </a:r>
            <a:r>
              <a:rPr lang="en-US" dirty="0" smtClean="0"/>
              <a:t>. VMM 2008 includes expanded support for failover clusters that improves the high-availability capabilities for managing mission-critical virtual machines. VMM 2008 is now fully cluster-aware, meaning it can detect and manage Hyper-V host clusters as a single unit. New user-friendly features, such as automatic detection of added or removed virtual hosts and designating high-availability virtual machine with one click, which helps reduce your administrative effort.</a:t>
            </a:r>
          </a:p>
          <a:p>
            <a:pPr eaLnBrk="1" hangingPunct="1">
              <a:spcBef>
                <a:spcPct val="0"/>
              </a:spcBef>
            </a:pPr>
            <a:endParaRPr lang="en-US"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57341-79EC-4AD5-AA52-CBA5D2DD461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Historically, deploying operating systems and applications to physical and virtual computers used different methods. For virtual computers, the .</a:t>
            </a:r>
            <a:r>
              <a:rPr lang="en-US" dirty="0" err="1" smtClean="0"/>
              <a:t>vhd</a:t>
            </a:r>
            <a:r>
              <a:rPr lang="en-US" dirty="0" smtClean="0"/>
              <a:t> file format has become a </a:t>
            </a:r>
            <a:r>
              <a:rPr lang="en-US" i="1" dirty="0" smtClean="0"/>
              <a:t>de facto</a:t>
            </a:r>
            <a:r>
              <a:rPr lang="en-US" dirty="0" smtClean="0"/>
              <a:t> standard for deploying and interchanging pre-configured operating systems and applications.</a:t>
            </a:r>
          </a:p>
          <a:p>
            <a:pPr eaLnBrk="1" hangingPunct="1">
              <a:spcBef>
                <a:spcPct val="0"/>
              </a:spcBef>
            </a:pPr>
            <a:endParaRPr lang="en-US" dirty="0" smtClean="0"/>
          </a:p>
          <a:p>
            <a:pPr eaLnBrk="1" hangingPunct="1">
              <a:spcBef>
                <a:spcPct val="0"/>
              </a:spcBef>
            </a:pPr>
            <a:r>
              <a:rPr lang="en-US" dirty="0" smtClean="0"/>
              <a:t>Windows Server 2008 R2 also supports the ability to boot a computer from a .</a:t>
            </a:r>
            <a:r>
              <a:rPr lang="en-US" dirty="0" err="1" smtClean="0"/>
              <a:t>vhd</a:t>
            </a:r>
            <a:r>
              <a:rPr lang="en-US" dirty="0" smtClean="0"/>
              <a:t> file stored on a local hard disk. This allows you to use preconfigured .</a:t>
            </a:r>
            <a:r>
              <a:rPr lang="en-US" dirty="0" err="1" smtClean="0"/>
              <a:t>vhd</a:t>
            </a:r>
            <a:r>
              <a:rPr lang="en-US" dirty="0" smtClean="0"/>
              <a:t> files for deploying virtual and physical computers. This helps reduce the number of images that you need to manage and provides an easier method for your testing deployment prior to deployment in your production environment.</a:t>
            </a:r>
          </a:p>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946C8-5CF7-4CEC-A489-5F56AAA0ED8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Note for speaker: use this slide if you need to cover</a:t>
            </a:r>
            <a:r>
              <a:rPr lang="en-US" b="1" baseline="0" dirty="0" smtClean="0"/>
              <a:t> the improvements in one slide.</a:t>
            </a:r>
          </a:p>
          <a:p>
            <a:r>
              <a:rPr lang="en-US" b="1" baseline="0" dirty="0" smtClean="0"/>
              <a:t>You can omit if you are using the following slides to drill down in details</a:t>
            </a:r>
            <a:endParaRPr lang="en-US" b="1" dirty="0" smtClean="0"/>
          </a:p>
          <a:p>
            <a:endParaRPr lang="en-US" b="1" dirty="0" smtClean="0"/>
          </a:p>
          <a:p>
            <a:endParaRPr lang="en-US" b="1" dirty="0" smtClean="0"/>
          </a:p>
          <a:p>
            <a:r>
              <a:rPr lang="en-US" b="1" dirty="0" smtClean="0"/>
              <a:t>RDS &amp; VDI</a:t>
            </a:r>
            <a:endParaRPr lang="en-US" b="0" dirty="0" smtClean="0"/>
          </a:p>
          <a:p>
            <a:r>
              <a:rPr lang="en-US" sz="1200" kern="1200" dirty="0" smtClean="0">
                <a:solidFill>
                  <a:schemeClr val="tx1"/>
                </a:solidFill>
                <a:latin typeface="+mn-lt"/>
                <a:ea typeface="+mn-ea"/>
                <a:cs typeface="+mn-cs"/>
              </a:rPr>
              <a:t>Increasingly businesses aim to enable their employees and contractors to work from home or from an offshore, outsourced facility. These new work environments provide better flexibility, cost control and lower environmental footprint but increase demand for security and compliance so that precious Corporate data is not at risk.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address these challenges, Microsoft has been investing in Virtual Desktop Infrastructure, also known as VDI, in collaboration with our partners, which include Citrix, Unisys, HP, Quest, </a:t>
            </a:r>
            <a:r>
              <a:rPr lang="en-US" sz="1200" kern="1200" dirty="0" err="1" smtClean="0">
                <a:solidFill>
                  <a:schemeClr val="tx1"/>
                </a:solidFill>
                <a:latin typeface="+mn-lt"/>
                <a:ea typeface="+mn-ea"/>
                <a:cs typeface="+mn-cs"/>
              </a:rPr>
              <a:t>Ericom</a:t>
            </a:r>
            <a:r>
              <a:rPr lang="en-US" sz="1200" kern="1200" dirty="0" smtClean="0">
                <a:solidFill>
                  <a:schemeClr val="tx1"/>
                </a:solidFill>
                <a:latin typeface="+mn-lt"/>
                <a:ea typeface="+mn-ea"/>
                <a:cs typeface="+mn-cs"/>
              </a:rPr>
              <a:t> and several others. We’ve also been adding management and performance features</a:t>
            </a:r>
            <a:r>
              <a:rPr lang="en-US" sz="1200" kern="1200" baseline="0" dirty="0" smtClean="0">
                <a:solidFill>
                  <a:schemeClr val="tx1"/>
                </a:solidFill>
                <a:latin typeface="+mn-lt"/>
                <a:ea typeface="+mn-ea"/>
                <a:cs typeface="+mn-cs"/>
              </a:rPr>
              <a:t> to our Terminal Services-based virtualization, combining the two to form the most flexible presentation virtualization offering in Windows Server’s history. To better illustrate the breadth of these features, we’ve decided to rename Terminal Services to Remote Desktop Services.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RDS incorporates all the features of Terminals Services and expands on them. </a:t>
            </a:r>
            <a:r>
              <a:rPr lang="en-US" sz="1200" kern="1200" dirty="0" smtClean="0">
                <a:solidFill>
                  <a:schemeClr val="tx1"/>
                </a:solidFill>
                <a:latin typeface="+mn-lt"/>
                <a:ea typeface="+mn-ea"/>
                <a:cs typeface="+mn-cs"/>
              </a:rPr>
              <a:t>VDI is a centralized desktop delivery architecture which allows customers to centralize the storage, execution and management of a Windows desktop in the data center. It enables Windows Vista Enterprise and other desktop environments to run and be managed in virtual machines on a centralized server.</a:t>
            </a:r>
          </a:p>
          <a:p>
            <a:r>
              <a:rPr lang="en-US" sz="1200" kern="1200" dirty="0" smtClean="0">
                <a:solidFill>
                  <a:schemeClr val="tx1"/>
                </a:solidFill>
                <a:latin typeface="+mn-lt"/>
                <a:ea typeface="+mn-ea"/>
                <a:cs typeface="+mn-cs"/>
              </a:rPr>
              <a:t> </a:t>
            </a:r>
          </a:p>
          <a:p>
            <a:endParaRPr lang="en-US" b="1" dirty="0" smtClean="0"/>
          </a:p>
          <a:p>
            <a:r>
              <a:rPr lang="en-US" b="1" dirty="0" smtClean="0"/>
              <a:t>Improving</a:t>
            </a:r>
            <a:r>
              <a:rPr lang="en-US" b="1" baseline="0" dirty="0" smtClean="0"/>
              <a:t> the user experience</a:t>
            </a:r>
            <a:endParaRPr lang="en-US" b="0" baseline="0" dirty="0" smtClean="0"/>
          </a:p>
          <a:p>
            <a:r>
              <a:rPr lang="en-US" b="0" baseline="0" dirty="0" smtClean="0"/>
              <a:t>For both VDI and traditional remote desktop services the quality of user experience is more important than ever before. Microsoft is making </a:t>
            </a:r>
            <a:r>
              <a:rPr lang="en-US" sz="1200" kern="1200" dirty="0" smtClean="0">
                <a:solidFill>
                  <a:schemeClr val="tx1"/>
                </a:solidFill>
                <a:latin typeface="+mn-lt"/>
                <a:ea typeface="+mn-ea"/>
                <a:cs typeface="+mn-cs"/>
              </a:rPr>
              <a:t>great progress in improving the end user experience through new Remote Desktop Protocol capabilities.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new capabilities, enabled with Windows Server 2008 R2 in combination with Windows7 Enterprise Edition and Ultimate Edition, improve significantly the experience of remote users, making it more similar to the experience enjoyed by users accessing local computing resources</a:t>
            </a:r>
          </a:p>
          <a:p>
            <a:endParaRPr lang="en-US" sz="1200" b="1"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RemoteApp</a:t>
            </a:r>
            <a:r>
              <a:rPr lang="en-US" sz="1200" b="1" kern="1200" baseline="0" dirty="0" smtClean="0">
                <a:solidFill>
                  <a:schemeClr val="tx1"/>
                </a:solidFill>
                <a:latin typeface="+mn-lt"/>
                <a:ea typeface="+mn-ea"/>
                <a:cs typeface="+mn-cs"/>
              </a:rPr>
              <a:t> &amp; Desktop Connections</a:t>
            </a:r>
          </a:p>
          <a:p>
            <a:pPr lvl="0"/>
            <a:r>
              <a:rPr lang="en-US" sz="1200" kern="1200" dirty="0" smtClean="0">
                <a:solidFill>
                  <a:schemeClr val="tx1"/>
                </a:solidFill>
                <a:latin typeface="+mn-lt"/>
                <a:ea typeface="+mn-ea"/>
                <a:cs typeface="+mn-cs"/>
              </a:rPr>
              <a:t>New Remote Desktop &amp; Application feeds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provides a set of resources, such as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programs and Remote Desktops.  These feeds are presented to Windows 7 users using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Connection control panel.  The new </a:t>
            </a:r>
            <a:r>
              <a:rPr lang="en-US" sz="1200" kern="1200" dirty="0" err="1" smtClean="0">
                <a:solidFill>
                  <a:schemeClr val="tx1"/>
                </a:solidFill>
                <a:latin typeface="+mn-lt"/>
                <a:ea typeface="+mn-ea"/>
                <a:cs typeface="+mn-cs"/>
              </a:rPr>
              <a:t>RemoteApp</a:t>
            </a:r>
            <a:r>
              <a:rPr lang="en-US" sz="1200" kern="1200" dirty="0" smtClean="0">
                <a:solidFill>
                  <a:schemeClr val="tx1"/>
                </a:solidFill>
                <a:latin typeface="+mn-lt"/>
                <a:ea typeface="+mn-ea"/>
                <a:cs typeface="+mn-cs"/>
              </a:rPr>
              <a:t> &amp; Desktop Web Access provides the ability to connect to resources from Vista &amp; XP in addition to Windows 7.</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Improved</a:t>
            </a:r>
            <a:r>
              <a:rPr lang="en-US" sz="1200" b="1" kern="1200" baseline="0" dirty="0" smtClean="0">
                <a:solidFill>
                  <a:schemeClr val="tx1"/>
                </a:solidFill>
                <a:latin typeface="+mn-lt"/>
                <a:ea typeface="+mn-ea"/>
                <a:cs typeface="+mn-cs"/>
              </a:rPr>
              <a:t> Management Toolset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Remote Desktops Services in Windows Server 2008 R2 focuses on improving management for all the existing scenarios delivered previously in Terminal Services and the exciting new scenarios in Remote Desktop Services; additionally we have added features to help improve application compatibility  Perhaps this should be security and platform bucket and then have a separate management bucket?</a:t>
            </a:r>
          </a:p>
          <a:p>
            <a:pPr lvl="0"/>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Platform</a:t>
            </a:r>
            <a:r>
              <a:rPr lang="en-US" sz="1200" b="1" kern="1200" baseline="0" dirty="0" smtClean="0">
                <a:solidFill>
                  <a:schemeClr val="tx1"/>
                </a:solidFill>
                <a:latin typeface="+mn-lt"/>
                <a:ea typeface="+mn-ea"/>
                <a:cs typeface="+mn-cs"/>
              </a:rPr>
              <a:t> Investments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latin typeface="Segoe"/>
                <a:ea typeface="+mn-ea"/>
                <a:cs typeface="+mn-cs"/>
              </a:rPr>
              <a:t>Multiple levels of extensibility for custom partner solutions for Remote Desktop Services &amp; VDI based solutions</a:t>
            </a:r>
          </a:p>
          <a:p>
            <a:endParaRPr lang="en-US" b="0"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Microsoft Logo Black.png"/>
          <p:cNvPicPr>
            <a:picLocks noChangeAspect="1"/>
          </p:cNvPicPr>
          <p:nvPr/>
        </p:nvPicPr>
        <p:blipFill>
          <a:blip r:embed="rId3">
            <a:lum bright="100000"/>
          </a:blip>
          <a:srcRect/>
          <a:stretch>
            <a:fillRect/>
          </a:stretch>
        </p:blipFill>
        <p:spPr bwMode="auto">
          <a:xfrm>
            <a:off x="8021638" y="282575"/>
            <a:ext cx="942975" cy="155575"/>
          </a:xfrm>
          <a:prstGeom prst="rect">
            <a:avLst/>
          </a:prstGeom>
          <a:noFill/>
          <a:ln w="9525">
            <a:noFill/>
            <a:miter lim="800000"/>
            <a:headEnd/>
            <a:tailEnd/>
          </a:ln>
        </p:spPr>
      </p:pic>
      <p:pic>
        <p:nvPicPr>
          <p:cNvPr id="5" name="Picture 4" descr="logo-ms-ws08-v.png"/>
          <p:cNvPicPr>
            <a:picLocks noChangeAspect="1"/>
          </p:cNvPicPr>
          <p:nvPr userDrawn="1"/>
        </p:nvPicPr>
        <p:blipFill>
          <a:blip r:embed="rId4"/>
          <a:srcRect/>
          <a:stretch>
            <a:fillRect/>
          </a:stretch>
        </p:blipFill>
        <p:spPr bwMode="auto">
          <a:xfrm>
            <a:off x="1219200" y="990600"/>
            <a:ext cx="5221288" cy="730250"/>
          </a:xfrm>
          <a:prstGeom prst="rect">
            <a:avLst/>
          </a:prstGeom>
          <a:noFill/>
          <a:ln w="9525">
            <a:noFill/>
            <a:miter lim="800000"/>
            <a:headEnd/>
            <a:tailEnd/>
          </a:ln>
        </p:spPr>
      </p:pic>
      <p:sp>
        <p:nvSpPr>
          <p:cNvPr id="2" name="Title 1"/>
          <p:cNvSpPr>
            <a:spLocks noGrp="1"/>
          </p:cNvSpPr>
          <p:nvPr>
            <p:ph type="ctrTitle"/>
          </p:nvPr>
        </p:nvSpPr>
        <p:spPr>
          <a:xfrm>
            <a:off x="730250" y="2355850"/>
            <a:ext cx="7681913" cy="1523495"/>
          </a:xfrm>
        </p:spPr>
        <p:txBody>
          <a:bodyPr/>
          <a:lstStyle>
            <a:lvl1pPr algn="ctr">
              <a:lnSpc>
                <a:spcPct val="90000"/>
              </a:lnSpc>
              <a:defRPr sz="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rtlCol="0">
            <a:noAutofit/>
          </a:bodyPr>
          <a:lstStyle>
            <a:lvl1pPr marL="0" indent="0" algn="ctr" defTabSz="914363" rtl="0" eaLnBrk="1" latinLnBrk="0" hangingPunct="1">
              <a:lnSpc>
                <a:spcPct val="90000"/>
              </a:lnSpc>
              <a:spcBef>
                <a:spcPts val="0"/>
              </a:spcBef>
              <a:buFontTx/>
              <a:buNone/>
              <a:defRPr lang="en-US" sz="32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ALKIN - Prints in GRAYSCA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Microsoft Logo Black.png"/>
          <p:cNvPicPr>
            <a:picLocks noChangeAspect="1"/>
          </p:cNvPicPr>
          <p:nvPr/>
        </p:nvPicPr>
        <p:blipFill>
          <a:blip r:embed="rId3">
            <a:lum bright="100000"/>
          </a:blip>
          <a:srcRect/>
          <a:stretch>
            <a:fillRect/>
          </a:stretch>
        </p:blipFill>
        <p:spPr bwMode="auto">
          <a:xfrm>
            <a:off x="8021638" y="282575"/>
            <a:ext cx="942975" cy="155575"/>
          </a:xfrm>
          <a:prstGeom prst="rect">
            <a:avLst/>
          </a:prstGeom>
          <a:noFill/>
          <a:ln w="9525">
            <a:noFill/>
            <a:miter lim="800000"/>
            <a:headEnd/>
            <a:tailEnd/>
          </a:ln>
        </p:spPr>
      </p:pic>
      <p:pic>
        <p:nvPicPr>
          <p:cNvPr id="5" name="Picture 4" descr="logo-ms-ws08-v.png"/>
          <p:cNvPicPr>
            <a:picLocks noChangeAspect="1"/>
          </p:cNvPicPr>
          <p:nvPr userDrawn="1"/>
        </p:nvPicPr>
        <p:blipFill>
          <a:blip r:embed="rId4"/>
          <a:srcRect/>
          <a:stretch>
            <a:fillRect/>
          </a:stretch>
        </p:blipFill>
        <p:spPr bwMode="auto">
          <a:xfrm>
            <a:off x="3502025" y="1219200"/>
            <a:ext cx="4575175" cy="639763"/>
          </a:xfrm>
          <a:prstGeom prst="rect">
            <a:avLst/>
          </a:prstGeom>
          <a:noFill/>
          <a:ln w="9525">
            <a:noFill/>
            <a:miter lim="800000"/>
            <a:headEnd/>
            <a:tailEnd/>
          </a:ln>
        </p:spPr>
      </p:pic>
      <p:sp>
        <p:nvSpPr>
          <p:cNvPr id="2" name="Title 1"/>
          <p:cNvSpPr>
            <a:spLocks noGrp="1"/>
          </p:cNvSpPr>
          <p:nvPr>
            <p:ph type="ctrTitle"/>
          </p:nvPr>
        </p:nvSpPr>
        <p:spPr>
          <a:xfrm>
            <a:off x="3276600" y="2355850"/>
            <a:ext cx="5135563" cy="1523495"/>
          </a:xfrm>
        </p:spPr>
        <p:txBody>
          <a:bodyPr/>
          <a:lstStyle>
            <a:lvl1pPr>
              <a:lnSpc>
                <a:spcPct val="90000"/>
              </a:lnSpc>
              <a:defRPr sz="48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4343400"/>
            <a:ext cx="5135563" cy="461665"/>
          </a:xfrm>
        </p:spPr>
        <p:txBody>
          <a:bodyPr rtlCol="0">
            <a:noAutofit/>
          </a:bodyPr>
          <a:lstStyle>
            <a:lvl1pPr marL="0" indent="0" algn="l" defTabSz="914363" rtl="0" eaLnBrk="1" latinLnBrk="0" hangingPunct="1">
              <a:lnSpc>
                <a:spcPct val="90000"/>
              </a:lnSpc>
              <a:spcBef>
                <a:spcPts val="0"/>
              </a:spcBef>
              <a:buFontTx/>
              <a:buNone/>
              <a:defRPr lang="en-US" sz="25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Web">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_Better Together">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a:xfrm>
            <a:off x="241300" y="242888"/>
            <a:ext cx="8382000" cy="747712"/>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Managem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caleable_Reliable">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a:xfrm>
            <a:off x="381000" y="230188"/>
            <a:ext cx="8610600" cy="747712"/>
          </a:xfrm>
        </p:spPr>
        <p:txBody>
          <a:bodyPr/>
          <a:lstStyle>
            <a:lvl1pPr>
              <a:defRPr sz="36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3"/>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ctrTitle"/>
          </p:nvPr>
        </p:nvSpPr>
        <p:spPr>
          <a:xfrm>
            <a:off x="730250" y="2819906"/>
            <a:ext cx="7043208" cy="1523494"/>
          </a:xfrm>
        </p:spPr>
        <p:txBody>
          <a:bodyPr anchor="ctr" anchorCtr="0"/>
          <a:lstStyle>
            <a:lvl1pPr algn="ct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648200"/>
            <a:ext cx="7043208" cy="461665"/>
          </a:xfrm>
        </p:spPr>
        <p:txBody>
          <a:bodyPr>
            <a:noAutofit/>
          </a:bodyPr>
          <a:lstStyle>
            <a:lvl1pPr marL="0" indent="0" algn="ctr">
              <a:lnSpc>
                <a:spcPct val="90000"/>
              </a:lnSpc>
              <a:spcBef>
                <a:spcPts val="0"/>
              </a:spcBef>
              <a:buNone/>
              <a:defRPr sz="2500" i="1">
                <a:solidFill>
                  <a:schemeClr val="tx1"/>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Virtualization">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7515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756386"/>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6386"/>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737934"/>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5012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737934"/>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5012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cSld>
  <p:clrMapOvr>
    <a:masterClrMapping/>
  </p:clrMapOvr>
  <p:transition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Tree>
  </p:cSld>
  <p:clrMapOvr>
    <a:masterClrMapping/>
  </p:clrMapOvr>
  <p:transition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712"/>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381000" y="1751012"/>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14" r:id="rId4"/>
    <p:sldLayoutId id="2147483908" r:id="rId5"/>
    <p:sldLayoutId id="2147483909" r:id="rId6"/>
    <p:sldLayoutId id="2147483910" r:id="rId7"/>
    <p:sldLayoutId id="2147483911" r:id="rId8"/>
    <p:sldLayoutId id="2147483912" r:id="rId9"/>
    <p:sldLayoutId id="2147483913" r:id="rId10"/>
    <p:sldLayoutId id="2147483916" r:id="rId11"/>
    <p:sldLayoutId id="2147483917" r:id="rId12"/>
    <p:sldLayoutId id="2147483918" r:id="rId13"/>
    <p:sldLayoutId id="2147483919" r:id="rId14"/>
  </p:sldLayoutIdLst>
  <p:transition advClick="0" advTm="0">
    <p:fade/>
  </p:transition>
  <p:hf sldNum="0" hdr="0" ftr="0" dt="0"/>
  <p:txStyles>
    <p:titleStyle>
      <a:lvl1pPr algn="l" defTabSz="912813" rtl="0" eaLnBrk="0" fontAlgn="base" hangingPunct="0">
        <a:lnSpc>
          <a:spcPct val="90000"/>
        </a:lnSpc>
        <a:spcBef>
          <a:spcPct val="0"/>
        </a:spcBef>
        <a:spcAft>
          <a:spcPct val="0"/>
        </a:spcAft>
        <a:defRPr lang="en-US" sz="4000" kern="12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2pPr>
      <a:lvl3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3pPr>
      <a:lvl4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4pPr>
      <a:lvl5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27.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51.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0.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14.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73.gif"/><Relationship Id="rId5" Type="http://schemas.openxmlformats.org/officeDocument/2006/relationships/image" Target="../media/image72.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86.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6.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58.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6.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0.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59.png"/><Relationship Id="rId14" Type="http://schemas.openxmlformats.org/officeDocument/2006/relationships/image" Target="../media/image8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8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89.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78.png"/><Relationship Id="rId7"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105.png"/><Relationship Id="rId5" Type="http://schemas.openxmlformats.org/officeDocument/2006/relationships/image" Target="../media/image59.png"/><Relationship Id="rId4" Type="http://schemas.openxmlformats.org/officeDocument/2006/relationships/image" Target="../media/image77.png"/><Relationship Id="rId9" Type="http://schemas.openxmlformats.org/officeDocument/2006/relationships/image" Target="../media/image107.png"/></Relationships>
</file>

<file path=ppt/slides/_rels/slide52.xml.rels><?xml version="1.0" encoding="UTF-8" standalone="yes"?>
<Relationships xmlns="http://schemas.openxmlformats.org/package/2006/relationships"><Relationship Id="rId8" Type="http://schemas.openxmlformats.org/officeDocument/2006/relationships/hyperlink" Target="javascript:top.BigPreviewPopup(512,%20125);" TargetMode="External"/><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defTabSz="914363" eaLnBrk="1" fontAlgn="auto" hangingPunct="1">
              <a:spcAft>
                <a:spcPts val="0"/>
              </a:spcAft>
              <a:defRPr/>
            </a:pPr>
            <a:r>
              <a:rPr smtClean="0"/>
              <a:t>Introducing </a:t>
            </a:r>
            <a:r>
              <a:rPr smtClean="0"/>
              <a:t/>
            </a:r>
            <a:br>
              <a:rPr smtClean="0"/>
            </a:br>
            <a:r>
              <a:rPr smtClean="0"/>
              <a:t>Windows </a:t>
            </a:r>
            <a:r>
              <a:rPr smtClean="0"/>
              <a:t>Server 2008 R2</a:t>
            </a:r>
            <a:endParaRPr dirty="0"/>
          </a:p>
        </p:txBody>
      </p:sp>
      <p:sp>
        <p:nvSpPr>
          <p:cNvPr id="18435" name="Subtitle 6"/>
          <p:cNvSpPr>
            <a:spLocks noGrp="1"/>
          </p:cNvSpPr>
          <p:nvPr>
            <p:ph type="subTitle" idx="1"/>
          </p:nvPr>
        </p:nvSpPr>
        <p:spPr>
          <a:xfrm>
            <a:off x="730250" y="4344988"/>
            <a:ext cx="7681913" cy="443198"/>
          </a:xfrm>
        </p:spPr>
        <p:txBody>
          <a:bodyPr>
            <a:spAutoFit/>
          </a:bodyPr>
          <a:lstStyle/>
          <a:p>
            <a:pPr defTabSz="912813">
              <a:spcBef>
                <a:spcPct val="0"/>
              </a:spcBef>
            </a:pPr>
            <a:r>
              <a:rPr smtClean="0"/>
              <a:t>Overview</a:t>
            </a:r>
            <a:endParaRPr smtClean="0"/>
          </a:p>
        </p:txBody>
      </p:sp>
    </p:spTree>
  </p:cSld>
  <p:clrMapOvr>
    <a:masterClrMapping/>
  </p:clrMapOvr>
  <p:transition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entagon 33"/>
          <p:cNvSpPr/>
          <p:nvPr/>
        </p:nvSpPr>
        <p:spPr bwMode="auto">
          <a:xfrm rot="5400000">
            <a:off x="5733452" y="1999657"/>
            <a:ext cx="3505204" cy="2553891"/>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a:r>
              <a:rPr lang="en-US" sz="2000" b="1" dirty="0" smtClean="0">
                <a:solidFill>
                  <a:schemeClr val="bg1"/>
                </a:solidFill>
                <a:effectLst>
                  <a:outerShdw blurRad="38100" dist="38100" dir="2700000" algn="tl">
                    <a:srgbClr val="000000">
                      <a:alpha val="43137"/>
                    </a:srgbClr>
                  </a:outerShdw>
                </a:effectLst>
              </a:rPr>
              <a:t>Remote Application Access</a:t>
            </a:r>
          </a:p>
        </p:txBody>
      </p:sp>
      <p:sp>
        <p:nvSpPr>
          <p:cNvPr id="32" name="Pentagon 31"/>
          <p:cNvSpPr/>
          <p:nvPr/>
        </p:nvSpPr>
        <p:spPr bwMode="auto">
          <a:xfrm rot="5400000">
            <a:off x="-18457" y="1999659"/>
            <a:ext cx="3505207" cy="2553893"/>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lvl="0" algn="ctr"/>
            <a:r>
              <a:rPr lang="en-US" sz="2000" b="1" dirty="0" smtClean="0">
                <a:solidFill>
                  <a:schemeClr val="bg1"/>
                </a:solidFill>
                <a:effectLst>
                  <a:outerShdw blurRad="38100" dist="38100" dir="2700000" algn="tl">
                    <a:srgbClr val="000000">
                      <a:alpha val="43137"/>
                    </a:srgbClr>
                  </a:outerShdw>
                </a:effectLst>
              </a:rPr>
              <a:t>RDS &amp; VDI – an integrated solution</a:t>
            </a:r>
          </a:p>
        </p:txBody>
      </p:sp>
      <p:sp>
        <p:nvSpPr>
          <p:cNvPr id="33" name="Pentagon 32"/>
          <p:cNvSpPr/>
          <p:nvPr/>
        </p:nvSpPr>
        <p:spPr bwMode="auto">
          <a:xfrm rot="5400000">
            <a:off x="2877146" y="1999658"/>
            <a:ext cx="3505205" cy="2553891"/>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a:r>
              <a:rPr lang="en-US" sz="2000" b="1" dirty="0" smtClean="0">
                <a:solidFill>
                  <a:schemeClr val="bg1"/>
                </a:solidFill>
                <a:effectLst>
                  <a:outerShdw blurRad="38100" dist="38100" dir="2700000" algn="tl">
                    <a:srgbClr val="000000">
                      <a:alpha val="43137"/>
                    </a:srgbClr>
                  </a:outerShdw>
                </a:effectLst>
              </a:rPr>
              <a:t>Remote Application Access</a:t>
            </a:r>
          </a:p>
        </p:txBody>
      </p:sp>
      <p:sp>
        <p:nvSpPr>
          <p:cNvPr id="19" name="Flowchart: Process 18"/>
          <p:cNvSpPr/>
          <p:nvPr/>
        </p:nvSpPr>
        <p:spPr bwMode="auto">
          <a:xfrm>
            <a:off x="6096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lvl="0" algn="ctr"/>
            <a:r>
              <a:rPr lang="en-US" sz="1500" dirty="0" smtClean="0"/>
              <a:t>Hyper-V support for virtual desktops</a:t>
            </a:r>
            <a:endParaRPr lang="en-US" sz="1500" dirty="0"/>
          </a:p>
        </p:txBody>
      </p:sp>
      <p:sp>
        <p:nvSpPr>
          <p:cNvPr id="23" name="Flowchart: Process 22"/>
          <p:cNvSpPr/>
          <p:nvPr/>
        </p:nvSpPr>
        <p:spPr bwMode="auto">
          <a:xfrm>
            <a:off x="6096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Single discovery, broker &amp; publishing infrastructure</a:t>
            </a:r>
          </a:p>
        </p:txBody>
      </p:sp>
      <p:sp>
        <p:nvSpPr>
          <p:cNvPr id="24" name="Flowchart: Process 23"/>
          <p:cNvSpPr/>
          <p:nvPr/>
        </p:nvSpPr>
        <p:spPr bwMode="auto">
          <a:xfrm>
            <a:off x="6096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SCVMM Support</a:t>
            </a:r>
          </a:p>
        </p:txBody>
      </p:sp>
      <p:sp>
        <p:nvSpPr>
          <p:cNvPr id="25" name="Flowchart: Process 24"/>
          <p:cNvSpPr/>
          <p:nvPr/>
        </p:nvSpPr>
        <p:spPr bwMode="auto">
          <a:xfrm>
            <a:off x="35052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err="1" smtClean="0"/>
              <a:t>RemoteApp</a:t>
            </a:r>
            <a:r>
              <a:rPr lang="en-US" sz="1500" dirty="0" smtClean="0"/>
              <a:t> &amp; Desktop Connections</a:t>
            </a:r>
          </a:p>
        </p:txBody>
      </p:sp>
      <p:sp>
        <p:nvSpPr>
          <p:cNvPr id="26" name="Flowchart: Process 25"/>
          <p:cNvSpPr/>
          <p:nvPr/>
        </p:nvSpPr>
        <p:spPr bwMode="auto">
          <a:xfrm>
            <a:off x="35052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err="1" smtClean="0"/>
              <a:t>RemoteApp</a:t>
            </a:r>
            <a:r>
              <a:rPr lang="en-US" sz="1500" dirty="0" smtClean="0"/>
              <a:t> &amp; Desktop </a:t>
            </a:r>
          </a:p>
          <a:p>
            <a:pPr algn="ctr"/>
            <a:r>
              <a:rPr lang="en-US" sz="1500" dirty="0" smtClean="0"/>
              <a:t>&amp; Web Access</a:t>
            </a:r>
          </a:p>
        </p:txBody>
      </p:sp>
      <p:sp>
        <p:nvSpPr>
          <p:cNvPr id="27" name="Flowchart: Process 26"/>
          <p:cNvSpPr/>
          <p:nvPr/>
        </p:nvSpPr>
        <p:spPr bwMode="auto">
          <a:xfrm>
            <a:off x="35052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RD Gateway Security Improvements</a:t>
            </a:r>
          </a:p>
        </p:txBody>
      </p:sp>
      <p:sp>
        <p:nvSpPr>
          <p:cNvPr id="28" name="Flowchart: Process 27"/>
          <p:cNvSpPr/>
          <p:nvPr/>
        </p:nvSpPr>
        <p:spPr bwMode="auto">
          <a:xfrm>
            <a:off x="63246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True multiple </a:t>
            </a:r>
          </a:p>
          <a:p>
            <a:pPr algn="ctr"/>
            <a:r>
              <a:rPr lang="en-US" sz="1500" dirty="0" smtClean="0"/>
              <a:t>monitor support</a:t>
            </a:r>
          </a:p>
        </p:txBody>
      </p:sp>
      <p:sp>
        <p:nvSpPr>
          <p:cNvPr id="29" name="Flowchart: Process 28"/>
          <p:cNvSpPr/>
          <p:nvPr/>
        </p:nvSpPr>
        <p:spPr bwMode="auto">
          <a:xfrm>
            <a:off x="63246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Multimedia Support </a:t>
            </a:r>
          </a:p>
          <a:p>
            <a:pPr algn="ctr"/>
            <a:r>
              <a:rPr lang="en-US" sz="1500" dirty="0" smtClean="0"/>
              <a:t>&amp; Bi direction audio</a:t>
            </a:r>
          </a:p>
        </p:txBody>
      </p:sp>
      <p:sp>
        <p:nvSpPr>
          <p:cNvPr id="30" name="Flowchart: Process 29"/>
          <p:cNvSpPr/>
          <p:nvPr/>
        </p:nvSpPr>
        <p:spPr bwMode="auto">
          <a:xfrm>
            <a:off x="63246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r>
              <a:rPr lang="en-US" sz="1500" dirty="0" smtClean="0"/>
              <a:t>2D and 3D </a:t>
            </a:r>
            <a:r>
              <a:rPr lang="en-US" sz="1500" dirty="0" err="1" smtClean="0"/>
              <a:t>remoting</a:t>
            </a:r>
            <a:r>
              <a:rPr lang="en-US" sz="1500" dirty="0" smtClean="0"/>
              <a:t> </a:t>
            </a:r>
          </a:p>
          <a:p>
            <a:pPr algn="ctr"/>
            <a:r>
              <a:rPr lang="en-US" sz="1500" dirty="0" smtClean="0"/>
              <a:t>for DirectX 10.1 </a:t>
            </a:r>
            <a:br>
              <a:rPr lang="en-US" sz="1500" dirty="0" smtClean="0"/>
            </a:br>
            <a:r>
              <a:rPr lang="en-US" sz="1500" dirty="0" smtClean="0"/>
              <a:t>(DXGI 1.1)</a:t>
            </a:r>
          </a:p>
        </p:txBody>
      </p:sp>
      <p:sp>
        <p:nvSpPr>
          <p:cNvPr id="36" name="Flowchart: Process 35"/>
          <p:cNvSpPr/>
          <p:nvPr/>
        </p:nvSpPr>
        <p:spPr bwMode="auto">
          <a:xfrm>
            <a:off x="457200" y="5105400"/>
            <a:ext cx="8305800" cy="914400"/>
          </a:xfrm>
          <a:prstGeom prst="flowChartProcess">
            <a:avLst/>
          </a:prstGeom>
          <a:gradFill>
            <a:gsLst>
              <a:gs pos="31000">
                <a:schemeClr val="accent2">
                  <a:shade val="15000"/>
                  <a:satMod val="180000"/>
                </a:schemeClr>
              </a:gs>
              <a:gs pos="100000">
                <a:srgbClr val="92D050"/>
              </a:gs>
              <a:gs pos="100000">
                <a:schemeClr val="accent2">
                  <a:tint val="95500"/>
                  <a:shade val="100000"/>
                  <a:satMod val="155000"/>
                </a:schemeClr>
              </a:gs>
            </a:gsLst>
            <a:lin ang="54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rPr>
              <a:t>Platform &amp; Management</a:t>
            </a:r>
          </a:p>
          <a:p>
            <a:pPr algn="ctr" defTabSz="914099"/>
            <a:r>
              <a:rPr lang="en-US" sz="1600" dirty="0" smtClean="0">
                <a:solidFill>
                  <a:schemeClr val="bg1"/>
                </a:solidFill>
                <a:effectLst>
                  <a:outerShdw blurRad="38100" dist="38100" dir="2700000" algn="tl">
                    <a:srgbClr val="000000">
                      <a:alpha val="43137"/>
                    </a:srgbClr>
                  </a:outerShdw>
                </a:effectLst>
              </a:rPr>
              <a:t>New API, Connection Broker Extensibility,,</a:t>
            </a:r>
            <a:br>
              <a:rPr lang="en-US" sz="1600" dirty="0" smtClean="0">
                <a:solidFill>
                  <a:schemeClr val="bg1"/>
                </a:solidFill>
                <a:effectLst>
                  <a:outerShdw blurRad="38100" dist="38100" dir="2700000" algn="tl">
                    <a:srgbClr val="000000">
                      <a:alpha val="43137"/>
                    </a:srgbClr>
                  </a:outerShdw>
                </a:effectLst>
              </a:rPr>
            </a:br>
            <a:r>
              <a:rPr lang="en-US" sz="1600" dirty="0" err="1" smtClean="0">
                <a:solidFill>
                  <a:schemeClr val="bg1"/>
                </a:solidFill>
                <a:effectLst>
                  <a:outerShdw blurRad="38100" dist="38100" dir="2700000" algn="tl">
                    <a:srgbClr val="000000">
                      <a:alpha val="43137"/>
                    </a:srgbClr>
                  </a:outerShdw>
                </a:effectLst>
              </a:rPr>
              <a:t>Powershell</a:t>
            </a:r>
            <a:r>
              <a:rPr lang="en-US" sz="1600" dirty="0" smtClean="0">
                <a:solidFill>
                  <a:schemeClr val="bg1"/>
                </a:solidFill>
                <a:effectLst>
                  <a:outerShdw blurRad="38100" dist="38100" dir="2700000" algn="tl">
                    <a:srgbClr val="000000">
                      <a:alpha val="43137"/>
                    </a:srgbClr>
                  </a:outerShdw>
                </a:effectLst>
              </a:rPr>
              <a:t> Support, Best Practices Analyzer</a:t>
            </a:r>
          </a:p>
        </p:txBody>
      </p:sp>
      <p:sp>
        <p:nvSpPr>
          <p:cNvPr id="37" name="Title 36"/>
          <p:cNvSpPr>
            <a:spLocks noGrp="1"/>
          </p:cNvSpPr>
          <p:nvPr>
            <p:ph type="title"/>
          </p:nvPr>
        </p:nvSpPr>
        <p:spPr/>
        <p:txBody>
          <a:bodyPr/>
          <a:lstStyle/>
          <a:p>
            <a:r>
              <a:rPr smtClean="0"/>
              <a:t>RDS New &amp; Improved</a:t>
            </a:r>
            <a:endParaRPr lang="en-US" dirty="0"/>
          </a:p>
        </p:txBody>
      </p:sp>
    </p:spTree>
  </p:cSld>
  <p:clrMapOvr>
    <a:masterClrMapping/>
  </p:clrMapOvr>
  <p:transition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rot="4305712">
            <a:off x="5976654" y="3215218"/>
            <a:ext cx="2666989" cy="94574"/>
            <a:chOff x="2590800" y="5334001"/>
            <a:chExt cx="3581400" cy="127000"/>
          </a:xfrm>
        </p:grpSpPr>
        <p:sp>
          <p:nvSpPr>
            <p:cNvPr id="139" name="Oval 13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Oval 13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Oval 146"/>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1" name="Oval 150"/>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Oval 15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9" name="Oval 15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0" name="Oval 15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1" name="Oval 16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3" name="Oval 16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8" name="Oval 16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3" name="Oval 172"/>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5" name="Oval 174"/>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8" name="Oval 17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150"/>
          <p:cNvGrpSpPr/>
          <p:nvPr/>
        </p:nvGrpSpPr>
        <p:grpSpPr>
          <a:xfrm rot="1798033" flipH="1">
            <a:off x="4645947" y="3631567"/>
            <a:ext cx="2667000" cy="94574"/>
            <a:chOff x="2590800" y="5334001"/>
            <a:chExt cx="3581400" cy="127000"/>
          </a:xfrm>
        </p:grpSpPr>
        <p:sp>
          <p:nvSpPr>
            <p:cNvPr id="152" name="Oval 151"/>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Oval 16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Oval 16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Oval 16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1" name="Oval 170"/>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Oval 171"/>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132"/>
          <p:cNvGrpSpPr/>
          <p:nvPr/>
        </p:nvGrpSpPr>
        <p:grpSpPr>
          <a:xfrm rot="13642191">
            <a:off x="5167024" y="3175646"/>
            <a:ext cx="2666989" cy="94574"/>
            <a:chOff x="2590800" y="5334001"/>
            <a:chExt cx="3581400" cy="127000"/>
          </a:xfrm>
          <a:scene3d>
            <a:camera prst="orthographicFront"/>
            <a:lightRig rig="threePt" dir="t">
              <a:rot lat="0" lon="0" rev="1200000"/>
            </a:lightRig>
          </a:scene3d>
        </p:grpSpPr>
        <p:sp>
          <p:nvSpPr>
            <p:cNvPr id="134" name="Oval 13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Oval 13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Oval 13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Oval 13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Oval 13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1" name="Oval 140"/>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Oval 141"/>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Oval 142"/>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Oval 14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Oval 147"/>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12"/>
          <p:cNvGrpSpPr/>
          <p:nvPr/>
        </p:nvGrpSpPr>
        <p:grpSpPr>
          <a:xfrm>
            <a:off x="4800600" y="4695461"/>
            <a:ext cx="2667000" cy="94574"/>
            <a:chOff x="2590800" y="5334001"/>
            <a:chExt cx="3581400" cy="127000"/>
          </a:xfrm>
        </p:grpSpPr>
        <p:sp>
          <p:nvSpPr>
            <p:cNvPr id="114" name="Oval 11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Oval 11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idx="4294967295"/>
          </p:nvPr>
        </p:nvSpPr>
        <p:spPr>
          <a:xfrm>
            <a:off x="0" y="228600"/>
            <a:ext cx="8686800" cy="836613"/>
          </a:xfrm>
        </p:spPr>
        <p:txBody>
          <a:bodyPr/>
          <a:lstStyle/>
          <a:p>
            <a:pPr algn="ctr">
              <a:defRPr/>
            </a:pPr>
            <a:r>
              <a:rPr sz="4400" smtClean="0"/>
              <a:t>RDS &amp; VDI – An</a:t>
            </a:r>
            <a:r>
              <a:rPr sz="4400"/>
              <a:t> </a:t>
            </a:r>
            <a:r>
              <a:rPr sz="4400" smtClean="0"/>
              <a:t>Integrated Solution</a:t>
            </a:r>
            <a:endParaRPr sz="4400"/>
          </a:p>
        </p:txBody>
      </p:sp>
      <p:sp>
        <p:nvSpPr>
          <p:cNvPr id="77" name="TextBox 76"/>
          <p:cNvSpPr txBox="1"/>
          <p:nvPr/>
        </p:nvSpPr>
        <p:spPr>
          <a:xfrm>
            <a:off x="4267200" y="5417407"/>
            <a:ext cx="1905000" cy="584775"/>
          </a:xfrm>
          <a:prstGeom prst="rect">
            <a:avLst/>
          </a:prstGeom>
          <a:noFill/>
        </p:spPr>
        <p:txBody>
          <a:bodyPr wrap="square" rtlCol="0">
            <a:spAutoFit/>
          </a:bodyPr>
          <a:lstStyle/>
          <a:p>
            <a:pPr algn="ctr"/>
            <a:r>
              <a:rPr lang="en-US" sz="1600" dirty="0" smtClean="0">
                <a:solidFill>
                  <a:schemeClr val="tx1"/>
                </a:solidFill>
                <a:latin typeface="+mj-lt"/>
              </a:rPr>
              <a:t>Remote Desktop Gateway Server</a:t>
            </a:r>
          </a:p>
        </p:txBody>
      </p:sp>
      <p:sp>
        <p:nvSpPr>
          <p:cNvPr id="88" name="TextBox 87"/>
          <p:cNvSpPr txBox="1"/>
          <p:nvPr/>
        </p:nvSpPr>
        <p:spPr>
          <a:xfrm>
            <a:off x="6553200" y="5417407"/>
            <a:ext cx="1828800" cy="830993"/>
          </a:xfrm>
          <a:prstGeom prst="rect">
            <a:avLst/>
          </a:prstGeom>
          <a:noFill/>
        </p:spPr>
        <p:txBody>
          <a:bodyPr wrap="square" lIns="91436" tIns="45718" rIns="91436" bIns="45718" rtlCol="0">
            <a:spAutoFit/>
          </a:bodyPr>
          <a:lstStyle/>
          <a:p>
            <a:pPr algn="ctr"/>
            <a:r>
              <a:rPr lang="en-US" sz="1600" dirty="0" smtClean="0">
                <a:solidFill>
                  <a:schemeClr val="tx1"/>
                </a:solidFill>
                <a:latin typeface="+mj-lt"/>
              </a:rPr>
              <a:t>Remote Desktop Connection Broker</a:t>
            </a:r>
            <a:endParaRPr lang="en-US" sz="1600" dirty="0">
              <a:solidFill>
                <a:schemeClr val="tx1"/>
              </a:solidFill>
              <a:latin typeface="+mj-lt"/>
            </a:endParaRPr>
          </a:p>
        </p:txBody>
      </p:sp>
      <p:sp>
        <p:nvSpPr>
          <p:cNvPr id="155" name="TextBox 154"/>
          <p:cNvSpPr txBox="1"/>
          <p:nvPr/>
        </p:nvSpPr>
        <p:spPr>
          <a:xfrm>
            <a:off x="3581400" y="1371600"/>
            <a:ext cx="1524000" cy="584771"/>
          </a:xfrm>
          <a:prstGeom prst="rect">
            <a:avLst/>
          </a:prstGeom>
          <a:noFill/>
        </p:spPr>
        <p:txBody>
          <a:bodyPr wrap="square" lIns="91436" tIns="45718" rIns="91436" bIns="45718" rtlCol="0">
            <a:spAutoFit/>
          </a:bodyPr>
          <a:lstStyle/>
          <a:p>
            <a:pPr algn="ctr"/>
            <a:r>
              <a:rPr lang="en-US" sz="1600" dirty="0" smtClean="0">
                <a:solidFill>
                  <a:schemeClr val="tx1"/>
                </a:solidFill>
                <a:latin typeface="+mj-lt"/>
              </a:rPr>
              <a:t>Remote App Servers</a:t>
            </a:r>
            <a:endParaRPr lang="en-US" sz="1600" dirty="0">
              <a:solidFill>
                <a:schemeClr val="tx1"/>
              </a:solidFill>
              <a:latin typeface="+mj-lt"/>
            </a:endParaRPr>
          </a:p>
        </p:txBody>
      </p:sp>
      <p:pic>
        <p:nvPicPr>
          <p:cNvPr id="2054" name="Picture 6" descr="C:\Courses\Icons Windows Vista\Server.png"/>
          <p:cNvPicPr>
            <a:picLocks noChangeAspect="1" noChangeArrowheads="1"/>
          </p:cNvPicPr>
          <p:nvPr/>
        </p:nvPicPr>
        <p:blipFill>
          <a:blip r:embed="rId3"/>
          <a:srcRect/>
          <a:stretch>
            <a:fillRect/>
          </a:stretch>
        </p:blipFill>
        <p:spPr bwMode="auto">
          <a:xfrm flipH="1">
            <a:off x="4308836" y="3868582"/>
            <a:ext cx="1135294" cy="1553558"/>
          </a:xfrm>
          <a:prstGeom prst="rect">
            <a:avLst/>
          </a:prstGeom>
          <a:noFill/>
        </p:spPr>
      </p:pic>
      <p:sp>
        <p:nvSpPr>
          <p:cNvPr id="55" name="TextBox 54"/>
          <p:cNvSpPr txBox="1"/>
          <p:nvPr/>
        </p:nvSpPr>
        <p:spPr>
          <a:xfrm>
            <a:off x="4114800" y="5417407"/>
            <a:ext cx="2133600" cy="830993"/>
          </a:xfrm>
          <a:prstGeom prst="rect">
            <a:avLst/>
          </a:prstGeom>
          <a:noFill/>
        </p:spPr>
        <p:txBody>
          <a:bodyPr wrap="square" lIns="91436" tIns="45718" rIns="91436" bIns="45718" rtlCol="0">
            <a:spAutoFit/>
          </a:bodyPr>
          <a:lstStyle/>
          <a:p>
            <a:pPr algn="ctr"/>
            <a:r>
              <a:rPr lang="en-US" sz="1600" dirty="0" err="1" smtClean="0">
                <a:solidFill>
                  <a:schemeClr val="tx1"/>
                </a:solidFill>
                <a:latin typeface="+mj-lt"/>
              </a:rPr>
              <a:t>RemoteApp</a:t>
            </a:r>
            <a:r>
              <a:rPr lang="en-US" sz="1600" dirty="0" smtClean="0">
                <a:solidFill>
                  <a:schemeClr val="tx1"/>
                </a:solidFill>
                <a:latin typeface="+mj-lt"/>
              </a:rPr>
              <a:t> &amp; Desktop Web Access Server</a:t>
            </a:r>
            <a:endParaRPr lang="en-US" sz="1600" dirty="0">
              <a:solidFill>
                <a:schemeClr val="tx1"/>
              </a:solidFill>
              <a:latin typeface="+mj-lt"/>
            </a:endParaRPr>
          </a:p>
        </p:txBody>
      </p:sp>
      <p:pic>
        <p:nvPicPr>
          <p:cNvPr id="75" name="Picture 6" descr="C:\Courses\Icons Windows Vista\Server.png"/>
          <p:cNvPicPr>
            <a:picLocks noChangeAspect="1" noChangeArrowheads="1"/>
          </p:cNvPicPr>
          <p:nvPr/>
        </p:nvPicPr>
        <p:blipFill>
          <a:blip r:embed="rId3"/>
          <a:srcRect/>
          <a:stretch>
            <a:fillRect/>
          </a:stretch>
        </p:blipFill>
        <p:spPr bwMode="auto">
          <a:xfrm flipH="1">
            <a:off x="6865706" y="3868582"/>
            <a:ext cx="1135294" cy="1553558"/>
          </a:xfrm>
          <a:prstGeom prst="rect">
            <a:avLst/>
          </a:prstGeom>
          <a:noFill/>
        </p:spPr>
      </p:pic>
      <p:pic>
        <p:nvPicPr>
          <p:cNvPr id="1034" name="Picture 10" descr="C:\Courses\Icons Windows Vista\Authentication.png"/>
          <p:cNvPicPr>
            <a:picLocks noChangeAspect="1" noChangeArrowheads="1"/>
          </p:cNvPicPr>
          <p:nvPr/>
        </p:nvPicPr>
        <p:blipFill>
          <a:blip r:embed="rId4"/>
          <a:srcRect/>
          <a:stretch>
            <a:fillRect/>
          </a:stretch>
        </p:blipFill>
        <p:spPr bwMode="auto">
          <a:xfrm>
            <a:off x="2286000" y="4910550"/>
            <a:ext cx="830768" cy="657391"/>
          </a:xfrm>
          <a:prstGeom prst="rect">
            <a:avLst/>
          </a:prstGeom>
          <a:noFill/>
        </p:spPr>
      </p:pic>
      <p:grpSp>
        <p:nvGrpSpPr>
          <p:cNvPr id="8" name="Group 97"/>
          <p:cNvGrpSpPr/>
          <p:nvPr/>
        </p:nvGrpSpPr>
        <p:grpSpPr>
          <a:xfrm>
            <a:off x="1828800" y="4695461"/>
            <a:ext cx="2667000" cy="94574"/>
            <a:chOff x="2590800" y="5334001"/>
            <a:chExt cx="3581400" cy="127000"/>
          </a:xfrm>
        </p:grpSpPr>
        <p:sp>
          <p:nvSpPr>
            <p:cNvPr id="99" name="Oval 9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2" name="Picture 4" descr="C:\Courses\Icons Windows Vista\Computer.png"/>
          <p:cNvPicPr>
            <a:picLocks noChangeAspect="1" noChangeArrowheads="1"/>
          </p:cNvPicPr>
          <p:nvPr/>
        </p:nvPicPr>
        <p:blipFill>
          <a:blip r:embed="rId5" cstate="print"/>
          <a:srcRect/>
          <a:stretch>
            <a:fillRect/>
          </a:stretch>
        </p:blipFill>
        <p:spPr bwMode="auto">
          <a:xfrm>
            <a:off x="152400" y="3639982"/>
            <a:ext cx="1828800" cy="1828798"/>
          </a:xfrm>
          <a:prstGeom prst="rect">
            <a:avLst/>
          </a:prstGeom>
          <a:noFill/>
        </p:spPr>
      </p:pic>
      <p:sp>
        <p:nvSpPr>
          <p:cNvPr id="54" name="TextBox 53"/>
          <p:cNvSpPr txBox="1"/>
          <p:nvPr/>
        </p:nvSpPr>
        <p:spPr>
          <a:xfrm>
            <a:off x="381000" y="5392582"/>
            <a:ext cx="1295400" cy="338554"/>
          </a:xfrm>
          <a:prstGeom prst="rect">
            <a:avLst/>
          </a:prstGeom>
          <a:noFill/>
        </p:spPr>
        <p:txBody>
          <a:bodyPr wrap="square" rtlCol="0">
            <a:spAutoFit/>
          </a:bodyPr>
          <a:lstStyle/>
          <a:p>
            <a:pPr algn="ctr"/>
            <a:r>
              <a:rPr lang="en-US" sz="1600" dirty="0" smtClean="0">
                <a:solidFill>
                  <a:schemeClr val="tx1"/>
                </a:solidFill>
                <a:latin typeface="+mj-lt"/>
              </a:rPr>
              <a:t>Client</a:t>
            </a:r>
          </a:p>
        </p:txBody>
      </p:sp>
      <p:grpSp>
        <p:nvGrpSpPr>
          <p:cNvPr id="9" name="Group 82"/>
          <p:cNvGrpSpPr/>
          <p:nvPr/>
        </p:nvGrpSpPr>
        <p:grpSpPr>
          <a:xfrm>
            <a:off x="3352800" y="3868582"/>
            <a:ext cx="2091330" cy="1803432"/>
            <a:chOff x="990600" y="1219200"/>
            <a:chExt cx="1833563" cy="1581150"/>
          </a:xfrm>
        </p:grpSpPr>
        <p:pic>
          <p:nvPicPr>
            <p:cNvPr id="82" name="Picture 6" descr="C:\Courses\Icons Windows Vista\Server.png"/>
            <p:cNvPicPr>
              <a:picLocks noChangeAspect="1" noChangeArrowheads="1"/>
            </p:cNvPicPr>
            <p:nvPr/>
          </p:nvPicPr>
          <p:blipFill>
            <a:blip r:embed="rId3"/>
            <a:srcRect/>
            <a:stretch>
              <a:fillRect/>
            </a:stretch>
          </p:blipFill>
          <p:spPr bwMode="auto">
            <a:xfrm flipH="1">
              <a:off x="1828800" y="1219200"/>
              <a:ext cx="995363" cy="1362074"/>
            </a:xfrm>
            <a:prstGeom prst="rect">
              <a:avLst/>
            </a:prstGeom>
            <a:noFill/>
          </p:spPr>
        </p:pic>
        <p:pic>
          <p:nvPicPr>
            <p:cNvPr id="1035" name="Picture 11" descr="C:\Courses\Icons Windows Vista\Firewall_just.png"/>
            <p:cNvPicPr>
              <a:picLocks noChangeAspect="1" noChangeArrowheads="1"/>
            </p:cNvPicPr>
            <p:nvPr/>
          </p:nvPicPr>
          <p:blipFill>
            <a:blip r:embed="rId6"/>
            <a:srcRect/>
            <a:stretch>
              <a:fillRect/>
            </a:stretch>
          </p:blipFill>
          <p:spPr bwMode="auto">
            <a:xfrm flipH="1">
              <a:off x="990600" y="1676400"/>
              <a:ext cx="1343983" cy="1123950"/>
            </a:xfrm>
            <a:prstGeom prst="rect">
              <a:avLst/>
            </a:prstGeom>
            <a:noFill/>
          </p:spPr>
        </p:pic>
      </p:grpSp>
      <p:sp>
        <p:nvSpPr>
          <p:cNvPr id="112" name="TextBox 111"/>
          <p:cNvSpPr txBox="1"/>
          <p:nvPr/>
        </p:nvSpPr>
        <p:spPr>
          <a:xfrm>
            <a:off x="1905000" y="4343400"/>
            <a:ext cx="1676400" cy="338550"/>
          </a:xfrm>
          <a:prstGeom prst="rect">
            <a:avLst/>
          </a:prstGeom>
          <a:noFill/>
        </p:spPr>
        <p:txBody>
          <a:bodyPr wrap="square" lIns="91436" tIns="45718" rIns="91436" bIns="45718" rtlCol="0">
            <a:spAutoFit/>
          </a:bodyPr>
          <a:lstStyle/>
          <a:p>
            <a:pPr algn="ctr"/>
            <a:r>
              <a:rPr lang="en-US" sz="1600" b="1" dirty="0" smtClean="0">
                <a:latin typeface="+mj-lt"/>
              </a:rPr>
              <a:t>Authentication</a:t>
            </a:r>
            <a:endParaRPr lang="en-US" sz="1600" b="1" dirty="0">
              <a:solidFill>
                <a:schemeClr val="tx1"/>
              </a:solidFill>
              <a:latin typeface="+mj-lt"/>
            </a:endParaRPr>
          </a:p>
        </p:txBody>
      </p:sp>
      <p:sp>
        <p:nvSpPr>
          <p:cNvPr id="150" name="TextBox 149"/>
          <p:cNvSpPr txBox="1"/>
          <p:nvPr/>
        </p:nvSpPr>
        <p:spPr>
          <a:xfrm>
            <a:off x="7162800" y="2286000"/>
            <a:ext cx="1828800" cy="584771"/>
          </a:xfrm>
          <a:prstGeom prst="rect">
            <a:avLst/>
          </a:prstGeom>
          <a:noFill/>
        </p:spPr>
        <p:txBody>
          <a:bodyPr wrap="square" lIns="91436" tIns="45718" rIns="91436" bIns="45718" rtlCol="0">
            <a:spAutoFit/>
          </a:bodyPr>
          <a:lstStyle/>
          <a:p>
            <a:pPr algn="ctr"/>
            <a:r>
              <a:rPr lang="en-US" sz="1600" dirty="0" smtClean="0">
                <a:latin typeface="+mj-lt"/>
              </a:rPr>
              <a:t>Hyper-V</a:t>
            </a:r>
            <a:r>
              <a:rPr lang="en-US" sz="1600" dirty="0" smtClean="0">
                <a:solidFill>
                  <a:schemeClr val="tx1"/>
                </a:solidFill>
                <a:latin typeface="+mj-lt"/>
              </a:rPr>
              <a:t>-based</a:t>
            </a:r>
          </a:p>
          <a:p>
            <a:pPr algn="ctr"/>
            <a:r>
              <a:rPr lang="en-US" sz="1600" dirty="0" smtClean="0">
                <a:solidFill>
                  <a:schemeClr val="tx1"/>
                </a:solidFill>
                <a:latin typeface="+mj-lt"/>
              </a:rPr>
              <a:t>Remote Desktops</a:t>
            </a:r>
            <a:endParaRPr lang="en-US" sz="1600" dirty="0">
              <a:solidFill>
                <a:schemeClr val="tx1"/>
              </a:solidFill>
              <a:latin typeface="+mj-lt"/>
            </a:endParaRPr>
          </a:p>
        </p:txBody>
      </p:sp>
      <p:pic>
        <p:nvPicPr>
          <p:cNvPr id="174" name="Picture 6" descr="C:\Courses\Icons Windows Vista\Server.png"/>
          <p:cNvPicPr>
            <a:picLocks noChangeAspect="1" noChangeArrowheads="1"/>
          </p:cNvPicPr>
          <p:nvPr/>
        </p:nvPicPr>
        <p:blipFill>
          <a:blip r:embed="rId3"/>
          <a:srcRect/>
          <a:stretch>
            <a:fillRect/>
          </a:stretch>
        </p:blipFill>
        <p:spPr bwMode="auto">
          <a:xfrm>
            <a:off x="3962400" y="2057400"/>
            <a:ext cx="990600" cy="1355556"/>
          </a:xfrm>
          <a:prstGeom prst="rect">
            <a:avLst/>
          </a:prstGeom>
          <a:noFill/>
        </p:spPr>
      </p:pic>
      <p:pic>
        <p:nvPicPr>
          <p:cNvPr id="176" name="Picture 6" descr="C:\Courses\Icon Library\Word.png"/>
          <p:cNvPicPr>
            <a:picLocks noChangeAspect="1" noChangeArrowheads="1"/>
          </p:cNvPicPr>
          <p:nvPr/>
        </p:nvPicPr>
        <p:blipFill>
          <a:blip r:embed="rId7"/>
          <a:srcRect/>
          <a:stretch>
            <a:fillRect/>
          </a:stretch>
        </p:blipFill>
        <p:spPr bwMode="auto">
          <a:xfrm>
            <a:off x="4419600" y="2269956"/>
            <a:ext cx="581025" cy="581025"/>
          </a:xfrm>
          <a:prstGeom prst="rect">
            <a:avLst/>
          </a:prstGeom>
          <a:noFill/>
        </p:spPr>
      </p:pic>
      <p:sp>
        <p:nvSpPr>
          <p:cNvPr id="184" name="Isosceles Triangle 18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5" name="Rectangle 18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3" name="Picture 6" descr="C:\Courses\Icons Windows Vista\Server.png"/>
          <p:cNvPicPr>
            <a:picLocks noChangeAspect="1" noChangeArrowheads="1"/>
          </p:cNvPicPr>
          <p:nvPr/>
        </p:nvPicPr>
        <p:blipFill>
          <a:blip r:embed="rId3"/>
          <a:srcRect/>
          <a:stretch>
            <a:fillRect/>
          </a:stretch>
        </p:blipFill>
        <p:spPr bwMode="auto">
          <a:xfrm>
            <a:off x="5029200" y="1295400"/>
            <a:ext cx="990600" cy="1355556"/>
          </a:xfrm>
          <a:prstGeom prst="rect">
            <a:avLst/>
          </a:prstGeom>
          <a:noFill/>
        </p:spPr>
      </p:pic>
      <p:pic>
        <p:nvPicPr>
          <p:cNvPr id="177" name="Picture 7" descr="C:\Courses\Icon Library\PowerPoint.png"/>
          <p:cNvPicPr>
            <a:picLocks noChangeAspect="1" noChangeArrowheads="1"/>
          </p:cNvPicPr>
          <p:nvPr/>
        </p:nvPicPr>
        <p:blipFill>
          <a:blip r:embed="rId8"/>
          <a:srcRect/>
          <a:stretch>
            <a:fillRect/>
          </a:stretch>
        </p:blipFill>
        <p:spPr bwMode="auto">
          <a:xfrm>
            <a:off x="5514975" y="1447800"/>
            <a:ext cx="581025" cy="548137"/>
          </a:xfrm>
          <a:prstGeom prst="rect">
            <a:avLst/>
          </a:prstGeom>
          <a:noFill/>
        </p:spPr>
      </p:pic>
      <p:pic>
        <p:nvPicPr>
          <p:cNvPr id="122" name="Picture 6" descr="C:\Courses\Icons Windows Vista\Server.png"/>
          <p:cNvPicPr>
            <a:picLocks noChangeAspect="1" noChangeArrowheads="1"/>
          </p:cNvPicPr>
          <p:nvPr/>
        </p:nvPicPr>
        <p:blipFill>
          <a:blip r:embed="rId3"/>
          <a:srcRect/>
          <a:stretch>
            <a:fillRect/>
          </a:stretch>
        </p:blipFill>
        <p:spPr bwMode="auto">
          <a:xfrm>
            <a:off x="6477000" y="990600"/>
            <a:ext cx="990600" cy="1355556"/>
          </a:xfrm>
          <a:prstGeom prst="rect">
            <a:avLst/>
          </a:prstGeom>
          <a:noFill/>
        </p:spPr>
      </p:pic>
      <p:pic>
        <p:nvPicPr>
          <p:cNvPr id="1029" name="Picture 5" descr="C:\Courses\Icons Windows Vista\desktop.png"/>
          <p:cNvPicPr>
            <a:picLocks noChangeAspect="1" noChangeArrowheads="1"/>
          </p:cNvPicPr>
          <p:nvPr/>
        </p:nvPicPr>
        <p:blipFill>
          <a:blip r:embed="rId9"/>
          <a:srcRect/>
          <a:stretch>
            <a:fillRect/>
          </a:stretch>
        </p:blipFill>
        <p:spPr bwMode="auto">
          <a:xfrm>
            <a:off x="457200" y="3962400"/>
            <a:ext cx="1066800" cy="865436"/>
          </a:xfrm>
          <a:prstGeom prst="rect">
            <a:avLst/>
          </a:prstGeom>
          <a:noFill/>
        </p:spPr>
      </p:pic>
      <p:pic>
        <p:nvPicPr>
          <p:cNvPr id="209" name="Picture 5" descr="C:\Courses\Icons Windows Vista\desktop.png"/>
          <p:cNvPicPr>
            <a:picLocks noChangeAspect="1" noChangeArrowheads="1"/>
          </p:cNvPicPr>
          <p:nvPr/>
        </p:nvPicPr>
        <p:blipFill>
          <a:blip r:embed="rId9"/>
          <a:srcRect/>
          <a:stretch>
            <a:fillRect/>
          </a:stretch>
        </p:blipFill>
        <p:spPr bwMode="auto">
          <a:xfrm>
            <a:off x="6934200" y="990600"/>
            <a:ext cx="785011" cy="636836"/>
          </a:xfrm>
          <a:prstGeom prst="rect">
            <a:avLst/>
          </a:prstGeom>
          <a:noFill/>
        </p:spPr>
      </p:pic>
      <p:pic>
        <p:nvPicPr>
          <p:cNvPr id="210" name="Picture 5" descr="C:\Courses\Icons Windows Vista\desktop.png"/>
          <p:cNvPicPr>
            <a:picLocks noChangeAspect="1" noChangeArrowheads="1"/>
          </p:cNvPicPr>
          <p:nvPr/>
        </p:nvPicPr>
        <p:blipFill>
          <a:blip r:embed="rId9"/>
          <a:srcRect/>
          <a:stretch>
            <a:fillRect/>
          </a:stretch>
        </p:blipFill>
        <p:spPr bwMode="auto">
          <a:xfrm>
            <a:off x="7772400" y="990600"/>
            <a:ext cx="785011" cy="636836"/>
          </a:xfrm>
          <a:prstGeom prst="rect">
            <a:avLst/>
          </a:prstGeom>
          <a:noFill/>
        </p:spPr>
      </p:pic>
      <p:pic>
        <p:nvPicPr>
          <p:cNvPr id="211" name="Picture 5" descr="C:\Courses\Icons Windows Vista\desktop.png"/>
          <p:cNvPicPr>
            <a:picLocks noChangeAspect="1" noChangeArrowheads="1"/>
          </p:cNvPicPr>
          <p:nvPr/>
        </p:nvPicPr>
        <p:blipFill>
          <a:blip r:embed="rId9"/>
          <a:srcRect/>
          <a:stretch>
            <a:fillRect/>
          </a:stretch>
        </p:blipFill>
        <p:spPr bwMode="auto">
          <a:xfrm>
            <a:off x="7086600" y="1676400"/>
            <a:ext cx="785011" cy="636836"/>
          </a:xfrm>
          <a:prstGeom prst="rect">
            <a:avLst/>
          </a:prstGeom>
          <a:noFill/>
        </p:spPr>
      </p:pic>
      <p:pic>
        <p:nvPicPr>
          <p:cNvPr id="212" name="Picture 5" descr="C:\Courses\Icons Windows Vista\desktop.png"/>
          <p:cNvPicPr>
            <a:picLocks noChangeAspect="1" noChangeArrowheads="1"/>
          </p:cNvPicPr>
          <p:nvPr/>
        </p:nvPicPr>
        <p:blipFill>
          <a:blip r:embed="rId9"/>
          <a:srcRect/>
          <a:stretch>
            <a:fillRect/>
          </a:stretch>
        </p:blipFill>
        <p:spPr bwMode="auto">
          <a:xfrm>
            <a:off x="7924800" y="1676400"/>
            <a:ext cx="785011" cy="63683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29"/>
                                        </p:tgtEl>
                                      </p:cBhvr>
                                    </p:animEffect>
                                    <p:set>
                                      <p:cBhvr>
                                        <p:cTn id="34" dur="1" fill="hold">
                                          <p:stCondLst>
                                            <p:cond delay="499"/>
                                          </p:stCondLst>
                                        </p:cTn>
                                        <p:tgtEl>
                                          <p:spTgt spid="10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500"/>
                                        <p:tgtEl>
                                          <p:spTgt spid="8"/>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34"/>
                                        </p:tgtEl>
                                      </p:cBhvr>
                                    </p:animEffect>
                                    <p:set>
                                      <p:cBhvr>
                                        <p:cTn id="70" dur="1" fill="hold">
                                          <p:stCondLst>
                                            <p:cond delay="499"/>
                                          </p:stCondLst>
                                        </p:cTn>
                                        <p:tgtEl>
                                          <p:spTgt spid="10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2"/>
                                        </p:tgtEl>
                                      </p:cBhvr>
                                    </p:animEffect>
                                    <p:set>
                                      <p:cBhvr>
                                        <p:cTn id="73" dur="1" fill="hold">
                                          <p:stCondLst>
                                            <p:cond delay="499"/>
                                          </p:stCondLst>
                                        </p:cTn>
                                        <p:tgtEl>
                                          <p:spTgt spid="11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00"/>
                                        <p:tgtEl>
                                          <p:spTgt spid="3"/>
                                        </p:tgtEl>
                                      </p:cBhvr>
                                    </p:animEffect>
                                  </p:childTnLst>
                                </p:cTn>
                              </p:par>
                              <p:par>
                                <p:cTn id="88" presetID="22" presetClass="entr" presetSubtype="4" fill="hold"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500"/>
                                        <p:tgtEl>
                                          <p:spTgt spid="4"/>
                                        </p:tgtEl>
                                      </p:cBhvr>
                                    </p:animEffect>
                                  </p:childTnLst>
                                </p:cTn>
                              </p:par>
                              <p:par>
                                <p:cTn id="91" presetID="10"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fade">
                                      <p:cBhvr>
                                        <p:cTn id="93" dur="500"/>
                                        <p:tgtEl>
                                          <p:spTgt spid="174"/>
                                        </p:tgtEl>
                                      </p:cBhvr>
                                    </p:animEffect>
                                  </p:childTnLst>
                                </p:cTn>
                              </p:par>
                              <p:par>
                                <p:cTn id="94" presetID="10" presetClass="entr" presetSubtype="0" fill="hold" nodeType="withEffect">
                                  <p:stCondLst>
                                    <p:cond delay="0"/>
                                  </p:stCondLst>
                                  <p:childTnLst>
                                    <p:set>
                                      <p:cBhvr>
                                        <p:cTn id="95" dur="1" fill="hold">
                                          <p:stCondLst>
                                            <p:cond delay="0"/>
                                          </p:stCondLst>
                                        </p:cTn>
                                        <p:tgtEl>
                                          <p:spTgt spid="176"/>
                                        </p:tgtEl>
                                        <p:attrNameLst>
                                          <p:attrName>style.visibility</p:attrName>
                                        </p:attrNameLst>
                                      </p:cBhvr>
                                      <p:to>
                                        <p:strVal val="visible"/>
                                      </p:to>
                                    </p:set>
                                    <p:animEffect transition="in" filter="fade">
                                      <p:cBhvr>
                                        <p:cTn id="96" dur="500"/>
                                        <p:tgtEl>
                                          <p:spTgt spid="176"/>
                                        </p:tgtEl>
                                      </p:cBhvr>
                                    </p:animEffect>
                                  </p:childTnLst>
                                </p:cTn>
                              </p:par>
                              <p:par>
                                <p:cTn id="97" presetID="10" presetClass="entr" presetSubtype="0" fill="hold" nodeType="with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500"/>
                                        <p:tgtEl>
                                          <p:spTgt spid="177"/>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5"/>
                                        </p:tgtEl>
                                        <p:attrNameLst>
                                          <p:attrName>style.visibility</p:attrName>
                                        </p:attrNameLst>
                                      </p:cBhvr>
                                      <p:to>
                                        <p:strVal val="visible"/>
                                      </p:to>
                                    </p:set>
                                    <p:animEffect transition="in" filter="fade">
                                      <p:cBhvr>
                                        <p:cTn id="105" dur="500"/>
                                        <p:tgtEl>
                                          <p:spTgt spid="155"/>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ipe(up)">
                                      <p:cBhvr>
                                        <p:cTn id="109" dur="500"/>
                                        <p:tgtEl>
                                          <p:spTgt spid="3"/>
                                        </p:tgtEl>
                                      </p:cBhvr>
                                    </p:animEffect>
                                  </p:childTnLst>
                                </p:cTn>
                              </p:par>
                              <p:par>
                                <p:cTn id="110" presetID="22" presetClass="entr" presetSubtype="1"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up)">
                                      <p:cBhvr>
                                        <p:cTn id="112" dur="500"/>
                                        <p:tgtEl>
                                          <p:spTgt spid="4"/>
                                        </p:tgtEl>
                                      </p:cBhvr>
                                    </p:animEffect>
                                  </p:childTnLst>
                                </p:cTn>
                              </p:par>
                            </p:childTnLst>
                          </p:cTn>
                        </p:par>
                        <p:par>
                          <p:cTn id="113" fill="hold">
                            <p:stCondLst>
                              <p:cond delay="2000"/>
                            </p:stCondLst>
                            <p:childTnLst>
                              <p:par>
                                <p:cTn id="114" presetID="22" presetClass="entr" presetSubtype="2"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wipe(right)">
                                      <p:cBhvr>
                                        <p:cTn id="116" dur="500"/>
                                        <p:tgtEl>
                                          <p:spTgt spid="5"/>
                                        </p:tgtEl>
                                      </p:cBhvr>
                                    </p:animEffect>
                                  </p:childTnLst>
                                </p:cTn>
                              </p:par>
                            </p:childTnLst>
                          </p:cTn>
                        </p:par>
                        <p:par>
                          <p:cTn id="117" fill="hold">
                            <p:stCondLst>
                              <p:cond delay="2500"/>
                            </p:stCondLst>
                            <p:childTnLst>
                              <p:par>
                                <p:cTn id="118" presetID="22" presetClass="entr" presetSubtype="2"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right)">
                                      <p:cBhvr>
                                        <p:cTn id="120" dur="500"/>
                                        <p:tgtEl>
                                          <p:spTgt spid="8"/>
                                        </p:tgtEl>
                                      </p:cBhvr>
                                    </p:animEffect>
                                  </p:childTnLst>
                                </p:cTn>
                              </p:par>
                            </p:childTnLst>
                          </p:cTn>
                        </p:par>
                        <p:par>
                          <p:cTn id="121" fill="hold">
                            <p:stCondLst>
                              <p:cond delay="3000"/>
                            </p:stCondLst>
                            <p:childTnLst>
                              <p:par>
                                <p:cTn id="122" presetID="10" presetClass="entr" presetSubtype="0" fill="hold" nodeType="afterEffect">
                                  <p:stCondLst>
                                    <p:cond delay="0"/>
                                  </p:stCondLst>
                                  <p:childTnLst>
                                    <p:set>
                                      <p:cBhvr>
                                        <p:cTn id="123" dur="1" fill="hold">
                                          <p:stCondLst>
                                            <p:cond delay="0"/>
                                          </p:stCondLst>
                                        </p:cTn>
                                        <p:tgtEl>
                                          <p:spTgt spid="1029"/>
                                        </p:tgtEl>
                                        <p:attrNameLst>
                                          <p:attrName>style.visibility</p:attrName>
                                        </p:attrNameLst>
                                      </p:cBhvr>
                                      <p:to>
                                        <p:strVal val="visible"/>
                                      </p:to>
                                    </p:set>
                                    <p:animEffect transition="in" filter="fade">
                                      <p:cBhvr>
                                        <p:cTn id="124" dur="500"/>
                                        <p:tgtEl>
                                          <p:spTgt spid="10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029"/>
                                        </p:tgtEl>
                                      </p:cBhvr>
                                    </p:animEffect>
                                    <p:set>
                                      <p:cBhvr>
                                        <p:cTn id="129" dur="1" fill="hold">
                                          <p:stCondLst>
                                            <p:cond delay="499"/>
                                          </p:stCondLst>
                                        </p:cTn>
                                        <p:tgtEl>
                                          <p:spTgt spid="102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500"/>
                                        <p:tgtEl>
                                          <p:spTgt spid="122"/>
                                        </p:tgtEl>
                                      </p:cBhvr>
                                    </p:animEffect>
                                  </p:childTnLst>
                                </p:cTn>
                              </p:par>
                            </p:childTnLst>
                          </p:cTn>
                        </p:par>
                        <p:par>
                          <p:cTn id="133" fill="hold">
                            <p:stCondLst>
                              <p:cond delay="500"/>
                            </p:stCondLst>
                            <p:childTnLst>
                              <p:par>
                                <p:cTn id="134" presetID="22" presetClass="entr" presetSubtype="4" fill="hold" nodeType="after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wipe(down)">
                                      <p:cBhvr>
                                        <p:cTn id="136" dur="500"/>
                                        <p:tgtEl>
                                          <p:spTgt spid="133"/>
                                        </p:tgtEl>
                                      </p:cBhvr>
                                    </p:animEffect>
                                  </p:childTnLst>
                                </p:cTn>
                              </p:par>
                              <p:par>
                                <p:cTn id="137" presetID="10" presetClass="entr" presetSubtype="0" fill="hold" nodeType="with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fade">
                                      <p:cBhvr>
                                        <p:cTn id="139" dur="500"/>
                                        <p:tgtEl>
                                          <p:spTgt spid="209"/>
                                        </p:tgtEl>
                                      </p:cBhvr>
                                    </p:animEffect>
                                  </p:childTnLst>
                                </p:cTn>
                              </p:par>
                              <p:par>
                                <p:cTn id="140" presetID="10" presetClass="entr" presetSubtype="0" fill="hold"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500"/>
                                        <p:tgtEl>
                                          <p:spTgt spid="210"/>
                                        </p:tgtEl>
                                      </p:cBhvr>
                                    </p:animEffect>
                                  </p:childTnLst>
                                </p:cTn>
                              </p:par>
                              <p:par>
                                <p:cTn id="143" presetID="10" presetClass="entr" presetSubtype="0" fill="hold" nodeType="withEffect">
                                  <p:stCondLst>
                                    <p:cond delay="0"/>
                                  </p:stCondLst>
                                  <p:childTnLst>
                                    <p:set>
                                      <p:cBhvr>
                                        <p:cTn id="144" dur="1" fill="hold">
                                          <p:stCondLst>
                                            <p:cond delay="0"/>
                                          </p:stCondLst>
                                        </p:cTn>
                                        <p:tgtEl>
                                          <p:spTgt spid="211"/>
                                        </p:tgtEl>
                                        <p:attrNameLst>
                                          <p:attrName>style.visibility</p:attrName>
                                        </p:attrNameLst>
                                      </p:cBhvr>
                                      <p:to>
                                        <p:strVal val="visible"/>
                                      </p:to>
                                    </p:set>
                                    <p:animEffect transition="in" filter="fade">
                                      <p:cBhvr>
                                        <p:cTn id="145" dur="500"/>
                                        <p:tgtEl>
                                          <p:spTgt spid="211"/>
                                        </p:tgtEl>
                                      </p:cBhvr>
                                    </p:animEffect>
                                  </p:childTnLst>
                                </p:cTn>
                              </p:par>
                              <p:par>
                                <p:cTn id="146" presetID="10" presetClass="entr" presetSubtype="0" fill="hold" nodeType="withEffect">
                                  <p:stCondLst>
                                    <p:cond delay="0"/>
                                  </p:stCondLst>
                                  <p:childTnLst>
                                    <p:set>
                                      <p:cBhvr>
                                        <p:cTn id="147" dur="1" fill="hold">
                                          <p:stCondLst>
                                            <p:cond delay="0"/>
                                          </p:stCondLst>
                                        </p:cTn>
                                        <p:tgtEl>
                                          <p:spTgt spid="212"/>
                                        </p:tgtEl>
                                        <p:attrNameLst>
                                          <p:attrName>style.visibility</p:attrName>
                                        </p:attrNameLst>
                                      </p:cBhvr>
                                      <p:to>
                                        <p:strVal val="visible"/>
                                      </p:to>
                                    </p:set>
                                    <p:animEffect transition="in" filter="fade">
                                      <p:cBhvr>
                                        <p:cTn id="148" dur="500"/>
                                        <p:tgtEl>
                                          <p:spTgt spid="21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50"/>
                                        </p:tgtEl>
                                        <p:attrNameLst>
                                          <p:attrName>style.visibility</p:attrName>
                                        </p:attrNameLst>
                                      </p:cBhvr>
                                      <p:to>
                                        <p:strVal val="visible"/>
                                      </p:to>
                                    </p:set>
                                    <p:animEffect transition="in" filter="fade">
                                      <p:cBhvr>
                                        <p:cTn id="151" dur="500"/>
                                        <p:tgtEl>
                                          <p:spTgt spid="150"/>
                                        </p:tgtEl>
                                      </p:cBhvr>
                                    </p:animEffect>
                                  </p:childTnLst>
                                </p:cTn>
                              </p:par>
                            </p:childTnLst>
                          </p:cTn>
                        </p:par>
                        <p:par>
                          <p:cTn id="152" fill="hold">
                            <p:stCondLst>
                              <p:cond delay="1000"/>
                            </p:stCondLst>
                            <p:childTnLst>
                              <p:par>
                                <p:cTn id="153" presetID="22" presetClass="entr" presetSubtype="1" fill="hold" nodeType="after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wipe(up)">
                                      <p:cBhvr>
                                        <p:cTn id="155" dur="500"/>
                                        <p:tgtEl>
                                          <p:spTgt spid="133"/>
                                        </p:tgtEl>
                                      </p:cBhvr>
                                    </p:animEffect>
                                  </p:childTnLst>
                                </p:cTn>
                              </p:par>
                            </p:childTnLst>
                          </p:cTn>
                        </p:par>
                        <p:par>
                          <p:cTn id="156" fill="hold">
                            <p:stCondLst>
                              <p:cond delay="1500"/>
                            </p:stCondLst>
                            <p:childTnLst>
                              <p:par>
                                <p:cTn id="157" presetID="22" presetClass="entr" presetSubtype="2" fill="hold" nodeType="after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wipe(right)">
                                      <p:cBhvr>
                                        <p:cTn id="159" dur="500"/>
                                        <p:tgtEl>
                                          <p:spTgt spid="5"/>
                                        </p:tgtEl>
                                      </p:cBhvr>
                                    </p:animEffect>
                                  </p:childTnLst>
                                </p:cTn>
                              </p:par>
                            </p:childTnLst>
                          </p:cTn>
                        </p:par>
                        <p:par>
                          <p:cTn id="160" fill="hold">
                            <p:stCondLst>
                              <p:cond delay="2000"/>
                            </p:stCondLst>
                            <p:childTnLst>
                              <p:par>
                                <p:cTn id="161" presetID="22" presetClass="entr" presetSubtype="2" fill="hold" nodeType="afterEffect">
                                  <p:stCondLst>
                                    <p:cond delay="0"/>
                                  </p:stCondLst>
                                  <p:childTnLst>
                                    <p:set>
                                      <p:cBhvr>
                                        <p:cTn id="162" dur="1" fill="hold">
                                          <p:stCondLst>
                                            <p:cond delay="0"/>
                                          </p:stCondLst>
                                        </p:cTn>
                                        <p:tgtEl>
                                          <p:spTgt spid="8"/>
                                        </p:tgtEl>
                                        <p:attrNameLst>
                                          <p:attrName>style.visibility</p:attrName>
                                        </p:attrNameLst>
                                      </p:cBhvr>
                                      <p:to>
                                        <p:strVal val="visible"/>
                                      </p:to>
                                    </p:set>
                                    <p:animEffect transition="in" filter="wipe(right)">
                                      <p:cBhvr>
                                        <p:cTn id="163" dur="500"/>
                                        <p:tgtEl>
                                          <p:spTgt spid="8"/>
                                        </p:tgtEl>
                                      </p:cBhvr>
                                    </p:animEffect>
                                  </p:childTnLst>
                                </p:cTn>
                              </p:par>
                            </p:childTnLst>
                          </p:cTn>
                        </p:par>
                        <p:par>
                          <p:cTn id="164" fill="hold">
                            <p:stCondLst>
                              <p:cond delay="2500"/>
                            </p:stCondLst>
                            <p:childTnLst>
                              <p:par>
                                <p:cTn id="165" presetID="10" presetClass="entr" presetSubtype="0" fill="hold" nodeType="afterEffect">
                                  <p:stCondLst>
                                    <p:cond delay="0"/>
                                  </p:stCondLst>
                                  <p:childTnLst>
                                    <p:set>
                                      <p:cBhvr>
                                        <p:cTn id="166" dur="1" fill="hold">
                                          <p:stCondLst>
                                            <p:cond delay="0"/>
                                          </p:stCondLst>
                                        </p:cTn>
                                        <p:tgtEl>
                                          <p:spTgt spid="1029"/>
                                        </p:tgtEl>
                                        <p:attrNameLst>
                                          <p:attrName>style.visibility</p:attrName>
                                        </p:attrNameLst>
                                      </p:cBhvr>
                                      <p:to>
                                        <p:strVal val="visible"/>
                                      </p:to>
                                    </p:set>
                                    <p:animEffect transition="in" filter="fade">
                                      <p:cBhvr>
                                        <p:cTn id="167" dur="500"/>
                                        <p:tgtEl>
                                          <p:spTgt spid="1029"/>
                                        </p:tgtEl>
                                      </p:cBhvr>
                                    </p:animEffect>
                                  </p:childTnLst>
                                </p:cTn>
                              </p:par>
                            </p:childTnLst>
                          </p:cTn>
                        </p:par>
                        <p:par>
                          <p:cTn id="168" fill="hold">
                            <p:stCondLst>
                              <p:cond delay="3000"/>
                            </p:stCondLst>
                            <p:childTnLst>
                              <p:par>
                                <p:cTn id="169" presetID="1" presetClass="entr" presetSubtype="0" fill="hold" grpId="0" nodeType="afterEffect">
                                  <p:stCondLst>
                                    <p:cond delay="0"/>
                                  </p:stCondLst>
                                  <p:childTnLst>
                                    <p:set>
                                      <p:cBhvr>
                                        <p:cTn id="170"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155" grpId="0"/>
      <p:bldP spid="112" grpId="0"/>
      <p:bldP spid="112" grpId="1"/>
      <p:bldP spid="150" grpId="0"/>
      <p:bldP spid="1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0"/>
          <p:cNvGrpSpPr/>
          <p:nvPr/>
        </p:nvGrpSpPr>
        <p:grpSpPr>
          <a:xfrm rot="1798033" flipH="1">
            <a:off x="4367747" y="3252695"/>
            <a:ext cx="3048000" cy="108085"/>
            <a:chOff x="2590800" y="5334001"/>
            <a:chExt cx="3581400" cy="127000"/>
          </a:xfrm>
        </p:grpSpPr>
        <p:sp>
          <p:nvSpPr>
            <p:cNvPr id="152" name="Oval 151"/>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Oval 16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Oval 16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Oval 16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1" name="Oval 170"/>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Oval 171"/>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132"/>
          <p:cNvGrpSpPr/>
          <p:nvPr/>
        </p:nvGrpSpPr>
        <p:grpSpPr>
          <a:xfrm rot="18316102">
            <a:off x="4083706" y="3482206"/>
            <a:ext cx="3048000" cy="108085"/>
            <a:chOff x="2590800" y="5334001"/>
            <a:chExt cx="3581400" cy="127000"/>
          </a:xfrm>
        </p:grpSpPr>
        <p:sp>
          <p:nvSpPr>
            <p:cNvPr id="134" name="Oval 13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Oval 13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Oval 13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Oval 13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Oval 13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1" name="Oval 140"/>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Oval 141"/>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Oval 142"/>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Oval 14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Oval 147"/>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12"/>
          <p:cNvGrpSpPr/>
          <p:nvPr/>
        </p:nvGrpSpPr>
        <p:grpSpPr>
          <a:xfrm>
            <a:off x="4800600" y="4596829"/>
            <a:ext cx="3048000" cy="108085"/>
            <a:chOff x="2590800" y="5334001"/>
            <a:chExt cx="3581400" cy="127000"/>
          </a:xfrm>
        </p:grpSpPr>
        <p:sp>
          <p:nvSpPr>
            <p:cNvPr id="114" name="Oval 11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Oval 11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idx="4294967295"/>
          </p:nvPr>
        </p:nvSpPr>
        <p:spPr>
          <a:xfrm>
            <a:off x="0" y="228600"/>
            <a:ext cx="8686800" cy="836613"/>
          </a:xfrm>
        </p:spPr>
        <p:txBody>
          <a:bodyPr/>
          <a:lstStyle/>
          <a:p>
            <a:pPr algn="ctr">
              <a:defRPr/>
            </a:pPr>
            <a:r>
              <a:rPr sz="4400" smtClean="0"/>
              <a:t>RDS &amp; VDI – An</a:t>
            </a:r>
            <a:r>
              <a:rPr sz="4400"/>
              <a:t> </a:t>
            </a:r>
            <a:r>
              <a:rPr sz="4400" smtClean="0"/>
              <a:t>Integrated Solution</a:t>
            </a:r>
            <a:endParaRPr sz="4400"/>
          </a:p>
        </p:txBody>
      </p:sp>
      <p:sp>
        <p:nvSpPr>
          <p:cNvPr id="77" name="TextBox 76"/>
          <p:cNvSpPr txBox="1"/>
          <p:nvPr/>
        </p:nvSpPr>
        <p:spPr>
          <a:xfrm>
            <a:off x="4419600" y="5231254"/>
            <a:ext cx="1905000" cy="584775"/>
          </a:xfrm>
          <a:prstGeom prst="rect">
            <a:avLst/>
          </a:prstGeom>
          <a:noFill/>
        </p:spPr>
        <p:txBody>
          <a:bodyPr wrap="square" rtlCol="0">
            <a:spAutoFit/>
          </a:bodyPr>
          <a:lstStyle/>
          <a:p>
            <a:pPr algn="ctr"/>
            <a:r>
              <a:rPr lang="en-US" sz="1600" dirty="0" smtClean="0">
                <a:solidFill>
                  <a:schemeClr val="tx1"/>
                </a:solidFill>
                <a:latin typeface="+mj-lt"/>
              </a:rPr>
              <a:t>Remote Desktop Gateway Server</a:t>
            </a:r>
          </a:p>
        </p:txBody>
      </p:sp>
      <p:sp>
        <p:nvSpPr>
          <p:cNvPr id="88" name="TextBox 87"/>
          <p:cNvSpPr txBox="1"/>
          <p:nvPr/>
        </p:nvSpPr>
        <p:spPr>
          <a:xfrm>
            <a:off x="6553200" y="5231254"/>
            <a:ext cx="1828800" cy="830993"/>
          </a:xfrm>
          <a:prstGeom prst="rect">
            <a:avLst/>
          </a:prstGeom>
          <a:noFill/>
        </p:spPr>
        <p:txBody>
          <a:bodyPr wrap="square" lIns="91436" tIns="45718" rIns="91436" bIns="45718" rtlCol="0">
            <a:spAutoFit/>
          </a:bodyPr>
          <a:lstStyle/>
          <a:p>
            <a:pPr algn="ctr"/>
            <a:r>
              <a:rPr lang="en-US" sz="1600" dirty="0" smtClean="0">
                <a:solidFill>
                  <a:schemeClr val="tx1"/>
                </a:solidFill>
                <a:latin typeface="+mj-lt"/>
              </a:rPr>
              <a:t>Remote Desktop Connection Broker</a:t>
            </a:r>
            <a:endParaRPr lang="en-US" sz="1600" dirty="0">
              <a:solidFill>
                <a:schemeClr val="tx1"/>
              </a:solidFill>
              <a:latin typeface="+mj-lt"/>
            </a:endParaRPr>
          </a:p>
        </p:txBody>
      </p:sp>
      <p:sp>
        <p:nvSpPr>
          <p:cNvPr id="155" name="TextBox 154"/>
          <p:cNvSpPr txBox="1"/>
          <p:nvPr/>
        </p:nvSpPr>
        <p:spPr>
          <a:xfrm>
            <a:off x="2057400" y="2438400"/>
            <a:ext cx="1524000" cy="584771"/>
          </a:xfrm>
          <a:prstGeom prst="rect">
            <a:avLst/>
          </a:prstGeom>
          <a:noFill/>
        </p:spPr>
        <p:txBody>
          <a:bodyPr wrap="square" lIns="91436" tIns="45718" rIns="91436" bIns="45718" rtlCol="0">
            <a:spAutoFit/>
          </a:bodyPr>
          <a:lstStyle/>
          <a:p>
            <a:pPr algn="ctr"/>
            <a:r>
              <a:rPr lang="en-US" sz="1600" dirty="0" smtClean="0">
                <a:solidFill>
                  <a:schemeClr val="tx1"/>
                </a:solidFill>
                <a:latin typeface="+mj-lt"/>
              </a:rPr>
              <a:t>Remote App Server</a:t>
            </a:r>
            <a:endParaRPr lang="en-US" sz="1600" dirty="0">
              <a:solidFill>
                <a:schemeClr val="tx1"/>
              </a:solidFill>
              <a:latin typeface="+mj-lt"/>
            </a:endParaRPr>
          </a:p>
        </p:txBody>
      </p:sp>
      <p:pic>
        <p:nvPicPr>
          <p:cNvPr id="2054" name="Picture 6" descr="C:\Courses\Icons Windows Vista\Server.png"/>
          <p:cNvPicPr>
            <a:picLocks noChangeAspect="1" noChangeArrowheads="1"/>
          </p:cNvPicPr>
          <p:nvPr/>
        </p:nvPicPr>
        <p:blipFill>
          <a:blip r:embed="rId3"/>
          <a:srcRect/>
          <a:stretch>
            <a:fillRect/>
          </a:stretch>
        </p:blipFill>
        <p:spPr bwMode="auto">
          <a:xfrm flipH="1">
            <a:off x="4495800" y="3682429"/>
            <a:ext cx="1135294" cy="1553558"/>
          </a:xfrm>
          <a:prstGeom prst="rect">
            <a:avLst/>
          </a:prstGeom>
          <a:noFill/>
        </p:spPr>
      </p:pic>
      <p:sp>
        <p:nvSpPr>
          <p:cNvPr id="55" name="TextBox 54"/>
          <p:cNvSpPr txBox="1"/>
          <p:nvPr/>
        </p:nvSpPr>
        <p:spPr>
          <a:xfrm>
            <a:off x="4267200" y="5231254"/>
            <a:ext cx="2133600" cy="830993"/>
          </a:xfrm>
          <a:prstGeom prst="rect">
            <a:avLst/>
          </a:prstGeom>
          <a:noFill/>
        </p:spPr>
        <p:txBody>
          <a:bodyPr wrap="square" lIns="91436" tIns="45718" rIns="91436" bIns="45718" rtlCol="0">
            <a:spAutoFit/>
          </a:bodyPr>
          <a:lstStyle/>
          <a:p>
            <a:pPr algn="ctr"/>
            <a:r>
              <a:rPr lang="en-US" sz="1600" dirty="0" err="1" smtClean="0">
                <a:solidFill>
                  <a:schemeClr val="tx1"/>
                </a:solidFill>
                <a:latin typeface="+mj-lt"/>
              </a:rPr>
              <a:t>RemoteApp</a:t>
            </a:r>
            <a:r>
              <a:rPr lang="en-US" sz="1600" dirty="0" smtClean="0">
                <a:solidFill>
                  <a:schemeClr val="tx1"/>
                </a:solidFill>
                <a:latin typeface="+mj-lt"/>
              </a:rPr>
              <a:t> &amp; Desktop Web Access Server</a:t>
            </a:r>
            <a:endParaRPr lang="en-US" sz="1600" dirty="0">
              <a:solidFill>
                <a:schemeClr val="tx1"/>
              </a:solidFill>
              <a:latin typeface="+mj-lt"/>
            </a:endParaRPr>
          </a:p>
        </p:txBody>
      </p:sp>
      <p:pic>
        <p:nvPicPr>
          <p:cNvPr id="75" name="Picture 6" descr="C:\Courses\Icons Windows Vista\Server.png"/>
          <p:cNvPicPr>
            <a:picLocks noChangeAspect="1" noChangeArrowheads="1"/>
          </p:cNvPicPr>
          <p:nvPr/>
        </p:nvPicPr>
        <p:blipFill>
          <a:blip r:embed="rId3"/>
          <a:srcRect/>
          <a:stretch>
            <a:fillRect/>
          </a:stretch>
        </p:blipFill>
        <p:spPr bwMode="auto">
          <a:xfrm flipH="1">
            <a:off x="6865706" y="3682429"/>
            <a:ext cx="1135294" cy="1553558"/>
          </a:xfrm>
          <a:prstGeom prst="rect">
            <a:avLst/>
          </a:prstGeom>
          <a:noFill/>
        </p:spPr>
      </p:pic>
      <p:pic>
        <p:nvPicPr>
          <p:cNvPr id="1034" name="Picture 10" descr="C:\Courses\Icons Windows Vista\Authentication.png"/>
          <p:cNvPicPr>
            <a:picLocks noChangeAspect="1" noChangeArrowheads="1"/>
          </p:cNvPicPr>
          <p:nvPr/>
        </p:nvPicPr>
        <p:blipFill>
          <a:blip r:embed="rId4"/>
          <a:srcRect/>
          <a:stretch>
            <a:fillRect/>
          </a:stretch>
        </p:blipFill>
        <p:spPr bwMode="auto">
          <a:xfrm>
            <a:off x="2327816" y="4825429"/>
            <a:ext cx="830768" cy="657391"/>
          </a:xfrm>
          <a:prstGeom prst="rect">
            <a:avLst/>
          </a:prstGeom>
          <a:noFill/>
        </p:spPr>
      </p:pic>
      <p:sp>
        <p:nvSpPr>
          <p:cNvPr id="84" name="TextBox 83"/>
          <p:cNvSpPr txBox="1"/>
          <p:nvPr/>
        </p:nvSpPr>
        <p:spPr>
          <a:xfrm>
            <a:off x="7162800" y="2539429"/>
            <a:ext cx="1371600" cy="584771"/>
          </a:xfrm>
          <a:prstGeom prst="rect">
            <a:avLst/>
          </a:prstGeom>
          <a:noFill/>
        </p:spPr>
        <p:txBody>
          <a:bodyPr wrap="square" lIns="91436" tIns="45718" rIns="91436" bIns="45718" rtlCol="0">
            <a:spAutoFit/>
          </a:bodyPr>
          <a:lstStyle/>
          <a:p>
            <a:pPr algn="ctr"/>
            <a:r>
              <a:rPr lang="en-US" sz="1600" dirty="0" smtClean="0"/>
              <a:t>Virtual Desktop 1</a:t>
            </a:r>
          </a:p>
        </p:txBody>
      </p:sp>
      <p:grpSp>
        <p:nvGrpSpPr>
          <p:cNvPr id="6" name="Group 97"/>
          <p:cNvGrpSpPr/>
          <p:nvPr/>
        </p:nvGrpSpPr>
        <p:grpSpPr>
          <a:xfrm>
            <a:off x="1600200" y="4596829"/>
            <a:ext cx="3048000" cy="108085"/>
            <a:chOff x="2590800" y="5334001"/>
            <a:chExt cx="3581400" cy="127000"/>
          </a:xfrm>
        </p:grpSpPr>
        <p:sp>
          <p:nvSpPr>
            <p:cNvPr id="99" name="Oval 9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2" name="Picture 4" descr="C:\Courses\Icons Windows Vista\Computer.png"/>
          <p:cNvPicPr>
            <a:picLocks noChangeAspect="1" noChangeArrowheads="1"/>
          </p:cNvPicPr>
          <p:nvPr/>
        </p:nvPicPr>
        <p:blipFill>
          <a:blip r:embed="rId5" cstate="print"/>
          <a:srcRect/>
          <a:stretch>
            <a:fillRect/>
          </a:stretch>
        </p:blipFill>
        <p:spPr bwMode="auto">
          <a:xfrm>
            <a:off x="152400" y="3453829"/>
            <a:ext cx="1828800" cy="1828798"/>
          </a:xfrm>
          <a:prstGeom prst="rect">
            <a:avLst/>
          </a:prstGeom>
          <a:noFill/>
        </p:spPr>
      </p:pic>
      <p:sp>
        <p:nvSpPr>
          <p:cNvPr id="54" name="TextBox 53"/>
          <p:cNvSpPr txBox="1"/>
          <p:nvPr/>
        </p:nvSpPr>
        <p:spPr>
          <a:xfrm>
            <a:off x="381000" y="5206429"/>
            <a:ext cx="1295400" cy="338554"/>
          </a:xfrm>
          <a:prstGeom prst="rect">
            <a:avLst/>
          </a:prstGeom>
          <a:noFill/>
        </p:spPr>
        <p:txBody>
          <a:bodyPr wrap="square" rtlCol="0">
            <a:spAutoFit/>
          </a:bodyPr>
          <a:lstStyle/>
          <a:p>
            <a:pPr algn="ctr"/>
            <a:r>
              <a:rPr lang="en-US" sz="1600" dirty="0" smtClean="0">
                <a:solidFill>
                  <a:schemeClr val="tx1"/>
                </a:solidFill>
                <a:latin typeface="+mj-lt"/>
              </a:rPr>
              <a:t>Client</a:t>
            </a:r>
          </a:p>
        </p:txBody>
      </p:sp>
      <p:grpSp>
        <p:nvGrpSpPr>
          <p:cNvPr id="7" name="Group 82"/>
          <p:cNvGrpSpPr/>
          <p:nvPr/>
        </p:nvGrpSpPr>
        <p:grpSpPr>
          <a:xfrm>
            <a:off x="3505200" y="3682429"/>
            <a:ext cx="2091330" cy="1803432"/>
            <a:chOff x="990600" y="1219200"/>
            <a:chExt cx="1833563" cy="1581150"/>
          </a:xfrm>
        </p:grpSpPr>
        <p:pic>
          <p:nvPicPr>
            <p:cNvPr id="82" name="Picture 6" descr="C:\Courses\Icons Windows Vista\Server.png"/>
            <p:cNvPicPr>
              <a:picLocks noChangeAspect="1" noChangeArrowheads="1"/>
            </p:cNvPicPr>
            <p:nvPr/>
          </p:nvPicPr>
          <p:blipFill>
            <a:blip r:embed="rId3"/>
            <a:srcRect/>
            <a:stretch>
              <a:fillRect/>
            </a:stretch>
          </p:blipFill>
          <p:spPr bwMode="auto">
            <a:xfrm flipH="1">
              <a:off x="1828800" y="1219200"/>
              <a:ext cx="995363" cy="1362074"/>
            </a:xfrm>
            <a:prstGeom prst="rect">
              <a:avLst/>
            </a:prstGeom>
            <a:noFill/>
          </p:spPr>
        </p:pic>
        <p:pic>
          <p:nvPicPr>
            <p:cNvPr id="1035" name="Picture 11" descr="C:\Courses\Icons Windows Vista\Firewall_just.png"/>
            <p:cNvPicPr>
              <a:picLocks noChangeAspect="1" noChangeArrowheads="1"/>
            </p:cNvPicPr>
            <p:nvPr/>
          </p:nvPicPr>
          <p:blipFill>
            <a:blip r:embed="rId6"/>
            <a:srcRect/>
            <a:stretch>
              <a:fillRect/>
            </a:stretch>
          </p:blipFill>
          <p:spPr bwMode="auto">
            <a:xfrm flipH="1">
              <a:off x="990600" y="1676400"/>
              <a:ext cx="1343983" cy="1123950"/>
            </a:xfrm>
            <a:prstGeom prst="rect">
              <a:avLst/>
            </a:prstGeom>
            <a:noFill/>
          </p:spPr>
        </p:pic>
      </p:grpSp>
      <p:sp>
        <p:nvSpPr>
          <p:cNvPr id="112" name="TextBox 111"/>
          <p:cNvSpPr txBox="1"/>
          <p:nvPr/>
        </p:nvSpPr>
        <p:spPr>
          <a:xfrm>
            <a:off x="1905000" y="4258279"/>
            <a:ext cx="1676400" cy="338550"/>
          </a:xfrm>
          <a:prstGeom prst="rect">
            <a:avLst/>
          </a:prstGeom>
          <a:noFill/>
        </p:spPr>
        <p:txBody>
          <a:bodyPr wrap="square" lIns="91436" tIns="45718" rIns="91436" bIns="45718" rtlCol="0">
            <a:spAutoFit/>
          </a:bodyPr>
          <a:lstStyle/>
          <a:p>
            <a:pPr algn="ctr"/>
            <a:r>
              <a:rPr lang="en-US" sz="1600" b="1" dirty="0" smtClean="0">
                <a:latin typeface="+mj-lt"/>
              </a:rPr>
              <a:t>Authentication</a:t>
            </a:r>
            <a:endParaRPr lang="en-US" sz="1600" b="1" dirty="0">
              <a:solidFill>
                <a:schemeClr val="tx1"/>
              </a:solidFill>
              <a:latin typeface="+mj-lt"/>
            </a:endParaRPr>
          </a:p>
        </p:txBody>
      </p:sp>
      <p:sp>
        <p:nvSpPr>
          <p:cNvPr id="150" name="TextBox 149"/>
          <p:cNvSpPr txBox="1"/>
          <p:nvPr/>
        </p:nvSpPr>
        <p:spPr>
          <a:xfrm>
            <a:off x="6705600" y="990600"/>
            <a:ext cx="1828800" cy="584771"/>
          </a:xfrm>
          <a:prstGeom prst="rect">
            <a:avLst/>
          </a:prstGeom>
          <a:noFill/>
        </p:spPr>
        <p:txBody>
          <a:bodyPr wrap="square" lIns="91436" tIns="45718" rIns="91436" bIns="45718" rtlCol="0">
            <a:spAutoFit/>
          </a:bodyPr>
          <a:lstStyle/>
          <a:p>
            <a:pPr algn="ctr"/>
            <a:r>
              <a:rPr lang="en-US" sz="1600" dirty="0" smtClean="0">
                <a:latin typeface="+mj-lt"/>
              </a:rPr>
              <a:t>Hyper-V</a:t>
            </a:r>
            <a:r>
              <a:rPr lang="en-US" sz="1600" dirty="0" smtClean="0">
                <a:solidFill>
                  <a:schemeClr val="tx1"/>
                </a:solidFill>
                <a:latin typeface="+mj-lt"/>
              </a:rPr>
              <a:t>-based</a:t>
            </a:r>
          </a:p>
          <a:p>
            <a:pPr algn="ctr"/>
            <a:r>
              <a:rPr lang="en-US" sz="1600" dirty="0" smtClean="0">
                <a:solidFill>
                  <a:schemeClr val="tx1"/>
                </a:solidFill>
                <a:latin typeface="+mj-lt"/>
              </a:rPr>
              <a:t>Remote Desktop</a:t>
            </a:r>
            <a:endParaRPr lang="en-US" sz="1600" dirty="0">
              <a:solidFill>
                <a:schemeClr val="tx1"/>
              </a:solidFill>
              <a:latin typeface="+mj-lt"/>
            </a:endParaRPr>
          </a:p>
        </p:txBody>
      </p:sp>
      <p:pic>
        <p:nvPicPr>
          <p:cNvPr id="174" name="Picture 6" descr="C:\Courses\Icons Windows Vista\Server.png"/>
          <p:cNvPicPr>
            <a:picLocks noChangeAspect="1" noChangeArrowheads="1"/>
          </p:cNvPicPr>
          <p:nvPr/>
        </p:nvPicPr>
        <p:blipFill>
          <a:blip r:embed="rId3"/>
          <a:srcRect/>
          <a:stretch>
            <a:fillRect/>
          </a:stretch>
        </p:blipFill>
        <p:spPr bwMode="auto">
          <a:xfrm flipH="1">
            <a:off x="3733800" y="1371600"/>
            <a:ext cx="1135294" cy="1553558"/>
          </a:xfrm>
          <a:prstGeom prst="rect">
            <a:avLst/>
          </a:prstGeom>
          <a:noFill/>
        </p:spPr>
      </p:pic>
      <p:pic>
        <p:nvPicPr>
          <p:cNvPr id="176" name="Picture 6" descr="C:\Courses\Icon Library\Word.png"/>
          <p:cNvPicPr>
            <a:picLocks noChangeAspect="1" noChangeArrowheads="1"/>
          </p:cNvPicPr>
          <p:nvPr/>
        </p:nvPicPr>
        <p:blipFill>
          <a:blip r:embed="rId7"/>
          <a:srcRect/>
          <a:stretch>
            <a:fillRect/>
          </a:stretch>
        </p:blipFill>
        <p:spPr bwMode="auto">
          <a:xfrm>
            <a:off x="3657600" y="1752600"/>
            <a:ext cx="581025" cy="581025"/>
          </a:xfrm>
          <a:prstGeom prst="rect">
            <a:avLst/>
          </a:prstGeom>
          <a:noFill/>
        </p:spPr>
      </p:pic>
      <p:pic>
        <p:nvPicPr>
          <p:cNvPr id="177" name="Picture 7" descr="C:\Courses\Icon Library\PowerPoint.png"/>
          <p:cNvPicPr>
            <a:picLocks noChangeAspect="1" noChangeArrowheads="1"/>
          </p:cNvPicPr>
          <p:nvPr/>
        </p:nvPicPr>
        <p:blipFill>
          <a:blip r:embed="rId8"/>
          <a:srcRect/>
          <a:stretch>
            <a:fillRect/>
          </a:stretch>
        </p:blipFill>
        <p:spPr bwMode="auto">
          <a:xfrm>
            <a:off x="3657600" y="1143000"/>
            <a:ext cx="581025" cy="548137"/>
          </a:xfrm>
          <a:prstGeom prst="rect">
            <a:avLst/>
          </a:prstGeom>
          <a:noFill/>
        </p:spPr>
      </p:pic>
      <p:grpSp>
        <p:nvGrpSpPr>
          <p:cNvPr id="8" name="Group 181"/>
          <p:cNvGrpSpPr/>
          <p:nvPr/>
        </p:nvGrpSpPr>
        <p:grpSpPr>
          <a:xfrm>
            <a:off x="5638800" y="1143000"/>
            <a:ext cx="2590800" cy="1832810"/>
            <a:chOff x="5638800" y="1143000"/>
            <a:chExt cx="2590800" cy="1832810"/>
          </a:xfrm>
        </p:grpSpPr>
        <p:grpSp>
          <p:nvGrpSpPr>
            <p:cNvPr id="9" name="Group 318"/>
            <p:cNvGrpSpPr/>
            <p:nvPr/>
          </p:nvGrpSpPr>
          <p:grpSpPr>
            <a:xfrm>
              <a:off x="5638800" y="1143000"/>
              <a:ext cx="1144474" cy="1325180"/>
              <a:chOff x="2057400" y="3196390"/>
              <a:chExt cx="990600" cy="1147010"/>
            </a:xfrm>
          </p:grpSpPr>
          <p:pic>
            <p:nvPicPr>
              <p:cNvPr id="320" name="Picture 6" descr="C:\Courses\Icons Windows Vista\Server.png"/>
              <p:cNvPicPr>
                <a:picLocks noChangeAspect="1" noChangeArrowheads="1"/>
              </p:cNvPicPr>
              <p:nvPr/>
            </p:nvPicPr>
            <p:blipFill>
              <a:blip r:embed="rId3"/>
              <a:srcRect/>
              <a:stretch>
                <a:fillRect/>
              </a:stretch>
            </p:blipFill>
            <p:spPr bwMode="auto">
              <a:xfrm>
                <a:off x="2057400" y="3196390"/>
                <a:ext cx="838200" cy="1147010"/>
              </a:xfrm>
              <a:prstGeom prst="rect">
                <a:avLst/>
              </a:prstGeom>
              <a:noFill/>
            </p:spPr>
          </p:pic>
          <p:pic>
            <p:nvPicPr>
              <p:cNvPr id="321" name="Picture 7" descr="C:\Courses\Icons Windows Vista\Flip 3D.png"/>
              <p:cNvPicPr>
                <a:picLocks noChangeAspect="1" noChangeArrowheads="1"/>
              </p:cNvPicPr>
              <p:nvPr/>
            </p:nvPicPr>
            <p:blipFill>
              <a:blip r:embed="rId9" cstate="print"/>
              <a:srcRect/>
              <a:stretch>
                <a:fillRect/>
              </a:stretch>
            </p:blipFill>
            <p:spPr bwMode="auto">
              <a:xfrm>
                <a:off x="2209800" y="3276600"/>
                <a:ext cx="838200" cy="838200"/>
              </a:xfrm>
              <a:prstGeom prst="rect">
                <a:avLst/>
              </a:prstGeom>
              <a:noFill/>
            </p:spPr>
          </p:pic>
        </p:grpSp>
        <p:grpSp>
          <p:nvGrpSpPr>
            <p:cNvPr id="10" name="Group 180"/>
            <p:cNvGrpSpPr/>
            <p:nvPr/>
          </p:nvGrpSpPr>
          <p:grpSpPr>
            <a:xfrm>
              <a:off x="6580223" y="1523999"/>
              <a:ext cx="1649377" cy="1451811"/>
              <a:chOff x="6580223" y="1523999"/>
              <a:chExt cx="1649377" cy="1451811"/>
            </a:xfrm>
          </p:grpSpPr>
          <p:pic>
            <p:nvPicPr>
              <p:cNvPr id="328" name="Picture 6" descr="C:\Courses\Icons Windows Vista\Server.png"/>
              <p:cNvPicPr>
                <a:picLocks noChangeAspect="1" noChangeArrowheads="1"/>
              </p:cNvPicPr>
              <p:nvPr/>
            </p:nvPicPr>
            <p:blipFill>
              <a:blip r:embed="rId3"/>
              <a:srcRect/>
              <a:stretch>
                <a:fillRect/>
              </a:stretch>
            </p:blipFill>
            <p:spPr bwMode="auto">
              <a:xfrm>
                <a:off x="6580223" y="1650630"/>
                <a:ext cx="968401" cy="1325180"/>
              </a:xfrm>
              <a:prstGeom prst="rect">
                <a:avLst/>
              </a:prstGeom>
              <a:noFill/>
            </p:spPr>
          </p:pic>
          <p:grpSp>
            <p:nvGrpSpPr>
              <p:cNvPr id="11" name="Group 177"/>
              <p:cNvGrpSpPr/>
              <p:nvPr/>
            </p:nvGrpSpPr>
            <p:grpSpPr>
              <a:xfrm>
                <a:off x="7010400" y="1523999"/>
                <a:ext cx="1219200" cy="1197429"/>
                <a:chOff x="2667000" y="3048000"/>
                <a:chExt cx="1066800" cy="1047750"/>
              </a:xfrm>
            </p:grpSpPr>
            <p:pic>
              <p:nvPicPr>
                <p:cNvPr id="179" name="Picture 8" descr="C:\Courses\Icons Windows Vista\imageres.dll_I0050_0409.png"/>
                <p:cNvPicPr>
                  <a:picLocks noChangeAspect="1" noChangeArrowheads="1"/>
                </p:cNvPicPr>
                <p:nvPr/>
              </p:nvPicPr>
              <p:blipFill>
                <a:blip r:embed="rId10"/>
                <a:srcRect/>
                <a:stretch>
                  <a:fillRect/>
                </a:stretch>
              </p:blipFill>
              <p:spPr bwMode="auto">
                <a:xfrm>
                  <a:off x="2819400" y="3048000"/>
                  <a:ext cx="914400" cy="914400"/>
                </a:xfrm>
                <a:prstGeom prst="rect">
                  <a:avLst/>
                </a:prstGeom>
                <a:noFill/>
              </p:spPr>
            </p:pic>
            <p:pic>
              <p:nvPicPr>
                <p:cNvPr id="180" name="Picture 3" descr="C:\Courses\Icons Windows Vista\Windows Vista Start Button.png"/>
                <p:cNvPicPr>
                  <a:picLocks noChangeAspect="1" noChangeArrowheads="1"/>
                </p:cNvPicPr>
                <p:nvPr/>
              </p:nvPicPr>
              <p:blipFill>
                <a:blip r:embed="rId11" cstate="print"/>
                <a:srcRect/>
                <a:stretch>
                  <a:fillRect/>
                </a:stretch>
              </p:blipFill>
              <p:spPr bwMode="auto">
                <a:xfrm>
                  <a:off x="2667000" y="3581400"/>
                  <a:ext cx="515381" cy="514350"/>
                </a:xfrm>
                <a:prstGeom prst="rect">
                  <a:avLst/>
                </a:prstGeom>
                <a:noFill/>
              </p:spPr>
            </p:pic>
          </p:grpSp>
        </p:grpSp>
      </p:grpSp>
      <p:sp>
        <p:nvSpPr>
          <p:cNvPr id="184" name="Isosceles Triangle 18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5" name="Rectangle 18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2" name="Group 121"/>
          <p:cNvGrpSpPr/>
          <p:nvPr/>
        </p:nvGrpSpPr>
        <p:grpSpPr>
          <a:xfrm>
            <a:off x="381000" y="3124200"/>
            <a:ext cx="1454727" cy="1428750"/>
            <a:chOff x="2667000" y="3048000"/>
            <a:chExt cx="1066800" cy="1047750"/>
          </a:xfrm>
        </p:grpSpPr>
        <p:pic>
          <p:nvPicPr>
            <p:cNvPr id="123" name="Picture 8" descr="C:\Courses\Icons Windows Vista\imageres.dll_I0050_0409.png"/>
            <p:cNvPicPr>
              <a:picLocks noChangeAspect="1" noChangeArrowheads="1"/>
            </p:cNvPicPr>
            <p:nvPr/>
          </p:nvPicPr>
          <p:blipFill>
            <a:blip r:embed="rId10"/>
            <a:srcRect/>
            <a:stretch>
              <a:fillRect/>
            </a:stretch>
          </p:blipFill>
          <p:spPr bwMode="auto">
            <a:xfrm>
              <a:off x="2819400" y="3048000"/>
              <a:ext cx="914400" cy="914400"/>
            </a:xfrm>
            <a:prstGeom prst="rect">
              <a:avLst/>
            </a:prstGeom>
            <a:noFill/>
          </p:spPr>
        </p:pic>
        <p:pic>
          <p:nvPicPr>
            <p:cNvPr id="124" name="Picture 3" descr="C:\Courses\Icons Windows Vista\Windows Vista Start Button.png"/>
            <p:cNvPicPr>
              <a:picLocks noChangeAspect="1" noChangeArrowheads="1"/>
            </p:cNvPicPr>
            <p:nvPr/>
          </p:nvPicPr>
          <p:blipFill>
            <a:blip r:embed="rId12" cstate="print"/>
            <a:srcRect/>
            <a:stretch>
              <a:fillRect/>
            </a:stretch>
          </p:blipFill>
          <p:spPr bwMode="auto">
            <a:xfrm>
              <a:off x="2667000" y="3581400"/>
              <a:ext cx="515381" cy="514350"/>
            </a:xfrm>
            <a:prstGeom prst="rect">
              <a:avLst/>
            </a:prstGeom>
            <a:noFill/>
          </p:spPr>
        </p:pic>
      </p:grpSp>
      <p:pic>
        <p:nvPicPr>
          <p:cNvPr id="97" name="Picture 6" descr="C:\Courses\Icon Library\Word.png"/>
          <p:cNvPicPr>
            <a:picLocks noChangeAspect="1" noChangeArrowheads="1"/>
          </p:cNvPicPr>
          <p:nvPr/>
        </p:nvPicPr>
        <p:blipFill>
          <a:blip r:embed="rId7"/>
          <a:srcRect/>
          <a:stretch>
            <a:fillRect/>
          </a:stretch>
        </p:blipFill>
        <p:spPr bwMode="auto">
          <a:xfrm>
            <a:off x="983673" y="4267200"/>
            <a:ext cx="581025" cy="581025"/>
          </a:xfrm>
          <a:prstGeom prst="rect">
            <a:avLst/>
          </a:prstGeom>
          <a:noFill/>
        </p:spPr>
      </p:pic>
      <p:pic>
        <p:nvPicPr>
          <p:cNvPr id="98" name="Picture 7" descr="C:\Courses\Icon Library\PowerPoint.png"/>
          <p:cNvPicPr>
            <a:picLocks noChangeAspect="1" noChangeArrowheads="1"/>
          </p:cNvPicPr>
          <p:nvPr/>
        </p:nvPicPr>
        <p:blipFill>
          <a:blip r:embed="rId8"/>
          <a:srcRect/>
          <a:stretch>
            <a:fillRect/>
          </a:stretch>
        </p:blipFill>
        <p:spPr bwMode="auto">
          <a:xfrm>
            <a:off x="983673" y="3657600"/>
            <a:ext cx="581025" cy="54813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par>
                          <p:cTn id="55" fill="hold">
                            <p:stCondLst>
                              <p:cond delay="3500"/>
                            </p:stCondLst>
                            <p:childTnLst>
                              <p:par>
                                <p:cTn id="56" presetID="22" presetClass="entr" presetSubtype="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right)">
                                      <p:cBhvr>
                                        <p:cTn id="58" dur="500"/>
                                        <p:tgtEl>
                                          <p:spTgt spid="6"/>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34"/>
                                        </p:tgtEl>
                                      </p:cBhvr>
                                    </p:animEffect>
                                    <p:set>
                                      <p:cBhvr>
                                        <p:cTn id="70" dur="1" fill="hold">
                                          <p:stCondLst>
                                            <p:cond delay="499"/>
                                          </p:stCondLst>
                                        </p:cTn>
                                        <p:tgtEl>
                                          <p:spTgt spid="10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2"/>
                                        </p:tgtEl>
                                      </p:cBhvr>
                                    </p:animEffect>
                                    <p:set>
                                      <p:cBhvr>
                                        <p:cTn id="73" dur="1" fill="hold">
                                          <p:stCondLst>
                                            <p:cond delay="499"/>
                                          </p:stCondLst>
                                        </p:cTn>
                                        <p:tgtEl>
                                          <p:spTgt spid="11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500"/>
                                        <p:tgtEl>
                                          <p:spTgt spid="3"/>
                                        </p:tgtEl>
                                      </p:cBhvr>
                                    </p:animEffect>
                                  </p:childTnLst>
                                </p:cTn>
                              </p:par>
                              <p:par>
                                <p:cTn id="89" presetID="10" presetClass="entr" presetSubtype="0" fill="hold"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fade">
                                      <p:cBhvr>
                                        <p:cTn id="91" dur="500"/>
                                        <p:tgtEl>
                                          <p:spTgt spid="174"/>
                                        </p:tgtEl>
                                      </p:cBhvr>
                                    </p:animEffect>
                                  </p:childTnLst>
                                </p:cTn>
                              </p:par>
                              <p:par>
                                <p:cTn id="92" presetID="10" presetClass="entr" presetSubtype="0" fill="hold" nodeType="withEffect">
                                  <p:stCondLst>
                                    <p:cond delay="0"/>
                                  </p:stCondLst>
                                  <p:childTnLst>
                                    <p:set>
                                      <p:cBhvr>
                                        <p:cTn id="93" dur="1" fill="hold">
                                          <p:stCondLst>
                                            <p:cond delay="0"/>
                                          </p:stCondLst>
                                        </p:cTn>
                                        <p:tgtEl>
                                          <p:spTgt spid="177"/>
                                        </p:tgtEl>
                                        <p:attrNameLst>
                                          <p:attrName>style.visibility</p:attrName>
                                        </p:attrNameLst>
                                      </p:cBhvr>
                                      <p:to>
                                        <p:strVal val="visible"/>
                                      </p:to>
                                    </p:set>
                                    <p:animEffect transition="in" filter="fade">
                                      <p:cBhvr>
                                        <p:cTn id="94" dur="500"/>
                                        <p:tgtEl>
                                          <p:spTgt spid="177"/>
                                        </p:tgtEl>
                                      </p:cBhvr>
                                    </p:animEffect>
                                  </p:childTnLst>
                                </p:cTn>
                              </p:par>
                              <p:par>
                                <p:cTn id="95" presetID="10" presetClass="entr" presetSubtype="0" fill="hold" nodeType="withEffect">
                                  <p:stCondLst>
                                    <p:cond delay="0"/>
                                  </p:stCondLst>
                                  <p:childTnLst>
                                    <p:set>
                                      <p:cBhvr>
                                        <p:cTn id="96" dur="1" fill="hold">
                                          <p:stCondLst>
                                            <p:cond delay="0"/>
                                          </p:stCondLst>
                                        </p:cTn>
                                        <p:tgtEl>
                                          <p:spTgt spid="176"/>
                                        </p:tgtEl>
                                        <p:attrNameLst>
                                          <p:attrName>style.visibility</p:attrName>
                                        </p:attrNameLst>
                                      </p:cBhvr>
                                      <p:to>
                                        <p:strVal val="visible"/>
                                      </p:to>
                                    </p:set>
                                    <p:animEffect transition="in" filter="fade">
                                      <p:cBhvr>
                                        <p:cTn id="97" dur="500"/>
                                        <p:tgtEl>
                                          <p:spTgt spid="176"/>
                                        </p:tgtEl>
                                      </p:cBhvr>
                                    </p:animEffect>
                                  </p:childTnLst>
                                </p:cTn>
                              </p:par>
                            </p:childTnLst>
                          </p:cTn>
                        </p:par>
                        <p:par>
                          <p:cTn id="98" fill="hold">
                            <p:stCondLst>
                              <p:cond delay="500"/>
                            </p:stCondLst>
                            <p:childTnLst>
                              <p:par>
                                <p:cTn id="99" presetID="22" presetClass="entr" presetSubtype="1" fill="hold"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up)">
                                      <p:cBhvr>
                                        <p:cTn id="101" dur="500"/>
                                        <p:tgtEl>
                                          <p:spTgt spid="3"/>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right)">
                                      <p:cBhvr>
                                        <p:cTn id="105" dur="500"/>
                                        <p:tgtEl>
                                          <p:spTgt spid="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5"/>
                                        </p:tgtEl>
                                        <p:attrNameLst>
                                          <p:attrName>style.visibility</p:attrName>
                                        </p:attrNameLst>
                                      </p:cBhvr>
                                      <p:to>
                                        <p:strVal val="visible"/>
                                      </p:to>
                                    </p:set>
                                    <p:animEffect transition="in" filter="fade">
                                      <p:cBhvr>
                                        <p:cTn id="108" dur="500"/>
                                        <p:tgtEl>
                                          <p:spTgt spid="155"/>
                                        </p:tgtEl>
                                      </p:cBhvr>
                                    </p:animEffect>
                                  </p:childTnLst>
                                </p:cTn>
                              </p:par>
                              <p:par>
                                <p:cTn id="109" presetID="10" presetClass="entr" presetSubtype="0"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500"/>
                                        <p:tgtEl>
                                          <p:spTgt spid="97"/>
                                        </p:tgtEl>
                                      </p:cBhvr>
                                    </p:animEffect>
                                  </p:childTnLst>
                                </p:cTn>
                              </p:par>
                              <p:par>
                                <p:cTn id="112" presetID="10" presetClass="entr" presetSubtype="0" fill="hold"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98"/>
                                        </p:tgtEl>
                                      </p:cBhvr>
                                    </p:animEffect>
                                    <p:set>
                                      <p:cBhvr>
                                        <p:cTn id="119" dur="1" fill="hold">
                                          <p:stCondLst>
                                            <p:cond delay="499"/>
                                          </p:stCondLst>
                                        </p:cTn>
                                        <p:tgtEl>
                                          <p:spTgt spid="9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childTnLst>
                          </p:cTn>
                        </p:par>
                        <p:par>
                          <p:cTn id="123" fill="hold">
                            <p:stCondLst>
                              <p:cond delay="500"/>
                            </p:stCondLst>
                            <p:childTnLst>
                              <p:par>
                                <p:cTn id="124" presetID="22" presetClass="entr" presetSubtype="4" fill="hold"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down)">
                                      <p:cBhvr>
                                        <p:cTn id="126" dur="500"/>
                                        <p:tgtEl>
                                          <p:spTgt spid="4"/>
                                        </p:tgtEl>
                                      </p:cBhvr>
                                    </p:animEffect>
                                  </p:childTnLst>
                                </p:cTn>
                              </p:par>
                            </p:childTnLst>
                          </p:cTn>
                        </p:par>
                        <p:par>
                          <p:cTn id="127" fill="hold">
                            <p:stCondLst>
                              <p:cond delay="1000"/>
                            </p:stCondLst>
                            <p:childTnLst>
                              <p:par>
                                <p:cTn id="128" presetID="22" presetClass="entr" presetSubtype="1" fill="hold" nodeType="after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wipe(up)">
                                      <p:cBhvr>
                                        <p:cTn id="130" dur="500"/>
                                        <p:tgtEl>
                                          <p:spTgt spid="4"/>
                                        </p:tgtEl>
                                      </p:cBhvr>
                                    </p:animEffect>
                                  </p:childTnLst>
                                </p:cTn>
                              </p:par>
                            </p:childTnLst>
                          </p:cTn>
                        </p:par>
                        <p:par>
                          <p:cTn id="131" fill="hold">
                            <p:stCondLst>
                              <p:cond delay="1500"/>
                            </p:stCondLst>
                            <p:childTnLst>
                              <p:par>
                                <p:cTn id="132" presetID="22" presetClass="entr" presetSubtype="2" fill="hold" nodeType="afterEffect">
                                  <p:stCondLst>
                                    <p:cond delay="0"/>
                                  </p:stCondLst>
                                  <p:childTnLst>
                                    <p:set>
                                      <p:cBhvr>
                                        <p:cTn id="133" dur="1" fill="hold">
                                          <p:stCondLst>
                                            <p:cond delay="0"/>
                                          </p:stCondLst>
                                        </p:cTn>
                                        <p:tgtEl>
                                          <p:spTgt spid="6"/>
                                        </p:tgtEl>
                                        <p:attrNameLst>
                                          <p:attrName>style.visibility</p:attrName>
                                        </p:attrNameLst>
                                      </p:cBhvr>
                                      <p:to>
                                        <p:strVal val="visible"/>
                                      </p:to>
                                    </p:set>
                                    <p:animEffect transition="in" filter="wipe(right)">
                                      <p:cBhvr>
                                        <p:cTn id="134" dur="500"/>
                                        <p:tgtEl>
                                          <p:spTgt spid="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0"/>
                                        </p:tgtEl>
                                        <p:attrNameLst>
                                          <p:attrName>style.visibility</p:attrName>
                                        </p:attrNameLst>
                                      </p:cBhvr>
                                      <p:to>
                                        <p:strVal val="visible"/>
                                      </p:to>
                                    </p:set>
                                    <p:animEffect transition="in" filter="fade">
                                      <p:cBhvr>
                                        <p:cTn id="140" dur="500"/>
                                        <p:tgtEl>
                                          <p:spTgt spid="150"/>
                                        </p:tgtEl>
                                      </p:cBhvr>
                                    </p:animEffect>
                                  </p:childTnLst>
                                </p:cTn>
                              </p:par>
                              <p:par>
                                <p:cTn id="141" presetID="10" presetClass="entr" presetSubtype="0" fill="hold" nodeType="with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fade">
                                      <p:cBhvr>
                                        <p:cTn id="143" dur="500"/>
                                        <p:tgtEl>
                                          <p:spTgt spid="8"/>
                                        </p:tgtEl>
                                      </p:cBhvr>
                                    </p:animEffect>
                                  </p:childTnLst>
                                </p:cTn>
                              </p:par>
                            </p:childTnLst>
                          </p:cTn>
                        </p:par>
                        <p:par>
                          <p:cTn id="144" fill="hold">
                            <p:stCondLst>
                              <p:cond delay="2000"/>
                            </p:stCondLst>
                            <p:childTnLst>
                              <p:par>
                                <p:cTn id="145" presetID="1" presetClass="entr" presetSubtype="0" fill="hold" grpId="0" nodeType="afterEffect">
                                  <p:stCondLst>
                                    <p:cond delay="0"/>
                                  </p:stCondLst>
                                  <p:childTnLst>
                                    <p:set>
                                      <p:cBhvr>
                                        <p:cTn id="146" dur="1" fill="hold">
                                          <p:stCondLst>
                                            <p:cond delay="0"/>
                                          </p:stCondLst>
                                        </p:cTn>
                                        <p:tgtEl>
                                          <p:spTgt spid="185"/>
                                        </p:tgtEl>
                                        <p:attrNameLst>
                                          <p:attrName>style.visibility</p:attrName>
                                        </p:attrNameLst>
                                      </p:cBhvr>
                                      <p:to>
                                        <p:strVal val="visible"/>
                                      </p:to>
                                    </p:set>
                                  </p:childTnLst>
                                </p:cTn>
                              </p:par>
                              <p:par>
                                <p:cTn id="147" presetID="10" presetClass="entr" presetSubtype="0" fill="hold" nodeType="with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155" grpId="0"/>
      <p:bldP spid="55" grpId="0"/>
      <p:bldP spid="84" grpId="0"/>
      <p:bldP spid="112" grpId="0"/>
      <p:bldP spid="112" grpId="1"/>
      <p:bldP spid="150" grpId="0"/>
      <p:bldP spid="1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Aero Glass for Remote Desktop Server</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Uses have the same new Windows 7 look and feel when using Remote </a:t>
            </a:r>
            <a:br>
              <a:rPr lang="en-US" altLang="zh-CN" sz="1600" dirty="0" smtClean="0">
                <a:latin typeface="+mn-lt"/>
                <a:cs typeface="+mn-cs"/>
              </a:rPr>
            </a:br>
            <a:r>
              <a:rPr lang="en-US" altLang="zh-CN" sz="1600" dirty="0" smtClean="0">
                <a:latin typeface="+mn-lt"/>
                <a:cs typeface="+mn-cs"/>
              </a:rPr>
              <a:t>Desktop Server</a:t>
            </a:r>
          </a:p>
        </p:txBody>
      </p:sp>
      <p:sp>
        <p:nvSpPr>
          <p:cNvPr id="20" name="Pentagon 19"/>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err="1" smtClean="0">
                <a:latin typeface="+mn-lt"/>
                <a:cs typeface="+mn-cs"/>
              </a:rPr>
              <a:t>RemoteApp</a:t>
            </a:r>
            <a:r>
              <a:rPr lang="en-US" altLang="zh-CN" b="1" dirty="0" smtClean="0">
                <a:latin typeface="+mn-lt"/>
                <a:cs typeface="+mn-cs"/>
              </a:rPr>
              <a:t> &amp; Desktop Connections</a:t>
            </a:r>
          </a:p>
          <a:p>
            <a:pPr marL="631825" lvl="1" indent="-234950" defTabSz="912813" eaLnBrk="0" hangingPunct="0">
              <a:lnSpc>
                <a:spcPct val="90000"/>
              </a:lnSpc>
              <a:spcBef>
                <a:spcPct val="20000"/>
              </a:spcBef>
              <a:buSzPct val="80000"/>
              <a:buBlip>
                <a:blip r:embed="rId3"/>
              </a:buBlip>
              <a:defRPr/>
            </a:pPr>
            <a:r>
              <a:rPr lang="en-US" altLang="zh-CN" sz="1600" dirty="0" err="1" smtClean="0">
                <a:latin typeface="+mn-lt"/>
                <a:cs typeface="+mn-cs"/>
              </a:rPr>
              <a:t>RemoteApp</a:t>
            </a:r>
            <a:r>
              <a:rPr lang="en-US" altLang="zh-CN" sz="1600" dirty="0" smtClean="0">
                <a:latin typeface="+mn-lt"/>
                <a:cs typeface="+mn-cs"/>
              </a:rPr>
              <a:t> &amp; Desktops icons integrated into start menu etc</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Icons refreshed &amp; updated automatically </a:t>
            </a:r>
          </a:p>
        </p:txBody>
      </p:sp>
      <p:sp>
        <p:nvSpPr>
          <p:cNvPr id="21" name="Pentagon 20"/>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Multimedia Support &amp; Audio Input</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Experience rich multimedia redirection </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Use VoIP applications and speech recognition. </a:t>
            </a:r>
          </a:p>
        </p:txBody>
      </p:sp>
      <p:sp>
        <p:nvSpPr>
          <p:cNvPr id="22" name="Pentagon 21"/>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True multiple monitor support</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Use up to 10 monitors of any size or layout with </a:t>
            </a:r>
            <a:r>
              <a:rPr lang="en-US" altLang="zh-CN" sz="1600" dirty="0" err="1" smtClean="0">
                <a:latin typeface="+mn-lt"/>
                <a:cs typeface="+mn-cs"/>
              </a:rPr>
              <a:t>RemoteApp</a:t>
            </a:r>
            <a:r>
              <a:rPr lang="en-US" altLang="zh-CN" sz="1600" dirty="0" smtClean="0">
                <a:latin typeface="+mn-lt"/>
                <a:cs typeface="+mn-cs"/>
              </a:rPr>
              <a:t> and Desktops</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Applications behave like users expect – e.g. PowerPoint installing them locally</a:t>
            </a:r>
          </a:p>
        </p:txBody>
      </p:sp>
      <p:sp>
        <p:nvSpPr>
          <p:cNvPr id="23" name="Pentagon 22"/>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err="1" smtClean="0">
                <a:latin typeface="+mn-lt"/>
                <a:cs typeface="+mn-cs"/>
              </a:rPr>
              <a:t>RemoteApp</a:t>
            </a:r>
            <a:r>
              <a:rPr lang="en-US" altLang="zh-CN" b="1" dirty="0" smtClean="0">
                <a:latin typeface="+mn-lt"/>
                <a:cs typeface="+mn-cs"/>
              </a:rPr>
              <a:t>™ Language Bar Support</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Configure  applications that use alternate language settings (e.g. right to left languages) from the local language</a:t>
            </a:r>
          </a:p>
        </p:txBody>
      </p:sp>
      <p:sp>
        <p:nvSpPr>
          <p:cNvPr id="24" name="Isosceles Triangle 2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26"/>
          <p:cNvGrpSpPr/>
          <p:nvPr/>
        </p:nvGrpSpPr>
        <p:grpSpPr>
          <a:xfrm>
            <a:off x="7813713" y="1156203"/>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sp>
        <p:nvSpPr>
          <p:cNvPr id="29" name="Rectangle 2"/>
          <p:cNvSpPr>
            <a:spLocks noGrp="1" noChangeArrowheads="1"/>
          </p:cNvSpPr>
          <p:nvPr>
            <p:ph type="title"/>
          </p:nvPr>
        </p:nvSpPr>
        <p:spPr>
          <a:xfrm>
            <a:off x="347472" y="191326"/>
            <a:ext cx="8650224" cy="609398"/>
          </a:xfrm>
        </p:spPr>
        <p:txBody>
          <a:bodyPr/>
          <a:lstStyle/>
          <a:p>
            <a:r>
              <a:rPr sz="4400"/>
              <a:t>Full Fidelity RemoteApp &amp; Deskto</a:t>
            </a:r>
            <a:r>
              <a:rPr sz="4400" smtClean="0"/>
              <a:t>p</a:t>
            </a:r>
            <a:r>
              <a:rPr sz="4400"/>
              <a:t>s</a:t>
            </a:r>
          </a:p>
        </p:txBody>
      </p:sp>
      <p:grpSp>
        <p:nvGrpSpPr>
          <p:cNvPr id="18" name="Group 17"/>
          <p:cNvGrpSpPr/>
          <p:nvPr/>
        </p:nvGrpSpPr>
        <p:grpSpPr>
          <a:xfrm>
            <a:off x="7831156" y="2133600"/>
            <a:ext cx="1066800" cy="914400"/>
            <a:chOff x="7239000" y="2133600"/>
            <a:chExt cx="1066800" cy="914400"/>
          </a:xfrm>
        </p:grpSpPr>
        <p:pic>
          <p:nvPicPr>
            <p:cNvPr id="1027" name="Picture 3"/>
            <p:cNvPicPr>
              <a:picLocks noChangeAspect="1" noChangeArrowheads="1"/>
            </p:cNvPicPr>
            <p:nvPr/>
          </p:nvPicPr>
          <p:blipFill>
            <a:blip r:embed="rId7" cstate="print"/>
            <a:srcRect/>
            <a:stretch>
              <a:fillRect/>
            </a:stretch>
          </p:blipFill>
          <p:spPr bwMode="auto">
            <a:xfrm>
              <a:off x="7239000" y="2133600"/>
              <a:ext cx="821872" cy="715029"/>
            </a:xfrm>
            <a:prstGeom prst="rect">
              <a:avLst/>
            </a:prstGeom>
            <a:noFill/>
            <a:ln w="9525">
              <a:noFill/>
              <a:miter lim="800000"/>
              <a:headEnd/>
              <a:tailEnd/>
            </a:ln>
            <a:effectLst/>
          </p:spPr>
        </p:pic>
        <p:pic>
          <p:nvPicPr>
            <p:cNvPr id="4099" name="Picture 3" descr="\\eventsql\dvd\Online_ART\DVD_ART34\Artwork_Imagery\Icons - Illustrations\_WINDOWS VISTA ICONS\Video movie film.png"/>
            <p:cNvPicPr>
              <a:picLocks noChangeAspect="1" noChangeArrowheads="1"/>
            </p:cNvPicPr>
            <p:nvPr/>
          </p:nvPicPr>
          <p:blipFill>
            <a:blip r:embed="rId8" cstate="print"/>
            <a:srcRect/>
            <a:stretch>
              <a:fillRect/>
            </a:stretch>
          </p:blipFill>
          <p:spPr bwMode="auto">
            <a:xfrm>
              <a:off x="7696200" y="2438400"/>
              <a:ext cx="609600" cy="609600"/>
            </a:xfrm>
            <a:prstGeom prst="rect">
              <a:avLst/>
            </a:prstGeom>
            <a:noFill/>
          </p:spPr>
        </p:pic>
      </p:grpSp>
      <p:pic>
        <p:nvPicPr>
          <p:cNvPr id="4100" name="Picture 4" descr="\\eventsql\dvd\Online_ART\DVD_ART34\Artwork_Imagery\Icons - Illustrations\screen captures\Windows Vista flip3d screen cool ui.png"/>
          <p:cNvPicPr>
            <a:picLocks noChangeAspect="1" noChangeArrowheads="1"/>
          </p:cNvPicPr>
          <p:nvPr/>
        </p:nvPicPr>
        <p:blipFill>
          <a:blip r:embed="rId9" cstate="print"/>
          <a:srcRect/>
          <a:stretch>
            <a:fillRect/>
          </a:stretch>
        </p:blipFill>
        <p:spPr bwMode="auto">
          <a:xfrm>
            <a:off x="8001000" y="4419600"/>
            <a:ext cx="990600" cy="742950"/>
          </a:xfrm>
          <a:prstGeom prst="rect">
            <a:avLst/>
          </a:prstGeom>
          <a:noFill/>
        </p:spPr>
      </p:pic>
      <p:pic>
        <p:nvPicPr>
          <p:cNvPr id="4101" name="Picture 5" descr="\\eventsql\dvd\Online_ART\DVD_ART34\Artwork_Imagery\Icons - Illustrations\_WINDOWS VISTA ICONS\Connected network sharing.png"/>
          <p:cNvPicPr>
            <a:picLocks noChangeAspect="1" noChangeArrowheads="1"/>
          </p:cNvPicPr>
          <p:nvPr/>
        </p:nvPicPr>
        <p:blipFill>
          <a:blip r:embed="rId10"/>
          <a:srcRect/>
          <a:stretch>
            <a:fillRect/>
          </a:stretch>
        </p:blipFill>
        <p:spPr bwMode="auto">
          <a:xfrm>
            <a:off x="8001000" y="3200400"/>
            <a:ext cx="990600" cy="1023897"/>
          </a:xfrm>
          <a:prstGeom prst="rect">
            <a:avLst/>
          </a:prstGeom>
          <a:noFill/>
        </p:spPr>
      </p:pic>
      <p:pic>
        <p:nvPicPr>
          <p:cNvPr id="4102" name="Picture 6" descr="\\eventsql\dvd\Online_ART\DVD_ART34\Artwork_Imagery\Icons - Illustrations\_WINDOWS VISTA ICONS\Internet globe web world earth.png"/>
          <p:cNvPicPr>
            <a:picLocks noChangeAspect="1" noChangeArrowheads="1"/>
          </p:cNvPicPr>
          <p:nvPr/>
        </p:nvPicPr>
        <p:blipFill>
          <a:blip r:embed="rId11" cstate="print"/>
          <a:srcRect/>
          <a:stretch>
            <a:fillRect/>
          </a:stretch>
        </p:blipFill>
        <p:spPr bwMode="auto">
          <a:xfrm>
            <a:off x="8077200" y="5486400"/>
            <a:ext cx="762000" cy="762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1000"/>
                                        <p:tgtEl>
                                          <p:spTgt spid="410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fade">
                                      <p:cBhvr>
                                        <p:cTn id="52" dur="1000"/>
                                        <p:tgtEl>
                                          <p:spTgt spid="4102"/>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30"/>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Integrated Single Sign On.</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only a single logon for </a:t>
            </a:r>
            <a:r>
              <a:rPr lang="en-US" altLang="zh-CN" sz="1600" dirty="0" err="1" smtClean="0">
                <a:latin typeface="+mn-lt"/>
                <a:cs typeface="+mn-cs"/>
              </a:rPr>
              <a:t>RemoteApp</a:t>
            </a:r>
            <a:r>
              <a:rPr lang="en-US" altLang="zh-CN" sz="1600" dirty="0" smtClean="0">
                <a:latin typeface="+mn-lt"/>
                <a:cs typeface="+mn-cs"/>
              </a:rPr>
              <a:t> &amp; Desktop connections</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Forms based logon for </a:t>
            </a:r>
            <a:r>
              <a:rPr lang="en-US" altLang="zh-CN" sz="1600" dirty="0" err="1" smtClean="0">
                <a:latin typeface="+mn-lt"/>
                <a:cs typeface="+mn-cs"/>
              </a:rPr>
              <a:t>RemoteApp</a:t>
            </a:r>
            <a:r>
              <a:rPr lang="en-US" altLang="zh-CN" sz="1600" dirty="0" smtClean="0">
                <a:latin typeface="+mn-lt"/>
                <a:cs typeface="+mn-cs"/>
              </a:rPr>
              <a:t> &amp; Desktop Web Access</a:t>
            </a:r>
          </a:p>
        </p:txBody>
      </p:sp>
      <p:sp>
        <p:nvSpPr>
          <p:cNvPr id="32" name="Pentagon 31"/>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RDS and VDI – An Integrated Solution</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Single broker to connect users to sessions or virtual machines, </a:t>
            </a:r>
            <a:br>
              <a:rPr lang="en-US" altLang="zh-CN" sz="1600" dirty="0" smtClean="0">
                <a:latin typeface="+mn-lt"/>
                <a:cs typeface="+mn-cs"/>
              </a:rPr>
            </a:br>
            <a:r>
              <a:rPr lang="en-US" altLang="zh-CN" sz="1600" dirty="0" smtClean="0">
                <a:latin typeface="+mn-lt"/>
                <a:cs typeface="+mn-cs"/>
              </a:rPr>
              <a:t>out of the box solution for VDI scenarios with Hyper-V</a:t>
            </a:r>
          </a:p>
        </p:txBody>
      </p:sp>
      <p:sp>
        <p:nvSpPr>
          <p:cNvPr id="33" name="Pentagon 32"/>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err="1" smtClean="0">
                <a:latin typeface="+mn-lt"/>
                <a:cs typeface="+mn-cs"/>
              </a:rPr>
              <a:t>RemoteApp</a:t>
            </a:r>
            <a:r>
              <a:rPr lang="en-US" altLang="zh-CN" b="1" dirty="0" smtClean="0">
                <a:latin typeface="+mn-lt"/>
                <a:cs typeface="+mn-cs"/>
              </a:rPr>
              <a:t> &amp; Desktop Connections</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Centrally managed list of applications and desktops (RDS &amp; VDI)</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Automatically published, refreshed &amp; integrated with Windows 7</a:t>
            </a:r>
          </a:p>
        </p:txBody>
      </p:sp>
      <p:sp>
        <p:nvSpPr>
          <p:cNvPr id="34" name="Pentagon 33"/>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err="1" smtClean="0">
                <a:latin typeface="+mn-lt"/>
                <a:cs typeface="+mn-cs"/>
              </a:rPr>
              <a:t>RemoteApp</a:t>
            </a:r>
            <a:r>
              <a:rPr lang="en-US" altLang="zh-CN" b="1" dirty="0" smtClean="0">
                <a:latin typeface="+mn-lt"/>
                <a:cs typeface="+mn-cs"/>
              </a:rPr>
              <a:t> &amp; Desktop Web Access</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Integrated with </a:t>
            </a:r>
            <a:r>
              <a:rPr lang="en-US" altLang="zh-CN" sz="1600" dirty="0" err="1" smtClean="0">
                <a:latin typeface="+mn-lt"/>
                <a:cs typeface="+mn-cs"/>
              </a:rPr>
              <a:t>RemoteApp</a:t>
            </a:r>
            <a:r>
              <a:rPr lang="en-US" altLang="zh-CN" sz="1600" dirty="0" smtClean="0">
                <a:latin typeface="+mn-lt"/>
                <a:cs typeface="+mn-cs"/>
              </a:rPr>
              <a:t> &amp; Desktop Connection management tools</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Provides access to applications &amp; desktops from Windows 7, Vista &amp; XP</a:t>
            </a:r>
          </a:p>
        </p:txBody>
      </p:sp>
      <p:sp>
        <p:nvSpPr>
          <p:cNvPr id="35" name="Pentagon 34"/>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8975" indent="-344488" defTabSz="912813" eaLnBrk="0" hangingPunct="0">
              <a:lnSpc>
                <a:spcPct val="90000"/>
              </a:lnSpc>
              <a:spcBef>
                <a:spcPct val="20000"/>
              </a:spcBef>
              <a:buSzPct val="80000"/>
              <a:defRPr/>
            </a:pPr>
            <a:r>
              <a:rPr lang="en-US" altLang="zh-CN" b="1" dirty="0" smtClean="0">
                <a:latin typeface="+mn-lt"/>
                <a:cs typeface="+mn-cs"/>
              </a:rPr>
              <a:t>Remote Desktop Gateway .</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Session &amp; Idle timeouts to enforce policy and authorization refresh</a:t>
            </a:r>
          </a:p>
          <a:p>
            <a:pPr marL="631825" lvl="1" indent="-234950" defTabSz="912813" eaLnBrk="0" hangingPunct="0">
              <a:lnSpc>
                <a:spcPct val="90000"/>
              </a:lnSpc>
              <a:spcBef>
                <a:spcPct val="20000"/>
              </a:spcBef>
              <a:buSzPct val="80000"/>
              <a:buBlip>
                <a:blip r:embed="rId3"/>
              </a:buBlip>
              <a:defRPr/>
            </a:pPr>
            <a:r>
              <a:rPr lang="en-US" altLang="zh-CN" sz="1600" dirty="0" smtClean="0">
                <a:latin typeface="+mn-lt"/>
                <a:cs typeface="+mn-cs"/>
              </a:rPr>
              <a:t>Pluggable authentication and consent signing</a:t>
            </a:r>
          </a:p>
        </p:txBody>
      </p:sp>
      <p:sp>
        <p:nvSpPr>
          <p:cNvPr id="36" name="Isosceles Triangle 3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8" name="Picture 4" descr="\\eventsql\dvd27\Clip_Installer\DVD_ART\Artwork_Imagery\Shapes and Graphics\Map Globe\Connected icon NEW.png"/>
          <p:cNvPicPr>
            <a:picLocks noChangeAspect="1" noChangeArrowheads="1"/>
          </p:cNvPicPr>
          <p:nvPr/>
        </p:nvPicPr>
        <p:blipFill>
          <a:blip r:embed="rId4" cstate="print"/>
          <a:srcRect/>
          <a:stretch>
            <a:fillRect/>
          </a:stretch>
        </p:blipFill>
        <p:spPr bwMode="auto">
          <a:xfrm>
            <a:off x="7730889" y="1206886"/>
            <a:ext cx="921222" cy="698114"/>
          </a:xfrm>
          <a:prstGeom prst="rect">
            <a:avLst/>
          </a:prstGeom>
          <a:noFill/>
        </p:spPr>
      </p:pic>
      <p:sp>
        <p:nvSpPr>
          <p:cNvPr id="29" name="Rectangle 2"/>
          <p:cNvSpPr>
            <a:spLocks noGrp="1" noChangeArrowheads="1"/>
          </p:cNvSpPr>
          <p:nvPr>
            <p:ph type="title"/>
          </p:nvPr>
        </p:nvSpPr>
        <p:spPr>
          <a:xfrm>
            <a:off x="347472" y="191326"/>
            <a:ext cx="8650224" cy="609398"/>
          </a:xfrm>
        </p:spPr>
        <p:txBody>
          <a:bodyPr/>
          <a:lstStyle/>
          <a:p>
            <a:pPr>
              <a:defRPr/>
            </a:pPr>
            <a:r>
              <a:rPr sz="4400"/>
              <a:t>Remote Application Access</a:t>
            </a:r>
          </a:p>
        </p:txBody>
      </p:sp>
      <p:grpSp>
        <p:nvGrpSpPr>
          <p:cNvPr id="2" name="Group 12"/>
          <p:cNvGrpSpPr/>
          <p:nvPr/>
        </p:nvGrpSpPr>
        <p:grpSpPr>
          <a:xfrm>
            <a:off x="8001000" y="4343400"/>
            <a:ext cx="685800" cy="1016875"/>
            <a:chOff x="9144000" y="4038600"/>
            <a:chExt cx="533400" cy="790903"/>
          </a:xfrm>
        </p:grpSpPr>
        <p:pic>
          <p:nvPicPr>
            <p:cNvPr id="3075" name="Picture 3" descr="\\eventsql\dvd\Online_ART\DVD_ART34\Artwork_Imagery\Icons - Illustrations\_WINDOWS SERVER ICONS\Security\Lock locked secure security.png"/>
            <p:cNvPicPr>
              <a:picLocks noChangeAspect="1" noChangeArrowheads="1"/>
            </p:cNvPicPr>
            <p:nvPr/>
          </p:nvPicPr>
          <p:blipFill>
            <a:blip r:embed="rId5" cstate="print"/>
            <a:srcRect/>
            <a:stretch>
              <a:fillRect/>
            </a:stretch>
          </p:blipFill>
          <p:spPr bwMode="auto">
            <a:xfrm>
              <a:off x="9144000" y="4038600"/>
              <a:ext cx="469927" cy="690563"/>
            </a:xfrm>
            <a:prstGeom prst="rect">
              <a:avLst/>
            </a:prstGeom>
            <a:noFill/>
          </p:spPr>
        </p:pic>
        <p:pic>
          <p:nvPicPr>
            <p:cNvPr id="3074" name="Picture 2" descr="\\eventsql\dvd\Online_ART\DVD_ART34\Artwork_Imagery\Icons - Illustrations\_WINDOWS SERVER ICONS\Security\Keys Key secure lock security.png"/>
            <p:cNvPicPr>
              <a:picLocks noChangeAspect="1" noChangeArrowheads="1"/>
            </p:cNvPicPr>
            <p:nvPr/>
          </p:nvPicPr>
          <p:blipFill>
            <a:blip r:embed="rId6" cstate="print"/>
            <a:srcRect/>
            <a:stretch>
              <a:fillRect/>
            </a:stretch>
          </p:blipFill>
          <p:spPr bwMode="auto">
            <a:xfrm>
              <a:off x="9372600" y="4495800"/>
              <a:ext cx="304800" cy="333703"/>
            </a:xfrm>
            <a:prstGeom prst="rect">
              <a:avLst/>
            </a:prstGeom>
            <a:noFill/>
          </p:spPr>
        </p:pic>
      </p:grpSp>
      <p:grpSp>
        <p:nvGrpSpPr>
          <p:cNvPr id="17" name="Group 16"/>
          <p:cNvGrpSpPr/>
          <p:nvPr/>
        </p:nvGrpSpPr>
        <p:grpSpPr>
          <a:xfrm>
            <a:off x="7620000" y="1996145"/>
            <a:ext cx="1143000" cy="1280455"/>
            <a:chOff x="7543800" y="1996145"/>
            <a:chExt cx="1143000" cy="1280455"/>
          </a:xfrm>
        </p:grpSpPr>
        <p:pic>
          <p:nvPicPr>
            <p:cNvPr id="3078" name="Picture 6" descr="\\eventsql\dvd\Online_ART\DVD_ART34\Artwork_Imagery\Icons - Illustrations\_WINDOWS VISTA ICONS\Network networked connected sharing.png"/>
            <p:cNvPicPr>
              <a:picLocks noChangeAspect="1" noChangeArrowheads="1"/>
            </p:cNvPicPr>
            <p:nvPr/>
          </p:nvPicPr>
          <p:blipFill>
            <a:blip r:embed="rId7"/>
            <a:srcRect/>
            <a:stretch>
              <a:fillRect/>
            </a:stretch>
          </p:blipFill>
          <p:spPr bwMode="auto">
            <a:xfrm>
              <a:off x="7543800" y="1996145"/>
              <a:ext cx="990600" cy="990600"/>
            </a:xfrm>
            <a:prstGeom prst="rect">
              <a:avLst/>
            </a:prstGeom>
            <a:noFill/>
          </p:spPr>
        </p:pic>
        <p:pic>
          <p:nvPicPr>
            <p:cNvPr id="3079" name="Picture 7" descr="\\eventsql\dvd\Online_ART\DVD_ART34\Artwork_Imagery\Icons - Illustrations\screen captures\office screen.png"/>
            <p:cNvPicPr>
              <a:picLocks noChangeAspect="1" noChangeArrowheads="1"/>
            </p:cNvPicPr>
            <p:nvPr/>
          </p:nvPicPr>
          <p:blipFill>
            <a:blip r:embed="rId8" cstate="print"/>
            <a:srcRect/>
            <a:stretch>
              <a:fillRect/>
            </a:stretch>
          </p:blipFill>
          <p:spPr bwMode="auto">
            <a:xfrm>
              <a:off x="8237649" y="2662895"/>
              <a:ext cx="449151" cy="613705"/>
            </a:xfrm>
            <a:prstGeom prst="rect">
              <a:avLst/>
            </a:prstGeom>
            <a:noFill/>
          </p:spPr>
        </p:pic>
      </p:grpSp>
      <p:pic>
        <p:nvPicPr>
          <p:cNvPr id="3080" name="Picture 8" descr="\\eventsql\dvd\Online_ART\DVD_ART34\Artwork_Imagery\Icons - Illustrations\screen captures\Windows vista screen.png"/>
          <p:cNvPicPr>
            <a:picLocks noChangeAspect="1" noChangeArrowheads="1"/>
          </p:cNvPicPr>
          <p:nvPr/>
        </p:nvPicPr>
        <p:blipFill>
          <a:blip r:embed="rId9" cstate="print"/>
          <a:srcRect/>
          <a:stretch>
            <a:fillRect/>
          </a:stretch>
        </p:blipFill>
        <p:spPr bwMode="auto">
          <a:xfrm>
            <a:off x="7795649" y="2681945"/>
            <a:ext cx="427146" cy="582613"/>
          </a:xfrm>
          <a:prstGeom prst="rect">
            <a:avLst/>
          </a:prstGeom>
          <a:noFill/>
        </p:spPr>
      </p:pic>
      <p:pic>
        <p:nvPicPr>
          <p:cNvPr id="3081" name="Picture 9" descr="\\eventsql\dvd\Online_ART\DVD_ART34\Artwork_Imagery\Icons - Illustrations\_WINDOWS VISTA ICONS\Firewall fire wall secure security.png"/>
          <p:cNvPicPr>
            <a:picLocks noChangeAspect="1" noChangeArrowheads="1"/>
          </p:cNvPicPr>
          <p:nvPr/>
        </p:nvPicPr>
        <p:blipFill>
          <a:blip r:embed="rId10" cstate="print"/>
          <a:srcRect/>
          <a:stretch>
            <a:fillRect/>
          </a:stretch>
        </p:blipFill>
        <p:spPr bwMode="auto">
          <a:xfrm>
            <a:off x="7734300" y="5410200"/>
            <a:ext cx="914400" cy="914400"/>
          </a:xfrm>
          <a:prstGeom prst="rect">
            <a:avLst/>
          </a:prstGeom>
          <a:noFill/>
        </p:spPr>
      </p:pic>
      <p:grpSp>
        <p:nvGrpSpPr>
          <p:cNvPr id="18" name="Group 17"/>
          <p:cNvGrpSpPr/>
          <p:nvPr/>
        </p:nvGrpSpPr>
        <p:grpSpPr>
          <a:xfrm>
            <a:off x="7543800" y="3200400"/>
            <a:ext cx="1295400" cy="1070174"/>
            <a:chOff x="3810000" y="4267200"/>
            <a:chExt cx="1816100" cy="1500342"/>
          </a:xfrm>
        </p:grpSpPr>
        <p:grpSp>
          <p:nvGrpSpPr>
            <p:cNvPr id="19" name="Group 33"/>
            <p:cNvGrpSpPr/>
            <p:nvPr/>
          </p:nvGrpSpPr>
          <p:grpSpPr>
            <a:xfrm>
              <a:off x="3810000" y="4267200"/>
              <a:ext cx="1066800" cy="1066800"/>
              <a:chOff x="3810000" y="2362200"/>
              <a:chExt cx="1066800" cy="1066800"/>
            </a:xfrm>
          </p:grpSpPr>
          <p:pic>
            <p:nvPicPr>
              <p:cNvPr id="27" name="Picture 4" descr="C:\Courses\Icons Windows Vista\Computer.png"/>
              <p:cNvPicPr>
                <a:picLocks noChangeAspect="1" noChangeArrowheads="1"/>
              </p:cNvPicPr>
              <p:nvPr/>
            </p:nvPicPr>
            <p:blipFill>
              <a:blip r:embed="rId11" cstate="print"/>
              <a:srcRect/>
              <a:stretch>
                <a:fillRect/>
              </a:stretch>
            </p:blipFill>
            <p:spPr bwMode="auto">
              <a:xfrm>
                <a:off x="3810000" y="2362200"/>
                <a:ext cx="1066800" cy="1066800"/>
              </a:xfrm>
              <a:prstGeom prst="rect">
                <a:avLst/>
              </a:prstGeom>
              <a:noFill/>
            </p:spPr>
          </p:pic>
          <p:pic>
            <p:nvPicPr>
              <p:cNvPr id="30" name="Picture 5" descr="C:\Courses\Icons Windows Vista\imageres.dll_I003b_0409.png"/>
              <p:cNvPicPr>
                <a:picLocks noChangeAspect="1" noChangeArrowheads="1"/>
              </p:cNvPicPr>
              <p:nvPr/>
            </p:nvPicPr>
            <p:blipFill>
              <a:blip r:embed="rId12" cstate="print"/>
              <a:srcRect/>
              <a:stretch>
                <a:fillRect/>
              </a:stretch>
            </p:blipFill>
            <p:spPr bwMode="auto">
              <a:xfrm>
                <a:off x="3810000" y="2895600"/>
                <a:ext cx="533400" cy="533400"/>
              </a:xfrm>
              <a:prstGeom prst="rect">
                <a:avLst/>
              </a:prstGeom>
              <a:noFill/>
            </p:spPr>
          </p:pic>
        </p:grpSp>
        <p:grpSp>
          <p:nvGrpSpPr>
            <p:cNvPr id="20" name="Group 34"/>
            <p:cNvGrpSpPr/>
            <p:nvPr/>
          </p:nvGrpSpPr>
          <p:grpSpPr>
            <a:xfrm>
              <a:off x="4800600" y="4267200"/>
              <a:ext cx="825500" cy="946486"/>
              <a:chOff x="3365500" y="4158914"/>
              <a:chExt cx="825500" cy="946486"/>
            </a:xfrm>
          </p:grpSpPr>
          <p:pic>
            <p:nvPicPr>
              <p:cNvPr id="25" name="Picture 6" descr="C:\Courses\Icons Windows Vista\Server.png"/>
              <p:cNvPicPr>
                <a:picLocks noChangeAspect="1" noChangeArrowheads="1"/>
              </p:cNvPicPr>
              <p:nvPr/>
            </p:nvPicPr>
            <p:blipFill>
              <a:blip r:embed="rId13" cstate="print"/>
              <a:srcRect/>
              <a:stretch>
                <a:fillRect/>
              </a:stretch>
            </p:blipFill>
            <p:spPr bwMode="auto">
              <a:xfrm>
                <a:off x="3365500" y="4158914"/>
                <a:ext cx="673100" cy="921085"/>
              </a:xfrm>
              <a:prstGeom prst="rect">
                <a:avLst/>
              </a:prstGeom>
              <a:noFill/>
            </p:spPr>
          </p:pic>
          <p:pic>
            <p:nvPicPr>
              <p:cNvPr id="26" name="Picture 5" descr="C:\Courses\Icons Windows Vista\imageres.dll_I003b_0409.png"/>
              <p:cNvPicPr>
                <a:picLocks noChangeAspect="1" noChangeArrowheads="1"/>
              </p:cNvPicPr>
              <p:nvPr/>
            </p:nvPicPr>
            <p:blipFill>
              <a:blip r:embed="rId12" cstate="print"/>
              <a:srcRect/>
              <a:stretch>
                <a:fillRect/>
              </a:stretch>
            </p:blipFill>
            <p:spPr bwMode="auto">
              <a:xfrm>
                <a:off x="3657600" y="4572000"/>
                <a:ext cx="533400" cy="533400"/>
              </a:xfrm>
              <a:prstGeom prst="rect">
                <a:avLst/>
              </a:prstGeom>
              <a:noFill/>
            </p:spPr>
          </p:pic>
        </p:grpSp>
        <p:grpSp>
          <p:nvGrpSpPr>
            <p:cNvPr id="21" name="Group 32"/>
            <p:cNvGrpSpPr/>
            <p:nvPr/>
          </p:nvGrpSpPr>
          <p:grpSpPr>
            <a:xfrm>
              <a:off x="4114800" y="4876800"/>
              <a:ext cx="1066800" cy="890742"/>
              <a:chOff x="4495800" y="2971800"/>
              <a:chExt cx="1066800" cy="890742"/>
            </a:xfrm>
          </p:grpSpPr>
          <p:pic>
            <p:nvPicPr>
              <p:cNvPr id="22" name="Picture 2" descr="C:\Courses\Icons Windows Vista\Mobility.png"/>
              <p:cNvPicPr>
                <a:picLocks noChangeAspect="1" noChangeArrowheads="1"/>
              </p:cNvPicPr>
              <p:nvPr/>
            </p:nvPicPr>
            <p:blipFill>
              <a:blip r:embed="rId14" cstate="print"/>
              <a:srcRect/>
              <a:stretch>
                <a:fillRect/>
              </a:stretch>
            </p:blipFill>
            <p:spPr bwMode="auto">
              <a:xfrm>
                <a:off x="4495800" y="2971800"/>
                <a:ext cx="1019175" cy="890742"/>
              </a:xfrm>
              <a:prstGeom prst="rect">
                <a:avLst/>
              </a:prstGeom>
              <a:noFill/>
            </p:spPr>
          </p:pic>
          <p:pic>
            <p:nvPicPr>
              <p:cNvPr id="24" name="Picture 5" descr="C:\Courses\Icons Windows Vista\imageres.dll_I003b_0409.png"/>
              <p:cNvPicPr>
                <a:picLocks noChangeAspect="1" noChangeArrowheads="1"/>
              </p:cNvPicPr>
              <p:nvPr/>
            </p:nvPicPr>
            <p:blipFill>
              <a:blip r:embed="rId12" cstate="print"/>
              <a:srcRect/>
              <a:stretch>
                <a:fillRect/>
              </a:stretch>
            </p:blipFill>
            <p:spPr bwMode="auto">
              <a:xfrm>
                <a:off x="5029200" y="3276600"/>
                <a:ext cx="533400" cy="533400"/>
              </a:xfrm>
              <a:prstGeom prst="rect">
                <a:avLst/>
              </a:prstGeom>
              <a:noFill/>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081"/>
                                        </p:tgtEl>
                                        <p:attrNameLst>
                                          <p:attrName>style.visibility</p:attrName>
                                        </p:attrNameLst>
                                      </p:cBhvr>
                                      <p:to>
                                        <p:strVal val="visible"/>
                                      </p:to>
                                    </p:set>
                                    <p:animEffect transition="in" filter="fade">
                                      <p:cBhvr>
                                        <p:cTn id="52" dur="1000"/>
                                        <p:tgtEl>
                                          <p:spTgt spid="3081"/>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agement_2.png"/>
          <p:cNvPicPr>
            <a:picLocks noChangeAspect="1"/>
          </p:cNvPicPr>
          <p:nvPr/>
        </p:nvPicPr>
        <p:blipFill>
          <a:blip r:embed="rId3"/>
          <a:stretch>
            <a:fillRect/>
          </a:stretch>
        </p:blipFill>
        <p:spPr>
          <a:xfrm>
            <a:off x="0" y="258096"/>
            <a:ext cx="8083024" cy="6463578"/>
          </a:xfrm>
          <a:prstGeom prst="rect">
            <a:avLst/>
          </a:prstGeom>
        </p:spPr>
      </p:pic>
      <p:sp>
        <p:nvSpPr>
          <p:cNvPr id="7" name="TextBox 6"/>
          <p:cNvSpPr txBox="1"/>
          <p:nvPr/>
        </p:nvSpPr>
        <p:spPr>
          <a:xfrm>
            <a:off x="4419600" y="228600"/>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sz="5400" b="1" dirty="0" smtClean="0">
                <a:solidFill>
                  <a:schemeClr val="bg2"/>
                </a:solidFill>
                <a:effectLst>
                  <a:glow rad="63500">
                    <a:srgbClr val="0070C0">
                      <a:alpha val="40000"/>
                    </a:srgbClr>
                  </a:glow>
                  <a:outerShdw blurRad="50800" dist="38100" dir="2700000" algn="tl" rotWithShape="0">
                    <a:schemeClr val="tx1"/>
                  </a:outerShdw>
                </a:effectLst>
                <a:latin typeface="+mj-lt"/>
              </a:rPr>
              <a:t>Management</a:t>
            </a:r>
          </a:p>
        </p:txBody>
      </p:sp>
    </p:spTree>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Pentagon 4"/>
          <p:cNvSpPr/>
          <p:nvPr/>
        </p:nvSpPr>
        <p:spPr bwMode="auto">
          <a:xfrm flipH="1">
            <a:off x="304800" y="1219200"/>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Power management</a:t>
            </a:r>
          </a:p>
        </p:txBody>
      </p:sp>
      <p:sp>
        <p:nvSpPr>
          <p:cNvPr id="8" name="Pentagon 7"/>
          <p:cNvSpPr/>
          <p:nvPr/>
        </p:nvSpPr>
        <p:spPr bwMode="auto">
          <a:xfrm flipH="1">
            <a:off x="304800" y="1828800"/>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dirty="0" smtClean="0">
                <a:latin typeface="+mn-lt"/>
                <a:cs typeface="+mn-cs"/>
              </a:rPr>
              <a:t>Streamlined administration</a:t>
            </a:r>
          </a:p>
        </p:txBody>
      </p:sp>
      <p:sp>
        <p:nvSpPr>
          <p:cNvPr id="9" name="Pentagon 8"/>
          <p:cNvSpPr/>
          <p:nvPr/>
        </p:nvSpPr>
        <p:spPr bwMode="auto">
          <a:xfrm flipH="1">
            <a:off x="304800" y="24524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Windows </a:t>
            </a:r>
            <a:r>
              <a:rPr lang="en-US" sz="3200" dirty="0" err="1" smtClean="0">
                <a:latin typeface="+mn-lt"/>
                <a:cs typeface="+mn-cs"/>
              </a:rPr>
              <a:t>PowerShell</a:t>
            </a:r>
            <a:r>
              <a:rPr lang="en-US" sz="3200" dirty="0" smtClean="0">
                <a:latin typeface="+mn-lt"/>
                <a:cs typeface="+mn-cs"/>
              </a:rPr>
              <a:t> remote scenarios</a:t>
            </a:r>
          </a:p>
        </p:txBody>
      </p:sp>
      <p:sp>
        <p:nvSpPr>
          <p:cNvPr id="10" name="Pentagon 9"/>
          <p:cNvSpPr/>
          <p:nvPr/>
        </p:nvSpPr>
        <p:spPr bwMode="auto">
          <a:xfrm flipH="1">
            <a:off x="304800" y="30620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The </a:t>
            </a:r>
            <a:r>
              <a:rPr lang="en-US" sz="3200" dirty="0" err="1" smtClean="0">
                <a:latin typeface="+mn-lt"/>
                <a:cs typeface="+mn-cs"/>
              </a:rPr>
              <a:t>PowerShell</a:t>
            </a:r>
            <a:r>
              <a:rPr lang="en-US" sz="3200" dirty="0" smtClean="0">
                <a:latin typeface="+mn-lt"/>
                <a:cs typeface="+mn-cs"/>
              </a:rPr>
              <a:t> graphical interface</a:t>
            </a:r>
          </a:p>
        </p:txBody>
      </p:sp>
      <p:sp>
        <p:nvSpPr>
          <p:cNvPr id="11" name="Pentagon 10"/>
          <p:cNvSpPr/>
          <p:nvPr/>
        </p:nvSpPr>
        <p:spPr bwMode="auto">
          <a:xfrm flipH="1">
            <a:off x="304800" y="3685604"/>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Extending Windows </a:t>
            </a:r>
            <a:r>
              <a:rPr lang="en-US" sz="3200" dirty="0" err="1" smtClean="0">
                <a:latin typeface="+mn-lt"/>
                <a:cs typeface="+mn-cs"/>
              </a:rPr>
              <a:t>PowerShell</a:t>
            </a:r>
            <a:r>
              <a:rPr lang="en-US" sz="3200" dirty="0" smtClean="0">
                <a:latin typeface="+mn-lt"/>
                <a:cs typeface="+mn-cs"/>
              </a:rPr>
              <a:t> scripts</a:t>
            </a:r>
          </a:p>
        </p:txBody>
      </p:sp>
      <p:sp>
        <p:nvSpPr>
          <p:cNvPr id="12" name="Pentagon 11"/>
          <p:cNvSpPr/>
          <p:nvPr/>
        </p:nvSpPr>
        <p:spPr bwMode="auto">
          <a:xfrm flipH="1">
            <a:off x="304800" y="42812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AD &amp; identity management</a:t>
            </a:r>
          </a:p>
        </p:txBody>
      </p:sp>
      <p:sp>
        <p:nvSpPr>
          <p:cNvPr id="13" name="Pentagon 12"/>
          <p:cNvSpPr/>
          <p:nvPr/>
        </p:nvSpPr>
        <p:spPr bwMode="auto">
          <a:xfrm flipH="1">
            <a:off x="304800" y="48908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Best Practice Analyzers</a:t>
            </a:r>
          </a:p>
        </p:txBody>
      </p:sp>
      <p:sp>
        <p:nvSpPr>
          <p:cNvPr id="14" name="Title 13"/>
          <p:cNvSpPr>
            <a:spLocks noGrp="1"/>
          </p:cNvSpPr>
          <p:nvPr>
            <p:ph type="title"/>
          </p:nvPr>
        </p:nvSpPr>
        <p:spPr/>
        <p:txBody>
          <a:bodyPr/>
          <a:lstStyle/>
          <a:p>
            <a:r>
              <a:rPr smtClean="0"/>
              <a:t>Overview</a:t>
            </a:r>
            <a:endParaRPr lang="en-US" dirty="0"/>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5867400" y="2362200"/>
            <a:ext cx="609600" cy="1143000"/>
            <a:chOff x="5943600" y="2286000"/>
            <a:chExt cx="609600" cy="1143000"/>
          </a:xfrm>
        </p:grpSpPr>
        <p:sp>
          <p:nvSpPr>
            <p:cNvPr id="95" name="Rounded Rectangle 94"/>
            <p:cNvSpPr/>
            <p:nvPr/>
          </p:nvSpPr>
          <p:spPr bwMode="auto">
            <a:xfrm>
              <a:off x="5943600" y="2286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a:off x="5943600" y="2590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Rounded Rectangle 93"/>
            <p:cNvSpPr/>
            <p:nvPr/>
          </p:nvSpPr>
          <p:spPr bwMode="auto">
            <a:xfrm>
              <a:off x="5943600" y="2438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40"/>
          <p:cNvGrpSpPr/>
          <p:nvPr/>
        </p:nvGrpSpPr>
        <p:grpSpPr>
          <a:xfrm>
            <a:off x="8137174" y="2362200"/>
            <a:ext cx="609600" cy="1143000"/>
            <a:chOff x="5943600" y="2286000"/>
            <a:chExt cx="609600" cy="1143000"/>
          </a:xfrm>
        </p:grpSpPr>
        <p:sp>
          <p:nvSpPr>
            <p:cNvPr id="42" name="Rounded Rectangle 41"/>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ounded Rectangle 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63"/>
          <p:cNvGrpSpPr/>
          <p:nvPr/>
        </p:nvGrpSpPr>
        <p:grpSpPr>
          <a:xfrm>
            <a:off x="8137174" y="2362200"/>
            <a:ext cx="609600" cy="1143000"/>
            <a:chOff x="5943600" y="2286000"/>
            <a:chExt cx="609600" cy="1143000"/>
          </a:xfrm>
        </p:grpSpPr>
        <p:sp>
          <p:nvSpPr>
            <p:cNvPr id="65" name="Rounded Rectangle 6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ounded Rectangle 6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ounded Rectangle 6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Rounded Rectangle 6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0" name="Rounded Rectangle 6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72"/>
          <p:cNvGrpSpPr/>
          <p:nvPr/>
        </p:nvGrpSpPr>
        <p:grpSpPr>
          <a:xfrm>
            <a:off x="8137174" y="2362200"/>
            <a:ext cx="609600" cy="1143000"/>
            <a:chOff x="5943600" y="2286000"/>
            <a:chExt cx="609600" cy="1143000"/>
          </a:xfrm>
        </p:grpSpPr>
        <p:sp>
          <p:nvSpPr>
            <p:cNvPr id="74" name="Rounded Rectangle 7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62"/>
          <p:cNvGrpSpPr/>
          <p:nvPr/>
        </p:nvGrpSpPr>
        <p:grpSpPr>
          <a:xfrm>
            <a:off x="5867400" y="2362200"/>
            <a:ext cx="609600" cy="1143000"/>
            <a:chOff x="5943600" y="2286000"/>
            <a:chExt cx="609600" cy="1143000"/>
          </a:xfrm>
        </p:grpSpPr>
        <p:sp>
          <p:nvSpPr>
            <p:cNvPr id="46" name="Rounded Rectangle 45"/>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95"/>
          <p:cNvGrpSpPr/>
          <p:nvPr/>
        </p:nvGrpSpPr>
        <p:grpSpPr>
          <a:xfrm>
            <a:off x="5867400" y="2362200"/>
            <a:ext cx="609600" cy="1143000"/>
            <a:chOff x="5943600" y="2286000"/>
            <a:chExt cx="609600" cy="1143000"/>
          </a:xfrm>
        </p:grpSpPr>
        <p:sp>
          <p:nvSpPr>
            <p:cNvPr id="97" name="Rounded Rectangle 96"/>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 name="Group 104"/>
          <p:cNvGrpSpPr/>
          <p:nvPr/>
        </p:nvGrpSpPr>
        <p:grpSpPr>
          <a:xfrm>
            <a:off x="5867400" y="3886200"/>
            <a:ext cx="609600" cy="1143000"/>
            <a:chOff x="5943600" y="2286000"/>
            <a:chExt cx="609600" cy="1143000"/>
          </a:xfrm>
        </p:grpSpPr>
        <p:sp>
          <p:nvSpPr>
            <p:cNvPr id="106" name="Rounded Rectangle 105"/>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Rounded Rectangle 106"/>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Rounded Rectangle 109"/>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ounded Rectangle 110"/>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2" name="Rounded Rectangle 111"/>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Rounded Rectangle 112"/>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9" name="Group 113"/>
          <p:cNvGrpSpPr/>
          <p:nvPr/>
        </p:nvGrpSpPr>
        <p:grpSpPr>
          <a:xfrm>
            <a:off x="5867400" y="3886200"/>
            <a:ext cx="609600" cy="1143000"/>
            <a:chOff x="5943600" y="2286000"/>
            <a:chExt cx="609600" cy="1143000"/>
          </a:xfrm>
        </p:grpSpPr>
        <p:sp>
          <p:nvSpPr>
            <p:cNvPr id="115" name="Rounded Rectangle 11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Rounded Rectangle 11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Rounded Rectangle 11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ounded Rectangle 11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Rounded Rectangle 11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Rounded Rectangle 12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ounded Rectangle 12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0" name="Group 122"/>
          <p:cNvGrpSpPr/>
          <p:nvPr/>
        </p:nvGrpSpPr>
        <p:grpSpPr>
          <a:xfrm>
            <a:off x="5867400" y="3886200"/>
            <a:ext cx="609600" cy="1143000"/>
            <a:chOff x="5943600" y="2286000"/>
            <a:chExt cx="609600" cy="1143000"/>
          </a:xfrm>
        </p:grpSpPr>
        <p:sp>
          <p:nvSpPr>
            <p:cNvPr id="124" name="Rounded Rectangle 12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Rounded Rectangle 12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Rounded Rectangle 12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ounded Rectangle 12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Rounded Rectangle 12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Rounded Rectangle 12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Rounded Rectangle 12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1" name="Rounded Rectangle 13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1" name="Group 131"/>
          <p:cNvGrpSpPr/>
          <p:nvPr/>
        </p:nvGrpSpPr>
        <p:grpSpPr>
          <a:xfrm>
            <a:off x="8137174" y="3886200"/>
            <a:ext cx="609600" cy="1143000"/>
            <a:chOff x="5943600" y="2286000"/>
            <a:chExt cx="609600" cy="1143000"/>
          </a:xfrm>
        </p:grpSpPr>
        <p:sp>
          <p:nvSpPr>
            <p:cNvPr id="133" name="Rounded Rectangle 132"/>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4" name="Rounded Rectangle 133"/>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Rounded Rectangle 134"/>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Rounded Rectangle 135"/>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Rounded Rectangle 136"/>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Rounded Rectangle 137"/>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Rounded Rectangle 138"/>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ounded Rectangle 139"/>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2" name="Group 140"/>
          <p:cNvGrpSpPr/>
          <p:nvPr/>
        </p:nvGrpSpPr>
        <p:grpSpPr>
          <a:xfrm>
            <a:off x="8137174" y="3886200"/>
            <a:ext cx="609600" cy="1143000"/>
            <a:chOff x="5943600" y="2286000"/>
            <a:chExt cx="609600" cy="1143000"/>
          </a:xfrm>
        </p:grpSpPr>
        <p:sp>
          <p:nvSpPr>
            <p:cNvPr id="142" name="Rounded Rectangle 141"/>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ounded Rectangle 1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Rounded Rectangle 143"/>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Rounded Rectangle 1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Rounded Rectangle 145"/>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Rounded Rectangle 146"/>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Rounded Rectangle 147"/>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Rounded Rectangle 148"/>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3" name="Group 149"/>
          <p:cNvGrpSpPr/>
          <p:nvPr/>
        </p:nvGrpSpPr>
        <p:grpSpPr>
          <a:xfrm>
            <a:off x="8137174" y="3886200"/>
            <a:ext cx="609600" cy="1143000"/>
            <a:chOff x="5943600" y="2286000"/>
            <a:chExt cx="609600" cy="1143000"/>
          </a:xfrm>
        </p:grpSpPr>
        <p:sp>
          <p:nvSpPr>
            <p:cNvPr id="151" name="Rounded Rectangle 150"/>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2" name="Rounded Rectangle 151"/>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Rounded Rectangle 152"/>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Rounded Rectangle 153"/>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Rounded Rectangle 155"/>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Rounded Rectangle 156"/>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Rounded Rectangle 157"/>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786012" y="990599"/>
            <a:ext cx="1045346" cy="955656"/>
          </a:xfrm>
          <a:prstGeom prst="rect">
            <a:avLst/>
          </a:prstGeom>
          <a:noFill/>
        </p:spPr>
      </p:pic>
      <p:sp>
        <p:nvSpPr>
          <p:cNvPr id="164" name="TextBox 163"/>
          <p:cNvSpPr txBox="1"/>
          <p:nvPr/>
        </p:nvSpPr>
        <p:spPr>
          <a:xfrm>
            <a:off x="5088158" y="1258668"/>
            <a:ext cx="1787669" cy="646331"/>
          </a:xfrm>
          <a:prstGeom prst="rect">
            <a:avLst/>
          </a:prstGeom>
          <a:noFill/>
        </p:spPr>
        <p:txBody>
          <a:bodyPr wrap="none" rtlCol="0">
            <a:spAutoFit/>
          </a:bodyPr>
          <a:lstStyle/>
          <a:p>
            <a:pPr algn="ctr"/>
            <a:r>
              <a:rPr lang="en-US" dirty="0" smtClean="0"/>
              <a:t>2.8 GHz Dual</a:t>
            </a:r>
          </a:p>
          <a:p>
            <a:pPr algn="ctr"/>
            <a:r>
              <a:rPr lang="en-US" dirty="0" smtClean="0"/>
              <a:t>Core Processor</a:t>
            </a:r>
            <a:endParaRPr lang="en-US" dirty="0"/>
          </a:p>
        </p:txBody>
      </p:sp>
      <p:sp>
        <p:nvSpPr>
          <p:cNvPr id="165" name="Rounded Rectangle 164"/>
          <p:cNvSpPr/>
          <p:nvPr/>
        </p:nvSpPr>
        <p:spPr bwMode="auto">
          <a:xfrm>
            <a:off x="4572000" y="2057400"/>
            <a:ext cx="4267200" cy="76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4678187" y="2407920"/>
            <a:ext cx="914400" cy="835946"/>
          </a:xfrm>
          <a:prstGeom prst="rect">
            <a:avLst/>
          </a:prstGeom>
          <a:noFill/>
        </p:spPr>
      </p:pic>
      <p:sp>
        <p:nvSpPr>
          <p:cNvPr id="175" name="TextBox 174"/>
          <p:cNvSpPr txBox="1"/>
          <p:nvPr/>
        </p:nvSpPr>
        <p:spPr>
          <a:xfrm>
            <a:off x="4356937" y="3163669"/>
            <a:ext cx="1556901" cy="646331"/>
          </a:xfrm>
          <a:prstGeom prst="rect">
            <a:avLst/>
          </a:prstGeom>
          <a:noFill/>
        </p:spPr>
        <p:txBody>
          <a:bodyPr wrap="none" rtlCol="0">
            <a:spAutoFit/>
          </a:bodyPr>
          <a:lstStyle/>
          <a:p>
            <a:pPr algn="ctr"/>
            <a:r>
              <a:rPr lang="en-US" dirty="0" smtClean="0"/>
              <a:t>Processor</a:t>
            </a:r>
          </a:p>
          <a:p>
            <a:pPr algn="ctr"/>
            <a:r>
              <a:rPr lang="en-US" dirty="0" smtClean="0"/>
              <a:t>Core 1 Active</a:t>
            </a:r>
            <a:endParaRPr lang="en-US" dirty="0"/>
          </a:p>
        </p:txBody>
      </p:sp>
      <p:sp>
        <p:nvSpPr>
          <p:cNvPr id="176" name="TextBox 175"/>
          <p:cNvSpPr txBox="1"/>
          <p:nvPr/>
        </p:nvSpPr>
        <p:spPr>
          <a:xfrm>
            <a:off x="6553200" y="3163669"/>
            <a:ext cx="1736374" cy="646331"/>
          </a:xfrm>
          <a:prstGeom prst="rect">
            <a:avLst/>
          </a:prstGeom>
          <a:noFill/>
        </p:spPr>
        <p:txBody>
          <a:bodyPr wrap="none" rtlCol="0">
            <a:spAutoFit/>
          </a:bodyPr>
          <a:lstStyle/>
          <a:p>
            <a:pPr algn="ctr"/>
            <a:r>
              <a:rPr lang="en-US" dirty="0" smtClean="0"/>
              <a:t>Processor</a:t>
            </a:r>
          </a:p>
          <a:p>
            <a:pPr algn="ctr"/>
            <a:r>
              <a:rPr lang="en-US" dirty="0" smtClean="0"/>
              <a:t>Core 2 Inactive</a:t>
            </a:r>
            <a:endParaRPr lang="en-US" dirty="0"/>
          </a:p>
        </p:txBody>
      </p:sp>
      <p:sp>
        <p:nvSpPr>
          <p:cNvPr id="177" name="TextBox 176"/>
          <p:cNvSpPr txBox="1"/>
          <p:nvPr/>
        </p:nvSpPr>
        <p:spPr>
          <a:xfrm>
            <a:off x="6553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4 Inactive</a:t>
            </a:r>
            <a:endParaRPr lang="en-US" dirty="0"/>
          </a:p>
        </p:txBody>
      </p:sp>
      <p:sp>
        <p:nvSpPr>
          <p:cNvPr id="178" name="TextBox 177"/>
          <p:cNvSpPr txBox="1"/>
          <p:nvPr/>
        </p:nvSpPr>
        <p:spPr>
          <a:xfrm>
            <a:off x="4267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3 Inactive</a:t>
            </a:r>
            <a:endParaRPr lang="en-US" dirty="0"/>
          </a:p>
        </p:txBody>
      </p:sp>
      <p:pic>
        <p:nvPicPr>
          <p:cNvPr id="179"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964187" y="3962402"/>
            <a:ext cx="914400" cy="835946"/>
          </a:xfrm>
          <a:prstGeom prst="rect">
            <a:avLst/>
          </a:prstGeom>
          <a:noFill/>
        </p:spPr>
      </p:pic>
      <p:pic>
        <p:nvPicPr>
          <p:cNvPr id="180"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4678187" y="3962402"/>
            <a:ext cx="914400" cy="835946"/>
          </a:xfrm>
          <a:prstGeom prst="rect">
            <a:avLst/>
          </a:prstGeom>
          <a:noFill/>
        </p:spPr>
      </p:pic>
      <p:pic>
        <p:nvPicPr>
          <p:cNvPr id="18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964187" y="2407920"/>
            <a:ext cx="914400" cy="835946"/>
          </a:xfrm>
          <a:prstGeom prst="rect">
            <a:avLst/>
          </a:prstGeom>
          <a:noFill/>
        </p:spPr>
      </p:pic>
      <p:pic>
        <p:nvPicPr>
          <p:cNvPr id="18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4187" y="3962402"/>
            <a:ext cx="914400" cy="835946"/>
          </a:xfrm>
          <a:prstGeom prst="rect">
            <a:avLst/>
          </a:prstGeom>
          <a:noFill/>
        </p:spPr>
      </p:pic>
      <p:pic>
        <p:nvPicPr>
          <p:cNvPr id="18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4187" y="2407920"/>
            <a:ext cx="914400" cy="835946"/>
          </a:xfrm>
          <a:prstGeom prst="rect">
            <a:avLst/>
          </a:prstGeom>
          <a:noFill/>
        </p:spPr>
      </p:pic>
      <p:pic>
        <p:nvPicPr>
          <p:cNvPr id="18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678187" y="3962402"/>
            <a:ext cx="914400" cy="835946"/>
          </a:xfrm>
          <a:prstGeom prst="rect">
            <a:avLst/>
          </a:prstGeom>
          <a:noFill/>
        </p:spPr>
      </p:pic>
      <p:sp>
        <p:nvSpPr>
          <p:cNvPr id="191" name="Title 190"/>
          <p:cNvSpPr>
            <a:spLocks noGrp="1"/>
          </p:cNvSpPr>
          <p:nvPr>
            <p:ph type="title"/>
          </p:nvPr>
        </p:nvSpPr>
        <p:spPr/>
        <p:txBody>
          <a:bodyPr/>
          <a:lstStyle/>
          <a:p>
            <a:r>
              <a:rPr smtClean="0"/>
              <a:t>Power Management</a:t>
            </a:r>
            <a:endParaRPr lang="en-US" dirty="0"/>
          </a:p>
        </p:txBody>
      </p:sp>
      <p:sp>
        <p:nvSpPr>
          <p:cNvPr id="192" name="Text Placeholder 191"/>
          <p:cNvSpPr>
            <a:spLocks noGrp="1"/>
          </p:cNvSpPr>
          <p:nvPr>
            <p:ph type="body" sz="quarter" idx="10"/>
          </p:nvPr>
        </p:nvSpPr>
        <p:spPr>
          <a:xfrm>
            <a:off x="381000" y="1752600"/>
            <a:ext cx="3581400" cy="2412968"/>
          </a:xfrm>
        </p:spPr>
        <p:txBody>
          <a:bodyPr/>
          <a:lstStyle/>
          <a:p>
            <a:pPr eaLnBrk="1" hangingPunct="1"/>
            <a:r>
              <a:rPr lang="en-US" dirty="0" smtClean="0"/>
              <a:t>Core Parking</a:t>
            </a:r>
          </a:p>
          <a:p>
            <a:pPr eaLnBrk="1" hangingPunct="1"/>
            <a:r>
              <a:rPr lang="en-US" dirty="0" smtClean="0"/>
              <a:t>Adjusting </a:t>
            </a:r>
            <a:br>
              <a:rPr lang="en-US" dirty="0" smtClean="0"/>
            </a:br>
            <a:r>
              <a:rPr lang="en-US" dirty="0" smtClean="0"/>
              <a:t>P-states</a:t>
            </a:r>
          </a:p>
          <a:p>
            <a:pPr eaLnBrk="1" hangingPunct="1"/>
            <a:r>
              <a:rPr lang="en-US" dirty="0" smtClean="0"/>
              <a:t>Centralized</a:t>
            </a:r>
            <a:br>
              <a:rPr lang="en-US" dirty="0" smtClean="0"/>
            </a:br>
            <a:r>
              <a:rPr lang="en-US" dirty="0" smtClean="0"/>
              <a:t>storage</a:t>
            </a:r>
          </a:p>
        </p:txBody>
      </p:sp>
      <p:pic>
        <p:nvPicPr>
          <p:cNvPr id="20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3872187" y="2849880"/>
            <a:ext cx="914400" cy="835946"/>
          </a:xfrm>
          <a:prstGeom prst="rect">
            <a:avLst/>
          </a:prstGeom>
          <a:noFill/>
        </p:spPr>
      </p:pic>
      <p:sp>
        <p:nvSpPr>
          <p:cNvPr id="202" name="TextBox 201"/>
          <p:cNvSpPr txBox="1"/>
          <p:nvPr/>
        </p:nvSpPr>
        <p:spPr>
          <a:xfrm>
            <a:off x="3715575" y="3605629"/>
            <a:ext cx="1223412" cy="646331"/>
          </a:xfrm>
          <a:prstGeom prst="rect">
            <a:avLst/>
          </a:prstGeom>
          <a:noFill/>
        </p:spPr>
        <p:txBody>
          <a:bodyPr wrap="none" rtlCol="0">
            <a:spAutoFit/>
          </a:bodyPr>
          <a:lstStyle/>
          <a:p>
            <a:pPr algn="ctr"/>
            <a:r>
              <a:rPr lang="en-US" dirty="0" smtClean="0"/>
              <a:t>Processor</a:t>
            </a:r>
          </a:p>
          <a:p>
            <a:pPr algn="ctr"/>
            <a:r>
              <a:rPr lang="en-US" dirty="0" smtClean="0"/>
              <a:t>Core 1</a:t>
            </a:r>
            <a:endParaRPr lang="en-US" dirty="0"/>
          </a:p>
        </p:txBody>
      </p:sp>
      <p:sp>
        <p:nvSpPr>
          <p:cNvPr id="203" name="Right Arrow 202"/>
          <p:cNvSpPr/>
          <p:nvPr/>
        </p:nvSpPr>
        <p:spPr bwMode="auto">
          <a:xfrm>
            <a:off x="4409799" y="29260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P-State=0</a:t>
            </a:r>
          </a:p>
        </p:txBody>
      </p:sp>
      <p:graphicFrame>
        <p:nvGraphicFramePr>
          <p:cNvPr id="204" name="Table 203"/>
          <p:cNvGraphicFramePr>
            <a:graphicFrameLocks noGrp="1"/>
          </p:cNvGraphicFramePr>
          <p:nvPr/>
        </p:nvGraphicFramePr>
        <p:xfrm>
          <a:off x="5791199" y="43434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Percent</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Frequency</a:t>
                      </a:r>
                      <a:endParaRPr lang="en-US" sz="16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tx1"/>
                          </a:solidFill>
                        </a:rPr>
                        <a:t>0</a:t>
                      </a:r>
                      <a:endParaRPr lang="en-US" sz="1600" dirty="0">
                        <a:solidFill>
                          <a:schemeClr val="tx1"/>
                        </a:solidFill>
                      </a:endParaRPr>
                    </a:p>
                  </a:txBody>
                  <a:tcPr marL="0" marR="0" marT="0" marB="0"/>
                </a:tc>
                <a:tc>
                  <a:txBody>
                    <a:bodyPr/>
                    <a:lstStyle/>
                    <a:p>
                      <a:pPr algn="ctr"/>
                      <a:r>
                        <a:rPr lang="en-US" sz="1600" dirty="0" smtClean="0">
                          <a:solidFill>
                            <a:schemeClr val="tx1"/>
                          </a:solidFill>
                        </a:rPr>
                        <a:t>100</a:t>
                      </a:r>
                      <a:endParaRPr lang="en-US" sz="1600" dirty="0">
                        <a:solidFill>
                          <a:schemeClr val="tx1"/>
                        </a:solidFill>
                      </a:endParaRPr>
                    </a:p>
                  </a:txBody>
                  <a:tcPr marL="0" marR="0" marT="0" marB="0"/>
                </a:tc>
                <a:tc>
                  <a:txBody>
                    <a:bodyPr/>
                    <a:lstStyle/>
                    <a:p>
                      <a:pPr algn="ctr"/>
                      <a:r>
                        <a:rPr lang="en-US" sz="1600" dirty="0" smtClean="0">
                          <a:solidFill>
                            <a:schemeClr val="tx1"/>
                          </a:solidFill>
                        </a:rPr>
                        <a:t>2.800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1</a:t>
                      </a:r>
                      <a:endParaRPr lang="en-US" sz="1600" dirty="0">
                        <a:solidFill>
                          <a:schemeClr val="tx1"/>
                        </a:solidFill>
                      </a:endParaRPr>
                    </a:p>
                  </a:txBody>
                  <a:tcPr marL="0" marR="0" marT="0" marB="0"/>
                </a:tc>
                <a:tc>
                  <a:txBody>
                    <a:bodyPr/>
                    <a:lstStyle/>
                    <a:p>
                      <a:pPr algn="ctr"/>
                      <a:r>
                        <a:rPr lang="en-US" sz="1600" dirty="0" smtClean="0">
                          <a:solidFill>
                            <a:schemeClr val="tx1"/>
                          </a:solidFill>
                        </a:rPr>
                        <a:t>90</a:t>
                      </a:r>
                      <a:endParaRPr lang="en-US" sz="1600" dirty="0">
                        <a:solidFill>
                          <a:schemeClr val="tx1"/>
                        </a:solidFill>
                      </a:endParaRPr>
                    </a:p>
                  </a:txBody>
                  <a:tcPr marL="0" marR="0" marT="0" marB="0"/>
                </a:tc>
                <a:tc>
                  <a:txBody>
                    <a:bodyPr/>
                    <a:lstStyle/>
                    <a:p>
                      <a:pPr algn="ctr"/>
                      <a:r>
                        <a:rPr lang="en-US" sz="1600" dirty="0" smtClean="0">
                          <a:solidFill>
                            <a:schemeClr val="tx1"/>
                          </a:solidFill>
                        </a:rPr>
                        <a:t>2.520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2</a:t>
                      </a:r>
                      <a:endParaRPr lang="en-US" sz="1600" dirty="0">
                        <a:solidFill>
                          <a:schemeClr val="tx1"/>
                        </a:solidFill>
                      </a:endParaRPr>
                    </a:p>
                  </a:txBody>
                  <a:tcPr marL="0" marR="0" marT="0" marB="0"/>
                </a:tc>
                <a:tc>
                  <a:txBody>
                    <a:bodyPr/>
                    <a:lstStyle/>
                    <a:p>
                      <a:pPr algn="ctr"/>
                      <a:r>
                        <a:rPr lang="en-US" sz="1600" dirty="0" smtClean="0">
                          <a:solidFill>
                            <a:schemeClr val="tx1"/>
                          </a:solidFill>
                        </a:rPr>
                        <a:t>85</a:t>
                      </a:r>
                      <a:endParaRPr lang="en-US" sz="1600" dirty="0">
                        <a:solidFill>
                          <a:schemeClr val="tx1"/>
                        </a:solidFill>
                      </a:endParaRPr>
                    </a:p>
                  </a:txBody>
                  <a:tcPr marL="0" marR="0" marT="0" marB="0"/>
                </a:tc>
                <a:tc>
                  <a:txBody>
                    <a:bodyPr/>
                    <a:lstStyle/>
                    <a:p>
                      <a:pPr algn="ctr"/>
                      <a:r>
                        <a:rPr lang="en-US" sz="1600" dirty="0" smtClean="0">
                          <a:solidFill>
                            <a:schemeClr val="tx1"/>
                          </a:solidFill>
                        </a:rPr>
                        <a:t>2.380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3</a:t>
                      </a:r>
                      <a:endParaRPr lang="en-US" sz="1600" dirty="0">
                        <a:solidFill>
                          <a:schemeClr val="tx1"/>
                        </a:solidFill>
                      </a:endParaRPr>
                    </a:p>
                  </a:txBody>
                  <a:tcPr marL="0" marR="0" marT="0" marB="0"/>
                </a:tc>
                <a:tc>
                  <a:txBody>
                    <a:bodyPr/>
                    <a:lstStyle/>
                    <a:p>
                      <a:pPr algn="ctr"/>
                      <a:r>
                        <a:rPr lang="en-US" sz="1600" dirty="0" smtClean="0">
                          <a:solidFill>
                            <a:schemeClr val="tx1"/>
                          </a:solidFill>
                        </a:rPr>
                        <a:t>75</a:t>
                      </a:r>
                      <a:endParaRPr lang="en-US" sz="1600" dirty="0">
                        <a:solidFill>
                          <a:schemeClr val="tx1"/>
                        </a:solidFill>
                      </a:endParaRPr>
                    </a:p>
                  </a:txBody>
                  <a:tcPr marL="0" marR="0" marT="0" marB="0"/>
                </a:tc>
                <a:tc>
                  <a:txBody>
                    <a:bodyPr/>
                    <a:lstStyle/>
                    <a:p>
                      <a:pPr algn="ctr"/>
                      <a:r>
                        <a:rPr lang="en-US" sz="1600" dirty="0" smtClean="0">
                          <a:solidFill>
                            <a:schemeClr val="tx1"/>
                          </a:solidFill>
                        </a:rPr>
                        <a:t>2.100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4</a:t>
                      </a:r>
                      <a:endParaRPr lang="en-US" sz="1600" dirty="0">
                        <a:solidFill>
                          <a:schemeClr val="tx1"/>
                        </a:solidFill>
                      </a:endParaRPr>
                    </a:p>
                  </a:txBody>
                  <a:tcPr marL="0" marR="0" marT="0" marB="0"/>
                </a:tc>
                <a:tc>
                  <a:txBody>
                    <a:bodyPr/>
                    <a:lstStyle/>
                    <a:p>
                      <a:pPr algn="ctr"/>
                      <a:r>
                        <a:rPr lang="en-US" sz="1600" dirty="0" smtClean="0">
                          <a:solidFill>
                            <a:schemeClr val="tx1"/>
                          </a:solidFill>
                        </a:rPr>
                        <a:t>60</a:t>
                      </a:r>
                      <a:endParaRPr lang="en-US" sz="1600" dirty="0">
                        <a:solidFill>
                          <a:schemeClr val="tx1"/>
                        </a:solidFill>
                      </a:endParaRPr>
                    </a:p>
                  </a:txBody>
                  <a:tcPr marL="0" marR="0" marT="0" marB="0"/>
                </a:tc>
                <a:tc>
                  <a:txBody>
                    <a:bodyPr/>
                    <a:lstStyle/>
                    <a:p>
                      <a:pPr algn="ctr"/>
                      <a:r>
                        <a:rPr lang="en-US" sz="1600" dirty="0" smtClean="0">
                          <a:solidFill>
                            <a:schemeClr val="tx1"/>
                          </a:solidFill>
                        </a:rPr>
                        <a:t>1.680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5</a:t>
                      </a:r>
                      <a:endParaRPr lang="en-US" sz="1600" dirty="0">
                        <a:solidFill>
                          <a:schemeClr val="tx1"/>
                        </a:solidFill>
                      </a:endParaRPr>
                    </a:p>
                  </a:txBody>
                  <a:tcPr marL="0" marR="0" marT="0" marB="0"/>
                </a:tc>
                <a:tc>
                  <a:txBody>
                    <a:bodyPr/>
                    <a:lstStyle/>
                    <a:p>
                      <a:pPr algn="ctr"/>
                      <a:r>
                        <a:rPr lang="en-US" sz="1600" dirty="0" smtClean="0">
                          <a:solidFill>
                            <a:schemeClr val="tx1"/>
                          </a:solidFill>
                        </a:rPr>
                        <a:t>50</a:t>
                      </a:r>
                      <a:endParaRPr lang="en-US" sz="1600" dirty="0">
                        <a:solidFill>
                          <a:schemeClr val="tx1"/>
                        </a:solidFill>
                      </a:endParaRPr>
                    </a:p>
                  </a:txBody>
                  <a:tcPr marL="0" marR="0" marT="0" marB="0"/>
                </a:tc>
                <a:tc>
                  <a:txBody>
                    <a:bodyPr/>
                    <a:lstStyle/>
                    <a:p>
                      <a:pPr algn="ctr"/>
                      <a:r>
                        <a:rPr lang="en-US" sz="1600" dirty="0" smtClean="0">
                          <a:solidFill>
                            <a:schemeClr val="tx1"/>
                          </a:solidFill>
                        </a:rPr>
                        <a:t>1.400 GHz</a:t>
                      </a:r>
                      <a:endParaRPr lang="en-US" sz="1600" dirty="0">
                        <a:solidFill>
                          <a:schemeClr val="tx1"/>
                        </a:solidFill>
                      </a:endParaRPr>
                    </a:p>
                  </a:txBody>
                  <a:tcPr marL="0" marR="0" marT="0" marB="0"/>
                </a:tc>
              </a:tr>
            </a:tbl>
          </a:graphicData>
        </a:graphic>
      </p:graphicFrame>
      <p:graphicFrame>
        <p:nvGraphicFramePr>
          <p:cNvPr id="205" name="Table 204"/>
          <p:cNvGraphicFramePr>
            <a:graphicFrameLocks noGrp="1"/>
          </p:cNvGraphicFramePr>
          <p:nvPr/>
        </p:nvGraphicFramePr>
        <p:xfrm>
          <a:off x="5791199" y="23622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Percent</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Frequency</a:t>
                      </a:r>
                      <a:endParaRPr lang="en-US" sz="16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tx1"/>
                          </a:solidFill>
                        </a:rPr>
                        <a:t>0</a:t>
                      </a:r>
                      <a:endParaRPr lang="en-US" sz="1600" dirty="0">
                        <a:solidFill>
                          <a:schemeClr val="tx1"/>
                        </a:solidFill>
                      </a:endParaRPr>
                    </a:p>
                  </a:txBody>
                  <a:tcPr marL="0" marR="0" marT="0" marB="0"/>
                </a:tc>
                <a:tc>
                  <a:txBody>
                    <a:bodyPr/>
                    <a:lstStyle/>
                    <a:p>
                      <a:pPr algn="ctr"/>
                      <a:r>
                        <a:rPr lang="en-US" sz="1600" dirty="0" smtClean="0">
                          <a:solidFill>
                            <a:schemeClr val="tx1"/>
                          </a:solidFill>
                        </a:rPr>
                        <a:t>100</a:t>
                      </a:r>
                      <a:endParaRPr lang="en-US" sz="1600" dirty="0">
                        <a:solidFill>
                          <a:schemeClr val="tx1"/>
                        </a:solidFill>
                      </a:endParaRPr>
                    </a:p>
                  </a:txBody>
                  <a:tcPr marL="0" marR="0" marT="0" marB="0"/>
                </a:tc>
                <a:tc>
                  <a:txBody>
                    <a:bodyPr/>
                    <a:lstStyle/>
                    <a:p>
                      <a:pPr algn="ctr"/>
                      <a:r>
                        <a:rPr lang="en-US" sz="1600" dirty="0" smtClean="0">
                          <a:solidFill>
                            <a:schemeClr val="tx1"/>
                          </a:solidFill>
                        </a:rPr>
                        <a:t>2.800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1</a:t>
                      </a:r>
                      <a:endParaRPr lang="en-US" sz="1600" dirty="0">
                        <a:solidFill>
                          <a:schemeClr val="tx1"/>
                        </a:solidFill>
                      </a:endParaRPr>
                    </a:p>
                  </a:txBody>
                  <a:tcPr marL="0" marR="0" marT="0" marB="0"/>
                </a:tc>
                <a:tc>
                  <a:txBody>
                    <a:bodyPr/>
                    <a:lstStyle/>
                    <a:p>
                      <a:pPr algn="ctr"/>
                      <a:r>
                        <a:rPr lang="en-US" sz="1600" dirty="0" smtClean="0">
                          <a:solidFill>
                            <a:schemeClr val="tx1"/>
                          </a:solidFill>
                        </a:rPr>
                        <a:t>90</a:t>
                      </a:r>
                      <a:endParaRPr lang="en-US" sz="1600" dirty="0">
                        <a:solidFill>
                          <a:schemeClr val="tx1"/>
                        </a:solidFill>
                      </a:endParaRPr>
                    </a:p>
                  </a:txBody>
                  <a:tcPr marL="0" marR="0" marT="0" marB="0"/>
                </a:tc>
                <a:tc>
                  <a:txBody>
                    <a:bodyPr/>
                    <a:lstStyle/>
                    <a:p>
                      <a:pPr algn="ctr"/>
                      <a:r>
                        <a:rPr lang="en-US" sz="1600" dirty="0" smtClean="0">
                          <a:solidFill>
                            <a:schemeClr val="tx1"/>
                          </a:solidFill>
                        </a:rPr>
                        <a:t>2.520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2</a:t>
                      </a:r>
                      <a:endParaRPr lang="en-US" sz="1600" dirty="0">
                        <a:solidFill>
                          <a:schemeClr val="tx1"/>
                        </a:solidFill>
                      </a:endParaRPr>
                    </a:p>
                  </a:txBody>
                  <a:tcPr marL="0" marR="0" marT="0" marB="0"/>
                </a:tc>
                <a:tc>
                  <a:txBody>
                    <a:bodyPr/>
                    <a:lstStyle/>
                    <a:p>
                      <a:pPr algn="ctr"/>
                      <a:r>
                        <a:rPr lang="en-US" sz="1600" dirty="0" smtClean="0">
                          <a:solidFill>
                            <a:schemeClr val="tx1"/>
                          </a:solidFill>
                        </a:rPr>
                        <a:t>85</a:t>
                      </a:r>
                      <a:endParaRPr lang="en-US" sz="1600" dirty="0">
                        <a:solidFill>
                          <a:schemeClr val="tx1"/>
                        </a:solidFill>
                      </a:endParaRPr>
                    </a:p>
                  </a:txBody>
                  <a:tcPr marL="0" marR="0" marT="0" marB="0"/>
                </a:tc>
                <a:tc>
                  <a:txBody>
                    <a:bodyPr/>
                    <a:lstStyle/>
                    <a:p>
                      <a:pPr algn="ctr"/>
                      <a:r>
                        <a:rPr lang="en-US" sz="1600" dirty="0" smtClean="0">
                          <a:solidFill>
                            <a:schemeClr val="tx1"/>
                          </a:solidFill>
                        </a:rPr>
                        <a:t>2.380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3</a:t>
                      </a:r>
                      <a:endParaRPr lang="en-US" sz="1600" dirty="0">
                        <a:solidFill>
                          <a:schemeClr val="tx1"/>
                        </a:solidFill>
                      </a:endParaRPr>
                    </a:p>
                  </a:txBody>
                  <a:tcPr marL="0" marR="0" marT="0" marB="0"/>
                </a:tc>
                <a:tc>
                  <a:txBody>
                    <a:bodyPr/>
                    <a:lstStyle/>
                    <a:p>
                      <a:pPr algn="ctr"/>
                      <a:r>
                        <a:rPr lang="en-US" sz="1600" dirty="0" smtClean="0">
                          <a:solidFill>
                            <a:schemeClr val="tx1"/>
                          </a:solidFill>
                        </a:rPr>
                        <a:t>75</a:t>
                      </a:r>
                      <a:endParaRPr lang="en-US" sz="1600" dirty="0">
                        <a:solidFill>
                          <a:schemeClr val="tx1"/>
                        </a:solidFill>
                      </a:endParaRPr>
                    </a:p>
                  </a:txBody>
                  <a:tcPr marL="0" marR="0" marT="0" marB="0"/>
                </a:tc>
                <a:tc>
                  <a:txBody>
                    <a:bodyPr/>
                    <a:lstStyle/>
                    <a:p>
                      <a:pPr algn="ctr"/>
                      <a:r>
                        <a:rPr lang="en-US" sz="1600" dirty="0" smtClean="0">
                          <a:solidFill>
                            <a:schemeClr val="tx1"/>
                          </a:solidFill>
                        </a:rPr>
                        <a:t>2.100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4</a:t>
                      </a:r>
                      <a:endParaRPr lang="en-US" sz="1600" dirty="0">
                        <a:solidFill>
                          <a:schemeClr val="tx1"/>
                        </a:solidFill>
                      </a:endParaRPr>
                    </a:p>
                  </a:txBody>
                  <a:tcPr marL="0" marR="0" marT="0" marB="0"/>
                </a:tc>
                <a:tc>
                  <a:txBody>
                    <a:bodyPr/>
                    <a:lstStyle/>
                    <a:p>
                      <a:pPr algn="ctr"/>
                      <a:r>
                        <a:rPr lang="en-US" sz="1600" dirty="0" smtClean="0">
                          <a:solidFill>
                            <a:schemeClr val="tx1"/>
                          </a:solidFill>
                        </a:rPr>
                        <a:t>60</a:t>
                      </a:r>
                      <a:endParaRPr lang="en-US" sz="1600" dirty="0">
                        <a:solidFill>
                          <a:schemeClr val="tx1"/>
                        </a:solidFill>
                      </a:endParaRPr>
                    </a:p>
                  </a:txBody>
                  <a:tcPr marL="0" marR="0" marT="0" marB="0"/>
                </a:tc>
                <a:tc>
                  <a:txBody>
                    <a:bodyPr/>
                    <a:lstStyle/>
                    <a:p>
                      <a:pPr algn="ctr"/>
                      <a:r>
                        <a:rPr lang="en-US" sz="1600" dirty="0" smtClean="0">
                          <a:solidFill>
                            <a:schemeClr val="tx1"/>
                          </a:solidFill>
                        </a:rPr>
                        <a:t>1.680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5</a:t>
                      </a:r>
                      <a:endParaRPr lang="en-US" sz="1600" dirty="0">
                        <a:solidFill>
                          <a:schemeClr val="tx1"/>
                        </a:solidFill>
                      </a:endParaRPr>
                    </a:p>
                  </a:txBody>
                  <a:tcPr marL="0" marR="0" marT="0" marB="0"/>
                </a:tc>
                <a:tc>
                  <a:txBody>
                    <a:bodyPr/>
                    <a:lstStyle/>
                    <a:p>
                      <a:pPr algn="ctr"/>
                      <a:r>
                        <a:rPr lang="en-US" sz="1600" dirty="0" smtClean="0">
                          <a:solidFill>
                            <a:schemeClr val="tx1"/>
                          </a:solidFill>
                        </a:rPr>
                        <a:t>50</a:t>
                      </a:r>
                      <a:endParaRPr lang="en-US" sz="1600" dirty="0">
                        <a:solidFill>
                          <a:schemeClr val="tx1"/>
                        </a:solidFill>
                      </a:endParaRPr>
                    </a:p>
                  </a:txBody>
                  <a:tcPr marL="0" marR="0" marT="0" marB="0"/>
                </a:tc>
                <a:tc>
                  <a:txBody>
                    <a:bodyPr/>
                    <a:lstStyle/>
                    <a:p>
                      <a:pPr algn="ctr"/>
                      <a:r>
                        <a:rPr lang="en-US" sz="1600" dirty="0" smtClean="0">
                          <a:solidFill>
                            <a:schemeClr val="tx1"/>
                          </a:solidFill>
                        </a:rPr>
                        <a:t>1.400 GHz</a:t>
                      </a:r>
                      <a:endParaRPr lang="en-US" sz="1600" dirty="0">
                        <a:solidFill>
                          <a:schemeClr val="tx1"/>
                        </a:solidFill>
                      </a:endParaRPr>
                    </a:p>
                  </a:txBody>
                  <a:tcPr marL="0" marR="0" marT="0" marB="0"/>
                </a:tc>
              </a:tr>
            </a:tbl>
          </a:graphicData>
        </a:graphic>
      </p:graphicFrame>
      <p:pic>
        <p:nvPicPr>
          <p:cNvPr id="206"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3872187" y="4831080"/>
            <a:ext cx="914400" cy="835946"/>
          </a:xfrm>
          <a:prstGeom prst="rect">
            <a:avLst/>
          </a:prstGeom>
          <a:noFill/>
        </p:spPr>
      </p:pic>
      <p:sp>
        <p:nvSpPr>
          <p:cNvPr id="207" name="TextBox 206"/>
          <p:cNvSpPr txBox="1"/>
          <p:nvPr/>
        </p:nvSpPr>
        <p:spPr>
          <a:xfrm>
            <a:off x="3715575" y="5586829"/>
            <a:ext cx="1223412" cy="646331"/>
          </a:xfrm>
          <a:prstGeom prst="rect">
            <a:avLst/>
          </a:prstGeom>
          <a:noFill/>
        </p:spPr>
        <p:txBody>
          <a:bodyPr wrap="none" rtlCol="0">
            <a:spAutoFit/>
          </a:bodyPr>
          <a:lstStyle/>
          <a:p>
            <a:pPr algn="ctr"/>
            <a:r>
              <a:rPr lang="en-US" dirty="0" smtClean="0"/>
              <a:t>Processor</a:t>
            </a:r>
          </a:p>
          <a:p>
            <a:pPr algn="ctr"/>
            <a:r>
              <a:rPr lang="en-US" dirty="0" smtClean="0"/>
              <a:t>Core 2</a:t>
            </a:r>
            <a:endParaRPr lang="en-US" dirty="0"/>
          </a:p>
        </p:txBody>
      </p:sp>
      <p:sp>
        <p:nvSpPr>
          <p:cNvPr id="208" name="Right Arrow 207"/>
          <p:cNvSpPr/>
          <p:nvPr/>
        </p:nvSpPr>
        <p:spPr bwMode="auto">
          <a:xfrm>
            <a:off x="4414011" y="49072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P-State=4</a:t>
            </a:r>
          </a:p>
        </p:txBody>
      </p:sp>
      <p:cxnSp>
        <p:nvCxnSpPr>
          <p:cNvPr id="209" name="Straight Connector 208"/>
          <p:cNvCxnSpPr/>
          <p:nvPr/>
        </p:nvCxnSpPr>
        <p:spPr>
          <a:xfrm rot="10800000">
            <a:off x="4343400" y="3773069"/>
            <a:ext cx="838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0" name="Freeform 209"/>
          <p:cNvSpPr/>
          <p:nvPr/>
        </p:nvSpPr>
        <p:spPr>
          <a:xfrm rot="16200000" flipH="1">
            <a:off x="4681539" y="3352383"/>
            <a:ext cx="2819400" cy="771527"/>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rot="5400000">
            <a:off x="3624262" y="3428583"/>
            <a:ext cx="2819400" cy="619125"/>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p:cNvCxnSpPr/>
          <p:nvPr/>
        </p:nvCxnSpPr>
        <p:spPr>
          <a:xfrm rot="16200000" flipH="1">
            <a:off x="7010398" y="3776245"/>
            <a:ext cx="1981201" cy="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0800000">
            <a:off x="8001002" y="3774657"/>
            <a:ext cx="838199" cy="1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5791202" y="3774657"/>
            <a:ext cx="12191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5" name="Picture 2" descr="C:\Courses\Windows Vista Illustration Icons\Server.png"/>
          <p:cNvPicPr>
            <a:picLocks noChangeAspect="1" noChangeArrowheads="1"/>
          </p:cNvPicPr>
          <p:nvPr/>
        </p:nvPicPr>
        <p:blipFill>
          <a:blip r:embed="rId4" cstate="print"/>
          <a:srcRect/>
          <a:stretch>
            <a:fillRect/>
          </a:stretch>
        </p:blipFill>
        <p:spPr bwMode="auto">
          <a:xfrm>
            <a:off x="3581400" y="3090446"/>
            <a:ext cx="1201430" cy="1644061"/>
          </a:xfrm>
          <a:prstGeom prst="rect">
            <a:avLst/>
          </a:prstGeom>
          <a:noFill/>
        </p:spPr>
      </p:pic>
      <p:pic>
        <p:nvPicPr>
          <p:cNvPr id="216" name="Picture 2" descr="C:\Courses\Icons Windows Vista\Server_virtual.png"/>
          <p:cNvPicPr>
            <a:picLocks noChangeAspect="1" noChangeArrowheads="1"/>
          </p:cNvPicPr>
          <p:nvPr/>
        </p:nvPicPr>
        <p:blipFill>
          <a:blip r:embed="rId5"/>
          <a:srcRect/>
          <a:stretch>
            <a:fillRect/>
          </a:stretch>
        </p:blipFill>
        <p:spPr bwMode="auto">
          <a:xfrm>
            <a:off x="4881123" y="1687096"/>
            <a:ext cx="1210554" cy="1555750"/>
          </a:xfrm>
          <a:prstGeom prst="rect">
            <a:avLst/>
          </a:prstGeom>
          <a:noFill/>
        </p:spPr>
      </p:pic>
      <p:pic>
        <p:nvPicPr>
          <p:cNvPr id="217" name="Picture 2" descr="C:\Courses\Icons Windows Vista\Server_virtual.png"/>
          <p:cNvPicPr>
            <a:picLocks noChangeAspect="1" noChangeArrowheads="1"/>
          </p:cNvPicPr>
          <p:nvPr/>
        </p:nvPicPr>
        <p:blipFill>
          <a:blip r:embed="rId5"/>
          <a:srcRect/>
          <a:stretch>
            <a:fillRect/>
          </a:stretch>
        </p:blipFill>
        <p:spPr bwMode="auto">
          <a:xfrm>
            <a:off x="4881123" y="3090446"/>
            <a:ext cx="1210554" cy="1555750"/>
          </a:xfrm>
          <a:prstGeom prst="rect">
            <a:avLst/>
          </a:prstGeom>
          <a:noFill/>
        </p:spPr>
      </p:pic>
      <p:pic>
        <p:nvPicPr>
          <p:cNvPr id="218" name="Picture 3" descr="C:\Courses\Icons Windows Vista\Computer.png"/>
          <p:cNvPicPr>
            <a:picLocks noChangeAspect="1" noChangeArrowheads="1"/>
          </p:cNvPicPr>
          <p:nvPr/>
        </p:nvPicPr>
        <p:blipFill>
          <a:blip r:embed="rId6"/>
          <a:srcRect/>
          <a:stretch>
            <a:fillRect/>
          </a:stretch>
        </p:blipFill>
        <p:spPr bwMode="auto">
          <a:xfrm flipH="1">
            <a:off x="4648200" y="4385846"/>
            <a:ext cx="1371600" cy="1371600"/>
          </a:xfrm>
          <a:prstGeom prst="rect">
            <a:avLst/>
          </a:prstGeom>
          <a:noFill/>
        </p:spPr>
      </p:pic>
      <p:grpSp>
        <p:nvGrpSpPr>
          <p:cNvPr id="14" name="Group 205"/>
          <p:cNvGrpSpPr/>
          <p:nvPr/>
        </p:nvGrpSpPr>
        <p:grpSpPr>
          <a:xfrm>
            <a:off x="6781800" y="3395246"/>
            <a:ext cx="1454725" cy="761999"/>
            <a:chOff x="1828801" y="4191001"/>
            <a:chExt cx="1600200" cy="838200"/>
          </a:xfrm>
        </p:grpSpPr>
        <p:pic>
          <p:nvPicPr>
            <p:cNvPr id="220" name="Picture 5" descr="C:\Courses\Wadeware\2008\2008_05_28 40818 Enterprise Service Readiness\EventsDVD_FY07\Shapes and Graphics\Cylinder\MGX 06 Cyinders\MGX Cylinder LIGHT GREEN.png"/>
            <p:cNvPicPr>
              <a:picLocks noChangeAspect="1" noChangeArrowheads="1"/>
            </p:cNvPicPr>
            <p:nvPr/>
          </p:nvPicPr>
          <p:blipFill>
            <a:blip r:embed="rId7" cstate="print"/>
            <a:srcRect/>
            <a:stretch>
              <a:fillRect/>
            </a:stretch>
          </p:blipFill>
          <p:spPr bwMode="auto">
            <a:xfrm>
              <a:off x="1828801" y="4191001"/>
              <a:ext cx="1600200" cy="838200"/>
            </a:xfrm>
            <a:prstGeom prst="rect">
              <a:avLst/>
            </a:prstGeom>
            <a:noFill/>
          </p:spPr>
        </p:pic>
        <p:sp>
          <p:nvSpPr>
            <p:cNvPr id="221" name="TextBox 220"/>
            <p:cNvSpPr txBox="1"/>
            <p:nvPr/>
          </p:nvSpPr>
          <p:spPr>
            <a:xfrm>
              <a:off x="1905000" y="4368225"/>
              <a:ext cx="1432572" cy="584775"/>
            </a:xfrm>
            <a:prstGeom prst="rect">
              <a:avLst/>
            </a:prstGeom>
            <a:noFill/>
          </p:spPr>
          <p:txBody>
            <a:bodyPr wrap="none" rtlCol="0">
              <a:spAutoFit/>
            </a:bodyPr>
            <a:lstStyle/>
            <a:p>
              <a:pPr algn="ctr"/>
              <a:r>
                <a:rPr lang="en-US" sz="1600" b="1" dirty="0" smtClean="0">
                  <a:latin typeface="+mj-lt"/>
                </a:rPr>
                <a:t>Storage Area</a:t>
              </a:r>
            </a:p>
            <a:p>
              <a:pPr algn="ctr"/>
              <a:r>
                <a:rPr lang="en-US" sz="1600" b="1" dirty="0" smtClean="0">
                  <a:latin typeface="+mj-lt"/>
                </a:rPr>
                <a:t>Network</a:t>
              </a:r>
              <a:endParaRPr lang="en-US" sz="1600" b="1" dirty="0">
                <a:latin typeface="+mj-lt"/>
              </a:endParaRPr>
            </a:p>
          </p:txBody>
        </p:sp>
      </p:grpSp>
      <p:pic>
        <p:nvPicPr>
          <p:cNvPr id="222" name="Picture 4" descr="C:\Courses\Icons Windows Vista\Windows Vista Start Button.png"/>
          <p:cNvPicPr>
            <a:picLocks noChangeAspect="1" noChangeArrowheads="1"/>
          </p:cNvPicPr>
          <p:nvPr/>
        </p:nvPicPr>
        <p:blipFill>
          <a:blip r:embed="rId8" cstate="print"/>
          <a:srcRect/>
          <a:stretch>
            <a:fillRect/>
          </a:stretch>
        </p:blipFill>
        <p:spPr bwMode="auto">
          <a:xfrm>
            <a:off x="7162800" y="3014246"/>
            <a:ext cx="687175" cy="685800"/>
          </a:xfrm>
          <a:prstGeom prst="rect">
            <a:avLst/>
          </a:prstGeom>
          <a:noFill/>
        </p:spPr>
      </p:pic>
      <p:grpSp>
        <p:nvGrpSpPr>
          <p:cNvPr id="15" name="Group 212"/>
          <p:cNvGrpSpPr/>
          <p:nvPr/>
        </p:nvGrpSpPr>
        <p:grpSpPr>
          <a:xfrm>
            <a:off x="5715000" y="4538246"/>
            <a:ext cx="536652" cy="1293092"/>
            <a:chOff x="3951715" y="1069108"/>
            <a:chExt cx="884518" cy="2131292"/>
          </a:xfrm>
        </p:grpSpPr>
        <p:grpSp>
          <p:nvGrpSpPr>
            <p:cNvPr id="16" name="Group 70"/>
            <p:cNvGrpSpPr/>
            <p:nvPr/>
          </p:nvGrpSpPr>
          <p:grpSpPr>
            <a:xfrm>
              <a:off x="3951715" y="1069108"/>
              <a:ext cx="884518" cy="1326777"/>
              <a:chOff x="533400" y="1905000"/>
              <a:chExt cx="1676400" cy="2514600"/>
            </a:xfrm>
          </p:grpSpPr>
          <p:sp>
            <p:nvSpPr>
              <p:cNvPr id="230" name="Rounded Rectangle 18"/>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31"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32"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33"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34"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35"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17" name="Group 69"/>
            <p:cNvGrpSpPr/>
            <p:nvPr/>
          </p:nvGrpSpPr>
          <p:grpSpPr>
            <a:xfrm>
              <a:off x="3951715" y="2516908"/>
              <a:ext cx="884518" cy="683492"/>
              <a:chOff x="533400" y="4648200"/>
              <a:chExt cx="1676400" cy="1295400"/>
            </a:xfrm>
          </p:grpSpPr>
          <p:sp>
            <p:nvSpPr>
              <p:cNvPr id="227" name="Rounded Rectangle 226"/>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28"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29"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36"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5071646"/>
            <a:ext cx="687175" cy="685800"/>
          </a:xfrm>
          <a:prstGeom prst="rect">
            <a:avLst/>
          </a:prstGeom>
          <a:noFill/>
        </p:spPr>
      </p:pic>
      <p:grpSp>
        <p:nvGrpSpPr>
          <p:cNvPr id="18" name="Group 212"/>
          <p:cNvGrpSpPr/>
          <p:nvPr/>
        </p:nvGrpSpPr>
        <p:grpSpPr>
          <a:xfrm>
            <a:off x="5715000" y="3166646"/>
            <a:ext cx="536652" cy="1293092"/>
            <a:chOff x="3951715" y="1069108"/>
            <a:chExt cx="884518" cy="2131292"/>
          </a:xfrm>
        </p:grpSpPr>
        <p:grpSp>
          <p:nvGrpSpPr>
            <p:cNvPr id="19" name="Group 70"/>
            <p:cNvGrpSpPr/>
            <p:nvPr/>
          </p:nvGrpSpPr>
          <p:grpSpPr>
            <a:xfrm>
              <a:off x="3951715" y="1069108"/>
              <a:ext cx="884518" cy="1326777"/>
              <a:chOff x="533400" y="1905000"/>
              <a:chExt cx="1676400" cy="2514600"/>
            </a:xfrm>
          </p:grpSpPr>
          <p:sp>
            <p:nvSpPr>
              <p:cNvPr id="243" name="Rounded Rectangle 242"/>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4"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45"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46"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47"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48"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0" name="Group 69"/>
            <p:cNvGrpSpPr/>
            <p:nvPr/>
          </p:nvGrpSpPr>
          <p:grpSpPr>
            <a:xfrm>
              <a:off x="3951715" y="2516908"/>
              <a:ext cx="884518" cy="683492"/>
              <a:chOff x="533400" y="4648200"/>
              <a:chExt cx="1676400" cy="1295400"/>
            </a:xfrm>
          </p:grpSpPr>
          <p:sp>
            <p:nvSpPr>
              <p:cNvPr id="240" name="Rounded Rectangle 239"/>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1"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42"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grpSp>
        <p:nvGrpSpPr>
          <p:cNvPr id="21" name="Group 212"/>
          <p:cNvGrpSpPr/>
          <p:nvPr/>
        </p:nvGrpSpPr>
        <p:grpSpPr>
          <a:xfrm>
            <a:off x="5715000" y="1795046"/>
            <a:ext cx="536652" cy="1293092"/>
            <a:chOff x="3951715" y="1069108"/>
            <a:chExt cx="884518" cy="2131292"/>
          </a:xfrm>
        </p:grpSpPr>
        <p:grpSp>
          <p:nvGrpSpPr>
            <p:cNvPr id="22" name="Group 70"/>
            <p:cNvGrpSpPr/>
            <p:nvPr/>
          </p:nvGrpSpPr>
          <p:grpSpPr>
            <a:xfrm>
              <a:off x="3951715" y="1069108"/>
              <a:ext cx="884518" cy="1326777"/>
              <a:chOff x="533400" y="1905000"/>
              <a:chExt cx="1676400" cy="2514600"/>
            </a:xfrm>
          </p:grpSpPr>
          <p:sp>
            <p:nvSpPr>
              <p:cNvPr id="255" name="Rounded Rectangle 254"/>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6"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57"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58"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59"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60"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3" name="Group 69"/>
            <p:cNvGrpSpPr/>
            <p:nvPr/>
          </p:nvGrpSpPr>
          <p:grpSpPr>
            <a:xfrm>
              <a:off x="3951715" y="2516908"/>
              <a:ext cx="884518" cy="683492"/>
              <a:chOff x="533400" y="4648200"/>
              <a:chExt cx="1676400" cy="1295400"/>
            </a:xfrm>
          </p:grpSpPr>
          <p:sp>
            <p:nvSpPr>
              <p:cNvPr id="252" name="Rounded Rectangle 251"/>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3"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54"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61"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3700046"/>
            <a:ext cx="687175" cy="685800"/>
          </a:xfrm>
          <a:prstGeom prst="rect">
            <a:avLst/>
          </a:prstGeom>
          <a:noFill/>
        </p:spPr>
      </p:pic>
      <p:pic>
        <p:nvPicPr>
          <p:cNvPr id="262"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2252246"/>
            <a:ext cx="687175" cy="685800"/>
          </a:xfrm>
          <a:prstGeom prst="rect">
            <a:avLst/>
          </a:prstGeom>
          <a:noFill/>
        </p:spPr>
      </p:pic>
      <p:sp>
        <p:nvSpPr>
          <p:cNvPr id="263" name="Isosceles Triangle 26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4" name="Rectangle 26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wipe(left)">
                                      <p:cBhvr>
                                        <p:cTn id="7" dur="500"/>
                                        <p:tgtEl>
                                          <p:spTgt spid="19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65"/>
                                        </p:tgtEl>
                                        <p:attrNameLst>
                                          <p:attrName>style.visibility</p:attrName>
                                        </p:attrNameLst>
                                      </p:cBhvr>
                                      <p:to>
                                        <p:strVal val="visible"/>
                                      </p:to>
                                    </p:set>
                                    <p:animEffect transition="in" filter="box(out)">
                                      <p:cBhvr>
                                        <p:cTn id="14" dur="500"/>
                                        <p:tgtEl>
                                          <p:spTgt spid="165"/>
                                        </p:tgtEl>
                                      </p:cBhvr>
                                    </p:animEffect>
                                  </p:childTnLst>
                                </p:cTn>
                              </p:par>
                              <p:par>
                                <p:cTn id="15" presetID="10" presetClass="entr" presetSubtype="0" fill="hold" nodeType="with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500"/>
                                        <p:tgtEl>
                                          <p:spTgt spid="16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500"/>
                                        <p:tgtEl>
                                          <p:spTgt spid="1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fade">
                                      <p:cBhvr>
                                        <p:cTn id="24" dur="500"/>
                                        <p:tgtEl>
                                          <p:spTgt spid="1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500"/>
                                        <p:tgtEl>
                                          <p:spTgt spid="176"/>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500"/>
                                        <p:tgtEl>
                                          <p:spTgt spid="181"/>
                                        </p:tgtEl>
                                      </p:cBhvr>
                                    </p:animEffect>
                                  </p:childTnLst>
                                </p:cTn>
                              </p:par>
                              <p:par>
                                <p:cTn id="31" presetID="10"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fade">
                                      <p:cBhvr>
                                        <p:cTn id="33" dur="500"/>
                                        <p:tgtEl>
                                          <p:spTgt spid="179"/>
                                        </p:tgtEl>
                                      </p:cBhvr>
                                    </p:animEffect>
                                  </p:childTnLst>
                                </p:cTn>
                              </p:par>
                              <p:par>
                                <p:cTn id="34" presetID="10" presetClass="entr" presetSubtype="0"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500"/>
                                        <p:tgtEl>
                                          <p:spTgt spid="1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500"/>
                                        <p:tgtEl>
                                          <p:spTgt spid="177"/>
                                        </p:tgtEl>
                                      </p:cBhvr>
                                    </p:animEffec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par>
                          <p:cTn id="59" fill="hold">
                            <p:stCondLst>
                              <p:cond delay="1500"/>
                            </p:stCondLst>
                            <p:childTnLst>
                              <p:par>
                                <p:cTn id="60" presetID="22" presetClass="exit" presetSubtype="4" fill="hold" nodeType="afterEffect">
                                  <p:stCondLst>
                                    <p:cond delay="0"/>
                                  </p:stCondLst>
                                  <p:childTnLst>
                                    <p:animEffect transition="out" filter="wipe(down)">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22" presetClass="entr" presetSubtype="1"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22" presetClass="exit" presetSubtype="4" fill="hold" nodeType="withEffect">
                                  <p:stCondLst>
                                    <p:cond delay="0"/>
                                  </p:stCondLst>
                                  <p:childTnLst>
                                    <p:animEffect transition="out" filter="wipe(down)">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22" presetClass="entr" presetSubtype="1"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up)">
                                      <p:cBhvr>
                                        <p:cTn id="88" dur="500"/>
                                        <p:tgtEl>
                                          <p:spTgt spid="6"/>
                                        </p:tgtEl>
                                      </p:cBhvr>
                                    </p:animEffect>
                                  </p:childTnLst>
                                </p:cTn>
                              </p:par>
                            </p:childTnLst>
                          </p:cTn>
                        </p:par>
                        <p:par>
                          <p:cTn id="89" fill="hold">
                            <p:stCondLst>
                              <p:cond delay="2500"/>
                            </p:stCondLst>
                            <p:childTnLst>
                              <p:par>
                                <p:cTn id="90" presetID="1" presetClass="exit" presetSubtype="0" fill="hold" nodeType="after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10"/>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par>
                          <p:cTn id="102" fill="hold">
                            <p:stCondLst>
                              <p:cond delay="2500"/>
                            </p:stCondLst>
                            <p:childTnLst>
                              <p:par>
                                <p:cTn id="103" presetID="1" presetClass="exit" presetSubtype="0" fill="hold" nodeType="after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22" presetClass="exit" presetSubtype="4" fill="hold" nodeType="withEffect">
                                  <p:stCondLst>
                                    <p:cond delay="0"/>
                                  </p:stCondLst>
                                  <p:childTnLst>
                                    <p:animEffect transition="out" filter="wipe(down)">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par>
                                <p:cTn id="110" presetID="22" presetClass="entr" presetSubtype="1"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up)">
                                      <p:cBhvr>
                                        <p:cTn id="112" dur="500"/>
                                        <p:tgtEl>
                                          <p:spTgt spid="7"/>
                                        </p:tgtEl>
                                      </p:cBhvr>
                                    </p:animEffect>
                                  </p:childTnLst>
                                </p:cTn>
                              </p:par>
                              <p:par>
                                <p:cTn id="113" presetID="1" presetClass="exit" presetSubtype="0" fill="hold"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childTnLst>
                          </p:cTn>
                        </p:par>
                        <p:par>
                          <p:cTn id="117" fill="hold">
                            <p:stCondLst>
                              <p:cond delay="3000"/>
                            </p:stCondLst>
                            <p:childTnLst>
                              <p:par>
                                <p:cTn id="118" presetID="1" presetClass="entr" presetSubtype="0" fill="hold" nodeType="afterEffect">
                                  <p:stCondLst>
                                    <p:cond delay="0"/>
                                  </p:stCondLst>
                                  <p:childTnLst>
                                    <p:set>
                                      <p:cBhvr>
                                        <p:cTn id="119" dur="1" fill="hold">
                                          <p:stCondLst>
                                            <p:cond delay="0"/>
                                          </p:stCondLst>
                                        </p:cTn>
                                        <p:tgtEl>
                                          <p:spTgt spid="13"/>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12"/>
                                        </p:tgtEl>
                                        <p:attrNameLst>
                                          <p:attrName>style.visibility</p:attrName>
                                        </p:attrNameLst>
                                      </p:cBhvr>
                                      <p:to>
                                        <p:strVal val="hidden"/>
                                      </p:to>
                                    </p:set>
                                  </p:childTnLst>
                                </p:cTn>
                              </p:par>
                              <p:par>
                                <p:cTn id="122" presetID="22" presetClass="exit" presetSubtype="4" fill="hold" nodeType="withEffect">
                                  <p:stCondLst>
                                    <p:cond delay="0"/>
                                  </p:stCondLst>
                                  <p:childTnLst>
                                    <p:animEffect transition="out" filter="wipe(down)">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22" presetClass="entr" presetSubtype="1"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up)">
                                      <p:cBhvr>
                                        <p:cTn id="127" dur="500"/>
                                        <p:tgtEl>
                                          <p:spTgt spid="6"/>
                                        </p:tgtEl>
                                      </p:cBhvr>
                                    </p:animEffect>
                                  </p:childTnLst>
                                </p:cTn>
                              </p:par>
                              <p:par>
                                <p:cTn id="128" presetID="1" presetClass="exit" presetSubtype="0" fill="hold" nodeType="withEffect">
                                  <p:stCondLst>
                                    <p:cond delay="0"/>
                                  </p:stCondLst>
                                  <p:childTnLst>
                                    <p:set>
                                      <p:cBhvr>
                                        <p:cTn id="129" dur="1" fill="hold">
                                          <p:stCondLst>
                                            <p:cond delay="0"/>
                                          </p:stCondLst>
                                        </p:cTn>
                                        <p:tgtEl>
                                          <p:spTgt spid="4"/>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childTnLst>
                          </p:cTn>
                        </p:par>
                        <p:par>
                          <p:cTn id="132" fill="hold">
                            <p:stCondLst>
                              <p:cond delay="3500"/>
                            </p:stCondLst>
                            <p:childTnLst>
                              <p:par>
                                <p:cTn id="133" presetID="1" presetClass="exit" presetSubtype="0" fill="hold" nodeType="afterEffect">
                                  <p:stCondLst>
                                    <p:cond delay="0"/>
                                  </p:stCondLst>
                                  <p:childTnLst>
                                    <p:set>
                                      <p:cBhvr>
                                        <p:cTn id="134" dur="1" fill="hold">
                                          <p:stCondLst>
                                            <p:cond delay="0"/>
                                          </p:stCondLst>
                                        </p:cTn>
                                        <p:tgtEl>
                                          <p:spTgt spid="4"/>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
                                        </p:tgtEl>
                                        <p:attrNameLst>
                                          <p:attrName>style.visibility</p:attrName>
                                        </p:attrNameLst>
                                      </p:cBhvr>
                                      <p:to>
                                        <p:strVal val="hidden"/>
                                      </p:to>
                                    </p:set>
                                  </p:childTnLst>
                                </p:cTn>
                              </p:par>
                              <p:par>
                                <p:cTn id="139" presetID="22" presetClass="exit" presetSubtype="4" fill="hold" nodeType="withEffect">
                                  <p:stCondLst>
                                    <p:cond delay="0"/>
                                  </p:stCondLst>
                                  <p:childTnLst>
                                    <p:animEffect transition="out" filter="wipe(down)">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184"/>
                                        </p:tgtEl>
                                        <p:attrNameLst>
                                          <p:attrName>style.visibility</p:attrName>
                                        </p:attrNameLst>
                                      </p:cBhvr>
                                      <p:to>
                                        <p:strVal val="visible"/>
                                      </p:to>
                                    </p:set>
                                    <p:animEffect transition="in" filter="fade">
                                      <p:cBhvr>
                                        <p:cTn id="146" dur="500"/>
                                        <p:tgtEl>
                                          <p:spTgt spid="184"/>
                                        </p:tgtEl>
                                      </p:cBhvr>
                                    </p:animEffect>
                                  </p:childTnLst>
                                </p:cTn>
                              </p:par>
                              <p:par>
                                <p:cTn id="147" presetID="10" presetClass="entr" presetSubtype="0" fill="hold" nodeType="withEffect">
                                  <p:stCondLst>
                                    <p:cond delay="0"/>
                                  </p:stCondLst>
                                  <p:childTnLst>
                                    <p:set>
                                      <p:cBhvr>
                                        <p:cTn id="148" dur="1" fill="hold">
                                          <p:stCondLst>
                                            <p:cond delay="0"/>
                                          </p:stCondLst>
                                        </p:cTn>
                                        <p:tgtEl>
                                          <p:spTgt spid="182"/>
                                        </p:tgtEl>
                                        <p:attrNameLst>
                                          <p:attrName>style.visibility</p:attrName>
                                        </p:attrNameLst>
                                      </p:cBhvr>
                                      <p:to>
                                        <p:strVal val="visible"/>
                                      </p:to>
                                    </p:set>
                                    <p:animEffect transition="in" filter="fade">
                                      <p:cBhvr>
                                        <p:cTn id="149" dur="500"/>
                                        <p:tgtEl>
                                          <p:spTgt spid="182"/>
                                        </p:tgtEl>
                                      </p:cBhvr>
                                    </p:animEffect>
                                  </p:childTnLst>
                                </p:cTn>
                              </p:par>
                              <p:par>
                                <p:cTn id="150" presetID="10" presetClass="entr" presetSubtype="0" fill="hold" nodeType="withEffect">
                                  <p:stCondLst>
                                    <p:cond delay="0"/>
                                  </p:stCondLst>
                                  <p:childTnLst>
                                    <p:set>
                                      <p:cBhvr>
                                        <p:cTn id="151" dur="1" fill="hold">
                                          <p:stCondLst>
                                            <p:cond delay="0"/>
                                          </p:stCondLst>
                                        </p:cTn>
                                        <p:tgtEl>
                                          <p:spTgt spid="183"/>
                                        </p:tgtEl>
                                        <p:attrNameLst>
                                          <p:attrName>style.visibility</p:attrName>
                                        </p:attrNameLst>
                                      </p:cBhvr>
                                      <p:to>
                                        <p:strVal val="visible"/>
                                      </p:to>
                                    </p:set>
                                    <p:animEffect transition="in" filter="fade">
                                      <p:cBhvr>
                                        <p:cTn id="152" dur="500"/>
                                        <p:tgtEl>
                                          <p:spTgt spid="183"/>
                                        </p:tgtEl>
                                      </p:cBhvr>
                                    </p:animEffect>
                                  </p:childTnLst>
                                </p:cTn>
                              </p:par>
                              <p:par>
                                <p:cTn id="153" presetID="9" presetClass="emph" presetSubtype="0" grpId="1" nodeType="withEffect">
                                  <p:stCondLst>
                                    <p:cond delay="0"/>
                                  </p:stCondLst>
                                  <p:childTnLst>
                                    <p:set>
                                      <p:cBhvr rctx="PPT">
                                        <p:cTn id="154" dur="indefinite"/>
                                        <p:tgtEl>
                                          <p:spTgt spid="178"/>
                                        </p:tgtEl>
                                        <p:attrNameLst>
                                          <p:attrName>style.opacity</p:attrName>
                                        </p:attrNameLst>
                                      </p:cBhvr>
                                      <p:to>
                                        <p:strVal val="0.5"/>
                                      </p:to>
                                    </p:set>
                                    <p:animEffect filter="image" prLst="opacity: 0.5">
                                      <p:cBhvr rctx="IE">
                                        <p:cTn id="155" dur="indefinite"/>
                                        <p:tgtEl>
                                          <p:spTgt spid="178"/>
                                        </p:tgtEl>
                                      </p:cBhvr>
                                    </p:animEffect>
                                  </p:childTnLst>
                                </p:cTn>
                              </p:par>
                              <p:par>
                                <p:cTn id="156" presetID="9" presetClass="emph" presetSubtype="0" grpId="1" nodeType="withEffect">
                                  <p:stCondLst>
                                    <p:cond delay="0"/>
                                  </p:stCondLst>
                                  <p:childTnLst>
                                    <p:set>
                                      <p:cBhvr rctx="PPT">
                                        <p:cTn id="157" dur="indefinite"/>
                                        <p:tgtEl>
                                          <p:spTgt spid="177"/>
                                        </p:tgtEl>
                                        <p:attrNameLst>
                                          <p:attrName>style.opacity</p:attrName>
                                        </p:attrNameLst>
                                      </p:cBhvr>
                                      <p:to>
                                        <p:strVal val="0.5"/>
                                      </p:to>
                                    </p:set>
                                    <p:animEffect filter="image" prLst="opacity: 0.5">
                                      <p:cBhvr rctx="IE">
                                        <p:cTn id="158" dur="indefinite"/>
                                        <p:tgtEl>
                                          <p:spTgt spid="177"/>
                                        </p:tgtEl>
                                      </p:cBhvr>
                                    </p:animEffect>
                                  </p:childTnLst>
                                </p:cTn>
                              </p:par>
                              <p:par>
                                <p:cTn id="159" presetID="9" presetClass="emph" presetSubtype="0" grpId="1" nodeType="withEffect">
                                  <p:stCondLst>
                                    <p:cond delay="0"/>
                                  </p:stCondLst>
                                  <p:childTnLst>
                                    <p:set>
                                      <p:cBhvr rctx="PPT">
                                        <p:cTn id="160" dur="indefinite"/>
                                        <p:tgtEl>
                                          <p:spTgt spid="176"/>
                                        </p:tgtEl>
                                        <p:attrNameLst>
                                          <p:attrName>style.opacity</p:attrName>
                                        </p:attrNameLst>
                                      </p:cBhvr>
                                      <p:to>
                                        <p:strVal val="0.5"/>
                                      </p:to>
                                    </p:set>
                                    <p:animEffect filter="image" prLst="opacity: 0.5">
                                      <p:cBhvr rctx="IE">
                                        <p:cTn id="161" dur="indefinite"/>
                                        <p:tgtEl>
                                          <p:spTgt spid="17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2"/>
                                        </p:tgtEl>
                                      </p:cBhvr>
                                    </p:animEffect>
                                    <p:set>
                                      <p:cBhvr>
                                        <p:cTn id="166" dur="1" fill="hold">
                                          <p:stCondLst>
                                            <p:cond delay="499"/>
                                          </p:stCondLst>
                                        </p:cTn>
                                        <p:tgtEl>
                                          <p:spTgt spid="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
                                        </p:tgtEl>
                                      </p:cBhvr>
                                    </p:animEffect>
                                    <p:set>
                                      <p:cBhvr>
                                        <p:cTn id="169" dur="1" fill="hold">
                                          <p:stCondLst>
                                            <p:cond delay="499"/>
                                          </p:stCondLst>
                                        </p:cTn>
                                        <p:tgtEl>
                                          <p:spTgt spid="3"/>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4"/>
                                        </p:tgtEl>
                                      </p:cBhvr>
                                    </p:animEffect>
                                    <p:set>
                                      <p:cBhvr>
                                        <p:cTn id="172" dur="1" fill="hold">
                                          <p:stCondLst>
                                            <p:cond delay="499"/>
                                          </p:stCondLst>
                                        </p:cTn>
                                        <p:tgtEl>
                                          <p:spTgt spid="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5"/>
                                        </p:tgtEl>
                                      </p:cBhvr>
                                    </p:animEffect>
                                    <p:set>
                                      <p:cBhvr>
                                        <p:cTn id="175" dur="1" fill="hold">
                                          <p:stCondLst>
                                            <p:cond delay="499"/>
                                          </p:stCondLst>
                                        </p:cTn>
                                        <p:tgtEl>
                                          <p:spTgt spid="5"/>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6"/>
                                        </p:tgtEl>
                                      </p:cBhvr>
                                    </p:animEffect>
                                    <p:set>
                                      <p:cBhvr>
                                        <p:cTn id="178" dur="1" fill="hold">
                                          <p:stCondLst>
                                            <p:cond delay="499"/>
                                          </p:stCondLst>
                                        </p:cTn>
                                        <p:tgtEl>
                                          <p:spTgt spid="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7"/>
                                        </p:tgtEl>
                                      </p:cBhvr>
                                    </p:animEffect>
                                    <p:set>
                                      <p:cBhvr>
                                        <p:cTn id="181" dur="1" fill="hold">
                                          <p:stCondLst>
                                            <p:cond delay="499"/>
                                          </p:stCondLst>
                                        </p:cTn>
                                        <p:tgtEl>
                                          <p:spTgt spid="7"/>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8"/>
                                        </p:tgtEl>
                                      </p:cBhvr>
                                    </p:animEffect>
                                    <p:set>
                                      <p:cBhvr>
                                        <p:cTn id="184" dur="1" fill="hold">
                                          <p:stCondLst>
                                            <p:cond delay="499"/>
                                          </p:stCondLst>
                                        </p:cTn>
                                        <p:tgtEl>
                                          <p:spTgt spid="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9"/>
                                        </p:tgtEl>
                                      </p:cBhvr>
                                    </p:animEffect>
                                    <p:set>
                                      <p:cBhvr>
                                        <p:cTn id="187" dur="1" fill="hold">
                                          <p:stCondLst>
                                            <p:cond delay="499"/>
                                          </p:stCondLst>
                                        </p:cTn>
                                        <p:tgtEl>
                                          <p:spTgt spid="9"/>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0"/>
                                        </p:tgtEl>
                                      </p:cBhvr>
                                    </p:animEffect>
                                    <p:set>
                                      <p:cBhvr>
                                        <p:cTn id="190" dur="1" fill="hold">
                                          <p:stCondLst>
                                            <p:cond delay="499"/>
                                          </p:stCondLst>
                                        </p:cTn>
                                        <p:tgtEl>
                                          <p:spTgt spid="10"/>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1"/>
                                        </p:tgtEl>
                                      </p:cBhvr>
                                    </p:animEffect>
                                    <p:set>
                                      <p:cBhvr>
                                        <p:cTn id="193" dur="1" fill="hold">
                                          <p:stCondLst>
                                            <p:cond delay="499"/>
                                          </p:stCondLst>
                                        </p:cTn>
                                        <p:tgtEl>
                                          <p:spTgt spid="1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2"/>
                                        </p:tgtEl>
                                      </p:cBhvr>
                                    </p:animEffect>
                                    <p:set>
                                      <p:cBhvr>
                                        <p:cTn id="196" dur="1" fill="hold">
                                          <p:stCondLst>
                                            <p:cond delay="499"/>
                                          </p:stCondLst>
                                        </p:cTn>
                                        <p:tgtEl>
                                          <p:spTgt spid="12"/>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4"/>
                                        </p:tgtEl>
                                      </p:cBhvr>
                                    </p:animEffect>
                                    <p:set>
                                      <p:cBhvr>
                                        <p:cTn id="202" dur="1" fill="hold">
                                          <p:stCondLst>
                                            <p:cond delay="499"/>
                                          </p:stCondLst>
                                        </p:cTn>
                                        <p:tgtEl>
                                          <p:spTgt spid="17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75"/>
                                        </p:tgtEl>
                                      </p:cBhvr>
                                    </p:animEffect>
                                    <p:set>
                                      <p:cBhvr>
                                        <p:cTn id="205" dur="1" fill="hold">
                                          <p:stCondLst>
                                            <p:cond delay="499"/>
                                          </p:stCondLst>
                                        </p:cTn>
                                        <p:tgtEl>
                                          <p:spTgt spid="175"/>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176"/>
                                        </p:tgtEl>
                                      </p:cBhvr>
                                    </p:animEffect>
                                    <p:set>
                                      <p:cBhvr>
                                        <p:cTn id="208" dur="1" fill="hold">
                                          <p:stCondLst>
                                            <p:cond delay="499"/>
                                          </p:stCondLst>
                                        </p:cTn>
                                        <p:tgtEl>
                                          <p:spTgt spid="176"/>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177"/>
                                        </p:tgtEl>
                                      </p:cBhvr>
                                    </p:animEffect>
                                    <p:set>
                                      <p:cBhvr>
                                        <p:cTn id="211" dur="1" fill="hold">
                                          <p:stCondLst>
                                            <p:cond delay="499"/>
                                          </p:stCondLst>
                                        </p:cTn>
                                        <p:tgtEl>
                                          <p:spTgt spid="177"/>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178"/>
                                        </p:tgtEl>
                                      </p:cBhvr>
                                    </p:animEffect>
                                    <p:set>
                                      <p:cBhvr>
                                        <p:cTn id="214" dur="1" fill="hold">
                                          <p:stCondLst>
                                            <p:cond delay="499"/>
                                          </p:stCondLst>
                                        </p:cTn>
                                        <p:tgtEl>
                                          <p:spTgt spid="178"/>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9"/>
                                        </p:tgtEl>
                                      </p:cBhvr>
                                    </p:animEffect>
                                    <p:set>
                                      <p:cBhvr>
                                        <p:cTn id="217" dur="1" fill="hold">
                                          <p:stCondLst>
                                            <p:cond delay="499"/>
                                          </p:stCondLst>
                                        </p:cTn>
                                        <p:tgtEl>
                                          <p:spTgt spid="179"/>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80"/>
                                        </p:tgtEl>
                                      </p:cBhvr>
                                    </p:animEffect>
                                    <p:set>
                                      <p:cBhvr>
                                        <p:cTn id="220" dur="1" fill="hold">
                                          <p:stCondLst>
                                            <p:cond delay="499"/>
                                          </p:stCondLst>
                                        </p:cTn>
                                        <p:tgtEl>
                                          <p:spTgt spid="18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181"/>
                                        </p:tgtEl>
                                      </p:cBhvr>
                                    </p:animEffect>
                                    <p:set>
                                      <p:cBhvr>
                                        <p:cTn id="223" dur="1" fill="hold">
                                          <p:stCondLst>
                                            <p:cond delay="499"/>
                                          </p:stCondLst>
                                        </p:cTn>
                                        <p:tgtEl>
                                          <p:spTgt spid="181"/>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2"/>
                                        </p:tgtEl>
                                      </p:cBhvr>
                                    </p:animEffect>
                                    <p:set>
                                      <p:cBhvr>
                                        <p:cTn id="226" dur="1" fill="hold">
                                          <p:stCondLst>
                                            <p:cond delay="499"/>
                                          </p:stCondLst>
                                        </p:cTn>
                                        <p:tgtEl>
                                          <p:spTgt spid="182"/>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183"/>
                                        </p:tgtEl>
                                      </p:cBhvr>
                                    </p:animEffect>
                                    <p:set>
                                      <p:cBhvr>
                                        <p:cTn id="229" dur="1" fill="hold">
                                          <p:stCondLst>
                                            <p:cond delay="499"/>
                                          </p:stCondLst>
                                        </p:cTn>
                                        <p:tgtEl>
                                          <p:spTgt spid="183"/>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184"/>
                                        </p:tgtEl>
                                      </p:cBhvr>
                                    </p:animEffect>
                                    <p:set>
                                      <p:cBhvr>
                                        <p:cTn id="232" dur="1" fill="hold">
                                          <p:stCondLst>
                                            <p:cond delay="499"/>
                                          </p:stCondLst>
                                        </p:cTn>
                                        <p:tgtEl>
                                          <p:spTgt spid="184"/>
                                        </p:tgtEl>
                                        <p:attrNameLst>
                                          <p:attrName>style.visibility</p:attrName>
                                        </p:attrNameLst>
                                      </p:cBhvr>
                                      <p:to>
                                        <p:strVal val="hidden"/>
                                      </p:to>
                                    </p:set>
                                  </p:childTnLst>
                                </p:cTn>
                              </p:par>
                            </p:childTnLst>
                          </p:cTn>
                        </p:par>
                        <p:par>
                          <p:cTn id="233" fill="hold">
                            <p:stCondLst>
                              <p:cond delay="500"/>
                            </p:stCondLst>
                            <p:childTnLst>
                              <p:par>
                                <p:cTn id="234" presetID="22" presetClass="entr" presetSubtype="8" fill="hold" nodeType="afterEffect">
                                  <p:stCondLst>
                                    <p:cond delay="0"/>
                                  </p:stCondLst>
                                  <p:childTnLst>
                                    <p:set>
                                      <p:cBhvr>
                                        <p:cTn id="235" dur="1" fill="hold">
                                          <p:stCondLst>
                                            <p:cond delay="0"/>
                                          </p:stCondLst>
                                        </p:cTn>
                                        <p:tgtEl>
                                          <p:spTgt spid="192">
                                            <p:txEl>
                                              <p:pRg st="1" end="1"/>
                                            </p:txEl>
                                          </p:spTgt>
                                        </p:tgtEl>
                                        <p:attrNameLst>
                                          <p:attrName>style.visibility</p:attrName>
                                        </p:attrNameLst>
                                      </p:cBhvr>
                                      <p:to>
                                        <p:strVal val="visible"/>
                                      </p:to>
                                    </p:set>
                                    <p:animEffect transition="in" filter="wipe(left)">
                                      <p:cBhvr>
                                        <p:cTn id="236" dur="500"/>
                                        <p:tgtEl>
                                          <p:spTgt spid="192">
                                            <p:txEl>
                                              <p:pRg st="1" end="1"/>
                                            </p:txEl>
                                          </p:spTgt>
                                        </p:tgtEl>
                                      </p:cBhvr>
                                    </p:animEffect>
                                  </p:childTnLst>
                                </p:cTn>
                              </p:par>
                            </p:childTnLst>
                          </p:cTn>
                        </p:par>
                        <p:par>
                          <p:cTn id="237" fill="hold">
                            <p:stCondLst>
                              <p:cond delay="1000"/>
                            </p:stCondLst>
                            <p:childTnLst>
                              <p:par>
                                <p:cTn id="238" presetID="22" presetClass="entr" presetSubtype="8" fill="hold" nodeType="afterEffect">
                                  <p:stCondLst>
                                    <p:cond delay="0"/>
                                  </p:stCondLst>
                                  <p:childTnLst>
                                    <p:set>
                                      <p:cBhvr>
                                        <p:cTn id="239" dur="1" fill="hold">
                                          <p:stCondLst>
                                            <p:cond delay="0"/>
                                          </p:stCondLst>
                                        </p:cTn>
                                        <p:tgtEl>
                                          <p:spTgt spid="201"/>
                                        </p:tgtEl>
                                        <p:attrNameLst>
                                          <p:attrName>style.visibility</p:attrName>
                                        </p:attrNameLst>
                                      </p:cBhvr>
                                      <p:to>
                                        <p:strVal val="visible"/>
                                      </p:to>
                                    </p:set>
                                    <p:animEffect transition="in" filter="wipe(left)">
                                      <p:cBhvr>
                                        <p:cTn id="240" dur="500"/>
                                        <p:tgtEl>
                                          <p:spTgt spid="201"/>
                                        </p:tgtEl>
                                      </p:cBhvr>
                                    </p:animEffect>
                                  </p:childTnLst>
                                </p:cTn>
                              </p:par>
                              <p:par>
                                <p:cTn id="241" presetID="22" presetClass="entr" presetSubtype="8" fill="hold" grpId="0" nodeType="withEffect">
                                  <p:stCondLst>
                                    <p:cond delay="0"/>
                                  </p:stCondLst>
                                  <p:childTnLst>
                                    <p:set>
                                      <p:cBhvr>
                                        <p:cTn id="242" dur="1" fill="hold">
                                          <p:stCondLst>
                                            <p:cond delay="0"/>
                                          </p:stCondLst>
                                        </p:cTn>
                                        <p:tgtEl>
                                          <p:spTgt spid="202"/>
                                        </p:tgtEl>
                                        <p:attrNameLst>
                                          <p:attrName>style.visibility</p:attrName>
                                        </p:attrNameLst>
                                      </p:cBhvr>
                                      <p:to>
                                        <p:strVal val="visible"/>
                                      </p:to>
                                    </p:set>
                                    <p:animEffect transition="in" filter="wipe(left)">
                                      <p:cBhvr>
                                        <p:cTn id="243" dur="500"/>
                                        <p:tgtEl>
                                          <p:spTgt spid="202"/>
                                        </p:tgtEl>
                                      </p:cBhvr>
                                    </p:animEffect>
                                  </p:childTnLst>
                                </p:cTn>
                              </p:par>
                              <p:par>
                                <p:cTn id="244" presetID="22" presetClass="entr" presetSubtype="8" fill="hold" grpId="0" nodeType="withEffect">
                                  <p:stCondLst>
                                    <p:cond delay="0"/>
                                  </p:stCondLst>
                                  <p:childTnLst>
                                    <p:set>
                                      <p:cBhvr>
                                        <p:cTn id="245" dur="1" fill="hold">
                                          <p:stCondLst>
                                            <p:cond delay="0"/>
                                          </p:stCondLst>
                                        </p:cTn>
                                        <p:tgtEl>
                                          <p:spTgt spid="203"/>
                                        </p:tgtEl>
                                        <p:attrNameLst>
                                          <p:attrName>style.visibility</p:attrName>
                                        </p:attrNameLst>
                                      </p:cBhvr>
                                      <p:to>
                                        <p:strVal val="visible"/>
                                      </p:to>
                                    </p:set>
                                    <p:animEffect transition="in" filter="wipe(left)">
                                      <p:cBhvr>
                                        <p:cTn id="246" dur="500"/>
                                        <p:tgtEl>
                                          <p:spTgt spid="203"/>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207"/>
                                        </p:tgtEl>
                                        <p:attrNameLst>
                                          <p:attrName>style.visibility</p:attrName>
                                        </p:attrNameLst>
                                      </p:cBhvr>
                                      <p:to>
                                        <p:strVal val="visible"/>
                                      </p:to>
                                    </p:set>
                                    <p:animEffect transition="in" filter="wipe(left)">
                                      <p:cBhvr>
                                        <p:cTn id="249" dur="500"/>
                                        <p:tgtEl>
                                          <p:spTgt spid="207"/>
                                        </p:tgtEl>
                                      </p:cBhvr>
                                    </p:animEffect>
                                  </p:childTnLst>
                                </p:cTn>
                              </p:par>
                              <p:par>
                                <p:cTn id="250" presetID="22" presetClass="entr" presetSubtype="8" fill="hold" nodeType="withEffect">
                                  <p:stCondLst>
                                    <p:cond delay="0"/>
                                  </p:stCondLst>
                                  <p:childTnLst>
                                    <p:set>
                                      <p:cBhvr>
                                        <p:cTn id="251" dur="1" fill="hold">
                                          <p:stCondLst>
                                            <p:cond delay="0"/>
                                          </p:stCondLst>
                                        </p:cTn>
                                        <p:tgtEl>
                                          <p:spTgt spid="206"/>
                                        </p:tgtEl>
                                        <p:attrNameLst>
                                          <p:attrName>style.visibility</p:attrName>
                                        </p:attrNameLst>
                                      </p:cBhvr>
                                      <p:to>
                                        <p:strVal val="visible"/>
                                      </p:to>
                                    </p:set>
                                    <p:animEffect transition="in" filter="wipe(left)">
                                      <p:cBhvr>
                                        <p:cTn id="252" dur="500"/>
                                        <p:tgtEl>
                                          <p:spTgt spid="206"/>
                                        </p:tgtEl>
                                      </p:cBhvr>
                                    </p:animEffect>
                                  </p:childTnLst>
                                </p:cTn>
                              </p:par>
                              <p:par>
                                <p:cTn id="253" presetID="22" presetClass="entr" presetSubtype="8" fill="hold" grpId="0" nodeType="withEffect">
                                  <p:stCondLst>
                                    <p:cond delay="0"/>
                                  </p:stCondLst>
                                  <p:childTnLst>
                                    <p:set>
                                      <p:cBhvr>
                                        <p:cTn id="254" dur="1" fill="hold">
                                          <p:stCondLst>
                                            <p:cond delay="0"/>
                                          </p:stCondLst>
                                        </p:cTn>
                                        <p:tgtEl>
                                          <p:spTgt spid="208"/>
                                        </p:tgtEl>
                                        <p:attrNameLst>
                                          <p:attrName>style.visibility</p:attrName>
                                        </p:attrNameLst>
                                      </p:cBhvr>
                                      <p:to>
                                        <p:strVal val="visible"/>
                                      </p:to>
                                    </p:set>
                                    <p:animEffect transition="in" filter="wipe(left)">
                                      <p:cBhvr>
                                        <p:cTn id="255" dur="500"/>
                                        <p:tgtEl>
                                          <p:spTgt spid="208"/>
                                        </p:tgtEl>
                                      </p:cBhvr>
                                    </p:animEffect>
                                  </p:childTnLst>
                                </p:cTn>
                              </p:par>
                              <p:par>
                                <p:cTn id="256" presetID="10" presetClass="entr" presetSubtype="0" fill="hold" nodeType="withEffect">
                                  <p:stCondLst>
                                    <p:cond delay="0"/>
                                  </p:stCondLst>
                                  <p:childTnLst>
                                    <p:set>
                                      <p:cBhvr>
                                        <p:cTn id="257" dur="1" fill="hold">
                                          <p:stCondLst>
                                            <p:cond delay="0"/>
                                          </p:stCondLst>
                                        </p:cTn>
                                        <p:tgtEl>
                                          <p:spTgt spid="204"/>
                                        </p:tgtEl>
                                        <p:attrNameLst>
                                          <p:attrName>style.visibility</p:attrName>
                                        </p:attrNameLst>
                                      </p:cBhvr>
                                      <p:to>
                                        <p:strVal val="visible"/>
                                      </p:to>
                                    </p:set>
                                    <p:animEffect transition="in" filter="fade">
                                      <p:cBhvr>
                                        <p:cTn id="258" dur="500"/>
                                        <p:tgtEl>
                                          <p:spTgt spid="204"/>
                                        </p:tgtEl>
                                      </p:cBhvr>
                                    </p:animEffect>
                                  </p:childTnLst>
                                </p:cTn>
                              </p:par>
                              <p:par>
                                <p:cTn id="259" presetID="10" presetClass="entr" presetSubtype="0" fill="hold" nodeType="withEffect">
                                  <p:stCondLst>
                                    <p:cond delay="0"/>
                                  </p:stCondLst>
                                  <p:childTnLst>
                                    <p:set>
                                      <p:cBhvr>
                                        <p:cTn id="260" dur="1" fill="hold">
                                          <p:stCondLst>
                                            <p:cond delay="0"/>
                                          </p:stCondLst>
                                        </p:cTn>
                                        <p:tgtEl>
                                          <p:spTgt spid="205"/>
                                        </p:tgtEl>
                                        <p:attrNameLst>
                                          <p:attrName>style.visibility</p:attrName>
                                        </p:attrNameLst>
                                      </p:cBhvr>
                                      <p:to>
                                        <p:strVal val="visible"/>
                                      </p:to>
                                    </p:set>
                                    <p:animEffect transition="in" filter="fade">
                                      <p:cBhvr>
                                        <p:cTn id="261" dur="500"/>
                                        <p:tgtEl>
                                          <p:spTgt spid="205"/>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7"/>
                                        </p:tgtEl>
                                      </p:cBhvr>
                                    </p:animEffect>
                                    <p:set>
                                      <p:cBhvr>
                                        <p:cTn id="266" dur="1" fill="hold">
                                          <p:stCondLst>
                                            <p:cond delay="499"/>
                                          </p:stCondLst>
                                        </p:cTn>
                                        <p:tgtEl>
                                          <p:spTgt spid="207"/>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500"/>
                                        <p:tgtEl>
                                          <p:spTgt spid="208"/>
                                        </p:tgtEl>
                                      </p:cBhvr>
                                    </p:animEffect>
                                    <p:set>
                                      <p:cBhvr>
                                        <p:cTn id="269" dur="1" fill="hold">
                                          <p:stCondLst>
                                            <p:cond delay="499"/>
                                          </p:stCondLst>
                                        </p:cTn>
                                        <p:tgtEl>
                                          <p:spTgt spid="20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06"/>
                                        </p:tgtEl>
                                      </p:cBhvr>
                                    </p:animEffect>
                                    <p:set>
                                      <p:cBhvr>
                                        <p:cTn id="272" dur="1" fill="hold">
                                          <p:stCondLst>
                                            <p:cond delay="499"/>
                                          </p:stCondLst>
                                        </p:cTn>
                                        <p:tgtEl>
                                          <p:spTgt spid="206"/>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04"/>
                                        </p:tgtEl>
                                      </p:cBhvr>
                                    </p:animEffect>
                                    <p:set>
                                      <p:cBhvr>
                                        <p:cTn id="275" dur="1" fill="hold">
                                          <p:stCondLst>
                                            <p:cond delay="499"/>
                                          </p:stCondLst>
                                        </p:cTn>
                                        <p:tgtEl>
                                          <p:spTgt spid="204"/>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500"/>
                                        <p:tgtEl>
                                          <p:spTgt spid="202"/>
                                        </p:tgtEl>
                                      </p:cBhvr>
                                    </p:animEffect>
                                    <p:set>
                                      <p:cBhvr>
                                        <p:cTn id="278" dur="1" fill="hold">
                                          <p:stCondLst>
                                            <p:cond delay="499"/>
                                          </p:stCondLst>
                                        </p:cTn>
                                        <p:tgtEl>
                                          <p:spTgt spid="202"/>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201"/>
                                        </p:tgtEl>
                                      </p:cBhvr>
                                    </p:animEffect>
                                    <p:set>
                                      <p:cBhvr>
                                        <p:cTn id="281" dur="1" fill="hold">
                                          <p:stCondLst>
                                            <p:cond delay="499"/>
                                          </p:stCondLst>
                                        </p:cTn>
                                        <p:tgtEl>
                                          <p:spTgt spid="201"/>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203"/>
                                        </p:tgtEl>
                                      </p:cBhvr>
                                    </p:animEffect>
                                    <p:set>
                                      <p:cBhvr>
                                        <p:cTn id="284" dur="1" fill="hold">
                                          <p:stCondLst>
                                            <p:cond delay="499"/>
                                          </p:stCondLst>
                                        </p:cTn>
                                        <p:tgtEl>
                                          <p:spTgt spid="203"/>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205"/>
                                        </p:tgtEl>
                                      </p:cBhvr>
                                    </p:animEffect>
                                    <p:set>
                                      <p:cBhvr>
                                        <p:cTn id="287" dur="1" fill="hold">
                                          <p:stCondLst>
                                            <p:cond delay="499"/>
                                          </p:stCondLst>
                                        </p:cTn>
                                        <p:tgtEl>
                                          <p:spTgt spid="205"/>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163"/>
                                        </p:tgtEl>
                                      </p:cBhvr>
                                    </p:animEffect>
                                    <p:set>
                                      <p:cBhvr>
                                        <p:cTn id="290" dur="1" fill="hold">
                                          <p:stCondLst>
                                            <p:cond delay="499"/>
                                          </p:stCondLst>
                                        </p:cTn>
                                        <p:tgtEl>
                                          <p:spTgt spid="163"/>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164"/>
                                        </p:tgtEl>
                                      </p:cBhvr>
                                    </p:animEffect>
                                    <p:set>
                                      <p:cBhvr>
                                        <p:cTn id="293" dur="1" fill="hold">
                                          <p:stCondLst>
                                            <p:cond delay="499"/>
                                          </p:stCondLst>
                                        </p:cTn>
                                        <p:tgtEl>
                                          <p:spTgt spid="164"/>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165"/>
                                        </p:tgtEl>
                                      </p:cBhvr>
                                    </p:animEffect>
                                    <p:set>
                                      <p:cBhvr>
                                        <p:cTn id="296" dur="1" fill="hold">
                                          <p:stCondLst>
                                            <p:cond delay="499"/>
                                          </p:stCondLst>
                                        </p:cTn>
                                        <p:tgtEl>
                                          <p:spTgt spid="165"/>
                                        </p:tgtEl>
                                        <p:attrNameLst>
                                          <p:attrName>style.visibility</p:attrName>
                                        </p:attrNameLst>
                                      </p:cBhvr>
                                      <p:to>
                                        <p:strVal val="hidden"/>
                                      </p:to>
                                    </p:set>
                                  </p:childTnLst>
                                </p:cTn>
                              </p:par>
                            </p:childTnLst>
                          </p:cTn>
                        </p:par>
                        <p:par>
                          <p:cTn id="297" fill="hold">
                            <p:stCondLst>
                              <p:cond delay="500"/>
                            </p:stCondLst>
                            <p:childTnLst>
                              <p:par>
                                <p:cTn id="298" presetID="22" presetClass="entr" presetSubtype="8" fill="hold" nodeType="afterEffect">
                                  <p:stCondLst>
                                    <p:cond delay="0"/>
                                  </p:stCondLst>
                                  <p:childTnLst>
                                    <p:set>
                                      <p:cBhvr>
                                        <p:cTn id="299" dur="1" fill="hold">
                                          <p:stCondLst>
                                            <p:cond delay="0"/>
                                          </p:stCondLst>
                                        </p:cTn>
                                        <p:tgtEl>
                                          <p:spTgt spid="192">
                                            <p:txEl>
                                              <p:pRg st="2" end="2"/>
                                            </p:txEl>
                                          </p:spTgt>
                                        </p:tgtEl>
                                        <p:attrNameLst>
                                          <p:attrName>style.visibility</p:attrName>
                                        </p:attrNameLst>
                                      </p:cBhvr>
                                      <p:to>
                                        <p:strVal val="visible"/>
                                      </p:to>
                                    </p:set>
                                    <p:animEffect transition="in" filter="wipe(left)">
                                      <p:cBhvr>
                                        <p:cTn id="300" dur="500"/>
                                        <p:tgtEl>
                                          <p:spTgt spid="192">
                                            <p:txEl>
                                              <p:pRg st="2" end="2"/>
                                            </p:txEl>
                                          </p:spTgt>
                                        </p:tgtEl>
                                      </p:cBhvr>
                                    </p:animEffect>
                                  </p:childTnLst>
                                </p:cTn>
                              </p:par>
                            </p:childTnLst>
                          </p:cTn>
                        </p:par>
                        <p:par>
                          <p:cTn id="301" fill="hold">
                            <p:stCondLst>
                              <p:cond delay="1000"/>
                            </p:stCondLst>
                            <p:childTnLst>
                              <p:par>
                                <p:cTn id="302" presetID="10" presetClass="entr" presetSubtype="0" fill="hold" grpId="0" nodeType="afterEffect">
                                  <p:stCondLst>
                                    <p:cond delay="0"/>
                                  </p:stCondLst>
                                  <p:childTnLst>
                                    <p:set>
                                      <p:cBhvr>
                                        <p:cTn id="303" dur="1" fill="hold">
                                          <p:stCondLst>
                                            <p:cond delay="0"/>
                                          </p:stCondLst>
                                        </p:cTn>
                                        <p:tgtEl>
                                          <p:spTgt spid="211"/>
                                        </p:tgtEl>
                                        <p:attrNameLst>
                                          <p:attrName>style.visibility</p:attrName>
                                        </p:attrNameLst>
                                      </p:cBhvr>
                                      <p:to>
                                        <p:strVal val="visible"/>
                                      </p:to>
                                    </p:set>
                                    <p:animEffect transition="in" filter="fade">
                                      <p:cBhvr>
                                        <p:cTn id="304" dur="500"/>
                                        <p:tgtEl>
                                          <p:spTgt spid="211"/>
                                        </p:tgtEl>
                                      </p:cBhvr>
                                    </p:animEffect>
                                  </p:childTnLst>
                                </p:cTn>
                              </p:par>
                              <p:par>
                                <p:cTn id="305" presetID="10" presetClass="entr" presetSubtype="0" fill="hold" nodeType="withEffect">
                                  <p:stCondLst>
                                    <p:cond delay="0"/>
                                  </p:stCondLst>
                                  <p:childTnLst>
                                    <p:set>
                                      <p:cBhvr>
                                        <p:cTn id="306" dur="1" fill="hold">
                                          <p:stCondLst>
                                            <p:cond delay="0"/>
                                          </p:stCondLst>
                                        </p:cTn>
                                        <p:tgtEl>
                                          <p:spTgt spid="209"/>
                                        </p:tgtEl>
                                        <p:attrNameLst>
                                          <p:attrName>style.visibility</p:attrName>
                                        </p:attrNameLst>
                                      </p:cBhvr>
                                      <p:to>
                                        <p:strVal val="visible"/>
                                      </p:to>
                                    </p:set>
                                    <p:animEffect transition="in" filter="fade">
                                      <p:cBhvr>
                                        <p:cTn id="307" dur="1000"/>
                                        <p:tgtEl>
                                          <p:spTgt spid="209"/>
                                        </p:tgtEl>
                                      </p:cBhvr>
                                    </p:animEffect>
                                  </p:childTnLst>
                                </p:cTn>
                              </p:par>
                              <p:par>
                                <p:cTn id="308" presetID="10" presetClass="entr" presetSubtype="0" fill="hold" nodeType="withEffect">
                                  <p:stCondLst>
                                    <p:cond delay="0"/>
                                  </p:stCondLst>
                                  <p:childTnLst>
                                    <p:set>
                                      <p:cBhvr>
                                        <p:cTn id="309" dur="1" fill="hold">
                                          <p:stCondLst>
                                            <p:cond delay="0"/>
                                          </p:stCondLst>
                                        </p:cTn>
                                        <p:tgtEl>
                                          <p:spTgt spid="215"/>
                                        </p:tgtEl>
                                        <p:attrNameLst>
                                          <p:attrName>style.visibility</p:attrName>
                                        </p:attrNameLst>
                                      </p:cBhvr>
                                      <p:to>
                                        <p:strVal val="visible"/>
                                      </p:to>
                                    </p:set>
                                    <p:animEffect transition="in" filter="fade">
                                      <p:cBhvr>
                                        <p:cTn id="310" dur="500"/>
                                        <p:tgtEl>
                                          <p:spTgt spid="215"/>
                                        </p:tgtEl>
                                      </p:cBhvr>
                                    </p:animEffect>
                                  </p:childTnLst>
                                </p:cTn>
                              </p:par>
                              <p:par>
                                <p:cTn id="311" presetID="10" presetClass="entr" presetSubtype="0" fill="hold" nodeType="withEffect">
                                  <p:stCondLst>
                                    <p:cond delay="0"/>
                                  </p:stCondLst>
                                  <p:childTnLst>
                                    <p:set>
                                      <p:cBhvr>
                                        <p:cTn id="312" dur="1" fill="hold">
                                          <p:stCondLst>
                                            <p:cond delay="0"/>
                                          </p:stCondLst>
                                        </p:cTn>
                                        <p:tgtEl>
                                          <p:spTgt spid="216"/>
                                        </p:tgtEl>
                                        <p:attrNameLst>
                                          <p:attrName>style.visibility</p:attrName>
                                        </p:attrNameLst>
                                      </p:cBhvr>
                                      <p:to>
                                        <p:strVal val="visible"/>
                                      </p:to>
                                    </p:set>
                                    <p:animEffect transition="in" filter="fade">
                                      <p:cBhvr>
                                        <p:cTn id="313" dur="500"/>
                                        <p:tgtEl>
                                          <p:spTgt spid="216"/>
                                        </p:tgtEl>
                                      </p:cBhvr>
                                    </p:animEffect>
                                  </p:childTnLst>
                                </p:cTn>
                              </p:par>
                              <p:par>
                                <p:cTn id="314" presetID="10" presetClass="entr" presetSubtype="0" fill="hold" nodeType="withEffect">
                                  <p:stCondLst>
                                    <p:cond delay="0"/>
                                  </p:stCondLst>
                                  <p:childTnLst>
                                    <p:set>
                                      <p:cBhvr>
                                        <p:cTn id="315" dur="1" fill="hold">
                                          <p:stCondLst>
                                            <p:cond delay="0"/>
                                          </p:stCondLst>
                                        </p:cTn>
                                        <p:tgtEl>
                                          <p:spTgt spid="217"/>
                                        </p:tgtEl>
                                        <p:attrNameLst>
                                          <p:attrName>style.visibility</p:attrName>
                                        </p:attrNameLst>
                                      </p:cBhvr>
                                      <p:to>
                                        <p:strVal val="visible"/>
                                      </p:to>
                                    </p:set>
                                    <p:animEffect transition="in" filter="fade">
                                      <p:cBhvr>
                                        <p:cTn id="316" dur="500"/>
                                        <p:tgtEl>
                                          <p:spTgt spid="217"/>
                                        </p:tgtEl>
                                      </p:cBhvr>
                                    </p:animEffect>
                                  </p:childTnLst>
                                </p:cTn>
                              </p:par>
                              <p:par>
                                <p:cTn id="317" presetID="10" presetClass="entr" presetSubtype="0" fill="hold" nodeType="withEffect">
                                  <p:stCondLst>
                                    <p:cond delay="0"/>
                                  </p:stCondLst>
                                  <p:childTnLst>
                                    <p:set>
                                      <p:cBhvr>
                                        <p:cTn id="318" dur="1" fill="hold">
                                          <p:stCondLst>
                                            <p:cond delay="0"/>
                                          </p:stCondLst>
                                        </p:cTn>
                                        <p:tgtEl>
                                          <p:spTgt spid="218"/>
                                        </p:tgtEl>
                                        <p:attrNameLst>
                                          <p:attrName>style.visibility</p:attrName>
                                        </p:attrNameLst>
                                      </p:cBhvr>
                                      <p:to>
                                        <p:strVal val="visible"/>
                                      </p:to>
                                    </p:set>
                                    <p:animEffect transition="in" filter="fade">
                                      <p:cBhvr>
                                        <p:cTn id="319" dur="500"/>
                                        <p:tgtEl>
                                          <p:spTgt spid="218"/>
                                        </p:tgtEl>
                                      </p:cBhvr>
                                    </p:animEffect>
                                  </p:childTnLst>
                                </p:cTn>
                              </p:par>
                              <p:par>
                                <p:cTn id="320" presetID="10" presetClass="entr" presetSubtype="0" fill="hold" nodeType="withEffect">
                                  <p:stCondLst>
                                    <p:cond delay="0"/>
                                  </p:stCondLst>
                                  <p:childTnLst>
                                    <p:set>
                                      <p:cBhvr>
                                        <p:cTn id="321" dur="1" fill="hold">
                                          <p:stCondLst>
                                            <p:cond delay="0"/>
                                          </p:stCondLst>
                                        </p:cTn>
                                        <p:tgtEl>
                                          <p:spTgt spid="21"/>
                                        </p:tgtEl>
                                        <p:attrNameLst>
                                          <p:attrName>style.visibility</p:attrName>
                                        </p:attrNameLst>
                                      </p:cBhvr>
                                      <p:to>
                                        <p:strVal val="visible"/>
                                      </p:to>
                                    </p:set>
                                    <p:animEffect transition="in" filter="fade">
                                      <p:cBhvr>
                                        <p:cTn id="322" dur="500"/>
                                        <p:tgtEl>
                                          <p:spTgt spid="21"/>
                                        </p:tgtEl>
                                      </p:cBhvr>
                                    </p:animEffect>
                                  </p:childTnLst>
                                </p:cTn>
                              </p:par>
                              <p:par>
                                <p:cTn id="323" presetID="10" presetClass="entr" presetSubtype="0" fill="hold" nodeType="withEffect">
                                  <p:stCondLst>
                                    <p:cond delay="0"/>
                                  </p:stCondLst>
                                  <p:childTnLst>
                                    <p:set>
                                      <p:cBhvr>
                                        <p:cTn id="324" dur="1" fill="hold">
                                          <p:stCondLst>
                                            <p:cond delay="0"/>
                                          </p:stCondLst>
                                        </p:cTn>
                                        <p:tgtEl>
                                          <p:spTgt spid="18"/>
                                        </p:tgtEl>
                                        <p:attrNameLst>
                                          <p:attrName>style.visibility</p:attrName>
                                        </p:attrNameLst>
                                      </p:cBhvr>
                                      <p:to>
                                        <p:strVal val="visible"/>
                                      </p:to>
                                    </p:set>
                                    <p:animEffect transition="in" filter="fade">
                                      <p:cBhvr>
                                        <p:cTn id="325" dur="500"/>
                                        <p:tgtEl>
                                          <p:spTgt spid="18"/>
                                        </p:tgtEl>
                                      </p:cBhvr>
                                    </p:animEffect>
                                  </p:childTnLst>
                                </p:cTn>
                              </p:par>
                              <p:par>
                                <p:cTn id="326" presetID="10" presetClass="entr" presetSubtype="0" fill="hold" nodeType="withEffect">
                                  <p:stCondLst>
                                    <p:cond delay="0"/>
                                  </p:stCondLst>
                                  <p:childTnLst>
                                    <p:set>
                                      <p:cBhvr>
                                        <p:cTn id="327" dur="1" fill="hold">
                                          <p:stCondLst>
                                            <p:cond delay="0"/>
                                          </p:stCondLst>
                                        </p:cTn>
                                        <p:tgtEl>
                                          <p:spTgt spid="15"/>
                                        </p:tgtEl>
                                        <p:attrNameLst>
                                          <p:attrName>style.visibility</p:attrName>
                                        </p:attrNameLst>
                                      </p:cBhvr>
                                      <p:to>
                                        <p:strVal val="visible"/>
                                      </p:to>
                                    </p:set>
                                    <p:animEffect transition="in" filter="fade">
                                      <p:cBhvr>
                                        <p:cTn id="328" dur="500"/>
                                        <p:tgtEl>
                                          <p:spTgt spid="15"/>
                                        </p:tgtEl>
                                      </p:cBhvr>
                                    </p:animEffect>
                                  </p:childTnLst>
                                </p:cTn>
                              </p:par>
                            </p:childTnLst>
                          </p:cTn>
                        </p:par>
                        <p:par>
                          <p:cTn id="329" fill="hold">
                            <p:stCondLst>
                              <p:cond delay="2000"/>
                            </p:stCondLst>
                            <p:childTnLst>
                              <p:par>
                                <p:cTn id="330" presetID="53" presetClass="entr" presetSubtype="0" fill="hold" nodeType="afterEffect">
                                  <p:stCondLst>
                                    <p:cond delay="0"/>
                                  </p:stCondLst>
                                  <p:childTnLst>
                                    <p:set>
                                      <p:cBhvr>
                                        <p:cTn id="331" dur="1" fill="hold">
                                          <p:stCondLst>
                                            <p:cond delay="0"/>
                                          </p:stCondLst>
                                        </p:cTn>
                                        <p:tgtEl>
                                          <p:spTgt spid="236"/>
                                        </p:tgtEl>
                                        <p:attrNameLst>
                                          <p:attrName>style.visibility</p:attrName>
                                        </p:attrNameLst>
                                      </p:cBhvr>
                                      <p:to>
                                        <p:strVal val="visible"/>
                                      </p:to>
                                    </p:set>
                                    <p:anim calcmode="lin" valueType="num">
                                      <p:cBhvr>
                                        <p:cTn id="332" dur="500" fill="hold"/>
                                        <p:tgtEl>
                                          <p:spTgt spid="236"/>
                                        </p:tgtEl>
                                        <p:attrNameLst>
                                          <p:attrName>ppt_w</p:attrName>
                                        </p:attrNameLst>
                                      </p:cBhvr>
                                      <p:tavLst>
                                        <p:tav tm="0">
                                          <p:val>
                                            <p:fltVal val="0"/>
                                          </p:val>
                                        </p:tav>
                                        <p:tav tm="100000">
                                          <p:val>
                                            <p:strVal val="#ppt_w"/>
                                          </p:val>
                                        </p:tav>
                                      </p:tavLst>
                                    </p:anim>
                                    <p:anim calcmode="lin" valueType="num">
                                      <p:cBhvr>
                                        <p:cTn id="333" dur="500" fill="hold"/>
                                        <p:tgtEl>
                                          <p:spTgt spid="236"/>
                                        </p:tgtEl>
                                        <p:attrNameLst>
                                          <p:attrName>ppt_h</p:attrName>
                                        </p:attrNameLst>
                                      </p:cBhvr>
                                      <p:tavLst>
                                        <p:tav tm="0">
                                          <p:val>
                                            <p:fltVal val="0"/>
                                          </p:val>
                                        </p:tav>
                                        <p:tav tm="100000">
                                          <p:val>
                                            <p:strVal val="#ppt_h"/>
                                          </p:val>
                                        </p:tav>
                                      </p:tavLst>
                                    </p:anim>
                                    <p:animEffect transition="in" filter="fade">
                                      <p:cBhvr>
                                        <p:cTn id="334" dur="500"/>
                                        <p:tgtEl>
                                          <p:spTgt spid="236"/>
                                        </p:tgtEl>
                                      </p:cBhvr>
                                    </p:animEffect>
                                  </p:childTnLst>
                                </p:cTn>
                              </p:par>
                              <p:par>
                                <p:cTn id="335" presetID="53" presetClass="entr" presetSubtype="0" fill="hold" nodeType="withEffect">
                                  <p:stCondLst>
                                    <p:cond delay="0"/>
                                  </p:stCondLst>
                                  <p:childTnLst>
                                    <p:set>
                                      <p:cBhvr>
                                        <p:cTn id="336" dur="1" fill="hold">
                                          <p:stCondLst>
                                            <p:cond delay="0"/>
                                          </p:stCondLst>
                                        </p:cTn>
                                        <p:tgtEl>
                                          <p:spTgt spid="261"/>
                                        </p:tgtEl>
                                        <p:attrNameLst>
                                          <p:attrName>style.visibility</p:attrName>
                                        </p:attrNameLst>
                                      </p:cBhvr>
                                      <p:to>
                                        <p:strVal val="visible"/>
                                      </p:to>
                                    </p:set>
                                    <p:anim calcmode="lin" valueType="num">
                                      <p:cBhvr>
                                        <p:cTn id="337" dur="500" fill="hold"/>
                                        <p:tgtEl>
                                          <p:spTgt spid="261"/>
                                        </p:tgtEl>
                                        <p:attrNameLst>
                                          <p:attrName>ppt_w</p:attrName>
                                        </p:attrNameLst>
                                      </p:cBhvr>
                                      <p:tavLst>
                                        <p:tav tm="0">
                                          <p:val>
                                            <p:fltVal val="0"/>
                                          </p:val>
                                        </p:tav>
                                        <p:tav tm="100000">
                                          <p:val>
                                            <p:strVal val="#ppt_w"/>
                                          </p:val>
                                        </p:tav>
                                      </p:tavLst>
                                    </p:anim>
                                    <p:anim calcmode="lin" valueType="num">
                                      <p:cBhvr>
                                        <p:cTn id="338" dur="500" fill="hold"/>
                                        <p:tgtEl>
                                          <p:spTgt spid="261"/>
                                        </p:tgtEl>
                                        <p:attrNameLst>
                                          <p:attrName>ppt_h</p:attrName>
                                        </p:attrNameLst>
                                      </p:cBhvr>
                                      <p:tavLst>
                                        <p:tav tm="0">
                                          <p:val>
                                            <p:fltVal val="0"/>
                                          </p:val>
                                        </p:tav>
                                        <p:tav tm="100000">
                                          <p:val>
                                            <p:strVal val="#ppt_h"/>
                                          </p:val>
                                        </p:tav>
                                      </p:tavLst>
                                    </p:anim>
                                    <p:animEffect transition="in" filter="fade">
                                      <p:cBhvr>
                                        <p:cTn id="339" dur="500"/>
                                        <p:tgtEl>
                                          <p:spTgt spid="261"/>
                                        </p:tgtEl>
                                      </p:cBhvr>
                                    </p:animEffect>
                                  </p:childTnLst>
                                </p:cTn>
                              </p:par>
                              <p:par>
                                <p:cTn id="340" presetID="53" presetClass="entr" presetSubtype="0" fill="hold" nodeType="withEffect">
                                  <p:stCondLst>
                                    <p:cond delay="0"/>
                                  </p:stCondLst>
                                  <p:childTnLst>
                                    <p:set>
                                      <p:cBhvr>
                                        <p:cTn id="341" dur="1" fill="hold">
                                          <p:stCondLst>
                                            <p:cond delay="0"/>
                                          </p:stCondLst>
                                        </p:cTn>
                                        <p:tgtEl>
                                          <p:spTgt spid="262"/>
                                        </p:tgtEl>
                                        <p:attrNameLst>
                                          <p:attrName>style.visibility</p:attrName>
                                        </p:attrNameLst>
                                      </p:cBhvr>
                                      <p:to>
                                        <p:strVal val="visible"/>
                                      </p:to>
                                    </p:set>
                                    <p:anim calcmode="lin" valueType="num">
                                      <p:cBhvr>
                                        <p:cTn id="342" dur="500" fill="hold"/>
                                        <p:tgtEl>
                                          <p:spTgt spid="262"/>
                                        </p:tgtEl>
                                        <p:attrNameLst>
                                          <p:attrName>ppt_w</p:attrName>
                                        </p:attrNameLst>
                                      </p:cBhvr>
                                      <p:tavLst>
                                        <p:tav tm="0">
                                          <p:val>
                                            <p:fltVal val="0"/>
                                          </p:val>
                                        </p:tav>
                                        <p:tav tm="100000">
                                          <p:val>
                                            <p:strVal val="#ppt_w"/>
                                          </p:val>
                                        </p:tav>
                                      </p:tavLst>
                                    </p:anim>
                                    <p:anim calcmode="lin" valueType="num">
                                      <p:cBhvr>
                                        <p:cTn id="343" dur="500" fill="hold"/>
                                        <p:tgtEl>
                                          <p:spTgt spid="262"/>
                                        </p:tgtEl>
                                        <p:attrNameLst>
                                          <p:attrName>ppt_h</p:attrName>
                                        </p:attrNameLst>
                                      </p:cBhvr>
                                      <p:tavLst>
                                        <p:tav tm="0">
                                          <p:val>
                                            <p:fltVal val="0"/>
                                          </p:val>
                                        </p:tav>
                                        <p:tav tm="100000">
                                          <p:val>
                                            <p:strVal val="#ppt_h"/>
                                          </p:val>
                                        </p:tav>
                                      </p:tavLst>
                                    </p:anim>
                                    <p:animEffect transition="in" filter="fade">
                                      <p:cBhvr>
                                        <p:cTn id="344" dur="500"/>
                                        <p:tgtEl>
                                          <p:spTgt spid="262"/>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nodeType="clickEffect">
                                  <p:stCondLst>
                                    <p:cond delay="0"/>
                                  </p:stCondLst>
                                  <p:childTnLst>
                                    <p:set>
                                      <p:cBhvr>
                                        <p:cTn id="348" dur="1" fill="hold">
                                          <p:stCondLst>
                                            <p:cond delay="0"/>
                                          </p:stCondLst>
                                        </p:cTn>
                                        <p:tgtEl>
                                          <p:spTgt spid="214"/>
                                        </p:tgtEl>
                                        <p:attrNameLst>
                                          <p:attrName>style.visibility</p:attrName>
                                        </p:attrNameLst>
                                      </p:cBhvr>
                                      <p:to>
                                        <p:strVal val="visible"/>
                                      </p:to>
                                    </p:set>
                                    <p:animEffect transition="in" filter="wipe(left)">
                                      <p:cBhvr>
                                        <p:cTn id="349" dur="500"/>
                                        <p:tgtEl>
                                          <p:spTgt spid="214"/>
                                        </p:tgtEl>
                                      </p:cBhvr>
                                    </p:animEffect>
                                  </p:childTnLst>
                                </p:cTn>
                              </p:par>
                              <p:par>
                                <p:cTn id="350" presetID="22" presetClass="entr" presetSubtype="8" fill="hold" grpId="0" nodeType="withEffect">
                                  <p:stCondLst>
                                    <p:cond delay="0"/>
                                  </p:stCondLst>
                                  <p:childTnLst>
                                    <p:set>
                                      <p:cBhvr>
                                        <p:cTn id="351" dur="1" fill="hold">
                                          <p:stCondLst>
                                            <p:cond delay="0"/>
                                          </p:stCondLst>
                                        </p:cTn>
                                        <p:tgtEl>
                                          <p:spTgt spid="210"/>
                                        </p:tgtEl>
                                        <p:attrNameLst>
                                          <p:attrName>style.visibility</p:attrName>
                                        </p:attrNameLst>
                                      </p:cBhvr>
                                      <p:to>
                                        <p:strVal val="visible"/>
                                      </p:to>
                                    </p:set>
                                    <p:animEffect transition="in" filter="wipe(left)">
                                      <p:cBhvr>
                                        <p:cTn id="352" dur="500"/>
                                        <p:tgtEl>
                                          <p:spTgt spid="210"/>
                                        </p:tgtEl>
                                      </p:cBhvr>
                                    </p:animEffect>
                                  </p:childTnLst>
                                </p:cTn>
                              </p:par>
                              <p:par>
                                <p:cTn id="353" presetID="53" presetClass="entr" presetSubtype="0" fill="hold" nodeType="withEffect">
                                  <p:stCondLst>
                                    <p:cond delay="0"/>
                                  </p:stCondLst>
                                  <p:childTnLst>
                                    <p:set>
                                      <p:cBhvr>
                                        <p:cTn id="354" dur="1" fill="hold">
                                          <p:stCondLst>
                                            <p:cond delay="0"/>
                                          </p:stCondLst>
                                        </p:cTn>
                                        <p:tgtEl>
                                          <p:spTgt spid="14"/>
                                        </p:tgtEl>
                                        <p:attrNameLst>
                                          <p:attrName>style.visibility</p:attrName>
                                        </p:attrNameLst>
                                      </p:cBhvr>
                                      <p:to>
                                        <p:strVal val="visible"/>
                                      </p:to>
                                    </p:set>
                                    <p:anim calcmode="lin" valueType="num">
                                      <p:cBhvr>
                                        <p:cTn id="355" dur="500" fill="hold"/>
                                        <p:tgtEl>
                                          <p:spTgt spid="14"/>
                                        </p:tgtEl>
                                        <p:attrNameLst>
                                          <p:attrName>ppt_w</p:attrName>
                                        </p:attrNameLst>
                                      </p:cBhvr>
                                      <p:tavLst>
                                        <p:tav tm="0">
                                          <p:val>
                                            <p:fltVal val="0"/>
                                          </p:val>
                                        </p:tav>
                                        <p:tav tm="100000">
                                          <p:val>
                                            <p:strVal val="#ppt_w"/>
                                          </p:val>
                                        </p:tav>
                                      </p:tavLst>
                                    </p:anim>
                                    <p:anim calcmode="lin" valueType="num">
                                      <p:cBhvr>
                                        <p:cTn id="356" dur="500" fill="hold"/>
                                        <p:tgtEl>
                                          <p:spTgt spid="14"/>
                                        </p:tgtEl>
                                        <p:attrNameLst>
                                          <p:attrName>ppt_h</p:attrName>
                                        </p:attrNameLst>
                                      </p:cBhvr>
                                      <p:tavLst>
                                        <p:tav tm="0">
                                          <p:val>
                                            <p:fltVal val="0"/>
                                          </p:val>
                                        </p:tav>
                                        <p:tav tm="100000">
                                          <p:val>
                                            <p:strVal val="#ppt_h"/>
                                          </p:val>
                                        </p:tav>
                                      </p:tavLst>
                                    </p:anim>
                                    <p:animEffect transition="in" filter="fade">
                                      <p:cBhvr>
                                        <p:cTn id="357" dur="500"/>
                                        <p:tgtEl>
                                          <p:spTgt spid="14"/>
                                        </p:tgtEl>
                                      </p:cBhvr>
                                    </p:animEffect>
                                  </p:childTnLst>
                                </p:cTn>
                              </p:par>
                            </p:childTnLst>
                          </p:cTn>
                        </p:par>
                        <p:par>
                          <p:cTn id="358" fill="hold">
                            <p:stCondLst>
                              <p:cond delay="500"/>
                            </p:stCondLst>
                            <p:childTnLst>
                              <p:par>
                                <p:cTn id="359" presetID="22" presetClass="entr" presetSubtype="8" fill="hold" nodeType="afterEffect">
                                  <p:stCondLst>
                                    <p:cond delay="0"/>
                                  </p:stCondLst>
                                  <p:childTnLst>
                                    <p:set>
                                      <p:cBhvr>
                                        <p:cTn id="360" dur="1" fill="hold">
                                          <p:stCondLst>
                                            <p:cond delay="0"/>
                                          </p:stCondLst>
                                        </p:cTn>
                                        <p:tgtEl>
                                          <p:spTgt spid="213"/>
                                        </p:tgtEl>
                                        <p:attrNameLst>
                                          <p:attrName>style.visibility</p:attrName>
                                        </p:attrNameLst>
                                      </p:cBhvr>
                                      <p:to>
                                        <p:strVal val="visible"/>
                                      </p:to>
                                    </p:set>
                                    <p:animEffect transition="in" filter="wipe(left)">
                                      <p:cBhvr>
                                        <p:cTn id="361" dur="500"/>
                                        <p:tgtEl>
                                          <p:spTgt spid="213"/>
                                        </p:tgtEl>
                                      </p:cBhvr>
                                    </p:animEffect>
                                  </p:childTnLst>
                                </p:cTn>
                              </p:par>
                              <p:par>
                                <p:cTn id="362" presetID="22" presetClass="entr" presetSubtype="8" fill="hold" nodeType="withEffect">
                                  <p:stCondLst>
                                    <p:cond delay="0"/>
                                  </p:stCondLst>
                                  <p:childTnLst>
                                    <p:set>
                                      <p:cBhvr>
                                        <p:cTn id="363" dur="1" fill="hold">
                                          <p:stCondLst>
                                            <p:cond delay="0"/>
                                          </p:stCondLst>
                                        </p:cTn>
                                        <p:tgtEl>
                                          <p:spTgt spid="212"/>
                                        </p:tgtEl>
                                        <p:attrNameLst>
                                          <p:attrName>style.visibility</p:attrName>
                                        </p:attrNameLst>
                                      </p:cBhvr>
                                      <p:to>
                                        <p:strVal val="visible"/>
                                      </p:to>
                                    </p:set>
                                    <p:animEffect transition="in" filter="wipe(left)">
                                      <p:cBhvr>
                                        <p:cTn id="364" dur="500"/>
                                        <p:tgtEl>
                                          <p:spTgt spid="212"/>
                                        </p:tgtEl>
                                      </p:cBhvr>
                                    </p:animEffect>
                                  </p:childTnLst>
                                </p:cTn>
                              </p:par>
                              <p:par>
                                <p:cTn id="365" presetID="4" presetClass="entr" presetSubtype="32" fill="hold" nodeType="withEffect">
                                  <p:stCondLst>
                                    <p:cond delay="0"/>
                                  </p:stCondLst>
                                  <p:childTnLst>
                                    <p:set>
                                      <p:cBhvr>
                                        <p:cTn id="366" dur="1" fill="hold">
                                          <p:stCondLst>
                                            <p:cond delay="0"/>
                                          </p:stCondLst>
                                        </p:cTn>
                                        <p:tgtEl>
                                          <p:spTgt spid="212"/>
                                        </p:tgtEl>
                                        <p:attrNameLst>
                                          <p:attrName>style.visibility</p:attrName>
                                        </p:attrNameLst>
                                      </p:cBhvr>
                                      <p:to>
                                        <p:strVal val="visible"/>
                                      </p:to>
                                    </p:set>
                                    <p:animEffect transition="in" filter="box(out)">
                                      <p:cBhvr>
                                        <p:cTn id="367" dur="500"/>
                                        <p:tgtEl>
                                          <p:spTgt spid="212"/>
                                        </p:tgtEl>
                                      </p:cBhvr>
                                    </p:animEffect>
                                  </p:childTnLst>
                                </p:cTn>
                              </p:par>
                              <p:par>
                                <p:cTn id="368" presetID="63" presetClass="path" presetSubtype="0" accel="50000" decel="50000" fill="hold" nodeType="withEffect">
                                  <p:stCondLst>
                                    <p:cond delay="0"/>
                                  </p:stCondLst>
                                  <p:childTnLst>
                                    <p:animMotion origin="layout" path="M -3.61111E-6 3.7037E-6 L 0.229 3.7037E-6 " pathEditMode="relative" rAng="0" ptsTypes="AA">
                                      <p:cBhvr>
                                        <p:cTn id="369" dur="2000" fill="hold"/>
                                        <p:tgtEl>
                                          <p:spTgt spid="21"/>
                                        </p:tgtEl>
                                        <p:attrNameLst>
                                          <p:attrName>ppt_x</p:attrName>
                                          <p:attrName>ppt_y</p:attrName>
                                        </p:attrNameLst>
                                      </p:cBhvr>
                                      <p:rCtr x="114" y="0"/>
                                    </p:animMotion>
                                  </p:childTnLst>
                                </p:cTn>
                              </p:par>
                              <p:par>
                                <p:cTn id="370" presetID="63" presetClass="path" presetSubtype="0" accel="50000" decel="50000" fill="hold" nodeType="withEffect">
                                  <p:stCondLst>
                                    <p:cond delay="0"/>
                                  </p:stCondLst>
                                  <p:childTnLst>
                                    <p:animMotion origin="layout" path="M -3.61111E-6 3.7037E-6 L 0.31233 3.7037E-6 " pathEditMode="relative" rAng="0" ptsTypes="AA">
                                      <p:cBhvr>
                                        <p:cTn id="371" dur="2000" fill="hold"/>
                                        <p:tgtEl>
                                          <p:spTgt spid="18"/>
                                        </p:tgtEl>
                                        <p:attrNameLst>
                                          <p:attrName>ppt_x</p:attrName>
                                          <p:attrName>ppt_y</p:attrName>
                                        </p:attrNameLst>
                                      </p:cBhvr>
                                      <p:rCtr x="156" y="0"/>
                                    </p:animMotion>
                                  </p:childTnLst>
                                </p:cTn>
                              </p:par>
                              <p:par>
                                <p:cTn id="372" presetID="63" presetClass="path" presetSubtype="0" accel="50000" decel="50000" fill="hold" nodeType="withEffect">
                                  <p:stCondLst>
                                    <p:cond delay="0"/>
                                  </p:stCondLst>
                                  <p:childTnLst>
                                    <p:animMotion origin="layout" path="M -3.61111E-6 3.7037E-6 L 0.229 3.7037E-6 " pathEditMode="relative" rAng="0" ptsTypes="AA">
                                      <p:cBhvr>
                                        <p:cTn id="373" dur="2000" fill="hold"/>
                                        <p:tgtEl>
                                          <p:spTgt spid="15"/>
                                        </p:tgtEl>
                                        <p:attrNameLst>
                                          <p:attrName>ppt_x</p:attrName>
                                          <p:attrName>ppt_y</p:attrName>
                                        </p:attrNameLst>
                                      </p:cBhvr>
                                      <p:rCtr x="114" y="0"/>
                                    </p:animMotion>
                                  </p:childTnLst>
                                </p:cTn>
                              </p:par>
                            </p:childTnLst>
                          </p:cTn>
                        </p:par>
                        <p:par>
                          <p:cTn id="374" fill="hold">
                            <p:stCondLst>
                              <p:cond delay="2500"/>
                            </p:stCondLst>
                            <p:childTnLst>
                              <p:par>
                                <p:cTn id="375" presetID="53" presetClass="entr" presetSubtype="0" fill="hold" nodeType="afterEffect">
                                  <p:stCondLst>
                                    <p:cond delay="0"/>
                                  </p:stCondLst>
                                  <p:childTnLst>
                                    <p:set>
                                      <p:cBhvr>
                                        <p:cTn id="376" dur="1" fill="hold">
                                          <p:stCondLst>
                                            <p:cond delay="0"/>
                                          </p:stCondLst>
                                        </p:cTn>
                                        <p:tgtEl>
                                          <p:spTgt spid="222"/>
                                        </p:tgtEl>
                                        <p:attrNameLst>
                                          <p:attrName>style.visibility</p:attrName>
                                        </p:attrNameLst>
                                      </p:cBhvr>
                                      <p:to>
                                        <p:strVal val="visible"/>
                                      </p:to>
                                    </p:set>
                                    <p:anim calcmode="lin" valueType="num">
                                      <p:cBhvr>
                                        <p:cTn id="377" dur="500" fill="hold"/>
                                        <p:tgtEl>
                                          <p:spTgt spid="222"/>
                                        </p:tgtEl>
                                        <p:attrNameLst>
                                          <p:attrName>ppt_w</p:attrName>
                                        </p:attrNameLst>
                                      </p:cBhvr>
                                      <p:tavLst>
                                        <p:tav tm="0">
                                          <p:val>
                                            <p:fltVal val="0"/>
                                          </p:val>
                                        </p:tav>
                                        <p:tav tm="100000">
                                          <p:val>
                                            <p:strVal val="#ppt_w"/>
                                          </p:val>
                                        </p:tav>
                                      </p:tavLst>
                                    </p:anim>
                                    <p:anim calcmode="lin" valueType="num">
                                      <p:cBhvr>
                                        <p:cTn id="378" dur="500" fill="hold"/>
                                        <p:tgtEl>
                                          <p:spTgt spid="222"/>
                                        </p:tgtEl>
                                        <p:attrNameLst>
                                          <p:attrName>ppt_h</p:attrName>
                                        </p:attrNameLst>
                                      </p:cBhvr>
                                      <p:tavLst>
                                        <p:tav tm="0">
                                          <p:val>
                                            <p:fltVal val="0"/>
                                          </p:val>
                                        </p:tav>
                                        <p:tav tm="100000">
                                          <p:val>
                                            <p:strVal val="#ppt_h"/>
                                          </p:val>
                                        </p:tav>
                                      </p:tavLst>
                                    </p:anim>
                                    <p:animEffect transition="in" filter="fade">
                                      <p:cBhvr>
                                        <p:cTn id="379" dur="500"/>
                                        <p:tgtEl>
                                          <p:spTgt spid="222"/>
                                        </p:tgtEl>
                                      </p:cBhvr>
                                    </p:animEffect>
                                  </p:childTnLst>
                                </p:cTn>
                              </p:par>
                            </p:childTnLst>
                          </p:cTn>
                        </p:par>
                        <p:par>
                          <p:cTn id="380" fill="hold">
                            <p:stCondLst>
                              <p:cond delay="3000"/>
                            </p:stCondLst>
                            <p:childTnLst>
                              <p:par>
                                <p:cTn id="381" presetID="26" presetClass="emph" presetSubtype="0" fill="hold" nodeType="afterEffect">
                                  <p:stCondLst>
                                    <p:cond delay="0"/>
                                  </p:stCondLst>
                                  <p:childTnLst>
                                    <p:animEffect transition="out" filter="fade">
                                      <p:cBhvr>
                                        <p:cTn id="382" dur="500" tmFilter="0, 0; .2, .5; .8, .5; 1, 0"/>
                                        <p:tgtEl>
                                          <p:spTgt spid="236"/>
                                        </p:tgtEl>
                                      </p:cBhvr>
                                    </p:animEffect>
                                    <p:animScale>
                                      <p:cBhvr>
                                        <p:cTn id="383" dur="250" autoRev="1" fill="hold"/>
                                        <p:tgtEl>
                                          <p:spTgt spid="236"/>
                                        </p:tgtEl>
                                      </p:cBhvr>
                                      <p:by x="105000" y="105000"/>
                                    </p:animScale>
                                  </p:childTnLst>
                                </p:cTn>
                              </p:par>
                              <p:par>
                                <p:cTn id="384" presetID="26" presetClass="emph" presetSubtype="0" fill="hold" nodeType="withEffect">
                                  <p:stCondLst>
                                    <p:cond delay="0"/>
                                  </p:stCondLst>
                                  <p:childTnLst>
                                    <p:animEffect transition="out" filter="fade">
                                      <p:cBhvr>
                                        <p:cTn id="385" dur="500" tmFilter="0, 0; .2, .5; .8, .5; 1, 0"/>
                                        <p:tgtEl>
                                          <p:spTgt spid="261"/>
                                        </p:tgtEl>
                                      </p:cBhvr>
                                    </p:animEffect>
                                    <p:animScale>
                                      <p:cBhvr>
                                        <p:cTn id="386" dur="250" autoRev="1" fill="hold"/>
                                        <p:tgtEl>
                                          <p:spTgt spid="261"/>
                                        </p:tgtEl>
                                      </p:cBhvr>
                                      <p:by x="105000" y="105000"/>
                                    </p:animScale>
                                  </p:childTnLst>
                                </p:cTn>
                              </p:par>
                              <p:par>
                                <p:cTn id="387" presetID="26" presetClass="emph" presetSubtype="0" fill="hold" nodeType="withEffect">
                                  <p:stCondLst>
                                    <p:cond delay="0"/>
                                  </p:stCondLst>
                                  <p:childTnLst>
                                    <p:animEffect transition="out" filter="fade">
                                      <p:cBhvr>
                                        <p:cTn id="388" dur="500" tmFilter="0, 0; .2, .5; .8, .5; 1, 0"/>
                                        <p:tgtEl>
                                          <p:spTgt spid="262"/>
                                        </p:tgtEl>
                                      </p:cBhvr>
                                    </p:animEffect>
                                    <p:animScale>
                                      <p:cBhvr>
                                        <p:cTn id="389" dur="250" autoRev="1" fill="hold"/>
                                        <p:tgtEl>
                                          <p:spTgt spid="262"/>
                                        </p:tgtEl>
                                      </p:cBhvr>
                                      <p:by x="105000" y="105000"/>
                                    </p:animScale>
                                  </p:childTnLst>
                                </p:cTn>
                              </p:par>
                              <p:par>
                                <p:cTn id="390" presetID="26" presetClass="emph" presetSubtype="0" fill="hold" nodeType="withEffect">
                                  <p:stCondLst>
                                    <p:cond delay="0"/>
                                  </p:stCondLst>
                                  <p:childTnLst>
                                    <p:animEffect transition="out" filter="fade">
                                      <p:cBhvr>
                                        <p:cTn id="391" dur="500" tmFilter="0, 0; .2, .5; .8, .5; 1, 0"/>
                                        <p:tgtEl>
                                          <p:spTgt spid="222"/>
                                        </p:tgtEl>
                                      </p:cBhvr>
                                    </p:animEffect>
                                    <p:animScale>
                                      <p:cBhvr>
                                        <p:cTn id="392" dur="250" autoRev="1" fill="hold"/>
                                        <p:tgtEl>
                                          <p:spTgt spid="222"/>
                                        </p:tgtEl>
                                      </p:cBhvr>
                                      <p:by x="105000" y="105000"/>
                                    </p:animScale>
                                  </p:childTnLst>
                                </p:cTn>
                              </p:par>
                            </p:childTnLst>
                          </p:cTn>
                        </p:par>
                        <p:par>
                          <p:cTn id="393" fill="hold">
                            <p:stCondLst>
                              <p:cond delay="3500"/>
                            </p:stCondLst>
                            <p:childTnLst>
                              <p:par>
                                <p:cTn id="394" presetID="53" presetClass="exit" presetSubtype="0" fill="hold" nodeType="afterEffect">
                                  <p:stCondLst>
                                    <p:cond delay="0"/>
                                  </p:stCondLst>
                                  <p:childTnLst>
                                    <p:anim calcmode="lin" valueType="num">
                                      <p:cBhvr>
                                        <p:cTn id="395" dur="500"/>
                                        <p:tgtEl>
                                          <p:spTgt spid="236"/>
                                        </p:tgtEl>
                                        <p:attrNameLst>
                                          <p:attrName>ppt_w</p:attrName>
                                        </p:attrNameLst>
                                      </p:cBhvr>
                                      <p:tavLst>
                                        <p:tav tm="0">
                                          <p:val>
                                            <p:strVal val="ppt_w"/>
                                          </p:val>
                                        </p:tav>
                                        <p:tav tm="100000">
                                          <p:val>
                                            <p:fltVal val="0"/>
                                          </p:val>
                                        </p:tav>
                                      </p:tavLst>
                                    </p:anim>
                                    <p:anim calcmode="lin" valueType="num">
                                      <p:cBhvr>
                                        <p:cTn id="396" dur="500"/>
                                        <p:tgtEl>
                                          <p:spTgt spid="236"/>
                                        </p:tgtEl>
                                        <p:attrNameLst>
                                          <p:attrName>ppt_h</p:attrName>
                                        </p:attrNameLst>
                                      </p:cBhvr>
                                      <p:tavLst>
                                        <p:tav tm="0">
                                          <p:val>
                                            <p:strVal val="ppt_h"/>
                                          </p:val>
                                        </p:tav>
                                        <p:tav tm="100000">
                                          <p:val>
                                            <p:fltVal val="0"/>
                                          </p:val>
                                        </p:tav>
                                      </p:tavLst>
                                    </p:anim>
                                    <p:animEffect transition="out" filter="fade">
                                      <p:cBhvr>
                                        <p:cTn id="397" dur="500"/>
                                        <p:tgtEl>
                                          <p:spTgt spid="236"/>
                                        </p:tgtEl>
                                      </p:cBhvr>
                                    </p:animEffect>
                                    <p:set>
                                      <p:cBhvr>
                                        <p:cTn id="398" dur="1" fill="hold">
                                          <p:stCondLst>
                                            <p:cond delay="499"/>
                                          </p:stCondLst>
                                        </p:cTn>
                                        <p:tgtEl>
                                          <p:spTgt spid="236"/>
                                        </p:tgtEl>
                                        <p:attrNameLst>
                                          <p:attrName>style.visibility</p:attrName>
                                        </p:attrNameLst>
                                      </p:cBhvr>
                                      <p:to>
                                        <p:strVal val="hidden"/>
                                      </p:to>
                                    </p:set>
                                  </p:childTnLst>
                                </p:cTn>
                              </p:par>
                              <p:par>
                                <p:cTn id="399" presetID="53" presetClass="exit" presetSubtype="0" fill="hold" nodeType="withEffect">
                                  <p:stCondLst>
                                    <p:cond delay="0"/>
                                  </p:stCondLst>
                                  <p:childTnLst>
                                    <p:anim calcmode="lin" valueType="num">
                                      <p:cBhvr>
                                        <p:cTn id="400" dur="500"/>
                                        <p:tgtEl>
                                          <p:spTgt spid="261"/>
                                        </p:tgtEl>
                                        <p:attrNameLst>
                                          <p:attrName>ppt_w</p:attrName>
                                        </p:attrNameLst>
                                      </p:cBhvr>
                                      <p:tavLst>
                                        <p:tav tm="0">
                                          <p:val>
                                            <p:strVal val="ppt_w"/>
                                          </p:val>
                                        </p:tav>
                                        <p:tav tm="100000">
                                          <p:val>
                                            <p:fltVal val="0"/>
                                          </p:val>
                                        </p:tav>
                                      </p:tavLst>
                                    </p:anim>
                                    <p:anim calcmode="lin" valueType="num">
                                      <p:cBhvr>
                                        <p:cTn id="401" dur="500"/>
                                        <p:tgtEl>
                                          <p:spTgt spid="261"/>
                                        </p:tgtEl>
                                        <p:attrNameLst>
                                          <p:attrName>ppt_h</p:attrName>
                                        </p:attrNameLst>
                                      </p:cBhvr>
                                      <p:tavLst>
                                        <p:tav tm="0">
                                          <p:val>
                                            <p:strVal val="ppt_h"/>
                                          </p:val>
                                        </p:tav>
                                        <p:tav tm="100000">
                                          <p:val>
                                            <p:fltVal val="0"/>
                                          </p:val>
                                        </p:tav>
                                      </p:tavLst>
                                    </p:anim>
                                    <p:animEffect transition="out" filter="fade">
                                      <p:cBhvr>
                                        <p:cTn id="402" dur="500"/>
                                        <p:tgtEl>
                                          <p:spTgt spid="261"/>
                                        </p:tgtEl>
                                      </p:cBhvr>
                                    </p:animEffect>
                                    <p:set>
                                      <p:cBhvr>
                                        <p:cTn id="403" dur="1" fill="hold">
                                          <p:stCondLst>
                                            <p:cond delay="499"/>
                                          </p:stCondLst>
                                        </p:cTn>
                                        <p:tgtEl>
                                          <p:spTgt spid="261"/>
                                        </p:tgtEl>
                                        <p:attrNameLst>
                                          <p:attrName>style.visibility</p:attrName>
                                        </p:attrNameLst>
                                      </p:cBhvr>
                                      <p:to>
                                        <p:strVal val="hidden"/>
                                      </p:to>
                                    </p:set>
                                  </p:childTnLst>
                                </p:cTn>
                              </p:par>
                              <p:par>
                                <p:cTn id="404" presetID="53" presetClass="exit" presetSubtype="0" fill="hold" nodeType="withEffect">
                                  <p:stCondLst>
                                    <p:cond delay="0"/>
                                  </p:stCondLst>
                                  <p:childTnLst>
                                    <p:anim calcmode="lin" valueType="num">
                                      <p:cBhvr>
                                        <p:cTn id="405" dur="500"/>
                                        <p:tgtEl>
                                          <p:spTgt spid="262"/>
                                        </p:tgtEl>
                                        <p:attrNameLst>
                                          <p:attrName>ppt_w</p:attrName>
                                        </p:attrNameLst>
                                      </p:cBhvr>
                                      <p:tavLst>
                                        <p:tav tm="0">
                                          <p:val>
                                            <p:strVal val="ppt_w"/>
                                          </p:val>
                                        </p:tav>
                                        <p:tav tm="100000">
                                          <p:val>
                                            <p:fltVal val="0"/>
                                          </p:val>
                                        </p:tav>
                                      </p:tavLst>
                                    </p:anim>
                                    <p:anim calcmode="lin" valueType="num">
                                      <p:cBhvr>
                                        <p:cTn id="406" dur="500"/>
                                        <p:tgtEl>
                                          <p:spTgt spid="262"/>
                                        </p:tgtEl>
                                        <p:attrNameLst>
                                          <p:attrName>ppt_h</p:attrName>
                                        </p:attrNameLst>
                                      </p:cBhvr>
                                      <p:tavLst>
                                        <p:tav tm="0">
                                          <p:val>
                                            <p:strVal val="ppt_h"/>
                                          </p:val>
                                        </p:tav>
                                        <p:tav tm="100000">
                                          <p:val>
                                            <p:fltVal val="0"/>
                                          </p:val>
                                        </p:tav>
                                      </p:tavLst>
                                    </p:anim>
                                    <p:animEffect transition="out" filter="fade">
                                      <p:cBhvr>
                                        <p:cTn id="407" dur="500"/>
                                        <p:tgtEl>
                                          <p:spTgt spid="262"/>
                                        </p:tgtEl>
                                      </p:cBhvr>
                                    </p:animEffect>
                                    <p:set>
                                      <p:cBhvr>
                                        <p:cTn id="408" dur="1" fill="hold">
                                          <p:stCondLst>
                                            <p:cond delay="499"/>
                                          </p:stCondLst>
                                        </p:cTn>
                                        <p:tgtEl>
                                          <p:spTgt spid="262"/>
                                        </p:tgtEl>
                                        <p:attrNameLst>
                                          <p:attrName>style.visibility</p:attrName>
                                        </p:attrNameLst>
                                      </p:cBhvr>
                                      <p:to>
                                        <p:strVal val="hidden"/>
                                      </p:to>
                                    </p:set>
                                  </p:childTnLst>
                                </p:cTn>
                              </p:par>
                              <p:par>
                                <p:cTn id="409" presetID="1" presetClass="entr" presetSubtype="0" fill="hold" grpId="0" nodeType="withEffect">
                                  <p:stCondLst>
                                    <p:cond delay="0"/>
                                  </p:stCondLst>
                                  <p:childTnLst>
                                    <p:set>
                                      <p:cBhvr>
                                        <p:cTn id="41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P spid="165" grpId="0" animBg="1"/>
      <p:bldP spid="165" grpId="1" animBg="1"/>
      <p:bldP spid="175" grpId="0"/>
      <p:bldP spid="175" grpId="1"/>
      <p:bldP spid="176" grpId="0"/>
      <p:bldP spid="176" grpId="1"/>
      <p:bldP spid="176" grpId="2"/>
      <p:bldP spid="177" grpId="0"/>
      <p:bldP spid="177" grpId="1"/>
      <p:bldP spid="177" grpId="2"/>
      <p:bldP spid="178" grpId="0"/>
      <p:bldP spid="178" grpId="1"/>
      <p:bldP spid="178" grpId="2"/>
      <p:bldP spid="202" grpId="0"/>
      <p:bldP spid="202" grpId="1"/>
      <p:bldP spid="203" grpId="0" animBg="1"/>
      <p:bldP spid="203" grpId="1" animBg="1"/>
      <p:bldP spid="207" grpId="0"/>
      <p:bldP spid="207" grpId="1"/>
      <p:bldP spid="208" grpId="0" animBg="1"/>
      <p:bldP spid="208" grpId="1" animBg="1"/>
      <p:bldP spid="210" grpId="0" animBg="1"/>
      <p:bldP spid="211" grpId="0" animBg="1"/>
      <p:bldP spid="2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mtClean="0"/>
              <a:t>New &amp; Improved Consoles</a:t>
            </a:r>
            <a:endParaRPr dirty="0"/>
          </a:p>
        </p:txBody>
      </p:sp>
      <p:graphicFrame>
        <p:nvGraphicFramePr>
          <p:cNvPr id="8" name="Table 7"/>
          <p:cNvGraphicFramePr>
            <a:graphicFrameLocks noGrp="1"/>
          </p:cNvGraphicFramePr>
          <p:nvPr/>
        </p:nvGraphicFramePr>
        <p:xfrm>
          <a:off x="304800" y="1295400"/>
          <a:ext cx="8534400" cy="3500120"/>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003249"/>
                <a:gridCol w="4531151"/>
              </a:tblGrid>
              <a:tr h="370840">
                <a:tc>
                  <a:txBody>
                    <a:bodyPr/>
                    <a:lstStyle/>
                    <a:p>
                      <a:r>
                        <a:rPr lang="en-US" sz="2000" kern="1200" dirty="0" smtClean="0">
                          <a:solidFill>
                            <a:schemeClr val="bg1"/>
                          </a:solidFill>
                          <a:effectLst>
                            <a:outerShdw blurRad="50800" dist="38100" dir="2700000" algn="tl" rotWithShape="0">
                              <a:prstClr val="black">
                                <a:alpha val="40000"/>
                              </a:prstClr>
                            </a:outerShdw>
                          </a:effectLst>
                        </a:rPr>
                        <a:t>Management console</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r>
                        <a:rPr lang="en-US" sz="2000" kern="1200" dirty="0" smtClean="0">
                          <a:solidFill>
                            <a:schemeClr val="bg1"/>
                          </a:solidFill>
                          <a:effectLst>
                            <a:outerShdw blurRad="50800" dist="38100" dir="2700000" algn="tl" rotWithShape="0">
                              <a:prstClr val="black">
                                <a:alpha val="40000"/>
                              </a:prstClr>
                            </a:outerShdw>
                          </a:effectLst>
                        </a:rPr>
                        <a:t>Improvements</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r>
              <a:tr h="741680">
                <a:tc>
                  <a:txBody>
                    <a:bodyPr/>
                    <a:lstStyle/>
                    <a:p>
                      <a:pPr marL="0" marR="0" algn="l" defTabSz="914363" rtl="0" eaLnBrk="1" latinLnBrk="0" hangingPunct="1">
                        <a:lnSpc>
                          <a:spcPts val="1400"/>
                        </a:lnSpc>
                        <a:spcBef>
                          <a:spcPts val="300"/>
                        </a:spcBef>
                        <a:spcAft>
                          <a:spcPts val="300"/>
                        </a:spcAft>
                      </a:pPr>
                      <a:r>
                        <a:rPr lang="en-US" sz="2000" kern="1200" dirty="0"/>
                        <a:t>Server Manager</a:t>
                      </a:r>
                      <a:endParaRPr lang="en-US" sz="2000" kern="1200" dirty="0">
                        <a:solidFill>
                          <a:schemeClr val="tx1"/>
                        </a:solidFill>
                        <a:latin typeface="+mn-lt"/>
                        <a:ea typeface="+mn-ea"/>
                        <a:cs typeface="+mn-cs"/>
                      </a:endParaRPr>
                    </a:p>
                  </a:txBody>
                  <a:tcPr marL="68580" marR="68580" marT="137160" marB="0">
                    <a:solidFill>
                      <a:schemeClr val="accent2">
                        <a:alpha val="20000"/>
                      </a:schemeClr>
                    </a:solidFill>
                  </a:tcPr>
                </a:tc>
                <a:tc>
                  <a:txBody>
                    <a:bodyPr/>
                    <a:lstStyle/>
                    <a:p>
                      <a:pPr marL="457182" marR="0" lvl="1" indent="-228600" algn="l" defTabSz="914363" rtl="0" eaLnBrk="1" latinLnBrk="0" hangingPunct="1">
                        <a:lnSpc>
                          <a:spcPts val="1800"/>
                        </a:lnSpc>
                        <a:spcBef>
                          <a:spcPts val="300"/>
                        </a:spcBef>
                        <a:spcAft>
                          <a:spcPts val="300"/>
                        </a:spcAft>
                        <a:buFont typeface="Arial" pitchFamily="34" charset="0"/>
                        <a:buChar char="•"/>
                        <a:tabLst>
                          <a:tab pos="228600" algn="l"/>
                        </a:tabLst>
                      </a:pPr>
                      <a:r>
                        <a:rPr lang="en-US" sz="2000" kern="1200" dirty="0"/>
                        <a:t>Provides support for remote management </a:t>
                      </a:r>
                      <a:r>
                        <a:rPr lang="en-US" sz="2000" kern="1200" dirty="0" smtClean="0"/>
                        <a:t>of computers</a:t>
                      </a:r>
                      <a:endParaRPr lang="en-US" sz="2000" kern="1200" dirty="0"/>
                    </a:p>
                  </a:txBody>
                  <a:tcPr marL="68580" marR="68580" marT="137160" marB="0">
                    <a:noFill/>
                  </a:tcPr>
                </a:tc>
              </a:tr>
              <a:tr h="741680">
                <a:tc>
                  <a:txBody>
                    <a:bodyPr/>
                    <a:lstStyle/>
                    <a:p>
                      <a:pPr marL="0" marR="0" algn="l" defTabSz="914363" rtl="0" eaLnBrk="1" latinLnBrk="0" hangingPunct="1">
                        <a:lnSpc>
                          <a:spcPts val="1800"/>
                        </a:lnSpc>
                        <a:spcBef>
                          <a:spcPts val="300"/>
                        </a:spcBef>
                        <a:spcAft>
                          <a:spcPts val="300"/>
                        </a:spcAft>
                      </a:pPr>
                      <a:r>
                        <a:rPr lang="en-US" sz="2000" kern="1200" dirty="0"/>
                        <a:t>Active Directory Administrative Center</a:t>
                      </a:r>
                      <a:endParaRPr lang="en-US" sz="2000" kern="1200" dirty="0">
                        <a:solidFill>
                          <a:schemeClr val="tx1"/>
                        </a:solidFill>
                        <a:latin typeface="+mn-lt"/>
                        <a:ea typeface="+mn-ea"/>
                        <a:cs typeface="+mn-cs"/>
                      </a:endParaRPr>
                    </a:p>
                  </a:txBody>
                  <a:tcPr marL="68580" marR="68580" marT="137160" marB="0">
                    <a:solidFill>
                      <a:schemeClr val="accent2">
                        <a:alpha val="20000"/>
                      </a:schemeClr>
                    </a:solidFill>
                  </a:tcPr>
                </a:tc>
                <a:tc>
                  <a:txBody>
                    <a:bodyPr/>
                    <a:lstStyle/>
                    <a:p>
                      <a:pPr marL="457182" marR="0" lvl="1" indent="-228600" algn="l" defTabSz="914363" rtl="0" eaLnBrk="1" latinLnBrk="0" hangingPunct="1">
                        <a:lnSpc>
                          <a:spcPts val="1800"/>
                        </a:lnSpc>
                        <a:spcBef>
                          <a:spcPts val="300"/>
                        </a:spcBef>
                        <a:spcAft>
                          <a:spcPts val="300"/>
                        </a:spcAft>
                        <a:buFont typeface="Arial" pitchFamily="34" charset="0"/>
                        <a:buChar char="•"/>
                        <a:tabLst>
                          <a:tab pos="228600" algn="l"/>
                        </a:tabLst>
                      </a:pPr>
                      <a:r>
                        <a:rPr lang="en-US" sz="2000" kern="1200" dirty="0" smtClean="0"/>
                        <a:t>Leverages capabilities </a:t>
                      </a:r>
                      <a:r>
                        <a:rPr lang="en-US" sz="2000" kern="1200" dirty="0"/>
                        <a:t>provided by </a:t>
                      </a:r>
                      <a:r>
                        <a:rPr lang="en-US" sz="2000" kern="1200" dirty="0" err="1" smtClean="0"/>
                        <a:t>PowerShell</a:t>
                      </a:r>
                      <a:endParaRPr lang="en-US" sz="2000" kern="1200" dirty="0" smtClean="0"/>
                    </a:p>
                    <a:p>
                      <a:pPr marL="457182" marR="0" lvl="1" indent="-228600" algn="l" defTabSz="914363" rtl="0" eaLnBrk="1" latinLnBrk="0" hangingPunct="1">
                        <a:lnSpc>
                          <a:spcPts val="1800"/>
                        </a:lnSpc>
                        <a:spcBef>
                          <a:spcPts val="300"/>
                        </a:spcBef>
                        <a:spcAft>
                          <a:spcPts val="300"/>
                        </a:spcAft>
                        <a:buFont typeface="Arial" pitchFamily="34" charset="0"/>
                        <a:buChar char="•"/>
                        <a:tabLst>
                          <a:tab pos="228600" algn="l"/>
                        </a:tabLst>
                      </a:pPr>
                      <a:r>
                        <a:rPr lang="en-US" sz="2000" kern="1200" dirty="0" smtClean="0"/>
                        <a:t>Task </a:t>
                      </a:r>
                      <a:r>
                        <a:rPr lang="en-US" sz="2000" kern="1200" dirty="0"/>
                        <a:t>driven user </a:t>
                      </a:r>
                      <a:r>
                        <a:rPr lang="en-US" sz="2000" kern="1200" dirty="0" smtClean="0"/>
                        <a:t>interface</a:t>
                      </a:r>
                      <a:endParaRPr lang="en-US" sz="2000" kern="1200" dirty="0">
                        <a:solidFill>
                          <a:schemeClr val="tx1"/>
                        </a:solidFill>
                        <a:latin typeface="+mn-lt"/>
                        <a:ea typeface="+mn-ea"/>
                        <a:cs typeface="+mn-cs"/>
                      </a:endParaRPr>
                    </a:p>
                  </a:txBody>
                  <a:tcPr marL="68580" marR="68580" marT="137160" marB="0">
                    <a:noFill/>
                  </a:tcPr>
                </a:tc>
              </a:tr>
              <a:tr h="741680">
                <a:tc>
                  <a:txBody>
                    <a:bodyPr/>
                    <a:lstStyle/>
                    <a:p>
                      <a:pPr marL="0" marR="0" algn="l" defTabSz="914363" rtl="0" eaLnBrk="1" latinLnBrk="0" hangingPunct="1">
                        <a:lnSpc>
                          <a:spcPts val="1400"/>
                        </a:lnSpc>
                        <a:spcBef>
                          <a:spcPts val="300"/>
                        </a:spcBef>
                        <a:spcAft>
                          <a:spcPts val="300"/>
                        </a:spcAft>
                      </a:pPr>
                      <a:r>
                        <a:rPr lang="en-US" sz="2000" kern="1200" dirty="0" smtClean="0"/>
                        <a:t>IIS Manager</a:t>
                      </a:r>
                      <a:endParaRPr lang="en-US" sz="2000" kern="1200" dirty="0">
                        <a:solidFill>
                          <a:schemeClr val="tx1"/>
                        </a:solidFill>
                        <a:latin typeface="+mn-lt"/>
                        <a:ea typeface="+mn-ea"/>
                        <a:cs typeface="+mn-cs"/>
                      </a:endParaRPr>
                    </a:p>
                  </a:txBody>
                  <a:tcPr marL="68580" marR="68580" marT="137160" marB="0">
                    <a:solidFill>
                      <a:schemeClr val="accent2">
                        <a:alpha val="20000"/>
                      </a:schemeClr>
                    </a:solidFill>
                  </a:tcPr>
                </a:tc>
                <a:tc>
                  <a:txBody>
                    <a:bodyPr/>
                    <a:lstStyle/>
                    <a:p>
                      <a:pPr marL="457182" marR="0" lvl="1" indent="-228600" algn="l" defTabSz="914363" rtl="0" eaLnBrk="1" latinLnBrk="0" hangingPunct="1">
                        <a:lnSpc>
                          <a:spcPts val="1800"/>
                        </a:lnSpc>
                        <a:spcBef>
                          <a:spcPts val="300"/>
                        </a:spcBef>
                        <a:spcAft>
                          <a:spcPts val="300"/>
                        </a:spcAft>
                        <a:buFont typeface="Arial" pitchFamily="34" charset="0"/>
                        <a:buChar char="•"/>
                        <a:tabLst>
                          <a:tab pos="228600" algn="l"/>
                        </a:tabLst>
                      </a:pPr>
                      <a:r>
                        <a:rPr lang="en-US" sz="2000" kern="1200" dirty="0" smtClean="0"/>
                        <a:t>Leverages capabilities </a:t>
                      </a:r>
                      <a:r>
                        <a:rPr lang="en-US" sz="2000" kern="1200" dirty="0"/>
                        <a:t>provided by </a:t>
                      </a:r>
                      <a:r>
                        <a:rPr lang="en-US" sz="2000" kern="1200" dirty="0" err="1" smtClean="0"/>
                        <a:t>PowerShell</a:t>
                      </a:r>
                      <a:endParaRPr lang="en-US" sz="2000" kern="1200" dirty="0" smtClean="0"/>
                    </a:p>
                    <a:p>
                      <a:pPr marL="457182" marR="0" lvl="1" indent="-228600" algn="l" defTabSz="914363" rtl="0" eaLnBrk="1" latinLnBrk="0" hangingPunct="1">
                        <a:lnSpc>
                          <a:spcPts val="1800"/>
                        </a:lnSpc>
                        <a:spcBef>
                          <a:spcPts val="300"/>
                        </a:spcBef>
                        <a:spcAft>
                          <a:spcPts val="300"/>
                        </a:spcAft>
                        <a:buFont typeface="Arial" pitchFamily="34" charset="0"/>
                        <a:buChar char="•"/>
                        <a:tabLst>
                          <a:tab pos="228600" algn="l"/>
                        </a:tabLst>
                      </a:pPr>
                      <a:r>
                        <a:rPr lang="en-US" sz="2000" kern="1200" dirty="0" smtClean="0"/>
                        <a:t>Task </a:t>
                      </a:r>
                      <a:r>
                        <a:rPr lang="en-US" sz="2000" kern="1200" dirty="0"/>
                        <a:t>driven user </a:t>
                      </a:r>
                      <a:r>
                        <a:rPr lang="en-US" sz="2000" kern="1200" dirty="0" smtClean="0"/>
                        <a:t>interface</a:t>
                      </a:r>
                    </a:p>
                  </a:txBody>
                  <a:tcPr marL="68580" marR="68580" marT="137160" marB="0">
                    <a:noFill/>
                  </a:tcPr>
                </a:tc>
              </a:tr>
              <a:tr h="589280">
                <a:tc>
                  <a:txBody>
                    <a:bodyPr/>
                    <a:lstStyle/>
                    <a:p>
                      <a:pPr marL="0" marR="0" algn="l" defTabSz="914363" rtl="0" eaLnBrk="1" latinLnBrk="0" hangingPunct="1">
                        <a:lnSpc>
                          <a:spcPts val="1400"/>
                        </a:lnSpc>
                        <a:spcBef>
                          <a:spcPts val="300"/>
                        </a:spcBef>
                        <a:spcAft>
                          <a:spcPts val="300"/>
                        </a:spcAft>
                      </a:pPr>
                      <a:r>
                        <a:rPr lang="en-US" sz="2000" kern="1200" dirty="0" smtClean="0"/>
                        <a:t>Hyper-V™</a:t>
                      </a:r>
                      <a:endParaRPr lang="en-US" sz="2000" kern="1200" dirty="0">
                        <a:solidFill>
                          <a:schemeClr val="tx1"/>
                        </a:solidFill>
                        <a:latin typeface="+mn-lt"/>
                        <a:ea typeface="+mn-ea"/>
                        <a:cs typeface="+mn-cs"/>
                      </a:endParaRPr>
                    </a:p>
                  </a:txBody>
                  <a:tcPr marL="68580" marR="68580" marT="137160" marB="0">
                    <a:solidFill>
                      <a:schemeClr val="accent2">
                        <a:alpha val="20000"/>
                      </a:schemeClr>
                    </a:solidFill>
                  </a:tcPr>
                </a:tc>
                <a:tc>
                  <a:txBody>
                    <a:bodyPr/>
                    <a:lstStyle/>
                    <a:p>
                      <a:pPr marL="457182" marR="0" lvl="1" indent="-228600" algn="l" defTabSz="914363" rtl="0" eaLnBrk="1" latinLnBrk="0" hangingPunct="1">
                        <a:lnSpc>
                          <a:spcPts val="1400"/>
                        </a:lnSpc>
                        <a:spcBef>
                          <a:spcPts val="300"/>
                        </a:spcBef>
                        <a:spcAft>
                          <a:spcPts val="300"/>
                        </a:spcAft>
                        <a:buFont typeface="Arial" pitchFamily="34" charset="0"/>
                        <a:buChar char="•"/>
                        <a:tabLst>
                          <a:tab pos="228600" algn="l"/>
                        </a:tabLst>
                      </a:pPr>
                      <a:r>
                        <a:rPr lang="en-US" sz="2000" kern="1200" baseline="0" dirty="0" smtClean="0"/>
                        <a:t>New VM management consoles</a:t>
                      </a:r>
                    </a:p>
                    <a:p>
                      <a:pPr marL="457182" marR="0" lvl="1" indent="-228600" algn="l" defTabSz="914363" rtl="0" eaLnBrk="1" latinLnBrk="0" hangingPunct="1">
                        <a:lnSpc>
                          <a:spcPts val="1400"/>
                        </a:lnSpc>
                        <a:spcBef>
                          <a:spcPts val="300"/>
                        </a:spcBef>
                        <a:spcAft>
                          <a:spcPts val="300"/>
                        </a:spcAft>
                        <a:buFont typeface="Arial" pitchFamily="34" charset="0"/>
                        <a:buChar char="•"/>
                        <a:tabLst>
                          <a:tab pos="228600" algn="l"/>
                        </a:tabLst>
                      </a:pPr>
                      <a:r>
                        <a:rPr lang="en-US" sz="2000" kern="1200" baseline="0" dirty="0" smtClean="0"/>
                        <a:t>Updated SCVMM support</a:t>
                      </a:r>
                      <a:endParaRPr lang="en-US" sz="2000" kern="1200" dirty="0" smtClean="0"/>
                    </a:p>
                  </a:txBody>
                  <a:tcPr marL="68580" marR="68580" marT="137160" marB="0">
                    <a:noFill/>
                  </a:tcPr>
                </a:tc>
              </a:tr>
            </a:tbl>
          </a:graphicData>
        </a:graphic>
      </p:graphicFrame>
    </p:spTree>
  </p:cSld>
  <p:clrMapOvr>
    <a:masterClrMapping/>
  </p:clrMapOvr>
  <p:transition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14363" eaLnBrk="1" fontAlgn="auto" hangingPunct="1">
              <a:spcAft>
                <a:spcPts val="0"/>
              </a:spcAft>
              <a:defRPr/>
            </a:pPr>
            <a:r>
              <a:rPr sz="3200" smtClean="0"/>
              <a:t>Remote PowerShell Scenarios </a:t>
            </a:r>
            <a:r>
              <a:rPr sz="3200" dirty="0" smtClean="0"/>
              <a:t/>
            </a:r>
            <a:br>
              <a:rPr sz="3200" dirty="0" smtClean="0"/>
            </a:br>
            <a:endParaRPr sz="3200" dirty="0"/>
          </a:p>
        </p:txBody>
      </p:sp>
      <p:sp>
        <p:nvSpPr>
          <p:cNvPr id="41987" name="Content Placeholder 2"/>
          <p:cNvSpPr>
            <a:spLocks noGrp="1"/>
          </p:cNvSpPr>
          <p:nvPr>
            <p:ph type="body" sz="quarter" idx="10"/>
          </p:nvPr>
        </p:nvSpPr>
        <p:spPr>
          <a:xfrm>
            <a:off x="228600" y="838200"/>
            <a:ext cx="4953000" cy="2210862"/>
          </a:xfrm>
        </p:spPr>
        <p:txBody>
          <a:bodyPr/>
          <a:lstStyle/>
          <a:p>
            <a:pPr eaLnBrk="1" hangingPunct="1">
              <a:lnSpc>
                <a:spcPct val="100000"/>
              </a:lnSpc>
            </a:pPr>
            <a:r>
              <a:rPr lang="en-CA" sz="2400" b="1" dirty="0" smtClean="0"/>
              <a:t>Fan-Out (1 to Many)</a:t>
            </a:r>
            <a:endParaRPr lang="en-CA" sz="2000" b="1" dirty="0" smtClean="0"/>
          </a:p>
          <a:p>
            <a:pPr lvl="1" eaLnBrk="1" hangingPunct="1">
              <a:lnSpc>
                <a:spcPct val="100000"/>
              </a:lnSpc>
            </a:pPr>
            <a:r>
              <a:rPr lang="en-CA" sz="2000" dirty="0" smtClean="0"/>
              <a:t>Send the script</a:t>
            </a:r>
          </a:p>
          <a:p>
            <a:pPr lvl="1" eaLnBrk="1" hangingPunct="1">
              <a:lnSpc>
                <a:spcPct val="100000"/>
              </a:lnSpc>
            </a:pPr>
            <a:r>
              <a:rPr lang="en-CA" sz="2000" dirty="0" smtClean="0"/>
              <a:t>Select properties – Allows you to specify which properties to bring back</a:t>
            </a:r>
          </a:p>
          <a:p>
            <a:pPr lvl="1" eaLnBrk="1" hangingPunct="1">
              <a:lnSpc>
                <a:spcPct val="100000"/>
              </a:lnSpc>
            </a:pPr>
            <a:r>
              <a:rPr lang="en-CA" sz="2000" dirty="0" smtClean="0"/>
              <a:t>Throttling – limits number of concurrent operations</a:t>
            </a:r>
          </a:p>
          <a:p>
            <a:pPr lvl="1" eaLnBrk="1" hangingPunct="1">
              <a:lnSpc>
                <a:spcPct val="100000"/>
              </a:lnSpc>
            </a:pPr>
            <a:r>
              <a:rPr lang="en-CA" sz="2000" dirty="0" err="1" smtClean="0"/>
              <a:t>Async</a:t>
            </a:r>
            <a:r>
              <a:rPr lang="en-CA" sz="2000" dirty="0" smtClean="0"/>
              <a:t> support – Runs the command in background on client</a:t>
            </a:r>
          </a:p>
          <a:p>
            <a:pPr lvl="2" eaLnBrk="1" hangingPunct="1">
              <a:lnSpc>
                <a:spcPct val="120000"/>
              </a:lnSpc>
              <a:buFontTx/>
              <a:buNone/>
            </a:pPr>
            <a:endParaRPr lang="en-CA" sz="900" dirty="0" smtClean="0"/>
          </a:p>
          <a:p>
            <a:pPr eaLnBrk="1" hangingPunct="1">
              <a:lnSpc>
                <a:spcPct val="100000"/>
              </a:lnSpc>
            </a:pPr>
            <a:r>
              <a:rPr lang="en-CA" sz="2400" b="1" dirty="0" smtClean="0"/>
              <a:t>Fan-In (Many to 1)</a:t>
            </a:r>
            <a:endParaRPr lang="en-CA" sz="2000" b="1" dirty="0" smtClean="0"/>
          </a:p>
          <a:p>
            <a:pPr lvl="1" eaLnBrk="1" hangingPunct="1">
              <a:lnSpc>
                <a:spcPct val="100000"/>
              </a:lnSpc>
            </a:pPr>
            <a:r>
              <a:rPr lang="en-CA" sz="2000" dirty="0" smtClean="0"/>
              <a:t>Hosting model</a:t>
            </a:r>
          </a:p>
          <a:p>
            <a:pPr lvl="1" eaLnBrk="1" hangingPunct="1">
              <a:lnSpc>
                <a:spcPct val="100000"/>
              </a:lnSpc>
            </a:pPr>
            <a:r>
              <a:rPr lang="en-CA" sz="2000" dirty="0" smtClean="0"/>
              <a:t>Share static data between sessions (</a:t>
            </a:r>
            <a:r>
              <a:rPr lang="en-CA" sz="2000" dirty="0" err="1" smtClean="0"/>
              <a:t>eg</a:t>
            </a:r>
            <a:r>
              <a:rPr lang="en-CA" sz="2000" dirty="0" smtClean="0"/>
              <a:t>: </a:t>
            </a:r>
            <a:r>
              <a:rPr lang="en-CA" sz="2000" dirty="0" err="1" smtClean="0"/>
              <a:t>cmdlet</a:t>
            </a:r>
            <a:r>
              <a:rPr lang="en-CA" sz="2000" dirty="0" smtClean="0"/>
              <a:t> metadata from snap-in) </a:t>
            </a:r>
          </a:p>
          <a:p>
            <a:pPr lvl="1" eaLnBrk="1" hangingPunct="1">
              <a:lnSpc>
                <a:spcPct val="100000"/>
              </a:lnSpc>
            </a:pPr>
            <a:r>
              <a:rPr lang="en-CA" sz="2000" dirty="0" smtClean="0"/>
              <a:t>Send progress information to client (</a:t>
            </a:r>
            <a:r>
              <a:rPr lang="en-CA" sz="2000" dirty="0" err="1" smtClean="0"/>
              <a:t>eg</a:t>
            </a:r>
            <a:r>
              <a:rPr lang="en-CA" sz="2000" dirty="0" smtClean="0"/>
              <a:t>: Connecting, Connected)</a:t>
            </a:r>
          </a:p>
        </p:txBody>
      </p:sp>
      <p:grpSp>
        <p:nvGrpSpPr>
          <p:cNvPr id="3" name="Group 24"/>
          <p:cNvGrpSpPr/>
          <p:nvPr/>
        </p:nvGrpSpPr>
        <p:grpSpPr>
          <a:xfrm>
            <a:off x="4972050" y="838200"/>
            <a:ext cx="3998120" cy="3505200"/>
            <a:chOff x="-1" y="1981200"/>
            <a:chExt cx="5562601" cy="4876800"/>
          </a:xfrm>
        </p:grpSpPr>
        <p:cxnSp>
          <p:nvCxnSpPr>
            <p:cNvPr id="13" name="Straight Connector 12"/>
            <p:cNvCxnSpPr/>
            <p:nvPr/>
          </p:nvCxnSpPr>
          <p:spPr>
            <a:xfrm rot="10800000" flipV="1">
              <a:off x="2286000" y="32004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descr="C:\Courses\Windows Vista Illustration Icons\Server.png"/>
            <p:cNvPicPr>
              <a:picLocks noChangeAspect="1" noChangeArrowheads="1"/>
            </p:cNvPicPr>
            <p:nvPr/>
          </p:nvPicPr>
          <p:blipFill>
            <a:blip r:embed="rId3" cstate="print"/>
            <a:srcRect/>
            <a:stretch>
              <a:fillRect/>
            </a:stretch>
          </p:blipFill>
          <p:spPr bwMode="auto">
            <a:xfrm>
              <a:off x="3200400" y="1981200"/>
              <a:ext cx="1201430" cy="1644061"/>
            </a:xfrm>
            <a:prstGeom prst="rect">
              <a:avLst/>
            </a:prstGeom>
            <a:noFill/>
          </p:spPr>
        </p:pic>
        <p:cxnSp>
          <p:nvCxnSpPr>
            <p:cNvPr id="16" name="Straight Connector 15"/>
            <p:cNvCxnSpPr/>
            <p:nvPr/>
          </p:nvCxnSpPr>
          <p:spPr>
            <a:xfrm rot="10800000">
              <a:off x="2209801" y="48768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descr="C:\Courses\Windows Vista Illustration Icons\Server.png"/>
            <p:cNvPicPr>
              <a:picLocks noChangeAspect="1" noChangeArrowheads="1"/>
            </p:cNvPicPr>
            <p:nvPr/>
          </p:nvPicPr>
          <p:blipFill>
            <a:blip r:embed="rId3" cstate="print"/>
            <a:srcRect/>
            <a:stretch>
              <a:fillRect/>
            </a:stretch>
          </p:blipFill>
          <p:spPr bwMode="auto">
            <a:xfrm>
              <a:off x="3200400" y="5213939"/>
              <a:ext cx="1201430" cy="1644061"/>
            </a:xfrm>
            <a:prstGeom prst="rect">
              <a:avLst/>
            </a:prstGeom>
            <a:noFill/>
          </p:spPr>
        </p:pic>
        <p:cxnSp>
          <p:nvCxnSpPr>
            <p:cNvPr id="18" name="Straight Connector 17"/>
            <p:cNvCxnSpPr/>
            <p:nvPr/>
          </p:nvCxnSpPr>
          <p:spPr>
            <a:xfrm rot="10800000">
              <a:off x="2286001" y="4343400"/>
              <a:ext cx="19049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2" descr="C:\Courses\Windows Vista Illustration Icons\Server.png"/>
            <p:cNvPicPr>
              <a:picLocks noChangeAspect="1" noChangeArrowheads="1"/>
            </p:cNvPicPr>
            <p:nvPr/>
          </p:nvPicPr>
          <p:blipFill>
            <a:blip r:embed="rId3" cstate="print"/>
            <a:srcRect/>
            <a:stretch>
              <a:fillRect/>
            </a:stretch>
          </p:blipFill>
          <p:spPr bwMode="auto">
            <a:xfrm>
              <a:off x="4132570" y="3505200"/>
              <a:ext cx="1201430" cy="1644061"/>
            </a:xfrm>
            <a:prstGeom prst="rect">
              <a:avLst/>
            </a:prstGeom>
            <a:noFill/>
          </p:spPr>
        </p:pic>
        <p:pic>
          <p:nvPicPr>
            <p:cNvPr id="1026" name="Picture 2" descr="C:\Courses\Icons Windows Vista\Laptop.png"/>
            <p:cNvPicPr>
              <a:picLocks noChangeAspect="1" noChangeArrowheads="1"/>
            </p:cNvPicPr>
            <p:nvPr/>
          </p:nvPicPr>
          <p:blipFill>
            <a:blip r:embed="rId4"/>
            <a:srcRect/>
            <a:stretch>
              <a:fillRect/>
            </a:stretch>
          </p:blipFill>
          <p:spPr bwMode="auto">
            <a:xfrm>
              <a:off x="609600" y="3429000"/>
              <a:ext cx="1905000" cy="1905000"/>
            </a:xfrm>
            <a:prstGeom prst="rect">
              <a:avLst/>
            </a:prstGeom>
            <a:noFill/>
          </p:spPr>
        </p:pic>
        <p:pic>
          <p:nvPicPr>
            <p:cNvPr id="1027" name="Picture 3" descr="C:\Courses\Icons Windows Vista\Generic User.png"/>
            <p:cNvPicPr>
              <a:picLocks noChangeAspect="1" noChangeArrowheads="1"/>
            </p:cNvPicPr>
            <p:nvPr/>
          </p:nvPicPr>
          <p:blipFill>
            <a:blip r:embed="rId5"/>
            <a:srcRect/>
            <a:stretch>
              <a:fillRect/>
            </a:stretch>
          </p:blipFill>
          <p:spPr bwMode="auto">
            <a:xfrm flipH="1">
              <a:off x="-1" y="4164944"/>
              <a:ext cx="1085848" cy="1321456"/>
            </a:xfrm>
            <a:prstGeom prst="rect">
              <a:avLst/>
            </a:prstGeom>
            <a:noFill/>
          </p:spPr>
        </p:pic>
        <p:pic>
          <p:nvPicPr>
            <p:cNvPr id="10"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1600" y="3505200"/>
              <a:ext cx="914400" cy="701488"/>
            </a:xfrm>
            <a:prstGeom prst="rect">
              <a:avLst/>
            </a:prstGeom>
            <a:noFill/>
          </p:spPr>
        </p:pic>
        <p:pic>
          <p:nvPicPr>
            <p:cNvPr id="22" name="Picture 2" descr="C:\Courses\Wadeware\2008_09_12 Windows 2008 R2 Marketing Collateral project\PowerShell_Icon.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3800" y="2286000"/>
              <a:ext cx="914400" cy="701488"/>
            </a:xfrm>
            <a:prstGeom prst="rect">
              <a:avLst/>
            </a:prstGeom>
            <a:noFill/>
          </p:spPr>
        </p:pic>
        <p:pic>
          <p:nvPicPr>
            <p:cNvPr id="23"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8200" y="3810000"/>
              <a:ext cx="914400" cy="701488"/>
            </a:xfrm>
            <a:prstGeom prst="rect">
              <a:avLst/>
            </a:prstGeom>
            <a:noFill/>
          </p:spPr>
        </p:pic>
        <p:pic>
          <p:nvPicPr>
            <p:cNvPr id="24"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5486400"/>
              <a:ext cx="914400" cy="701488"/>
            </a:xfrm>
            <a:prstGeom prst="rect">
              <a:avLst/>
            </a:prstGeom>
            <a:noFill/>
          </p:spPr>
        </p:pic>
      </p:grpSp>
      <p:grpSp>
        <p:nvGrpSpPr>
          <p:cNvPr id="4" name="Group 52"/>
          <p:cNvGrpSpPr/>
          <p:nvPr/>
        </p:nvGrpSpPr>
        <p:grpSpPr>
          <a:xfrm>
            <a:off x="5026576" y="2133600"/>
            <a:ext cx="3969057" cy="4038600"/>
            <a:chOff x="4433428" y="2667000"/>
            <a:chExt cx="4118833" cy="4191000"/>
          </a:xfrm>
        </p:grpSpPr>
        <p:cxnSp>
          <p:nvCxnSpPr>
            <p:cNvPr id="27" name="Straight Connector 26"/>
            <p:cNvCxnSpPr/>
            <p:nvPr/>
          </p:nvCxnSpPr>
          <p:spPr>
            <a:xfrm rot="10800000" flipV="1">
              <a:off x="5412582" y="3943350"/>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356624" y="5174456"/>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412583" y="4782741"/>
              <a:ext cx="1398984" cy="116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2" name="Picture 2" descr="C:\Courses\Windows Vista Illustration Icons\Server.png"/>
            <p:cNvPicPr>
              <a:picLocks noChangeAspect="1" noChangeArrowheads="1"/>
            </p:cNvPicPr>
            <p:nvPr/>
          </p:nvPicPr>
          <p:blipFill>
            <a:blip r:embed="rId3" cstate="print"/>
            <a:srcRect/>
            <a:stretch>
              <a:fillRect/>
            </a:stretch>
          </p:blipFill>
          <p:spPr bwMode="auto">
            <a:xfrm>
              <a:off x="4433428" y="4114801"/>
              <a:ext cx="1113693" cy="1524000"/>
            </a:xfrm>
            <a:prstGeom prst="rect">
              <a:avLst/>
            </a:prstGeom>
            <a:noFill/>
          </p:spPr>
        </p:pic>
        <p:grpSp>
          <p:nvGrpSpPr>
            <p:cNvPr id="5" name="Group 39"/>
            <p:cNvGrpSpPr/>
            <p:nvPr/>
          </p:nvGrpSpPr>
          <p:grpSpPr>
            <a:xfrm>
              <a:off x="5410200" y="2667000"/>
              <a:ext cx="1846661" cy="1510903"/>
              <a:chOff x="3733800" y="4111228"/>
              <a:chExt cx="1846661" cy="1510903"/>
            </a:xfrm>
          </p:grpSpPr>
          <p:grpSp>
            <p:nvGrpSpPr>
              <p:cNvPr id="6" name="Group 38"/>
              <p:cNvGrpSpPr/>
              <p:nvPr/>
            </p:nvGrpSpPr>
            <p:grpSpPr>
              <a:xfrm flipH="1">
                <a:off x="3733800" y="4111228"/>
                <a:ext cx="1846661" cy="1510903"/>
                <a:chOff x="3733800" y="4111228"/>
                <a:chExt cx="1846661" cy="1510903"/>
              </a:xfrm>
            </p:grpSpPr>
            <p:pic>
              <p:nvPicPr>
                <p:cNvPr id="33"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34"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35"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37"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4038600"/>
              <a:ext cx="671513" cy="515155"/>
            </a:xfrm>
            <a:prstGeom prst="rect">
              <a:avLst/>
            </a:prstGeom>
            <a:noFill/>
          </p:spPr>
        </p:pic>
        <p:grpSp>
          <p:nvGrpSpPr>
            <p:cNvPr id="7" name="Group 40"/>
            <p:cNvGrpSpPr/>
            <p:nvPr/>
          </p:nvGrpSpPr>
          <p:grpSpPr>
            <a:xfrm>
              <a:off x="6705600" y="4204097"/>
              <a:ext cx="1846661" cy="1510903"/>
              <a:chOff x="3733800" y="4111228"/>
              <a:chExt cx="1846661" cy="1510903"/>
            </a:xfrm>
          </p:grpSpPr>
          <p:grpSp>
            <p:nvGrpSpPr>
              <p:cNvPr id="8" name="Group 38"/>
              <p:cNvGrpSpPr/>
              <p:nvPr/>
            </p:nvGrpSpPr>
            <p:grpSpPr>
              <a:xfrm flipH="1">
                <a:off x="3733800" y="4111228"/>
                <a:ext cx="1846661" cy="1510903"/>
                <a:chOff x="3733800" y="4111228"/>
                <a:chExt cx="1846661" cy="1510903"/>
              </a:xfrm>
            </p:grpSpPr>
            <p:pic>
              <p:nvPicPr>
                <p:cNvPr id="44"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45"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43"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grpSp>
          <p:nvGrpSpPr>
            <p:cNvPr id="9" name="Group 45"/>
            <p:cNvGrpSpPr/>
            <p:nvPr/>
          </p:nvGrpSpPr>
          <p:grpSpPr>
            <a:xfrm>
              <a:off x="5943600" y="5347097"/>
              <a:ext cx="1846661" cy="1510903"/>
              <a:chOff x="3733800" y="4111228"/>
              <a:chExt cx="1846661" cy="1510903"/>
            </a:xfrm>
          </p:grpSpPr>
          <p:grpSp>
            <p:nvGrpSpPr>
              <p:cNvPr id="11" name="Group 38"/>
              <p:cNvGrpSpPr/>
              <p:nvPr/>
            </p:nvGrpSpPr>
            <p:grpSpPr>
              <a:xfrm flipH="1">
                <a:off x="3733800" y="4111228"/>
                <a:ext cx="1846661" cy="1510903"/>
                <a:chOff x="3733800" y="4111228"/>
                <a:chExt cx="1846661" cy="1510903"/>
              </a:xfrm>
            </p:grpSpPr>
            <p:pic>
              <p:nvPicPr>
                <p:cNvPr id="49"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50"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48"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51"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4572000"/>
              <a:ext cx="671513" cy="515155"/>
            </a:xfrm>
            <a:prstGeom prst="rect">
              <a:avLst/>
            </a:prstGeom>
            <a:noFill/>
          </p:spPr>
        </p:pic>
        <p:pic>
          <p:nvPicPr>
            <p:cNvPr id="52"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5105400"/>
              <a:ext cx="671513" cy="515155"/>
            </a:xfrm>
            <a:prstGeom prst="rect">
              <a:avLst/>
            </a:prstGeom>
            <a:noFill/>
          </p:spPr>
        </p:pic>
      </p:grpSp>
      <p:sp>
        <p:nvSpPr>
          <p:cNvPr id="54" name="Isosceles Triangle 5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87">
                                            <p:txEl>
                                              <p:pRg st="1" end="1"/>
                                            </p:txEl>
                                          </p:spTgt>
                                        </p:tgtEl>
                                        <p:attrNameLst>
                                          <p:attrName>style.visibility</p:attrName>
                                        </p:attrNameLst>
                                      </p:cBhvr>
                                      <p:to>
                                        <p:strVal val="visible"/>
                                      </p:to>
                                    </p:set>
                                    <p:animEffect transition="in" filter="wipe(left)">
                                      <p:cBhvr>
                                        <p:cTn id="16" dur="500"/>
                                        <p:tgtEl>
                                          <p:spTgt spid="419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wipe(left)">
                                      <p:cBhvr>
                                        <p:cTn id="21" dur="500"/>
                                        <p:tgtEl>
                                          <p:spTgt spid="419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1987">
                                            <p:txEl>
                                              <p:pRg st="3" end="3"/>
                                            </p:txEl>
                                          </p:spTgt>
                                        </p:tgtEl>
                                        <p:attrNameLst>
                                          <p:attrName>style.visibility</p:attrName>
                                        </p:attrNameLst>
                                      </p:cBhvr>
                                      <p:to>
                                        <p:strVal val="visible"/>
                                      </p:to>
                                    </p:set>
                                    <p:animEffect transition="in" filter="wipe(left)">
                                      <p:cBhvr>
                                        <p:cTn id="26" dur="500"/>
                                        <p:tgtEl>
                                          <p:spTgt spid="4198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Effect transition="in" filter="wipe(left)">
                                      <p:cBhvr>
                                        <p:cTn id="31" dur="500"/>
                                        <p:tgtEl>
                                          <p:spTgt spid="4198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Effect transition="in" filter="wipe(left)">
                                      <p:cBhvr>
                                        <p:cTn id="49" dur="500"/>
                                        <p:tgtEl>
                                          <p:spTgt spid="4198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1987">
                                            <p:txEl>
                                              <p:pRg st="8" end="8"/>
                                            </p:txEl>
                                          </p:spTgt>
                                        </p:tgtEl>
                                        <p:attrNameLst>
                                          <p:attrName>style.visibility</p:attrName>
                                        </p:attrNameLst>
                                      </p:cBhvr>
                                      <p:to>
                                        <p:strVal val="visible"/>
                                      </p:to>
                                    </p:set>
                                    <p:animEffect transition="in" filter="wipe(left)">
                                      <p:cBhvr>
                                        <p:cTn id="54" dur="500"/>
                                        <p:tgtEl>
                                          <p:spTgt spid="4198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987">
                                            <p:txEl>
                                              <p:pRg st="9" end="9"/>
                                            </p:txEl>
                                          </p:spTgt>
                                        </p:tgtEl>
                                        <p:attrNameLst>
                                          <p:attrName>style.visibility</p:attrName>
                                        </p:attrNameLst>
                                      </p:cBhvr>
                                      <p:to>
                                        <p:strVal val="visible"/>
                                      </p:to>
                                    </p:set>
                                    <p:animEffect transition="in" filter="wipe(left)">
                                      <p:cBhvr>
                                        <p:cTn id="59" dur="500"/>
                                        <p:tgtEl>
                                          <p:spTgt spid="41987">
                                            <p:txEl>
                                              <p:pRg st="9" end="9"/>
                                            </p:txEl>
                                          </p:spTgt>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tangle 881666"/>
          <p:cNvPicPr>
            <a:picLocks noChangeArrowheads="1"/>
          </p:cNvPicPr>
          <p:nvPr/>
        </p:nvPicPr>
        <p:blipFill>
          <a:blip r:embed="rId3"/>
          <a:srcRect/>
          <a:stretch>
            <a:fillRect/>
          </a:stretch>
        </p:blipFill>
        <p:spPr bwMode="ltGray">
          <a:xfrm>
            <a:off x="6195729" y="1485900"/>
            <a:ext cx="2948271" cy="2502802"/>
          </a:xfrm>
          <a:prstGeom prst="rect">
            <a:avLst/>
          </a:prstGeom>
          <a:noFill/>
          <a:ln w="9525">
            <a:noFill/>
            <a:miter lim="800000"/>
            <a:headEnd/>
            <a:tailEnd/>
          </a:ln>
        </p:spPr>
      </p:pic>
      <p:pic>
        <p:nvPicPr>
          <p:cNvPr id="13" name="Rectangle 881667"/>
          <p:cNvPicPr>
            <a:picLocks noChangeArrowheads="1"/>
          </p:cNvPicPr>
          <p:nvPr/>
        </p:nvPicPr>
        <p:blipFill>
          <a:blip r:embed="rId3"/>
          <a:srcRect/>
          <a:stretch>
            <a:fillRect/>
          </a:stretch>
        </p:blipFill>
        <p:spPr bwMode="ltGray">
          <a:xfrm>
            <a:off x="3124200" y="1485900"/>
            <a:ext cx="3069990" cy="2486347"/>
          </a:xfrm>
          <a:prstGeom prst="rect">
            <a:avLst/>
          </a:prstGeom>
          <a:noFill/>
          <a:ln w="9525">
            <a:noFill/>
            <a:miter lim="800000"/>
            <a:headEnd/>
            <a:tailEnd/>
          </a:ln>
        </p:spPr>
      </p:pic>
      <p:pic>
        <p:nvPicPr>
          <p:cNvPr id="3" name="Rectangle 881665"/>
          <p:cNvPicPr>
            <a:picLocks noChangeAspect="1" noChangeArrowheads="1"/>
          </p:cNvPicPr>
          <p:nvPr/>
        </p:nvPicPr>
        <p:blipFill>
          <a:blip r:embed="rId3"/>
          <a:srcRect/>
          <a:stretch>
            <a:fillRect/>
          </a:stretch>
        </p:blipFill>
        <p:spPr bwMode="ltGray">
          <a:xfrm>
            <a:off x="-77788" y="3974123"/>
            <a:ext cx="9221788" cy="2883877"/>
          </a:xfrm>
          <a:prstGeom prst="rect">
            <a:avLst/>
          </a:prstGeom>
          <a:noFill/>
          <a:ln w="9525">
            <a:noFill/>
            <a:miter lim="800000"/>
            <a:headEnd/>
            <a:tailEnd/>
          </a:ln>
        </p:spPr>
      </p:pic>
      <p:pic>
        <p:nvPicPr>
          <p:cNvPr id="5" name="Rectangle 881667"/>
          <p:cNvPicPr>
            <a:picLocks noChangeArrowheads="1"/>
          </p:cNvPicPr>
          <p:nvPr/>
        </p:nvPicPr>
        <p:blipFill>
          <a:blip r:embed="rId3"/>
          <a:srcRect/>
          <a:stretch>
            <a:fillRect/>
          </a:stretch>
        </p:blipFill>
        <p:spPr bwMode="ltGray">
          <a:xfrm>
            <a:off x="0" y="1485900"/>
            <a:ext cx="3069990" cy="2486347"/>
          </a:xfrm>
          <a:prstGeom prst="rect">
            <a:avLst/>
          </a:prstGeom>
          <a:noFill/>
          <a:ln w="9525">
            <a:noFill/>
            <a:miter lim="800000"/>
            <a:headEnd/>
            <a:tailEnd/>
          </a:ln>
        </p:spPr>
      </p:pic>
      <p:sp>
        <p:nvSpPr>
          <p:cNvPr id="6" name="Rounded Rectangle 5"/>
          <p:cNvSpPr/>
          <p:nvPr/>
        </p:nvSpPr>
        <p:spPr bwMode="auto">
          <a:xfrm>
            <a:off x="3352800" y="1714500"/>
            <a:ext cx="2590800" cy="44305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bg2"/>
                </a:solidFill>
                <a:latin typeface="Segoe" pitchFamily="34" charset="0"/>
              </a:rPr>
              <a:t>Management</a:t>
            </a:r>
            <a:endParaRPr lang="en-US" sz="2400" b="1" dirty="0" smtClean="0">
              <a:solidFill>
                <a:schemeClr val="bg2"/>
              </a:solidFill>
              <a:latin typeface="Segoe" pitchFamily="34" charset="0"/>
            </a:endParaRPr>
          </a:p>
        </p:txBody>
      </p:sp>
      <p:sp>
        <p:nvSpPr>
          <p:cNvPr id="7" name="Rounded Rectangle 6"/>
          <p:cNvSpPr/>
          <p:nvPr/>
        </p:nvSpPr>
        <p:spPr bwMode="auto">
          <a:xfrm>
            <a:off x="6400800" y="1714500"/>
            <a:ext cx="2514600" cy="4120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smtClean="0">
                <a:solidFill>
                  <a:schemeClr val="bg2"/>
                </a:solidFill>
                <a:latin typeface="Segoe" pitchFamily="34" charset="0"/>
              </a:rPr>
              <a:t>Web</a:t>
            </a:r>
          </a:p>
        </p:txBody>
      </p:sp>
      <p:sp>
        <p:nvSpPr>
          <p:cNvPr id="8" name="Rounded Rectangle 7"/>
          <p:cNvSpPr/>
          <p:nvPr/>
        </p:nvSpPr>
        <p:spPr bwMode="auto">
          <a:xfrm>
            <a:off x="228600" y="1714500"/>
            <a:ext cx="2622500" cy="42756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bg2"/>
                </a:solidFill>
                <a:latin typeface="Segoe" pitchFamily="34" charset="0"/>
              </a:rPr>
              <a:t>Virtualization</a:t>
            </a:r>
            <a:endParaRPr lang="en-US" sz="1600" b="1" dirty="0" smtClean="0">
              <a:solidFill>
                <a:schemeClr val="bg2"/>
              </a:solidFill>
              <a:latin typeface="Segoe" pitchFamily="34" charset="0"/>
            </a:endParaRPr>
          </a:p>
        </p:txBody>
      </p:sp>
      <p:sp>
        <p:nvSpPr>
          <p:cNvPr id="9" name="TextBox 8"/>
          <p:cNvSpPr txBox="1">
            <a:spLocks noChangeArrowheads="1"/>
          </p:cNvSpPr>
          <p:nvPr/>
        </p:nvSpPr>
        <p:spPr bwMode="invGray">
          <a:xfrm>
            <a:off x="6324600" y="2286000"/>
            <a:ext cx="2819400" cy="14859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nSpc>
                <a:spcPct val="90000"/>
              </a:lnSpc>
              <a:defRPr/>
            </a:pPr>
            <a:r>
              <a:rPr lang="en-US" sz="1400" dirty="0" smtClean="0"/>
              <a:t>IIS 7.5</a:t>
            </a:r>
          </a:p>
          <a:p>
            <a:pPr>
              <a:lnSpc>
                <a:spcPct val="90000"/>
              </a:lnSpc>
              <a:defRPr/>
            </a:pPr>
            <a:endParaRPr lang="en-US" sz="1400" dirty="0" smtClean="0"/>
          </a:p>
          <a:p>
            <a:pPr>
              <a:lnSpc>
                <a:spcPct val="90000"/>
              </a:lnSpc>
              <a:defRPr/>
            </a:pPr>
            <a:r>
              <a:rPr lang="en-US" sz="1400" dirty="0" smtClean="0"/>
              <a:t>ASP .NET on Server Core</a:t>
            </a:r>
          </a:p>
          <a:p>
            <a:pPr>
              <a:lnSpc>
                <a:spcPct val="90000"/>
              </a:lnSpc>
              <a:defRPr/>
            </a:pPr>
            <a:endParaRPr lang="en-US" sz="1400" dirty="0" smtClean="0"/>
          </a:p>
          <a:p>
            <a:pPr>
              <a:lnSpc>
                <a:spcPct val="90000"/>
              </a:lnSpc>
              <a:defRPr/>
            </a:pPr>
            <a:r>
              <a:rPr lang="en-US" sz="1400" dirty="0" smtClean="0"/>
              <a:t>Web Management</a:t>
            </a:r>
          </a:p>
          <a:p>
            <a:pPr>
              <a:lnSpc>
                <a:spcPct val="90000"/>
              </a:lnSpc>
              <a:defRPr/>
            </a:pPr>
            <a:endParaRPr lang="en-US" sz="1400" dirty="0" smtClean="0"/>
          </a:p>
          <a:p>
            <a:pPr>
              <a:lnSpc>
                <a:spcPct val="90000"/>
              </a:lnSpc>
              <a:defRPr/>
            </a:pPr>
            <a:r>
              <a:rPr lang="en-US" sz="1400" dirty="0" smtClean="0"/>
              <a:t>Web Publishing</a:t>
            </a:r>
          </a:p>
        </p:txBody>
      </p:sp>
      <p:sp>
        <p:nvSpPr>
          <p:cNvPr id="10" name="TextBox 9"/>
          <p:cNvSpPr txBox="1">
            <a:spLocks noChangeArrowheads="1"/>
          </p:cNvSpPr>
          <p:nvPr/>
        </p:nvSpPr>
        <p:spPr bwMode="invGray">
          <a:xfrm>
            <a:off x="152400" y="2286000"/>
            <a:ext cx="2679412" cy="14859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rmAutofit/>
          </a:bodyPr>
          <a:lstStyle/>
          <a:p>
            <a:pPr>
              <a:lnSpc>
                <a:spcPct val="90000"/>
              </a:lnSpc>
              <a:defRPr/>
            </a:pPr>
            <a:r>
              <a:rPr lang="en-US" sz="1400" dirty="0" smtClean="0"/>
              <a:t>Hyper-V with Live Migration</a:t>
            </a:r>
          </a:p>
          <a:p>
            <a:pPr>
              <a:lnSpc>
                <a:spcPct val="90000"/>
              </a:lnSpc>
              <a:defRPr/>
            </a:pPr>
            <a:endParaRPr lang="en-US" sz="1400" dirty="0" smtClean="0"/>
          </a:p>
          <a:p>
            <a:pPr>
              <a:lnSpc>
                <a:spcPct val="90000"/>
              </a:lnSpc>
              <a:defRPr/>
            </a:pPr>
            <a:r>
              <a:rPr lang="en-US" sz="1400" dirty="0" smtClean="0"/>
              <a:t>Hot Add/Remove VM Storage</a:t>
            </a:r>
          </a:p>
          <a:p>
            <a:pPr>
              <a:lnSpc>
                <a:spcPct val="90000"/>
              </a:lnSpc>
              <a:defRPr/>
            </a:pPr>
            <a:endParaRPr lang="en-US" sz="1400" dirty="0" smtClean="0"/>
          </a:p>
          <a:p>
            <a:pPr>
              <a:lnSpc>
                <a:spcPct val="90000"/>
              </a:lnSpc>
              <a:defRPr/>
            </a:pPr>
            <a:r>
              <a:rPr lang="en-US" sz="1400" dirty="0" smtClean="0"/>
              <a:t>Remote Desktop Services</a:t>
            </a:r>
          </a:p>
        </p:txBody>
      </p:sp>
      <p:sp>
        <p:nvSpPr>
          <p:cNvPr id="15" name="Rounded Rectangle 14"/>
          <p:cNvSpPr/>
          <p:nvPr/>
        </p:nvSpPr>
        <p:spPr bwMode="auto">
          <a:xfrm>
            <a:off x="800100" y="4286250"/>
            <a:ext cx="7486650" cy="42756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bg2"/>
                </a:solidFill>
                <a:latin typeface="Segoe" pitchFamily="34" charset="0"/>
              </a:rPr>
              <a:t>Solid Foundation for Enterprise Workloads</a:t>
            </a:r>
            <a:endParaRPr lang="en-US" sz="1600" b="1" dirty="0" smtClean="0">
              <a:solidFill>
                <a:schemeClr val="bg2"/>
              </a:solidFill>
              <a:latin typeface="Segoe" pitchFamily="34" charset="0"/>
            </a:endParaRPr>
          </a:p>
        </p:txBody>
      </p:sp>
      <p:sp>
        <p:nvSpPr>
          <p:cNvPr id="17" name="TextBox 16"/>
          <p:cNvSpPr txBox="1">
            <a:spLocks noChangeArrowheads="1"/>
          </p:cNvSpPr>
          <p:nvPr/>
        </p:nvSpPr>
        <p:spPr bwMode="invGray">
          <a:xfrm>
            <a:off x="3276600" y="2286000"/>
            <a:ext cx="2628900" cy="13716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nSpc>
                <a:spcPct val="90000"/>
              </a:lnSpc>
              <a:defRPr/>
            </a:pPr>
            <a:r>
              <a:rPr lang="en-US" sz="1400" dirty="0" smtClean="0"/>
              <a:t>Power Management</a:t>
            </a:r>
          </a:p>
          <a:p>
            <a:pPr>
              <a:lnSpc>
                <a:spcPct val="90000"/>
              </a:lnSpc>
              <a:defRPr/>
            </a:pPr>
            <a:endParaRPr lang="en-US" sz="1400" dirty="0" smtClean="0"/>
          </a:p>
          <a:p>
            <a:pPr>
              <a:lnSpc>
                <a:spcPct val="90000"/>
              </a:lnSpc>
              <a:defRPr/>
            </a:pPr>
            <a:r>
              <a:rPr lang="en-US" sz="1400" dirty="0" smtClean="0"/>
              <a:t>PowerShell 2.0</a:t>
            </a:r>
          </a:p>
          <a:p>
            <a:pPr>
              <a:lnSpc>
                <a:spcPct val="90000"/>
              </a:lnSpc>
              <a:defRPr/>
            </a:pPr>
            <a:endParaRPr lang="en-US" sz="1400" dirty="0" smtClean="0"/>
          </a:p>
          <a:p>
            <a:pPr>
              <a:lnSpc>
                <a:spcPct val="90000"/>
              </a:lnSpc>
              <a:defRPr/>
            </a:pPr>
            <a:r>
              <a:rPr lang="en-US" sz="1400" dirty="0" smtClean="0"/>
              <a:t>AD Administrative Center</a:t>
            </a:r>
          </a:p>
          <a:p>
            <a:pPr>
              <a:lnSpc>
                <a:spcPct val="90000"/>
              </a:lnSpc>
              <a:defRPr/>
            </a:pPr>
            <a:endParaRPr lang="en-US" sz="1400" dirty="0" smtClean="0"/>
          </a:p>
          <a:p>
            <a:pPr>
              <a:lnSpc>
                <a:spcPct val="90000"/>
              </a:lnSpc>
              <a:defRPr/>
            </a:pPr>
            <a:r>
              <a:rPr lang="en-US" sz="1400" dirty="0" smtClean="0"/>
              <a:t>Best Practices Analyzer</a:t>
            </a:r>
          </a:p>
        </p:txBody>
      </p:sp>
      <p:pic>
        <p:nvPicPr>
          <p:cNvPr id="20" name="Picture 3" descr="C:\Users\wardr\Desktop\WS08-R2_h_rgb.png"/>
          <p:cNvPicPr>
            <a:picLocks noChangeAspect="1" noChangeArrowheads="1"/>
          </p:cNvPicPr>
          <p:nvPr/>
        </p:nvPicPr>
        <p:blipFill>
          <a:blip r:embed="rId4"/>
          <a:srcRect/>
          <a:stretch>
            <a:fillRect/>
          </a:stretch>
        </p:blipFill>
        <p:spPr bwMode="auto">
          <a:xfrm>
            <a:off x="1600200" y="114300"/>
            <a:ext cx="5997346" cy="839007"/>
          </a:xfrm>
          <a:prstGeom prst="rect">
            <a:avLst/>
          </a:prstGeom>
          <a:noFill/>
        </p:spPr>
      </p:pic>
      <p:sp>
        <p:nvSpPr>
          <p:cNvPr id="19" name="Rounded Rectangle 18"/>
          <p:cNvSpPr/>
          <p:nvPr/>
        </p:nvSpPr>
        <p:spPr bwMode="auto">
          <a:xfrm>
            <a:off x="4572000" y="4743450"/>
            <a:ext cx="3714750" cy="2857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1600" b="1" dirty="0" smtClean="0">
                <a:solidFill>
                  <a:schemeClr val="bg2"/>
                </a:solidFill>
                <a:latin typeface="Segoe" pitchFamily="34" charset="0"/>
              </a:rPr>
              <a:t>Better Together with Windows 7</a:t>
            </a:r>
          </a:p>
        </p:txBody>
      </p:sp>
      <p:sp>
        <p:nvSpPr>
          <p:cNvPr id="23" name="Rounded Rectangle 22"/>
          <p:cNvSpPr/>
          <p:nvPr/>
        </p:nvSpPr>
        <p:spPr bwMode="auto">
          <a:xfrm>
            <a:off x="838200" y="4743450"/>
            <a:ext cx="3714750" cy="285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1600" b="1" dirty="0" smtClean="0">
                <a:solidFill>
                  <a:schemeClr val="bg2"/>
                </a:solidFill>
                <a:latin typeface="Segoe" pitchFamily="34" charset="0"/>
              </a:rPr>
              <a:t>Scalability and Reliability</a:t>
            </a:r>
          </a:p>
        </p:txBody>
      </p:sp>
      <p:sp>
        <p:nvSpPr>
          <p:cNvPr id="24" name="TextBox 23"/>
          <p:cNvSpPr txBox="1"/>
          <p:nvPr/>
        </p:nvSpPr>
        <p:spPr>
          <a:xfrm>
            <a:off x="4686300" y="5086350"/>
            <a:ext cx="3657600" cy="1371600"/>
          </a:xfrm>
          <a:prstGeom prst="rect">
            <a:avLst/>
          </a:prstGeom>
          <a:noFill/>
        </p:spPr>
        <p:txBody>
          <a:bodyPr wrap="square" rtlCol="0">
            <a:normAutofit/>
          </a:bodyPr>
          <a:lstStyle/>
          <a:p>
            <a:r>
              <a:rPr lang="en-US" sz="1400" dirty="0" err="1" smtClean="0">
                <a:cs typeface="Arial" pitchFamily="34" charset="0"/>
              </a:rPr>
              <a:t>DirectAccess</a:t>
            </a:r>
            <a:r>
              <a:rPr lang="en-US" sz="1400" dirty="0" smtClean="0"/>
              <a:t> ™</a:t>
            </a:r>
            <a:endParaRPr lang="en-US" sz="1400" dirty="0" smtClean="0">
              <a:cs typeface="Arial" pitchFamily="34" charset="0"/>
            </a:endParaRPr>
          </a:p>
          <a:p>
            <a:r>
              <a:rPr lang="en-US" sz="1400" dirty="0" err="1" smtClean="0">
                <a:cs typeface="Arial" pitchFamily="34" charset="0"/>
              </a:rPr>
              <a:t>BranchCache</a:t>
            </a:r>
            <a:r>
              <a:rPr lang="en-US" sz="1400" dirty="0" smtClean="0"/>
              <a:t> ™</a:t>
            </a:r>
            <a:endParaRPr lang="en-US" sz="1400" dirty="0" smtClean="0">
              <a:cs typeface="Arial" pitchFamily="34" charset="0"/>
            </a:endParaRPr>
          </a:p>
          <a:p>
            <a:r>
              <a:rPr lang="en-US" sz="1400" dirty="0" smtClean="0">
                <a:cs typeface="Arial" pitchFamily="34" charset="0"/>
              </a:rPr>
              <a:t>Enhanced Group Policies </a:t>
            </a:r>
          </a:p>
          <a:p>
            <a:r>
              <a:rPr lang="en-US" sz="1400" dirty="0" smtClean="0">
                <a:cs typeface="Arial" pitchFamily="34" charset="0"/>
              </a:rPr>
              <a:t>Remote Desktop &amp; App Connections</a:t>
            </a:r>
          </a:p>
          <a:p>
            <a:endParaRPr lang="en-US" sz="1400" dirty="0" smtClean="0">
              <a:cs typeface="Arial" pitchFamily="34" charset="0"/>
            </a:endParaRPr>
          </a:p>
          <a:p>
            <a:endParaRPr lang="en-US" sz="1400" dirty="0" smtClean="0">
              <a:cs typeface="Arial" pitchFamily="34" charset="0"/>
            </a:endParaRPr>
          </a:p>
        </p:txBody>
      </p:sp>
      <p:sp>
        <p:nvSpPr>
          <p:cNvPr id="25" name="TextBox 24"/>
          <p:cNvSpPr txBox="1"/>
          <p:nvPr/>
        </p:nvSpPr>
        <p:spPr>
          <a:xfrm>
            <a:off x="762000" y="5086350"/>
            <a:ext cx="3810000" cy="1371600"/>
          </a:xfrm>
          <a:prstGeom prst="rect">
            <a:avLst/>
          </a:prstGeom>
          <a:noFill/>
        </p:spPr>
        <p:txBody>
          <a:bodyPr wrap="square" rtlCol="0">
            <a:normAutofit/>
          </a:bodyPr>
          <a:lstStyle/>
          <a:p>
            <a:r>
              <a:rPr lang="en-US" sz="1400" dirty="0" smtClean="0">
                <a:cs typeface="Arial" pitchFamily="34" charset="0"/>
              </a:rPr>
              <a:t>&gt;64 Core Support</a:t>
            </a:r>
          </a:p>
          <a:p>
            <a:r>
              <a:rPr lang="en-US" sz="1400" dirty="0" smtClean="0">
                <a:cs typeface="Arial" pitchFamily="34" charset="0"/>
              </a:rPr>
              <a:t>Componentization</a:t>
            </a:r>
          </a:p>
          <a:p>
            <a:endParaRPr lang="en-US" sz="1400" dirty="0" smtClean="0">
              <a:cs typeface="Arial" pitchFamily="34" charset="0"/>
            </a:endParaRPr>
          </a:p>
          <a:p>
            <a:endParaRPr lang="en-US" sz="1400" dirty="0" smtClean="0">
              <a:cs typeface="Arial" pitchFamily="34" charset="0"/>
            </a:endParaRPr>
          </a:p>
        </p:txBody>
      </p:sp>
      <p:sp>
        <p:nvSpPr>
          <p:cNvPr id="26" name="Title 1"/>
          <p:cNvSpPr>
            <a:spLocks noGrp="1"/>
          </p:cNvSpPr>
          <p:nvPr>
            <p:ph type="title"/>
          </p:nvPr>
        </p:nvSpPr>
        <p:spPr>
          <a:xfrm>
            <a:off x="381000" y="914400"/>
            <a:ext cx="8382000" cy="533400"/>
          </a:xfrm>
        </p:spPr>
        <p:txBody>
          <a:bodyPr>
            <a:normAutofit/>
          </a:bodyPr>
          <a:lstStyle/>
          <a:p>
            <a:pPr algn="ctr"/>
            <a:r>
              <a:rPr lang="en-US" sz="3600" dirty="0" smtClean="0"/>
              <a:t>Technology Investment Areas</a:t>
            </a:r>
            <a:endParaRPr sz="36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ourses\Wadeware\2008_09_12 Windows 2008 R2 Marketing Collateral project\ISE_Screen_Shot.png"/>
          <p:cNvPicPr>
            <a:picLocks noChangeAspect="1" noChangeArrowheads="1"/>
          </p:cNvPicPr>
          <p:nvPr/>
        </p:nvPicPr>
        <p:blipFill>
          <a:blip r:embed="rId3"/>
          <a:srcRect/>
          <a:stretch>
            <a:fillRect/>
          </a:stretch>
        </p:blipFill>
        <p:spPr bwMode="auto">
          <a:xfrm>
            <a:off x="838200" y="1384300"/>
            <a:ext cx="7924800" cy="4787900"/>
          </a:xfrm>
          <a:prstGeom prst="rect">
            <a:avLst/>
          </a:prstGeom>
          <a:noFill/>
        </p:spPr>
      </p:pic>
      <p:sp>
        <p:nvSpPr>
          <p:cNvPr id="2" name="Title 1"/>
          <p:cNvSpPr>
            <a:spLocks noGrp="1"/>
          </p:cNvSpPr>
          <p:nvPr>
            <p:ph type="title"/>
          </p:nvPr>
        </p:nvSpPr>
        <p:spPr/>
        <p:txBody>
          <a:bodyPr>
            <a:normAutofit/>
          </a:bodyPr>
          <a:lstStyle/>
          <a:p>
            <a:pPr defTabSz="914363" eaLnBrk="1" fontAlgn="auto" hangingPunct="1">
              <a:spcAft>
                <a:spcPts val="0"/>
              </a:spcAft>
              <a:defRPr/>
            </a:pPr>
            <a:r>
              <a:rPr sz="3200" smtClean="0"/>
              <a:t>The PowerShell Graphical Interfaces</a:t>
            </a:r>
            <a:endParaRPr sz="3200" dirty="0"/>
          </a:p>
        </p:txBody>
      </p:sp>
      <p:sp>
        <p:nvSpPr>
          <p:cNvPr id="14" name="TextBox 13"/>
          <p:cNvSpPr txBox="1"/>
          <p:nvPr/>
        </p:nvSpPr>
        <p:spPr>
          <a:xfrm>
            <a:off x="5638800" y="914400"/>
            <a:ext cx="3237233" cy="461665"/>
          </a:xfrm>
          <a:prstGeom prst="rect">
            <a:avLst/>
          </a:prstGeom>
          <a:noFill/>
        </p:spPr>
        <p:txBody>
          <a:bodyPr wrap="none" rtlCol="0">
            <a:spAutoFit/>
          </a:bodyPr>
          <a:lstStyle/>
          <a:p>
            <a:r>
              <a:rPr lang="en-US" sz="2400" b="1" dirty="0" smtClean="0">
                <a:latin typeface="+mj-lt"/>
              </a:rPr>
              <a:t>Graphical </a:t>
            </a:r>
            <a:r>
              <a:rPr lang="en-US" sz="2400" b="1" dirty="0" err="1" smtClean="0">
                <a:latin typeface="+mj-lt"/>
              </a:rPr>
              <a:t>PowerShell</a:t>
            </a:r>
            <a:endParaRPr lang="en-US" sz="2400" b="1" dirty="0" smtClean="0">
              <a:latin typeface="+mj-lt"/>
            </a:endParaRPr>
          </a:p>
        </p:txBody>
      </p:sp>
      <p:sp>
        <p:nvSpPr>
          <p:cNvPr id="15" name="TextBox 14"/>
          <p:cNvSpPr txBox="1"/>
          <p:nvPr/>
        </p:nvSpPr>
        <p:spPr>
          <a:xfrm>
            <a:off x="3352800" y="685800"/>
            <a:ext cx="2161746" cy="461665"/>
          </a:xfrm>
          <a:prstGeom prst="rect">
            <a:avLst/>
          </a:prstGeom>
          <a:noFill/>
        </p:spPr>
        <p:txBody>
          <a:bodyPr wrap="none" rtlCol="0">
            <a:spAutoFit/>
          </a:bodyPr>
          <a:lstStyle/>
          <a:p>
            <a:r>
              <a:rPr lang="en-US" sz="2400" b="1" dirty="0" smtClean="0">
                <a:latin typeface="+mj-lt"/>
              </a:rPr>
              <a:t>Out-</a:t>
            </a:r>
            <a:r>
              <a:rPr lang="en-US" sz="2400" b="1" dirty="0" err="1" smtClean="0">
                <a:latin typeface="+mj-lt"/>
              </a:rPr>
              <a:t>GridView</a:t>
            </a:r>
            <a:endParaRPr lang="en-US" sz="2400" b="1" dirty="0" smtClean="0">
              <a:latin typeface="+mj-lt"/>
            </a:endParaRPr>
          </a:p>
        </p:txBody>
      </p:sp>
      <p:sp>
        <p:nvSpPr>
          <p:cNvPr id="17" name="Isosceles Triangle 1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0"/>
          <p:cNvGrpSpPr/>
          <p:nvPr/>
        </p:nvGrpSpPr>
        <p:grpSpPr>
          <a:xfrm>
            <a:off x="3810000" y="1752600"/>
            <a:ext cx="5130800" cy="4203700"/>
            <a:chOff x="3810000" y="1752600"/>
            <a:chExt cx="5130800" cy="4203700"/>
          </a:xfrm>
        </p:grpSpPr>
        <p:sp>
          <p:nvSpPr>
            <p:cNvPr id="20" name="Freeform 19"/>
            <p:cNvSpPr/>
            <p:nvPr/>
          </p:nvSpPr>
          <p:spPr bwMode="auto">
            <a:xfrm>
              <a:off x="3810000" y="1752600"/>
              <a:ext cx="5130800" cy="4203700"/>
            </a:xfrm>
            <a:custGeom>
              <a:avLst/>
              <a:gdLst>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30800" h="4203700">
                  <a:moveTo>
                    <a:pt x="3556000" y="927100"/>
                  </a:moveTo>
                  <a:lnTo>
                    <a:pt x="3276600" y="914400"/>
                  </a:lnTo>
                  <a:lnTo>
                    <a:pt x="3276600" y="609600"/>
                  </a:lnTo>
                  <a:lnTo>
                    <a:pt x="0" y="889000"/>
                  </a:lnTo>
                  <a:lnTo>
                    <a:pt x="3276600" y="393700"/>
                  </a:lnTo>
                  <a:lnTo>
                    <a:pt x="3263900" y="0"/>
                  </a:lnTo>
                  <a:lnTo>
                    <a:pt x="5118100" y="0"/>
                  </a:lnTo>
                  <a:lnTo>
                    <a:pt x="5130800" y="914400"/>
                  </a:lnTo>
                  <a:lnTo>
                    <a:pt x="4597400" y="927100"/>
                  </a:lnTo>
                  <a:lnTo>
                    <a:pt x="596900" y="4203700"/>
                  </a:lnTo>
                  <a:lnTo>
                    <a:pt x="4254500" y="914400"/>
                  </a:lnTo>
                  <a:lnTo>
                    <a:pt x="3987800" y="914400"/>
                  </a:lnTo>
                  <a:lnTo>
                    <a:pt x="3086100" y="1295400"/>
                  </a:lnTo>
                  <a:lnTo>
                    <a:pt x="3556000" y="927100"/>
                  </a:lnTo>
                  <a:close/>
                </a:path>
              </a:pathLst>
            </a:cu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ular Callout 8"/>
            <p:cNvSpPr/>
            <p:nvPr/>
          </p:nvSpPr>
          <p:spPr bwMode="auto">
            <a:xfrm>
              <a:off x="7086600" y="1752600"/>
              <a:ext cx="1828800" cy="914400"/>
            </a:xfrm>
            <a:prstGeom prst="wedgeRectCallout">
              <a:avLst>
                <a:gd name="adj1" fmla="val -58785"/>
                <a:gd name="adj2" fmla="val 91667"/>
              </a:avLst>
            </a:prstGeom>
            <a:noFill/>
            <a:ln>
              <a:noFill/>
              <a:headEnd type="none" w="med" len="med"/>
              <a:tailEnd type="none" w="med" len="med"/>
            </a:ln>
            <a:effectLst>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latin typeface="Segoe" pitchFamily="34" charset="0"/>
                </a:rPr>
                <a:t>Integrated development environment</a:t>
              </a:r>
            </a:p>
          </p:txBody>
        </p:sp>
      </p:grpSp>
      <p:sp>
        <p:nvSpPr>
          <p:cNvPr id="8" name="Rectangular Callout 7"/>
          <p:cNvSpPr/>
          <p:nvPr/>
        </p:nvSpPr>
        <p:spPr bwMode="auto">
          <a:xfrm>
            <a:off x="5715000" y="1371600"/>
            <a:ext cx="1828800" cy="685800"/>
          </a:xfrm>
          <a:prstGeom prst="wedgeRectCallout">
            <a:avLst>
              <a:gd name="adj1" fmla="val -68941"/>
              <a:gd name="adj2" fmla="val -972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latin typeface="Segoe" pitchFamily="34" charset="0"/>
              </a:rPr>
              <a:t>Multi-tabbed interface</a:t>
            </a:r>
          </a:p>
        </p:txBody>
      </p:sp>
      <p:sp>
        <p:nvSpPr>
          <p:cNvPr id="5" name="Rectangular Callout 4"/>
          <p:cNvSpPr/>
          <p:nvPr/>
        </p:nvSpPr>
        <p:spPr bwMode="auto">
          <a:xfrm>
            <a:off x="7086600" y="3962400"/>
            <a:ext cx="1981200" cy="533400"/>
          </a:xfrm>
          <a:prstGeom prst="wedgeRectCallout">
            <a:avLst>
              <a:gd name="adj1" fmla="val -40472"/>
              <a:gd name="adj2" fmla="val 16501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latin typeface="Segoe" pitchFamily="34" charset="0"/>
              </a:rPr>
              <a:t>Syntax coloring</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8"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14363" eaLnBrk="1" fontAlgn="auto" hangingPunct="1">
              <a:spcAft>
                <a:spcPts val="0"/>
              </a:spcAft>
              <a:defRPr/>
            </a:pPr>
            <a:r>
              <a:rPr smtClean="0"/>
              <a:t>Extending PowerShell Scripts</a:t>
            </a:r>
            <a:endParaRPr sz="3600" dirty="0"/>
          </a:p>
        </p:txBody>
      </p:sp>
      <p:sp>
        <p:nvSpPr>
          <p:cNvPr id="44035" name="Content Placeholder 2"/>
          <p:cNvSpPr>
            <a:spLocks noGrp="1"/>
          </p:cNvSpPr>
          <p:nvPr>
            <p:ph type="body" sz="quarter" idx="10"/>
          </p:nvPr>
        </p:nvSpPr>
        <p:spPr/>
        <p:txBody>
          <a:bodyPr/>
          <a:lstStyle/>
          <a:p>
            <a:pPr eaLnBrk="1" hangingPunct="1"/>
            <a:r>
              <a:rPr lang="en-US" smtClean="0"/>
              <a:t>Advanced functions</a:t>
            </a:r>
          </a:p>
          <a:p>
            <a:pPr eaLnBrk="1" hangingPunct="1"/>
            <a:r>
              <a:rPr lang="en-US" smtClean="0"/>
              <a:t>Call .NET APIs</a:t>
            </a:r>
          </a:p>
          <a:p>
            <a:pPr eaLnBrk="1" hangingPunct="1"/>
            <a:r>
              <a:rPr lang="en-US" smtClean="0"/>
              <a:t>Improved debugging</a:t>
            </a:r>
          </a:p>
          <a:p>
            <a:pPr eaLnBrk="1" hangingPunct="1"/>
            <a:r>
              <a:rPr lang="en-US" smtClean="0"/>
              <a:t>Event log subscription</a:t>
            </a:r>
          </a:p>
          <a:p>
            <a:pPr eaLnBrk="1" hangingPunct="1"/>
            <a:r>
              <a:rPr lang="en-US" smtClean="0"/>
              <a:t>Write cmdlets in PowerShell script</a:t>
            </a:r>
          </a:p>
          <a:p>
            <a:pPr eaLnBrk="1" hangingPunct="1"/>
            <a:r>
              <a:rPr lang="en-US" smtClean="0"/>
              <a:t>Script translation</a:t>
            </a:r>
          </a:p>
          <a:p>
            <a:pPr eaLnBrk="1" hangingPunct="1"/>
            <a:r>
              <a:rPr lang="en-US" smtClean="0"/>
              <a:t>New cmdlets</a:t>
            </a:r>
          </a:p>
          <a:p>
            <a:pPr eaLnBrk="1" hangingPunct="1"/>
            <a:r>
              <a:rPr lang="en-US" smtClean="0"/>
              <a:t>Community site</a:t>
            </a:r>
          </a:p>
        </p:txBody>
      </p:sp>
    </p:spTree>
  </p:cSld>
  <p:clrMapOvr>
    <a:masterClrMapping/>
  </p:clrMapOvr>
  <p:transition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mtClean="0"/>
              <a:t>AD &amp; Identity </a:t>
            </a:r>
            <a:r>
              <a:rPr dirty="0" smtClean="0"/>
              <a:t>Management</a:t>
            </a:r>
            <a:endParaRPr dirty="0"/>
          </a:p>
        </p:txBody>
      </p:sp>
      <p:sp>
        <p:nvSpPr>
          <p:cNvPr id="45059" name="Content Placeholder 2"/>
          <p:cNvSpPr>
            <a:spLocks noGrp="1"/>
          </p:cNvSpPr>
          <p:nvPr>
            <p:ph type="body" sz="quarter" idx="10"/>
          </p:nvPr>
        </p:nvSpPr>
        <p:spPr>
          <a:xfrm>
            <a:off x="381000" y="1524000"/>
            <a:ext cx="8382000" cy="3841052"/>
          </a:xfrm>
        </p:spPr>
        <p:txBody>
          <a:bodyPr/>
          <a:lstStyle/>
          <a:p>
            <a:pPr lvl="0"/>
            <a:r>
              <a:rPr lang="en-US" sz="2800" dirty="0" smtClean="0"/>
              <a:t>Active Directory server role enhancements</a:t>
            </a:r>
          </a:p>
          <a:p>
            <a:pPr lvl="1"/>
            <a:r>
              <a:rPr lang="en-US" sz="2000" dirty="0" smtClean="0"/>
              <a:t>New forest functional level</a:t>
            </a:r>
          </a:p>
          <a:p>
            <a:pPr lvl="1"/>
            <a:r>
              <a:rPr lang="en-US" sz="2000" dirty="0" err="1" smtClean="0"/>
              <a:t>PowerShell</a:t>
            </a:r>
            <a:r>
              <a:rPr lang="en-US" sz="2000" dirty="0" smtClean="0"/>
              <a:t> management</a:t>
            </a:r>
          </a:p>
          <a:p>
            <a:pPr lvl="1"/>
            <a:r>
              <a:rPr lang="en-US" sz="2000" dirty="0" smtClean="0"/>
              <a:t>Microsoft System Center Management Pack</a:t>
            </a:r>
          </a:p>
          <a:p>
            <a:pPr lvl="0"/>
            <a:r>
              <a:rPr lang="en-US" sz="2800" dirty="0" smtClean="0"/>
              <a:t>Active Directory Administrative Center</a:t>
            </a:r>
          </a:p>
          <a:p>
            <a:pPr lvl="1"/>
            <a:r>
              <a:rPr lang="en-US" sz="2000" dirty="0" smtClean="0"/>
              <a:t>Recycle Bin</a:t>
            </a:r>
          </a:p>
          <a:p>
            <a:pPr lvl="1"/>
            <a:r>
              <a:rPr lang="en-US" sz="2000" dirty="0" smtClean="0"/>
              <a:t>Offline domain join</a:t>
            </a:r>
          </a:p>
          <a:p>
            <a:pPr lvl="1"/>
            <a:r>
              <a:rPr lang="en-US" sz="2000" dirty="0" smtClean="0"/>
              <a:t>Managed service accounts</a:t>
            </a:r>
          </a:p>
          <a:p>
            <a:pPr lvl="0"/>
            <a:r>
              <a:rPr lang="en-US" sz="2800" dirty="0" smtClean="0"/>
              <a:t>Active Directory Federated Services update</a:t>
            </a:r>
          </a:p>
          <a:p>
            <a:pPr lvl="1"/>
            <a:r>
              <a:rPr lang="en-US" sz="2000" dirty="0" smtClean="0"/>
              <a:t>Authentication assurance</a:t>
            </a:r>
            <a:endParaRPr lang="en-US" sz="2000" dirty="0"/>
          </a:p>
        </p:txBody>
      </p:sp>
    </p:spTree>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dirty="0" smtClean="0"/>
              <a:t>Increasing Compliance</a:t>
            </a:r>
            <a:endParaRPr dirty="0"/>
          </a:p>
        </p:txBody>
      </p:sp>
      <p:sp>
        <p:nvSpPr>
          <p:cNvPr id="48131" name="Content Placeholder 2"/>
          <p:cNvSpPr>
            <a:spLocks noGrp="1"/>
          </p:cNvSpPr>
          <p:nvPr>
            <p:ph type="body" sz="quarter" idx="10"/>
          </p:nvPr>
        </p:nvSpPr>
        <p:spPr/>
        <p:txBody>
          <a:bodyPr/>
          <a:lstStyle/>
          <a:p>
            <a:pPr eaLnBrk="1" hangingPunct="1"/>
            <a:r>
              <a:rPr lang="en-US" dirty="0" smtClean="0"/>
              <a:t>Integrated Best Practice Analyzer</a:t>
            </a:r>
          </a:p>
          <a:p>
            <a:pPr lvl="1" eaLnBrk="1" hangingPunct="1"/>
            <a:r>
              <a:rPr lang="en-US" dirty="0" smtClean="0"/>
              <a:t>Validates configuration information</a:t>
            </a:r>
          </a:p>
          <a:p>
            <a:pPr lvl="1" eaLnBrk="1" hangingPunct="1"/>
            <a:r>
              <a:rPr lang="en-US" dirty="0" smtClean="0"/>
              <a:t>Enhances infrastructure reliability</a:t>
            </a:r>
          </a:p>
          <a:p>
            <a:pPr lvl="1" eaLnBrk="1" hangingPunct="1"/>
            <a:r>
              <a:rPr lang="en-US" dirty="0" smtClean="0"/>
              <a:t>Improves compliance with service level agreements</a:t>
            </a:r>
          </a:p>
          <a:p>
            <a:pPr eaLnBrk="1" hangingPunct="1">
              <a:buFontTx/>
              <a:buNone/>
            </a:pPr>
            <a:endParaRPr lang="en-US" dirty="0" smtClean="0"/>
          </a:p>
        </p:txBody>
      </p:sp>
      <p:grpSp>
        <p:nvGrpSpPr>
          <p:cNvPr id="3" name="Group 26"/>
          <p:cNvGrpSpPr>
            <a:grpSpLocks/>
          </p:cNvGrpSpPr>
          <p:nvPr/>
        </p:nvGrpSpPr>
        <p:grpSpPr bwMode="auto">
          <a:xfrm>
            <a:off x="5334000" y="3886200"/>
            <a:ext cx="1939925" cy="1752600"/>
            <a:chOff x="3833275" y="5137961"/>
            <a:chExt cx="1560124" cy="1330933"/>
          </a:xfrm>
        </p:grpSpPr>
        <p:pic>
          <p:nvPicPr>
            <p:cNvPr id="48136" name="Picture 5" descr="\\eventsql\dvd27\Clip_Installer\DVD_ART\Artwork_Imagery\Shapes and Graphics\screen captures\CICS 3270 screen.png"/>
            <p:cNvPicPr>
              <a:picLocks noChangeAspect="1" noChangeArrowheads="1"/>
            </p:cNvPicPr>
            <p:nvPr/>
          </p:nvPicPr>
          <p:blipFill>
            <a:blip r:embed="rId3"/>
            <a:srcRect/>
            <a:stretch>
              <a:fillRect/>
            </a:stretch>
          </p:blipFill>
          <p:spPr bwMode="auto">
            <a:xfrm>
              <a:off x="4271659" y="5137961"/>
              <a:ext cx="931438" cy="630541"/>
            </a:xfrm>
            <a:prstGeom prst="rect">
              <a:avLst/>
            </a:prstGeom>
            <a:noFill/>
            <a:ln w="9525">
              <a:noFill/>
              <a:miter lim="800000"/>
              <a:headEnd/>
              <a:tailEnd/>
            </a:ln>
          </p:spPr>
        </p:pic>
        <p:pic>
          <p:nvPicPr>
            <p:cNvPr id="48137" name="Picture 3" descr="\\eventsql\dvd27\Clip_Installer\DVD_ART\Artwork_Imagery\Shapes and Graphics\screen captures\office screen.png"/>
            <p:cNvPicPr>
              <a:picLocks noChangeAspect="1" noChangeArrowheads="1"/>
            </p:cNvPicPr>
            <p:nvPr/>
          </p:nvPicPr>
          <p:blipFill>
            <a:blip r:embed="rId4"/>
            <a:srcRect/>
            <a:stretch>
              <a:fillRect/>
            </a:stretch>
          </p:blipFill>
          <p:spPr bwMode="auto">
            <a:xfrm>
              <a:off x="3833275" y="5435054"/>
              <a:ext cx="692560" cy="946292"/>
            </a:xfrm>
            <a:prstGeom prst="rect">
              <a:avLst/>
            </a:prstGeom>
            <a:noFill/>
            <a:ln w="9525">
              <a:noFill/>
              <a:miter lim="800000"/>
              <a:headEnd/>
              <a:tailEnd/>
            </a:ln>
          </p:spPr>
        </p:pic>
        <p:pic>
          <p:nvPicPr>
            <p:cNvPr id="48138" name="Picture 4" descr="\\eventsql\dvd27\Clip_Installer\DVD_ART\Artwork_Imagery\Shapes and Graphics\screen captures\vista screen.png"/>
            <p:cNvPicPr>
              <a:picLocks noChangeAspect="1" noChangeArrowheads="1"/>
            </p:cNvPicPr>
            <p:nvPr/>
          </p:nvPicPr>
          <p:blipFill>
            <a:blip r:embed="rId5"/>
            <a:srcRect/>
            <a:stretch>
              <a:fillRect/>
            </a:stretch>
          </p:blipFill>
          <p:spPr bwMode="auto">
            <a:xfrm>
              <a:off x="4601758" y="5389124"/>
              <a:ext cx="791641" cy="1079770"/>
            </a:xfrm>
            <a:prstGeom prst="rect">
              <a:avLst/>
            </a:prstGeom>
            <a:noFill/>
            <a:ln w="9525">
              <a:noFill/>
              <a:miter lim="800000"/>
              <a:headEnd/>
              <a:tailEnd/>
            </a:ln>
          </p:spPr>
        </p:pic>
      </p:grpSp>
    </p:spTree>
  </p:cSld>
  <p:clrMapOvr>
    <a:masterClrMapping/>
  </p:clrMapOvr>
  <p:transition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Courses\Wadeware\2008_09_12 Windows 2008 R2 Marketing Collateral project\web.png"/>
          <p:cNvPicPr>
            <a:picLocks noChangeAspect="1" noChangeArrowheads="1"/>
          </p:cNvPicPr>
          <p:nvPr/>
        </p:nvPicPr>
        <p:blipFill>
          <a:blip r:embed="rId3"/>
          <a:srcRect/>
          <a:stretch>
            <a:fillRect/>
          </a:stretch>
        </p:blipFill>
        <p:spPr bwMode="auto">
          <a:xfrm>
            <a:off x="0" y="231312"/>
            <a:ext cx="7823200" cy="6423487"/>
          </a:xfrm>
          <a:prstGeom prst="rect">
            <a:avLst/>
          </a:prstGeom>
          <a:noFill/>
        </p:spPr>
      </p:pic>
      <p:sp>
        <p:nvSpPr>
          <p:cNvPr id="11" name="TextBox 10"/>
          <p:cNvSpPr txBox="1"/>
          <p:nvPr/>
        </p:nvSpPr>
        <p:spPr>
          <a:xfrm>
            <a:off x="7104742" y="288613"/>
            <a:ext cx="1865086"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sz="5400" b="1" dirty="0" smtClean="0">
                <a:solidFill>
                  <a:schemeClr val="bg2"/>
                </a:solidFill>
                <a:effectLst>
                  <a:glow rad="63500">
                    <a:schemeClr val="accent2">
                      <a:satMod val="175000"/>
                      <a:alpha val="40000"/>
                    </a:schemeClr>
                  </a:glow>
                  <a:outerShdw blurRad="50800" dist="38100" dir="2700000" algn="tl" rotWithShape="0">
                    <a:schemeClr val="tx1"/>
                  </a:outerShdw>
                </a:effectLst>
                <a:latin typeface="+mj-lt"/>
              </a:rPr>
              <a:t>Web</a:t>
            </a:r>
            <a:endParaRPr lang="en-US" sz="5400" b="1" dirty="0">
              <a:solidFill>
                <a:schemeClr val="bg2"/>
              </a:solidFill>
              <a:effectLst>
                <a:glow rad="63500">
                  <a:schemeClr val="accent2">
                    <a:satMod val="175000"/>
                    <a:alpha val="40000"/>
                  </a:schemeClr>
                </a:glow>
                <a:outerShdw blurRad="50800" dist="38100" dir="2700000" algn="tl" rotWithShape="0">
                  <a:schemeClr val="tx1"/>
                </a:outerShdw>
              </a:effectLst>
              <a:latin typeface="+mj-lt"/>
            </a:endParaRPr>
          </a:p>
        </p:txBody>
      </p:sp>
    </p:spTree>
  </p:cSld>
  <p:clrMapOvr>
    <a:masterClrMapping/>
  </p:clrMapOvr>
  <p:transition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r>
              <a:rPr smtClean="0"/>
              <a:t>Overview</a:t>
            </a:r>
            <a:endParaRPr lang="en-US" dirty="0"/>
          </a:p>
        </p:txBody>
      </p:sp>
      <p:sp>
        <p:nvSpPr>
          <p:cNvPr id="9" name="Pentagon 8"/>
          <p:cNvSpPr/>
          <p:nvPr/>
        </p:nvSpPr>
        <p:spPr bwMode="auto">
          <a:xfrm flipH="1">
            <a:off x="304800" y="17526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Introducing </a:t>
            </a:r>
            <a:r>
              <a:rPr lang="en-US" sz="3200" dirty="0" smtClean="0">
                <a:latin typeface="+mn-lt"/>
                <a:cs typeface="+mn-cs"/>
              </a:rPr>
              <a:t>IIS 7.5 </a:t>
            </a:r>
          </a:p>
        </p:txBody>
      </p:sp>
      <p:sp>
        <p:nvSpPr>
          <p:cNvPr id="10" name="Pentagon 9"/>
          <p:cNvSpPr/>
          <p:nvPr/>
        </p:nvSpPr>
        <p:spPr bwMode="auto">
          <a:xfrm flipH="1">
            <a:off x="304800" y="23622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Expanding </a:t>
            </a:r>
            <a:r>
              <a:rPr lang="en-US" sz="3200" dirty="0" smtClean="0">
                <a:latin typeface="+mn-lt"/>
                <a:cs typeface="+mn-cs"/>
              </a:rPr>
              <a:t>IIS Manager</a:t>
            </a:r>
          </a:p>
        </p:txBody>
      </p:sp>
      <p:sp>
        <p:nvSpPr>
          <p:cNvPr id="11" name="Pentagon 10"/>
          <p:cNvSpPr/>
          <p:nvPr/>
        </p:nvSpPr>
        <p:spPr bwMode="auto">
          <a:xfrm flipH="1">
            <a:off x="304800" y="29858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Easier </a:t>
            </a:r>
            <a:r>
              <a:rPr lang="en-US" sz="3200" dirty="0" smtClean="0">
                <a:latin typeface="+mn-lt"/>
                <a:cs typeface="+mn-cs"/>
              </a:rPr>
              <a:t>Troubleshooting </a:t>
            </a:r>
          </a:p>
        </p:txBody>
      </p:sp>
      <p:sp>
        <p:nvSpPr>
          <p:cNvPr id="12" name="Pentagon 11"/>
          <p:cNvSpPr/>
          <p:nvPr/>
        </p:nvSpPr>
        <p:spPr bwMode="auto">
          <a:xfrm flipH="1">
            <a:off x="304800" y="35954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IIS 7.5 </a:t>
            </a:r>
            <a:r>
              <a:rPr lang="en-US" sz="3200" dirty="0" smtClean="0">
                <a:latin typeface="+mn-lt"/>
                <a:cs typeface="+mn-cs"/>
              </a:rPr>
              <a:t>FTP Services</a:t>
            </a:r>
          </a:p>
        </p:txBody>
      </p:sp>
      <p:sp>
        <p:nvSpPr>
          <p:cNvPr id="13" name="Pentagon 12"/>
          <p:cNvSpPr/>
          <p:nvPr/>
        </p:nvSpPr>
        <p:spPr bwMode="auto">
          <a:xfrm flipH="1">
            <a:off x="304800" y="4219004"/>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Extensible </a:t>
            </a:r>
            <a:r>
              <a:rPr lang="en-US" sz="3200" dirty="0" smtClean="0">
                <a:latin typeface="+mn-lt"/>
                <a:cs typeface="+mn-cs"/>
              </a:rPr>
              <a:t>architecture</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mtClean="0"/>
              <a:t>Solid Web Server Foundation</a:t>
            </a:r>
            <a:endParaRPr sz="4000" dirty="0">
              <a:solidFill>
                <a:srgbClr val="00B050"/>
              </a:solidFill>
              <a:effectLst/>
            </a:endParaRPr>
          </a:p>
        </p:txBody>
      </p:sp>
      <p:graphicFrame>
        <p:nvGraphicFramePr>
          <p:cNvPr id="9" name="Table 8"/>
          <p:cNvGraphicFramePr>
            <a:graphicFrameLocks noGrp="1"/>
          </p:cNvGraphicFramePr>
          <p:nvPr/>
        </p:nvGraphicFramePr>
        <p:xfrm>
          <a:off x="228600" y="1447800"/>
          <a:ext cx="8763000" cy="4584763"/>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2190750"/>
                <a:gridCol w="2190750"/>
                <a:gridCol w="2190750"/>
                <a:gridCol w="2190750"/>
              </a:tblGrid>
              <a:tr h="457200">
                <a:tc>
                  <a:txBody>
                    <a:bodyPr/>
                    <a:lstStyle/>
                    <a:p>
                      <a:pPr marL="0" marR="0" algn="ctr">
                        <a:lnSpc>
                          <a:spcPct val="115000"/>
                        </a:lnSpc>
                        <a:spcBef>
                          <a:spcPts val="0"/>
                        </a:spcBef>
                        <a:spcAft>
                          <a:spcPts val="1000"/>
                        </a:spcAft>
                      </a:pPr>
                      <a:r>
                        <a:rPr lang="en-US" sz="2000" dirty="0">
                          <a:solidFill>
                            <a:schemeClr val="bg1"/>
                          </a:solidFill>
                          <a:effectLst>
                            <a:outerShdw blurRad="50800" dist="38100" dir="2700000" algn="tl" rotWithShape="0">
                              <a:prstClr val="black">
                                <a:alpha val="40000"/>
                              </a:prstClr>
                            </a:outerShdw>
                          </a:effectLst>
                        </a:rPr>
                        <a:t>More Reliable </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en-US" sz="2000" dirty="0">
                          <a:solidFill>
                            <a:schemeClr val="bg1"/>
                          </a:solidFill>
                          <a:effectLst>
                            <a:outerShdw blurRad="50800" dist="38100" dir="2700000" algn="tl" rotWithShape="0">
                              <a:prstClr val="black">
                                <a:alpha val="40000"/>
                              </a:prstClr>
                            </a:outerShdw>
                          </a:effectLst>
                        </a:rPr>
                        <a:t>More Control </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en-US" sz="2000" dirty="0">
                          <a:solidFill>
                            <a:schemeClr val="bg1"/>
                          </a:solidFill>
                          <a:effectLst>
                            <a:outerShdw blurRad="50800" dist="38100" dir="2700000" algn="tl" rotWithShape="0">
                              <a:prstClr val="black">
                                <a:alpha val="40000"/>
                              </a:prstClr>
                            </a:outerShdw>
                          </a:effectLst>
                        </a:rPr>
                        <a:t>More Secure </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en-US" sz="2000" dirty="0">
                          <a:solidFill>
                            <a:schemeClr val="bg1"/>
                          </a:solidFill>
                          <a:effectLst>
                            <a:outerShdw blurRad="50800" dist="38100" dir="2700000" algn="tl" rotWithShape="0">
                              <a:prstClr val="black">
                                <a:alpha val="40000"/>
                              </a:prstClr>
                            </a:outerShdw>
                          </a:effectLst>
                        </a:rPr>
                        <a:t>More Choice </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r>
              <a:tr h="1220005">
                <a:tc>
                  <a:txBody>
                    <a:bodyPr/>
                    <a:lstStyle/>
                    <a:p>
                      <a:pPr marL="0" marR="0" algn="l">
                        <a:lnSpc>
                          <a:spcPct val="115000"/>
                        </a:lnSpc>
                        <a:spcBef>
                          <a:spcPts val="0"/>
                        </a:spcBef>
                        <a:spcAft>
                          <a:spcPts val="1000"/>
                        </a:spcAft>
                      </a:pPr>
                      <a:r>
                        <a:rPr lang="en-US" sz="1200" b="1" dirty="0" smtClean="0"/>
                        <a:t>Increased availability through dynamic request handling, improved caching and powerful troubleshooting tools</a:t>
                      </a:r>
                      <a:endParaRPr lang="en-US" sz="1200" b="1"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en-US" sz="1200" b="1" dirty="0" smtClean="0"/>
                        <a:t>Simplified, distributed management through set of customizable administration tools with easier application deployment for developers </a:t>
                      </a:r>
                      <a:endParaRPr lang="en-US" sz="1200" b="1"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en-US" sz="1200" b="1" dirty="0" smtClean="0"/>
                        <a:t>Improved security and server protection through reduced server footprint and enhanced publishing and request filtering capabilities </a:t>
                      </a:r>
                      <a:endParaRPr lang="en-US" sz="1200" b="1"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en-US" sz="1200" b="1" dirty="0" smtClean="0"/>
                        <a:t>Flexible platform with enhanced support for multiple application development platforms and media content delivery </a:t>
                      </a:r>
                      <a:endParaRPr lang="en-US" sz="1200" b="1" dirty="0">
                        <a:latin typeface="Calibri"/>
                        <a:ea typeface="Calibri"/>
                      </a:endParaRPr>
                    </a:p>
                  </a:txBody>
                  <a:tcPr marL="182880" marR="45720" marT="91440" marB="91440"/>
                </a:tc>
              </a:tr>
              <a:tr h="2682811">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pPr>
                      <a:r>
                        <a:rPr lang="en-US" sz="1200" dirty="0" smtClean="0"/>
                        <a:t>Scalable Web Infrastructure</a:t>
                      </a:r>
                    </a:p>
                    <a:p>
                      <a:pPr marL="231775" marR="0" lvl="0" indent="-231775">
                        <a:lnSpc>
                          <a:spcPct val="115000"/>
                        </a:lnSpc>
                        <a:spcBef>
                          <a:spcPts val="0"/>
                        </a:spcBef>
                        <a:spcAft>
                          <a:spcPts val="1000"/>
                        </a:spcAft>
                        <a:buClr>
                          <a:schemeClr val="accent2">
                            <a:lumMod val="50000"/>
                          </a:schemeClr>
                        </a:buClr>
                        <a:buFont typeface="Segoe" pitchFamily="34" charset="0"/>
                        <a:buChar char="●"/>
                      </a:pPr>
                      <a:r>
                        <a:rPr lang="en-US" sz="1200" dirty="0" smtClean="0"/>
                        <a:t>Dynamic Caching and Compression</a:t>
                      </a:r>
                    </a:p>
                    <a:p>
                      <a:pPr marL="231775" marR="0" lvl="0" indent="-231775">
                        <a:lnSpc>
                          <a:spcPct val="115000"/>
                        </a:lnSpc>
                        <a:spcBef>
                          <a:spcPts val="0"/>
                        </a:spcBef>
                        <a:spcAft>
                          <a:spcPts val="1000"/>
                        </a:spcAft>
                        <a:buClr>
                          <a:schemeClr val="accent2">
                            <a:lumMod val="50000"/>
                          </a:schemeClr>
                        </a:buClr>
                        <a:buFont typeface="Segoe" pitchFamily="34" charset="0"/>
                        <a:buChar char="●"/>
                      </a:pPr>
                      <a:r>
                        <a:rPr lang="en-US" sz="1200" dirty="0" smtClean="0"/>
                        <a:t>Rich Diagnostic Tools</a:t>
                      </a:r>
                      <a:endParaRPr lang="en-US" sz="1200" dirty="0" smtClean="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Powerful Administration Tools </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Centralized Web Management</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Delegated Remote Management</a:t>
                      </a:r>
                      <a:endParaRPr lang="en-US" sz="1200" dirty="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Enhanced Server Protection</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Secure Content Publishing</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Improved Access Protection</a:t>
                      </a:r>
                      <a:endParaRPr lang="en-US" sz="1200" dirty="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ASP.NET and PHP Support</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Modular &amp; Extensible Web Server</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sz="1200" dirty="0" smtClean="0"/>
                        <a:t>Intelligent Media Serving</a:t>
                      </a:r>
                      <a:endParaRPr lang="en-US" sz="1200" dirty="0">
                        <a:latin typeface="Calibri"/>
                        <a:ea typeface="Calibri"/>
                        <a:cs typeface="Times New Roman"/>
                      </a:endParaRPr>
                    </a:p>
                  </a:txBody>
                  <a:tcPr marR="45720"/>
                </a:tc>
              </a:tr>
            </a:tbl>
          </a:graphicData>
        </a:graphic>
      </p:graphicFrame>
      <p:pic>
        <p:nvPicPr>
          <p:cNvPr id="4" name="Picture 2" descr="More Control"/>
          <p:cNvPicPr>
            <a:picLocks noChangeAspect="1" noChangeArrowheads="1"/>
          </p:cNvPicPr>
          <p:nvPr/>
        </p:nvPicPr>
        <p:blipFill>
          <a:blip r:embed="rId3" cstate="print"/>
          <a:srcRect/>
          <a:stretch>
            <a:fillRect/>
          </a:stretch>
        </p:blipFill>
        <p:spPr bwMode="auto">
          <a:xfrm>
            <a:off x="3038764" y="3468624"/>
            <a:ext cx="952500" cy="752475"/>
          </a:xfrm>
          <a:prstGeom prst="rect">
            <a:avLst/>
          </a:prstGeom>
          <a:noFill/>
        </p:spPr>
      </p:pic>
      <p:pic>
        <p:nvPicPr>
          <p:cNvPr id="5" name="Picture 3" descr="More Choic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29500" y="3468624"/>
            <a:ext cx="952500" cy="752475"/>
          </a:xfrm>
          <a:prstGeom prst="rect">
            <a:avLst/>
          </a:prstGeom>
          <a:noFill/>
        </p:spPr>
      </p:pic>
      <p:pic>
        <p:nvPicPr>
          <p:cNvPr id="6" name="Picture 4" descr="More Reliable"/>
          <p:cNvPicPr>
            <a:picLocks noChangeAspect="1" noChangeArrowheads="1"/>
          </p:cNvPicPr>
          <p:nvPr/>
        </p:nvPicPr>
        <p:blipFill>
          <a:blip r:embed="rId5" cstate="print"/>
          <a:srcRect/>
          <a:stretch>
            <a:fillRect/>
          </a:stretch>
        </p:blipFill>
        <p:spPr bwMode="auto">
          <a:xfrm>
            <a:off x="923636" y="3468624"/>
            <a:ext cx="952500" cy="752475"/>
          </a:xfrm>
          <a:prstGeom prst="rect">
            <a:avLst/>
          </a:prstGeom>
          <a:noFill/>
        </p:spPr>
      </p:pic>
      <p:pic>
        <p:nvPicPr>
          <p:cNvPr id="7" name="Picture 5" descr="More Secure"/>
          <p:cNvPicPr>
            <a:picLocks noChangeAspect="1" noChangeArrowheads="1"/>
          </p:cNvPicPr>
          <p:nvPr/>
        </p:nvPicPr>
        <p:blipFill>
          <a:blip r:embed="rId6" cstate="print"/>
          <a:srcRect/>
          <a:stretch>
            <a:fillRect/>
          </a:stretch>
        </p:blipFill>
        <p:spPr bwMode="auto">
          <a:xfrm>
            <a:off x="5219700" y="3468624"/>
            <a:ext cx="952500" cy="752475"/>
          </a:xfrm>
          <a:prstGeom prst="rect">
            <a:avLst/>
          </a:prstGeom>
          <a:noFill/>
        </p:spPr>
      </p:pic>
      <p:sp>
        <p:nvSpPr>
          <p:cNvPr id="8" name="Isosceles Triangle 7"/>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7" name="Picture 3" descr="C:\Courses\Wadeware\2008_09_12 Windows 2008 R2 Marketing Collateral project\WebServerInternetInformationsServices7.png"/>
          <p:cNvPicPr>
            <a:picLocks noChangeAspect="1" noChangeArrowheads="1"/>
          </p:cNvPicPr>
          <p:nvPr/>
        </p:nvPicPr>
        <p:blipFill>
          <a:blip r:embed="rId7"/>
          <a:srcRect/>
          <a:stretch>
            <a:fillRect/>
          </a:stretch>
        </p:blipFill>
        <p:spPr bwMode="auto">
          <a:xfrm>
            <a:off x="228600" y="838200"/>
            <a:ext cx="2816998" cy="5334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New Management Tools</a:t>
            </a:r>
            <a:endParaRPr lang="en-US" dirty="0"/>
          </a:p>
        </p:txBody>
      </p:sp>
      <p:sp>
        <p:nvSpPr>
          <p:cNvPr id="3" name="Text Placeholder 2"/>
          <p:cNvSpPr>
            <a:spLocks noGrp="1"/>
          </p:cNvSpPr>
          <p:nvPr>
            <p:ph type="body" sz="quarter" idx="10"/>
          </p:nvPr>
        </p:nvSpPr>
        <p:spPr>
          <a:xfrm>
            <a:off x="381000" y="1752600"/>
            <a:ext cx="8382000" cy="4372429"/>
          </a:xfrm>
        </p:spPr>
        <p:txBody>
          <a:bodyPr>
            <a:normAutofit/>
          </a:bodyPr>
          <a:lstStyle/>
          <a:p>
            <a:r>
              <a:rPr lang="en-US" dirty="0" smtClean="0"/>
              <a:t>Enhanced IIS Manager</a:t>
            </a:r>
          </a:p>
          <a:p>
            <a:pPr lvl="1"/>
            <a:r>
              <a:rPr lang="en-US" dirty="0" smtClean="0"/>
              <a:t>Configuration Editor</a:t>
            </a:r>
          </a:p>
          <a:p>
            <a:pPr lvl="1"/>
            <a:r>
              <a:rPr lang="en-US" dirty="0" smtClean="0"/>
              <a:t>IIS Manager UI Extensions</a:t>
            </a:r>
          </a:p>
          <a:p>
            <a:pPr lvl="1"/>
            <a:r>
              <a:rPr lang="en-US" dirty="0" smtClean="0"/>
              <a:t>Request Filtering</a:t>
            </a:r>
          </a:p>
          <a:p>
            <a:r>
              <a:rPr lang="en-US" dirty="0" smtClean="0"/>
              <a:t>Windows </a:t>
            </a:r>
            <a:r>
              <a:rPr lang="en-US" dirty="0" err="1" smtClean="0"/>
              <a:t>PowerShell</a:t>
            </a:r>
            <a:r>
              <a:rPr lang="en-US" dirty="0" smtClean="0"/>
              <a:t> Provider</a:t>
            </a:r>
          </a:p>
          <a:p>
            <a:r>
              <a:rPr lang="en-US" dirty="0" smtClean="0"/>
              <a:t>.NET on Server Core</a:t>
            </a:r>
          </a:p>
          <a:p>
            <a:pPr>
              <a:buNone/>
            </a:pPr>
            <a:endParaRPr lang="en-US" dirty="0" smtClean="0"/>
          </a:p>
          <a:p>
            <a:pPr>
              <a:buNone/>
            </a:pPr>
            <a:endParaRPr lang="en-US" dirty="0" smtClean="0"/>
          </a:p>
        </p:txBody>
      </p:sp>
    </p:spTree>
  </p:cSld>
  <p:clrMapOvr>
    <a:masterClrMapping/>
  </p:clrMapOvr>
  <p:transition advClick="0"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Reducing Troubleshooting Effort</a:t>
            </a:r>
            <a:endParaRPr lang="en-US" dirty="0"/>
          </a:p>
        </p:txBody>
      </p:sp>
      <p:sp>
        <p:nvSpPr>
          <p:cNvPr id="3" name="Text Placeholder 2"/>
          <p:cNvSpPr>
            <a:spLocks noGrp="1"/>
          </p:cNvSpPr>
          <p:nvPr>
            <p:ph type="body" sz="quarter" idx="10"/>
          </p:nvPr>
        </p:nvSpPr>
        <p:spPr>
          <a:xfrm>
            <a:off x="381000" y="1752600"/>
            <a:ext cx="8382000" cy="4372429"/>
          </a:xfrm>
        </p:spPr>
        <p:txBody>
          <a:bodyPr>
            <a:normAutofit/>
          </a:bodyPr>
          <a:lstStyle/>
          <a:p>
            <a:r>
              <a:rPr lang="en-US" dirty="0" smtClean="0"/>
              <a:t>Auditing changes and application configuration</a:t>
            </a:r>
          </a:p>
          <a:p>
            <a:r>
              <a:rPr lang="en-US" dirty="0" smtClean="0"/>
              <a:t>Failed Request Tracing for </a:t>
            </a:r>
            <a:r>
              <a:rPr lang="en-US" dirty="0" err="1" smtClean="0"/>
              <a:t>FastCGI</a:t>
            </a:r>
            <a:endParaRPr lang="en-US" dirty="0" smtClean="0"/>
          </a:p>
          <a:p>
            <a:r>
              <a:rPr lang="en-US" dirty="0" smtClean="0"/>
              <a:t>Best Practice Analyzer</a:t>
            </a:r>
            <a:endParaRPr lang="en-US" dirty="0"/>
          </a:p>
        </p:txBody>
      </p:sp>
    </p:spTree>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IIS 7.5 FTP Services</a:t>
            </a:r>
            <a:endParaRPr lang="en-US" dirty="0"/>
          </a:p>
        </p:txBody>
      </p:sp>
      <p:sp>
        <p:nvSpPr>
          <p:cNvPr id="3" name="Text Placeholder 2"/>
          <p:cNvSpPr>
            <a:spLocks noGrp="1"/>
          </p:cNvSpPr>
          <p:nvPr>
            <p:ph type="body" sz="quarter" idx="10"/>
          </p:nvPr>
        </p:nvSpPr>
        <p:spPr>
          <a:xfrm>
            <a:off x="381000" y="1752600"/>
            <a:ext cx="3810000" cy="3810000"/>
          </a:xfrm>
          <a:noFill/>
        </p:spPr>
        <p:txBody>
          <a:bodyPr>
            <a:normAutofit/>
          </a:bodyPr>
          <a:lstStyle/>
          <a:p>
            <a:r>
              <a:rPr lang="en-US" dirty="0" smtClean="0"/>
              <a:t>Supports New Web Standards</a:t>
            </a:r>
          </a:p>
          <a:p>
            <a:pPr lvl="1"/>
            <a:r>
              <a:rPr lang="en-US" dirty="0" smtClean="0"/>
              <a:t>FTP over SSL</a:t>
            </a:r>
          </a:p>
          <a:p>
            <a:pPr lvl="1"/>
            <a:r>
              <a:rPr lang="en-US" dirty="0" smtClean="0"/>
              <a:t>USC and UTF8</a:t>
            </a:r>
          </a:p>
          <a:p>
            <a:pPr lvl="1"/>
            <a:r>
              <a:rPr lang="en-US" dirty="0" smtClean="0"/>
              <a:t>IPv6</a:t>
            </a:r>
          </a:p>
          <a:p>
            <a:r>
              <a:rPr lang="en-US" dirty="0" smtClean="0"/>
              <a:t>Virtual Host Names</a:t>
            </a:r>
          </a:p>
        </p:txBody>
      </p:sp>
      <p:pic>
        <p:nvPicPr>
          <p:cNvPr id="2050" name="Picture 2"/>
          <p:cNvPicPr>
            <a:picLocks noChangeAspect="1" noChangeArrowheads="1"/>
          </p:cNvPicPr>
          <p:nvPr/>
        </p:nvPicPr>
        <p:blipFill>
          <a:blip r:embed="rId3"/>
          <a:srcRect/>
          <a:stretch>
            <a:fillRect/>
          </a:stretch>
        </p:blipFill>
        <p:spPr bwMode="auto">
          <a:xfrm>
            <a:off x="4191000" y="1143000"/>
            <a:ext cx="4724400" cy="3543300"/>
          </a:xfrm>
          <a:prstGeom prst="rect">
            <a:avLst/>
          </a:prstGeom>
          <a:noFill/>
          <a:ln w="9525">
            <a:noFill/>
            <a:miter lim="800000"/>
            <a:headEnd/>
            <a:tailEnd/>
          </a:ln>
          <a:effectLst/>
        </p:spPr>
      </p:pic>
      <p:grpSp>
        <p:nvGrpSpPr>
          <p:cNvPr id="4" name="Group 7"/>
          <p:cNvGrpSpPr/>
          <p:nvPr/>
        </p:nvGrpSpPr>
        <p:grpSpPr>
          <a:xfrm>
            <a:off x="4038600" y="4343400"/>
            <a:ext cx="4953000" cy="1752600"/>
            <a:chOff x="3276600" y="4343400"/>
            <a:chExt cx="4953000" cy="1752600"/>
          </a:xfrm>
        </p:grpSpPr>
        <p:sp>
          <p:nvSpPr>
            <p:cNvPr id="7" name="Rectangular Callout 6"/>
            <p:cNvSpPr/>
            <p:nvPr/>
          </p:nvSpPr>
          <p:spPr bwMode="auto">
            <a:xfrm>
              <a:off x="3276600" y="4343400"/>
              <a:ext cx="4953000" cy="1752600"/>
            </a:xfrm>
            <a:prstGeom prst="wedgeRectCallout">
              <a:avLst>
                <a:gd name="adj1" fmla="val 19875"/>
                <a:gd name="adj2" fmla="val -1032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51" name="Picture 3"/>
            <p:cNvPicPr>
              <a:picLocks noChangeAspect="1" noChangeArrowheads="1"/>
            </p:cNvPicPr>
            <p:nvPr/>
          </p:nvPicPr>
          <p:blipFill>
            <a:blip r:embed="rId4"/>
            <a:srcRect/>
            <a:stretch>
              <a:fillRect/>
            </a:stretch>
          </p:blipFill>
          <p:spPr bwMode="auto">
            <a:xfrm>
              <a:off x="3429000" y="4419600"/>
              <a:ext cx="4733925" cy="1590675"/>
            </a:xfrm>
            <a:prstGeom prst="rect">
              <a:avLst/>
            </a:prstGeom>
            <a:noFill/>
            <a:ln w="9525">
              <a:noFill/>
              <a:miter lim="800000"/>
              <a:headEnd/>
              <a:tailEnd/>
            </a:ln>
            <a:effectLst/>
          </p:spPr>
        </p:pic>
      </p:grpSp>
      <p:sp>
        <p:nvSpPr>
          <p:cNvPr id="9" name="Isosceles Triangle 8"/>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irtualization.png"/>
          <p:cNvPicPr>
            <a:picLocks noChangeAspect="1"/>
          </p:cNvPicPr>
          <p:nvPr/>
        </p:nvPicPr>
        <p:blipFill>
          <a:blip r:embed="rId3"/>
          <a:stretch>
            <a:fillRect/>
          </a:stretch>
        </p:blipFill>
        <p:spPr>
          <a:xfrm>
            <a:off x="0" y="254796"/>
            <a:ext cx="8736509" cy="6374604"/>
          </a:xfrm>
          <a:prstGeom prst="rect">
            <a:avLst/>
          </a:prstGeom>
        </p:spPr>
      </p:pic>
      <p:sp>
        <p:nvSpPr>
          <p:cNvPr id="19" name="TextBox 18"/>
          <p:cNvSpPr txBox="1"/>
          <p:nvPr/>
        </p:nvSpPr>
        <p:spPr>
          <a:xfrm>
            <a:off x="4419600" y="228600"/>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Virtualization</a:t>
            </a:r>
            <a:endParaRPr 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spTree>
  </p:cSld>
  <p:clrMapOvr>
    <a:masterClrMapping/>
  </p:clrMapOvr>
  <p:transition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urses\Icons Windows Vista\Server.png"/>
          <p:cNvPicPr>
            <a:picLocks noChangeAspect="1" noChangeArrowheads="1"/>
          </p:cNvPicPr>
          <p:nvPr/>
        </p:nvPicPr>
        <p:blipFill>
          <a:blip r:embed="rId3"/>
          <a:srcRect/>
          <a:stretch>
            <a:fillRect/>
          </a:stretch>
        </p:blipFill>
        <p:spPr bwMode="auto">
          <a:xfrm>
            <a:off x="1295401" y="1905000"/>
            <a:ext cx="1169377" cy="1600200"/>
          </a:xfrm>
          <a:prstGeom prst="rect">
            <a:avLst/>
          </a:prstGeom>
          <a:noFill/>
        </p:spPr>
      </p:pic>
      <p:sp>
        <p:nvSpPr>
          <p:cNvPr id="102" name="Rounded Rectangle 101"/>
          <p:cNvSpPr/>
          <p:nvPr/>
        </p:nvSpPr>
        <p:spPr bwMode="auto">
          <a:xfrm>
            <a:off x="2971800" y="1752600"/>
            <a:ext cx="13716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7924800" cy="747712"/>
          </a:xfrm>
        </p:spPr>
        <p:txBody>
          <a:bodyPr/>
          <a:lstStyle/>
          <a:p>
            <a:pPr defTabSz="914363" eaLnBrk="1" fontAlgn="auto" hangingPunct="1">
              <a:spcAft>
                <a:spcPts val="0"/>
              </a:spcAft>
              <a:defRPr/>
            </a:pPr>
            <a:r>
              <a:rPr smtClean="0"/>
              <a:t>Extending IIS Functionality and Features</a:t>
            </a:r>
            <a:endParaRPr dirty="0"/>
          </a:p>
        </p:txBody>
      </p:sp>
      <p:sp>
        <p:nvSpPr>
          <p:cNvPr id="56" name="Isosceles Triangle 5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ectangle 5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8"/>
          <p:cNvGrpSpPr/>
          <p:nvPr/>
        </p:nvGrpSpPr>
        <p:grpSpPr>
          <a:xfrm>
            <a:off x="4267200" y="4191000"/>
            <a:ext cx="2514600" cy="2179320"/>
            <a:chOff x="1524000" y="3657600"/>
            <a:chExt cx="3429000" cy="2971800"/>
          </a:xfrm>
        </p:grpSpPr>
        <p:pic>
          <p:nvPicPr>
            <p:cNvPr id="1029" name="Picture 5" descr="C:\Courses\Icons Windows Vista\Computer.png"/>
            <p:cNvPicPr>
              <a:picLocks noChangeAspect="1" noChangeArrowheads="1"/>
            </p:cNvPicPr>
            <p:nvPr/>
          </p:nvPicPr>
          <p:blipFill>
            <a:blip r:embed="rId4"/>
            <a:srcRect/>
            <a:stretch>
              <a:fillRect/>
            </a:stretch>
          </p:blipFill>
          <p:spPr bwMode="auto">
            <a:xfrm>
              <a:off x="2514600" y="3657600"/>
              <a:ext cx="2438400" cy="2438400"/>
            </a:xfrm>
            <a:prstGeom prst="rect">
              <a:avLst/>
            </a:prstGeom>
            <a:noFill/>
          </p:spPr>
        </p:pic>
        <p:pic>
          <p:nvPicPr>
            <p:cNvPr id="1028" name="Picture 4" descr="C:\Courses\Icons Windows Vista\User_blue.png"/>
            <p:cNvPicPr>
              <a:picLocks noChangeAspect="1" noChangeArrowheads="1"/>
            </p:cNvPicPr>
            <p:nvPr/>
          </p:nvPicPr>
          <p:blipFill>
            <a:blip r:embed="rId5"/>
            <a:srcRect/>
            <a:stretch>
              <a:fillRect/>
            </a:stretch>
          </p:blipFill>
          <p:spPr bwMode="auto">
            <a:xfrm flipH="1">
              <a:off x="1524000" y="4343400"/>
              <a:ext cx="2286000" cy="2286000"/>
            </a:xfrm>
            <a:prstGeom prst="rect">
              <a:avLst/>
            </a:prstGeom>
            <a:noFill/>
          </p:spPr>
        </p:pic>
      </p:grpSp>
      <p:sp>
        <p:nvSpPr>
          <p:cNvPr id="31" name="TextBox 30"/>
          <p:cNvSpPr txBox="1"/>
          <p:nvPr/>
        </p:nvSpPr>
        <p:spPr>
          <a:xfrm>
            <a:off x="1066800" y="3505200"/>
            <a:ext cx="2129301" cy="338554"/>
          </a:xfrm>
          <a:prstGeom prst="rect">
            <a:avLst/>
          </a:prstGeom>
          <a:noFill/>
        </p:spPr>
        <p:txBody>
          <a:bodyPr wrap="none" rtlCol="0">
            <a:spAutoFit/>
          </a:bodyPr>
          <a:lstStyle/>
          <a:p>
            <a:r>
              <a:rPr lang="en-US" sz="1600" dirty="0" smtClean="0">
                <a:latin typeface="+mj-lt"/>
              </a:rPr>
              <a:t>Windows Server 2008</a:t>
            </a:r>
            <a:endParaRPr lang="en-US" sz="1600" dirty="0">
              <a:latin typeface="+mj-lt"/>
            </a:endParaRPr>
          </a:p>
        </p:txBody>
      </p:sp>
      <p:sp>
        <p:nvSpPr>
          <p:cNvPr id="52" name="Rounded Rectangle 51"/>
          <p:cNvSpPr/>
          <p:nvPr/>
        </p:nvSpPr>
        <p:spPr bwMode="auto">
          <a:xfrm>
            <a:off x="5943600" y="4800600"/>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99" name="Rounded Rectangle 98"/>
          <p:cNvSpPr/>
          <p:nvPr/>
        </p:nvSpPr>
        <p:spPr bwMode="auto">
          <a:xfrm>
            <a:off x="1905000" y="1752600"/>
            <a:ext cx="10668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0" name="TextBox 99"/>
          <p:cNvSpPr txBox="1"/>
          <p:nvPr/>
        </p:nvSpPr>
        <p:spPr>
          <a:xfrm>
            <a:off x="762000" y="1371600"/>
            <a:ext cx="5105400" cy="369332"/>
          </a:xfrm>
          <a:prstGeom prst="rect">
            <a:avLst/>
          </a:prstGeom>
          <a:noFill/>
        </p:spPr>
        <p:txBody>
          <a:bodyPr wrap="square" rtlCol="0">
            <a:spAutoFit/>
          </a:bodyPr>
          <a:lstStyle/>
          <a:p>
            <a:pPr algn="ctr" defTabSz="914099">
              <a:defRPr/>
            </a:pPr>
            <a:r>
              <a:rPr lang="en-US" b="1" dirty="0" smtClean="0">
                <a:latin typeface="+mj-lt"/>
              </a:rPr>
              <a:t>Introduced Modularity and Extensibility</a:t>
            </a:r>
          </a:p>
        </p:txBody>
      </p:sp>
      <p:sp>
        <p:nvSpPr>
          <p:cNvPr id="48" name="Rounded Rectangle 47"/>
          <p:cNvSpPr/>
          <p:nvPr/>
        </p:nvSpPr>
        <p:spPr bwMode="auto">
          <a:xfrm>
            <a:off x="20161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01" name="Rounded Rectangle 100"/>
          <p:cNvSpPr/>
          <p:nvPr/>
        </p:nvSpPr>
        <p:spPr bwMode="auto">
          <a:xfrm>
            <a:off x="24733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grpSp>
        <p:nvGrpSpPr>
          <p:cNvPr id="4" name="Group 107"/>
          <p:cNvGrpSpPr/>
          <p:nvPr/>
        </p:nvGrpSpPr>
        <p:grpSpPr>
          <a:xfrm>
            <a:off x="6553201" y="990600"/>
            <a:ext cx="1524000" cy="1852449"/>
            <a:chOff x="5715001" y="1219200"/>
            <a:chExt cx="1524000" cy="1852449"/>
          </a:xfrm>
        </p:grpSpPr>
        <p:pic>
          <p:nvPicPr>
            <p:cNvPr id="103" name="Picture 2" descr="C:\Courses\Icons Windows Vista\Server.png"/>
            <p:cNvPicPr>
              <a:picLocks noChangeAspect="1" noChangeArrowheads="1"/>
            </p:cNvPicPr>
            <p:nvPr/>
          </p:nvPicPr>
          <p:blipFill>
            <a:blip r:embed="rId3"/>
            <a:srcRect/>
            <a:stretch>
              <a:fillRect/>
            </a:stretch>
          </p:blipFill>
          <p:spPr bwMode="auto">
            <a:xfrm>
              <a:off x="5867400" y="1219200"/>
              <a:ext cx="1169377" cy="1600200"/>
            </a:xfrm>
            <a:prstGeom prst="rect">
              <a:avLst/>
            </a:prstGeom>
            <a:noFill/>
          </p:spPr>
        </p:pic>
        <p:pic>
          <p:nvPicPr>
            <p:cNvPr id="1030" name="Picture 6" descr="C:\Courses\Logos\g_ms.gif"/>
            <p:cNvPicPr>
              <a:picLocks noChangeAspect="1" noChangeArrowheads="1"/>
            </p:cNvPicPr>
            <p:nvPr/>
          </p:nvPicPr>
          <p:blipFill>
            <a:blip r:embed="rId6"/>
            <a:srcRect/>
            <a:stretch>
              <a:fillRect/>
            </a:stretch>
          </p:blipFill>
          <p:spPr bwMode="auto">
            <a:xfrm>
              <a:off x="5715001" y="2819400"/>
              <a:ext cx="1524000" cy="252249"/>
            </a:xfrm>
            <a:prstGeom prst="rect">
              <a:avLst/>
            </a:prstGeom>
            <a:noFill/>
          </p:spPr>
        </p:pic>
      </p:grpSp>
      <p:grpSp>
        <p:nvGrpSpPr>
          <p:cNvPr id="5" name="Group 108"/>
          <p:cNvGrpSpPr/>
          <p:nvPr/>
        </p:nvGrpSpPr>
        <p:grpSpPr>
          <a:xfrm>
            <a:off x="7292420" y="3276600"/>
            <a:ext cx="1470580" cy="1828800"/>
            <a:chOff x="6454220" y="3505200"/>
            <a:chExt cx="1470580" cy="1828800"/>
          </a:xfrm>
        </p:grpSpPr>
        <p:pic>
          <p:nvPicPr>
            <p:cNvPr id="104" name="Picture 2" descr="C:\Courses\Icons Windows Vista\Server.png"/>
            <p:cNvPicPr>
              <a:picLocks noChangeAspect="1" noChangeArrowheads="1"/>
            </p:cNvPicPr>
            <p:nvPr/>
          </p:nvPicPr>
          <p:blipFill>
            <a:blip r:embed="rId3"/>
            <a:srcRect/>
            <a:stretch>
              <a:fillRect/>
            </a:stretch>
          </p:blipFill>
          <p:spPr bwMode="auto">
            <a:xfrm>
              <a:off x="6454220" y="3505200"/>
              <a:ext cx="1169377" cy="1600200"/>
            </a:xfrm>
            <a:prstGeom prst="rect">
              <a:avLst/>
            </a:prstGeom>
            <a:noFill/>
          </p:spPr>
        </p:pic>
        <p:sp>
          <p:nvSpPr>
            <p:cNvPr id="105" name="TextBox 104"/>
            <p:cNvSpPr txBox="1"/>
            <p:nvPr/>
          </p:nvSpPr>
          <p:spPr>
            <a:xfrm>
              <a:off x="6987620" y="4995446"/>
              <a:ext cx="937180" cy="338554"/>
            </a:xfrm>
            <a:prstGeom prst="rect">
              <a:avLst/>
            </a:prstGeom>
            <a:noFill/>
          </p:spPr>
          <p:txBody>
            <a:bodyPr wrap="none" rtlCol="0">
              <a:spAutoFit/>
            </a:bodyPr>
            <a:lstStyle/>
            <a:p>
              <a:r>
                <a:rPr lang="en-US" sz="1600" dirty="0" smtClean="0">
                  <a:latin typeface="+mj-lt"/>
                </a:rPr>
                <a:t>3</a:t>
              </a:r>
              <a:r>
                <a:rPr lang="en-US" sz="1600" baseline="30000" dirty="0" smtClean="0">
                  <a:latin typeface="+mj-lt"/>
                </a:rPr>
                <a:t>rd</a:t>
              </a:r>
              <a:r>
                <a:rPr lang="en-US" sz="1600" dirty="0" smtClean="0">
                  <a:latin typeface="+mj-lt"/>
                </a:rPr>
                <a:t> Party</a:t>
              </a:r>
              <a:endParaRPr lang="en-US" sz="1600" dirty="0">
                <a:latin typeface="+mj-lt"/>
              </a:endParaRPr>
            </a:p>
          </p:txBody>
        </p:sp>
      </p:grpSp>
      <p:sp>
        <p:nvSpPr>
          <p:cNvPr id="50" name="Rounded Rectangle 49"/>
          <p:cNvSpPr/>
          <p:nvPr/>
        </p:nvSpPr>
        <p:spPr bwMode="auto">
          <a:xfrm>
            <a:off x="7467600" y="1219200"/>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49" name="Rounded Rectangle 48"/>
          <p:cNvSpPr/>
          <p:nvPr/>
        </p:nvSpPr>
        <p:spPr bwMode="auto">
          <a:xfrm>
            <a:off x="8001000" y="3657600"/>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pic>
        <p:nvPicPr>
          <p:cNvPr id="110" name="Picture 2" descr="C:\Courses\Icons Windows Vista\Server.png"/>
          <p:cNvPicPr>
            <a:picLocks noChangeAspect="1" noChangeArrowheads="1"/>
          </p:cNvPicPr>
          <p:nvPr/>
        </p:nvPicPr>
        <p:blipFill>
          <a:blip r:embed="rId3"/>
          <a:srcRect/>
          <a:stretch>
            <a:fillRect/>
          </a:stretch>
        </p:blipFill>
        <p:spPr bwMode="auto">
          <a:xfrm>
            <a:off x="1295401" y="4538246"/>
            <a:ext cx="1169377" cy="1600200"/>
          </a:xfrm>
          <a:prstGeom prst="rect">
            <a:avLst/>
          </a:prstGeom>
          <a:noFill/>
        </p:spPr>
      </p:pic>
      <p:sp>
        <p:nvSpPr>
          <p:cNvPr id="111" name="TextBox 110"/>
          <p:cNvSpPr txBox="1"/>
          <p:nvPr/>
        </p:nvSpPr>
        <p:spPr>
          <a:xfrm>
            <a:off x="1066800" y="6138446"/>
            <a:ext cx="2414635" cy="338554"/>
          </a:xfrm>
          <a:prstGeom prst="rect">
            <a:avLst/>
          </a:prstGeom>
          <a:noFill/>
        </p:spPr>
        <p:txBody>
          <a:bodyPr wrap="none" rtlCol="0">
            <a:spAutoFit/>
          </a:bodyPr>
          <a:lstStyle/>
          <a:p>
            <a:r>
              <a:rPr lang="en-US" sz="1600" dirty="0" smtClean="0">
                <a:latin typeface="+mj-lt"/>
              </a:rPr>
              <a:t>Windows Server 2008 R2</a:t>
            </a:r>
            <a:endParaRPr lang="en-US" sz="1600" dirty="0">
              <a:latin typeface="+mj-lt"/>
            </a:endParaRPr>
          </a:p>
        </p:txBody>
      </p:sp>
      <p:sp>
        <p:nvSpPr>
          <p:cNvPr id="112" name="Rounded Rectangle 111"/>
          <p:cNvSpPr/>
          <p:nvPr/>
        </p:nvSpPr>
        <p:spPr bwMode="auto">
          <a:xfrm>
            <a:off x="1905000" y="4419600"/>
            <a:ext cx="24765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3" name="Rounded Rectangle 112"/>
          <p:cNvSpPr/>
          <p:nvPr/>
        </p:nvSpPr>
        <p:spPr bwMode="auto">
          <a:xfrm>
            <a:off x="20161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4" name="Rounded Rectangle 113"/>
          <p:cNvSpPr/>
          <p:nvPr/>
        </p:nvSpPr>
        <p:spPr bwMode="auto">
          <a:xfrm>
            <a:off x="24733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5" name="Rounded Rectangle 114"/>
          <p:cNvSpPr/>
          <p:nvPr/>
        </p:nvSpPr>
        <p:spPr bwMode="auto">
          <a:xfrm>
            <a:off x="2954121" y="4537075"/>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6" name="Rounded Rectangle 115"/>
          <p:cNvSpPr/>
          <p:nvPr/>
        </p:nvSpPr>
        <p:spPr bwMode="auto">
          <a:xfrm>
            <a:off x="3411321" y="4537075"/>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8" name="Rounded Rectangle 117"/>
          <p:cNvSpPr/>
          <p:nvPr/>
        </p:nvSpPr>
        <p:spPr bwMode="auto">
          <a:xfrm>
            <a:off x="3868521" y="4537075"/>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21" name="TextBox 120"/>
          <p:cNvSpPr txBox="1"/>
          <p:nvPr/>
        </p:nvSpPr>
        <p:spPr>
          <a:xfrm>
            <a:off x="914400" y="4050268"/>
            <a:ext cx="3886200" cy="369332"/>
          </a:xfrm>
          <a:prstGeom prst="rect">
            <a:avLst/>
          </a:prstGeom>
          <a:noFill/>
        </p:spPr>
        <p:txBody>
          <a:bodyPr wrap="square" rtlCol="0">
            <a:spAutoFit/>
          </a:bodyPr>
          <a:lstStyle/>
          <a:p>
            <a:pPr algn="ctr" defTabSz="914099">
              <a:defRPr/>
            </a:pPr>
            <a:r>
              <a:rPr lang="en-US" b="1" dirty="0" smtClean="0">
                <a:latin typeface="+mj-lt"/>
              </a:rPr>
              <a:t>Extensions bundled with IIS 7.5</a:t>
            </a:r>
          </a:p>
        </p:txBody>
      </p:sp>
      <p:sp>
        <p:nvSpPr>
          <p:cNvPr id="122" name="TextBox 121"/>
          <p:cNvSpPr txBox="1"/>
          <p:nvPr/>
        </p:nvSpPr>
        <p:spPr>
          <a:xfrm>
            <a:off x="2133600" y="5181600"/>
            <a:ext cx="3886200" cy="1200329"/>
          </a:xfrm>
          <a:prstGeom prst="rect">
            <a:avLst/>
          </a:prstGeom>
          <a:noFill/>
        </p:spPr>
        <p:txBody>
          <a:bodyPr wrap="square" rtlCol="0">
            <a:spAutoFit/>
          </a:bodyPr>
          <a:lstStyle/>
          <a:p>
            <a:pPr algn="ctr" defTabSz="914099">
              <a:defRPr/>
            </a:pPr>
            <a:r>
              <a:rPr lang="en-US" b="1" dirty="0" err="1" smtClean="0">
                <a:latin typeface="+mj-lt"/>
              </a:rPr>
              <a:t>PowerShell</a:t>
            </a:r>
            <a:r>
              <a:rPr lang="en-US" b="1" dirty="0" smtClean="0">
                <a:latin typeface="+mj-lt"/>
              </a:rPr>
              <a:t> Provider, FTP publishing, </a:t>
            </a:r>
            <a:r>
              <a:rPr lang="en-US" b="1" dirty="0" err="1" smtClean="0">
                <a:latin typeface="+mj-lt"/>
              </a:rPr>
              <a:t>WebDAV</a:t>
            </a:r>
            <a:r>
              <a:rPr lang="en-US" b="1" dirty="0" smtClean="0">
                <a:latin typeface="+mj-lt"/>
              </a:rPr>
              <a:t> publishing and New IIS Administration Pack modules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1500"/>
                            </p:stCondLst>
                            <p:childTnLst>
                              <p:par>
                                <p:cTn id="34" presetID="35" presetClass="path" presetSubtype="0" accel="50000" decel="50000" fill="hold" grpId="0" nodeType="afterEffect">
                                  <p:stCondLst>
                                    <p:cond delay="0"/>
                                  </p:stCondLst>
                                  <p:childTnLst>
                                    <p:animMotion origin="layout" path="M 1.11111E-6 -2.59259E-6 L -0.49514 0.0956 " pathEditMode="relative" rAng="0" ptsTypes="AA">
                                      <p:cBhvr>
                                        <p:cTn id="35" dur="1000" fill="hold"/>
                                        <p:tgtEl>
                                          <p:spTgt spid="50"/>
                                        </p:tgtEl>
                                        <p:attrNameLst>
                                          <p:attrName>ppt_x</p:attrName>
                                          <p:attrName>ppt_y</p:attrName>
                                        </p:attrNameLst>
                                      </p:cBhvr>
                                      <p:rCtr x="-248" y="48"/>
                                    </p:animMotion>
                                  </p:childTnLst>
                                </p:cTn>
                              </p:par>
                            </p:childTnLst>
                          </p:cTn>
                        </p:par>
                        <p:par>
                          <p:cTn id="36" fill="hold">
                            <p:stCondLst>
                              <p:cond delay="2500"/>
                            </p:stCondLst>
                            <p:childTnLst>
                              <p:par>
                                <p:cTn id="37" presetID="35" presetClass="path" presetSubtype="0" accel="50000" decel="50000" fill="hold" nodeType="afterEffect">
                                  <p:stCondLst>
                                    <p:cond delay="0"/>
                                  </p:stCondLst>
                                  <p:childTnLst>
                                    <p:animMotion origin="layout" path="M -2.22222E-6 1.85185E-6 L -0.50347 -0.25996 " pathEditMode="relative" rAng="0" ptsTypes="AA">
                                      <p:cBhvr>
                                        <p:cTn id="38" dur="1000" fill="hold"/>
                                        <p:tgtEl>
                                          <p:spTgt spid="49"/>
                                        </p:tgtEl>
                                        <p:attrNameLst>
                                          <p:attrName>ppt_x</p:attrName>
                                          <p:attrName>ppt_y</p:attrName>
                                        </p:attrNameLst>
                                      </p:cBhvr>
                                      <p:rCtr x="-252" y="-130"/>
                                    </p:animMotion>
                                  </p:childTnLst>
                                </p:cTn>
                              </p:par>
                            </p:childTnLst>
                          </p:cTn>
                        </p:par>
                        <p:par>
                          <p:cTn id="39" fill="hold">
                            <p:stCondLst>
                              <p:cond delay="3500"/>
                            </p:stCondLst>
                            <p:childTnLst>
                              <p:par>
                                <p:cTn id="40" presetID="35" presetClass="path" presetSubtype="0" accel="50000" decel="50000" fill="hold" grpId="1" nodeType="afterEffect">
                                  <p:stCondLst>
                                    <p:cond delay="0"/>
                                  </p:stCondLst>
                                  <p:childTnLst>
                                    <p:animMotion origin="layout" path="M -2.22222E-6 -4.81481E-6 L -0.22847 -0.42662 " pathEditMode="relative" rAng="0" ptsTypes="AA">
                                      <p:cBhvr>
                                        <p:cTn id="41" dur="1000" fill="hold"/>
                                        <p:tgtEl>
                                          <p:spTgt spid="52"/>
                                        </p:tgtEl>
                                        <p:attrNameLst>
                                          <p:attrName>ppt_x</p:attrName>
                                          <p:attrName>ppt_y</p:attrName>
                                        </p:attrNameLst>
                                      </p:cBhvr>
                                      <p:rCtr x="-114" y="-213"/>
                                    </p:animMotion>
                                  </p:childTnLst>
                                </p:cTn>
                              </p:par>
                            </p:childTnLst>
                          </p:cTn>
                        </p:par>
                        <p:par>
                          <p:cTn id="42" fill="hold">
                            <p:stCondLst>
                              <p:cond delay="4500"/>
                            </p:stCondLst>
                            <p:childTnLst>
                              <p:par>
                                <p:cTn id="43" presetID="53" presetClass="exit" presetSubtype="0" fill="hold" nodeType="afterEffect">
                                  <p:stCondLst>
                                    <p:cond delay="0"/>
                                  </p:stCondLst>
                                  <p:childTnLst>
                                    <p:anim calcmode="lin" valueType="num">
                                      <p:cBhvr>
                                        <p:cTn id="44" dur="500"/>
                                        <p:tgtEl>
                                          <p:spTgt spid="4"/>
                                        </p:tgtEl>
                                        <p:attrNameLst>
                                          <p:attrName>ppt_w</p:attrName>
                                        </p:attrNameLst>
                                      </p:cBhvr>
                                      <p:tavLst>
                                        <p:tav tm="0">
                                          <p:val>
                                            <p:strVal val="ppt_w"/>
                                          </p:val>
                                        </p:tav>
                                        <p:tav tm="100000">
                                          <p:val>
                                            <p:fltVal val="0"/>
                                          </p:val>
                                        </p:tav>
                                      </p:tavLst>
                                    </p:anim>
                                    <p:anim calcmode="lin" valueType="num">
                                      <p:cBhvr>
                                        <p:cTn id="45" dur="500"/>
                                        <p:tgtEl>
                                          <p:spTgt spid="4"/>
                                        </p:tgtEl>
                                        <p:attrNameLst>
                                          <p:attrName>ppt_h</p:attrName>
                                        </p:attrNameLst>
                                      </p:cBhvr>
                                      <p:tavLst>
                                        <p:tav tm="0">
                                          <p:val>
                                            <p:strVal val="ppt_h"/>
                                          </p:val>
                                        </p:tav>
                                        <p:tav tm="100000">
                                          <p:val>
                                            <p:fltVal val="0"/>
                                          </p:val>
                                        </p:tav>
                                      </p:tavLst>
                                    </p:anim>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53" presetClass="exit" presetSubtype="0" fill="hold" nodeType="with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fltVal val="0"/>
                                          </p:val>
                                        </p:tav>
                                      </p:tavLst>
                                    </p:anim>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3"/>
                                        </p:tgtEl>
                                        <p:attrNameLst>
                                          <p:attrName>ppt_w</p:attrName>
                                        </p:attrNameLst>
                                      </p:cBhvr>
                                      <p:tavLst>
                                        <p:tav tm="0">
                                          <p:val>
                                            <p:strVal val="ppt_w"/>
                                          </p:val>
                                        </p:tav>
                                        <p:tav tm="100000">
                                          <p:val>
                                            <p:fltVal val="0"/>
                                          </p:val>
                                        </p:tav>
                                      </p:tavLst>
                                    </p:anim>
                                    <p:anim calcmode="lin" valueType="num">
                                      <p:cBhvr>
                                        <p:cTn id="55" dur="500"/>
                                        <p:tgtEl>
                                          <p:spTgt spid="3"/>
                                        </p:tgtEl>
                                        <p:attrNameLst>
                                          <p:attrName>ppt_h</p:attrName>
                                        </p:attrNameLst>
                                      </p:cBhvr>
                                      <p:tavLst>
                                        <p:tav tm="0">
                                          <p:val>
                                            <p:strVal val="ppt_h"/>
                                          </p:val>
                                        </p:tav>
                                        <p:tav tm="100000">
                                          <p:val>
                                            <p:fltVal val="0"/>
                                          </p:val>
                                        </p:tav>
                                      </p:tavLst>
                                    </p:anim>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500"/>
                                        <p:tgtEl>
                                          <p:spTgt spid="1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500"/>
                                        <p:tgtEl>
                                          <p:spTgt spid="1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500"/>
                                        <p:tgtEl>
                                          <p:spTgt spid="1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fade">
                                      <p:cBhvr>
                                        <p:cTn id="77" dur="500"/>
                                        <p:tgtEl>
                                          <p:spTgt spid="1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child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122"/>
                                        </p:tgtEl>
                                        <p:attrNameLst>
                                          <p:attrName>style.visibility</p:attrName>
                                        </p:attrNameLst>
                                      </p:cBhvr>
                                      <p:to>
                                        <p:strVal val="visible"/>
                                      </p:to>
                                    </p:set>
                                    <p:anim calcmode="lin" valueType="num">
                                      <p:cBhvr>
                                        <p:cTn id="93" dur="500" fill="hold"/>
                                        <p:tgtEl>
                                          <p:spTgt spid="122"/>
                                        </p:tgtEl>
                                        <p:attrNameLst>
                                          <p:attrName>ppt_w</p:attrName>
                                        </p:attrNameLst>
                                      </p:cBhvr>
                                      <p:tavLst>
                                        <p:tav tm="0">
                                          <p:val>
                                            <p:fltVal val="0"/>
                                          </p:val>
                                        </p:tav>
                                        <p:tav tm="100000">
                                          <p:val>
                                            <p:strVal val="#ppt_w"/>
                                          </p:val>
                                        </p:tav>
                                      </p:tavLst>
                                    </p:anim>
                                    <p:anim calcmode="lin" valueType="num">
                                      <p:cBhvr>
                                        <p:cTn id="94" dur="500" fill="hold"/>
                                        <p:tgtEl>
                                          <p:spTgt spid="122"/>
                                        </p:tgtEl>
                                        <p:attrNameLst>
                                          <p:attrName>ppt_h</p:attrName>
                                        </p:attrNameLst>
                                      </p:cBhvr>
                                      <p:tavLst>
                                        <p:tav tm="0">
                                          <p:val>
                                            <p:fltVal val="0"/>
                                          </p:val>
                                        </p:tav>
                                        <p:tav tm="100000">
                                          <p:val>
                                            <p:strVal val="#ppt_h"/>
                                          </p:val>
                                        </p:tav>
                                      </p:tavLst>
                                    </p:anim>
                                    <p:animEffect transition="in" filter="fade">
                                      <p:cBhvr>
                                        <p:cTn id="95" dur="500"/>
                                        <p:tgtEl>
                                          <p:spTgt spid="122"/>
                                        </p:tgtEl>
                                      </p:cBhvr>
                                    </p:animEffect>
                                  </p:childTnLst>
                                </p:cTn>
                              </p:par>
                            </p:childTnLst>
                          </p:cTn>
                        </p:par>
                        <p:par>
                          <p:cTn id="96" fill="hold">
                            <p:stCondLst>
                              <p:cond delay="1500"/>
                            </p:stCondLst>
                            <p:childTnLst>
                              <p:par>
                                <p:cTn id="97" presetID="1" presetClass="entr" presetSubtype="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7" grpId="0" animBg="1"/>
      <p:bldP spid="52" grpId="0" animBg="1"/>
      <p:bldP spid="52" grpId="1" animBg="1"/>
      <p:bldP spid="100" grpId="0"/>
      <p:bldP spid="50" grpId="0" animBg="1"/>
      <p:bldP spid="49" grpId="0" animBg="1"/>
      <p:bldP spid="111" grpId="0"/>
      <p:bldP spid="112" grpId="0" animBg="1"/>
      <p:bldP spid="113" grpId="0" animBg="1"/>
      <p:bldP spid="114" grpId="0" animBg="1"/>
      <p:bldP spid="115" grpId="0" animBg="1"/>
      <p:bldP spid="116" grpId="0" animBg="1"/>
      <p:bldP spid="118" grpId="0" animBg="1"/>
      <p:bldP spid="121" grpId="0"/>
      <p:bldP spid="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IIS 7.0 Extensions Available</a:t>
            </a:r>
            <a:endParaRPr lang="en-US" dirty="0"/>
          </a:p>
        </p:txBody>
      </p:sp>
      <p:graphicFrame>
        <p:nvGraphicFramePr>
          <p:cNvPr id="9" name="Table 8"/>
          <p:cNvGraphicFramePr>
            <a:graphicFrameLocks noGrp="1"/>
          </p:cNvGraphicFramePr>
          <p:nvPr/>
        </p:nvGraphicFramePr>
        <p:xfrm>
          <a:off x="464457" y="1039604"/>
          <a:ext cx="8371198" cy="5034087"/>
        </p:xfrm>
        <a:graphic>
          <a:graphicData uri="http://schemas.openxmlformats.org/drawingml/2006/table">
            <a:tbl>
              <a:tblPr firstRow="1" bandRow="1">
                <a:effectLst>
                  <a:outerShdw blurRad="50800" dist="38100" dir="2700000" algn="tl" rotWithShape="0">
                    <a:prstClr val="black">
                      <a:alpha val="40000"/>
                    </a:prstClr>
                  </a:outerShdw>
                </a:effectLst>
                <a:tableStyleId>{72833802-FEF1-4C79-8D5D-14CF1EAF98D9}</a:tableStyleId>
              </a:tblPr>
              <a:tblGrid>
                <a:gridCol w="5232979"/>
                <a:gridCol w="1066995"/>
                <a:gridCol w="1066079"/>
                <a:gridCol w="1005145"/>
              </a:tblGrid>
              <a:tr h="408196">
                <a:tc>
                  <a:txBody>
                    <a:bodyPr/>
                    <a:lstStyle/>
                    <a:p>
                      <a:r>
                        <a:rPr lang="en-US" sz="2000" kern="1200" dirty="0" smtClean="0">
                          <a:effectLst>
                            <a:outerShdw blurRad="50800" dist="38100" dir="2700000" algn="tl" rotWithShape="0">
                              <a:prstClr val="black">
                                <a:alpha val="40000"/>
                              </a:prstClr>
                            </a:outerShdw>
                          </a:effectLst>
                        </a:rPr>
                        <a:t>Extension</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r>
                        <a:rPr lang="en-US" sz="2000" kern="1200" dirty="0" smtClean="0">
                          <a:effectLst>
                            <a:outerShdw blurRad="50800" dist="38100" dir="2700000" algn="tl" rotWithShape="0">
                              <a:prstClr val="black">
                                <a:alpha val="40000"/>
                              </a:prstClr>
                            </a:outerShdw>
                          </a:effectLst>
                        </a:rPr>
                        <a:t>RTW</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r>
                        <a:rPr lang="en-US" sz="2000" kern="1200" dirty="0" smtClean="0">
                          <a:effectLst>
                            <a:outerShdw blurRad="50800" dist="38100" dir="2700000" algn="tl" rotWithShape="0">
                              <a:prstClr val="black">
                                <a:alpha val="40000"/>
                              </a:prstClr>
                            </a:outerShdw>
                          </a:effectLst>
                        </a:rPr>
                        <a:t>Beta</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r>
                        <a:rPr lang="en-US" sz="2000" kern="1200" dirty="0" smtClean="0">
                          <a:effectLst>
                            <a:outerShdw blurRad="50800" dist="38100" dir="2700000" algn="tl" rotWithShape="0">
                              <a:prstClr val="black">
                                <a:alpha val="40000"/>
                              </a:prstClr>
                            </a:outerShdw>
                          </a:effectLst>
                        </a:rPr>
                        <a:t>Future</a:t>
                      </a:r>
                      <a:endParaRPr lang="en-US" sz="20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r>
              <a:tr h="333095">
                <a:tc>
                  <a:txBody>
                    <a:bodyPr/>
                    <a:lstStyle/>
                    <a:p>
                      <a:r>
                        <a:rPr lang="en-US" sz="1700" dirty="0" smtClean="0">
                          <a:solidFill>
                            <a:sysClr val="windowText" lastClr="000000"/>
                          </a:solidFill>
                        </a:rPr>
                        <a:t>FTP Publishing Service for IIS 7.0</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no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WebDAV for IIS 7.0</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IIS</a:t>
                      </a:r>
                      <a:r>
                        <a:rPr lang="en-US" sz="1700" baseline="0" dirty="0" smtClean="0">
                          <a:solidFill>
                            <a:sysClr val="windowText" lastClr="000000"/>
                          </a:solidFill>
                        </a:rPr>
                        <a:t> 7.0 Manager for Remote Administration</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IIS 7.0 Administration Pack</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Windows</a:t>
                      </a:r>
                      <a:r>
                        <a:rPr lang="en-US" sz="1700" baseline="0" dirty="0" smtClean="0">
                          <a:solidFill>
                            <a:sysClr val="windowText" lastClr="000000"/>
                          </a:solidFill>
                        </a:rPr>
                        <a:t> PowerShell Provider for IIS 7.0</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URL Rewriter</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URL Scan</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Web Playlists</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Bit Rate Throttling</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Application Request</a:t>
                      </a:r>
                      <a:r>
                        <a:rPr lang="en-US" sz="1700" baseline="0" dirty="0" smtClean="0">
                          <a:solidFill>
                            <a:sysClr val="windowText" lastClr="000000"/>
                          </a:solidFill>
                        </a:rPr>
                        <a:t> Routing</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Web Deployment Tool</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B w="9525" cap="flat" cmpd="sng" algn="ctr">
                      <a:solidFill>
                        <a:schemeClr val="accent2">
                          <a:lumMod val="75000"/>
                        </a:schemeClr>
                      </a:solidFill>
                      <a:prstDash val="solid"/>
                      <a:round/>
                      <a:headEnd type="none" w="med" len="med"/>
                      <a:tailEnd type="none" w="med" len="med"/>
                    </a:lnB>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Database</a:t>
                      </a:r>
                      <a:r>
                        <a:rPr lang="en-US" sz="1700" baseline="0" dirty="0" smtClean="0">
                          <a:solidFill>
                            <a:sysClr val="windowText" lastClr="000000"/>
                          </a:solidFill>
                        </a:rPr>
                        <a:t> Manager</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r>
                        <a:rPr lang="en-US" sz="1700" dirty="0" smtClean="0">
                          <a:solidFill>
                            <a:sysClr val="windowText" lastClr="000000"/>
                          </a:solidFill>
                        </a:rPr>
                        <a:t>Web Platform Installer</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B w="9525" cap="flat" cmpd="sng" algn="ctr">
                      <a:solidFill>
                        <a:schemeClr val="accent2">
                          <a:lumMod val="75000"/>
                        </a:schemeClr>
                      </a:solidFill>
                      <a:prstDash val="solid"/>
                      <a:round/>
                      <a:headEnd type="none" w="med" len="med"/>
                      <a:tailEnd type="none" w="med" len="med"/>
                    </a:lnB>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205510">
                <a:tc>
                  <a:txBody>
                    <a:bodyPr/>
                    <a:lstStyle/>
                    <a:p>
                      <a:r>
                        <a:rPr lang="en-US" sz="1700" dirty="0" smtClean="0">
                          <a:solidFill>
                            <a:sysClr val="windowText" lastClr="000000"/>
                          </a:solidFill>
                        </a:rPr>
                        <a:t>We</a:t>
                      </a:r>
                      <a:r>
                        <a:rPr lang="en-US" sz="1700" baseline="0" dirty="0" smtClean="0">
                          <a:solidFill>
                            <a:sysClr val="windowText" lastClr="000000"/>
                          </a:solidFill>
                        </a:rPr>
                        <a:t>b Application Installer</a:t>
                      </a:r>
                      <a:endParaRPr lang="en-US" sz="1700" dirty="0">
                        <a:solidFill>
                          <a:sysClr val="windowText" lastClr="000000"/>
                        </a:solidFill>
                      </a:endParaRPr>
                    </a:p>
                  </a:txBody>
                  <a:tcPr marT="18288" marB="18288">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700" dirty="0" smtClean="0">
                          <a:ln>
                            <a:noFill/>
                          </a:ln>
                          <a:solidFill>
                            <a:sysClr val="windowText" lastClr="000000"/>
                          </a:solidFill>
                          <a:effectLst>
                            <a:outerShdw blurRad="50800" dist="38100" dir="2700000" algn="tl" rotWithShape="0">
                              <a:prstClr val="black">
                                <a:alpha val="40000"/>
                              </a:prstClr>
                            </a:outerShdw>
                          </a:effectLst>
                          <a:sym typeface="Wingdings"/>
                        </a:rPr>
                        <a:t></a:t>
                      </a:r>
                      <a:endParaRPr lang="en-US" sz="1700" dirty="0" smtClean="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ransition advClick="0" advTm="15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urses\Wadeware\2008_09_12 Windows 2008 R2 Marketing Collateral project\Scale_relia.png"/>
          <p:cNvPicPr>
            <a:picLocks noChangeAspect="1" noChangeArrowheads="1"/>
          </p:cNvPicPr>
          <p:nvPr/>
        </p:nvPicPr>
        <p:blipFill>
          <a:blip r:embed="rId3"/>
          <a:srcRect/>
          <a:stretch>
            <a:fillRect/>
          </a:stretch>
        </p:blipFill>
        <p:spPr bwMode="auto">
          <a:xfrm>
            <a:off x="0" y="660400"/>
            <a:ext cx="5499100" cy="6057900"/>
          </a:xfrm>
          <a:prstGeom prst="rect">
            <a:avLst/>
          </a:prstGeom>
          <a:noFill/>
        </p:spPr>
      </p:pic>
      <p:sp>
        <p:nvSpPr>
          <p:cNvPr id="5" name="Title 4"/>
          <p:cNvSpPr>
            <a:spLocks noGrp="1"/>
          </p:cNvSpPr>
          <p:nvPr>
            <p:ph type="ctrTitle"/>
          </p:nvPr>
        </p:nvSpPr>
        <p:spPr>
          <a:xfrm>
            <a:off x="4777426" y="88488"/>
            <a:ext cx="4115858" cy="1523494"/>
          </a:xfrm>
        </p:spPr>
        <p:txBody>
          <a:bodyPr/>
          <a:lstStyle/>
          <a:p>
            <a:pPr algn="r"/>
            <a:r>
              <a:rPr sz="4000" smtClean="0"/>
              <a:t>Scalability and Reliability</a:t>
            </a:r>
            <a:endParaRPr lang="en-US" sz="4000" dirty="0"/>
          </a:p>
        </p:txBody>
      </p:sp>
      <p:sp>
        <p:nvSpPr>
          <p:cNvPr id="8" name="TextBox 7"/>
          <p:cNvSpPr txBox="1"/>
          <p:nvPr/>
        </p:nvSpPr>
        <p:spPr>
          <a:xfrm flipH="1">
            <a:off x="3900603" y="2756511"/>
            <a:ext cx="4992681" cy="1938992"/>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sz="4000" b="1" dirty="0" smtClean="0">
                <a:solidFill>
                  <a:schemeClr val="bg2"/>
                </a:solidFill>
                <a:effectLst>
                  <a:glow rad="63500">
                    <a:schemeClr val="accent1">
                      <a:satMod val="175000"/>
                      <a:alpha val="40000"/>
                    </a:schemeClr>
                  </a:glow>
                  <a:outerShdw blurRad="50800" dist="38100" dir="2700000" algn="tl" rotWithShape="0">
                    <a:schemeClr val="tx1"/>
                  </a:outerShdw>
                </a:effectLst>
                <a:latin typeface="+mj-lt"/>
              </a:rPr>
              <a:t>Solid Foundation for Enterprise Workloads</a:t>
            </a:r>
          </a:p>
        </p:txBody>
      </p:sp>
    </p:spTree>
  </p:cSld>
  <p:clrMapOvr>
    <a:masterClrMapping/>
  </p:clrMapOvr>
  <p:transition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5"/>
          <p:cNvSpPr>
            <a:spLocks noGrp="1"/>
          </p:cNvSpPr>
          <p:nvPr>
            <p:ph type="title"/>
          </p:nvPr>
        </p:nvSpPr>
        <p:spPr/>
        <p:txBody>
          <a:bodyPr/>
          <a:lstStyle/>
          <a:p>
            <a:r>
              <a:rPr smtClean="0"/>
              <a:t>Overview</a:t>
            </a:r>
            <a:endParaRPr lang="en-US" dirty="0"/>
          </a:p>
        </p:txBody>
      </p:sp>
      <p:sp>
        <p:nvSpPr>
          <p:cNvPr id="8" name="Pentagon 7"/>
          <p:cNvSpPr/>
          <p:nvPr/>
        </p:nvSpPr>
        <p:spPr bwMode="auto">
          <a:xfrm flipH="1">
            <a:off x="304800" y="1433798"/>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Performance &amp; Scalability</a:t>
            </a:r>
          </a:p>
        </p:txBody>
      </p:sp>
      <p:sp>
        <p:nvSpPr>
          <p:cNvPr id="9" name="Pentagon 8"/>
          <p:cNvSpPr/>
          <p:nvPr/>
        </p:nvSpPr>
        <p:spPr bwMode="auto">
          <a:xfrm flipH="1">
            <a:off x="304800" y="2071402"/>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dirty="0" smtClean="0"/>
              <a:t>Failover Clustering in Server 2008 R2</a:t>
            </a:r>
          </a:p>
        </p:txBody>
      </p:sp>
      <p:sp>
        <p:nvSpPr>
          <p:cNvPr id="10" name="Pentagon 9"/>
          <p:cNvSpPr/>
          <p:nvPr/>
        </p:nvSpPr>
        <p:spPr bwMode="auto">
          <a:xfrm flipH="1">
            <a:off x="304800" y="2667000"/>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dirty="0" smtClean="0">
                <a:latin typeface="+mn-lt"/>
                <a:cs typeface="+mn-cs"/>
              </a:rPr>
              <a:t>Storage Performance</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smtClean="0"/>
              <a:t>Performance and Scalability</a:t>
            </a:r>
            <a:br>
              <a:rPr smtClean="0"/>
            </a:br>
            <a:endParaRPr lang="en-US" dirty="0"/>
          </a:p>
        </p:txBody>
      </p:sp>
      <p:pic>
        <p:nvPicPr>
          <p:cNvPr id="1027" name="Picture 3" descr="C:\Courses\Icons Windows Vista\server_transparent.png"/>
          <p:cNvPicPr>
            <a:picLocks noChangeAspect="1" noChangeArrowheads="1"/>
          </p:cNvPicPr>
          <p:nvPr/>
        </p:nvPicPr>
        <p:blipFill>
          <a:blip r:embed="rId3"/>
          <a:srcRect/>
          <a:stretch>
            <a:fillRect/>
          </a:stretch>
        </p:blipFill>
        <p:spPr bwMode="auto">
          <a:xfrm>
            <a:off x="2514600" y="1828800"/>
            <a:ext cx="2941439" cy="4114800"/>
          </a:xfrm>
          <a:prstGeom prst="rect">
            <a:avLst/>
          </a:prstGeom>
          <a:noFill/>
        </p:spPr>
      </p:pic>
      <p:pic>
        <p:nvPicPr>
          <p:cNvPr id="1029" name="Picture 5" descr="C:\Courses\Icons Windows Vista\cmd.exe_skinny"/>
          <p:cNvPicPr>
            <a:picLocks noChangeAspect="1" noChangeArrowheads="1"/>
          </p:cNvPicPr>
          <p:nvPr/>
        </p:nvPicPr>
        <p:blipFill>
          <a:blip r:embed="rId4"/>
          <a:srcRect/>
          <a:stretch>
            <a:fillRect/>
          </a:stretch>
        </p:blipFill>
        <p:spPr bwMode="auto">
          <a:xfrm>
            <a:off x="3670300" y="3429000"/>
            <a:ext cx="2209800" cy="927249"/>
          </a:xfrm>
          <a:prstGeom prst="rect">
            <a:avLst/>
          </a:prstGeom>
          <a:noFill/>
        </p:spPr>
      </p:pic>
      <p:pic>
        <p:nvPicPr>
          <p:cNvPr id="38"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4083874" y="1600200"/>
            <a:ext cx="1382652" cy="1758520"/>
          </a:xfrm>
          <a:prstGeom prst="rect">
            <a:avLst/>
          </a:prstGeom>
          <a:noFill/>
          <a:ln w="9525">
            <a:noFill/>
            <a:miter lim="800000"/>
            <a:headEnd/>
            <a:tailEnd/>
          </a:ln>
        </p:spPr>
      </p:pic>
      <p:sp>
        <p:nvSpPr>
          <p:cNvPr id="25" name="Rectangular Callout 24"/>
          <p:cNvSpPr/>
          <p:nvPr/>
        </p:nvSpPr>
        <p:spPr bwMode="auto">
          <a:xfrm>
            <a:off x="5334001" y="1752600"/>
            <a:ext cx="1981200" cy="369328"/>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256 Logical Cores</a:t>
            </a:r>
          </a:p>
        </p:txBody>
      </p:sp>
      <p:sp>
        <p:nvSpPr>
          <p:cNvPr id="43" name="Rectangular Callout 42"/>
          <p:cNvSpPr/>
          <p:nvPr/>
        </p:nvSpPr>
        <p:spPr bwMode="auto">
          <a:xfrm>
            <a:off x="5715001" y="3352800"/>
            <a:ext cx="2362200" cy="646327"/>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Reduced overhead via Server Core</a:t>
            </a:r>
          </a:p>
        </p:txBody>
      </p:sp>
      <p:pic>
        <p:nvPicPr>
          <p:cNvPr id="44" name="Picture 3" descr="C:\Courses\Icons Windows Vista\Hard Drive_2.png"/>
          <p:cNvPicPr>
            <a:picLocks noChangeAspect="1" noChangeArrowheads="1"/>
          </p:cNvPicPr>
          <p:nvPr/>
        </p:nvPicPr>
        <p:blipFill>
          <a:blip r:embed="rId6" cstate="print"/>
          <a:srcRect/>
          <a:stretch>
            <a:fillRect/>
          </a:stretch>
        </p:blipFill>
        <p:spPr bwMode="auto">
          <a:xfrm>
            <a:off x="3695701" y="4495800"/>
            <a:ext cx="2158999" cy="1066800"/>
          </a:xfrm>
          <a:prstGeom prst="rect">
            <a:avLst/>
          </a:prstGeom>
          <a:noFill/>
        </p:spPr>
      </p:pic>
      <p:sp>
        <p:nvSpPr>
          <p:cNvPr id="45" name="Rectangular Callout 44"/>
          <p:cNvSpPr/>
          <p:nvPr/>
        </p:nvSpPr>
        <p:spPr bwMode="auto">
          <a:xfrm>
            <a:off x="5715001" y="4611473"/>
            <a:ext cx="2362200" cy="646327"/>
          </a:xfrm>
          <a:prstGeom prst="wedgeRectCallout">
            <a:avLst>
              <a:gd name="adj1" fmla="val -67610"/>
              <a:gd name="adj2" fmla="val -1500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High performance storage</a:t>
            </a:r>
          </a:p>
        </p:txBody>
      </p:sp>
      <p:sp>
        <p:nvSpPr>
          <p:cNvPr id="46" name="Isosceles Triangle 4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ectangle 5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animBg="1"/>
      <p:bldP spid="45"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Power and Memory Capacity</a:t>
            </a:r>
            <a:br>
              <a:rPr lang="en-US" dirty="0" smtClean="0"/>
            </a:br>
            <a:endParaRPr lang="en-US" dirty="0"/>
          </a:p>
        </p:txBody>
      </p:sp>
      <p:sp>
        <p:nvSpPr>
          <p:cNvPr id="3" name="Text Placeholder 2"/>
          <p:cNvSpPr>
            <a:spLocks noGrp="1"/>
          </p:cNvSpPr>
          <p:nvPr>
            <p:ph type="body" sz="quarter" idx="10"/>
          </p:nvPr>
        </p:nvSpPr>
        <p:spPr>
          <a:xfrm>
            <a:off x="381000" y="1524000"/>
            <a:ext cx="6934200" cy="5121402"/>
          </a:xfrm>
        </p:spPr>
        <p:txBody>
          <a:bodyPr/>
          <a:lstStyle/>
          <a:p>
            <a:pPr>
              <a:lnSpc>
                <a:spcPct val="80000"/>
              </a:lnSpc>
            </a:pPr>
            <a:r>
              <a:rPr lang="en-US" sz="3000" dirty="0" smtClean="0"/>
              <a:t>Improved physical processor and memory resources</a:t>
            </a:r>
          </a:p>
          <a:p>
            <a:pPr lvl="1">
              <a:lnSpc>
                <a:spcPct val="80000"/>
              </a:lnSpc>
            </a:pPr>
            <a:r>
              <a:rPr lang="en-US" sz="2600" dirty="0" smtClean="0"/>
              <a:t>Runs exclusively on 64-bit processors</a:t>
            </a:r>
          </a:p>
          <a:p>
            <a:pPr lvl="1">
              <a:lnSpc>
                <a:spcPct val="80000"/>
              </a:lnSpc>
            </a:pPr>
            <a:r>
              <a:rPr lang="en-US" sz="2600" dirty="0" smtClean="0"/>
              <a:t>Supports up to 256 logical processor cores</a:t>
            </a:r>
          </a:p>
          <a:p>
            <a:pPr lvl="1">
              <a:lnSpc>
                <a:spcPct val="80000"/>
              </a:lnSpc>
            </a:pPr>
            <a:r>
              <a:rPr lang="en-US" sz="2600" dirty="0" smtClean="0"/>
              <a:t>Windows Server 2008 R2 Hyper-V supports up to 32 physical processor cores</a:t>
            </a:r>
          </a:p>
          <a:p>
            <a:pPr>
              <a:lnSpc>
                <a:spcPct val="80000"/>
              </a:lnSpc>
            </a:pPr>
            <a:r>
              <a:rPr lang="en-US" sz="3000" dirty="0" smtClean="0"/>
              <a:t>Improved virtual processor resources</a:t>
            </a:r>
          </a:p>
          <a:p>
            <a:pPr lvl="1">
              <a:lnSpc>
                <a:spcPct val="80000"/>
              </a:lnSpc>
            </a:pPr>
            <a:r>
              <a:rPr lang="en-US" sz="2600" dirty="0" smtClean="0"/>
              <a:t>Each virtual machine supports up to 4 logical cores</a:t>
            </a:r>
          </a:p>
          <a:p>
            <a:pPr lvl="1">
              <a:lnSpc>
                <a:spcPct val="80000"/>
              </a:lnSpc>
            </a:pPr>
            <a:r>
              <a:rPr lang="en-US" sz="2600" dirty="0" smtClean="0"/>
              <a:t>Supports Second-Level Address Translation (SLAT) and CPU Core Parking</a:t>
            </a:r>
            <a:endParaRPr lang="en-US" sz="2600" dirty="0"/>
          </a:p>
        </p:txBody>
      </p:sp>
      <p:pic>
        <p:nvPicPr>
          <p:cNvPr id="1027" name="Picture 3" descr="C:\Courses\Icons Windows Vista\VPN.png"/>
          <p:cNvPicPr>
            <a:picLocks noChangeAspect="1" noChangeArrowheads="1"/>
          </p:cNvPicPr>
          <p:nvPr/>
        </p:nvPicPr>
        <p:blipFill>
          <a:blip r:embed="rId3"/>
          <a:srcRect/>
          <a:stretch>
            <a:fillRect/>
          </a:stretch>
        </p:blipFill>
        <p:spPr bwMode="auto">
          <a:xfrm>
            <a:off x="7315200" y="4343400"/>
            <a:ext cx="1293835" cy="1809955"/>
          </a:xfrm>
          <a:prstGeom prst="rect">
            <a:avLst/>
          </a:prstGeom>
          <a:noFill/>
        </p:spPr>
      </p:pic>
      <p:pic>
        <p:nvPicPr>
          <p:cNvPr id="1028" name="Picture 4" descr="C:\Courses\Icons Windows Vista\Server.png"/>
          <p:cNvPicPr>
            <a:picLocks noChangeAspect="1" noChangeArrowheads="1"/>
          </p:cNvPicPr>
          <p:nvPr/>
        </p:nvPicPr>
        <p:blipFill>
          <a:blip r:embed="rId4"/>
          <a:srcRect/>
          <a:stretch>
            <a:fillRect/>
          </a:stretch>
        </p:blipFill>
        <p:spPr bwMode="auto">
          <a:xfrm>
            <a:off x="7315200" y="1676400"/>
            <a:ext cx="1343326" cy="1838236"/>
          </a:xfrm>
          <a:prstGeom prst="rect">
            <a:avLst/>
          </a:prstGeom>
          <a:noFill/>
        </p:spPr>
      </p:pic>
      <p:sp>
        <p:nvSpPr>
          <p:cNvPr id="13" name="Isosceles Triangle 1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smtClean="0"/>
              <a:t>Componentization </a:t>
            </a:r>
            <a:br>
              <a:rPr smtClean="0"/>
            </a:br>
            <a:endParaRPr lang="en-US" dirty="0"/>
          </a:p>
        </p:txBody>
      </p:sp>
      <p:sp>
        <p:nvSpPr>
          <p:cNvPr id="4" name="Text Placeholder 2"/>
          <p:cNvSpPr>
            <a:spLocks noGrp="1"/>
          </p:cNvSpPr>
          <p:nvPr>
            <p:ph type="body" sz="quarter" idx="10"/>
          </p:nvPr>
        </p:nvSpPr>
        <p:spPr>
          <a:xfrm>
            <a:off x="304800" y="1219200"/>
            <a:ext cx="6934200" cy="2831544"/>
          </a:xfrm>
        </p:spPr>
        <p:txBody>
          <a:bodyPr/>
          <a:lstStyle/>
          <a:p>
            <a:pPr>
              <a:lnSpc>
                <a:spcPct val="80000"/>
              </a:lnSpc>
            </a:pPr>
            <a:r>
              <a:rPr lang="en-US" sz="3000" dirty="0" smtClean="0"/>
              <a:t>The OS as Components</a:t>
            </a:r>
          </a:p>
          <a:p>
            <a:pPr lvl="1">
              <a:lnSpc>
                <a:spcPct val="80000"/>
              </a:lnSpc>
            </a:pPr>
            <a:r>
              <a:rPr lang="en-US" sz="2600" dirty="0" smtClean="0"/>
              <a:t>Install only what you need</a:t>
            </a:r>
          </a:p>
          <a:p>
            <a:pPr lvl="1">
              <a:lnSpc>
                <a:spcPct val="80000"/>
              </a:lnSpc>
            </a:pPr>
            <a:endParaRPr lang="en-US" sz="2600" dirty="0" smtClean="0"/>
          </a:p>
          <a:p>
            <a:pPr>
              <a:lnSpc>
                <a:spcPct val="80000"/>
              </a:lnSpc>
            </a:pPr>
            <a:r>
              <a:rPr lang="en-US" sz="3000" dirty="0" smtClean="0"/>
              <a:t>Example: Server Core, Branch </a:t>
            </a:r>
            <a:r>
              <a:rPr lang="en-US" sz="3000" dirty="0" err="1" smtClean="0"/>
              <a:t>RoDC</a:t>
            </a:r>
            <a:endParaRPr lang="en-US" sz="3000" dirty="0" smtClean="0"/>
          </a:p>
          <a:p>
            <a:pPr lvl="1">
              <a:lnSpc>
                <a:spcPct val="80000"/>
              </a:lnSpc>
            </a:pPr>
            <a:r>
              <a:rPr lang="en-US" sz="2600" dirty="0" smtClean="0"/>
              <a:t>Role = Active Directory Services</a:t>
            </a:r>
          </a:p>
          <a:p>
            <a:pPr lvl="1">
              <a:lnSpc>
                <a:spcPct val="80000"/>
              </a:lnSpc>
            </a:pPr>
            <a:r>
              <a:rPr lang="en-US" sz="2600" dirty="0" smtClean="0"/>
              <a:t>Features = </a:t>
            </a:r>
            <a:r>
              <a:rPr lang="en-US" sz="2600" dirty="0" err="1" smtClean="0"/>
              <a:t>BitLocker</a:t>
            </a:r>
            <a:endParaRPr lang="en-US" sz="2600" dirty="0" smtClean="0"/>
          </a:p>
          <a:p>
            <a:pPr lvl="1">
              <a:lnSpc>
                <a:spcPct val="80000"/>
              </a:lnSpc>
            </a:pPr>
            <a:r>
              <a:rPr lang="en-US" sz="2600" dirty="0" smtClean="0"/>
              <a:t>Server = Kernel, TCP/IP &amp; Security</a:t>
            </a:r>
          </a:p>
        </p:txBody>
      </p:sp>
      <p:pic>
        <p:nvPicPr>
          <p:cNvPr id="9" name="Picture 4" descr="C:\Courses\Icons Windows Vista\Server.png"/>
          <p:cNvPicPr>
            <a:picLocks noChangeAspect="1" noChangeArrowheads="1"/>
          </p:cNvPicPr>
          <p:nvPr/>
        </p:nvPicPr>
        <p:blipFill>
          <a:blip r:embed="rId3"/>
          <a:srcRect/>
          <a:stretch>
            <a:fillRect/>
          </a:stretch>
        </p:blipFill>
        <p:spPr bwMode="auto">
          <a:xfrm>
            <a:off x="2133600" y="4114800"/>
            <a:ext cx="1343326" cy="1838236"/>
          </a:xfrm>
          <a:prstGeom prst="rect">
            <a:avLst/>
          </a:prstGeom>
          <a:noFill/>
        </p:spPr>
      </p:pic>
      <p:grpSp>
        <p:nvGrpSpPr>
          <p:cNvPr id="3" name="Group 6"/>
          <p:cNvGrpSpPr/>
          <p:nvPr/>
        </p:nvGrpSpPr>
        <p:grpSpPr>
          <a:xfrm>
            <a:off x="2438400" y="4191000"/>
            <a:ext cx="1905000" cy="1261220"/>
            <a:chOff x="3733800" y="4038600"/>
            <a:chExt cx="1905000" cy="1261220"/>
          </a:xfrm>
        </p:grpSpPr>
        <p:pic>
          <p:nvPicPr>
            <p:cNvPr id="1027" name="Picture 3" descr="C:\Courses\Icons Windows Vista\Domain.png"/>
            <p:cNvPicPr>
              <a:picLocks noChangeAspect="1" noChangeArrowheads="1"/>
            </p:cNvPicPr>
            <p:nvPr/>
          </p:nvPicPr>
          <p:blipFill>
            <a:blip r:embed="rId4" cstate="print"/>
            <a:srcRect/>
            <a:stretch>
              <a:fillRect/>
            </a:stretch>
          </p:blipFill>
          <p:spPr bwMode="auto">
            <a:xfrm>
              <a:off x="3733800" y="4038600"/>
              <a:ext cx="1416050" cy="1261220"/>
            </a:xfrm>
            <a:prstGeom prst="rect">
              <a:avLst/>
            </a:prstGeom>
            <a:noFill/>
          </p:spPr>
        </p:pic>
        <p:pic>
          <p:nvPicPr>
            <p:cNvPr id="1028" name="Picture 4" descr="C:\Courses\Icons Windows Vista\book---directory.png"/>
            <p:cNvPicPr>
              <a:picLocks noChangeAspect="1" noChangeArrowheads="1"/>
            </p:cNvPicPr>
            <p:nvPr/>
          </p:nvPicPr>
          <p:blipFill>
            <a:blip r:embed="rId5"/>
            <a:srcRect/>
            <a:stretch>
              <a:fillRect/>
            </a:stretch>
          </p:blipFill>
          <p:spPr bwMode="auto">
            <a:xfrm>
              <a:off x="4114800" y="4267200"/>
              <a:ext cx="1524000" cy="809625"/>
            </a:xfrm>
            <a:prstGeom prst="rect">
              <a:avLst/>
            </a:prstGeom>
            <a:noFill/>
          </p:spPr>
        </p:pic>
      </p:grpSp>
      <p:pic>
        <p:nvPicPr>
          <p:cNvPr id="1029" name="Picture 5" descr="C:\Courses\Icons Windows Vista\Digital Locker.png"/>
          <p:cNvPicPr>
            <a:picLocks noChangeAspect="1" noChangeArrowheads="1"/>
          </p:cNvPicPr>
          <p:nvPr/>
        </p:nvPicPr>
        <p:blipFill>
          <a:blip r:embed="rId6"/>
          <a:srcRect/>
          <a:stretch>
            <a:fillRect/>
          </a:stretch>
        </p:blipFill>
        <p:spPr bwMode="auto">
          <a:xfrm>
            <a:off x="2667000" y="4038600"/>
            <a:ext cx="1371600" cy="1534709"/>
          </a:xfrm>
          <a:prstGeom prst="rect">
            <a:avLst/>
          </a:prstGeom>
          <a:noFill/>
        </p:spPr>
      </p:pic>
      <p:pic>
        <p:nvPicPr>
          <p:cNvPr id="1030" name="Picture 6" descr="C:\Courses\Icons Windows Vista\Firewall.cpl_I2969_0409.png"/>
          <p:cNvPicPr>
            <a:picLocks noChangeAspect="1" noChangeArrowheads="1"/>
          </p:cNvPicPr>
          <p:nvPr/>
        </p:nvPicPr>
        <p:blipFill>
          <a:blip r:embed="rId7"/>
          <a:srcRect/>
          <a:stretch>
            <a:fillRect/>
          </a:stretch>
        </p:blipFill>
        <p:spPr bwMode="auto">
          <a:xfrm>
            <a:off x="2514600" y="4114800"/>
            <a:ext cx="1447800" cy="1447800"/>
          </a:xfrm>
          <a:prstGeom prst="rect">
            <a:avLst/>
          </a:prstGeom>
          <a:noFill/>
        </p:spPr>
      </p:pic>
      <p:sp>
        <p:nvSpPr>
          <p:cNvPr id="11" name="Isosceles Triangle 10"/>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par>
                                <p:cTn id="38" presetID="9" presetClass="emph" presetSubtype="0" nodeType="withEffect">
                                  <p:stCondLst>
                                    <p:cond delay="0"/>
                                  </p:stCondLst>
                                  <p:childTnLst>
                                    <p:set>
                                      <p:cBhvr rctx="PPT">
                                        <p:cTn id="39" dur="indefinite"/>
                                        <p:tgtEl>
                                          <p:spTgt spid="4">
                                            <p:txEl>
                                              <p:pRg st="4" end="4"/>
                                            </p:txEl>
                                          </p:spTgt>
                                        </p:tgtEl>
                                        <p:attrNameLst>
                                          <p:attrName>style.opacity</p:attrName>
                                        </p:attrNameLst>
                                      </p:cBhvr>
                                      <p:to>
                                        <p:strVal val="0.5"/>
                                      </p:to>
                                    </p:set>
                                    <p:animEffect filter="image" prLst="opacity: 0.5">
                                      <p:cBhvr rctx="IE">
                                        <p:cTn id="40" dur="indefinite"/>
                                        <p:tgtEl>
                                          <p:spTgt spid="4">
                                            <p:txEl>
                                              <p:pRg st="4" end="4"/>
                                            </p:txEl>
                                          </p:spTgt>
                                        </p:tgtEl>
                                      </p:cBhvr>
                                    </p:animEffect>
                                  </p:childTnLst>
                                </p:cTn>
                              </p:par>
                              <p:par>
                                <p:cTn id="41" presetID="53" presetClass="exit" presetSubtype="0" fill="hold" nodeType="withEffect">
                                  <p:stCondLst>
                                    <p:cond delay="0"/>
                                  </p:stCondLst>
                                  <p:childTnLst>
                                    <p:anim calcmode="lin" valueType="num">
                                      <p:cBhvr>
                                        <p:cTn id="42" dur="500"/>
                                        <p:tgtEl>
                                          <p:spTgt spid="3"/>
                                        </p:tgtEl>
                                        <p:attrNameLst>
                                          <p:attrName>ppt_w</p:attrName>
                                        </p:attrNameLst>
                                      </p:cBhvr>
                                      <p:tavLst>
                                        <p:tav tm="0">
                                          <p:val>
                                            <p:strVal val="ppt_w"/>
                                          </p:val>
                                        </p:tav>
                                        <p:tav tm="100000">
                                          <p:val>
                                            <p:fltVal val="0"/>
                                          </p:val>
                                        </p:tav>
                                      </p:tavLst>
                                    </p:anim>
                                    <p:anim calcmode="lin" valueType="num">
                                      <p:cBhvr>
                                        <p:cTn id="43" dur="500"/>
                                        <p:tgtEl>
                                          <p:spTgt spid="3"/>
                                        </p:tgtEl>
                                        <p:attrNameLst>
                                          <p:attrName>ppt_h</p:attrName>
                                        </p:attrNameLst>
                                      </p:cBhvr>
                                      <p:tavLst>
                                        <p:tav tm="0">
                                          <p:val>
                                            <p:strVal val="ppt_h"/>
                                          </p:val>
                                        </p:tav>
                                        <p:tav tm="100000">
                                          <p:val>
                                            <p:fltVal val="0"/>
                                          </p:val>
                                        </p:tav>
                                      </p:tavLst>
                                    </p:anim>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53" presetClass="entr" presetSubtype="0" fill="hold" nodeType="withEffect">
                                  <p:stCondLst>
                                    <p:cond delay="0"/>
                                  </p:stCondLst>
                                  <p:childTnLst>
                                    <p:set>
                                      <p:cBhvr>
                                        <p:cTn id="47" dur="1" fill="hold">
                                          <p:stCondLst>
                                            <p:cond delay="0"/>
                                          </p:stCondLst>
                                        </p:cTn>
                                        <p:tgtEl>
                                          <p:spTgt spid="1029"/>
                                        </p:tgtEl>
                                        <p:attrNameLst>
                                          <p:attrName>style.visibility</p:attrName>
                                        </p:attrNameLst>
                                      </p:cBhvr>
                                      <p:to>
                                        <p:strVal val="visible"/>
                                      </p:to>
                                    </p:set>
                                    <p:anim calcmode="lin" valueType="num">
                                      <p:cBhvr>
                                        <p:cTn id="48" dur="500" fill="hold"/>
                                        <p:tgtEl>
                                          <p:spTgt spid="1029"/>
                                        </p:tgtEl>
                                        <p:attrNameLst>
                                          <p:attrName>ppt_w</p:attrName>
                                        </p:attrNameLst>
                                      </p:cBhvr>
                                      <p:tavLst>
                                        <p:tav tm="0">
                                          <p:val>
                                            <p:fltVal val="0"/>
                                          </p:val>
                                        </p:tav>
                                        <p:tav tm="100000">
                                          <p:val>
                                            <p:strVal val="#ppt_w"/>
                                          </p:val>
                                        </p:tav>
                                      </p:tavLst>
                                    </p:anim>
                                    <p:anim calcmode="lin" valueType="num">
                                      <p:cBhvr>
                                        <p:cTn id="49" dur="500" fill="hold"/>
                                        <p:tgtEl>
                                          <p:spTgt spid="1029"/>
                                        </p:tgtEl>
                                        <p:attrNameLst>
                                          <p:attrName>ppt_h</p:attrName>
                                        </p:attrNameLst>
                                      </p:cBhvr>
                                      <p:tavLst>
                                        <p:tav tm="0">
                                          <p:val>
                                            <p:fltVal val="0"/>
                                          </p:val>
                                        </p:tav>
                                        <p:tav tm="100000">
                                          <p:val>
                                            <p:strVal val="#ppt_h"/>
                                          </p:val>
                                        </p:tav>
                                      </p:tavLst>
                                    </p:anim>
                                    <p:animEffect transition="in" filter="fade">
                                      <p:cBhvr>
                                        <p:cTn id="50" dur="500"/>
                                        <p:tgtEl>
                                          <p:spTgt spid="10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500"/>
                                        <p:tgtEl>
                                          <p:spTgt spid="4">
                                            <p:txEl>
                                              <p:pRg st="6" end="6"/>
                                            </p:txEl>
                                          </p:spTgt>
                                        </p:tgtEl>
                                      </p:cBhvr>
                                    </p:animEffect>
                                  </p:childTnLst>
                                </p:cTn>
                              </p:par>
                              <p:par>
                                <p:cTn id="56" presetID="9" presetClass="emph" presetSubtype="0" nodeType="withEffect">
                                  <p:stCondLst>
                                    <p:cond delay="0"/>
                                  </p:stCondLst>
                                  <p:childTnLst>
                                    <p:set>
                                      <p:cBhvr rctx="PPT">
                                        <p:cTn id="57" dur="indefinite"/>
                                        <p:tgtEl>
                                          <p:spTgt spid="4">
                                            <p:txEl>
                                              <p:pRg st="5" end="5"/>
                                            </p:txEl>
                                          </p:spTgt>
                                        </p:tgtEl>
                                        <p:attrNameLst>
                                          <p:attrName>style.opacity</p:attrName>
                                        </p:attrNameLst>
                                      </p:cBhvr>
                                      <p:to>
                                        <p:strVal val="0.5"/>
                                      </p:to>
                                    </p:set>
                                    <p:animEffect filter="image" prLst="opacity: 0.5">
                                      <p:cBhvr rctx="IE">
                                        <p:cTn id="58" dur="indefinite"/>
                                        <p:tgtEl>
                                          <p:spTgt spid="4">
                                            <p:txEl>
                                              <p:pRg st="5" end="5"/>
                                            </p:txEl>
                                          </p:spTgt>
                                        </p:tgtEl>
                                      </p:cBhvr>
                                    </p:animEffect>
                                  </p:childTnLst>
                                </p:cTn>
                              </p:par>
                              <p:par>
                                <p:cTn id="59" presetID="53" presetClass="exit" presetSubtype="0" fill="hold" nodeType="withEffect">
                                  <p:stCondLst>
                                    <p:cond delay="0"/>
                                  </p:stCondLst>
                                  <p:childTnLst>
                                    <p:anim calcmode="lin" valueType="num">
                                      <p:cBhvr>
                                        <p:cTn id="60" dur="500"/>
                                        <p:tgtEl>
                                          <p:spTgt spid="1029"/>
                                        </p:tgtEl>
                                        <p:attrNameLst>
                                          <p:attrName>ppt_w</p:attrName>
                                        </p:attrNameLst>
                                      </p:cBhvr>
                                      <p:tavLst>
                                        <p:tav tm="0">
                                          <p:val>
                                            <p:strVal val="ppt_w"/>
                                          </p:val>
                                        </p:tav>
                                        <p:tav tm="100000">
                                          <p:val>
                                            <p:fltVal val="0"/>
                                          </p:val>
                                        </p:tav>
                                      </p:tavLst>
                                    </p:anim>
                                    <p:anim calcmode="lin" valueType="num">
                                      <p:cBhvr>
                                        <p:cTn id="61" dur="500"/>
                                        <p:tgtEl>
                                          <p:spTgt spid="1029"/>
                                        </p:tgtEl>
                                        <p:attrNameLst>
                                          <p:attrName>ppt_h</p:attrName>
                                        </p:attrNameLst>
                                      </p:cBhvr>
                                      <p:tavLst>
                                        <p:tav tm="0">
                                          <p:val>
                                            <p:strVal val="ppt_h"/>
                                          </p:val>
                                        </p:tav>
                                        <p:tav tm="100000">
                                          <p:val>
                                            <p:fltVal val="0"/>
                                          </p:val>
                                        </p:tav>
                                      </p:tavLst>
                                    </p:anim>
                                    <p:animEffect transition="out" filter="fade">
                                      <p:cBhvr>
                                        <p:cTn id="62" dur="500"/>
                                        <p:tgtEl>
                                          <p:spTgt spid="1029"/>
                                        </p:tgtEl>
                                      </p:cBhvr>
                                    </p:animEffect>
                                    <p:set>
                                      <p:cBhvr>
                                        <p:cTn id="63" dur="1" fill="hold">
                                          <p:stCondLst>
                                            <p:cond delay="499"/>
                                          </p:stCondLst>
                                        </p:cTn>
                                        <p:tgtEl>
                                          <p:spTgt spid="1029"/>
                                        </p:tgtEl>
                                        <p:attrNameLst>
                                          <p:attrName>style.visibility</p:attrName>
                                        </p:attrNameLst>
                                      </p:cBhvr>
                                      <p:to>
                                        <p:strVal val="hidden"/>
                                      </p:to>
                                    </p:set>
                                  </p:childTnLst>
                                </p:cTn>
                              </p:par>
                              <p:par>
                                <p:cTn id="64" presetID="53" presetClass="entr" presetSubtype="0" fill="hold" nodeType="with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p:cTn id="66" dur="500" fill="hold"/>
                                        <p:tgtEl>
                                          <p:spTgt spid="1030"/>
                                        </p:tgtEl>
                                        <p:attrNameLst>
                                          <p:attrName>ppt_w</p:attrName>
                                        </p:attrNameLst>
                                      </p:cBhvr>
                                      <p:tavLst>
                                        <p:tav tm="0">
                                          <p:val>
                                            <p:fltVal val="0"/>
                                          </p:val>
                                        </p:tav>
                                        <p:tav tm="100000">
                                          <p:val>
                                            <p:strVal val="#ppt_w"/>
                                          </p:val>
                                        </p:tav>
                                      </p:tavLst>
                                    </p:anim>
                                    <p:anim calcmode="lin" valueType="num">
                                      <p:cBhvr>
                                        <p:cTn id="67" dur="500" fill="hold"/>
                                        <p:tgtEl>
                                          <p:spTgt spid="1030"/>
                                        </p:tgtEl>
                                        <p:attrNameLst>
                                          <p:attrName>ppt_h</p:attrName>
                                        </p:attrNameLst>
                                      </p:cBhvr>
                                      <p:tavLst>
                                        <p:tav tm="0">
                                          <p:val>
                                            <p:fltVal val="0"/>
                                          </p:val>
                                        </p:tav>
                                        <p:tav tm="100000">
                                          <p:val>
                                            <p:strVal val="#ppt_h"/>
                                          </p:val>
                                        </p:tav>
                                      </p:tavLst>
                                    </p:anim>
                                    <p:animEffect transition="in" filter="fade">
                                      <p:cBhvr>
                                        <p:cTn id="68" dur="500"/>
                                        <p:tgtEl>
                                          <p:spTgt spid="1030"/>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Failover Clustering in R2</a:t>
            </a:r>
            <a:br>
              <a:rPr smtClean="0"/>
            </a:br>
            <a:r>
              <a:rPr sz="3600" smtClean="0"/>
              <a:t>Monitoring and Management</a:t>
            </a:r>
            <a:endParaRPr lang="en-US" dirty="0"/>
          </a:p>
        </p:txBody>
      </p:sp>
      <p:pic>
        <p:nvPicPr>
          <p:cNvPr id="38" name="Picture 1"/>
          <p:cNvPicPr>
            <a:picLocks noChangeAspect="1" noChangeArrowheads="1"/>
          </p:cNvPicPr>
          <p:nvPr/>
        </p:nvPicPr>
        <p:blipFill>
          <a:blip r:embed="rId3"/>
          <a:srcRect/>
          <a:stretch>
            <a:fillRect/>
          </a:stretch>
        </p:blipFill>
        <p:spPr bwMode="auto">
          <a:xfrm>
            <a:off x="295275" y="2486025"/>
            <a:ext cx="8553450" cy="3533775"/>
          </a:xfrm>
          <a:prstGeom prst="rect">
            <a:avLst/>
          </a:prstGeom>
          <a:noFill/>
          <a:ln w="9525">
            <a:noFill/>
            <a:miter lim="800000"/>
            <a:headEnd/>
            <a:tailEnd/>
          </a:ln>
          <a:effectLst/>
        </p:spPr>
      </p:pic>
      <p:sp>
        <p:nvSpPr>
          <p:cNvPr id="4" name="Rectangular Callout 3"/>
          <p:cNvSpPr/>
          <p:nvPr/>
        </p:nvSpPr>
        <p:spPr bwMode="auto">
          <a:xfrm>
            <a:off x="304800" y="1433512"/>
            <a:ext cx="1981200" cy="923326"/>
          </a:xfrm>
          <a:prstGeom prst="wedgeRectCallout">
            <a:avLst>
              <a:gd name="adj1" fmla="val 20601"/>
              <a:gd name="adj2" fmla="val 6930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Monitoring: clusters, nodes and applications</a:t>
            </a:r>
          </a:p>
        </p:txBody>
      </p:sp>
      <p:sp>
        <p:nvSpPr>
          <p:cNvPr id="5" name="Rectangular Callout 4"/>
          <p:cNvSpPr/>
          <p:nvPr/>
        </p:nvSpPr>
        <p:spPr bwMode="auto">
          <a:xfrm>
            <a:off x="2514600" y="1710511"/>
            <a:ext cx="1981200" cy="646327"/>
          </a:xfrm>
          <a:prstGeom prst="wedgeRectCallout">
            <a:avLst>
              <a:gd name="adj1" fmla="val 29254"/>
              <a:gd name="adj2" fmla="val 7549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err="1" smtClean="0">
                <a:solidFill>
                  <a:schemeClr val="tx1"/>
                </a:solidFill>
                <a:effectLst>
                  <a:outerShdw blurRad="38100" dist="38100" dir="2700000" algn="tl">
                    <a:srgbClr val="000000">
                      <a:alpha val="43137"/>
                    </a:srgbClr>
                  </a:outerShdw>
                </a:effectLst>
                <a:latin typeface="Segoe" pitchFamily="34" charset="0"/>
              </a:rPr>
              <a:t>PowerShell</a:t>
            </a:r>
            <a:r>
              <a:rPr lang="en-US" dirty="0" smtClean="0">
                <a:solidFill>
                  <a:schemeClr val="tx1"/>
                </a:solidFill>
                <a:effectLst>
                  <a:outerShdw blurRad="38100" dist="38100" dir="2700000" algn="tl">
                    <a:srgbClr val="000000">
                      <a:alpha val="43137"/>
                    </a:srgbClr>
                  </a:outerShdw>
                </a:effectLst>
                <a:latin typeface="Segoe" pitchFamily="34" charset="0"/>
              </a:rPr>
              <a:t> Provider</a:t>
            </a:r>
          </a:p>
        </p:txBody>
      </p:sp>
      <p:sp>
        <p:nvSpPr>
          <p:cNvPr id="6" name="Rectangular Callout 5"/>
          <p:cNvSpPr/>
          <p:nvPr/>
        </p:nvSpPr>
        <p:spPr bwMode="auto">
          <a:xfrm>
            <a:off x="4648200" y="1987510"/>
            <a:ext cx="1981200" cy="369328"/>
          </a:xfrm>
          <a:prstGeom prst="wedgeRectCallout">
            <a:avLst>
              <a:gd name="adj1" fmla="val 24447"/>
              <a:gd name="adj2" fmla="val 9612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Read-Only Access</a:t>
            </a:r>
          </a:p>
        </p:txBody>
      </p:sp>
      <p:sp>
        <p:nvSpPr>
          <p:cNvPr id="7" name="Isosceles Triangle 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Migration</a:t>
            </a:r>
            <a:endParaRPr lang="en-US" dirty="0"/>
          </a:p>
        </p:txBody>
      </p:sp>
      <p:sp>
        <p:nvSpPr>
          <p:cNvPr id="14" name="TextBox 13"/>
          <p:cNvSpPr txBox="1"/>
          <p:nvPr/>
        </p:nvSpPr>
        <p:spPr>
          <a:xfrm>
            <a:off x="990600" y="5464314"/>
            <a:ext cx="5105400" cy="707886"/>
          </a:xfrm>
          <a:prstGeom prst="rect">
            <a:avLst/>
          </a:prstGeom>
          <a:noFill/>
        </p:spPr>
        <p:txBody>
          <a:bodyPr wrap="square" rtlCol="0">
            <a:spAutoFit/>
          </a:bodyPr>
          <a:lstStyle/>
          <a:p>
            <a:pPr algn="ctr"/>
            <a:r>
              <a:rPr lang="en-US" sz="2000" b="1" dirty="0" smtClean="0">
                <a:latin typeface="+mj-lt"/>
              </a:rPr>
              <a:t>New HA Roles: DFS-Replication, Hyper-V and Terminal Services Session Broker</a:t>
            </a:r>
            <a:endParaRPr lang="en-US" sz="2000" b="1" dirty="0">
              <a:latin typeface="+mj-lt"/>
            </a:endParaRPr>
          </a:p>
        </p:txBody>
      </p:sp>
      <p:sp>
        <p:nvSpPr>
          <p:cNvPr id="16" name="TextBox 15"/>
          <p:cNvSpPr txBox="1"/>
          <p:nvPr/>
        </p:nvSpPr>
        <p:spPr>
          <a:xfrm>
            <a:off x="457200" y="4078069"/>
            <a:ext cx="1752600" cy="646331"/>
          </a:xfrm>
          <a:prstGeom prst="rect">
            <a:avLst/>
          </a:prstGeom>
          <a:noFill/>
        </p:spPr>
        <p:txBody>
          <a:bodyPr wrap="square" rtlCol="0">
            <a:spAutoFit/>
          </a:bodyPr>
          <a:lstStyle/>
          <a:p>
            <a:pPr algn="ctr"/>
            <a:r>
              <a:rPr lang="en-US" dirty="0" smtClean="0">
                <a:latin typeface="+mj-lt"/>
              </a:rPr>
              <a:t>Windows Server 2008 R2</a:t>
            </a:r>
            <a:endParaRPr lang="en-US" dirty="0">
              <a:latin typeface="+mj-lt"/>
            </a:endParaRPr>
          </a:p>
        </p:txBody>
      </p:sp>
      <p:sp>
        <p:nvSpPr>
          <p:cNvPr id="18" name="TextBox 17"/>
          <p:cNvSpPr txBox="1"/>
          <p:nvPr/>
        </p:nvSpPr>
        <p:spPr>
          <a:xfrm>
            <a:off x="4572000" y="2173069"/>
            <a:ext cx="1752600" cy="646331"/>
          </a:xfrm>
          <a:prstGeom prst="rect">
            <a:avLst/>
          </a:prstGeom>
          <a:noFill/>
        </p:spPr>
        <p:txBody>
          <a:bodyPr wrap="square" rtlCol="0">
            <a:spAutoFit/>
          </a:bodyPr>
          <a:lstStyle/>
          <a:p>
            <a:pPr algn="ctr"/>
            <a:r>
              <a:rPr lang="en-US" dirty="0" smtClean="0">
                <a:latin typeface="+mj-lt"/>
              </a:rPr>
              <a:t>Windows Server 2003</a:t>
            </a:r>
          </a:p>
        </p:txBody>
      </p:sp>
      <p:sp>
        <p:nvSpPr>
          <p:cNvPr id="20" name="TextBox 19"/>
          <p:cNvSpPr txBox="1"/>
          <p:nvPr/>
        </p:nvSpPr>
        <p:spPr>
          <a:xfrm>
            <a:off x="6781800" y="3392269"/>
            <a:ext cx="1752600" cy="646331"/>
          </a:xfrm>
          <a:prstGeom prst="rect">
            <a:avLst/>
          </a:prstGeom>
          <a:noFill/>
        </p:spPr>
        <p:txBody>
          <a:bodyPr wrap="square" rtlCol="0">
            <a:spAutoFit/>
          </a:bodyPr>
          <a:lstStyle/>
          <a:p>
            <a:pPr algn="ctr"/>
            <a:r>
              <a:rPr lang="en-US" dirty="0" smtClean="0">
                <a:latin typeface="+mj-lt"/>
              </a:rPr>
              <a:t>Windows Server 2008</a:t>
            </a:r>
          </a:p>
        </p:txBody>
      </p:sp>
      <p:sp>
        <p:nvSpPr>
          <p:cNvPr id="22" name="TextBox 21"/>
          <p:cNvSpPr txBox="1"/>
          <p:nvPr/>
        </p:nvSpPr>
        <p:spPr>
          <a:xfrm>
            <a:off x="6477000" y="5410200"/>
            <a:ext cx="1752600" cy="646331"/>
          </a:xfrm>
          <a:prstGeom prst="rect">
            <a:avLst/>
          </a:prstGeom>
          <a:noFill/>
        </p:spPr>
        <p:txBody>
          <a:bodyPr wrap="square" rtlCol="0">
            <a:spAutoFit/>
          </a:bodyPr>
          <a:lstStyle/>
          <a:p>
            <a:pPr algn="ctr"/>
            <a:r>
              <a:rPr lang="en-US" dirty="0" smtClean="0">
                <a:latin typeface="+mj-lt"/>
              </a:rPr>
              <a:t>Windows Server 2008 R2</a:t>
            </a:r>
          </a:p>
        </p:txBody>
      </p:sp>
      <p:cxnSp>
        <p:nvCxnSpPr>
          <p:cNvPr id="24" name="Straight Connector 23"/>
          <p:cNvCxnSpPr/>
          <p:nvPr/>
        </p:nvCxnSpPr>
        <p:spPr>
          <a:xfrm flipV="1">
            <a:off x="1524000" y="1524000"/>
            <a:ext cx="388620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47800" y="2971800"/>
            <a:ext cx="5181600" cy="381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3505200"/>
            <a:ext cx="4953000" cy="15240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2" descr="C:\Users\shonsh\Desktop\images\host.png"/>
          <p:cNvPicPr>
            <a:picLocks noChangeAspect="1" noChangeArrowheads="1"/>
          </p:cNvPicPr>
          <p:nvPr/>
        </p:nvPicPr>
        <p:blipFill>
          <a:blip r:embed="rId3"/>
          <a:srcRect/>
          <a:stretch>
            <a:fillRect/>
          </a:stretch>
        </p:blipFill>
        <p:spPr bwMode="auto">
          <a:xfrm>
            <a:off x="762000" y="2667000"/>
            <a:ext cx="902759" cy="1462610"/>
          </a:xfrm>
          <a:prstGeom prst="rect">
            <a:avLst/>
          </a:prstGeom>
          <a:noFill/>
        </p:spPr>
      </p:pic>
      <p:pic>
        <p:nvPicPr>
          <p:cNvPr id="17" name="Picture 2" descr="C:\Users\shonsh\Desktop\images\host.png"/>
          <p:cNvPicPr>
            <a:picLocks noChangeAspect="1" noChangeArrowheads="1"/>
          </p:cNvPicPr>
          <p:nvPr/>
        </p:nvPicPr>
        <p:blipFill>
          <a:blip r:embed="rId3"/>
          <a:srcRect/>
          <a:stretch>
            <a:fillRect/>
          </a:stretch>
        </p:blipFill>
        <p:spPr bwMode="auto">
          <a:xfrm>
            <a:off x="5105400" y="762000"/>
            <a:ext cx="902759" cy="1462610"/>
          </a:xfrm>
          <a:prstGeom prst="rect">
            <a:avLst/>
          </a:prstGeom>
          <a:noFill/>
        </p:spPr>
      </p:pic>
      <p:pic>
        <p:nvPicPr>
          <p:cNvPr id="19" name="Picture 2" descr="C:\Users\shonsh\Desktop\images\host.png"/>
          <p:cNvPicPr>
            <a:picLocks noChangeAspect="1" noChangeArrowheads="1"/>
          </p:cNvPicPr>
          <p:nvPr/>
        </p:nvPicPr>
        <p:blipFill>
          <a:blip r:embed="rId3"/>
          <a:srcRect/>
          <a:stretch>
            <a:fillRect/>
          </a:stretch>
        </p:blipFill>
        <p:spPr bwMode="auto">
          <a:xfrm>
            <a:off x="6477000" y="2133600"/>
            <a:ext cx="902759" cy="1462610"/>
          </a:xfrm>
          <a:prstGeom prst="rect">
            <a:avLst/>
          </a:prstGeom>
          <a:noFill/>
        </p:spPr>
      </p:pic>
      <p:pic>
        <p:nvPicPr>
          <p:cNvPr id="21" name="Picture 2" descr="C:\Users\shonsh\Desktop\images\host.png"/>
          <p:cNvPicPr>
            <a:picLocks noChangeAspect="1" noChangeArrowheads="1"/>
          </p:cNvPicPr>
          <p:nvPr/>
        </p:nvPicPr>
        <p:blipFill>
          <a:blip r:embed="rId3"/>
          <a:srcRect/>
          <a:stretch>
            <a:fillRect/>
          </a:stretch>
        </p:blipFill>
        <p:spPr bwMode="auto">
          <a:xfrm>
            <a:off x="6172200" y="4191000"/>
            <a:ext cx="902759" cy="1462610"/>
          </a:xfrm>
          <a:prstGeom prst="rect">
            <a:avLst/>
          </a:prstGeom>
          <a:noFill/>
        </p:spPr>
      </p:pic>
      <p:sp>
        <p:nvSpPr>
          <p:cNvPr id="32" name="Isosceles Triangle 3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par>
                          <p:cTn id="39" fill="hold">
                            <p:stCondLst>
                              <p:cond delay="1000"/>
                            </p:stCondLst>
                            <p:childTnLst>
                              <p:par>
                                <p:cTn id="40" presetID="53"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1500"/>
                            </p:stCondLst>
                            <p:childTnLst>
                              <p:par>
                                <p:cTn id="46" presetID="1"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2" grpId="0"/>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cxnSp>
        <p:nvCxnSpPr>
          <p:cNvPr id="74" name="Straight Connector 73"/>
          <p:cNvCxnSpPr/>
          <p:nvPr/>
        </p:nvCxnSpPr>
        <p:spPr>
          <a:xfrm rot="5400000">
            <a:off x="3543300" y="46474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1295400" y="1219200"/>
            <a:ext cx="5334000" cy="20574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Line 5"/>
          <p:cNvSpPr>
            <a:spLocks noChangeShapeType="1"/>
          </p:cNvSpPr>
          <p:nvPr/>
        </p:nvSpPr>
        <p:spPr bwMode="auto">
          <a:xfrm>
            <a:off x="2209800" y="2895600"/>
            <a:ext cx="1066800" cy="8382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sp>
        <p:nvSpPr>
          <p:cNvPr id="7" name="Line 6"/>
          <p:cNvSpPr>
            <a:spLocks noChangeShapeType="1"/>
          </p:cNvSpPr>
          <p:nvPr/>
        </p:nvSpPr>
        <p:spPr bwMode="auto">
          <a:xfrm flipH="1">
            <a:off x="4572000" y="2971800"/>
            <a:ext cx="990600" cy="7620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grpSp>
        <p:nvGrpSpPr>
          <p:cNvPr id="3" name="Group 74"/>
          <p:cNvGrpSpPr/>
          <p:nvPr/>
        </p:nvGrpSpPr>
        <p:grpSpPr>
          <a:xfrm>
            <a:off x="2590800" y="4648200"/>
            <a:ext cx="2667000" cy="1545770"/>
            <a:chOff x="2971800" y="4648200"/>
            <a:chExt cx="2667000" cy="1545770"/>
          </a:xfrm>
        </p:grpSpPr>
        <p:grpSp>
          <p:nvGrpSpPr>
            <p:cNvPr id="4" name="Group 205"/>
            <p:cNvGrpSpPr/>
            <p:nvPr/>
          </p:nvGrpSpPr>
          <p:grpSpPr>
            <a:xfrm>
              <a:off x="3048000" y="4648200"/>
              <a:ext cx="2521525" cy="1545770"/>
              <a:chOff x="1074419" y="4083231"/>
              <a:chExt cx="2773682" cy="1700348"/>
            </a:xfrm>
          </p:grpSpPr>
          <p:pic>
            <p:nvPicPr>
              <p:cNvPr id="63"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1074419" y="4083231"/>
                <a:ext cx="2773682" cy="1365068"/>
              </a:xfrm>
              <a:prstGeom prst="rect">
                <a:avLst/>
              </a:prstGeom>
              <a:noFill/>
            </p:spPr>
          </p:pic>
          <p:sp>
            <p:nvSpPr>
              <p:cNvPr id="64" name="TextBox 63"/>
              <p:cNvSpPr txBox="1"/>
              <p:nvPr/>
            </p:nvSpPr>
            <p:spPr>
              <a:xfrm>
                <a:off x="2043508" y="5377314"/>
                <a:ext cx="874954" cy="406265"/>
              </a:xfrm>
              <a:prstGeom prst="rect">
                <a:avLst/>
              </a:prstGeom>
              <a:noFill/>
            </p:spPr>
            <p:txBody>
              <a:bodyPr wrap="none" rtlCol="0">
                <a:spAutoFit/>
              </a:bodyPr>
              <a:lstStyle/>
              <a:p>
                <a:pPr algn="ctr"/>
                <a:r>
                  <a:rPr lang="en-US" dirty="0" smtClean="0">
                    <a:latin typeface="+mj-lt"/>
                  </a:rPr>
                  <a:t>Disk 5</a:t>
                </a:r>
                <a:endParaRPr lang="en-US" dirty="0">
                  <a:latin typeface="+mj-lt"/>
                </a:endParaRPr>
              </a:p>
            </p:txBody>
          </p:sp>
        </p:grpSp>
        <p:grpSp>
          <p:nvGrpSpPr>
            <p:cNvPr id="5" name="Group 64"/>
            <p:cNvGrpSpPr/>
            <p:nvPr/>
          </p:nvGrpSpPr>
          <p:grpSpPr>
            <a:xfrm>
              <a:off x="2971800" y="4974770"/>
              <a:ext cx="838200" cy="685799"/>
              <a:chOff x="152400" y="3352801"/>
              <a:chExt cx="838200" cy="685799"/>
            </a:xfrm>
          </p:grpSpPr>
          <p:sp>
            <p:nvSpPr>
              <p:cNvPr id="52" name="Rounded Rectangle 51"/>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53"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8" name="Group 65"/>
            <p:cNvGrpSpPr/>
            <p:nvPr/>
          </p:nvGrpSpPr>
          <p:grpSpPr>
            <a:xfrm>
              <a:off x="3886200" y="4974770"/>
              <a:ext cx="838200" cy="685799"/>
              <a:chOff x="152400" y="3352801"/>
              <a:chExt cx="838200" cy="685799"/>
            </a:xfrm>
          </p:grpSpPr>
          <p:sp>
            <p:nvSpPr>
              <p:cNvPr id="67" name="Rounded Rectangle 6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68"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9" name="Group 68"/>
            <p:cNvGrpSpPr/>
            <p:nvPr/>
          </p:nvGrpSpPr>
          <p:grpSpPr>
            <a:xfrm>
              <a:off x="4800600" y="4974770"/>
              <a:ext cx="838200" cy="685799"/>
              <a:chOff x="152400" y="3352801"/>
              <a:chExt cx="838200" cy="685799"/>
            </a:xfrm>
          </p:grpSpPr>
          <p:sp>
            <p:nvSpPr>
              <p:cNvPr id="70" name="Rounded Rectangle 69"/>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71"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cxnSp>
        <p:nvCxnSpPr>
          <p:cNvPr id="73" name="Straight Connector 72"/>
          <p:cNvCxnSpPr/>
          <p:nvPr/>
        </p:nvCxnSpPr>
        <p:spPr>
          <a:xfrm rot="5400000">
            <a:off x="3543300" y="31996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77"/>
          <p:cNvGrpSpPr/>
          <p:nvPr/>
        </p:nvGrpSpPr>
        <p:grpSpPr>
          <a:xfrm>
            <a:off x="2993750" y="3276600"/>
            <a:ext cx="1861101" cy="1219199"/>
            <a:chOff x="3810000" y="1600200"/>
            <a:chExt cx="1981200" cy="1297876"/>
          </a:xfrm>
        </p:grpSpPr>
        <p:pic>
          <p:nvPicPr>
            <p:cNvPr id="45" name="Picture 5" descr="C:\Courses\Wadeware\2008\2008_05_28 40818 Enterprise Service Readiness\EventsDVD_FY07\Shapes and Graphics\Internet Cloud\cloud illustration icon.png"/>
            <p:cNvPicPr>
              <a:picLocks noChangeAspect="1" noChangeArrowheads="1"/>
            </p:cNvPicPr>
            <p:nvPr/>
          </p:nvPicPr>
          <p:blipFill>
            <a:blip r:embed="rId5"/>
            <a:srcRect/>
            <a:stretch>
              <a:fillRect/>
            </a:stretch>
          </p:blipFill>
          <p:spPr bwMode="auto">
            <a:xfrm>
              <a:off x="3810000" y="1600200"/>
              <a:ext cx="1981200" cy="1297876"/>
            </a:xfrm>
            <a:prstGeom prst="rect">
              <a:avLst/>
            </a:prstGeom>
            <a:noFill/>
          </p:spPr>
        </p:pic>
        <p:sp>
          <p:nvSpPr>
            <p:cNvPr id="46" name="TextBox 45"/>
            <p:cNvSpPr txBox="1"/>
            <p:nvPr/>
          </p:nvSpPr>
          <p:spPr>
            <a:xfrm>
              <a:off x="4085167" y="2105444"/>
              <a:ext cx="918225" cy="342348"/>
            </a:xfrm>
            <a:prstGeom prst="rect">
              <a:avLst/>
            </a:prstGeom>
            <a:noFill/>
          </p:spPr>
          <p:txBody>
            <a:bodyPr wrap="square" rtlCol="0">
              <a:spAutoFit/>
            </a:bodyPr>
            <a:lstStyle/>
            <a:p>
              <a:pPr algn="ctr"/>
              <a:r>
                <a:rPr lang="en-US" dirty="0" smtClean="0">
                  <a:latin typeface="+mj-lt"/>
                </a:rPr>
                <a:t>SAN</a:t>
              </a:r>
              <a:endParaRPr lang="en-US" dirty="0">
                <a:latin typeface="+mj-lt"/>
              </a:endParaRPr>
            </a:p>
          </p:txBody>
        </p:sp>
      </p:grpSp>
      <p:sp>
        <p:nvSpPr>
          <p:cNvPr id="79" name="Rectangular Callout 78"/>
          <p:cNvSpPr/>
          <p:nvPr/>
        </p:nvSpPr>
        <p:spPr bwMode="auto">
          <a:xfrm>
            <a:off x="1371600" y="6019800"/>
            <a:ext cx="1828800" cy="369328"/>
          </a:xfrm>
          <a:prstGeom prst="wedgeRectCallout">
            <a:avLst>
              <a:gd name="adj1" fmla="val 49006"/>
              <a:gd name="adj2" fmla="val -1210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Single </a:t>
            </a:r>
            <a:r>
              <a:rPr lang="en-US" b="1" dirty="0" smtClean="0">
                <a:solidFill>
                  <a:schemeClr val="tx1"/>
                </a:solidFill>
                <a:effectLst>
                  <a:outerShdw blurRad="38100" dist="38100" dir="2700000" algn="tl">
                    <a:srgbClr val="000000">
                      <a:alpha val="43137"/>
                    </a:srgbClr>
                  </a:outerShdw>
                </a:effectLst>
                <a:latin typeface="Segoe" pitchFamily="34" charset="0"/>
              </a:rPr>
              <a:t>Volume</a:t>
            </a:r>
          </a:p>
        </p:txBody>
      </p:sp>
      <p:pic>
        <p:nvPicPr>
          <p:cNvPr id="98" name="Picture 2" descr="C:\Courses\Icons Windows Vista\Server.png"/>
          <p:cNvPicPr>
            <a:picLocks noChangeAspect="1" noChangeArrowheads="1"/>
          </p:cNvPicPr>
          <p:nvPr/>
        </p:nvPicPr>
        <p:blipFill>
          <a:blip r:embed="rId6"/>
          <a:srcRect/>
          <a:stretch>
            <a:fillRect/>
          </a:stretch>
        </p:blipFill>
        <p:spPr bwMode="auto">
          <a:xfrm>
            <a:off x="1524000" y="1371600"/>
            <a:ext cx="1280747" cy="1752600"/>
          </a:xfrm>
          <a:prstGeom prst="rect">
            <a:avLst/>
          </a:prstGeom>
          <a:noFill/>
        </p:spPr>
      </p:pic>
      <p:pic>
        <p:nvPicPr>
          <p:cNvPr id="99" name="Picture 2" descr="C:\Courses\Icons Windows Vista\Server.png"/>
          <p:cNvPicPr>
            <a:picLocks noChangeAspect="1" noChangeArrowheads="1"/>
          </p:cNvPicPr>
          <p:nvPr/>
        </p:nvPicPr>
        <p:blipFill>
          <a:blip r:embed="rId6"/>
          <a:srcRect/>
          <a:stretch>
            <a:fillRect/>
          </a:stretch>
        </p:blipFill>
        <p:spPr bwMode="auto">
          <a:xfrm>
            <a:off x="3505200" y="1371600"/>
            <a:ext cx="1280747" cy="1752600"/>
          </a:xfrm>
          <a:prstGeom prst="rect">
            <a:avLst/>
          </a:prstGeom>
          <a:noFill/>
        </p:spPr>
      </p:pic>
      <p:pic>
        <p:nvPicPr>
          <p:cNvPr id="100" name="Picture 2" descr="C:\Courses\Icons Windows Vista\Server.png"/>
          <p:cNvPicPr>
            <a:picLocks noChangeAspect="1" noChangeArrowheads="1"/>
          </p:cNvPicPr>
          <p:nvPr/>
        </p:nvPicPr>
        <p:blipFill>
          <a:blip r:embed="rId6"/>
          <a:srcRect/>
          <a:stretch>
            <a:fillRect/>
          </a:stretch>
        </p:blipFill>
        <p:spPr bwMode="auto">
          <a:xfrm>
            <a:off x="5257800" y="1371600"/>
            <a:ext cx="1280747" cy="1752600"/>
          </a:xfrm>
          <a:prstGeom prst="rect">
            <a:avLst/>
          </a:prstGeom>
          <a:noFill/>
        </p:spPr>
      </p:pic>
      <p:pic>
        <p:nvPicPr>
          <p:cNvPr id="1026" name="Picture 2" descr="C:\Courses\Icons Windows Vista\Server_virtual.png"/>
          <p:cNvPicPr>
            <a:picLocks noChangeAspect="1" noChangeArrowheads="1"/>
          </p:cNvPicPr>
          <p:nvPr/>
        </p:nvPicPr>
        <p:blipFill>
          <a:blip r:embed="rId7"/>
          <a:srcRect/>
          <a:stretch>
            <a:fillRect/>
          </a:stretch>
        </p:blipFill>
        <p:spPr bwMode="auto">
          <a:xfrm>
            <a:off x="2057400" y="1524000"/>
            <a:ext cx="838200" cy="1077218"/>
          </a:xfrm>
          <a:prstGeom prst="rect">
            <a:avLst/>
          </a:prstGeom>
          <a:noFill/>
        </p:spPr>
      </p:pic>
      <p:pic>
        <p:nvPicPr>
          <p:cNvPr id="76" name="Picture 2" descr="C:\Courses\Icons Windows Vista\Server_virtual.png"/>
          <p:cNvPicPr>
            <a:picLocks noChangeAspect="1" noChangeArrowheads="1"/>
          </p:cNvPicPr>
          <p:nvPr/>
        </p:nvPicPr>
        <p:blipFill>
          <a:blip r:embed="rId7"/>
          <a:srcRect/>
          <a:stretch>
            <a:fillRect/>
          </a:stretch>
        </p:blipFill>
        <p:spPr bwMode="auto">
          <a:xfrm>
            <a:off x="4038600" y="1524000"/>
            <a:ext cx="838200" cy="1077218"/>
          </a:xfrm>
          <a:prstGeom prst="rect">
            <a:avLst/>
          </a:prstGeom>
          <a:noFill/>
        </p:spPr>
      </p:pic>
      <p:pic>
        <p:nvPicPr>
          <p:cNvPr id="77" name="Picture 2" descr="C:\Courses\Icons Windows Vista\Server_virtual.png"/>
          <p:cNvPicPr>
            <a:picLocks noChangeAspect="1" noChangeArrowheads="1"/>
          </p:cNvPicPr>
          <p:nvPr/>
        </p:nvPicPr>
        <p:blipFill>
          <a:blip r:embed="rId7"/>
          <a:srcRect/>
          <a:stretch>
            <a:fillRect/>
          </a:stretch>
        </p:blipFill>
        <p:spPr bwMode="auto">
          <a:xfrm>
            <a:off x="5791200" y="1524000"/>
            <a:ext cx="838200" cy="1077218"/>
          </a:xfrm>
          <a:prstGeom prst="rect">
            <a:avLst/>
          </a:prstGeom>
          <a:noFill/>
        </p:spPr>
      </p:pic>
      <p:cxnSp>
        <p:nvCxnSpPr>
          <p:cNvPr id="82" name="Straight Connector 81"/>
          <p:cNvCxnSpPr/>
          <p:nvPr/>
        </p:nvCxnSpPr>
        <p:spPr>
          <a:xfrm rot="16200000" flipH="1">
            <a:off x="1295400" y="3657600"/>
            <a:ext cx="1981200" cy="7620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971006" y="3962400"/>
            <a:ext cx="2134394" cy="794"/>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343400" y="3733800"/>
            <a:ext cx="2057400" cy="5334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bwMode="auto">
          <a:xfrm>
            <a:off x="6858000" y="1143000"/>
            <a:ext cx="1981200" cy="923326"/>
          </a:xfrm>
          <a:prstGeom prst="wedgeRectCallout">
            <a:avLst>
              <a:gd name="adj1" fmla="val -76194"/>
              <a:gd name="adj2" fmla="val 452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Concurrent access to a single file system</a:t>
            </a:r>
          </a:p>
        </p:txBody>
      </p:sp>
    </p:spTree>
  </p:cSld>
  <p:clrMapOvr>
    <a:masterClrMapping/>
  </p:clrMapOvr>
  <p:transition advClick="0"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5"/>
          <p:cNvSpPr>
            <a:spLocks noGrp="1"/>
          </p:cNvSpPr>
          <p:nvPr>
            <p:ph type="title"/>
          </p:nvPr>
        </p:nvSpPr>
        <p:spPr/>
        <p:txBody>
          <a:bodyPr/>
          <a:lstStyle/>
          <a:p>
            <a:r>
              <a:rPr smtClean="0"/>
              <a:t>Overview</a:t>
            </a:r>
            <a:endParaRPr lang="en-US" dirty="0"/>
          </a:p>
        </p:txBody>
      </p:sp>
      <p:sp>
        <p:nvSpPr>
          <p:cNvPr id="18" name="Pentagon 17"/>
          <p:cNvSpPr/>
          <p:nvPr/>
        </p:nvSpPr>
        <p:spPr bwMode="auto">
          <a:xfrm flipH="1">
            <a:off x="304800" y="1433798"/>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pPr>
            <a:r>
              <a:rPr lang="en-US" sz="3200" dirty="0" smtClean="0">
                <a:latin typeface="+mn-lt"/>
                <a:cs typeface="+mn-cs"/>
              </a:rPr>
              <a:t>Microsoft’s virtualization vision</a:t>
            </a:r>
          </a:p>
        </p:txBody>
      </p:sp>
      <p:sp>
        <p:nvSpPr>
          <p:cNvPr id="19" name="Pentagon 18"/>
          <p:cNvSpPr/>
          <p:nvPr/>
        </p:nvSpPr>
        <p:spPr bwMode="auto">
          <a:xfrm flipH="1">
            <a:off x="304800" y="2043398"/>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73138" lvl="1" indent="-349250" defTabSz="912813" eaLnBrk="0" hangingPunct="0">
              <a:lnSpc>
                <a:spcPct val="90000"/>
              </a:lnSpc>
              <a:spcBef>
                <a:spcPct val="20000"/>
              </a:spcBef>
              <a:buBlip>
                <a:blip r:embed="rId3"/>
              </a:buBlip>
            </a:pPr>
            <a:r>
              <a:rPr lang="en-US" sz="3200" dirty="0" smtClean="0">
                <a:latin typeface="+mn-lt"/>
                <a:cs typeface="+mn-cs"/>
              </a:rPr>
              <a:t>Server virtualization with Hyper-V</a:t>
            </a:r>
          </a:p>
        </p:txBody>
      </p:sp>
      <p:sp>
        <p:nvSpPr>
          <p:cNvPr id="20" name="Pentagon 19"/>
          <p:cNvSpPr/>
          <p:nvPr/>
        </p:nvSpPr>
        <p:spPr bwMode="auto">
          <a:xfrm flipH="1">
            <a:off x="304800" y="2667000"/>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73138" lvl="1" indent="-349250" defTabSz="912813" eaLnBrk="0" hangingPunct="0">
              <a:lnSpc>
                <a:spcPct val="90000"/>
              </a:lnSpc>
              <a:spcBef>
                <a:spcPct val="20000"/>
              </a:spcBef>
              <a:buBlip>
                <a:blip r:embed="rId3"/>
              </a:buBlip>
            </a:pPr>
            <a:r>
              <a:rPr lang="en-US" sz="3200" dirty="0" smtClean="0">
                <a:latin typeface="+mn-lt"/>
                <a:cs typeface="+mn-cs"/>
              </a:rPr>
              <a:t>Presentation virtualization with RDS</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126"/>
          <p:cNvCxnSpPr/>
          <p:nvPr/>
        </p:nvCxnSpPr>
        <p:spPr>
          <a:xfrm>
            <a:off x="2743200" y="1600200"/>
            <a:ext cx="36576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bwMode="auto">
          <a:xfrm>
            <a:off x="2362200" y="1883050"/>
            <a:ext cx="4343400" cy="19050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29" name="Straight Connector 128"/>
          <p:cNvCxnSpPr/>
          <p:nvPr/>
        </p:nvCxnSpPr>
        <p:spPr>
          <a:xfrm rot="5400000">
            <a:off x="3009900" y="18669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753894" y="1866106"/>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4016253" y="5273132"/>
            <a:ext cx="686594" cy="8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724400" y="3635650"/>
            <a:ext cx="106680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124200" y="3505200"/>
            <a:ext cx="1066800" cy="609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30188"/>
            <a:ext cx="8382000" cy="747712"/>
          </a:xfrm>
        </p:spPr>
        <p:txBody>
          <a:bodyPr/>
          <a:lstStyle/>
          <a:p>
            <a:r>
              <a:rPr smtClean="0"/>
              <a:t>Cluster Fault Tolerances</a:t>
            </a:r>
            <a:endParaRPr lang="en-US" dirty="0"/>
          </a:p>
        </p:txBody>
      </p:sp>
      <p:sp>
        <p:nvSpPr>
          <p:cNvPr id="67" name="TextBox 66"/>
          <p:cNvSpPr txBox="1"/>
          <p:nvPr/>
        </p:nvSpPr>
        <p:spPr>
          <a:xfrm>
            <a:off x="381000" y="816251"/>
            <a:ext cx="4876800" cy="457200"/>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I/O Connectivity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grpSp>
        <p:nvGrpSpPr>
          <p:cNvPr id="3" name="Group 36"/>
          <p:cNvGrpSpPr/>
          <p:nvPr/>
        </p:nvGrpSpPr>
        <p:grpSpPr>
          <a:xfrm>
            <a:off x="3429000" y="3940450"/>
            <a:ext cx="1861101" cy="1219199"/>
            <a:chOff x="2993750" y="3276600"/>
            <a:chExt cx="1861101" cy="1219199"/>
          </a:xfrm>
        </p:grpSpPr>
        <p:pic>
          <p:nvPicPr>
            <p:cNvPr id="35" name="Picture 5" descr="C:\Courses\Wadeware\2008\2008_05_28 40818 Enterprise Service Readiness\EventsDVD_FY07\Shapes and Graphics\Internet Cloud\cloud illustration icon.png"/>
            <p:cNvPicPr>
              <a:picLocks noChangeAspect="1" noChangeArrowheads="1"/>
            </p:cNvPicPr>
            <p:nvPr/>
          </p:nvPicPr>
          <p:blipFill>
            <a:blip r:embed="rId3"/>
            <a:srcRect/>
            <a:stretch>
              <a:fillRect/>
            </a:stretch>
          </p:blipFill>
          <p:spPr bwMode="auto">
            <a:xfrm>
              <a:off x="2993750" y="3276600"/>
              <a:ext cx="1861101" cy="1219199"/>
            </a:xfrm>
            <a:prstGeom prst="rect">
              <a:avLst/>
            </a:prstGeom>
            <a:noFill/>
          </p:spPr>
        </p:pic>
        <p:sp>
          <p:nvSpPr>
            <p:cNvPr id="36" name="TextBox 35"/>
            <p:cNvSpPr txBox="1"/>
            <p:nvPr/>
          </p:nvSpPr>
          <p:spPr>
            <a:xfrm>
              <a:off x="3527150" y="3725402"/>
              <a:ext cx="862563" cy="321595"/>
            </a:xfrm>
            <a:prstGeom prst="rect">
              <a:avLst/>
            </a:prstGeom>
            <a:noFill/>
          </p:spPr>
          <p:txBody>
            <a:bodyPr wrap="square" rtlCol="0">
              <a:spAutoFit/>
            </a:bodyPr>
            <a:lstStyle/>
            <a:p>
              <a:pPr algn="ctr"/>
              <a:r>
                <a:rPr lang="en-US" dirty="0" smtClean="0">
                  <a:latin typeface="+mj-lt"/>
                </a:rPr>
                <a:t>SAN</a:t>
              </a:r>
              <a:endParaRPr lang="en-US" dirty="0">
                <a:latin typeface="+mj-lt"/>
              </a:endParaRPr>
            </a:p>
          </p:txBody>
        </p:sp>
      </p:grpSp>
      <p:pic>
        <p:nvPicPr>
          <p:cNvPr id="79"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3700875" y="5235850"/>
            <a:ext cx="1317350" cy="1057591"/>
          </a:xfrm>
          <a:prstGeom prst="rect">
            <a:avLst/>
          </a:prstGeom>
          <a:noFill/>
        </p:spPr>
      </p:pic>
      <p:grpSp>
        <p:nvGrpSpPr>
          <p:cNvPr id="4" name="Group 64"/>
          <p:cNvGrpSpPr/>
          <p:nvPr/>
        </p:nvGrpSpPr>
        <p:grpSpPr>
          <a:xfrm>
            <a:off x="3967575" y="5508836"/>
            <a:ext cx="783950" cy="641413"/>
            <a:chOff x="152400" y="3352801"/>
            <a:chExt cx="838200" cy="685799"/>
          </a:xfrm>
        </p:grpSpPr>
        <p:sp>
          <p:nvSpPr>
            <p:cNvPr id="77" name="Rounded Rectangle 7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78" name="Picture 3" descr="C:\Courses\Icons Windows Vista\Hard Drive_2.png"/>
            <p:cNvPicPr>
              <a:picLocks noChangeAspect="1" noChangeArrowheads="1"/>
            </p:cNvPicPr>
            <p:nvPr/>
          </p:nvPicPr>
          <p:blipFill>
            <a:blip r:embed="rId5" cstate="print"/>
            <a:srcRect/>
            <a:stretch>
              <a:fillRect/>
            </a:stretch>
          </p:blipFill>
          <p:spPr bwMode="auto">
            <a:xfrm>
              <a:off x="228600" y="3390228"/>
              <a:ext cx="695325" cy="343573"/>
            </a:xfrm>
            <a:prstGeom prst="rect">
              <a:avLst/>
            </a:prstGeom>
            <a:noFill/>
          </p:spPr>
        </p:pic>
      </p:grpSp>
      <p:sp>
        <p:nvSpPr>
          <p:cNvPr id="87" name="Rectangular Callout 86"/>
          <p:cNvSpPr/>
          <p:nvPr/>
        </p:nvSpPr>
        <p:spPr bwMode="auto">
          <a:xfrm>
            <a:off x="5867400" y="3953474"/>
            <a:ext cx="1752600" cy="923326"/>
          </a:xfrm>
          <a:prstGeom prst="wedgeRectCallout">
            <a:avLst>
              <a:gd name="adj1" fmla="val -77788"/>
              <a:gd name="adj2" fmla="val -4582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SAN Connectivity Failure</a:t>
            </a:r>
          </a:p>
        </p:txBody>
      </p:sp>
      <p:sp>
        <p:nvSpPr>
          <p:cNvPr id="89" name="Rectangular Callout 88"/>
          <p:cNvSpPr/>
          <p:nvPr/>
        </p:nvSpPr>
        <p:spPr bwMode="auto">
          <a:xfrm>
            <a:off x="5105400" y="1066800"/>
            <a:ext cx="1752600" cy="646327"/>
          </a:xfrm>
          <a:prstGeom prst="wedgeRectCallout">
            <a:avLst>
              <a:gd name="adj1" fmla="val -71833"/>
              <a:gd name="adj2" fmla="val 19801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I/O Redirected via network</a:t>
            </a:r>
          </a:p>
        </p:txBody>
      </p:sp>
      <p:pic>
        <p:nvPicPr>
          <p:cNvPr id="90" name="Picture 2" descr="C:\Courses\Icons Windows Vista\Server.png"/>
          <p:cNvPicPr>
            <a:picLocks noChangeAspect="1" noChangeArrowheads="1"/>
          </p:cNvPicPr>
          <p:nvPr/>
        </p:nvPicPr>
        <p:blipFill>
          <a:blip r:embed="rId6"/>
          <a:srcRect/>
          <a:stretch>
            <a:fillRect/>
          </a:stretch>
        </p:blipFill>
        <p:spPr bwMode="auto">
          <a:xfrm>
            <a:off x="2667000" y="1987324"/>
            <a:ext cx="1204547" cy="1648326"/>
          </a:xfrm>
          <a:prstGeom prst="rect">
            <a:avLst/>
          </a:prstGeom>
          <a:noFill/>
        </p:spPr>
      </p:pic>
      <p:sp>
        <p:nvSpPr>
          <p:cNvPr id="88" name="Rectangular Callout 87"/>
          <p:cNvSpPr/>
          <p:nvPr/>
        </p:nvSpPr>
        <p:spPr bwMode="auto">
          <a:xfrm>
            <a:off x="990600" y="3788050"/>
            <a:ext cx="1752600" cy="923326"/>
          </a:xfrm>
          <a:prstGeom prst="wedgeRectCallout">
            <a:avLst>
              <a:gd name="adj1" fmla="val 55690"/>
              <a:gd name="adj2" fmla="val -84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Volume mounted on Node 1</a:t>
            </a:r>
          </a:p>
        </p:txBody>
      </p:sp>
      <p:cxnSp>
        <p:nvCxnSpPr>
          <p:cNvPr id="93" name="Straight Connector 92"/>
          <p:cNvCxnSpPr/>
          <p:nvPr/>
        </p:nvCxnSpPr>
        <p:spPr>
          <a:xfrm>
            <a:off x="3505200" y="2797450"/>
            <a:ext cx="2133600" cy="247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4" name="Picture 2" descr="C:\Courses\Icons Windows Vista\Server.png"/>
          <p:cNvPicPr>
            <a:picLocks noChangeAspect="1" noChangeArrowheads="1"/>
          </p:cNvPicPr>
          <p:nvPr/>
        </p:nvPicPr>
        <p:blipFill>
          <a:blip r:embed="rId6"/>
          <a:srcRect/>
          <a:stretch>
            <a:fillRect/>
          </a:stretch>
        </p:blipFill>
        <p:spPr bwMode="auto">
          <a:xfrm>
            <a:off x="5410200" y="1987324"/>
            <a:ext cx="1204547" cy="1648326"/>
          </a:xfrm>
          <a:prstGeom prst="rect">
            <a:avLst/>
          </a:prstGeom>
          <a:noFill/>
        </p:spPr>
      </p:pic>
      <p:pic>
        <p:nvPicPr>
          <p:cNvPr id="85" name="Picture 2" descr="C:\Courses\Icons Windows Vista\Server_virtual.png"/>
          <p:cNvPicPr>
            <a:picLocks noChangeAspect="1" noChangeArrowheads="1"/>
          </p:cNvPicPr>
          <p:nvPr/>
        </p:nvPicPr>
        <p:blipFill>
          <a:blip r:embed="rId7"/>
          <a:srcRect/>
          <a:stretch>
            <a:fillRect/>
          </a:stretch>
        </p:blipFill>
        <p:spPr bwMode="auto">
          <a:xfrm>
            <a:off x="5867400" y="2035450"/>
            <a:ext cx="838200" cy="1077218"/>
          </a:xfrm>
          <a:prstGeom prst="rect">
            <a:avLst/>
          </a:prstGeom>
          <a:noFill/>
        </p:spPr>
      </p:pic>
      <p:sp>
        <p:nvSpPr>
          <p:cNvPr id="86" name="Rectangular Callout 85"/>
          <p:cNvSpPr/>
          <p:nvPr/>
        </p:nvSpPr>
        <p:spPr bwMode="auto">
          <a:xfrm>
            <a:off x="7086600" y="2124674"/>
            <a:ext cx="1752600" cy="923326"/>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VM running on Node 2 is unaffected</a:t>
            </a:r>
          </a:p>
        </p:txBody>
      </p:sp>
      <p:pic>
        <p:nvPicPr>
          <p:cNvPr id="102" name="Picture 13" descr="D:\Pennie's documents\MS Image\NEWFeb15\Windows_Vista_Icons_ for_Marketing_use\Complete.png"/>
          <p:cNvPicPr>
            <a:picLocks noChangeAspect="1" noChangeArrowheads="1"/>
          </p:cNvPicPr>
          <p:nvPr/>
        </p:nvPicPr>
        <p:blipFill>
          <a:blip r:embed="rId8" cstate="print"/>
          <a:srcRect/>
          <a:stretch>
            <a:fillRect/>
          </a:stretch>
        </p:blipFill>
        <p:spPr bwMode="auto">
          <a:xfrm>
            <a:off x="6248400" y="2514600"/>
            <a:ext cx="412223" cy="412223"/>
          </a:xfrm>
          <a:prstGeom prst="rect">
            <a:avLst/>
          </a:prstGeom>
          <a:noFill/>
        </p:spPr>
      </p:pic>
      <p:sp>
        <p:nvSpPr>
          <p:cNvPr id="104" name="Cross 103"/>
          <p:cNvSpPr/>
          <p:nvPr/>
        </p:nvSpPr>
        <p:spPr bwMode="auto">
          <a:xfrm rot="2700000">
            <a:off x="4924144" y="3704946"/>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Freeform 110"/>
          <p:cNvSpPr/>
          <p:nvPr/>
        </p:nvSpPr>
        <p:spPr bwMode="auto">
          <a:xfrm>
            <a:off x="4572000" y="28956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Freeform 112"/>
          <p:cNvSpPr/>
          <p:nvPr/>
        </p:nvSpPr>
        <p:spPr bwMode="auto">
          <a:xfrm>
            <a:off x="3200400" y="28956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4" name="Freeform 113"/>
          <p:cNvSpPr/>
          <p:nvPr/>
        </p:nvSpPr>
        <p:spPr bwMode="auto">
          <a:xfrm rot="14591512">
            <a:off x="2805354" y="3742209"/>
            <a:ext cx="1387835"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835" h="304800">
                <a:moveTo>
                  <a:pt x="0" y="152400"/>
                </a:moveTo>
                <a:lnTo>
                  <a:pt x="292893" y="0"/>
                </a:lnTo>
                <a:cubicBezTo>
                  <a:pt x="292099" y="27781"/>
                  <a:pt x="291306" y="55563"/>
                  <a:pt x="290512" y="83344"/>
                </a:cubicBezTo>
                <a:lnTo>
                  <a:pt x="1387835" y="1519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Freeform 114"/>
          <p:cNvSpPr/>
          <p:nvPr/>
        </p:nvSpPr>
        <p:spPr bwMode="auto">
          <a:xfrm rot="16200000">
            <a:off x="3759723" y="4850878"/>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Cross 116"/>
          <p:cNvSpPr/>
          <p:nvPr/>
        </p:nvSpPr>
        <p:spPr bwMode="auto">
          <a:xfrm rot="2700000">
            <a:off x="2866745" y="2409543"/>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ectangular Callout 117"/>
          <p:cNvSpPr/>
          <p:nvPr/>
        </p:nvSpPr>
        <p:spPr bwMode="auto">
          <a:xfrm>
            <a:off x="762000" y="1905000"/>
            <a:ext cx="1752600" cy="369328"/>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Node Failure</a:t>
            </a:r>
          </a:p>
        </p:txBody>
      </p:sp>
      <p:sp>
        <p:nvSpPr>
          <p:cNvPr id="119" name="Rectangular Callout 118"/>
          <p:cNvSpPr/>
          <p:nvPr/>
        </p:nvSpPr>
        <p:spPr bwMode="auto">
          <a:xfrm>
            <a:off x="6324600" y="3276600"/>
            <a:ext cx="1752600" cy="1477323"/>
          </a:xfrm>
          <a:prstGeom prst="wedgeRectCallout">
            <a:avLst>
              <a:gd name="adj1" fmla="val -69092"/>
              <a:gd name="adj2" fmla="val -53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Brief queuing of I/O while volume ownership is changed</a:t>
            </a:r>
          </a:p>
        </p:txBody>
      </p:sp>
      <p:sp>
        <p:nvSpPr>
          <p:cNvPr id="120" name="Freeform 119"/>
          <p:cNvSpPr/>
          <p:nvPr/>
        </p:nvSpPr>
        <p:spPr bwMode="auto">
          <a:xfrm rot="7630180">
            <a:off x="2984961" y="2690393"/>
            <a:ext cx="2507653" cy="2234934"/>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1482474"/>
              <a:gd name="connsiteY0" fmla="*/ 152400 h 2234934"/>
              <a:gd name="connsiteX1" fmla="*/ 292893 w 1482474"/>
              <a:gd name="connsiteY1" fmla="*/ 0 h 2234934"/>
              <a:gd name="connsiteX2" fmla="*/ 290512 w 1482474"/>
              <a:gd name="connsiteY2" fmla="*/ 83344 h 2234934"/>
              <a:gd name="connsiteX3" fmla="*/ 1482474 w 1482474"/>
              <a:gd name="connsiteY3" fmla="*/ 2234934 h 2234934"/>
              <a:gd name="connsiteX4" fmla="*/ 288131 w 1482474"/>
              <a:gd name="connsiteY4" fmla="*/ 226219 h 2234934"/>
              <a:gd name="connsiteX5" fmla="*/ 292893 w 1482474"/>
              <a:gd name="connsiteY5" fmla="*/ 304800 h 2234934"/>
              <a:gd name="connsiteX6" fmla="*/ 0 w 1482474"/>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1924795"/>
              <a:gd name="connsiteY0" fmla="*/ 152400 h 2234934"/>
              <a:gd name="connsiteX1" fmla="*/ 292893 w 1924795"/>
              <a:gd name="connsiteY1" fmla="*/ 0 h 2234934"/>
              <a:gd name="connsiteX2" fmla="*/ 290512 w 1924795"/>
              <a:gd name="connsiteY2" fmla="*/ 83344 h 2234934"/>
              <a:gd name="connsiteX3" fmla="*/ 1482474 w 1924795"/>
              <a:gd name="connsiteY3" fmla="*/ 2234934 h 2234934"/>
              <a:gd name="connsiteX4" fmla="*/ 288131 w 1924795"/>
              <a:gd name="connsiteY4" fmla="*/ 226219 h 2234934"/>
              <a:gd name="connsiteX5" fmla="*/ 292893 w 1924795"/>
              <a:gd name="connsiteY5" fmla="*/ 304800 h 2234934"/>
              <a:gd name="connsiteX6" fmla="*/ 0 w 1924795"/>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53" h="2234934">
                <a:moveTo>
                  <a:pt x="0" y="152400"/>
                </a:moveTo>
                <a:lnTo>
                  <a:pt x="292893" y="0"/>
                </a:lnTo>
                <a:cubicBezTo>
                  <a:pt x="292099" y="27781"/>
                  <a:pt x="291306" y="55563"/>
                  <a:pt x="290512" y="83344"/>
                </a:cubicBezTo>
                <a:cubicBezTo>
                  <a:pt x="2507653" y="204901"/>
                  <a:pt x="1924795" y="1369521"/>
                  <a:pt x="1482474" y="2234934"/>
                </a:cubicBezTo>
                <a:cubicBezTo>
                  <a:pt x="2061450" y="591946"/>
                  <a:pt x="1604262" y="371237"/>
                  <a:pt x="288131" y="226219"/>
                </a:cubicBezTo>
                <a:lnTo>
                  <a:pt x="292893" y="304800"/>
                </a:lnTo>
                <a:lnTo>
                  <a:pt x="0" y="152400"/>
                </a:lnTo>
                <a:close/>
              </a:path>
            </a:pathLst>
          </a:custGeom>
          <a:gradFill>
            <a:gsLst>
              <a:gs pos="0">
                <a:srgbClr val="DDEBCF">
                  <a:alpha val="33000"/>
                </a:srgbClr>
              </a:gs>
              <a:gs pos="50000">
                <a:srgbClr val="9CB86E"/>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ectangular Callout 121"/>
          <p:cNvSpPr/>
          <p:nvPr/>
        </p:nvSpPr>
        <p:spPr bwMode="auto">
          <a:xfrm>
            <a:off x="1219200" y="4114800"/>
            <a:ext cx="1752600" cy="923326"/>
          </a:xfrm>
          <a:prstGeom prst="wedgeRectCallout">
            <a:avLst>
              <a:gd name="adj1" fmla="val 59748"/>
              <a:gd name="adj2" fmla="val -11844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Volume relocates to a healthy node</a:t>
            </a:r>
          </a:p>
        </p:txBody>
      </p:sp>
      <p:sp>
        <p:nvSpPr>
          <p:cNvPr id="123" name="Rectangular Callout 122"/>
          <p:cNvSpPr/>
          <p:nvPr/>
        </p:nvSpPr>
        <p:spPr bwMode="auto">
          <a:xfrm>
            <a:off x="7086600" y="2133600"/>
            <a:ext cx="1752600" cy="923326"/>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VM running on Node 2 is unaffected</a:t>
            </a:r>
          </a:p>
        </p:txBody>
      </p:sp>
      <p:sp>
        <p:nvSpPr>
          <p:cNvPr id="124" name="Cross 123"/>
          <p:cNvSpPr/>
          <p:nvPr/>
        </p:nvSpPr>
        <p:spPr bwMode="auto">
          <a:xfrm rot="2700000">
            <a:off x="4162145" y="2485745"/>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TextBox 124"/>
          <p:cNvSpPr txBox="1"/>
          <p:nvPr/>
        </p:nvSpPr>
        <p:spPr>
          <a:xfrm>
            <a:off x="381000" y="816251"/>
            <a:ext cx="4953000" cy="507831"/>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Node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sp>
        <p:nvSpPr>
          <p:cNvPr id="126" name="TextBox 125"/>
          <p:cNvSpPr txBox="1"/>
          <p:nvPr/>
        </p:nvSpPr>
        <p:spPr>
          <a:xfrm>
            <a:off x="381000" y="816251"/>
            <a:ext cx="4953000" cy="507831"/>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Network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sp>
        <p:nvSpPr>
          <p:cNvPr id="137" name="Freeform 136"/>
          <p:cNvSpPr/>
          <p:nvPr/>
        </p:nvSpPr>
        <p:spPr bwMode="auto">
          <a:xfrm>
            <a:off x="3429000" y="12954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Freeform 137"/>
          <p:cNvSpPr/>
          <p:nvPr/>
        </p:nvSpPr>
        <p:spPr bwMode="auto">
          <a:xfrm rot="5400000">
            <a:off x="5740923" y="1802877"/>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Freeform 138"/>
          <p:cNvSpPr/>
          <p:nvPr/>
        </p:nvSpPr>
        <p:spPr bwMode="auto">
          <a:xfrm rot="16200000">
            <a:off x="2845323" y="1802877"/>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ectangular Callout 139"/>
          <p:cNvSpPr/>
          <p:nvPr/>
        </p:nvSpPr>
        <p:spPr bwMode="auto">
          <a:xfrm>
            <a:off x="381000" y="1563473"/>
            <a:ext cx="2209800" cy="646327"/>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Routed to Redundant Network</a:t>
            </a:r>
          </a:p>
        </p:txBody>
      </p:sp>
      <p:sp>
        <p:nvSpPr>
          <p:cNvPr id="142" name="Isosceles Triangle 14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Freeform 49"/>
          <p:cNvSpPr/>
          <p:nvPr/>
        </p:nvSpPr>
        <p:spPr bwMode="auto">
          <a:xfrm>
            <a:off x="4876800" y="12954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ular Callout 50"/>
          <p:cNvSpPr/>
          <p:nvPr/>
        </p:nvSpPr>
        <p:spPr bwMode="auto">
          <a:xfrm>
            <a:off x="5486400" y="4038600"/>
            <a:ext cx="1752600" cy="923326"/>
          </a:xfrm>
          <a:prstGeom prst="wedgeRectCallout">
            <a:avLst>
              <a:gd name="adj1" fmla="val -91709"/>
              <a:gd name="adj2" fmla="val -14624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Network Path Connectivity Failure</a:t>
            </a: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strVal val="4/3*#ppt_w"/>
                                          </p:val>
                                        </p:tav>
                                        <p:tav tm="100000">
                                          <p:val>
                                            <p:strVal val="#ppt_w"/>
                                          </p:val>
                                        </p:tav>
                                      </p:tavLst>
                                    </p:anim>
                                    <p:anim calcmode="lin" valueType="num">
                                      <p:cBhvr>
                                        <p:cTn id="8" dur="500" fill="hold"/>
                                        <p:tgtEl>
                                          <p:spTgt spid="10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par>
                                <p:cTn id="13" presetID="23" presetClass="entr" presetSubtype="288"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strVal val="4/3*#ppt_w"/>
                                          </p:val>
                                        </p:tav>
                                        <p:tav tm="100000">
                                          <p:val>
                                            <p:strVal val="#ppt_w"/>
                                          </p:val>
                                        </p:tav>
                                      </p:tavLst>
                                    </p:anim>
                                    <p:anim calcmode="lin" valueType="num">
                                      <p:cBhvr>
                                        <p:cTn id="16"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right)">
                                      <p:cBhvr>
                                        <p:cTn id="21" dur="500"/>
                                        <p:tgtEl>
                                          <p:spTgt spid="11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wipe(right)">
                                      <p:cBhvr>
                                        <p:cTn id="25" dur="500"/>
                                        <p:tgtEl>
                                          <p:spTgt spid="11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wipe(up)">
                                      <p:cBhvr>
                                        <p:cTn id="29" dur="500"/>
                                        <p:tgtEl>
                                          <p:spTgt spid="114"/>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wipe(up)">
                                      <p:cBhvr>
                                        <p:cTn id="33" dur="500"/>
                                        <p:tgtEl>
                                          <p:spTgt spid="115"/>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par>
                                <p:cTn id="38" presetID="22" presetClass="entr" presetSubtype="4" fill="hold" grpId="2"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left)">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8"/>
                                        </p:tgtEl>
                                      </p:cBhvr>
                                    </p:animEffect>
                                    <p:set>
                                      <p:cBhvr>
                                        <p:cTn id="49" dur="1" fill="hold">
                                          <p:stCondLst>
                                            <p:cond delay="499"/>
                                          </p:stCondLst>
                                        </p:cTn>
                                        <p:tgtEl>
                                          <p:spTgt spid="8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7"/>
                                        </p:tgtEl>
                                      </p:cBhvr>
                                    </p:animEffect>
                                    <p:set>
                                      <p:cBhvr>
                                        <p:cTn id="52" dur="1" fill="hold">
                                          <p:stCondLst>
                                            <p:cond delay="499"/>
                                          </p:stCondLst>
                                        </p:cTn>
                                        <p:tgtEl>
                                          <p:spTgt spid="6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7"/>
                                        </p:tgtEl>
                                      </p:cBhvr>
                                    </p:animEffect>
                                    <p:set>
                                      <p:cBhvr>
                                        <p:cTn id="55" dur="1" fill="hold">
                                          <p:stCondLst>
                                            <p:cond delay="499"/>
                                          </p:stCondLst>
                                        </p:cTn>
                                        <p:tgtEl>
                                          <p:spTgt spid="8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89"/>
                                        </p:tgtEl>
                                      </p:cBhvr>
                                    </p:animEffect>
                                    <p:set>
                                      <p:cBhvr>
                                        <p:cTn id="62" dur="1" fill="hold">
                                          <p:stCondLst>
                                            <p:cond delay="499"/>
                                          </p:stCondLst>
                                        </p:cTn>
                                        <p:tgtEl>
                                          <p:spTgt spid="8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2"/>
                                        </p:tgtEl>
                                      </p:cBhvr>
                                    </p:animEffect>
                                    <p:set>
                                      <p:cBhvr>
                                        <p:cTn id="65" dur="1" fill="hold">
                                          <p:stCondLst>
                                            <p:cond delay="499"/>
                                          </p:stCondLst>
                                        </p:cTn>
                                        <p:tgtEl>
                                          <p:spTgt spid="10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4"/>
                                        </p:tgtEl>
                                      </p:cBhvr>
                                    </p:animEffect>
                                    <p:set>
                                      <p:cBhvr>
                                        <p:cTn id="68" dur="1" fill="hold">
                                          <p:stCondLst>
                                            <p:cond delay="499"/>
                                          </p:stCondLst>
                                        </p:cTn>
                                        <p:tgtEl>
                                          <p:spTgt spid="10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1"/>
                                        </p:tgtEl>
                                      </p:cBhvr>
                                    </p:animEffect>
                                    <p:set>
                                      <p:cBhvr>
                                        <p:cTn id="71" dur="1" fill="hold">
                                          <p:stCondLst>
                                            <p:cond delay="499"/>
                                          </p:stCondLst>
                                        </p:cTn>
                                        <p:tgtEl>
                                          <p:spTgt spid="1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14"/>
                                        </p:tgtEl>
                                      </p:cBhvr>
                                    </p:animEffect>
                                    <p:set>
                                      <p:cBhvr>
                                        <p:cTn id="77" dur="1" fill="hold">
                                          <p:stCondLst>
                                            <p:cond delay="499"/>
                                          </p:stCondLst>
                                        </p:cTn>
                                        <p:tgtEl>
                                          <p:spTgt spid="11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5"/>
                                        </p:tgtEl>
                                      </p:cBhvr>
                                    </p:animEffect>
                                    <p:set>
                                      <p:cBhvr>
                                        <p:cTn id="80" dur="1" fill="hold">
                                          <p:stCondLst>
                                            <p:cond delay="499"/>
                                          </p:stCondLst>
                                        </p:cTn>
                                        <p:tgtEl>
                                          <p:spTgt spid="115"/>
                                        </p:tgtEl>
                                        <p:attrNameLst>
                                          <p:attrName>style.visibility</p:attrName>
                                        </p:attrNameLst>
                                      </p:cBhvr>
                                      <p:to>
                                        <p:strVal val="hidden"/>
                                      </p:to>
                                    </p:se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wipe(left)">
                                      <p:cBhvr>
                                        <p:cTn id="84" dur="500"/>
                                        <p:tgtEl>
                                          <p:spTgt spid="125"/>
                                        </p:tgtEl>
                                      </p:cBhvr>
                                    </p:animEffect>
                                  </p:childTnLst>
                                </p:cTn>
                              </p:par>
                            </p:childTnLst>
                          </p:cTn>
                        </p:par>
                        <p:par>
                          <p:cTn id="85" fill="hold">
                            <p:stCondLst>
                              <p:cond delay="1500"/>
                            </p:stCondLst>
                            <p:childTnLst>
                              <p:par>
                                <p:cTn id="86" presetID="23" presetClass="entr" presetSubtype="288" fill="hold" grpId="0" nodeType="afterEffect">
                                  <p:stCondLst>
                                    <p:cond delay="0"/>
                                  </p:stCondLst>
                                  <p:childTnLst>
                                    <p:set>
                                      <p:cBhvr>
                                        <p:cTn id="87" dur="1" fill="hold">
                                          <p:stCondLst>
                                            <p:cond delay="0"/>
                                          </p:stCondLst>
                                        </p:cTn>
                                        <p:tgtEl>
                                          <p:spTgt spid="117"/>
                                        </p:tgtEl>
                                        <p:attrNameLst>
                                          <p:attrName>style.visibility</p:attrName>
                                        </p:attrNameLst>
                                      </p:cBhvr>
                                      <p:to>
                                        <p:strVal val="visible"/>
                                      </p:to>
                                    </p:set>
                                    <p:anim calcmode="lin" valueType="num">
                                      <p:cBhvr>
                                        <p:cTn id="88" dur="500" fill="hold"/>
                                        <p:tgtEl>
                                          <p:spTgt spid="117"/>
                                        </p:tgtEl>
                                        <p:attrNameLst>
                                          <p:attrName>ppt_w</p:attrName>
                                        </p:attrNameLst>
                                      </p:cBhvr>
                                      <p:tavLst>
                                        <p:tav tm="0">
                                          <p:val>
                                            <p:strVal val="4/3*#ppt_w"/>
                                          </p:val>
                                        </p:tav>
                                        <p:tav tm="100000">
                                          <p:val>
                                            <p:strVal val="#ppt_w"/>
                                          </p:val>
                                        </p:tav>
                                      </p:tavLst>
                                    </p:anim>
                                    <p:anim calcmode="lin" valueType="num">
                                      <p:cBhvr>
                                        <p:cTn id="89" dur="500" fill="hold"/>
                                        <p:tgtEl>
                                          <p:spTgt spid="117"/>
                                        </p:tgtEl>
                                        <p:attrNameLst>
                                          <p:attrName>ppt_h</p:attrName>
                                        </p:attrNameLst>
                                      </p:cBhvr>
                                      <p:tavLst>
                                        <p:tav tm="0">
                                          <p:val>
                                            <p:strVal val="4/3*#ppt_h"/>
                                          </p:val>
                                        </p:tav>
                                        <p:tav tm="100000">
                                          <p:val>
                                            <p:strVal val="#ppt_h"/>
                                          </p:val>
                                        </p:tav>
                                      </p:tavLst>
                                    </p:anim>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left)">
                                      <p:cBhvr>
                                        <p:cTn id="93" dur="500"/>
                                        <p:tgtEl>
                                          <p:spTgt spid="118"/>
                                        </p:tgtEl>
                                      </p:cBhvr>
                                    </p:animEffect>
                                  </p:childTnLst>
                                </p:cTn>
                              </p:par>
                            </p:childTnLst>
                          </p:cTn>
                        </p:par>
                        <p:par>
                          <p:cTn id="94" fill="hold">
                            <p:stCondLst>
                              <p:cond delay="2500"/>
                            </p:stCondLst>
                            <p:childTnLst>
                              <p:par>
                                <p:cTn id="95" presetID="22" presetClass="entr" presetSubtype="1"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up)">
                                      <p:cBhvr>
                                        <p:cTn id="97" dur="500"/>
                                        <p:tgtEl>
                                          <p:spTgt spid="122"/>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wipe(left)">
                                      <p:cBhvr>
                                        <p:cTn id="101" dur="500"/>
                                        <p:tgtEl>
                                          <p:spTgt spid="120"/>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500"/>
                                        <p:tgtEl>
                                          <p:spTgt spid="119"/>
                                        </p:tgtEl>
                                      </p:cBhvr>
                                    </p:animEffect>
                                  </p:childTnLst>
                                </p:cTn>
                              </p:par>
                            </p:childTnLst>
                          </p:cTn>
                        </p:par>
                        <p:par>
                          <p:cTn id="106" fill="hold">
                            <p:stCondLst>
                              <p:cond delay="4000"/>
                            </p:stCondLst>
                            <p:childTnLst>
                              <p:par>
                                <p:cTn id="107" presetID="23" presetClass="entr" presetSubtype="288" fill="hold" nodeType="after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500" fill="hold"/>
                                        <p:tgtEl>
                                          <p:spTgt spid="102"/>
                                        </p:tgtEl>
                                        <p:attrNameLst>
                                          <p:attrName>ppt_w</p:attrName>
                                        </p:attrNameLst>
                                      </p:cBhvr>
                                      <p:tavLst>
                                        <p:tav tm="0">
                                          <p:val>
                                            <p:strVal val="4/3*#ppt_w"/>
                                          </p:val>
                                        </p:tav>
                                        <p:tav tm="100000">
                                          <p:val>
                                            <p:strVal val="#ppt_w"/>
                                          </p:val>
                                        </p:tav>
                                      </p:tavLst>
                                    </p:anim>
                                    <p:anim calcmode="lin" valueType="num">
                                      <p:cBhvr>
                                        <p:cTn id="110" dur="500" fill="hold"/>
                                        <p:tgtEl>
                                          <p:spTgt spid="102"/>
                                        </p:tgtEl>
                                        <p:attrNameLst>
                                          <p:attrName>ppt_h</p:attrName>
                                        </p:attrNameLst>
                                      </p:cBhvr>
                                      <p:tavLst>
                                        <p:tav tm="0">
                                          <p:val>
                                            <p:strVal val="4/3*#ppt_h"/>
                                          </p:val>
                                        </p:tav>
                                        <p:tav tm="100000">
                                          <p:val>
                                            <p:strVal val="#ppt_h"/>
                                          </p:val>
                                        </p:tav>
                                      </p:tavLst>
                                    </p:anim>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wipe(left)">
                                      <p:cBhvr>
                                        <p:cTn id="114" dur="500"/>
                                        <p:tgtEl>
                                          <p:spTgt spid="1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17"/>
                                        </p:tgtEl>
                                      </p:cBhvr>
                                    </p:animEffect>
                                    <p:set>
                                      <p:cBhvr>
                                        <p:cTn id="119" dur="1" fill="hold">
                                          <p:stCondLst>
                                            <p:cond delay="499"/>
                                          </p:stCondLst>
                                        </p:cTn>
                                        <p:tgtEl>
                                          <p:spTgt spid="11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18"/>
                                        </p:tgtEl>
                                      </p:cBhvr>
                                    </p:animEffect>
                                    <p:set>
                                      <p:cBhvr>
                                        <p:cTn id="122" dur="1" fill="hold">
                                          <p:stCondLst>
                                            <p:cond delay="499"/>
                                          </p:stCondLst>
                                        </p:cTn>
                                        <p:tgtEl>
                                          <p:spTgt spid="11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22"/>
                                        </p:tgtEl>
                                      </p:cBhvr>
                                    </p:animEffect>
                                    <p:set>
                                      <p:cBhvr>
                                        <p:cTn id="125" dur="1" fill="hold">
                                          <p:stCondLst>
                                            <p:cond delay="499"/>
                                          </p:stCondLst>
                                        </p:cTn>
                                        <p:tgtEl>
                                          <p:spTgt spid="1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20"/>
                                        </p:tgtEl>
                                      </p:cBhvr>
                                    </p:animEffect>
                                    <p:set>
                                      <p:cBhvr>
                                        <p:cTn id="128" dur="1" fill="hold">
                                          <p:stCondLst>
                                            <p:cond delay="499"/>
                                          </p:stCondLst>
                                        </p:cTn>
                                        <p:tgtEl>
                                          <p:spTgt spid="12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19"/>
                                        </p:tgtEl>
                                      </p:cBhvr>
                                    </p:animEffect>
                                    <p:set>
                                      <p:cBhvr>
                                        <p:cTn id="131" dur="1" fill="hold">
                                          <p:stCondLst>
                                            <p:cond delay="499"/>
                                          </p:stCondLst>
                                        </p:cTn>
                                        <p:tgtEl>
                                          <p:spTgt spid="11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23"/>
                                        </p:tgtEl>
                                      </p:cBhvr>
                                    </p:animEffect>
                                    <p:set>
                                      <p:cBhvr>
                                        <p:cTn id="134" dur="1" fill="hold">
                                          <p:stCondLst>
                                            <p:cond delay="499"/>
                                          </p:stCondLst>
                                        </p:cTn>
                                        <p:tgtEl>
                                          <p:spTgt spid="12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5"/>
                                        </p:tgtEl>
                                      </p:cBhvr>
                                    </p:animEffect>
                                    <p:set>
                                      <p:cBhvr>
                                        <p:cTn id="140" dur="1" fill="hold">
                                          <p:stCondLst>
                                            <p:cond delay="499"/>
                                          </p:stCondLst>
                                        </p:cTn>
                                        <p:tgtEl>
                                          <p:spTgt spid="125"/>
                                        </p:tgtEl>
                                        <p:attrNameLst>
                                          <p:attrName>style.visibility</p:attrName>
                                        </p:attrNameLst>
                                      </p:cBhvr>
                                      <p:to>
                                        <p:strVal val="hidden"/>
                                      </p:to>
                                    </p:se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126"/>
                                        </p:tgtEl>
                                        <p:attrNameLst>
                                          <p:attrName>style.visibility</p:attrName>
                                        </p:attrNameLst>
                                      </p:cBhvr>
                                      <p:to>
                                        <p:strVal val="visible"/>
                                      </p:to>
                                    </p:set>
                                    <p:animEffect transition="in" filter="wipe(left)">
                                      <p:cBhvr>
                                        <p:cTn id="144" dur="500"/>
                                        <p:tgtEl>
                                          <p:spTgt spid="126"/>
                                        </p:tgtEl>
                                      </p:cBhvr>
                                    </p:animEffect>
                                  </p:childTnLst>
                                </p:cTn>
                              </p:par>
                            </p:childTnLst>
                          </p:cTn>
                        </p:par>
                        <p:par>
                          <p:cTn id="145" fill="hold">
                            <p:stCondLst>
                              <p:cond delay="1000"/>
                            </p:stCondLst>
                            <p:childTnLst>
                              <p:par>
                                <p:cTn id="146" presetID="23" presetClass="entr" presetSubtype="288" fill="hold" grpId="0" nodeType="afterEffect">
                                  <p:stCondLst>
                                    <p:cond delay="0"/>
                                  </p:stCondLst>
                                  <p:childTnLst>
                                    <p:set>
                                      <p:cBhvr>
                                        <p:cTn id="147" dur="1" fill="hold">
                                          <p:stCondLst>
                                            <p:cond delay="0"/>
                                          </p:stCondLst>
                                        </p:cTn>
                                        <p:tgtEl>
                                          <p:spTgt spid="124"/>
                                        </p:tgtEl>
                                        <p:attrNameLst>
                                          <p:attrName>style.visibility</p:attrName>
                                        </p:attrNameLst>
                                      </p:cBhvr>
                                      <p:to>
                                        <p:strVal val="visible"/>
                                      </p:to>
                                    </p:set>
                                    <p:anim calcmode="lin" valueType="num">
                                      <p:cBhvr>
                                        <p:cTn id="148" dur="500" fill="hold"/>
                                        <p:tgtEl>
                                          <p:spTgt spid="124"/>
                                        </p:tgtEl>
                                        <p:attrNameLst>
                                          <p:attrName>ppt_w</p:attrName>
                                        </p:attrNameLst>
                                      </p:cBhvr>
                                      <p:tavLst>
                                        <p:tav tm="0">
                                          <p:val>
                                            <p:strVal val="4/3*#ppt_w"/>
                                          </p:val>
                                        </p:tav>
                                        <p:tav tm="100000">
                                          <p:val>
                                            <p:strVal val="#ppt_w"/>
                                          </p:val>
                                        </p:tav>
                                      </p:tavLst>
                                    </p:anim>
                                    <p:anim calcmode="lin" valueType="num">
                                      <p:cBhvr>
                                        <p:cTn id="149" dur="500" fill="hold"/>
                                        <p:tgtEl>
                                          <p:spTgt spid="124"/>
                                        </p:tgtEl>
                                        <p:attrNameLst>
                                          <p:attrName>ppt_h</p:attrName>
                                        </p:attrNameLst>
                                      </p:cBhvr>
                                      <p:tavLst>
                                        <p:tav tm="0">
                                          <p:val>
                                            <p:strVal val="4/3*#ppt_h"/>
                                          </p:val>
                                        </p:tav>
                                        <p:tav tm="100000">
                                          <p:val>
                                            <p:strVal val="#ppt_h"/>
                                          </p:val>
                                        </p:tav>
                                      </p:tavLst>
                                    </p:anim>
                                  </p:childTnLst>
                                </p:cTn>
                              </p:par>
                            </p:childTnLst>
                          </p:cTn>
                        </p:par>
                        <p:par>
                          <p:cTn id="150" fill="hold">
                            <p:stCondLst>
                              <p:cond delay="1500"/>
                            </p:stCondLst>
                            <p:childTnLst>
                              <p:par>
                                <p:cTn id="151" presetID="22" presetClass="entr" presetSubtype="4" fill="hold" grpId="0" nodeType="after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wipe(down)">
                                      <p:cBhvr>
                                        <p:cTn id="153" dur="500"/>
                                        <p:tgtEl>
                                          <p:spTgt spid="51"/>
                                        </p:tgtEl>
                                      </p:cBhvr>
                                    </p:animEffect>
                                  </p:childTnLst>
                                </p:cTn>
                              </p:par>
                            </p:childTnLst>
                          </p:cTn>
                        </p:par>
                        <p:par>
                          <p:cTn id="154" fill="hold">
                            <p:stCondLst>
                              <p:cond delay="2000"/>
                            </p:stCondLst>
                            <p:childTnLst>
                              <p:par>
                                <p:cTn id="155" presetID="22" presetClass="entr" presetSubtype="4" fill="hold" nodeType="after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wipe(down)">
                                      <p:cBhvr>
                                        <p:cTn id="157" dur="500"/>
                                        <p:tgtEl>
                                          <p:spTgt spid="134"/>
                                        </p:tgtEl>
                                      </p:cBhvr>
                                    </p:animEffect>
                                  </p:childTnLst>
                                </p:cTn>
                              </p:par>
                            </p:childTnLst>
                          </p:cTn>
                        </p:par>
                        <p:par>
                          <p:cTn id="158" fill="hold">
                            <p:stCondLst>
                              <p:cond delay="2500"/>
                            </p:stCondLst>
                            <p:childTnLst>
                              <p:par>
                                <p:cTn id="159" presetID="22" presetClass="entr" presetSubtype="2" fill="hold" nodeType="afterEffect">
                                  <p:stCondLst>
                                    <p:cond delay="0"/>
                                  </p:stCondLst>
                                  <p:childTnLst>
                                    <p:set>
                                      <p:cBhvr>
                                        <p:cTn id="160" dur="1" fill="hold">
                                          <p:stCondLst>
                                            <p:cond delay="0"/>
                                          </p:stCondLst>
                                        </p:cTn>
                                        <p:tgtEl>
                                          <p:spTgt spid="127"/>
                                        </p:tgtEl>
                                        <p:attrNameLst>
                                          <p:attrName>style.visibility</p:attrName>
                                        </p:attrNameLst>
                                      </p:cBhvr>
                                      <p:to>
                                        <p:strVal val="visible"/>
                                      </p:to>
                                    </p:set>
                                    <p:animEffect transition="in" filter="wipe(right)">
                                      <p:cBhvr>
                                        <p:cTn id="161" dur="500"/>
                                        <p:tgtEl>
                                          <p:spTgt spid="127"/>
                                        </p:tgtEl>
                                      </p:cBhvr>
                                    </p:animEffect>
                                  </p:childTnLst>
                                </p:cTn>
                              </p:par>
                            </p:childTnLst>
                          </p:cTn>
                        </p:par>
                        <p:par>
                          <p:cTn id="162" fill="hold">
                            <p:stCondLst>
                              <p:cond delay="3000"/>
                            </p:stCondLst>
                            <p:childTnLst>
                              <p:par>
                                <p:cTn id="163" presetID="22" presetClass="entr" presetSubtype="1"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wipe(up)">
                                      <p:cBhvr>
                                        <p:cTn id="165" dur="500"/>
                                        <p:tgtEl>
                                          <p:spTgt spid="129"/>
                                        </p:tgtEl>
                                      </p:cBhvr>
                                    </p:animEffect>
                                  </p:childTnLst>
                                </p:cTn>
                              </p:par>
                            </p:childTnLst>
                          </p:cTn>
                        </p:par>
                        <p:par>
                          <p:cTn id="166" fill="hold">
                            <p:stCondLst>
                              <p:cond delay="3500"/>
                            </p:stCondLst>
                            <p:childTnLst>
                              <p:par>
                                <p:cTn id="167" presetID="22" presetClass="entr" presetSubtype="8" fill="hold" grpId="0" nodeType="afterEffect">
                                  <p:stCondLst>
                                    <p:cond delay="0"/>
                                  </p:stCondLst>
                                  <p:childTnLst>
                                    <p:set>
                                      <p:cBhvr>
                                        <p:cTn id="168" dur="1" fill="hold">
                                          <p:stCondLst>
                                            <p:cond delay="0"/>
                                          </p:stCondLst>
                                        </p:cTn>
                                        <p:tgtEl>
                                          <p:spTgt spid="140"/>
                                        </p:tgtEl>
                                        <p:attrNameLst>
                                          <p:attrName>style.visibility</p:attrName>
                                        </p:attrNameLst>
                                      </p:cBhvr>
                                      <p:to>
                                        <p:strVal val="visible"/>
                                      </p:to>
                                    </p:set>
                                    <p:animEffect transition="in" filter="wipe(left)">
                                      <p:cBhvr>
                                        <p:cTn id="169" dur="500"/>
                                        <p:tgtEl>
                                          <p:spTgt spid="140"/>
                                        </p:tgtEl>
                                      </p:cBhvr>
                                    </p:animEffect>
                                  </p:childTnLst>
                                </p:cTn>
                              </p:par>
                            </p:childTnLst>
                          </p:cTn>
                        </p:par>
                        <p:par>
                          <p:cTn id="170" fill="hold">
                            <p:stCondLst>
                              <p:cond delay="4000"/>
                            </p:stCondLst>
                            <p:childTnLst>
                              <p:par>
                                <p:cTn id="171" presetID="22" presetClass="entr" presetSubtype="4" fill="hold" grpId="0" nodeType="after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wipe(down)">
                                      <p:cBhvr>
                                        <p:cTn id="173" dur="500"/>
                                        <p:tgtEl>
                                          <p:spTgt spid="138"/>
                                        </p:tgtEl>
                                      </p:cBhvr>
                                    </p:animEffect>
                                  </p:childTnLst>
                                </p:cTn>
                              </p:par>
                            </p:childTnLst>
                          </p:cTn>
                        </p:par>
                        <p:par>
                          <p:cTn id="174" fill="hold">
                            <p:stCondLst>
                              <p:cond delay="4500"/>
                            </p:stCondLst>
                            <p:childTnLst>
                              <p:par>
                                <p:cTn id="175" presetID="22" presetClass="entr" presetSubtype="2" fill="hold" grpId="0"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right)">
                                      <p:cBhvr>
                                        <p:cTn id="177" dur="500"/>
                                        <p:tgtEl>
                                          <p:spTgt spid="50"/>
                                        </p:tgtEl>
                                      </p:cBhvr>
                                    </p:animEffect>
                                  </p:childTnLst>
                                </p:cTn>
                              </p:par>
                            </p:childTnLst>
                          </p:cTn>
                        </p:par>
                        <p:par>
                          <p:cTn id="178" fill="hold">
                            <p:stCondLst>
                              <p:cond delay="5000"/>
                            </p:stCondLst>
                            <p:childTnLst>
                              <p:par>
                                <p:cTn id="179" presetID="22" presetClass="entr" presetSubtype="2" fill="hold" grpId="0" nodeType="afterEffect">
                                  <p:stCondLst>
                                    <p:cond delay="0"/>
                                  </p:stCondLst>
                                  <p:childTnLst>
                                    <p:set>
                                      <p:cBhvr>
                                        <p:cTn id="180" dur="1" fill="hold">
                                          <p:stCondLst>
                                            <p:cond delay="0"/>
                                          </p:stCondLst>
                                        </p:cTn>
                                        <p:tgtEl>
                                          <p:spTgt spid="137"/>
                                        </p:tgtEl>
                                        <p:attrNameLst>
                                          <p:attrName>style.visibility</p:attrName>
                                        </p:attrNameLst>
                                      </p:cBhvr>
                                      <p:to>
                                        <p:strVal val="visible"/>
                                      </p:to>
                                    </p:set>
                                    <p:animEffect transition="in" filter="wipe(right)">
                                      <p:cBhvr>
                                        <p:cTn id="181" dur="500"/>
                                        <p:tgtEl>
                                          <p:spTgt spid="137"/>
                                        </p:tgtEl>
                                      </p:cBhvr>
                                    </p:animEffect>
                                  </p:childTnLst>
                                </p:cTn>
                              </p:par>
                            </p:childTnLst>
                          </p:cTn>
                        </p:par>
                        <p:par>
                          <p:cTn id="182" fill="hold">
                            <p:stCondLst>
                              <p:cond delay="5500"/>
                            </p:stCondLst>
                            <p:childTnLst>
                              <p:par>
                                <p:cTn id="183" presetID="22" presetClass="entr" presetSubtype="8" fill="hold" grpId="0" nodeType="afterEffect">
                                  <p:stCondLst>
                                    <p:cond delay="0"/>
                                  </p:stCondLst>
                                  <p:childTnLst>
                                    <p:set>
                                      <p:cBhvr>
                                        <p:cTn id="184" dur="1" fill="hold">
                                          <p:stCondLst>
                                            <p:cond delay="0"/>
                                          </p:stCondLst>
                                        </p:cTn>
                                        <p:tgtEl>
                                          <p:spTgt spid="139"/>
                                        </p:tgtEl>
                                        <p:attrNameLst>
                                          <p:attrName>style.visibility</p:attrName>
                                        </p:attrNameLst>
                                      </p:cBhvr>
                                      <p:to>
                                        <p:strVal val="visible"/>
                                      </p:to>
                                    </p:set>
                                    <p:animEffect transition="in" filter="wipe(left)">
                                      <p:cBhvr>
                                        <p:cTn id="185" dur="500"/>
                                        <p:tgtEl>
                                          <p:spTgt spid="139"/>
                                        </p:tgtEl>
                                      </p:cBhvr>
                                    </p:animEffect>
                                  </p:childTnLst>
                                </p:cTn>
                              </p:par>
                            </p:childTnLst>
                          </p:cTn>
                        </p:par>
                        <p:par>
                          <p:cTn id="186" fill="hold">
                            <p:stCondLst>
                              <p:cond delay="6000"/>
                            </p:stCondLst>
                            <p:childTnLst>
                              <p:par>
                                <p:cTn id="187" presetID="22" presetClass="entr" presetSubtype="1" fill="hold" grpId="2" nodeType="afterEffect">
                                  <p:stCondLst>
                                    <p:cond delay="0"/>
                                  </p:stCondLst>
                                  <p:childTnLst>
                                    <p:set>
                                      <p:cBhvr>
                                        <p:cTn id="188" dur="1" fill="hold">
                                          <p:stCondLst>
                                            <p:cond delay="0"/>
                                          </p:stCondLst>
                                        </p:cTn>
                                        <p:tgtEl>
                                          <p:spTgt spid="114"/>
                                        </p:tgtEl>
                                        <p:attrNameLst>
                                          <p:attrName>style.visibility</p:attrName>
                                        </p:attrNameLst>
                                      </p:cBhvr>
                                      <p:to>
                                        <p:strVal val="visible"/>
                                      </p:to>
                                    </p:set>
                                    <p:animEffect transition="in" filter="wipe(up)">
                                      <p:cBhvr>
                                        <p:cTn id="189" dur="500"/>
                                        <p:tgtEl>
                                          <p:spTgt spid="114"/>
                                        </p:tgtEl>
                                      </p:cBhvr>
                                    </p:animEffect>
                                  </p:childTnLst>
                                </p:cTn>
                              </p:par>
                            </p:childTnLst>
                          </p:cTn>
                        </p:par>
                        <p:par>
                          <p:cTn id="190" fill="hold">
                            <p:stCondLst>
                              <p:cond delay="6500"/>
                            </p:stCondLst>
                            <p:childTnLst>
                              <p:par>
                                <p:cTn id="191" presetID="22" presetClass="entr" presetSubtype="1" fill="hold" grpId="2" nodeType="afterEffect">
                                  <p:stCondLst>
                                    <p:cond delay="0"/>
                                  </p:stCondLst>
                                  <p:childTnLst>
                                    <p:set>
                                      <p:cBhvr>
                                        <p:cTn id="192" dur="1" fill="hold">
                                          <p:stCondLst>
                                            <p:cond delay="0"/>
                                          </p:stCondLst>
                                        </p:cTn>
                                        <p:tgtEl>
                                          <p:spTgt spid="115"/>
                                        </p:tgtEl>
                                        <p:attrNameLst>
                                          <p:attrName>style.visibility</p:attrName>
                                        </p:attrNameLst>
                                      </p:cBhvr>
                                      <p:to>
                                        <p:strVal val="visible"/>
                                      </p:to>
                                    </p:set>
                                    <p:animEffect transition="in" filter="wipe(up)">
                                      <p:cBhvr>
                                        <p:cTn id="193" dur="500"/>
                                        <p:tgtEl>
                                          <p:spTgt spid="115"/>
                                        </p:tgtEl>
                                      </p:cBhvr>
                                    </p:animEffect>
                                  </p:childTnLst>
                                </p:cTn>
                              </p:par>
                            </p:childTnLst>
                          </p:cTn>
                        </p:par>
                        <p:par>
                          <p:cTn id="194" fill="hold">
                            <p:stCondLst>
                              <p:cond delay="7000"/>
                            </p:stCondLst>
                            <p:childTnLst>
                              <p:par>
                                <p:cTn id="195" presetID="10" presetClass="entr" presetSubtype="0" fill="hold" grpId="1"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par>
                          <p:cTn id="198" fill="hold">
                            <p:stCondLst>
                              <p:cond delay="7500"/>
                            </p:stCondLst>
                            <p:childTnLst>
                              <p:par>
                                <p:cTn id="199" presetID="22" presetClass="entr" presetSubtype="2" fill="hold" grpId="2" nodeType="afterEffect">
                                  <p:stCondLst>
                                    <p:cond delay="0"/>
                                  </p:stCondLst>
                                  <p:childTnLst>
                                    <p:set>
                                      <p:cBhvr>
                                        <p:cTn id="200" dur="1" fill="hold">
                                          <p:stCondLst>
                                            <p:cond delay="0"/>
                                          </p:stCondLst>
                                        </p:cTn>
                                        <p:tgtEl>
                                          <p:spTgt spid="123"/>
                                        </p:tgtEl>
                                        <p:attrNameLst>
                                          <p:attrName>style.visibility</p:attrName>
                                        </p:attrNameLst>
                                      </p:cBhvr>
                                      <p:to>
                                        <p:strVal val="visible"/>
                                      </p:to>
                                    </p:set>
                                    <p:animEffect transition="in" filter="wipe(right)">
                                      <p:cBhvr>
                                        <p:cTn id="201" dur="500"/>
                                        <p:tgtEl>
                                          <p:spTgt spid="123"/>
                                        </p:tgtEl>
                                      </p:cBhvr>
                                    </p:animEffect>
                                  </p:childTnLst>
                                </p:cTn>
                              </p:par>
                            </p:childTnLst>
                          </p:cTn>
                        </p:par>
                        <p:par>
                          <p:cTn id="202" fill="hold">
                            <p:stCondLst>
                              <p:cond delay="8000"/>
                            </p:stCondLst>
                            <p:childTnLst>
                              <p:par>
                                <p:cTn id="203" presetID="23" presetClass="entr" presetSubtype="288" fill="hold" nodeType="afterEffect">
                                  <p:stCondLst>
                                    <p:cond delay="0"/>
                                  </p:stCondLst>
                                  <p:childTnLst>
                                    <p:set>
                                      <p:cBhvr>
                                        <p:cTn id="204" dur="1" fill="hold">
                                          <p:stCondLst>
                                            <p:cond delay="0"/>
                                          </p:stCondLst>
                                        </p:cTn>
                                        <p:tgtEl>
                                          <p:spTgt spid="102"/>
                                        </p:tgtEl>
                                        <p:attrNameLst>
                                          <p:attrName>style.visibility</p:attrName>
                                        </p:attrNameLst>
                                      </p:cBhvr>
                                      <p:to>
                                        <p:strVal val="visible"/>
                                      </p:to>
                                    </p:set>
                                    <p:anim calcmode="lin" valueType="num">
                                      <p:cBhvr>
                                        <p:cTn id="205" dur="500" fill="hold"/>
                                        <p:tgtEl>
                                          <p:spTgt spid="102"/>
                                        </p:tgtEl>
                                        <p:attrNameLst>
                                          <p:attrName>ppt_w</p:attrName>
                                        </p:attrNameLst>
                                      </p:cBhvr>
                                      <p:tavLst>
                                        <p:tav tm="0">
                                          <p:val>
                                            <p:strVal val="4/3*#ppt_w"/>
                                          </p:val>
                                        </p:tav>
                                        <p:tav tm="100000">
                                          <p:val>
                                            <p:strVal val="#ppt_w"/>
                                          </p:val>
                                        </p:tav>
                                      </p:tavLst>
                                    </p:anim>
                                    <p:anim calcmode="lin" valueType="num">
                                      <p:cBhvr>
                                        <p:cTn id="206" dur="500" fill="hold"/>
                                        <p:tgtEl>
                                          <p:spTgt spid="102"/>
                                        </p:tgtEl>
                                        <p:attrNameLst>
                                          <p:attrName>ppt_h</p:attrName>
                                        </p:attrNameLst>
                                      </p:cBhvr>
                                      <p:tavLst>
                                        <p:tav tm="0">
                                          <p:val>
                                            <p:strVal val="4/3*#ppt_h"/>
                                          </p:val>
                                        </p:tav>
                                        <p:tav tm="100000">
                                          <p:val>
                                            <p:strVal val="#ppt_h"/>
                                          </p:val>
                                        </p:tav>
                                      </p:tavLst>
                                    </p:anim>
                                  </p:childTnLst>
                                </p:cTn>
                              </p:par>
                            </p:childTnLst>
                          </p:cTn>
                        </p:par>
                        <p:par>
                          <p:cTn id="207" fill="hold">
                            <p:stCondLst>
                              <p:cond delay="8500"/>
                            </p:stCondLst>
                            <p:childTnLst>
                              <p:par>
                                <p:cTn id="208" presetID="1" presetClass="entr" presetSubtype="0" fill="hold" grpId="0" nodeType="afterEffect">
                                  <p:stCondLst>
                                    <p:cond delay="0"/>
                                  </p:stCondLst>
                                  <p:childTnLst>
                                    <p:set>
                                      <p:cBhvr>
                                        <p:cTn id="209"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87" grpId="0" animBg="1"/>
      <p:bldP spid="87" grpId="1" animBg="1"/>
      <p:bldP spid="89" grpId="0" animBg="1"/>
      <p:bldP spid="89" grpId="1" animBg="1"/>
      <p:bldP spid="88" grpId="0" animBg="1"/>
      <p:bldP spid="88" grpId="1" animBg="1"/>
      <p:bldP spid="88" grpId="2" animBg="1"/>
      <p:bldP spid="86" grpId="0" animBg="1"/>
      <p:bldP spid="86" grpId="1" animBg="1"/>
      <p:bldP spid="104" grpId="0" animBg="1"/>
      <p:bldP spid="104" grpId="1" animBg="1"/>
      <p:bldP spid="111" grpId="0" animBg="1"/>
      <p:bldP spid="111" grpId="1" animBg="1"/>
      <p:bldP spid="113" grpId="0" animBg="1"/>
      <p:bldP spid="113" grpId="1" animBg="1"/>
      <p:bldP spid="114" grpId="0" animBg="1"/>
      <p:bldP spid="114" grpId="1" animBg="1"/>
      <p:bldP spid="114" grpId="2" animBg="1"/>
      <p:bldP spid="115" grpId="0" animBg="1"/>
      <p:bldP spid="115" grpId="1" animBg="1"/>
      <p:bldP spid="115" grpId="2" animBg="1"/>
      <p:bldP spid="117" grpId="0" animBg="1"/>
      <p:bldP spid="117" grpId="1" animBg="1"/>
      <p:bldP spid="118" grpId="0" animBg="1"/>
      <p:bldP spid="118" grpId="1" animBg="1"/>
      <p:bldP spid="119" grpId="0" animBg="1"/>
      <p:bldP spid="119" grpId="1" animBg="1"/>
      <p:bldP spid="120" grpId="0" animBg="1"/>
      <p:bldP spid="120" grpId="1" animBg="1"/>
      <p:bldP spid="122" grpId="0" animBg="1"/>
      <p:bldP spid="122" grpId="1" animBg="1"/>
      <p:bldP spid="123" grpId="0" animBg="1"/>
      <p:bldP spid="123" grpId="1" animBg="1"/>
      <p:bldP spid="123" grpId="2" animBg="1"/>
      <p:bldP spid="124" grpId="0" animBg="1"/>
      <p:bldP spid="125" grpId="0"/>
      <p:bldP spid="125" grpId="1"/>
      <p:bldP spid="126" grpId="0"/>
      <p:bldP spid="137" grpId="0" animBg="1"/>
      <p:bldP spid="138" grpId="0" animBg="1"/>
      <p:bldP spid="139" grpId="0" animBg="1"/>
      <p:bldP spid="140" grpId="0" animBg="1"/>
      <p:bldP spid="143" grpId="0" animBg="1"/>
      <p:bldP spid="50" grpId="0" animBg="1"/>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Storage Performance</a:t>
            </a:r>
            <a:endParaRPr lang="en-US" dirty="0"/>
          </a:p>
        </p:txBody>
      </p:sp>
      <p:sp>
        <p:nvSpPr>
          <p:cNvPr id="72" name="Freeform 71"/>
          <p:cNvSpPr/>
          <p:nvPr/>
        </p:nvSpPr>
        <p:spPr>
          <a:xfrm>
            <a:off x="2733675" y="3201769"/>
            <a:ext cx="3209925" cy="684431"/>
          </a:xfrm>
          <a:custGeom>
            <a:avLst/>
            <a:gdLst>
              <a:gd name="connsiteX0" fmla="*/ 19050 w 4371975"/>
              <a:gd name="connsiteY0" fmla="*/ 0 h 428625"/>
              <a:gd name="connsiteX1" fmla="*/ 0 w 4371975"/>
              <a:gd name="connsiteY1" fmla="*/ 428625 h 428625"/>
              <a:gd name="connsiteX2" fmla="*/ 4371975 w 4371975"/>
              <a:gd name="connsiteY2" fmla="*/ 428625 h 428625"/>
              <a:gd name="connsiteX3" fmla="*/ 4371975 w 4371975"/>
              <a:gd name="connsiteY3" fmla="*/ 9525 h 428625"/>
            </a:gdLst>
            <a:ahLst/>
            <a:cxnLst>
              <a:cxn ang="0">
                <a:pos x="connsiteX0" y="connsiteY0"/>
              </a:cxn>
              <a:cxn ang="0">
                <a:pos x="connsiteX1" y="connsiteY1"/>
              </a:cxn>
              <a:cxn ang="0">
                <a:pos x="connsiteX2" y="connsiteY2"/>
              </a:cxn>
              <a:cxn ang="0">
                <a:pos x="connsiteX3" y="connsiteY3"/>
              </a:cxn>
            </a:cxnLst>
            <a:rect l="l" t="t" r="r" b="b"/>
            <a:pathLst>
              <a:path w="4371975" h="428625">
                <a:moveTo>
                  <a:pt x="19050" y="0"/>
                </a:moveTo>
                <a:lnTo>
                  <a:pt x="0" y="428625"/>
                </a:lnTo>
                <a:lnTo>
                  <a:pt x="4371975" y="428625"/>
                </a:lnTo>
                <a:lnTo>
                  <a:pt x="4371975" y="9525"/>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581400" y="5525869"/>
            <a:ext cx="1524000" cy="646331"/>
          </a:xfrm>
          <a:prstGeom prst="rect">
            <a:avLst/>
          </a:prstGeom>
          <a:noFill/>
        </p:spPr>
        <p:txBody>
          <a:bodyPr wrap="square" rtlCol="0">
            <a:spAutoFit/>
          </a:bodyPr>
          <a:lstStyle/>
          <a:p>
            <a:pPr algn="ctr"/>
            <a:r>
              <a:rPr lang="en-US" dirty="0" smtClean="0">
                <a:latin typeface="+mj-lt"/>
              </a:rPr>
              <a:t>Storage Area Network</a:t>
            </a:r>
            <a:endParaRPr lang="en-US" dirty="0">
              <a:latin typeface="+mj-lt"/>
            </a:endParaRPr>
          </a:p>
        </p:txBody>
      </p:sp>
      <p:cxnSp>
        <p:nvCxnSpPr>
          <p:cNvPr id="52" name="Straight Connector 51"/>
          <p:cNvCxnSpPr/>
          <p:nvPr/>
        </p:nvCxnSpPr>
        <p:spPr>
          <a:xfrm rot="5400000" flipH="1" flipV="1">
            <a:off x="3562471" y="3941883"/>
            <a:ext cx="1712337" cy="509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57"/>
          <p:cNvGrpSpPr/>
          <p:nvPr/>
        </p:nvGrpSpPr>
        <p:grpSpPr>
          <a:xfrm>
            <a:off x="2438400" y="2249269"/>
            <a:ext cx="1371600" cy="1143000"/>
            <a:chOff x="4038600" y="2895600"/>
            <a:chExt cx="1371600" cy="1143000"/>
          </a:xfrm>
        </p:grpSpPr>
        <p:pic>
          <p:nvPicPr>
            <p:cNvPr id="5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2051"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4" name="Group 58"/>
          <p:cNvGrpSpPr/>
          <p:nvPr/>
        </p:nvGrpSpPr>
        <p:grpSpPr>
          <a:xfrm>
            <a:off x="4038600" y="2249269"/>
            <a:ext cx="1371600" cy="1143000"/>
            <a:chOff x="4038600" y="2895600"/>
            <a:chExt cx="1371600" cy="1143000"/>
          </a:xfrm>
        </p:grpSpPr>
        <p:pic>
          <p:nvPicPr>
            <p:cNvPr id="6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61"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16" name="Group 61"/>
          <p:cNvGrpSpPr/>
          <p:nvPr/>
        </p:nvGrpSpPr>
        <p:grpSpPr>
          <a:xfrm>
            <a:off x="5562600" y="2249269"/>
            <a:ext cx="1371600" cy="1143000"/>
            <a:chOff x="4038600" y="2895600"/>
            <a:chExt cx="1371600" cy="1143000"/>
          </a:xfrm>
        </p:grpSpPr>
        <p:pic>
          <p:nvPicPr>
            <p:cNvPr id="6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64"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17" name="Group 74"/>
          <p:cNvGrpSpPr/>
          <p:nvPr/>
        </p:nvGrpSpPr>
        <p:grpSpPr>
          <a:xfrm>
            <a:off x="3429000" y="4459069"/>
            <a:ext cx="1899968" cy="1244661"/>
            <a:chOff x="5410200" y="4038600"/>
            <a:chExt cx="1899968" cy="1244661"/>
          </a:xfrm>
        </p:grpSpPr>
        <p:pic>
          <p:nvPicPr>
            <p:cNvPr id="5" name="Picture 5" descr="C:\Courses\Wadeware\2008\2008_05_28 40818 Enterprise Service Readiness\EventsDVD_FY07\Shapes and Graphics\Internet Cloud\cloud illustration icon.png"/>
            <p:cNvPicPr>
              <a:picLocks noChangeAspect="1" noChangeArrowheads="1"/>
            </p:cNvPicPr>
            <p:nvPr/>
          </p:nvPicPr>
          <p:blipFill>
            <a:blip r:embed="rId5"/>
            <a:srcRect/>
            <a:stretch>
              <a:fillRect/>
            </a:stretch>
          </p:blipFill>
          <p:spPr bwMode="auto">
            <a:xfrm>
              <a:off x="5410200" y="4038600"/>
              <a:ext cx="1899968" cy="1244661"/>
            </a:xfrm>
            <a:prstGeom prst="rect">
              <a:avLst/>
            </a:prstGeom>
            <a:noFill/>
          </p:spPr>
        </p:pic>
        <p:cxnSp>
          <p:nvCxnSpPr>
            <p:cNvPr id="6" name="Straight Connector 5"/>
            <p:cNvCxnSpPr/>
            <p:nvPr/>
          </p:nvCxnSpPr>
          <p:spPr>
            <a:xfrm>
              <a:off x="6059588" y="4417409"/>
              <a:ext cx="757619"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05473" y="4904451"/>
              <a:ext cx="757619"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73688" y="4660930"/>
              <a:ext cx="487041"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734895" y="4633872"/>
              <a:ext cx="432925"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05473" y="4417409"/>
              <a:ext cx="757619" cy="487041"/>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05473" y="4417409"/>
              <a:ext cx="811736" cy="487041"/>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6501635" y="4195548"/>
              <a:ext cx="580072" cy="379641"/>
            </a:xfrm>
            <a:prstGeom prst="rect">
              <a:avLst/>
            </a:prstGeom>
            <a:noFill/>
          </p:spPr>
        </p:pic>
        <p:pic>
          <p:nvPicPr>
            <p:cNvPr id="13"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6501635" y="4711167"/>
              <a:ext cx="580072" cy="379641"/>
            </a:xfrm>
            <a:prstGeom prst="rect">
              <a:avLst/>
            </a:prstGeom>
            <a:noFill/>
          </p:spPr>
        </p:pic>
        <p:pic>
          <p:nvPicPr>
            <p:cNvPr id="14"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5663753" y="4711167"/>
              <a:ext cx="580072" cy="379641"/>
            </a:xfrm>
            <a:prstGeom prst="rect">
              <a:avLst/>
            </a:prstGeom>
            <a:noFill/>
          </p:spPr>
        </p:pic>
        <p:pic>
          <p:nvPicPr>
            <p:cNvPr id="15"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5663753" y="4195548"/>
              <a:ext cx="580072" cy="379641"/>
            </a:xfrm>
            <a:prstGeom prst="rect">
              <a:avLst/>
            </a:prstGeom>
            <a:noFill/>
          </p:spPr>
        </p:pic>
      </p:grpSp>
      <p:sp>
        <p:nvSpPr>
          <p:cNvPr id="79" name="Rectangular Callout 78"/>
          <p:cNvSpPr/>
          <p:nvPr/>
        </p:nvSpPr>
        <p:spPr bwMode="auto">
          <a:xfrm>
            <a:off x="457200" y="4876800"/>
            <a:ext cx="2667000" cy="646327"/>
          </a:xfrm>
          <a:prstGeom prst="wedgeRectCallout">
            <a:avLst>
              <a:gd name="adj1" fmla="val 69164"/>
              <a:gd name="adj2" fmla="val -2346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Multi-path performance optimization</a:t>
            </a:r>
          </a:p>
        </p:txBody>
      </p:sp>
      <p:sp>
        <p:nvSpPr>
          <p:cNvPr id="80" name="Rectangular Callout 79"/>
          <p:cNvSpPr/>
          <p:nvPr/>
        </p:nvSpPr>
        <p:spPr bwMode="auto">
          <a:xfrm>
            <a:off x="2590800" y="1447800"/>
            <a:ext cx="3733800" cy="369328"/>
          </a:xfrm>
          <a:prstGeom prst="wedgeRectCallout">
            <a:avLst>
              <a:gd name="adj1" fmla="val -1444"/>
              <a:gd name="adj2" fmla="val 120616"/>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err="1" smtClean="0">
                <a:solidFill>
                  <a:schemeClr val="tx1"/>
                </a:solidFill>
                <a:effectLst>
                  <a:outerShdw blurRad="38100" dist="38100" dir="2700000" algn="tl">
                    <a:srgbClr val="000000">
                      <a:alpha val="43137"/>
                    </a:srgbClr>
                  </a:outerShdw>
                </a:effectLst>
                <a:latin typeface="Segoe" pitchFamily="34" charset="0"/>
              </a:rPr>
              <a:t>iSCSI</a:t>
            </a:r>
            <a:r>
              <a:rPr lang="en-US" dirty="0" smtClean="0">
                <a:solidFill>
                  <a:schemeClr val="tx1"/>
                </a:solidFill>
                <a:effectLst>
                  <a:outerShdw blurRad="38100" dist="38100" dir="2700000" algn="tl">
                    <a:srgbClr val="000000">
                      <a:alpha val="43137"/>
                    </a:srgbClr>
                  </a:outerShdw>
                </a:effectLst>
                <a:latin typeface="Segoe" pitchFamily="34" charset="0"/>
              </a:rPr>
              <a:t> Performance Enhancements</a:t>
            </a:r>
          </a:p>
        </p:txBody>
      </p:sp>
      <p:sp>
        <p:nvSpPr>
          <p:cNvPr id="83" name="Isosceles Triangle 8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ectangle 8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tter.png"/>
          <p:cNvPicPr>
            <a:picLocks noChangeAspect="1"/>
          </p:cNvPicPr>
          <p:nvPr/>
        </p:nvPicPr>
        <p:blipFill>
          <a:blip r:embed="rId3"/>
          <a:stretch>
            <a:fillRect/>
          </a:stretch>
        </p:blipFill>
        <p:spPr>
          <a:xfrm>
            <a:off x="0" y="290538"/>
            <a:ext cx="8153400" cy="6376961"/>
          </a:xfrm>
          <a:prstGeom prst="rect">
            <a:avLst/>
          </a:prstGeom>
        </p:spPr>
      </p:pic>
      <p:sp>
        <p:nvSpPr>
          <p:cNvPr id="6" name="Title 4"/>
          <p:cNvSpPr>
            <a:spLocks noGrp="1"/>
          </p:cNvSpPr>
          <p:nvPr>
            <p:ph type="ctrTitle"/>
          </p:nvPr>
        </p:nvSpPr>
        <p:spPr>
          <a:xfrm>
            <a:off x="4777426" y="381506"/>
            <a:ext cx="4115858" cy="1523494"/>
          </a:xfrm>
        </p:spPr>
        <p:txBody>
          <a:bodyPr vert="horz" wrap="square" lIns="0" tIns="0" rIns="0" bIns="0" rtlCol="0" anchor="ctr" anchorCtr="0">
            <a:noAutofit/>
          </a:bodyPr>
          <a:lstStyle/>
          <a:p>
            <a:pPr algn="r"/>
            <a:r>
              <a:rPr sz="4000" smtClean="0"/>
              <a:t>Solid Foundation for Enterprise Workloads</a:t>
            </a:r>
            <a:endParaRPr sz="4000" dirty="0" smtClean="0"/>
          </a:p>
        </p:txBody>
      </p:sp>
      <p:sp>
        <p:nvSpPr>
          <p:cNvPr id="7" name="TextBox 6"/>
          <p:cNvSpPr txBox="1"/>
          <p:nvPr/>
        </p:nvSpPr>
        <p:spPr>
          <a:xfrm flipH="1">
            <a:off x="3900603" y="2756511"/>
            <a:ext cx="4992681" cy="1754326"/>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sz="5400" b="1" dirty="0" smtClean="0">
                <a:solidFill>
                  <a:schemeClr val="bg2"/>
                </a:solidFill>
                <a:effectLst>
                  <a:glow rad="63500">
                    <a:srgbClr val="CC00CC">
                      <a:alpha val="40000"/>
                    </a:srgbClr>
                  </a:glow>
                  <a:outerShdw blurRad="50800" dist="38100" dir="2700000" algn="tl" rotWithShape="0">
                    <a:schemeClr val="tx1"/>
                  </a:outerShdw>
                </a:effectLst>
                <a:latin typeface="+mj-lt"/>
              </a:rPr>
              <a:t>Better Together</a:t>
            </a:r>
          </a:p>
        </p:txBody>
      </p:sp>
    </p:spTree>
  </p:cSld>
  <p:clrMapOvr>
    <a:masterClrMapping/>
  </p:clrMapOvr>
  <p:transition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Pentagon 5"/>
          <p:cNvSpPr/>
          <p:nvPr/>
        </p:nvSpPr>
        <p:spPr bwMode="auto">
          <a:xfrm flipH="1">
            <a:off x="304800" y="1433798"/>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2350" dirty="0" err="1" smtClean="0">
                <a:latin typeface="+mn-lt"/>
                <a:cs typeface="+mn-cs"/>
              </a:rPr>
              <a:t>DirectAccess</a:t>
            </a:r>
            <a:r>
              <a:rPr lang="en-US" sz="2350" dirty="0" smtClean="0">
                <a:latin typeface="+mn-lt"/>
                <a:cs typeface="+mn-cs"/>
              </a:rPr>
              <a:t>™</a:t>
            </a:r>
          </a:p>
        </p:txBody>
      </p:sp>
      <p:sp>
        <p:nvSpPr>
          <p:cNvPr id="11" name="Title 10"/>
          <p:cNvSpPr>
            <a:spLocks noGrp="1"/>
          </p:cNvSpPr>
          <p:nvPr>
            <p:ph type="title"/>
          </p:nvPr>
        </p:nvSpPr>
        <p:spPr/>
        <p:txBody>
          <a:bodyPr/>
          <a:lstStyle/>
          <a:p>
            <a:r>
              <a:rPr smtClean="0"/>
              <a:t>Oveview</a:t>
            </a:r>
            <a:endParaRPr lang="en-US" dirty="0"/>
          </a:p>
        </p:txBody>
      </p:sp>
      <p:sp>
        <p:nvSpPr>
          <p:cNvPr id="13" name="Pentagon 12"/>
          <p:cNvSpPr/>
          <p:nvPr/>
        </p:nvSpPr>
        <p:spPr bwMode="auto">
          <a:xfrm flipH="1">
            <a:off x="304800" y="2071402"/>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2350" dirty="0" err="1" smtClean="0">
                <a:latin typeface="+mn-lt"/>
                <a:cs typeface="+mn-cs"/>
              </a:rPr>
              <a:t>BranchCache</a:t>
            </a:r>
            <a:r>
              <a:rPr lang="en-US" sz="2350" dirty="0" smtClean="0">
                <a:latin typeface="+mn-lt"/>
                <a:cs typeface="+mn-cs"/>
              </a:rPr>
              <a:t>™</a:t>
            </a:r>
          </a:p>
        </p:txBody>
      </p:sp>
      <p:sp>
        <p:nvSpPr>
          <p:cNvPr id="14" name="Pentagon 13"/>
          <p:cNvSpPr/>
          <p:nvPr/>
        </p:nvSpPr>
        <p:spPr bwMode="auto">
          <a:xfrm flipH="1">
            <a:off x="304800" y="2709006"/>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2350" dirty="0" smtClean="0">
                <a:latin typeface="+mn-lt"/>
                <a:cs typeface="+mn-cs"/>
              </a:rPr>
              <a:t>Read-Only DFS for branch security</a:t>
            </a:r>
          </a:p>
        </p:txBody>
      </p:sp>
      <p:sp>
        <p:nvSpPr>
          <p:cNvPr id="15" name="Pentagon 14"/>
          <p:cNvSpPr/>
          <p:nvPr/>
        </p:nvSpPr>
        <p:spPr bwMode="auto">
          <a:xfrm flipH="1">
            <a:off x="304800" y="3346610"/>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2350" dirty="0" smtClean="0">
                <a:latin typeface="+mn-lt"/>
                <a:cs typeface="+mn-cs"/>
              </a:rPr>
              <a:t>Serving Up the Virtual Desktop</a:t>
            </a:r>
          </a:p>
        </p:txBody>
      </p:sp>
      <p:sp>
        <p:nvSpPr>
          <p:cNvPr id="16" name="Pentagon 15"/>
          <p:cNvSpPr/>
          <p:nvPr/>
        </p:nvSpPr>
        <p:spPr bwMode="auto">
          <a:xfrm flipH="1">
            <a:off x="304800" y="3984214"/>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2350" dirty="0" smtClean="0">
                <a:latin typeface="+mn-lt"/>
                <a:cs typeface="+mn-cs"/>
              </a:rPr>
              <a:t>Protection for Mobile Data</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DirectAccess</a:t>
            </a:r>
            <a:r>
              <a:rPr lang="en-US" dirty="0" smtClean="0"/>
              <a:t>™</a:t>
            </a:r>
            <a:endParaRPr lang="en-US" dirty="0"/>
          </a:p>
        </p:txBody>
      </p:sp>
      <p:sp>
        <p:nvSpPr>
          <p:cNvPr id="3" name="Text Placeholder 2"/>
          <p:cNvSpPr>
            <a:spLocks noGrp="1"/>
          </p:cNvSpPr>
          <p:nvPr>
            <p:ph type="body" sz="quarter" idx="10"/>
          </p:nvPr>
        </p:nvSpPr>
        <p:spPr>
          <a:xfrm>
            <a:off x="381000" y="1752600"/>
            <a:ext cx="8382000" cy="4610493"/>
          </a:xfrm>
        </p:spPr>
        <p:txBody>
          <a:bodyPr/>
          <a:lstStyle/>
          <a:p>
            <a:r>
              <a:rPr lang="en-US" sz="2800" dirty="0" smtClean="0"/>
              <a:t>Remote access is now ubiquitous</a:t>
            </a:r>
          </a:p>
          <a:p>
            <a:r>
              <a:rPr lang="en-US" sz="2800" dirty="0" smtClean="0"/>
              <a:t>Comprehensive anywhere access for Windows 7 and Windows Server 2008 R2</a:t>
            </a:r>
          </a:p>
          <a:p>
            <a:pPr lvl="1"/>
            <a:r>
              <a:rPr lang="en-US" sz="2400" dirty="0" smtClean="0"/>
              <a:t>Seamless, always-on, secure connectivity; no separate client software required</a:t>
            </a:r>
          </a:p>
          <a:p>
            <a:pPr lvl="1"/>
            <a:r>
              <a:rPr lang="en-US" sz="2400" dirty="0" smtClean="0"/>
              <a:t>Utilizes networking technologies already in Windows Server 2008 </a:t>
            </a:r>
          </a:p>
          <a:p>
            <a:pPr lvl="1"/>
            <a:r>
              <a:rPr lang="en-US" sz="2400" dirty="0" smtClean="0"/>
              <a:t>No separate action required to connect to corpnet while remote. Corpnet is simply there.</a:t>
            </a:r>
          </a:p>
          <a:p>
            <a:pPr lvl="1"/>
            <a:r>
              <a:rPr lang="en-US" sz="2400" dirty="0" smtClean="0">
                <a:ea typeface="Times New Roman"/>
                <a:cs typeface="Tahoma"/>
              </a:rPr>
              <a:t>Leverages policy-based network access</a:t>
            </a:r>
          </a:p>
          <a:p>
            <a:pPr lvl="1"/>
            <a:r>
              <a:rPr lang="en-US" sz="2400" dirty="0" smtClean="0"/>
              <a:t>Enables desktop management regardless of client location. </a:t>
            </a:r>
            <a:endParaRPr lang="en-US" sz="3200" dirty="0"/>
          </a:p>
        </p:txBody>
      </p:sp>
    </p:spTree>
  </p:cSld>
  <p:clrMapOvr>
    <a:masterClrMapping/>
  </p:clrMapOvr>
  <p:transition advClick="0" advTm="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0" y="1447800"/>
            <a:ext cx="6948716" cy="3042529"/>
          </a:xfrm>
          <a:prstGeom prst="rect">
            <a:avLst/>
          </a:prstGeom>
          <a:noFill/>
        </p:spPr>
      </p:pic>
      <p:cxnSp>
        <p:nvCxnSpPr>
          <p:cNvPr id="47" name="Straight Connector 46"/>
          <p:cNvCxnSpPr/>
          <p:nvPr/>
        </p:nvCxnSpPr>
        <p:spPr>
          <a:xfrm flipV="1">
            <a:off x="1604963" y="2057400"/>
            <a:ext cx="1824037" cy="12049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21256" y="232890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06396" y="2003318"/>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20876" y="266545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2059305" y="1643008"/>
            <a:ext cx="617478" cy="818252"/>
            <a:chOff x="1905000" y="914400"/>
            <a:chExt cx="871622" cy="1155032"/>
          </a:xfrm>
        </p:grpSpPr>
        <p:pic>
          <p:nvPicPr>
            <p:cNvPr id="25" name="Picture 4" descr="C:\Courses\Icons Windows Vista\Server.png"/>
            <p:cNvPicPr>
              <a:picLocks noChangeAspect="1" noChangeArrowheads="1"/>
            </p:cNvPicPr>
            <p:nvPr/>
          </p:nvPicPr>
          <p:blipFill>
            <a:blip r:embed="rId4" cstate="print"/>
            <a:srcRect/>
            <a:stretch>
              <a:fillRect/>
            </a:stretch>
          </p:blipFill>
          <p:spPr bwMode="auto">
            <a:xfrm>
              <a:off x="1905000" y="914400"/>
              <a:ext cx="844062" cy="1155032"/>
            </a:xfrm>
            <a:prstGeom prst="rect">
              <a:avLst/>
            </a:prstGeom>
            <a:noFill/>
          </p:spPr>
        </p:pic>
        <p:pic>
          <p:nvPicPr>
            <p:cNvPr id="1029" name="Picture 5" descr="C:\Courses\Icons Windows Vista\Security Good.png"/>
            <p:cNvPicPr>
              <a:picLocks noChangeAspect="1" noChangeArrowheads="1"/>
            </p:cNvPicPr>
            <p:nvPr/>
          </p:nvPicPr>
          <p:blipFill>
            <a:blip r:embed="rId5" cstate="print"/>
            <a:srcRect/>
            <a:stretch>
              <a:fillRect/>
            </a:stretch>
          </p:blipFill>
          <p:spPr bwMode="auto">
            <a:xfrm>
              <a:off x="2095991" y="997757"/>
              <a:ext cx="680631" cy="680632"/>
            </a:xfrm>
            <a:prstGeom prst="rect">
              <a:avLst/>
            </a:prstGeom>
            <a:noFill/>
          </p:spPr>
        </p:pic>
      </p:grpSp>
      <p:grpSp>
        <p:nvGrpSpPr>
          <p:cNvPr id="4" name="Group 36"/>
          <p:cNvGrpSpPr/>
          <p:nvPr/>
        </p:nvGrpSpPr>
        <p:grpSpPr>
          <a:xfrm>
            <a:off x="2620780" y="1230845"/>
            <a:ext cx="597953" cy="926216"/>
            <a:chOff x="2971800" y="304800"/>
            <a:chExt cx="844062" cy="1307432"/>
          </a:xfrm>
        </p:grpSpPr>
        <p:pic>
          <p:nvPicPr>
            <p:cNvPr id="26" name="Picture 4" descr="C:\Courses\Icons Windows Vista\Server.png"/>
            <p:cNvPicPr>
              <a:picLocks noChangeAspect="1" noChangeArrowheads="1"/>
            </p:cNvPicPr>
            <p:nvPr/>
          </p:nvPicPr>
          <p:blipFill>
            <a:blip r:embed="rId4" cstate="print"/>
            <a:srcRect/>
            <a:stretch>
              <a:fillRect/>
            </a:stretch>
          </p:blipFill>
          <p:spPr bwMode="auto">
            <a:xfrm>
              <a:off x="2971800" y="457200"/>
              <a:ext cx="844062" cy="1155032"/>
            </a:xfrm>
            <a:prstGeom prst="rect">
              <a:avLst/>
            </a:prstGeom>
            <a:noFill/>
          </p:spPr>
        </p:pic>
        <p:pic>
          <p:nvPicPr>
            <p:cNvPr id="1032" name="Picture 8" descr="C:\Courses\Icons Windows Vista\tools.png"/>
            <p:cNvPicPr>
              <a:picLocks noChangeAspect="1" noChangeArrowheads="1"/>
            </p:cNvPicPr>
            <p:nvPr/>
          </p:nvPicPr>
          <p:blipFill>
            <a:blip r:embed="rId6"/>
            <a:srcRect/>
            <a:stretch>
              <a:fillRect/>
            </a:stretch>
          </p:blipFill>
          <p:spPr bwMode="auto">
            <a:xfrm>
              <a:off x="3365499" y="304800"/>
              <a:ext cx="444501" cy="1143000"/>
            </a:xfrm>
            <a:prstGeom prst="rect">
              <a:avLst/>
            </a:prstGeom>
            <a:noFill/>
          </p:spPr>
        </p:pic>
      </p:grpSp>
      <p:cxnSp>
        <p:nvCxnSpPr>
          <p:cNvPr id="59" name="Straight Connector 58"/>
          <p:cNvCxnSpPr/>
          <p:nvPr/>
        </p:nvCxnSpPr>
        <p:spPr>
          <a:xfrm flipV="1">
            <a:off x="4168140" y="2372625"/>
            <a:ext cx="1126120" cy="751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63472" y="2724775"/>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79535" y="230644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4292763" y="1630303"/>
            <a:ext cx="701765" cy="818252"/>
            <a:chOff x="4572000" y="838200"/>
            <a:chExt cx="990600" cy="1155032"/>
          </a:xfrm>
        </p:grpSpPr>
        <p:pic>
          <p:nvPicPr>
            <p:cNvPr id="27" name="Picture 4" descr="C:\Courses\Icons Windows Vista\Server.png"/>
            <p:cNvPicPr>
              <a:picLocks noChangeAspect="1" noChangeArrowheads="1"/>
            </p:cNvPicPr>
            <p:nvPr/>
          </p:nvPicPr>
          <p:blipFill>
            <a:blip r:embed="rId4" cstate="print"/>
            <a:srcRect/>
            <a:stretch>
              <a:fillRect/>
            </a:stretch>
          </p:blipFill>
          <p:spPr bwMode="auto">
            <a:xfrm>
              <a:off x="4572000" y="838200"/>
              <a:ext cx="844062" cy="1155032"/>
            </a:xfrm>
            <a:prstGeom prst="rect">
              <a:avLst/>
            </a:prstGeom>
            <a:noFill/>
          </p:spPr>
        </p:pic>
        <p:pic>
          <p:nvPicPr>
            <p:cNvPr id="1031" name="Picture 7" descr="C:\Courses\Icons Windows Vista\oobefldr.dll_I0066_0409.png"/>
            <p:cNvPicPr>
              <a:picLocks noChangeAspect="1" noChangeArrowheads="1"/>
            </p:cNvPicPr>
            <p:nvPr/>
          </p:nvPicPr>
          <p:blipFill>
            <a:blip r:embed="rId7" cstate="print"/>
            <a:srcRect/>
            <a:stretch>
              <a:fillRect/>
            </a:stretch>
          </p:blipFill>
          <p:spPr bwMode="auto">
            <a:xfrm>
              <a:off x="4724400" y="990600"/>
              <a:ext cx="838200" cy="838200"/>
            </a:xfrm>
            <a:prstGeom prst="rect">
              <a:avLst/>
            </a:prstGeom>
            <a:noFill/>
          </p:spPr>
        </p:pic>
      </p:grpSp>
      <p:grpSp>
        <p:nvGrpSpPr>
          <p:cNvPr id="6" name="Group 48"/>
          <p:cNvGrpSpPr/>
          <p:nvPr/>
        </p:nvGrpSpPr>
        <p:grpSpPr>
          <a:xfrm>
            <a:off x="3675087" y="1977118"/>
            <a:ext cx="713332" cy="818252"/>
            <a:chOff x="3657600" y="1524000"/>
            <a:chExt cx="939800" cy="1078030"/>
          </a:xfrm>
        </p:grpSpPr>
        <p:pic>
          <p:nvPicPr>
            <p:cNvPr id="28" name="Picture 4" descr="C:\Courses\Icons Windows Vista\Server.png"/>
            <p:cNvPicPr>
              <a:picLocks noChangeAspect="1" noChangeArrowheads="1"/>
            </p:cNvPicPr>
            <p:nvPr/>
          </p:nvPicPr>
          <p:blipFill>
            <a:blip r:embed="rId4" cstate="print"/>
            <a:srcRect/>
            <a:stretch>
              <a:fillRect/>
            </a:stretch>
          </p:blipFill>
          <p:spPr bwMode="auto">
            <a:xfrm>
              <a:off x="3657600" y="1524000"/>
              <a:ext cx="787791" cy="1078030"/>
            </a:xfrm>
            <a:prstGeom prst="rect">
              <a:avLst/>
            </a:prstGeom>
            <a:noFill/>
          </p:spPr>
        </p:pic>
        <p:pic>
          <p:nvPicPr>
            <p:cNvPr id="48" name="Picture 5" descr="C:\Courses\Wadeware\2008\2008_05_28 40818 Enterprise Service Readiness\EventsDVD_FY07\Shapes and Graphics\Cylinder\MGX 06 Cyinders\MGX Cylinder LIGHT GREEN.png"/>
            <p:cNvPicPr>
              <a:picLocks noChangeAspect="1" noChangeArrowheads="1"/>
            </p:cNvPicPr>
            <p:nvPr/>
          </p:nvPicPr>
          <p:blipFill>
            <a:blip r:embed="rId8" cstate="print"/>
            <a:srcRect/>
            <a:stretch>
              <a:fillRect/>
            </a:stretch>
          </p:blipFill>
          <p:spPr bwMode="auto">
            <a:xfrm>
              <a:off x="4063369" y="2161847"/>
              <a:ext cx="534031" cy="380225"/>
            </a:xfrm>
            <a:prstGeom prst="rect">
              <a:avLst/>
            </a:prstGeom>
            <a:noFill/>
          </p:spPr>
        </p:pic>
      </p:grpSp>
      <p:cxnSp>
        <p:nvCxnSpPr>
          <p:cNvPr id="62" name="Straight Connector 61"/>
          <p:cNvCxnSpPr/>
          <p:nvPr/>
        </p:nvCxnSpPr>
        <p:spPr>
          <a:xfrm>
            <a:off x="4797923" y="270351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47838" y="3171825"/>
            <a:ext cx="1903689" cy="412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21062" y="3034407"/>
            <a:ext cx="959584" cy="766565"/>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1022694" y="1264920"/>
            <a:ext cx="1297150" cy="338554"/>
          </a:xfrm>
          <a:prstGeom prst="rect">
            <a:avLst/>
          </a:prstGeom>
          <a:noFill/>
        </p:spPr>
        <p:txBody>
          <a:bodyPr wrap="none" rtlCol="0">
            <a:spAutoFit/>
          </a:bodyPr>
          <a:lstStyle/>
          <a:p>
            <a:pPr algn="ctr"/>
            <a:r>
              <a:rPr lang="en-US" sz="1600" dirty="0" smtClean="0">
                <a:latin typeface="+mj-lt"/>
              </a:rPr>
              <a:t>IPv6 Devices</a:t>
            </a:r>
            <a:endParaRPr lang="en-US" sz="1600" dirty="0">
              <a:latin typeface="+mj-lt"/>
            </a:endParaRPr>
          </a:p>
        </p:txBody>
      </p:sp>
      <p:sp>
        <p:nvSpPr>
          <p:cNvPr id="73" name="TextBox 72"/>
          <p:cNvSpPr txBox="1"/>
          <p:nvPr/>
        </p:nvSpPr>
        <p:spPr>
          <a:xfrm>
            <a:off x="4267200" y="1219200"/>
            <a:ext cx="1297150" cy="338554"/>
          </a:xfrm>
          <a:prstGeom prst="rect">
            <a:avLst/>
          </a:prstGeom>
          <a:noFill/>
        </p:spPr>
        <p:txBody>
          <a:bodyPr wrap="none" rtlCol="0">
            <a:spAutoFit/>
          </a:bodyPr>
          <a:lstStyle/>
          <a:p>
            <a:r>
              <a:rPr lang="en-US" sz="1600" dirty="0" smtClean="0">
                <a:latin typeface="+mj-lt"/>
              </a:rPr>
              <a:t>IPv4 Devices</a:t>
            </a:r>
            <a:endParaRPr lang="en-US" sz="1600" dirty="0">
              <a:latin typeface="+mj-lt"/>
            </a:endParaRPr>
          </a:p>
        </p:txBody>
      </p:sp>
      <p:cxnSp>
        <p:nvCxnSpPr>
          <p:cNvPr id="76" name="Straight Connector 75"/>
          <p:cNvCxnSpPr/>
          <p:nvPr/>
        </p:nvCxnSpPr>
        <p:spPr>
          <a:xfrm>
            <a:off x="3847507" y="3974798"/>
            <a:ext cx="1660324" cy="3543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88944" y="4593431"/>
            <a:ext cx="1570514" cy="3309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798678" y="4224847"/>
            <a:ext cx="1305678" cy="584775"/>
          </a:xfrm>
          <a:prstGeom prst="rect">
            <a:avLst/>
          </a:prstGeom>
          <a:noFill/>
        </p:spPr>
        <p:txBody>
          <a:bodyPr wrap="none" rtlCol="0">
            <a:spAutoFit/>
          </a:bodyPr>
          <a:lstStyle/>
          <a:p>
            <a:pPr algn="ctr"/>
            <a:r>
              <a:rPr lang="en-US" sz="1600" dirty="0" err="1" smtClean="0">
                <a:latin typeface="+mj-lt"/>
              </a:rPr>
              <a:t>DirectAccess</a:t>
            </a:r>
            <a:endParaRPr lang="en-US" sz="1600" dirty="0" smtClean="0">
              <a:latin typeface="+mj-lt"/>
            </a:endParaRPr>
          </a:p>
          <a:p>
            <a:pPr algn="ctr"/>
            <a:r>
              <a:rPr lang="en-US" sz="1600" dirty="0" smtClean="0">
                <a:latin typeface="+mj-lt"/>
              </a:rPr>
              <a:t>Server</a:t>
            </a:r>
            <a:endParaRPr lang="en-US" sz="1600" dirty="0">
              <a:latin typeface="+mj-lt"/>
            </a:endParaRPr>
          </a:p>
        </p:txBody>
      </p:sp>
      <p:sp>
        <p:nvSpPr>
          <p:cNvPr id="82" name="TextBox 81"/>
          <p:cNvSpPr txBox="1"/>
          <p:nvPr/>
        </p:nvSpPr>
        <p:spPr>
          <a:xfrm>
            <a:off x="7468340" y="5294260"/>
            <a:ext cx="1408960" cy="584775"/>
          </a:xfrm>
          <a:prstGeom prst="rect">
            <a:avLst/>
          </a:prstGeom>
          <a:noFill/>
        </p:spPr>
        <p:txBody>
          <a:bodyPr wrap="square" rtlCol="0">
            <a:spAutoFit/>
          </a:bodyPr>
          <a:lstStyle/>
          <a:p>
            <a:pPr algn="ctr"/>
            <a:r>
              <a:rPr lang="en-US" sz="1600" dirty="0" smtClean="0">
                <a:latin typeface="+mj-lt"/>
              </a:rPr>
              <a:t>Windows 7 Client</a:t>
            </a:r>
            <a:endParaRPr lang="en-US" sz="1600" dirty="0">
              <a:latin typeface="+mj-lt"/>
            </a:endParaRPr>
          </a:p>
        </p:txBody>
      </p:sp>
      <p:sp>
        <p:nvSpPr>
          <p:cNvPr id="85" name="Freeform 84"/>
          <p:cNvSpPr/>
          <p:nvPr/>
        </p:nvSpPr>
        <p:spPr>
          <a:xfrm>
            <a:off x="3994141" y="2918576"/>
            <a:ext cx="1250959" cy="1003184"/>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Connector 85"/>
          <p:cNvCxnSpPr/>
          <p:nvPr/>
        </p:nvCxnSpPr>
        <p:spPr>
          <a:xfrm>
            <a:off x="1943141" y="3044718"/>
            <a:ext cx="2033048" cy="44996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046794" y="4150116"/>
            <a:ext cx="4189423" cy="88514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pic>
        <p:nvPicPr>
          <p:cNvPr id="1026" name="Picture 2" descr="C:\Courses\Icons Windows Vista\Laptop.png"/>
          <p:cNvPicPr>
            <a:picLocks noChangeAspect="1" noChangeArrowheads="1"/>
          </p:cNvPicPr>
          <p:nvPr/>
        </p:nvPicPr>
        <p:blipFill>
          <a:blip r:embed="rId9"/>
          <a:srcRect/>
          <a:stretch>
            <a:fillRect/>
          </a:stretch>
        </p:blipFill>
        <p:spPr bwMode="auto">
          <a:xfrm>
            <a:off x="7686091" y="4258575"/>
            <a:ext cx="1191209" cy="1191209"/>
          </a:xfrm>
          <a:prstGeom prst="rect">
            <a:avLst/>
          </a:prstGeom>
          <a:noFill/>
        </p:spPr>
      </p:pic>
      <p:sp>
        <p:nvSpPr>
          <p:cNvPr id="89" name="TextBox 88"/>
          <p:cNvSpPr txBox="1"/>
          <p:nvPr/>
        </p:nvSpPr>
        <p:spPr>
          <a:xfrm>
            <a:off x="2297791" y="2656609"/>
            <a:ext cx="1408960" cy="584775"/>
          </a:xfrm>
          <a:prstGeom prst="rect">
            <a:avLst/>
          </a:prstGeom>
          <a:noFill/>
        </p:spPr>
        <p:txBody>
          <a:bodyPr wrap="square" rtlCol="0">
            <a:spAutoFit/>
          </a:bodyPr>
          <a:lstStyle/>
          <a:p>
            <a:pPr algn="ctr"/>
            <a:r>
              <a:rPr lang="en-US" sz="1600" dirty="0" smtClean="0">
                <a:latin typeface="+mj-lt"/>
              </a:rPr>
              <a:t>Native IPv6 with IPSec</a:t>
            </a:r>
            <a:endParaRPr lang="en-US" sz="1600" dirty="0">
              <a:latin typeface="+mj-lt"/>
            </a:endParaRPr>
          </a:p>
        </p:txBody>
      </p:sp>
      <p:sp>
        <p:nvSpPr>
          <p:cNvPr id="90" name="TextBox 89"/>
          <p:cNvSpPr txBox="1"/>
          <p:nvPr/>
        </p:nvSpPr>
        <p:spPr>
          <a:xfrm>
            <a:off x="4637085" y="3299006"/>
            <a:ext cx="1872935" cy="584775"/>
          </a:xfrm>
          <a:prstGeom prst="rect">
            <a:avLst/>
          </a:prstGeom>
          <a:noFill/>
        </p:spPr>
        <p:txBody>
          <a:bodyPr wrap="square" rtlCol="0">
            <a:spAutoFit/>
          </a:bodyPr>
          <a:lstStyle/>
          <a:p>
            <a:pPr algn="ctr"/>
            <a:r>
              <a:rPr lang="en-US" sz="1600" dirty="0" smtClean="0">
                <a:latin typeface="+mj-lt"/>
              </a:rPr>
              <a:t>IPv6 Transition Services</a:t>
            </a:r>
            <a:endParaRPr lang="en-US" sz="1600" dirty="0">
              <a:latin typeface="+mj-lt"/>
            </a:endParaRPr>
          </a:p>
        </p:txBody>
      </p:sp>
      <p:sp>
        <p:nvSpPr>
          <p:cNvPr id="91" name="TextBox 90"/>
          <p:cNvSpPr txBox="1"/>
          <p:nvPr/>
        </p:nvSpPr>
        <p:spPr>
          <a:xfrm>
            <a:off x="5791200" y="5036403"/>
            <a:ext cx="1904999" cy="830997"/>
          </a:xfrm>
          <a:prstGeom prst="rect">
            <a:avLst/>
          </a:prstGeom>
          <a:noFill/>
        </p:spPr>
        <p:txBody>
          <a:bodyPr wrap="square" rtlCol="0">
            <a:spAutoFit/>
          </a:bodyPr>
          <a:lstStyle/>
          <a:p>
            <a:pPr algn="ctr"/>
            <a:r>
              <a:rPr lang="en-US" sz="1600" dirty="0" smtClean="0">
                <a:latin typeface="+mj-lt"/>
              </a:rPr>
              <a:t>Supports variety of remote network protocols</a:t>
            </a:r>
            <a:endParaRPr lang="en-US" sz="1600" dirty="0">
              <a:latin typeface="+mj-lt"/>
            </a:endParaRPr>
          </a:p>
        </p:txBody>
      </p:sp>
      <p:grpSp>
        <p:nvGrpSpPr>
          <p:cNvPr id="7" name="Group 64"/>
          <p:cNvGrpSpPr/>
          <p:nvPr/>
        </p:nvGrpSpPr>
        <p:grpSpPr>
          <a:xfrm>
            <a:off x="1474796" y="2007756"/>
            <a:ext cx="621305" cy="818252"/>
            <a:chOff x="529427" y="2372624"/>
            <a:chExt cx="710901" cy="936248"/>
          </a:xfrm>
        </p:grpSpPr>
        <p:pic>
          <p:nvPicPr>
            <p:cNvPr id="1028" name="Picture 4" descr="C:\Courses\Icons Windows Vista\Server.png"/>
            <p:cNvPicPr>
              <a:picLocks noChangeAspect="1" noChangeArrowheads="1"/>
            </p:cNvPicPr>
            <p:nvPr/>
          </p:nvPicPr>
          <p:blipFill>
            <a:blip r:embed="rId4" cstate="print"/>
            <a:srcRect/>
            <a:stretch>
              <a:fillRect/>
            </a:stretch>
          </p:blipFill>
          <p:spPr bwMode="auto">
            <a:xfrm>
              <a:off x="529427" y="2372624"/>
              <a:ext cx="684181" cy="936248"/>
            </a:xfrm>
            <a:prstGeom prst="rect">
              <a:avLst/>
            </a:prstGeom>
            <a:noFill/>
          </p:spPr>
        </p:pic>
        <p:grpSp>
          <p:nvGrpSpPr>
            <p:cNvPr id="8" name="Group 62"/>
            <p:cNvGrpSpPr/>
            <p:nvPr/>
          </p:nvGrpSpPr>
          <p:grpSpPr>
            <a:xfrm>
              <a:off x="609600" y="2514600"/>
              <a:ext cx="630728" cy="544717"/>
              <a:chOff x="609600" y="2514600"/>
              <a:chExt cx="630728" cy="544717"/>
            </a:xfrm>
          </p:grpSpPr>
          <p:pic>
            <p:nvPicPr>
              <p:cNvPr id="1044"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1043"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grpSp>
        <p:nvGrpSpPr>
          <p:cNvPr id="9" name="Group 74"/>
          <p:cNvGrpSpPr/>
          <p:nvPr/>
        </p:nvGrpSpPr>
        <p:grpSpPr>
          <a:xfrm>
            <a:off x="5347600" y="2246366"/>
            <a:ext cx="634100" cy="818252"/>
            <a:chOff x="5294260" y="2174090"/>
            <a:chExt cx="725540" cy="936248"/>
          </a:xfrm>
        </p:grpSpPr>
        <p:pic>
          <p:nvPicPr>
            <p:cNvPr id="39" name="Picture 4" descr="C:\Courses\Icons Windows Vista\Server.png"/>
            <p:cNvPicPr>
              <a:picLocks noChangeAspect="1" noChangeArrowheads="1"/>
            </p:cNvPicPr>
            <p:nvPr/>
          </p:nvPicPr>
          <p:blipFill>
            <a:blip r:embed="rId4" cstate="print"/>
            <a:srcRect/>
            <a:stretch>
              <a:fillRect/>
            </a:stretch>
          </p:blipFill>
          <p:spPr bwMode="auto">
            <a:xfrm>
              <a:off x="5294260" y="2174090"/>
              <a:ext cx="684181" cy="936248"/>
            </a:xfrm>
            <a:prstGeom prst="rect">
              <a:avLst/>
            </a:prstGeom>
            <a:noFill/>
          </p:spPr>
        </p:pic>
        <p:grpSp>
          <p:nvGrpSpPr>
            <p:cNvPr id="10" name="Group 64"/>
            <p:cNvGrpSpPr/>
            <p:nvPr/>
          </p:nvGrpSpPr>
          <p:grpSpPr>
            <a:xfrm>
              <a:off x="5389072" y="2286000"/>
              <a:ext cx="630728" cy="544717"/>
              <a:chOff x="609600" y="2514600"/>
              <a:chExt cx="630728" cy="544717"/>
            </a:xfrm>
          </p:grpSpPr>
          <p:pic>
            <p:nvPicPr>
              <p:cNvPr id="66"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67"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sp>
        <p:nvSpPr>
          <p:cNvPr id="2" name="Title 1"/>
          <p:cNvSpPr>
            <a:spLocks noGrp="1"/>
          </p:cNvSpPr>
          <p:nvPr>
            <p:ph type="title"/>
          </p:nvPr>
        </p:nvSpPr>
        <p:spPr>
          <a:xfrm>
            <a:off x="266700" y="230188"/>
            <a:ext cx="7848600" cy="747712"/>
          </a:xfrm>
        </p:spPr>
        <p:txBody>
          <a:bodyPr/>
          <a:lstStyle/>
          <a:p>
            <a:r>
              <a:rPr smtClean="0"/>
              <a:t>DirectAccess</a:t>
            </a:r>
            <a:r>
              <a:rPr lang="en-US" dirty="0" smtClean="0"/>
              <a:t>™</a:t>
            </a:r>
            <a:endParaRPr lang="en-US" dirty="0"/>
          </a:p>
        </p:txBody>
      </p:sp>
      <p:sp>
        <p:nvSpPr>
          <p:cNvPr id="101" name="Rectangular Callout 100"/>
          <p:cNvSpPr/>
          <p:nvPr/>
        </p:nvSpPr>
        <p:spPr bwMode="auto">
          <a:xfrm>
            <a:off x="6324600" y="2565401"/>
            <a:ext cx="2667000" cy="1200325"/>
          </a:xfrm>
          <a:prstGeom prst="wedgeRectCallout">
            <a:avLst>
              <a:gd name="adj1" fmla="val 8682"/>
              <a:gd name="adj2" fmla="val 120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099"/>
            <a:r>
              <a:rPr lang="en-US" dirty="0" err="1" smtClean="0">
                <a:solidFill>
                  <a:schemeClr val="tx1"/>
                </a:solidFill>
                <a:effectLst>
                  <a:outerShdw blurRad="38100" dist="38100" dir="2700000" algn="tl">
                    <a:srgbClr val="000000">
                      <a:alpha val="43137"/>
                    </a:srgbClr>
                  </a:outerShdw>
                </a:effectLst>
                <a:latin typeface="Segoe" pitchFamily="34" charset="0"/>
              </a:rPr>
              <a:t>DirectAccess</a:t>
            </a:r>
            <a:r>
              <a:rPr lang="en-US" dirty="0" smtClean="0">
                <a:solidFill>
                  <a:schemeClr val="tx1"/>
                </a:solidFill>
                <a:effectLst>
                  <a:outerShdw blurRad="38100" dist="38100" dir="2700000" algn="tl">
                    <a:srgbClr val="000000">
                      <a:alpha val="43137"/>
                    </a:srgbClr>
                  </a:outerShdw>
                </a:effectLst>
                <a:latin typeface="Segoe" pitchFamily="34" charset="0"/>
              </a:rPr>
              <a:t> provides transparent, secured access to intranet resources without a VPN</a:t>
            </a:r>
          </a:p>
        </p:txBody>
      </p:sp>
      <p:sp>
        <p:nvSpPr>
          <p:cNvPr id="102" name="Rectangular Callout 101"/>
          <p:cNvSpPr/>
          <p:nvPr/>
        </p:nvSpPr>
        <p:spPr bwMode="auto">
          <a:xfrm>
            <a:off x="6629400" y="2667000"/>
            <a:ext cx="2260599" cy="923326"/>
          </a:xfrm>
          <a:prstGeom prst="wedgeRectCallout">
            <a:avLst>
              <a:gd name="adj1" fmla="val 31100"/>
              <a:gd name="adj2" fmla="val 16057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Allows desktop management of </a:t>
            </a:r>
            <a:r>
              <a:rPr lang="en-US" dirty="0" err="1" smtClean="0">
                <a:solidFill>
                  <a:schemeClr val="tx1"/>
                </a:solidFill>
                <a:effectLst>
                  <a:outerShdw blurRad="38100" dist="38100" dir="2700000" algn="tl">
                    <a:srgbClr val="000000">
                      <a:alpha val="43137"/>
                    </a:srgbClr>
                  </a:outerShdw>
                </a:effectLst>
                <a:latin typeface="Segoe" pitchFamily="34" charset="0"/>
              </a:rPr>
              <a:t>DirectAccess</a:t>
            </a:r>
            <a:r>
              <a:rPr lang="en-US" dirty="0" smtClean="0">
                <a:solidFill>
                  <a:schemeClr val="tx1"/>
                </a:solidFill>
                <a:effectLst>
                  <a:outerShdw blurRad="38100" dist="38100" dir="2700000" algn="tl">
                    <a:srgbClr val="000000">
                      <a:alpha val="43137"/>
                    </a:srgbClr>
                  </a:outerShdw>
                </a:effectLst>
                <a:latin typeface="Segoe" pitchFamily="34" charset="0"/>
              </a:rPr>
              <a:t> clients</a:t>
            </a:r>
          </a:p>
        </p:txBody>
      </p:sp>
      <p:sp>
        <p:nvSpPr>
          <p:cNvPr id="104" name="Rectangular Callout 103"/>
          <p:cNvSpPr/>
          <p:nvPr/>
        </p:nvSpPr>
        <p:spPr bwMode="auto">
          <a:xfrm>
            <a:off x="2628900" y="5168900"/>
            <a:ext cx="3086100" cy="646327"/>
          </a:xfrm>
          <a:prstGeom prst="wedgeRectCallout">
            <a:avLst>
              <a:gd name="adj1" fmla="val 28366"/>
              <a:gd name="adj2" fmla="val -1501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Allows IPSec encryption and authentication</a:t>
            </a:r>
          </a:p>
        </p:txBody>
      </p:sp>
      <p:sp>
        <p:nvSpPr>
          <p:cNvPr id="105" name="Rectangular Callout 104"/>
          <p:cNvSpPr/>
          <p:nvPr/>
        </p:nvSpPr>
        <p:spPr bwMode="auto">
          <a:xfrm>
            <a:off x="239488" y="3853545"/>
            <a:ext cx="2532743" cy="923326"/>
          </a:xfrm>
          <a:prstGeom prst="wedgeRectCallout">
            <a:avLst>
              <a:gd name="adj1" fmla="val 7715"/>
              <a:gd name="adj2" fmla="val -11455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Supports direct connectivity to IPv6-based intranet resources</a:t>
            </a:r>
          </a:p>
        </p:txBody>
      </p:sp>
      <p:sp>
        <p:nvSpPr>
          <p:cNvPr id="106" name="Rectangular Callout 105"/>
          <p:cNvSpPr/>
          <p:nvPr/>
        </p:nvSpPr>
        <p:spPr bwMode="auto">
          <a:xfrm>
            <a:off x="5745003" y="1346299"/>
            <a:ext cx="2266882" cy="923326"/>
          </a:xfrm>
          <a:prstGeom prst="wedgeRectCallout">
            <a:avLst>
              <a:gd name="adj1" fmla="val -84152"/>
              <a:gd name="adj2" fmla="val 4231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Support IPv4 via 6to4 transition services or NAT-PT</a:t>
            </a:r>
          </a:p>
        </p:txBody>
      </p:sp>
      <p:sp>
        <p:nvSpPr>
          <p:cNvPr id="107" name="Isosceles Triangle 10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ectangle 10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69" name="Straight Connector 68"/>
          <p:cNvCxnSpPr/>
          <p:nvPr/>
        </p:nvCxnSpPr>
        <p:spPr>
          <a:xfrm>
            <a:off x="1264920" y="295374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2" descr="C:\Courses\Icons Windows Vista\Computer.png"/>
          <p:cNvPicPr>
            <a:picLocks noChangeAspect="1" noChangeArrowheads="1"/>
          </p:cNvPicPr>
          <p:nvPr/>
        </p:nvPicPr>
        <p:blipFill>
          <a:blip r:embed="rId12"/>
          <a:srcRect/>
          <a:stretch>
            <a:fillRect/>
          </a:stretch>
        </p:blipFill>
        <p:spPr bwMode="auto">
          <a:xfrm>
            <a:off x="609600" y="2164080"/>
            <a:ext cx="876300" cy="876300"/>
          </a:xfrm>
          <a:prstGeom prst="rect">
            <a:avLst/>
          </a:prstGeom>
          <a:noFill/>
        </p:spPr>
      </p:pic>
      <p:sp>
        <p:nvSpPr>
          <p:cNvPr id="71" name="TextBox 70"/>
          <p:cNvSpPr txBox="1"/>
          <p:nvPr/>
        </p:nvSpPr>
        <p:spPr>
          <a:xfrm>
            <a:off x="-7620" y="1813560"/>
            <a:ext cx="1432560" cy="584775"/>
          </a:xfrm>
          <a:prstGeom prst="rect">
            <a:avLst/>
          </a:prstGeom>
          <a:noFill/>
        </p:spPr>
        <p:txBody>
          <a:bodyPr wrap="square" rtlCol="0">
            <a:spAutoFit/>
          </a:bodyPr>
          <a:lstStyle/>
          <a:p>
            <a:pPr algn="ctr"/>
            <a:r>
              <a:rPr lang="en-US" sz="1600" dirty="0" smtClean="0">
                <a:latin typeface="+mj-lt"/>
              </a:rPr>
              <a:t>IT desktop management</a:t>
            </a:r>
            <a:endParaRPr lang="en-US" sz="1600" dirty="0">
              <a:latin typeface="+mj-lt"/>
            </a:endParaRPr>
          </a:p>
        </p:txBody>
      </p:sp>
      <p:sp>
        <p:nvSpPr>
          <p:cNvPr id="79" name="TextBox 78"/>
          <p:cNvSpPr txBox="1"/>
          <p:nvPr/>
        </p:nvSpPr>
        <p:spPr>
          <a:xfrm>
            <a:off x="-76200" y="3017520"/>
            <a:ext cx="1859280" cy="830997"/>
          </a:xfrm>
          <a:prstGeom prst="rect">
            <a:avLst/>
          </a:prstGeom>
          <a:noFill/>
        </p:spPr>
        <p:txBody>
          <a:bodyPr wrap="square" rtlCol="0">
            <a:spAutoFit/>
          </a:bodyPr>
          <a:lstStyle/>
          <a:p>
            <a:pPr algn="ctr"/>
            <a:r>
              <a:rPr lang="en-US" sz="1600" b="1" dirty="0" smtClean="0">
                <a:latin typeface="+mj-lt"/>
              </a:rPr>
              <a:t>AD Group Policy, NAP, software updates</a:t>
            </a:r>
          </a:p>
        </p:txBody>
      </p:sp>
      <p:sp>
        <p:nvSpPr>
          <p:cNvPr id="84" name="Freeform 83"/>
          <p:cNvSpPr/>
          <p:nvPr/>
        </p:nvSpPr>
        <p:spPr>
          <a:xfrm>
            <a:off x="1271588" y="2952750"/>
            <a:ext cx="2219325" cy="600075"/>
          </a:xfrm>
          <a:custGeom>
            <a:avLst/>
            <a:gdLst>
              <a:gd name="connsiteX0" fmla="*/ 2219325 w 2219325"/>
              <a:gd name="connsiteY0" fmla="*/ 600075 h 600075"/>
              <a:gd name="connsiteX1" fmla="*/ 471487 w 2219325"/>
              <a:gd name="connsiteY1" fmla="*/ 214313 h 600075"/>
              <a:gd name="connsiteX2" fmla="*/ 595312 w 2219325"/>
              <a:gd name="connsiteY2" fmla="*/ 133350 h 600075"/>
              <a:gd name="connsiteX3" fmla="*/ 0 w 2219325"/>
              <a:gd name="connsiteY3" fmla="*/ 0 h 600075"/>
            </a:gdLst>
            <a:ahLst/>
            <a:cxnLst>
              <a:cxn ang="0">
                <a:pos x="connsiteX0" y="connsiteY0"/>
              </a:cxn>
              <a:cxn ang="0">
                <a:pos x="connsiteX1" y="connsiteY1"/>
              </a:cxn>
              <a:cxn ang="0">
                <a:pos x="connsiteX2" y="connsiteY2"/>
              </a:cxn>
              <a:cxn ang="0">
                <a:pos x="connsiteX3" y="connsiteY3"/>
              </a:cxn>
            </a:cxnLst>
            <a:rect l="l" t="t" r="r" b="b"/>
            <a:pathLst>
              <a:path w="2219325" h="600075">
                <a:moveTo>
                  <a:pt x="2219325" y="600075"/>
                </a:moveTo>
                <a:lnTo>
                  <a:pt x="471487" y="214313"/>
                </a:lnTo>
                <a:lnTo>
                  <a:pt x="595312" y="133350"/>
                </a:lnTo>
                <a:lnTo>
                  <a:pt x="0" y="0"/>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 descr="C:\Courses\Icons Windows Vista\Server.png"/>
          <p:cNvPicPr>
            <a:picLocks noChangeAspect="1" noChangeArrowheads="1"/>
          </p:cNvPicPr>
          <p:nvPr/>
        </p:nvPicPr>
        <p:blipFill>
          <a:blip r:embed="rId13"/>
          <a:srcRect/>
          <a:stretch>
            <a:fillRect/>
          </a:stretch>
        </p:blipFill>
        <p:spPr bwMode="auto">
          <a:xfrm>
            <a:off x="3448770" y="3205147"/>
            <a:ext cx="822138" cy="1125031"/>
          </a:xfrm>
          <a:prstGeom prst="rect">
            <a:avLst/>
          </a:prstGeom>
          <a:noFill/>
        </p:spPr>
      </p:pic>
      <p:cxnSp>
        <p:nvCxnSpPr>
          <p:cNvPr id="68" name="Straight Connector 67"/>
          <p:cNvCxnSpPr/>
          <p:nvPr/>
        </p:nvCxnSpPr>
        <p:spPr>
          <a:xfrm>
            <a:off x="4038600" y="4014793"/>
            <a:ext cx="4046220" cy="854387"/>
          </a:xfrm>
          <a:prstGeom prst="line">
            <a:avLst/>
          </a:pr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2" name="Group 74"/>
          <p:cNvGrpSpPr/>
          <p:nvPr/>
        </p:nvGrpSpPr>
        <p:grpSpPr>
          <a:xfrm>
            <a:off x="5182462" y="3888687"/>
            <a:ext cx="1993356" cy="1186929"/>
            <a:chOff x="4724400" y="3886200"/>
            <a:chExt cx="2667000" cy="1588045"/>
          </a:xfrm>
        </p:grpSpPr>
        <p:pic>
          <p:nvPicPr>
            <p:cNvPr id="1027" name="Picture 3" descr="C:\Courses\Icons Windows Vista\cloud illustration icon.png"/>
            <p:cNvPicPr>
              <a:picLocks noChangeAspect="1" noChangeArrowheads="1"/>
            </p:cNvPicPr>
            <p:nvPr/>
          </p:nvPicPr>
          <p:blipFill>
            <a:blip r:embed="rId14"/>
            <a:srcRect/>
            <a:stretch>
              <a:fillRect/>
            </a:stretch>
          </p:blipFill>
          <p:spPr bwMode="auto">
            <a:xfrm>
              <a:off x="4724400" y="3886200"/>
              <a:ext cx="2667000" cy="1588045"/>
            </a:xfrm>
            <a:prstGeom prst="rect">
              <a:avLst/>
            </a:prstGeom>
            <a:noFill/>
          </p:spPr>
        </p:pic>
        <p:sp>
          <p:nvSpPr>
            <p:cNvPr id="74" name="TextBox 73"/>
            <p:cNvSpPr txBox="1"/>
            <p:nvPr/>
          </p:nvSpPr>
          <p:spPr>
            <a:xfrm>
              <a:off x="5730434" y="4291279"/>
              <a:ext cx="891206" cy="338553"/>
            </a:xfrm>
            <a:prstGeom prst="rect">
              <a:avLst/>
            </a:prstGeom>
            <a:noFill/>
          </p:spPr>
          <p:txBody>
            <a:bodyPr wrap="none" rtlCol="0">
              <a:spAutoFit/>
            </a:bodyPr>
            <a:lstStyle/>
            <a:p>
              <a:pPr algn="ctr"/>
              <a:r>
                <a:rPr lang="en-US" sz="1600" dirty="0" smtClean="0">
                  <a:latin typeface="+mj-lt"/>
                </a:rPr>
                <a:t>Internet</a:t>
              </a:r>
              <a:endParaRPr lang="en-US" sz="1600" dirty="0">
                <a:latin typeface="+mj-lt"/>
              </a:endParaRPr>
            </a:p>
          </p:txBody>
        </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up)">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1"/>
                                        </p:tgtEl>
                                      </p:cBhvr>
                                    </p:animEffect>
                                    <p:set>
                                      <p:cBhvr>
                                        <p:cTn id="12" dur="1" fill="hold">
                                          <p:stCondLst>
                                            <p:cond delay="499"/>
                                          </p:stCondLst>
                                        </p:cTn>
                                        <p:tgtEl>
                                          <p:spTgt spid="101"/>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up)">
                                      <p:cBhvr>
                                        <p:cTn id="16" dur="500"/>
                                        <p:tgtEl>
                                          <p:spTgt spid="10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500"/>
                                        <p:tgtEl>
                                          <p:spTgt spid="6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up)">
                                      <p:cBhvr>
                                        <p:cTn id="31" dur="500"/>
                                        <p:tgtEl>
                                          <p:spTgt spid="7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500"/>
                                        <p:tgtEl>
                                          <p:spTgt spid="84"/>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2"/>
                                        </p:tgtEl>
                                      </p:cBhvr>
                                    </p:animEffect>
                                    <p:set>
                                      <p:cBhvr>
                                        <p:cTn id="44" dur="1" fill="hold">
                                          <p:stCondLst>
                                            <p:cond delay="499"/>
                                          </p:stCondLst>
                                        </p:cTn>
                                        <p:tgtEl>
                                          <p:spTgt spid="1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9"/>
                                        </p:tgtEl>
                                      </p:cBhvr>
                                    </p:animEffect>
                                    <p:set>
                                      <p:cBhvr>
                                        <p:cTn id="47" dur="1" fill="hold">
                                          <p:stCondLst>
                                            <p:cond delay="499"/>
                                          </p:stCondLst>
                                        </p:cTn>
                                        <p:tgtEl>
                                          <p:spTgt spid="6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1"/>
                                        </p:tgtEl>
                                      </p:cBhvr>
                                    </p:animEffect>
                                    <p:set>
                                      <p:cBhvr>
                                        <p:cTn id="53" dur="1" fill="hold">
                                          <p:stCondLst>
                                            <p:cond delay="499"/>
                                          </p:stCondLst>
                                        </p:cTn>
                                        <p:tgtEl>
                                          <p:spTgt spid="7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9"/>
                                        </p:tgtEl>
                                      </p:cBhvr>
                                    </p:animEffect>
                                    <p:set>
                                      <p:cBhvr>
                                        <p:cTn id="56" dur="1" fill="hold">
                                          <p:stCondLst>
                                            <p:cond delay="499"/>
                                          </p:stCondLst>
                                        </p:cTn>
                                        <p:tgtEl>
                                          <p:spTgt spid="7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4"/>
                                        </p:tgtEl>
                                      </p:cBhvr>
                                    </p:animEffect>
                                    <p:set>
                                      <p:cBhvr>
                                        <p:cTn id="59" dur="1" fill="hold">
                                          <p:stCondLst>
                                            <p:cond delay="499"/>
                                          </p:stCondLst>
                                        </p:cTn>
                                        <p:tgtEl>
                                          <p:spTgt spid="8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wipe(left)">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4"/>
                                        </p:tgtEl>
                                      </p:cBhvr>
                                    </p:animEffect>
                                    <p:set>
                                      <p:cBhvr>
                                        <p:cTn id="71" dur="1" fill="hold">
                                          <p:stCondLst>
                                            <p:cond delay="499"/>
                                          </p:stCondLst>
                                        </p:cTn>
                                        <p:tgtEl>
                                          <p:spTgt spid="104"/>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05"/>
                                        </p:tgtEl>
                                      </p:cBhvr>
                                    </p:animEffect>
                                    <p:set>
                                      <p:cBhvr>
                                        <p:cTn id="80" dur="1" fill="hold">
                                          <p:stCondLst>
                                            <p:cond delay="499"/>
                                          </p:stCondLst>
                                        </p:cTn>
                                        <p:tgtEl>
                                          <p:spTgt spid="105"/>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2" grpId="0" animBg="1"/>
      <p:bldP spid="102" grpId="1" animBg="1"/>
      <p:bldP spid="104" grpId="0" animBg="1"/>
      <p:bldP spid="104" grpId="1" animBg="1"/>
      <p:bldP spid="105" grpId="0" animBg="1"/>
      <p:bldP spid="105" grpId="1" animBg="1"/>
      <p:bldP spid="106" grpId="0" animBg="1"/>
      <p:bldP spid="108" grpId="0" animBg="1"/>
      <p:bldP spid="71" grpId="0"/>
      <p:bldP spid="71" grpId="1"/>
      <p:bldP spid="79" grpId="0"/>
      <p:bldP spid="79" grpId="1"/>
      <p:bldP spid="84" grpId="0" animBg="1"/>
      <p:bldP spid="8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smtClean="0"/>
              <a:t>BranchCache</a:t>
            </a:r>
            <a:r>
              <a:rPr lang="en-US" dirty="0" smtClean="0"/>
              <a:t>™</a:t>
            </a:r>
            <a:endParaRPr lang="en-US" dirty="0"/>
          </a:p>
        </p:txBody>
      </p:sp>
      <p:sp>
        <p:nvSpPr>
          <p:cNvPr id="3" name="Text Placeholder 2"/>
          <p:cNvSpPr>
            <a:spLocks noGrp="1"/>
          </p:cNvSpPr>
          <p:nvPr>
            <p:ph type="body" sz="quarter" idx="10"/>
          </p:nvPr>
        </p:nvSpPr>
        <p:spPr>
          <a:xfrm>
            <a:off x="381000" y="1752600"/>
            <a:ext cx="8382000" cy="4887492"/>
          </a:xfrm>
        </p:spPr>
        <p:txBody>
          <a:bodyPr/>
          <a:lstStyle/>
          <a:p>
            <a:r>
              <a:rPr lang="en-US" dirty="0" smtClean="0"/>
              <a:t>Reduces Wide Area Network (WAN) link utilization</a:t>
            </a:r>
          </a:p>
          <a:p>
            <a:r>
              <a:rPr lang="en-US" dirty="0" smtClean="0"/>
              <a:t>Completely transparent to the user</a:t>
            </a:r>
          </a:p>
          <a:p>
            <a:r>
              <a:rPr lang="en-US" dirty="0" smtClean="0"/>
              <a:t>Supports end-to-end encryption between clients and servers</a:t>
            </a:r>
          </a:p>
          <a:p>
            <a:r>
              <a:rPr lang="en-US" dirty="0" smtClean="0"/>
              <a:t>HTTP, SMB and BITS protocols are optimized</a:t>
            </a:r>
          </a:p>
          <a:p>
            <a:r>
              <a:rPr lang="en-US" dirty="0" smtClean="0"/>
              <a:t>Two deployment models:</a:t>
            </a:r>
          </a:p>
          <a:p>
            <a:pPr lvl="1"/>
            <a:r>
              <a:rPr lang="en-US" dirty="0" smtClean="0"/>
              <a:t>Distributed mode</a:t>
            </a:r>
          </a:p>
          <a:p>
            <a:pPr lvl="1"/>
            <a:r>
              <a:rPr lang="en-US" dirty="0" smtClean="0"/>
              <a:t>Hosted caching</a:t>
            </a:r>
            <a:endParaRPr lang="en-US" dirty="0"/>
          </a:p>
        </p:txBody>
      </p:sp>
    </p:spTree>
  </p:cSld>
  <p:clrMapOvr>
    <a:masterClrMapping/>
  </p:clrMapOvr>
  <p:transition advClick="0" advTm="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29"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0"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86" name="Rectangular Callout 85"/>
          <p:cNvSpPr/>
          <p:nvPr/>
        </p:nvSpPr>
        <p:spPr bwMode="auto">
          <a:xfrm>
            <a:off x="1259454" y="4256600"/>
            <a:ext cx="2692399" cy="923326"/>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Segoe" pitchFamily="34" charset="0"/>
              <a:buAutoNum type="arabicPeriod"/>
            </a:pPr>
            <a:r>
              <a:rPr lang="en-US" dirty="0" smtClean="0">
                <a:solidFill>
                  <a:schemeClr val="tx1"/>
                </a:solidFill>
                <a:effectLst>
                  <a:outerShdw blurRad="38100" dist="38100" dir="2700000" algn="tl">
                    <a:srgbClr val="000000">
                      <a:alpha val="43137"/>
                    </a:srgbClr>
                  </a:outerShdw>
                </a:effectLst>
                <a:latin typeface="Segoe" pitchFamily="34" charset="0"/>
              </a:rPr>
              <a:t>First client downloads data from main office server</a:t>
            </a:r>
          </a:p>
        </p:txBody>
      </p:sp>
      <p:pic>
        <p:nvPicPr>
          <p:cNvPr id="94" name="Picture 21" descr="C:\Courses\Icons Shapes and Graphics\circular shapes\3d Disc shapes\blue disc with glow copy_50p.png"/>
          <p:cNvPicPr>
            <a:picLocks noChangeAspect="1" noChangeArrowheads="1"/>
          </p:cNvPicPr>
          <p:nvPr/>
        </p:nvPicPr>
        <p:blipFill>
          <a:blip r:embed="rId5"/>
          <a:srcRect/>
          <a:stretch>
            <a:fillRect/>
          </a:stretch>
        </p:blipFill>
        <p:spPr bwMode="auto">
          <a:xfrm>
            <a:off x="4385963" y="2880072"/>
            <a:ext cx="3844637" cy="2268186"/>
          </a:xfrm>
          <a:prstGeom prst="rect">
            <a:avLst/>
          </a:prstGeom>
          <a:noFill/>
        </p:spPr>
      </p:pic>
      <p:cxnSp>
        <p:nvCxnSpPr>
          <p:cNvPr id="67" name="Straight Connector 66"/>
          <p:cNvCxnSpPr/>
          <p:nvPr/>
        </p:nvCxnSpPr>
        <p:spPr>
          <a:xfrm>
            <a:off x="6786555" y="3742026"/>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0050" y="4272451"/>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5189525" y="3291751"/>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1547564" y="3006844"/>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a:off x="1705219" y="3043912"/>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defTabSz="914363" eaLnBrk="1" fontAlgn="auto" hangingPunct="1">
              <a:spcAft>
                <a:spcPts val="0"/>
              </a:spcAft>
              <a:defRPr/>
            </a:pPr>
            <a:r>
              <a:rPr sz="4900" dirty="0" smtClean="0"/>
              <a:t>Improving Branch Performance</a:t>
            </a:r>
            <a:r>
              <a:rPr smtClean="0"/>
              <a:t/>
            </a:r>
            <a:br>
              <a:rPr smtClean="0"/>
            </a:br>
            <a:r>
              <a:rPr sz="4000" smtClean="0"/>
              <a:t>Distributed Mode</a:t>
            </a:r>
            <a:endParaRPr sz="4000" dirty="0"/>
          </a:p>
        </p:txBody>
      </p:sp>
      <p:sp>
        <p:nvSpPr>
          <p:cNvPr id="40" name="TextBox 39"/>
          <p:cNvSpPr txBox="1"/>
          <p:nvPr/>
        </p:nvSpPr>
        <p:spPr>
          <a:xfrm>
            <a:off x="214756" y="3528351"/>
            <a:ext cx="940235" cy="584775"/>
          </a:xfrm>
          <a:prstGeom prst="rect">
            <a:avLst/>
          </a:prstGeom>
          <a:noFill/>
        </p:spPr>
        <p:txBody>
          <a:bodyPr wrap="square" rtlCol="0">
            <a:spAutoFit/>
          </a:bodyPr>
          <a:lstStyle/>
          <a:p>
            <a:pPr algn="ctr"/>
            <a:r>
              <a:rPr lang="en-US" sz="1600" dirty="0" smtClean="0">
                <a:latin typeface="+mj-lt"/>
              </a:rPr>
              <a:t>Main Office</a:t>
            </a:r>
            <a:endParaRPr lang="en-US" sz="1600" dirty="0">
              <a:latin typeface="+mj-lt"/>
            </a:endParaRPr>
          </a:p>
        </p:txBody>
      </p:sp>
      <p:pic>
        <p:nvPicPr>
          <p:cNvPr id="46" name="Picture 4" descr="C:\Courses\Icons Windows Vista\Server.png"/>
          <p:cNvPicPr>
            <a:picLocks noChangeAspect="1" noChangeArrowheads="1"/>
          </p:cNvPicPr>
          <p:nvPr/>
        </p:nvPicPr>
        <p:blipFill>
          <a:blip r:embed="rId6"/>
          <a:srcRect/>
          <a:stretch>
            <a:fillRect/>
          </a:stretch>
        </p:blipFill>
        <p:spPr bwMode="auto">
          <a:xfrm>
            <a:off x="976756" y="2436613"/>
            <a:ext cx="1062928" cy="1454532"/>
          </a:xfrm>
          <a:prstGeom prst="rect">
            <a:avLst/>
          </a:prstGeom>
          <a:noFill/>
        </p:spPr>
      </p:pic>
      <p:pic>
        <p:nvPicPr>
          <p:cNvPr id="5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pic>
        <p:nvPicPr>
          <p:cNvPr id="45" name="Picture 2" descr="C:\Courses\Icons Windows Vista\Laptop.png"/>
          <p:cNvPicPr>
            <a:picLocks noChangeAspect="1" noChangeArrowheads="1"/>
          </p:cNvPicPr>
          <p:nvPr/>
        </p:nvPicPr>
        <p:blipFill>
          <a:blip r:embed="rId8"/>
          <a:srcRect/>
          <a:stretch>
            <a:fillRect/>
          </a:stretch>
        </p:blipFill>
        <p:spPr bwMode="auto">
          <a:xfrm>
            <a:off x="4230781" y="3114211"/>
            <a:ext cx="1419809" cy="1419809"/>
          </a:xfrm>
          <a:prstGeom prst="rect">
            <a:avLst/>
          </a:prstGeom>
          <a:noFill/>
        </p:spPr>
      </p:pic>
      <p:pic>
        <p:nvPicPr>
          <p:cNvPr id="59" name="Picture 2" descr="C:\Courses\Icons Windows Vista\Laptop.png"/>
          <p:cNvPicPr>
            <a:picLocks noChangeAspect="1" noChangeArrowheads="1"/>
          </p:cNvPicPr>
          <p:nvPr/>
        </p:nvPicPr>
        <p:blipFill>
          <a:blip r:embed="rId8"/>
          <a:srcRect/>
          <a:stretch>
            <a:fillRect/>
          </a:stretch>
        </p:blipFill>
        <p:spPr bwMode="auto">
          <a:xfrm>
            <a:off x="7060875" y="2903826"/>
            <a:ext cx="1419809" cy="1419809"/>
          </a:xfrm>
          <a:prstGeom prst="rect">
            <a:avLst/>
          </a:prstGeom>
          <a:noFill/>
        </p:spPr>
      </p:pic>
      <p:sp>
        <p:nvSpPr>
          <p:cNvPr id="68" name="TextBox 67"/>
          <p:cNvSpPr txBox="1"/>
          <p:nvPr/>
        </p:nvSpPr>
        <p:spPr>
          <a:xfrm>
            <a:off x="4199815" y="3019497"/>
            <a:ext cx="940235" cy="338554"/>
          </a:xfrm>
          <a:prstGeom prst="rect">
            <a:avLst/>
          </a:prstGeom>
          <a:noFill/>
        </p:spPr>
        <p:txBody>
          <a:bodyPr wrap="square" rtlCol="0">
            <a:spAutoFit/>
          </a:bodyPr>
          <a:lstStyle/>
          <a:p>
            <a:pPr algn="ctr"/>
            <a:r>
              <a:rPr lang="en-US" sz="1600" dirty="0" smtClean="0">
                <a:latin typeface="+mj-lt"/>
              </a:rPr>
              <a:t>Client 1</a:t>
            </a:r>
            <a:endParaRPr lang="en-US" sz="1600" dirty="0">
              <a:latin typeface="+mj-lt"/>
            </a:endParaRPr>
          </a:p>
        </p:txBody>
      </p:sp>
      <p:sp>
        <p:nvSpPr>
          <p:cNvPr id="69" name="TextBox 68"/>
          <p:cNvSpPr txBox="1"/>
          <p:nvPr/>
        </p:nvSpPr>
        <p:spPr>
          <a:xfrm>
            <a:off x="7822875" y="4199226"/>
            <a:ext cx="940235" cy="338554"/>
          </a:xfrm>
          <a:prstGeom prst="rect">
            <a:avLst/>
          </a:prstGeom>
          <a:noFill/>
        </p:spPr>
        <p:txBody>
          <a:bodyPr wrap="square" rtlCol="0">
            <a:spAutoFit/>
          </a:bodyPr>
          <a:lstStyle/>
          <a:p>
            <a:pPr algn="ctr"/>
            <a:r>
              <a:rPr lang="en-US" sz="1600" dirty="0" smtClean="0">
                <a:latin typeface="+mj-lt"/>
              </a:rPr>
              <a:t>Client 2</a:t>
            </a:r>
            <a:endParaRPr lang="en-US" sz="1600" dirty="0">
              <a:latin typeface="+mj-lt"/>
            </a:endParaRPr>
          </a:p>
        </p:txBody>
      </p:sp>
      <p:cxnSp>
        <p:nvCxnSpPr>
          <p:cNvPr id="77" name="Straight Connector 76"/>
          <p:cNvCxnSpPr/>
          <p:nvPr/>
        </p:nvCxnSpPr>
        <p:spPr>
          <a:xfrm>
            <a:off x="2031680" y="3332323"/>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7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sp>
        <p:nvSpPr>
          <p:cNvPr id="87" name="Rectangular Callout 86"/>
          <p:cNvSpPr/>
          <p:nvPr/>
        </p:nvSpPr>
        <p:spPr bwMode="auto">
          <a:xfrm>
            <a:off x="5304981" y="1916856"/>
            <a:ext cx="2794001" cy="923326"/>
          </a:xfrm>
          <a:prstGeom prst="wedgeRectCallout">
            <a:avLst>
              <a:gd name="adj1" fmla="val 22645"/>
              <a:gd name="adj2" fmla="val 82761"/>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2"/>
            </a:pPr>
            <a:r>
              <a:rPr lang="en-US" dirty="0" smtClean="0">
                <a:solidFill>
                  <a:schemeClr val="tx1"/>
                </a:solidFill>
                <a:effectLst>
                  <a:outerShdw blurRad="38100" dist="38100" dir="2700000" algn="tl">
                    <a:srgbClr val="000000">
                      <a:alpha val="43137"/>
                    </a:srgbClr>
                  </a:outerShdw>
                </a:effectLst>
                <a:latin typeface="Segoe" pitchFamily="34" charset="0"/>
              </a:rPr>
              <a:t>Second client downloads identifiers from main office server</a:t>
            </a:r>
          </a:p>
        </p:txBody>
      </p:sp>
      <p:sp>
        <p:nvSpPr>
          <p:cNvPr id="89" name="Rectangular Callout 88"/>
          <p:cNvSpPr/>
          <p:nvPr/>
        </p:nvSpPr>
        <p:spPr bwMode="auto">
          <a:xfrm>
            <a:off x="5637491" y="5020274"/>
            <a:ext cx="3125509" cy="923326"/>
          </a:xfrm>
          <a:prstGeom prst="wedgeRectCallout">
            <a:avLst>
              <a:gd name="adj1" fmla="val -2148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3"/>
            </a:pPr>
            <a:r>
              <a:rPr lang="en-US" dirty="0" smtClean="0">
                <a:solidFill>
                  <a:schemeClr val="tx1"/>
                </a:solidFill>
                <a:effectLst>
                  <a:outerShdw blurRad="38100" dist="38100" dir="2700000" algn="tl">
                    <a:srgbClr val="000000">
                      <a:alpha val="43137"/>
                    </a:srgbClr>
                  </a:outerShdw>
                </a:effectLst>
                <a:latin typeface="Segoe" pitchFamily="34" charset="0"/>
              </a:rPr>
              <a:t>Second client searches local network for data and downloads from first client</a:t>
            </a:r>
          </a:p>
        </p:txBody>
      </p:sp>
      <p:sp>
        <p:nvSpPr>
          <p:cNvPr id="90" name="Isosceles Triangle 89"/>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TextBox 91"/>
          <p:cNvSpPr txBox="1"/>
          <p:nvPr/>
        </p:nvSpPr>
        <p:spPr>
          <a:xfrm>
            <a:off x="6068425" y="4294101"/>
            <a:ext cx="1447800" cy="338554"/>
          </a:xfrm>
          <a:prstGeom prst="rect">
            <a:avLst/>
          </a:prstGeom>
          <a:noFill/>
        </p:spPr>
        <p:txBody>
          <a:bodyPr wrap="square" rtlCol="0">
            <a:spAutoFit/>
          </a:bodyPr>
          <a:lstStyle/>
          <a:p>
            <a:pPr algn="ctr"/>
            <a:r>
              <a:rPr lang="en-US" sz="1600" dirty="0" smtClean="0">
                <a:latin typeface="+mj-lt"/>
              </a:rPr>
              <a:t>Branch Office</a:t>
            </a:r>
            <a:endParaRPr lang="en-US" sz="1600" dirty="0">
              <a:latin typeface="+mj-lt"/>
            </a:endParaRPr>
          </a:p>
        </p:txBody>
      </p:sp>
      <p:pic>
        <p:nvPicPr>
          <p:cNvPr id="81"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2331"/>
            <a:ext cx="864124" cy="864124"/>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box(out)">
                                      <p:cBhvr>
                                        <p:cTn id="11" dur="500"/>
                                        <p:tgtEl>
                                          <p:spTgt spid="7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74"/>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7"/>
                                        </p:tgtEl>
                                      </p:cBhvr>
                                    </p:animEffect>
                                    <p:set>
                                      <p:cBhvr>
                                        <p:cTn id="19" dur="1" fill="hold">
                                          <p:stCondLst>
                                            <p:cond delay="499"/>
                                          </p:stCondLst>
                                        </p:cTn>
                                        <p:tgtEl>
                                          <p:spTgt spid="7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86"/>
                                        </p:tgtEl>
                                        <p:attrNameLst>
                                          <p:attrName>style.opacity</p:attrName>
                                        </p:attrNameLst>
                                      </p:cBhvr>
                                      <p:to>
                                        <p:strVal val="0.5"/>
                                      </p:to>
                                    </p:set>
                                    <p:animEffect filter="image" prLst="opacity: 0.5">
                                      <p:cBhvr rctx="IE">
                                        <p:cTn id="22" dur="indefinite"/>
                                        <p:tgtEl>
                                          <p:spTgt spid="8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right)">
                                      <p:cBhvr>
                                        <p:cTn id="30" dur="1000"/>
                                        <p:tgtEl>
                                          <p:spTgt spid="14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wipe(left)">
                                      <p:cBhvr>
                                        <p:cTn id="34" dur="1000"/>
                                        <p:tgtEl>
                                          <p:spTgt spid="14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5"/>
                                        </p:tgtEl>
                                        <p:attrNameLst>
                                          <p:attrName>style.visibility</p:attrName>
                                        </p:attrNameLst>
                                      </p:cBhvr>
                                      <p:to>
                                        <p:strVal val="hidden"/>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9" presetClass="emph" presetSubtype="0" grpId="1" nodeType="withEffect">
                                  <p:stCondLst>
                                    <p:cond delay="0"/>
                                  </p:stCondLst>
                                  <p:childTnLst>
                                    <p:set>
                                      <p:cBhvr rctx="PPT">
                                        <p:cTn id="44" dur="indefinite"/>
                                        <p:tgtEl>
                                          <p:spTgt spid="87"/>
                                        </p:tgtEl>
                                        <p:attrNameLst>
                                          <p:attrName>style.opacity</p:attrName>
                                        </p:attrNameLst>
                                      </p:cBhvr>
                                      <p:to>
                                        <p:strVal val="0.5"/>
                                      </p:to>
                                    </p:set>
                                    <p:animEffect filter="image" prLst="opacity: 0.5">
                                      <p:cBhvr rctx="IE">
                                        <p:cTn id="45" dur="indefinite"/>
                                        <p:tgtEl>
                                          <p:spTgt spid="8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1000"/>
                            </p:stCondLst>
                            <p:childTnLst>
                              <p:par>
                                <p:cTn id="51" presetID="0" presetClass="path" presetSubtype="0" accel="50000" decel="50000" fill="hold" nodeType="afterEffect">
                                  <p:stCondLst>
                                    <p:cond delay="0"/>
                                  </p:stCondLst>
                                  <p:childTnLst>
                                    <p:animMotion origin="layout" path="M 5.55556E-7 4.07407E-6 L 0.12778 0.03241 L 0.20764 -0.04815 L 0.30348 -0.02408 " pathEditMode="relative" ptsTypes="AAAA">
                                      <p:cBhvr>
                                        <p:cTn id="52" dur="2000" fill="hold"/>
                                        <p:tgtEl>
                                          <p:spTgt spid="81"/>
                                        </p:tgtEl>
                                        <p:attrNameLst>
                                          <p:attrName>ppt_x</p:attrName>
                                          <p:attrName>ppt_y</p:attrName>
                                        </p:attrNameLst>
                                      </p:cBhvr>
                                    </p:animMotion>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145" grpId="0" animBg="1"/>
      <p:bldP spid="145" grpId="1" animBg="1"/>
      <p:bldP spid="87" grpId="0" animBg="1"/>
      <p:bldP spid="87" grpId="1" animBg="1"/>
      <p:bldP spid="89" grpId="0" animBg="1"/>
      <p:bldP spid="9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36"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7"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64" name="Rectangular Callout 63"/>
          <p:cNvSpPr/>
          <p:nvPr/>
        </p:nvSpPr>
        <p:spPr bwMode="auto">
          <a:xfrm>
            <a:off x="1260103" y="4119728"/>
            <a:ext cx="2692399" cy="923326"/>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Segoe" pitchFamily="34" charset="0"/>
              <a:buAutoNum type="arabicPeriod"/>
            </a:pPr>
            <a:r>
              <a:rPr lang="en-US" dirty="0" smtClean="0">
                <a:solidFill>
                  <a:schemeClr val="tx1"/>
                </a:solidFill>
                <a:effectLst>
                  <a:outerShdw blurRad="38100" dist="38100" dir="2700000" algn="tl">
                    <a:srgbClr val="000000">
                      <a:alpha val="43137"/>
                    </a:srgbClr>
                  </a:outerShdw>
                </a:effectLst>
                <a:latin typeface="Segoe" pitchFamily="34" charset="0"/>
              </a:rPr>
              <a:t>First client downloads data from main office server</a:t>
            </a:r>
          </a:p>
        </p:txBody>
      </p:sp>
      <p:pic>
        <p:nvPicPr>
          <p:cNvPr id="81" name="Picture 21" descr="C:\Courses\Icons Shapes and Graphics\circular shapes\3d Disc shapes\blue disc with glow copy_50p.png"/>
          <p:cNvPicPr>
            <a:picLocks noChangeAspect="1" noChangeArrowheads="1"/>
          </p:cNvPicPr>
          <p:nvPr/>
        </p:nvPicPr>
        <p:blipFill>
          <a:blip r:embed="rId5"/>
          <a:srcRect/>
          <a:stretch>
            <a:fillRect/>
          </a:stretch>
        </p:blipFill>
        <p:spPr bwMode="auto">
          <a:xfrm>
            <a:off x="4385963" y="2881745"/>
            <a:ext cx="3844637" cy="2268186"/>
          </a:xfrm>
          <a:prstGeom prst="rect">
            <a:avLst/>
          </a:prstGeom>
          <a:noFill/>
        </p:spPr>
      </p:pic>
      <p:cxnSp>
        <p:nvCxnSpPr>
          <p:cNvPr id="82" name="Straight Connector 81"/>
          <p:cNvCxnSpPr/>
          <p:nvPr/>
        </p:nvCxnSpPr>
        <p:spPr>
          <a:xfrm>
            <a:off x="6786555" y="374369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40050" y="4274124"/>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5189525" y="3293424"/>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1547564" y="3008517"/>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1705219" y="3045585"/>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Picture 4" descr="C:\Courses\Icons Windows Vista\Server.png"/>
          <p:cNvPicPr>
            <a:picLocks noChangeAspect="1" noChangeArrowheads="1"/>
          </p:cNvPicPr>
          <p:nvPr/>
        </p:nvPicPr>
        <p:blipFill>
          <a:blip r:embed="rId6"/>
          <a:srcRect/>
          <a:stretch>
            <a:fillRect/>
          </a:stretch>
        </p:blipFill>
        <p:spPr bwMode="auto">
          <a:xfrm>
            <a:off x="976756" y="2438286"/>
            <a:ext cx="1062928" cy="1454532"/>
          </a:xfrm>
          <a:prstGeom prst="rect">
            <a:avLst/>
          </a:prstGeom>
          <a:noFill/>
        </p:spPr>
      </p:pic>
      <p:pic>
        <p:nvPicPr>
          <p:cNvPr id="92"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pic>
        <p:nvPicPr>
          <p:cNvPr id="93" name="Picture 2" descr="C:\Courses\Icons Windows Vista\Laptop.png"/>
          <p:cNvPicPr>
            <a:picLocks noChangeAspect="1" noChangeArrowheads="1"/>
          </p:cNvPicPr>
          <p:nvPr/>
        </p:nvPicPr>
        <p:blipFill>
          <a:blip r:embed="rId8"/>
          <a:srcRect/>
          <a:stretch>
            <a:fillRect/>
          </a:stretch>
        </p:blipFill>
        <p:spPr bwMode="auto">
          <a:xfrm>
            <a:off x="4230781" y="3115884"/>
            <a:ext cx="1419809" cy="1419809"/>
          </a:xfrm>
          <a:prstGeom prst="rect">
            <a:avLst/>
          </a:prstGeom>
          <a:noFill/>
        </p:spPr>
      </p:pic>
      <p:pic>
        <p:nvPicPr>
          <p:cNvPr id="94" name="Picture 2" descr="C:\Courses\Icons Windows Vista\Laptop.png"/>
          <p:cNvPicPr>
            <a:picLocks noChangeAspect="1" noChangeArrowheads="1"/>
          </p:cNvPicPr>
          <p:nvPr/>
        </p:nvPicPr>
        <p:blipFill>
          <a:blip r:embed="rId8"/>
          <a:srcRect/>
          <a:stretch>
            <a:fillRect/>
          </a:stretch>
        </p:blipFill>
        <p:spPr bwMode="auto">
          <a:xfrm>
            <a:off x="7060875" y="2905499"/>
            <a:ext cx="1419809" cy="1419809"/>
          </a:xfrm>
          <a:prstGeom prst="rect">
            <a:avLst/>
          </a:prstGeom>
          <a:noFill/>
        </p:spPr>
      </p:pic>
      <p:sp>
        <p:nvSpPr>
          <p:cNvPr id="95" name="TextBox 94"/>
          <p:cNvSpPr txBox="1"/>
          <p:nvPr/>
        </p:nvSpPr>
        <p:spPr>
          <a:xfrm>
            <a:off x="4199815" y="3021170"/>
            <a:ext cx="940235" cy="338554"/>
          </a:xfrm>
          <a:prstGeom prst="rect">
            <a:avLst/>
          </a:prstGeom>
          <a:noFill/>
        </p:spPr>
        <p:txBody>
          <a:bodyPr wrap="square" rtlCol="0">
            <a:spAutoFit/>
          </a:bodyPr>
          <a:lstStyle/>
          <a:p>
            <a:pPr algn="ctr"/>
            <a:r>
              <a:rPr lang="en-US" sz="1600" dirty="0" smtClean="0">
                <a:latin typeface="+mj-lt"/>
              </a:rPr>
              <a:t>Client 1</a:t>
            </a:r>
            <a:endParaRPr lang="en-US" sz="1600" dirty="0">
              <a:latin typeface="+mj-lt"/>
            </a:endParaRPr>
          </a:p>
        </p:txBody>
      </p:sp>
      <p:sp>
        <p:nvSpPr>
          <p:cNvPr id="96" name="TextBox 95"/>
          <p:cNvSpPr txBox="1"/>
          <p:nvPr/>
        </p:nvSpPr>
        <p:spPr>
          <a:xfrm>
            <a:off x="7822875" y="4200899"/>
            <a:ext cx="940235" cy="338554"/>
          </a:xfrm>
          <a:prstGeom prst="rect">
            <a:avLst/>
          </a:prstGeom>
          <a:noFill/>
        </p:spPr>
        <p:txBody>
          <a:bodyPr wrap="square" rtlCol="0">
            <a:spAutoFit/>
          </a:bodyPr>
          <a:lstStyle/>
          <a:p>
            <a:pPr algn="ctr"/>
            <a:r>
              <a:rPr lang="en-US" sz="1600" dirty="0" smtClean="0">
                <a:latin typeface="+mj-lt"/>
              </a:rPr>
              <a:t>Client 2</a:t>
            </a:r>
            <a:endParaRPr lang="en-US" sz="1600" dirty="0">
              <a:latin typeface="+mj-lt"/>
            </a:endParaRPr>
          </a:p>
        </p:txBody>
      </p:sp>
      <p:cxnSp>
        <p:nvCxnSpPr>
          <p:cNvPr id="97" name="Straight Connector 96"/>
          <p:cNvCxnSpPr/>
          <p:nvPr/>
        </p:nvCxnSpPr>
        <p:spPr>
          <a:xfrm>
            <a:off x="2031680" y="3333996"/>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98"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sp>
        <p:nvSpPr>
          <p:cNvPr id="101" name="TextBox 100"/>
          <p:cNvSpPr txBox="1"/>
          <p:nvPr/>
        </p:nvSpPr>
        <p:spPr>
          <a:xfrm>
            <a:off x="6068425" y="4295774"/>
            <a:ext cx="1447800" cy="338554"/>
          </a:xfrm>
          <a:prstGeom prst="rect">
            <a:avLst/>
          </a:prstGeom>
          <a:noFill/>
        </p:spPr>
        <p:txBody>
          <a:bodyPr wrap="square" rtlCol="0">
            <a:spAutoFit/>
          </a:bodyPr>
          <a:lstStyle/>
          <a:p>
            <a:pPr algn="ctr"/>
            <a:r>
              <a:rPr lang="en-US" sz="1600" dirty="0" smtClean="0">
                <a:latin typeface="+mj-lt"/>
              </a:rPr>
              <a:t>Branch Office</a:t>
            </a:r>
            <a:endParaRPr lang="en-US" sz="1600" dirty="0">
              <a:latin typeface="+mj-lt"/>
            </a:endParaRPr>
          </a:p>
        </p:txBody>
      </p:sp>
      <p:sp>
        <p:nvSpPr>
          <p:cNvPr id="2" name="Title 1"/>
          <p:cNvSpPr>
            <a:spLocks noGrp="1"/>
          </p:cNvSpPr>
          <p:nvPr>
            <p:ph type="title"/>
          </p:nvPr>
        </p:nvSpPr>
        <p:spPr/>
        <p:txBody>
          <a:bodyPr>
            <a:normAutofit fontScale="90000"/>
          </a:bodyPr>
          <a:lstStyle/>
          <a:p>
            <a:pPr defTabSz="914363" eaLnBrk="1" fontAlgn="auto" hangingPunct="1">
              <a:spcAft>
                <a:spcPts val="0"/>
              </a:spcAft>
              <a:defRPr/>
            </a:pPr>
            <a:r>
              <a:rPr sz="4900" smtClean="0"/>
              <a:t>Improving Branch </a:t>
            </a:r>
            <a:r>
              <a:rPr sz="4900" dirty="0" smtClean="0"/>
              <a:t>Performance</a:t>
            </a:r>
            <a:r>
              <a:rPr smtClean="0"/>
              <a:t/>
            </a:r>
            <a:br>
              <a:rPr smtClean="0"/>
            </a:br>
            <a:r>
              <a:rPr sz="4000" smtClean="0"/>
              <a:t>Hosted Caching</a:t>
            </a:r>
            <a:endParaRPr sz="4000" dirty="0"/>
          </a:p>
        </p:txBody>
      </p:sp>
      <p:sp>
        <p:nvSpPr>
          <p:cNvPr id="65" name="Rectangular Callout 64"/>
          <p:cNvSpPr/>
          <p:nvPr/>
        </p:nvSpPr>
        <p:spPr bwMode="auto">
          <a:xfrm>
            <a:off x="2749468" y="1953490"/>
            <a:ext cx="2965532" cy="646327"/>
          </a:xfrm>
          <a:prstGeom prst="wedgeRectCallout">
            <a:avLst>
              <a:gd name="adj1" fmla="val 27160"/>
              <a:gd name="adj2" fmla="val 1107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2"/>
            </a:pPr>
            <a:r>
              <a:rPr lang="en-US" dirty="0" smtClean="0">
                <a:solidFill>
                  <a:schemeClr val="tx1"/>
                </a:solidFill>
                <a:effectLst>
                  <a:outerShdw blurRad="38100" dist="38100" dir="2700000" algn="tl">
                    <a:srgbClr val="000000">
                      <a:alpha val="43137"/>
                    </a:srgbClr>
                  </a:outerShdw>
                </a:effectLst>
                <a:latin typeface="Segoe" pitchFamily="34" charset="0"/>
              </a:rPr>
              <a:t>Content pushed to hosted cache from first client</a:t>
            </a:r>
          </a:p>
        </p:txBody>
      </p:sp>
      <p:sp>
        <p:nvSpPr>
          <p:cNvPr id="66" name="Rectangular Callout 65"/>
          <p:cNvSpPr/>
          <p:nvPr/>
        </p:nvSpPr>
        <p:spPr bwMode="auto">
          <a:xfrm>
            <a:off x="6171539" y="4824348"/>
            <a:ext cx="2794001" cy="923326"/>
          </a:xfrm>
          <a:prstGeom prst="wedgeRectCallout">
            <a:avLst>
              <a:gd name="adj1" fmla="val 1520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3"/>
            </a:pPr>
            <a:r>
              <a:rPr lang="en-US" dirty="0" smtClean="0">
                <a:solidFill>
                  <a:schemeClr val="tx1"/>
                </a:solidFill>
                <a:effectLst>
                  <a:outerShdw blurRad="38100" dist="38100" dir="2700000" algn="tl">
                    <a:srgbClr val="000000">
                      <a:alpha val="43137"/>
                    </a:srgbClr>
                  </a:outerShdw>
                </a:effectLst>
                <a:latin typeface="Segoe" pitchFamily="34" charset="0"/>
              </a:rPr>
              <a:t>Second client downloads identifiers from main office server</a:t>
            </a:r>
          </a:p>
        </p:txBody>
      </p:sp>
      <p:sp>
        <p:nvSpPr>
          <p:cNvPr id="67" name="Rectangular Callout 66"/>
          <p:cNvSpPr/>
          <p:nvPr/>
        </p:nvSpPr>
        <p:spPr bwMode="auto">
          <a:xfrm>
            <a:off x="6396193" y="1371600"/>
            <a:ext cx="2156691" cy="923326"/>
          </a:xfrm>
          <a:prstGeom prst="wedgeRectCallout">
            <a:avLst>
              <a:gd name="adj1" fmla="val 827"/>
              <a:gd name="adj2" fmla="val 10249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4"/>
            </a:pPr>
            <a:r>
              <a:rPr lang="en-US" dirty="0" smtClean="0">
                <a:solidFill>
                  <a:schemeClr val="tx1"/>
                </a:solidFill>
                <a:effectLst>
                  <a:outerShdw blurRad="38100" dist="38100" dir="2700000" algn="tl">
                    <a:srgbClr val="000000">
                      <a:alpha val="43137"/>
                    </a:srgbClr>
                  </a:outerShdw>
                </a:effectLst>
                <a:latin typeface="Segoe" pitchFamily="34" charset="0"/>
              </a:rPr>
              <a:t>Second client downloads from hosted cache</a:t>
            </a:r>
          </a:p>
        </p:txBody>
      </p:sp>
      <p:cxnSp>
        <p:nvCxnSpPr>
          <p:cNvPr id="72" name="Straight Connector 71"/>
          <p:cNvCxnSpPr/>
          <p:nvPr/>
        </p:nvCxnSpPr>
        <p:spPr>
          <a:xfrm>
            <a:off x="6301740" y="343661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 name="Picture 4" descr="C:\Courses\Icons Windows Vista\Server.png"/>
          <p:cNvPicPr>
            <a:picLocks noChangeAspect="1" noChangeArrowheads="1"/>
          </p:cNvPicPr>
          <p:nvPr/>
        </p:nvPicPr>
        <p:blipFill>
          <a:blip r:embed="rId6"/>
          <a:srcRect/>
          <a:stretch>
            <a:fillRect/>
          </a:stretch>
        </p:blipFill>
        <p:spPr bwMode="auto">
          <a:xfrm>
            <a:off x="5996940" y="2430779"/>
            <a:ext cx="914400" cy="1251284"/>
          </a:xfrm>
          <a:prstGeom prst="rect">
            <a:avLst/>
          </a:prstGeom>
          <a:noFill/>
        </p:spPr>
      </p:pic>
      <p:pic>
        <p:nvPicPr>
          <p:cNvPr id="75" name="Picture 12" descr="C:\Courses\Icons Windows Vista\imageres.dll_I00a2_0409.png"/>
          <p:cNvPicPr>
            <a:picLocks noChangeAspect="1" noChangeArrowheads="1"/>
          </p:cNvPicPr>
          <p:nvPr/>
        </p:nvPicPr>
        <p:blipFill>
          <a:blip r:embed="rId7" cstate="print"/>
          <a:srcRect/>
          <a:stretch>
            <a:fillRect/>
          </a:stretch>
        </p:blipFill>
        <p:spPr bwMode="auto">
          <a:xfrm>
            <a:off x="6280956" y="2565168"/>
            <a:ext cx="864124" cy="864124"/>
          </a:xfrm>
          <a:prstGeom prst="rect">
            <a:avLst/>
          </a:prstGeom>
          <a:noFill/>
        </p:spPr>
      </p:pic>
      <p:sp>
        <p:nvSpPr>
          <p:cNvPr id="76" name="Isosceles Triangle 7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ectangle 7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4004"/>
            <a:ext cx="864124" cy="864124"/>
          </a:xfrm>
          <a:prstGeom prst="rect">
            <a:avLst/>
          </a:prstGeom>
          <a:noFill/>
        </p:spPr>
      </p:pic>
      <p:sp>
        <p:nvSpPr>
          <p:cNvPr id="38" name="TextBox 37"/>
          <p:cNvSpPr txBox="1"/>
          <p:nvPr/>
        </p:nvSpPr>
        <p:spPr>
          <a:xfrm>
            <a:off x="214756" y="3528351"/>
            <a:ext cx="940235" cy="584775"/>
          </a:xfrm>
          <a:prstGeom prst="rect">
            <a:avLst/>
          </a:prstGeom>
          <a:noFill/>
        </p:spPr>
        <p:txBody>
          <a:bodyPr wrap="square" rtlCol="0">
            <a:spAutoFit/>
          </a:bodyPr>
          <a:lstStyle/>
          <a:p>
            <a:pPr algn="ctr"/>
            <a:r>
              <a:rPr lang="en-US" sz="1600" dirty="0" smtClean="0">
                <a:latin typeface="+mj-lt"/>
              </a:rPr>
              <a:t>Main Office</a:t>
            </a:r>
            <a:endParaRPr lang="en-US" sz="1600" dirty="0">
              <a:latin typeface="+mj-lt"/>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box(out)">
                                      <p:cBhvr>
                                        <p:cTn id="11" dur="500"/>
                                        <p:tgtEl>
                                          <p:spTgt spid="9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98"/>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7"/>
                                        </p:tgtEl>
                                      </p:cBhvr>
                                    </p:animEffect>
                                    <p:set>
                                      <p:cBhvr>
                                        <p:cTn id="19" dur="1" fill="hold">
                                          <p:stCondLst>
                                            <p:cond delay="499"/>
                                          </p:stCondLst>
                                        </p:cTn>
                                        <p:tgtEl>
                                          <p:spTgt spid="9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64"/>
                                        </p:tgtEl>
                                        <p:attrNameLst>
                                          <p:attrName>style.opacity</p:attrName>
                                        </p:attrNameLst>
                                      </p:cBhvr>
                                      <p:to>
                                        <p:strVal val="0.5"/>
                                      </p:to>
                                    </p:set>
                                    <p:animEffect filter="image" prLst="opacity: 0.5">
                                      <p:cBhvr rctx="IE">
                                        <p:cTn id="22" dur="indefinite"/>
                                        <p:tgtEl>
                                          <p:spTgt spid="6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childTnLst>
                          </p:cTn>
                        </p:par>
                        <p:par>
                          <p:cTn id="31" fill="hold">
                            <p:stCondLst>
                              <p:cond delay="1500"/>
                            </p:stCondLst>
                            <p:childTnLst>
                              <p:par>
                                <p:cTn id="32" presetID="0" presetClass="path" presetSubtype="0" accel="50000" decel="50000" fill="hold" nodeType="afterEffect">
                                  <p:stCondLst>
                                    <p:cond delay="0"/>
                                  </p:stCondLst>
                                  <p:childTnLst>
                                    <p:animMotion origin="layout" path="M 8.33333E-6 2.96296E-6 C 0.04601 0.01805 0.09219 0.03611 0.11772 0.01805 C 0.14324 2.96296E-6 0.1481 -0.05417 0.15313 -0.10833 " pathEditMode="relative" ptsTypes="aaA">
                                      <p:cBhvr>
                                        <p:cTn id="33" dur="2000" fill="hold"/>
                                        <p:tgtEl>
                                          <p:spTgt spid="102"/>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9" presetClass="emph" presetSubtype="0" grpId="1" nodeType="withEffect">
                                  <p:stCondLst>
                                    <p:cond delay="0"/>
                                  </p:stCondLst>
                                  <p:childTnLst>
                                    <p:set>
                                      <p:cBhvr rctx="PPT">
                                        <p:cTn id="40" dur="indefinite"/>
                                        <p:tgtEl>
                                          <p:spTgt spid="65"/>
                                        </p:tgtEl>
                                        <p:attrNameLst>
                                          <p:attrName>style.opacity</p:attrName>
                                        </p:attrNameLst>
                                      </p:cBhvr>
                                      <p:to>
                                        <p:strVal val="0.5"/>
                                      </p:to>
                                    </p:set>
                                    <p:animEffect filter="image" prLst="opacity: 0.5">
                                      <p:cBhvr rctx="IE">
                                        <p:cTn id="41" dur="indefinite"/>
                                        <p:tgtEl>
                                          <p:spTgt spid="65"/>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right)">
                                      <p:cBhvr>
                                        <p:cTn id="45" dur="1000"/>
                                        <p:tgtEl>
                                          <p:spTgt spid="86"/>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left)">
                                      <p:cBhvr>
                                        <p:cTn id="49" dur="1000"/>
                                        <p:tgtEl>
                                          <p:spTgt spid="8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6"/>
                                        </p:tgtEl>
                                        <p:attrNameLst>
                                          <p:attrName>style.visibility</p:attrName>
                                        </p:attrNameLst>
                                      </p:cBhvr>
                                      <p:to>
                                        <p:strVal val="hidden"/>
                                      </p:to>
                                    </p:set>
                                  </p:childTnLst>
                                </p:cTn>
                              </p:par>
                              <p:par>
                                <p:cTn id="54" presetID="9" presetClass="emph" presetSubtype="0" grpId="1" nodeType="withEffect">
                                  <p:stCondLst>
                                    <p:cond delay="0"/>
                                  </p:stCondLst>
                                  <p:childTnLst>
                                    <p:set>
                                      <p:cBhvr rctx="PPT">
                                        <p:cTn id="55" dur="indefinite"/>
                                        <p:tgtEl>
                                          <p:spTgt spid="66"/>
                                        </p:tgtEl>
                                        <p:attrNameLst>
                                          <p:attrName>style.opacity</p:attrName>
                                        </p:attrNameLst>
                                      </p:cBhvr>
                                      <p:to>
                                        <p:strVal val="0.5"/>
                                      </p:to>
                                    </p:set>
                                    <p:animEffect filter="image" prLst="opacity: 0.5">
                                      <p:cBhvr rctx="IE">
                                        <p:cTn id="56" dur="indefinite"/>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par>
                          <p:cTn id="63" fill="hold">
                            <p:stCondLst>
                              <p:cond delay="500"/>
                            </p:stCondLst>
                            <p:childTnLst>
                              <p:par>
                                <p:cTn id="64" presetID="0" presetClass="path" presetSubtype="0" accel="50000" decel="50000" fill="hold" nodeType="afterEffect">
                                  <p:stCondLst>
                                    <p:cond delay="0"/>
                                  </p:stCondLst>
                                  <p:childTnLst>
                                    <p:animMotion origin="layout" path="M 1.66667E-6 -7.40741E-7 C -0.00538 0.0382 -0.01059 0.07662 0.0151 0.09097 C 0.0408 0.10533 0.09757 0.09607 0.15451 0.08681 " pathEditMode="relative" ptsTypes="aaA">
                                      <p:cBhvr>
                                        <p:cTn id="65" dur="2000" fill="hold"/>
                                        <p:tgtEl>
                                          <p:spTgt spid="75"/>
                                        </p:tgtEl>
                                        <p:attrNameLst>
                                          <p:attrName>ppt_x</p:attrName>
                                          <p:attrName>ppt_y</p:attrName>
                                        </p:attrNameLst>
                                      </p:cBhvr>
                                    </p:animMotion>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86" grpId="0" animBg="1"/>
      <p:bldP spid="86" grpId="1" animBg="1"/>
      <p:bldP spid="65" grpId="0" animBg="1"/>
      <p:bldP spid="65" grpId="1" animBg="1"/>
      <p:bldP spid="66" grpId="0" animBg="1"/>
      <p:bldP spid="66" grpId="1" animBg="1"/>
      <p:bldP spid="67" grpId="0" animBg="1"/>
      <p:bldP spid="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251646" y="2091436"/>
            <a:ext cx="2085319" cy="1174277"/>
          </a:xfrm>
          <a:prstGeom prst="rect">
            <a:avLst/>
          </a:prstGeom>
          <a:noFill/>
        </p:spPr>
      </p:pic>
      <p:grpSp>
        <p:nvGrpSpPr>
          <p:cNvPr id="3" name="Group 57"/>
          <p:cNvGrpSpPr/>
          <p:nvPr/>
        </p:nvGrpSpPr>
        <p:grpSpPr>
          <a:xfrm>
            <a:off x="457200" y="1143000"/>
            <a:ext cx="1066800" cy="1859737"/>
            <a:chOff x="895350" y="1193800"/>
            <a:chExt cx="1505282" cy="2624138"/>
          </a:xfrm>
        </p:grpSpPr>
        <p:pic>
          <p:nvPicPr>
            <p:cNvPr id="32" name="Picture 3" descr="C:\Courses\Icons Shapes and Graphics\Buidlings and dwellings\enterprise red taller.png"/>
            <p:cNvPicPr>
              <a:picLocks noChangeAspect="1" noChangeArrowheads="1"/>
            </p:cNvPicPr>
            <p:nvPr/>
          </p:nvPicPr>
          <p:blipFill>
            <a:blip r:embed="rId4" cstate="print"/>
            <a:srcRect/>
            <a:stretch>
              <a:fillRect/>
            </a:stretch>
          </p:blipFill>
          <p:spPr bwMode="auto">
            <a:xfrm>
              <a:off x="895350" y="1193800"/>
              <a:ext cx="1168732" cy="2354908"/>
            </a:xfrm>
            <a:prstGeom prst="rect">
              <a:avLst/>
            </a:prstGeom>
            <a:noFill/>
          </p:spPr>
        </p:pic>
        <p:pic>
          <p:nvPicPr>
            <p:cNvPr id="33" name="Picture 4" descr="C:\Courses\Icons Shapes and Graphics\Buidlings and dwellings\enterprise red.png"/>
            <p:cNvPicPr>
              <a:picLocks noChangeAspect="1" noChangeArrowheads="1"/>
            </p:cNvPicPr>
            <p:nvPr/>
          </p:nvPicPr>
          <p:blipFill>
            <a:blip r:embed="rId5" cstate="print"/>
            <a:srcRect/>
            <a:stretch>
              <a:fillRect/>
            </a:stretch>
          </p:blipFill>
          <p:spPr bwMode="auto">
            <a:xfrm>
              <a:off x="1231900" y="2117171"/>
              <a:ext cx="1168732" cy="1700767"/>
            </a:xfrm>
            <a:prstGeom prst="rect">
              <a:avLst/>
            </a:prstGeom>
            <a:noFill/>
          </p:spPr>
        </p:pic>
      </p:grpSp>
      <p:pic>
        <p:nvPicPr>
          <p:cNvPr id="4099" name="Picture 3" descr="C:\Courses\Icons Windows Vista\server_virtual_Gglow.png"/>
          <p:cNvPicPr>
            <a:picLocks noChangeAspect="1" noChangeArrowheads="1"/>
          </p:cNvPicPr>
          <p:nvPr/>
        </p:nvPicPr>
        <p:blipFill>
          <a:blip r:embed="rId6"/>
          <a:srcRect/>
          <a:stretch>
            <a:fillRect/>
          </a:stretch>
        </p:blipFill>
        <p:spPr bwMode="auto">
          <a:xfrm>
            <a:off x="757681" y="1923937"/>
            <a:ext cx="1433069" cy="1848205"/>
          </a:xfrm>
          <a:prstGeom prst="rect">
            <a:avLst/>
          </a:prstGeom>
          <a:noFill/>
        </p:spPr>
      </p:pic>
      <p:sp>
        <p:nvSpPr>
          <p:cNvPr id="2" name="Title 1"/>
          <p:cNvSpPr>
            <a:spLocks noGrp="1"/>
          </p:cNvSpPr>
          <p:nvPr>
            <p:ph type="title"/>
          </p:nvPr>
        </p:nvSpPr>
        <p:spPr/>
        <p:txBody>
          <a:bodyPr/>
          <a:lstStyle/>
          <a:p>
            <a:r>
              <a:rPr smtClean="0"/>
              <a:t>Improving Branch Office Security</a:t>
            </a:r>
            <a:endParaRPr lang="en-US" dirty="0"/>
          </a:p>
        </p:txBody>
      </p:sp>
      <p:sp>
        <p:nvSpPr>
          <p:cNvPr id="14" name="TextBox 13"/>
          <p:cNvSpPr txBox="1"/>
          <p:nvPr/>
        </p:nvSpPr>
        <p:spPr>
          <a:xfrm>
            <a:off x="1143000" y="1295400"/>
            <a:ext cx="1253826" cy="584775"/>
          </a:xfrm>
          <a:prstGeom prst="rect">
            <a:avLst/>
          </a:prstGeom>
          <a:noFill/>
        </p:spPr>
        <p:txBody>
          <a:bodyPr wrap="square" rtlCol="0">
            <a:spAutoFit/>
          </a:bodyPr>
          <a:lstStyle/>
          <a:p>
            <a:pPr algn="ctr"/>
            <a:r>
              <a:rPr lang="en-US" sz="1600" dirty="0" smtClean="0">
                <a:latin typeface="+mj-lt"/>
              </a:rPr>
              <a:t>Regional Datacenter</a:t>
            </a:r>
            <a:endParaRPr lang="en-US" sz="1600" dirty="0">
              <a:latin typeface="+mj-lt"/>
            </a:endParaRPr>
          </a:p>
        </p:txBody>
      </p:sp>
      <p:cxnSp>
        <p:nvCxnSpPr>
          <p:cNvPr id="21" name="Straight Connector 20"/>
          <p:cNvCxnSpPr/>
          <p:nvPr/>
        </p:nvCxnSpPr>
        <p:spPr>
          <a:xfrm>
            <a:off x="1938657" y="2731000"/>
            <a:ext cx="3939629" cy="795971"/>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0683" y="3583218"/>
            <a:ext cx="1723555" cy="646331"/>
          </a:xfrm>
          <a:prstGeom prst="rect">
            <a:avLst/>
          </a:prstGeom>
          <a:noFill/>
        </p:spPr>
        <p:txBody>
          <a:bodyPr wrap="square" rtlCol="0">
            <a:spAutoFit/>
          </a:bodyPr>
          <a:lstStyle/>
          <a:p>
            <a:pPr algn="ctr"/>
            <a:r>
              <a:rPr lang="en-US" dirty="0" smtClean="0">
                <a:latin typeface="+mj-lt"/>
              </a:rPr>
              <a:t>Read/Write Replica of DFS</a:t>
            </a:r>
            <a:endParaRPr lang="en-US" dirty="0">
              <a:latin typeface="+mj-lt"/>
            </a:endParaRPr>
          </a:p>
        </p:txBody>
      </p:sp>
      <p:pic>
        <p:nvPicPr>
          <p:cNvPr id="4"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4048450" y="3591673"/>
            <a:ext cx="4443725" cy="2502334"/>
          </a:xfrm>
          <a:prstGeom prst="rect">
            <a:avLst/>
          </a:prstGeom>
          <a:noFill/>
        </p:spPr>
      </p:pic>
      <p:pic>
        <p:nvPicPr>
          <p:cNvPr id="4098" name="Picture 2" descr="C:\Courses\Icons Windows Vista\server_virtual_Rglow.png"/>
          <p:cNvPicPr>
            <a:picLocks noChangeAspect="1" noChangeArrowheads="1"/>
          </p:cNvPicPr>
          <p:nvPr/>
        </p:nvPicPr>
        <p:blipFill>
          <a:blip r:embed="rId7"/>
          <a:srcRect/>
          <a:stretch>
            <a:fillRect/>
          </a:stretch>
        </p:blipFill>
        <p:spPr bwMode="auto">
          <a:xfrm>
            <a:off x="5753101" y="2664151"/>
            <a:ext cx="1433069" cy="1848205"/>
          </a:xfrm>
          <a:prstGeom prst="rect">
            <a:avLst/>
          </a:prstGeom>
          <a:noFill/>
        </p:spPr>
      </p:pic>
      <p:sp>
        <p:nvSpPr>
          <p:cNvPr id="23" name="TextBox 22"/>
          <p:cNvSpPr txBox="1"/>
          <p:nvPr/>
        </p:nvSpPr>
        <p:spPr>
          <a:xfrm>
            <a:off x="7347665" y="3861711"/>
            <a:ext cx="1447800" cy="338554"/>
          </a:xfrm>
          <a:prstGeom prst="rect">
            <a:avLst/>
          </a:prstGeom>
          <a:noFill/>
        </p:spPr>
        <p:txBody>
          <a:bodyPr wrap="square" rtlCol="0">
            <a:spAutoFit/>
          </a:bodyPr>
          <a:lstStyle/>
          <a:p>
            <a:pPr algn="ctr"/>
            <a:r>
              <a:rPr lang="en-US" sz="1600" dirty="0" smtClean="0">
                <a:latin typeface="+mj-lt"/>
              </a:rPr>
              <a:t>Branch Office</a:t>
            </a:r>
            <a:endParaRPr lang="en-US" sz="1600" dirty="0">
              <a:latin typeface="+mj-lt"/>
            </a:endParaRPr>
          </a:p>
        </p:txBody>
      </p:sp>
      <p:sp>
        <p:nvSpPr>
          <p:cNvPr id="31" name="TextBox 30"/>
          <p:cNvSpPr txBox="1"/>
          <p:nvPr/>
        </p:nvSpPr>
        <p:spPr>
          <a:xfrm>
            <a:off x="5533591" y="2139342"/>
            <a:ext cx="1723555" cy="646331"/>
          </a:xfrm>
          <a:prstGeom prst="rect">
            <a:avLst/>
          </a:prstGeom>
          <a:noFill/>
        </p:spPr>
        <p:txBody>
          <a:bodyPr wrap="square" rtlCol="0">
            <a:spAutoFit/>
          </a:bodyPr>
          <a:lstStyle/>
          <a:p>
            <a:pPr algn="ctr"/>
            <a:r>
              <a:rPr lang="en-US" dirty="0" smtClean="0">
                <a:latin typeface="+mj-lt"/>
              </a:rPr>
              <a:t>Read-only Replica of DFS</a:t>
            </a:r>
            <a:endParaRPr lang="en-US" dirty="0">
              <a:latin typeface="+mj-lt"/>
            </a:endParaRPr>
          </a:p>
        </p:txBody>
      </p:sp>
      <p:cxnSp>
        <p:nvCxnSpPr>
          <p:cNvPr id="35" name="Straight Connector 34"/>
          <p:cNvCxnSpPr/>
          <p:nvPr/>
        </p:nvCxnSpPr>
        <p:spPr>
          <a:xfrm flipV="1">
            <a:off x="475178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7" name="Picture 2" descr="C:\Courses\Icons Windows Vista\Laptop.png"/>
          <p:cNvPicPr>
            <a:picLocks noChangeAspect="1" noChangeArrowheads="1"/>
          </p:cNvPicPr>
          <p:nvPr/>
        </p:nvPicPr>
        <p:blipFill>
          <a:blip r:embed="rId8"/>
          <a:srcRect/>
          <a:stretch>
            <a:fillRect/>
          </a:stretch>
        </p:blipFill>
        <p:spPr bwMode="auto">
          <a:xfrm>
            <a:off x="3946020" y="4236004"/>
            <a:ext cx="1419809" cy="1419809"/>
          </a:xfrm>
          <a:prstGeom prst="rect">
            <a:avLst/>
          </a:prstGeom>
          <a:noFill/>
        </p:spPr>
      </p:pic>
      <p:pic>
        <p:nvPicPr>
          <p:cNvPr id="38" name="Picture 12" descr="C:\Courses\Icons Windows Vista\imageres.dll_I00a2_0409.png"/>
          <p:cNvPicPr>
            <a:picLocks noChangeAspect="1" noChangeArrowheads="1"/>
          </p:cNvPicPr>
          <p:nvPr/>
        </p:nvPicPr>
        <p:blipFill>
          <a:blip r:embed="rId9" cstate="print"/>
          <a:srcRect/>
          <a:stretch>
            <a:fillRect/>
          </a:stretch>
        </p:blipFill>
        <p:spPr bwMode="auto">
          <a:xfrm>
            <a:off x="1477499" y="2761673"/>
            <a:ext cx="864124" cy="864124"/>
          </a:xfrm>
          <a:prstGeom prst="rect">
            <a:avLst/>
          </a:prstGeom>
          <a:noFill/>
        </p:spPr>
      </p:pic>
      <p:pic>
        <p:nvPicPr>
          <p:cNvPr id="39" name="Picture 12" descr="C:\Courses\Icons Windows Vista\imageres.dll_I00a2_0409.png"/>
          <p:cNvPicPr>
            <a:picLocks noChangeAspect="1" noChangeArrowheads="1"/>
          </p:cNvPicPr>
          <p:nvPr/>
        </p:nvPicPr>
        <p:blipFill>
          <a:blip r:embed="rId9" cstate="print"/>
          <a:srcRect/>
          <a:stretch>
            <a:fillRect/>
          </a:stretch>
        </p:blipFill>
        <p:spPr bwMode="auto">
          <a:xfrm>
            <a:off x="6492184" y="3465601"/>
            <a:ext cx="864124" cy="864124"/>
          </a:xfrm>
          <a:prstGeom prst="rect">
            <a:avLst/>
          </a:prstGeom>
          <a:noFill/>
        </p:spPr>
      </p:pic>
      <p:pic>
        <p:nvPicPr>
          <p:cNvPr id="4102" name="Picture 6" descr="C:\Courses\Icons Windows Vista\netshell.dll_I0643_0409.png"/>
          <p:cNvPicPr>
            <a:picLocks noChangeAspect="1" noChangeArrowheads="1"/>
          </p:cNvPicPr>
          <p:nvPr/>
        </p:nvPicPr>
        <p:blipFill>
          <a:blip r:embed="rId10" cstate="print"/>
          <a:srcRect/>
          <a:stretch>
            <a:fillRect/>
          </a:stretch>
        </p:blipFill>
        <p:spPr bwMode="auto">
          <a:xfrm>
            <a:off x="5534558" y="4350642"/>
            <a:ext cx="595086" cy="595086"/>
          </a:xfrm>
          <a:prstGeom prst="rect">
            <a:avLst/>
          </a:prstGeom>
          <a:noFill/>
        </p:spPr>
      </p:pic>
      <p:pic>
        <p:nvPicPr>
          <p:cNvPr id="43" name="Picture 6" descr="C:\Courses\Icons Windows Vista\netshell.dll_I0643_0409.png"/>
          <p:cNvPicPr>
            <a:picLocks noChangeAspect="1" noChangeArrowheads="1"/>
          </p:cNvPicPr>
          <p:nvPr/>
        </p:nvPicPr>
        <p:blipFill>
          <a:blip r:embed="rId10" cstate="print"/>
          <a:srcRect/>
          <a:stretch>
            <a:fillRect/>
          </a:stretch>
        </p:blipFill>
        <p:spPr bwMode="auto">
          <a:xfrm>
            <a:off x="6683829" y="4350642"/>
            <a:ext cx="595086" cy="595086"/>
          </a:xfrm>
          <a:prstGeom prst="rect">
            <a:avLst/>
          </a:prstGeom>
          <a:noFill/>
        </p:spPr>
      </p:pic>
      <p:cxnSp>
        <p:nvCxnSpPr>
          <p:cNvPr id="46" name="Straight Connector 45"/>
          <p:cNvCxnSpPr/>
          <p:nvPr/>
        </p:nvCxnSpPr>
        <p:spPr>
          <a:xfrm flipH="1" flipV="1">
            <a:off x="720734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2" descr="C:\Courses\Icons Windows Vista\Laptop.png"/>
          <p:cNvPicPr>
            <a:picLocks noChangeAspect="1" noChangeArrowheads="1"/>
          </p:cNvPicPr>
          <p:nvPr/>
        </p:nvPicPr>
        <p:blipFill>
          <a:blip r:embed="rId8"/>
          <a:srcRect/>
          <a:stretch>
            <a:fillRect/>
          </a:stretch>
        </p:blipFill>
        <p:spPr bwMode="auto">
          <a:xfrm>
            <a:off x="7208739" y="4236004"/>
            <a:ext cx="1419809" cy="1419809"/>
          </a:xfrm>
          <a:prstGeom prst="rect">
            <a:avLst/>
          </a:prstGeom>
          <a:noFill/>
        </p:spPr>
      </p:pic>
      <p:sp>
        <p:nvSpPr>
          <p:cNvPr id="50" name="TextBox 49"/>
          <p:cNvSpPr txBox="1"/>
          <p:nvPr/>
        </p:nvSpPr>
        <p:spPr>
          <a:xfrm>
            <a:off x="5518861" y="4956216"/>
            <a:ext cx="1630084" cy="646331"/>
          </a:xfrm>
          <a:prstGeom prst="rect">
            <a:avLst/>
          </a:prstGeom>
          <a:noFill/>
        </p:spPr>
        <p:txBody>
          <a:bodyPr wrap="square" rtlCol="0">
            <a:spAutoFit/>
          </a:bodyPr>
          <a:lstStyle/>
          <a:p>
            <a:pPr algn="ctr"/>
            <a:r>
              <a:rPr lang="en-US" dirty="0" smtClean="0">
                <a:latin typeface="+mj-lt"/>
              </a:rPr>
              <a:t>Deletions are not allowed</a:t>
            </a:r>
            <a:endParaRPr lang="en-US" dirty="0">
              <a:latin typeface="+mj-lt"/>
            </a:endParaRPr>
          </a:p>
        </p:txBody>
      </p:sp>
      <p:sp>
        <p:nvSpPr>
          <p:cNvPr id="51" name="Rectangular Callout 50"/>
          <p:cNvSpPr/>
          <p:nvPr/>
        </p:nvSpPr>
        <p:spPr bwMode="auto">
          <a:xfrm>
            <a:off x="4689763" y="1558636"/>
            <a:ext cx="2895600" cy="369328"/>
          </a:xfrm>
          <a:prstGeom prst="wedgeRectCallout">
            <a:avLst>
              <a:gd name="adj1" fmla="val 9067"/>
              <a:gd name="adj2" fmla="val 11448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Support for read-only DFS</a:t>
            </a:r>
          </a:p>
        </p:txBody>
      </p:sp>
      <p:sp>
        <p:nvSpPr>
          <p:cNvPr id="52" name="Rectangular Callout 51"/>
          <p:cNvSpPr/>
          <p:nvPr/>
        </p:nvSpPr>
        <p:spPr bwMode="auto">
          <a:xfrm>
            <a:off x="907473" y="4468091"/>
            <a:ext cx="2895600" cy="923326"/>
          </a:xfrm>
          <a:prstGeom prst="wedgeRectCallout">
            <a:avLst>
              <a:gd name="adj1" fmla="val -16770"/>
              <a:gd name="adj2" fmla="val -7907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Provides a read-only, replica copy of read/write  DFS resources</a:t>
            </a:r>
          </a:p>
        </p:txBody>
      </p:sp>
      <p:sp>
        <p:nvSpPr>
          <p:cNvPr id="54" name="Rectangular Callout 53"/>
          <p:cNvSpPr/>
          <p:nvPr/>
        </p:nvSpPr>
        <p:spPr bwMode="auto">
          <a:xfrm>
            <a:off x="2750127" y="5811982"/>
            <a:ext cx="2895600" cy="646327"/>
          </a:xfrm>
          <a:prstGeom prst="wedgeRectCallout">
            <a:avLst>
              <a:gd name="adj1" fmla="val 58828"/>
              <a:gd name="adj2" fmla="val -404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Prevents modifications within branch office</a:t>
            </a:r>
          </a:p>
        </p:txBody>
      </p:sp>
      <p:sp>
        <p:nvSpPr>
          <p:cNvPr id="55" name="Isosceles Triangle 54"/>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51"/>
                                        </p:tgtEl>
                                        <p:attrNameLst>
                                          <p:attrName>style.opacity</p:attrName>
                                        </p:attrNameLst>
                                      </p:cBhvr>
                                      <p:to>
                                        <p:strVal val="0.5"/>
                                      </p:to>
                                    </p:set>
                                    <p:animEffect filter="image" prLst="opacity: 0.5">
                                      <p:cBhvr rctx="IE">
                                        <p:cTn id="12" dur="indefinite"/>
                                        <p:tgtEl>
                                          <p:spTgt spid="51"/>
                                        </p:tgtEl>
                                      </p:cBhvr>
                                    </p:animEffec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52"/>
                                        </p:tgtEl>
                                        <p:attrNameLst>
                                          <p:attrName>style.opacity</p:attrName>
                                        </p:attrNameLst>
                                      </p:cBhvr>
                                      <p:to>
                                        <p:strVal val="0.5"/>
                                      </p:to>
                                    </p:set>
                                    <p:animEffect filter="image" prLst="opacity: 0.5">
                                      <p:cBhvr rctx="IE">
                                        <p:cTn id="21" dur="indefinite"/>
                                        <p:tgtEl>
                                          <p:spTgt spid="52"/>
                                        </p:tgtEl>
                                      </p:cBhvr>
                                    </p:animEffect>
                                  </p:childTnLst>
                                </p:cTn>
                              </p:par>
                            </p:childTnLst>
                          </p:cTn>
                        </p:par>
                        <p:par>
                          <p:cTn id="22" fill="hold">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1000"/>
                            </p:stCondLst>
                            <p:childTnLst>
                              <p:par>
                                <p:cTn id="34" presetID="23" presetClass="entr" presetSubtype="288" fill="hold" nodeType="afterEffect">
                                  <p:stCondLst>
                                    <p:cond delay="0"/>
                                  </p:stCondLst>
                                  <p:childTnLst>
                                    <p:set>
                                      <p:cBhvr>
                                        <p:cTn id="35" dur="1" fill="hold">
                                          <p:stCondLst>
                                            <p:cond delay="0"/>
                                          </p:stCondLst>
                                        </p:cTn>
                                        <p:tgtEl>
                                          <p:spTgt spid="4102"/>
                                        </p:tgtEl>
                                        <p:attrNameLst>
                                          <p:attrName>style.visibility</p:attrName>
                                        </p:attrNameLst>
                                      </p:cBhvr>
                                      <p:to>
                                        <p:strVal val="visible"/>
                                      </p:to>
                                    </p:set>
                                    <p:anim calcmode="lin" valueType="num">
                                      <p:cBhvr>
                                        <p:cTn id="36" dur="500" fill="hold"/>
                                        <p:tgtEl>
                                          <p:spTgt spid="4102"/>
                                        </p:tgtEl>
                                        <p:attrNameLst>
                                          <p:attrName>ppt_w</p:attrName>
                                        </p:attrNameLst>
                                      </p:cBhvr>
                                      <p:tavLst>
                                        <p:tav tm="0">
                                          <p:val>
                                            <p:strVal val="4/3*#ppt_w"/>
                                          </p:val>
                                        </p:tav>
                                        <p:tav tm="100000">
                                          <p:val>
                                            <p:strVal val="#ppt_w"/>
                                          </p:val>
                                        </p:tav>
                                      </p:tavLst>
                                    </p:anim>
                                    <p:anim calcmode="lin" valueType="num">
                                      <p:cBhvr>
                                        <p:cTn id="37" dur="500" fill="hold"/>
                                        <p:tgtEl>
                                          <p:spTgt spid="4102"/>
                                        </p:tgtEl>
                                        <p:attrNameLst>
                                          <p:attrName>ppt_h</p:attrName>
                                        </p:attrNameLst>
                                      </p:cBhvr>
                                      <p:tavLst>
                                        <p:tav tm="0">
                                          <p:val>
                                            <p:strVal val="4/3*#ppt_h"/>
                                          </p:val>
                                        </p:tav>
                                        <p:tav tm="100000">
                                          <p:val>
                                            <p:strVal val="#ppt_h"/>
                                          </p:val>
                                        </p:tav>
                                      </p:tavLst>
                                    </p:anim>
                                  </p:childTnLst>
                                </p:cTn>
                              </p:par>
                              <p:par>
                                <p:cTn id="38" presetID="23" presetClass="entr" presetSubtype="288"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strVal val="4/3*#ppt_w"/>
                                          </p:val>
                                        </p:tav>
                                        <p:tav tm="100000">
                                          <p:val>
                                            <p:strVal val="#ppt_w"/>
                                          </p:val>
                                        </p:tav>
                                      </p:tavLst>
                                    </p:anim>
                                    <p:anim calcmode="lin" valueType="num">
                                      <p:cBhvr>
                                        <p:cTn id="41" dur="500" fill="hold"/>
                                        <p:tgtEl>
                                          <p:spTgt spid="43"/>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54"/>
                                        </p:tgtEl>
                                        <p:attrNameLst>
                                          <p:attrName>style.opacity</p:attrName>
                                        </p:attrNameLst>
                                      </p:cBhvr>
                                      <p:to>
                                        <p:strVal val="0.5"/>
                                      </p:to>
                                    </p:set>
                                    <p:animEffect filter="image" prLst="opacity: 0.5">
                                      <p:cBhvr rctx="IE">
                                        <p:cTn id="46" dur="indefinite"/>
                                        <p:tgtEl>
                                          <p:spTgt spid="54"/>
                                        </p:tgtEl>
                                      </p:cBhvr>
                                    </p:animEffec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4" grpId="0" animBg="1"/>
      <p:bldP spid="54" grpId="1"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 name="Freeform 94"/>
          <p:cNvSpPr/>
          <p:nvPr/>
        </p:nvSpPr>
        <p:spPr>
          <a:xfrm>
            <a:off x="1117600" y="3708400"/>
            <a:ext cx="6807200" cy="1930400"/>
          </a:xfrm>
          <a:custGeom>
            <a:avLst/>
            <a:gdLst>
              <a:gd name="connsiteX0" fmla="*/ 0 w 6807200"/>
              <a:gd name="connsiteY0" fmla="*/ 0 h 1752600"/>
              <a:gd name="connsiteX1" fmla="*/ 0 w 6807200"/>
              <a:gd name="connsiteY1" fmla="*/ 1752600 h 1752600"/>
              <a:gd name="connsiteX2" fmla="*/ 6807200 w 6807200"/>
              <a:gd name="connsiteY2" fmla="*/ 1752600 h 1752600"/>
              <a:gd name="connsiteX3" fmla="*/ 6794500 w 6807200"/>
              <a:gd name="connsiteY3" fmla="*/ 368300 h 1752600"/>
            </a:gdLst>
            <a:ahLst/>
            <a:cxnLst>
              <a:cxn ang="0">
                <a:pos x="connsiteX0" y="connsiteY0"/>
              </a:cxn>
              <a:cxn ang="0">
                <a:pos x="connsiteX1" y="connsiteY1"/>
              </a:cxn>
              <a:cxn ang="0">
                <a:pos x="connsiteX2" y="connsiteY2"/>
              </a:cxn>
              <a:cxn ang="0">
                <a:pos x="connsiteX3" y="connsiteY3"/>
              </a:cxn>
            </a:cxnLst>
            <a:rect l="l" t="t" r="r" b="b"/>
            <a:pathLst>
              <a:path w="6807200" h="1752600">
                <a:moveTo>
                  <a:pt x="0" y="0"/>
                </a:moveTo>
                <a:lnTo>
                  <a:pt x="0" y="1752600"/>
                </a:lnTo>
                <a:lnTo>
                  <a:pt x="6807200" y="1752600"/>
                </a:lnTo>
                <a:lnTo>
                  <a:pt x="6794500" y="36830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19200" y="3352800"/>
            <a:ext cx="1295400" cy="1588"/>
          </a:xfrm>
          <a:prstGeom prst="line">
            <a:avLst/>
          </a:pr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57156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defTabSz="914363" eaLnBrk="1" fontAlgn="auto" hangingPunct="1">
              <a:spcAft>
                <a:spcPts val="0"/>
              </a:spcAft>
              <a:defRPr/>
            </a:pPr>
            <a:r>
              <a:rPr sz="4400" smtClean="0"/>
              <a:t>Increasing Availability</a:t>
            </a:r>
            <a:br>
              <a:rPr sz="4400" smtClean="0"/>
            </a:br>
            <a:r>
              <a:rPr sz="3600" smtClean="0"/>
              <a:t>Live Migr</a:t>
            </a:r>
            <a:r>
              <a:rPr smtClean="0"/>
              <a:t>ation</a:t>
            </a:r>
            <a:endParaRPr sz="3600" dirty="0"/>
          </a:p>
        </p:txBody>
      </p:sp>
      <p:sp>
        <p:nvSpPr>
          <p:cNvPr id="102" name="Isosceles Triangle 10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ectangle 10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1448424" y="3810000"/>
            <a:ext cx="1043503" cy="584775"/>
          </a:xfrm>
          <a:prstGeom prst="rect">
            <a:avLst/>
          </a:prstGeom>
          <a:noFill/>
        </p:spPr>
        <p:txBody>
          <a:bodyPr wrap="square" rtlCol="0">
            <a:spAutoFit/>
          </a:bodyPr>
          <a:lstStyle/>
          <a:p>
            <a:pPr algn="ctr"/>
            <a:r>
              <a:rPr lang="en-US" sz="1600" dirty="0" smtClean="0"/>
              <a:t>Cluster</a:t>
            </a:r>
          </a:p>
          <a:p>
            <a:pPr algn="ctr"/>
            <a:r>
              <a:rPr lang="en-US" sz="1600" dirty="0" smtClean="0"/>
              <a:t>Node 1</a:t>
            </a:r>
          </a:p>
        </p:txBody>
      </p:sp>
      <p:pic>
        <p:nvPicPr>
          <p:cNvPr id="57"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4780608" y="4485000"/>
            <a:ext cx="933682" cy="611071"/>
          </a:xfrm>
          <a:prstGeom prst="rect">
            <a:avLst/>
          </a:prstGeom>
          <a:noFill/>
        </p:spPr>
      </p:pic>
      <p:sp>
        <p:nvSpPr>
          <p:cNvPr id="12" name="TextBox 11"/>
          <p:cNvSpPr txBox="1"/>
          <p:nvPr/>
        </p:nvSpPr>
        <p:spPr>
          <a:xfrm>
            <a:off x="4509354" y="5029200"/>
            <a:ext cx="1434870" cy="584775"/>
          </a:xfrm>
          <a:prstGeom prst="rect">
            <a:avLst/>
          </a:prstGeom>
          <a:noFill/>
        </p:spPr>
        <p:txBody>
          <a:bodyPr wrap="square" rtlCol="0">
            <a:spAutoFit/>
          </a:bodyPr>
          <a:lstStyle/>
          <a:p>
            <a:pPr algn="ctr"/>
            <a:r>
              <a:rPr lang="en-US" sz="1600" dirty="0" smtClean="0">
                <a:latin typeface="+mj-lt"/>
              </a:rPr>
              <a:t>Network</a:t>
            </a:r>
            <a:r>
              <a:rPr lang="en-US" sz="1600" dirty="0" smtClean="0"/>
              <a:t> Storage </a:t>
            </a:r>
            <a:endParaRPr lang="en-US" sz="1600" dirty="0">
              <a:latin typeface="+mj-lt"/>
            </a:endParaRPr>
          </a:p>
        </p:txBody>
      </p:sp>
      <p:sp>
        <p:nvSpPr>
          <p:cNvPr id="59" name="TextBox 58"/>
          <p:cNvSpPr txBox="1"/>
          <p:nvPr/>
        </p:nvSpPr>
        <p:spPr>
          <a:xfrm>
            <a:off x="7925424" y="3810000"/>
            <a:ext cx="1294776" cy="584775"/>
          </a:xfrm>
          <a:prstGeom prst="rect">
            <a:avLst/>
          </a:prstGeom>
          <a:noFill/>
        </p:spPr>
        <p:txBody>
          <a:bodyPr wrap="square" rtlCol="0">
            <a:spAutoFit/>
          </a:bodyPr>
          <a:lstStyle/>
          <a:p>
            <a:pPr algn="ctr"/>
            <a:r>
              <a:rPr lang="en-US" sz="1600" dirty="0" smtClean="0"/>
              <a:t>Cluster</a:t>
            </a:r>
          </a:p>
          <a:p>
            <a:pPr algn="ctr"/>
            <a:r>
              <a:rPr lang="en-US" sz="1600" dirty="0" smtClean="0"/>
              <a:t>Node 2</a:t>
            </a:r>
          </a:p>
        </p:txBody>
      </p:sp>
      <p:pic>
        <p:nvPicPr>
          <p:cNvPr id="60" name="Picture 2" descr="C:\Courses\Windows Vista Illustration Icons\Server.png"/>
          <p:cNvPicPr>
            <a:picLocks noChangeAspect="1" noChangeArrowheads="1"/>
          </p:cNvPicPr>
          <p:nvPr/>
        </p:nvPicPr>
        <p:blipFill>
          <a:blip r:embed="rId5" cstate="print"/>
          <a:srcRect/>
          <a:stretch>
            <a:fillRect/>
          </a:stretch>
        </p:blipFill>
        <p:spPr bwMode="auto">
          <a:xfrm flipH="1">
            <a:off x="7143842" y="2853456"/>
            <a:ext cx="1010182" cy="1382353"/>
          </a:xfrm>
          <a:prstGeom prst="rect">
            <a:avLst/>
          </a:prstGeom>
          <a:noFill/>
        </p:spPr>
      </p:pic>
      <p:sp>
        <p:nvSpPr>
          <p:cNvPr id="34" name="Freeform 33"/>
          <p:cNvSpPr/>
          <p:nvPr/>
        </p:nvSpPr>
        <p:spPr>
          <a:xfrm>
            <a:off x="28962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descr="C:\Courses\Windows Vista Illustration Icons\Server.png"/>
          <p:cNvPicPr>
            <a:picLocks noChangeAspect="1" noChangeArrowheads="1"/>
          </p:cNvPicPr>
          <p:nvPr/>
        </p:nvPicPr>
        <p:blipFill>
          <a:blip r:embed="rId5" cstate="print"/>
          <a:srcRect/>
          <a:stretch>
            <a:fillRect/>
          </a:stretch>
        </p:blipFill>
        <p:spPr bwMode="auto">
          <a:xfrm>
            <a:off x="2373707" y="2853456"/>
            <a:ext cx="1010182" cy="1382353"/>
          </a:xfrm>
          <a:prstGeom prst="rect">
            <a:avLst/>
          </a:prstGeom>
          <a:noFill/>
        </p:spPr>
      </p:pic>
      <p:pic>
        <p:nvPicPr>
          <p:cNvPr id="61" name="Picture 3" descr="C:\Courses\Windows Vista Illustration Icons\VPN.png"/>
          <p:cNvPicPr>
            <a:picLocks noChangeAspect="1" noChangeArrowheads="1"/>
          </p:cNvPicPr>
          <p:nvPr/>
        </p:nvPicPr>
        <p:blipFill>
          <a:blip r:embed="rId6" cstate="print"/>
          <a:srcRect/>
          <a:stretch>
            <a:fillRect/>
          </a:stretch>
        </p:blipFill>
        <p:spPr bwMode="auto">
          <a:xfrm>
            <a:off x="3061459"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9" name="Right Arrow 38"/>
          <p:cNvSpPr/>
          <p:nvPr/>
        </p:nvSpPr>
        <p:spPr bwMode="auto">
          <a:xfrm>
            <a:off x="3734424"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Configuration Data</a:t>
            </a:r>
          </a:p>
        </p:txBody>
      </p:sp>
      <p:sp>
        <p:nvSpPr>
          <p:cNvPr id="29" name="TextBox 28"/>
          <p:cNvSpPr txBox="1"/>
          <p:nvPr/>
        </p:nvSpPr>
        <p:spPr>
          <a:xfrm>
            <a:off x="3260419" y="1777425"/>
            <a:ext cx="1312205" cy="584775"/>
          </a:xfrm>
          <a:prstGeom prst="rect">
            <a:avLst/>
          </a:prstGeom>
          <a:noFill/>
        </p:spPr>
        <p:txBody>
          <a:bodyPr wrap="square" rtlCol="0">
            <a:spAutoFit/>
          </a:bodyPr>
          <a:lstStyle/>
          <a:p>
            <a:pPr algn="ctr"/>
            <a:r>
              <a:rPr lang="en-US" sz="1600" dirty="0" smtClean="0"/>
              <a:t>Virtual Machine </a:t>
            </a:r>
          </a:p>
        </p:txBody>
      </p:sp>
      <p:sp>
        <p:nvSpPr>
          <p:cNvPr id="58" name="Right Arrow 57"/>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Content</a:t>
            </a:r>
          </a:p>
        </p:txBody>
      </p:sp>
      <p:sp>
        <p:nvSpPr>
          <p:cNvPr id="22" name="TextBox 21"/>
          <p:cNvSpPr txBox="1"/>
          <p:nvPr/>
        </p:nvSpPr>
        <p:spPr>
          <a:xfrm>
            <a:off x="5562600" y="4114800"/>
            <a:ext cx="636004" cy="338554"/>
          </a:xfrm>
          <a:prstGeom prst="rect">
            <a:avLst/>
          </a:prstGeom>
          <a:noFill/>
        </p:spPr>
        <p:txBody>
          <a:bodyPr wrap="square" rtlCol="0">
            <a:spAutoFit/>
          </a:bodyPr>
          <a:lstStyle/>
          <a:p>
            <a:pPr algn="ctr"/>
            <a:r>
              <a:rPr lang="en-US" sz="1600" dirty="0" smtClean="0">
                <a:latin typeface="+mj-lt"/>
              </a:rPr>
              <a:t>VHD</a:t>
            </a:r>
          </a:p>
        </p:txBody>
      </p:sp>
      <p:pic>
        <p:nvPicPr>
          <p:cNvPr id="1026" name="Picture 2" descr="C:\Courses\Icons Windows Vista\imageres.dll_I0020_0409.png"/>
          <p:cNvPicPr>
            <a:picLocks noChangeAspect="1" noChangeArrowheads="1"/>
          </p:cNvPicPr>
          <p:nvPr/>
        </p:nvPicPr>
        <p:blipFill>
          <a:blip r:embed="rId7" cstate="print"/>
          <a:srcRect/>
          <a:stretch>
            <a:fillRect/>
          </a:stretch>
        </p:blipFill>
        <p:spPr bwMode="auto">
          <a:xfrm>
            <a:off x="5068954" y="3962400"/>
            <a:ext cx="875271" cy="875270"/>
          </a:xfrm>
          <a:prstGeom prst="rect">
            <a:avLst/>
          </a:prstGeom>
          <a:noFill/>
        </p:spPr>
      </p:pic>
      <p:sp>
        <p:nvSpPr>
          <p:cNvPr id="63" name="Right Arrow 62"/>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Sync</a:t>
            </a:r>
          </a:p>
        </p:txBody>
      </p:sp>
      <p:pic>
        <p:nvPicPr>
          <p:cNvPr id="67" name="Picture 3" descr="C:\Courses\Windows Vista Illustration Icons\VPN.png"/>
          <p:cNvPicPr>
            <a:picLocks noChangeAspect="1" noChangeArrowheads="1"/>
          </p:cNvPicPr>
          <p:nvPr/>
        </p:nvPicPr>
        <p:blipFill>
          <a:blip r:embed="rId6" cstate="print"/>
          <a:srcRect/>
          <a:stretch>
            <a:fillRect/>
          </a:stretch>
        </p:blipFill>
        <p:spPr bwMode="auto">
          <a:xfrm flipH="1">
            <a:off x="6563584"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5" name="TextBox 34"/>
          <p:cNvSpPr txBox="1"/>
          <p:nvPr/>
        </p:nvSpPr>
        <p:spPr>
          <a:xfrm>
            <a:off x="6172824" y="1777425"/>
            <a:ext cx="1312205" cy="584775"/>
          </a:xfrm>
          <a:prstGeom prst="rect">
            <a:avLst/>
          </a:prstGeom>
          <a:noFill/>
        </p:spPr>
        <p:txBody>
          <a:bodyPr wrap="square" rtlCol="0">
            <a:spAutoFit/>
          </a:bodyPr>
          <a:lstStyle/>
          <a:p>
            <a:pPr algn="ctr"/>
            <a:r>
              <a:rPr lang="en-US" sz="1600" dirty="0" smtClean="0"/>
              <a:t>Virtual Machine </a:t>
            </a:r>
          </a:p>
        </p:txBody>
      </p:sp>
      <p:grpSp>
        <p:nvGrpSpPr>
          <p:cNvPr id="43" name="Group 42"/>
          <p:cNvGrpSpPr/>
          <p:nvPr/>
        </p:nvGrpSpPr>
        <p:grpSpPr>
          <a:xfrm>
            <a:off x="76200" y="2743200"/>
            <a:ext cx="1524000" cy="1240276"/>
            <a:chOff x="1981200" y="3048000"/>
            <a:chExt cx="3581400" cy="2914649"/>
          </a:xfrm>
        </p:grpSpPr>
        <p:pic>
          <p:nvPicPr>
            <p:cNvPr id="1031" name="Picture 7" descr="C:\Courses\Icons Windows Vista\Computer_monitor.png"/>
            <p:cNvPicPr>
              <a:picLocks noChangeAspect="1" noChangeArrowheads="1"/>
            </p:cNvPicPr>
            <p:nvPr/>
          </p:nvPicPr>
          <p:blipFill>
            <a:blip r:embed="rId8"/>
            <a:srcRect/>
            <a:stretch>
              <a:fillRect/>
            </a:stretch>
          </p:blipFill>
          <p:spPr bwMode="auto">
            <a:xfrm>
              <a:off x="3124200" y="3048000"/>
              <a:ext cx="2438400" cy="2501900"/>
            </a:xfrm>
            <a:prstGeom prst="rect">
              <a:avLst/>
            </a:prstGeom>
            <a:noFill/>
          </p:spPr>
        </p:pic>
        <p:pic>
          <p:nvPicPr>
            <p:cNvPr id="1032" name="Picture 8" descr="C:\Courses\Icons Windows Vista\User_green.png"/>
            <p:cNvPicPr>
              <a:picLocks noChangeAspect="1" noChangeArrowheads="1"/>
            </p:cNvPicPr>
            <p:nvPr/>
          </p:nvPicPr>
          <p:blipFill>
            <a:blip r:embed="rId9"/>
            <a:srcRect/>
            <a:stretch>
              <a:fillRect/>
            </a:stretch>
          </p:blipFill>
          <p:spPr bwMode="auto">
            <a:xfrm flipH="1">
              <a:off x="1981200" y="3644300"/>
              <a:ext cx="1905000" cy="2318349"/>
            </a:xfrm>
            <a:prstGeom prst="rect">
              <a:avLst/>
            </a:prstGeom>
            <a:noFill/>
          </p:spPr>
        </p:pic>
      </p:grpSp>
      <p:pic>
        <p:nvPicPr>
          <p:cNvPr id="1033" name="Picture 9" descr="C:\Courses\Icons Windows Vista\Application.png"/>
          <p:cNvPicPr>
            <a:picLocks noChangeAspect="1" noChangeArrowheads="1"/>
          </p:cNvPicPr>
          <p:nvPr/>
        </p:nvPicPr>
        <p:blipFill>
          <a:blip r:embed="rId10"/>
          <a:srcRect/>
          <a:stretch>
            <a:fillRect/>
          </a:stretch>
        </p:blipFill>
        <p:spPr bwMode="auto">
          <a:xfrm>
            <a:off x="990600" y="2667000"/>
            <a:ext cx="691243" cy="571500"/>
          </a:xfrm>
          <a:prstGeom prst="rect">
            <a:avLst/>
          </a:prstGeom>
          <a:noFill/>
        </p:spPr>
      </p:pic>
      <p:grpSp>
        <p:nvGrpSpPr>
          <p:cNvPr id="92" name="Group 91"/>
          <p:cNvGrpSpPr/>
          <p:nvPr/>
        </p:nvGrpSpPr>
        <p:grpSpPr>
          <a:xfrm>
            <a:off x="3895725" y="2743200"/>
            <a:ext cx="2667000" cy="140368"/>
            <a:chOff x="3733800" y="1524000"/>
            <a:chExt cx="2895600" cy="152400"/>
          </a:xfrm>
        </p:grpSpPr>
        <p:sp>
          <p:nvSpPr>
            <p:cNvPr id="79" name="Oval 78"/>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Oval 79"/>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Oval 82"/>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Oval 86"/>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8" name="Picture 3" descr="C:\Courses\Icons Windows Vista\imageres.dll_I0022_0409.png"/>
          <p:cNvPicPr>
            <a:picLocks noChangeAspect="1" noChangeArrowheads="1"/>
          </p:cNvPicPr>
          <p:nvPr/>
        </p:nvPicPr>
        <p:blipFill>
          <a:blip r:embed="rId11" cstate="print"/>
          <a:srcRect/>
          <a:stretch>
            <a:fillRect/>
          </a:stretch>
        </p:blipFill>
        <p:spPr bwMode="auto">
          <a:xfrm>
            <a:off x="3200400" y="2514600"/>
            <a:ext cx="667376" cy="667376"/>
          </a:xfrm>
          <a:prstGeom prst="rect">
            <a:avLst/>
          </a:prstGeom>
          <a:noFill/>
        </p:spPr>
      </p:pic>
      <p:pic>
        <p:nvPicPr>
          <p:cNvPr id="1027" name="Picture 3" descr="C:\Courses\Icons Windows Vista\imageres.dll_I0022_0409.png"/>
          <p:cNvPicPr>
            <a:picLocks noChangeAspect="1" noChangeArrowheads="1"/>
          </p:cNvPicPr>
          <p:nvPr/>
        </p:nvPicPr>
        <p:blipFill>
          <a:blip r:embed="rId11" cstate="print"/>
          <a:srcRect/>
          <a:stretch>
            <a:fillRect/>
          </a:stretch>
        </p:blipFill>
        <p:spPr bwMode="auto">
          <a:xfrm>
            <a:off x="3200400" y="2514600"/>
            <a:ext cx="667376" cy="667376"/>
          </a:xfrm>
          <a:prstGeom prst="rect">
            <a:avLst/>
          </a:prstGeom>
          <a:noFill/>
        </p:spPr>
      </p:pic>
      <p:pic>
        <p:nvPicPr>
          <p:cNvPr id="93" name="Picture 9" descr="C:\Courses\Icons Windows Vista\Application.png"/>
          <p:cNvPicPr>
            <a:picLocks noChangeAspect="1" noChangeArrowheads="1"/>
          </p:cNvPicPr>
          <p:nvPr/>
        </p:nvPicPr>
        <p:blipFill>
          <a:blip r:embed="rId10"/>
          <a:srcRect/>
          <a:stretch>
            <a:fillRect/>
          </a:stretch>
        </p:blipFill>
        <p:spPr bwMode="auto">
          <a:xfrm>
            <a:off x="2438400" y="3429000"/>
            <a:ext cx="691243" cy="571500"/>
          </a:xfrm>
          <a:prstGeom prst="rect">
            <a:avLst/>
          </a:prstGeom>
          <a:noFill/>
        </p:spPr>
      </p:pic>
      <p:pic>
        <p:nvPicPr>
          <p:cNvPr id="96" name="Picture 9" descr="C:\Courses\Icons Windows Vista\Application.png"/>
          <p:cNvPicPr>
            <a:picLocks noChangeAspect="1" noChangeArrowheads="1"/>
          </p:cNvPicPr>
          <p:nvPr/>
        </p:nvPicPr>
        <p:blipFill>
          <a:blip r:embed="rId10"/>
          <a:srcRect/>
          <a:stretch>
            <a:fillRect/>
          </a:stretch>
        </p:blipFill>
        <p:spPr bwMode="auto">
          <a:xfrm>
            <a:off x="7391400" y="3429000"/>
            <a:ext cx="691243" cy="571500"/>
          </a:xfrm>
          <a:prstGeom prst="rect">
            <a:avLst/>
          </a:prstGeom>
          <a:noFill/>
        </p:spPr>
      </p:pic>
      <p:sp>
        <p:nvSpPr>
          <p:cNvPr id="97" name="TextBox 96"/>
          <p:cNvSpPr txBox="1"/>
          <p:nvPr/>
        </p:nvSpPr>
        <p:spPr>
          <a:xfrm>
            <a:off x="228600" y="3962400"/>
            <a:ext cx="685800" cy="338554"/>
          </a:xfrm>
          <a:prstGeom prst="rect">
            <a:avLst/>
          </a:prstGeom>
          <a:noFill/>
        </p:spPr>
        <p:txBody>
          <a:bodyPr wrap="square" rtlCol="0">
            <a:spAutoFit/>
          </a:bodyPr>
          <a:lstStyle/>
          <a:p>
            <a:pPr algn="ctr"/>
            <a:r>
              <a:rPr lang="en-US" sz="1600" dirty="0" smtClean="0"/>
              <a:t>User</a:t>
            </a:r>
          </a:p>
        </p:txBody>
      </p:sp>
      <p:pic>
        <p:nvPicPr>
          <p:cNvPr id="2050" name="Picture 2" descr="C:\Courses\Icon Library\Sync.png"/>
          <p:cNvPicPr>
            <a:picLocks noChangeAspect="1" noChangeArrowheads="1"/>
          </p:cNvPicPr>
          <p:nvPr/>
        </p:nvPicPr>
        <p:blipFill>
          <a:blip r:embed="rId12" cstate="print"/>
          <a:srcRect/>
          <a:stretch>
            <a:fillRect/>
          </a:stretch>
        </p:blipFill>
        <p:spPr bwMode="auto">
          <a:xfrm>
            <a:off x="4800600" y="2438400"/>
            <a:ext cx="685800" cy="6858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1000"/>
                            </p:stCondLst>
                            <p:childTnLst>
                              <p:par>
                                <p:cTn id="25" presetID="63" presetClass="path" presetSubtype="0" accel="50000" decel="50000" fill="hold" nodeType="afterEffect">
                                  <p:stCondLst>
                                    <p:cond delay="0"/>
                                  </p:stCondLst>
                                  <p:childTnLst>
                                    <p:animMotion origin="layout" path="M 5E-6 2.22222E-6 L 0.38021 2.22222E-6 " pathEditMode="relative" rAng="0" ptsTypes="AA">
                                      <p:cBhvr>
                                        <p:cTn id="26" dur="1000" fill="hold"/>
                                        <p:tgtEl>
                                          <p:spTgt spid="1027"/>
                                        </p:tgtEl>
                                        <p:attrNameLst>
                                          <p:attrName>ppt_x</p:attrName>
                                          <p:attrName>ppt_y</p:attrName>
                                        </p:attrNameLst>
                                      </p:cBhvr>
                                      <p:rCtr x="190" y="0"/>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par>
                                <p:cTn id="40" presetID="22" presetClass="entr" presetSubtype="8"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left)">
                                      <p:cBhvr>
                                        <p:cTn id="42" dur="500"/>
                                        <p:tgtEl>
                                          <p:spTgt spid="92"/>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right)">
                                      <p:cBhvr>
                                        <p:cTn id="46" dur="500"/>
                                        <p:tgtEl>
                                          <p:spTgt spid="92"/>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2500"/>
                            </p:stCondLst>
                            <p:childTnLst>
                              <p:par>
                                <p:cTn id="52" presetID="22" presetClass="entr" presetSubtype="2"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right)">
                                      <p:cBhvr>
                                        <p:cTn id="54" dur="500"/>
                                        <p:tgtEl>
                                          <p:spTgt spid="92"/>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left)">
                                      <p:cBhvr>
                                        <p:cTn id="58" dur="500"/>
                                        <p:tgtEl>
                                          <p:spTgt spid="92"/>
                                        </p:tgtEl>
                                      </p:cBhvr>
                                    </p:animEffect>
                                  </p:childTnLst>
                                </p:cTn>
                              </p:par>
                            </p:childTnLst>
                          </p:cTn>
                        </p:par>
                        <p:par>
                          <p:cTn id="59" fill="hold">
                            <p:stCondLst>
                              <p:cond delay="3500"/>
                            </p:stCondLst>
                            <p:childTnLst>
                              <p:par>
                                <p:cTn id="60" presetID="22" presetClass="entr" presetSubtype="2"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right)">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5"/>
                                        </p:tgtEl>
                                      </p:cBhvr>
                                    </p:animEffect>
                                    <p:set>
                                      <p:cBhvr>
                                        <p:cTn id="67" dur="1" fill="hold">
                                          <p:stCondLst>
                                            <p:cond delay="999"/>
                                          </p:stCondLst>
                                        </p:cTn>
                                        <p:tgtEl>
                                          <p:spTgt spid="45"/>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3"/>
                                        </p:tgtEl>
                                      </p:cBhvr>
                                    </p:animEffect>
                                    <p:set>
                                      <p:cBhvr>
                                        <p:cTn id="74" dur="1" fill="hold">
                                          <p:stCondLst>
                                            <p:cond delay="499"/>
                                          </p:stCondLst>
                                        </p:cTn>
                                        <p:tgtEl>
                                          <p:spTgt spid="9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2"/>
                                        </p:tgtEl>
                                      </p:cBhvr>
                                    </p:animEffect>
                                    <p:set>
                                      <p:cBhvr>
                                        <p:cTn id="77" dur="1" fill="hold">
                                          <p:stCondLst>
                                            <p:cond delay="499"/>
                                          </p:stCondLst>
                                        </p:cTn>
                                        <p:tgtEl>
                                          <p:spTgt spid="9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left)">
                                      <p:cBhvr>
                                        <p:cTn id="84" dur="500"/>
                                        <p:tgtEl>
                                          <p:spTgt spid="95"/>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3" grpId="0" animBg="1"/>
      <p:bldP spid="39" grpId="0" animBg="1"/>
      <p:bldP spid="39" grpId="1" animBg="1"/>
      <p:bldP spid="58" grpId="0" animBg="1"/>
      <p:bldP spid="58" grpId="1" animBg="1"/>
      <p:bldP spid="63" grpId="0" animBg="1"/>
      <p:bldP spid="63" grpId="1" animBg="1"/>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Serving Up the Virtual Desktop</a:t>
            </a:r>
            <a:endParaRPr lang="en-US" dirty="0"/>
          </a:p>
        </p:txBody>
      </p:sp>
      <p:sp>
        <p:nvSpPr>
          <p:cNvPr id="3" name="Text Placeholder 2"/>
          <p:cNvSpPr>
            <a:spLocks noGrp="1"/>
          </p:cNvSpPr>
          <p:nvPr>
            <p:ph type="body" sz="quarter" idx="10"/>
          </p:nvPr>
        </p:nvSpPr>
        <p:spPr>
          <a:xfrm>
            <a:off x="381000" y="1752600"/>
            <a:ext cx="8382000" cy="4505849"/>
          </a:xfrm>
        </p:spPr>
        <p:txBody>
          <a:bodyPr/>
          <a:lstStyle/>
          <a:p>
            <a:r>
              <a:rPr lang="en-US" dirty="0" smtClean="0"/>
              <a:t>RDS extended to include VDI</a:t>
            </a:r>
          </a:p>
          <a:p>
            <a:r>
              <a:rPr lang="en-US" dirty="0" smtClean="0"/>
              <a:t>Simplified publishing and access</a:t>
            </a:r>
          </a:p>
          <a:p>
            <a:r>
              <a:rPr lang="en-US" dirty="0" smtClean="0"/>
              <a:t>Support for managed &amp; unmanaged clients</a:t>
            </a:r>
          </a:p>
          <a:p>
            <a:r>
              <a:rPr lang="en-US" dirty="0" smtClean="0"/>
              <a:t>Tight integration with Windows 7</a:t>
            </a:r>
          </a:p>
          <a:p>
            <a:pPr lvl="1"/>
            <a:r>
              <a:rPr lang="en-US" dirty="0" smtClean="0"/>
              <a:t>‘Feeds’</a:t>
            </a:r>
          </a:p>
          <a:p>
            <a:pPr lvl="1"/>
            <a:r>
              <a:rPr lang="en-US" dirty="0" smtClean="0"/>
              <a:t>Start menu, system tray and control panel</a:t>
            </a:r>
          </a:p>
          <a:p>
            <a:pPr lvl="1"/>
            <a:r>
              <a:rPr lang="en-US" dirty="0" err="1" smtClean="0"/>
              <a:t>RemoteApp</a:t>
            </a:r>
            <a:r>
              <a:rPr lang="en-US" dirty="0" smtClean="0"/>
              <a:t> &amp; Desktop Web Access</a:t>
            </a:r>
          </a:p>
          <a:p>
            <a:r>
              <a:rPr lang="en-US" dirty="0" smtClean="0"/>
              <a:t>Improved end-user experience</a:t>
            </a:r>
          </a:p>
          <a:p>
            <a:pPr lvl="1"/>
            <a:r>
              <a:rPr lang="en-US" dirty="0" smtClean="0"/>
              <a:t>High-end multimedia, multi-monitor, Aero, more</a:t>
            </a:r>
            <a:endParaRPr lang="en-US" dirty="0"/>
          </a:p>
        </p:txBody>
      </p:sp>
    </p:spTree>
  </p:cSld>
  <p:clrMapOvr>
    <a:masterClrMapping/>
  </p:clrMapOvr>
  <p:transition advClick="0" advTm="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2200" y="5206425"/>
            <a:ext cx="1524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lvl="0"/>
            <a:r>
              <a:rPr lang="en-US" dirty="0" smtClean="0"/>
              <a:t>Protection for Mobile Data</a:t>
            </a:r>
            <a:endParaRPr lang="en-US" dirty="0"/>
          </a:p>
        </p:txBody>
      </p:sp>
      <p:sp>
        <p:nvSpPr>
          <p:cNvPr id="64515" name="Content Placeholder 2"/>
          <p:cNvSpPr>
            <a:spLocks noGrp="1"/>
          </p:cNvSpPr>
          <p:nvPr>
            <p:ph type="body" sz="quarter" idx="10"/>
          </p:nvPr>
        </p:nvSpPr>
        <p:spPr/>
        <p:txBody>
          <a:bodyPr/>
          <a:lstStyle/>
          <a:p>
            <a:r>
              <a:rPr lang="en-US" dirty="0" smtClean="0"/>
              <a:t>Encrypt data on removable drives</a:t>
            </a:r>
          </a:p>
          <a:p>
            <a:r>
              <a:rPr lang="en-US" dirty="0" smtClean="0"/>
              <a:t>Provided by </a:t>
            </a:r>
            <a:r>
              <a:rPr lang="en-US" dirty="0" err="1" smtClean="0"/>
              <a:t>BitLocker</a:t>
            </a:r>
            <a:r>
              <a:rPr lang="en-US" dirty="0" smtClean="0"/>
              <a:t> Drive Encryption</a:t>
            </a:r>
          </a:p>
          <a:p>
            <a:r>
              <a:rPr lang="en-US" dirty="0" smtClean="0"/>
              <a:t>Store encryption keys in Windows Server 2008 R2 Active Directory</a:t>
            </a:r>
          </a:p>
        </p:txBody>
      </p:sp>
      <p:pic>
        <p:nvPicPr>
          <p:cNvPr id="5" name="Picture 3" descr="C:\Courses\Icons Windows Vista\Hard Drive_2.png"/>
          <p:cNvPicPr>
            <a:picLocks noChangeAspect="1" noChangeArrowheads="1"/>
          </p:cNvPicPr>
          <p:nvPr/>
        </p:nvPicPr>
        <p:blipFill>
          <a:blip r:embed="rId3" cstate="print"/>
          <a:srcRect/>
          <a:stretch>
            <a:fillRect/>
          </a:stretch>
        </p:blipFill>
        <p:spPr bwMode="auto">
          <a:xfrm>
            <a:off x="3200400" y="4901625"/>
            <a:ext cx="1447800" cy="715384"/>
          </a:xfrm>
          <a:prstGeom prst="rect">
            <a:avLst/>
          </a:prstGeom>
          <a:noFill/>
        </p:spPr>
      </p:pic>
      <p:pic>
        <p:nvPicPr>
          <p:cNvPr id="10"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flipH="1">
            <a:off x="6324599" y="4036791"/>
            <a:ext cx="1219200" cy="1550635"/>
          </a:xfrm>
          <a:prstGeom prst="rect">
            <a:avLst/>
          </a:prstGeom>
          <a:noFill/>
          <a:ln w="9525">
            <a:noFill/>
            <a:miter lim="800000"/>
            <a:headEnd/>
            <a:tailEnd/>
          </a:ln>
        </p:spPr>
      </p:pic>
      <p:pic>
        <p:nvPicPr>
          <p:cNvPr id="13" name="Picture 2" descr="C:\Courses\Icons Windows Vista\Laptop.png"/>
          <p:cNvPicPr>
            <a:picLocks noChangeAspect="1" noChangeArrowheads="1"/>
          </p:cNvPicPr>
          <p:nvPr/>
        </p:nvPicPr>
        <p:blipFill>
          <a:blip r:embed="rId5"/>
          <a:srcRect/>
          <a:stretch>
            <a:fillRect/>
          </a:stretch>
        </p:blipFill>
        <p:spPr bwMode="auto">
          <a:xfrm>
            <a:off x="990600" y="3834825"/>
            <a:ext cx="1752600" cy="1752600"/>
          </a:xfrm>
          <a:prstGeom prst="rect">
            <a:avLst/>
          </a:prstGeom>
          <a:noFill/>
        </p:spPr>
      </p:pic>
      <p:pic>
        <p:nvPicPr>
          <p:cNvPr id="6146" name="Picture 2" descr="C:\Courses\Icons Windows Vista\imageres.dll_I003b_0409.png"/>
          <p:cNvPicPr>
            <a:picLocks noChangeAspect="1" noChangeArrowheads="1"/>
          </p:cNvPicPr>
          <p:nvPr/>
        </p:nvPicPr>
        <p:blipFill>
          <a:blip r:embed="rId6"/>
          <a:srcRect/>
          <a:stretch>
            <a:fillRect/>
          </a:stretch>
        </p:blipFill>
        <p:spPr bwMode="auto">
          <a:xfrm>
            <a:off x="3581400" y="4063425"/>
            <a:ext cx="1219200" cy="1219200"/>
          </a:xfrm>
          <a:prstGeom prst="rect">
            <a:avLst/>
          </a:prstGeom>
          <a:noFill/>
        </p:spPr>
      </p:pic>
      <p:grpSp>
        <p:nvGrpSpPr>
          <p:cNvPr id="3" name="Group 18"/>
          <p:cNvGrpSpPr/>
          <p:nvPr/>
        </p:nvGrpSpPr>
        <p:grpSpPr>
          <a:xfrm>
            <a:off x="5755104" y="3911025"/>
            <a:ext cx="1323480" cy="1143000"/>
            <a:chOff x="5105400" y="5486400"/>
            <a:chExt cx="630728" cy="544717"/>
          </a:xfrm>
        </p:grpSpPr>
        <p:pic>
          <p:nvPicPr>
            <p:cNvPr id="17" name="Picture 20" descr="C:\Courses\Icons Windows Vista\Domain.png"/>
            <p:cNvPicPr>
              <a:picLocks noChangeAspect="1" noChangeArrowheads="1"/>
            </p:cNvPicPr>
            <p:nvPr/>
          </p:nvPicPr>
          <p:blipFill>
            <a:blip r:embed="rId7" cstate="print"/>
            <a:srcRect/>
            <a:stretch>
              <a:fillRect/>
            </a:stretch>
          </p:blipFill>
          <p:spPr bwMode="auto">
            <a:xfrm>
              <a:off x="5105400" y="5486400"/>
              <a:ext cx="609600" cy="542947"/>
            </a:xfrm>
            <a:prstGeom prst="rect">
              <a:avLst/>
            </a:prstGeom>
            <a:noFill/>
          </p:spPr>
        </p:pic>
        <p:pic>
          <p:nvPicPr>
            <p:cNvPr id="18" name="Picture 19" descr="C:\Courses\Icons Windows Vista\book---directory2.png"/>
            <p:cNvPicPr>
              <a:picLocks noChangeAspect="1" noChangeArrowheads="1"/>
            </p:cNvPicPr>
            <p:nvPr/>
          </p:nvPicPr>
          <p:blipFill>
            <a:blip r:embed="rId8" cstate="print"/>
            <a:srcRect/>
            <a:stretch>
              <a:fillRect/>
            </a:stretch>
          </p:blipFill>
          <p:spPr bwMode="auto">
            <a:xfrm>
              <a:off x="5334000" y="5562600"/>
              <a:ext cx="402128" cy="468517"/>
            </a:xfrm>
            <a:prstGeom prst="rect">
              <a:avLst/>
            </a:prstGeom>
            <a:noFill/>
          </p:spPr>
        </p:pic>
      </p:grpSp>
      <p:sp>
        <p:nvSpPr>
          <p:cNvPr id="20" name="TextBox 19"/>
          <p:cNvSpPr txBox="1"/>
          <p:nvPr/>
        </p:nvSpPr>
        <p:spPr>
          <a:xfrm>
            <a:off x="6172200" y="5511225"/>
            <a:ext cx="2514600" cy="584775"/>
          </a:xfrm>
          <a:prstGeom prst="rect">
            <a:avLst/>
          </a:prstGeom>
          <a:noFill/>
        </p:spPr>
        <p:txBody>
          <a:bodyPr wrap="square" rtlCol="0">
            <a:spAutoFit/>
          </a:bodyPr>
          <a:lstStyle/>
          <a:p>
            <a:pPr algn="ctr"/>
            <a:r>
              <a:rPr lang="en-US" sz="1600" dirty="0" smtClean="0">
                <a:latin typeface="+mj-lt"/>
              </a:rPr>
              <a:t>Windows Server 2008 R2 Active Directory</a:t>
            </a:r>
            <a:endParaRPr lang="en-US" sz="1600" dirty="0">
              <a:latin typeface="+mj-lt"/>
            </a:endParaRPr>
          </a:p>
        </p:txBody>
      </p:sp>
      <p:sp>
        <p:nvSpPr>
          <p:cNvPr id="21" name="Isosceles Triangle 20"/>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147" name="Picture 3" descr="C:\Courses\Icons Windows Vista\imageres.dll_I0052_0409.png"/>
          <p:cNvPicPr>
            <a:picLocks noChangeAspect="1" noChangeArrowheads="1"/>
          </p:cNvPicPr>
          <p:nvPr/>
        </p:nvPicPr>
        <p:blipFill>
          <a:blip r:embed="rId9"/>
          <a:srcRect/>
          <a:stretch>
            <a:fillRect/>
          </a:stretch>
        </p:blipFill>
        <p:spPr bwMode="auto">
          <a:xfrm>
            <a:off x="3733800" y="4520625"/>
            <a:ext cx="1219200" cy="12192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515">
                                            <p:txEl>
                                              <p:pRg st="1" end="1"/>
                                            </p:txEl>
                                          </p:spTgt>
                                        </p:tgtEl>
                                        <p:attrNameLst>
                                          <p:attrName>style.visibility</p:attrName>
                                        </p:attrNameLst>
                                      </p:cBhvr>
                                      <p:to>
                                        <p:strVal val="visible"/>
                                      </p:to>
                                    </p:set>
                                    <p:animEffect transition="in" filter="wipe(left)">
                                      <p:cBhvr>
                                        <p:cTn id="16" dur="500"/>
                                        <p:tgtEl>
                                          <p:spTgt spid="6451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fade">
                                      <p:cBhvr>
                                        <p:cTn id="20" dur="500"/>
                                        <p:tgtEl>
                                          <p:spTgt spid="6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wipe(left)">
                                      <p:cBhvr>
                                        <p:cTn id="25" dur="500"/>
                                        <p:tgtEl>
                                          <p:spTgt spid="64515">
                                            <p:txEl>
                                              <p:pRg st="2" end="2"/>
                                            </p:txEl>
                                          </p:spTgt>
                                        </p:tgtEl>
                                      </p:cBhvr>
                                    </p:animEffect>
                                  </p:childTnLst>
                                </p:cTn>
                              </p:par>
                            </p:childTnLst>
                          </p:cTn>
                        </p:par>
                        <p:par>
                          <p:cTn id="26" fill="hold">
                            <p:stCondLst>
                              <p:cond delay="500"/>
                            </p:stCondLst>
                            <p:childTnLst>
                              <p:par>
                                <p:cTn id="27" presetID="56" presetClass="path" presetSubtype="0" accel="50000" decel="50000" fill="hold" nodeType="afterEffect">
                                  <p:stCondLst>
                                    <p:cond delay="0"/>
                                  </p:stCondLst>
                                  <p:childTnLst>
                                    <p:animMotion origin="layout" path="M 0 -3.33333E-6 L 0.20833 -0.06666 " pathEditMode="relative" rAng="0" ptsTypes="AA">
                                      <p:cBhvr>
                                        <p:cTn id="28" dur="1000" fill="hold"/>
                                        <p:tgtEl>
                                          <p:spTgt spid="6147"/>
                                        </p:tgtEl>
                                        <p:attrNameLst>
                                          <p:attrName>ppt_x</p:attrName>
                                          <p:attrName>ppt_y</p:attrName>
                                        </p:attrNameLst>
                                      </p:cBhvr>
                                      <p:rCtr x="104" y="-33"/>
                                    </p:animMotion>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Documents and Settings\Administrator\My Documents\Wadeware\2008_09_12 Windows 2008 R2 Marketing Collateral project\Windows Server 2003.png"/>
          <p:cNvPicPr>
            <a:picLocks noChangeAspect="1" noChangeArrowheads="1"/>
          </p:cNvPicPr>
          <p:nvPr/>
        </p:nvPicPr>
        <p:blipFill>
          <a:blip r:embed="rId3"/>
          <a:srcRect/>
          <a:stretch>
            <a:fillRect/>
          </a:stretch>
        </p:blipFill>
        <p:spPr bwMode="auto">
          <a:xfrm>
            <a:off x="381000" y="3939722"/>
            <a:ext cx="2157413" cy="755650"/>
          </a:xfrm>
          <a:prstGeom prst="rect">
            <a:avLst/>
          </a:prstGeom>
          <a:noFill/>
        </p:spPr>
      </p:pic>
      <p:pic>
        <p:nvPicPr>
          <p:cNvPr id="1027" name="Picture 3" descr="C:\Documents and Settings\Administrator\My Documents\Wadeware\2008_09_12 Windows 2008 R2 Marketing Collateral project\Windows Server 2008.png"/>
          <p:cNvPicPr>
            <a:picLocks noChangeAspect="1" noChangeArrowheads="1"/>
          </p:cNvPicPr>
          <p:nvPr/>
        </p:nvPicPr>
        <p:blipFill>
          <a:blip r:embed="rId4"/>
          <a:srcRect/>
          <a:stretch>
            <a:fillRect/>
          </a:stretch>
        </p:blipFill>
        <p:spPr bwMode="auto">
          <a:xfrm>
            <a:off x="3362520" y="3905250"/>
            <a:ext cx="2202054" cy="790122"/>
          </a:xfrm>
          <a:prstGeom prst="rect">
            <a:avLst/>
          </a:prstGeom>
          <a:noFill/>
        </p:spPr>
      </p:pic>
      <p:pic>
        <p:nvPicPr>
          <p:cNvPr id="11" name="Picture 2" descr="C:\Documents and Settings\Administrator\My Documents\Wadeware\2008_09_12 Windows 2008 R2 Marketing Collateral project\Windows Server 2003 R2.png"/>
          <p:cNvPicPr>
            <a:picLocks noChangeAspect="1" noChangeArrowheads="1"/>
          </p:cNvPicPr>
          <p:nvPr/>
        </p:nvPicPr>
        <p:blipFill>
          <a:blip r:embed="rId5"/>
          <a:srcRect/>
          <a:stretch>
            <a:fillRect/>
          </a:stretch>
        </p:blipFill>
        <p:spPr bwMode="auto">
          <a:xfrm>
            <a:off x="1640114" y="1971729"/>
            <a:ext cx="2376487" cy="738187"/>
          </a:xfrm>
          <a:prstGeom prst="rect">
            <a:avLst/>
          </a:prstGeom>
          <a:noFill/>
        </p:spPr>
      </p:pic>
      <p:sp>
        <p:nvSpPr>
          <p:cNvPr id="4" name="Title 3"/>
          <p:cNvSpPr>
            <a:spLocks noGrp="1"/>
          </p:cNvSpPr>
          <p:nvPr>
            <p:ph type="title"/>
          </p:nvPr>
        </p:nvSpPr>
        <p:spPr/>
        <p:txBody>
          <a:bodyPr/>
          <a:lstStyle/>
          <a:p>
            <a:r>
              <a:rPr smtClean="0"/>
              <a:t>Windows Server Roadmap</a:t>
            </a:r>
            <a:endParaRPr lang="en-US" dirty="0"/>
          </a:p>
        </p:txBody>
      </p:sp>
      <p:pic>
        <p:nvPicPr>
          <p:cNvPr id="6" name="Picture 2" descr="C:\Program Files\Microsoft Resource DVD Artwork\DVD_ART\Artwork_Imagery\Shapes and Graphics\timeline\timeline line 7 seven segment.png"/>
          <p:cNvPicPr>
            <a:picLocks noChangeAspect="1" noChangeArrowheads="1"/>
          </p:cNvPicPr>
          <p:nvPr/>
        </p:nvPicPr>
        <p:blipFill>
          <a:blip r:embed="rId6"/>
          <a:srcRect/>
          <a:stretch>
            <a:fillRect/>
          </a:stretch>
        </p:blipFill>
        <p:spPr bwMode="auto">
          <a:xfrm>
            <a:off x="304800" y="3124200"/>
            <a:ext cx="8839200" cy="829207"/>
          </a:xfrm>
          <a:prstGeom prst="rect">
            <a:avLst/>
          </a:prstGeom>
          <a:noFill/>
        </p:spPr>
      </p:pic>
      <p:pic>
        <p:nvPicPr>
          <p:cNvPr id="8"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900214" y="3203687"/>
            <a:ext cx="656831" cy="662940"/>
          </a:xfrm>
          <a:prstGeom prst="rect">
            <a:avLst/>
          </a:prstGeom>
          <a:noFill/>
        </p:spPr>
      </p:pic>
      <p:sp>
        <p:nvSpPr>
          <p:cNvPr id="9" name="TextBox 8"/>
          <p:cNvSpPr txBox="1"/>
          <p:nvPr/>
        </p:nvSpPr>
        <p:spPr>
          <a:xfrm>
            <a:off x="685800" y="2819400"/>
            <a:ext cx="1122504" cy="443199"/>
          </a:xfrm>
          <a:prstGeom prst="rect">
            <a:avLst/>
          </a:prstGeom>
          <a:noFill/>
        </p:spPr>
        <p:txBody>
          <a:bodyPr wrap="square" rtlCol="0">
            <a:spAutoFit/>
          </a:bodyPr>
          <a:lstStyle/>
          <a:p>
            <a:pPr algn="ctr"/>
            <a:r>
              <a:rPr lang="en-US" b="1" i="1" spc="-180" dirty="0" smtClean="0">
                <a:effectLst>
                  <a:outerShdw blurRad="38100" dist="38100" dir="2700000" algn="tl">
                    <a:srgbClr val="000000">
                      <a:alpha val="43137"/>
                    </a:srgbClr>
                  </a:outerShdw>
                </a:effectLst>
                <a:latin typeface="Segoe" pitchFamily="34" charset="0"/>
              </a:rPr>
              <a:t>2003</a:t>
            </a:r>
          </a:p>
        </p:txBody>
      </p:sp>
      <p:pic>
        <p:nvPicPr>
          <p:cNvPr id="12"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2414748" y="3203687"/>
            <a:ext cx="656831" cy="662940"/>
          </a:xfrm>
          <a:prstGeom prst="rect">
            <a:avLst/>
          </a:prstGeom>
          <a:noFill/>
        </p:spPr>
      </p:pic>
      <p:sp>
        <p:nvSpPr>
          <p:cNvPr id="13" name="TextBox 12"/>
          <p:cNvSpPr txBox="1"/>
          <p:nvPr/>
        </p:nvSpPr>
        <p:spPr>
          <a:xfrm>
            <a:off x="1752600" y="2819400"/>
            <a:ext cx="2011680" cy="443198"/>
          </a:xfrm>
          <a:prstGeom prst="rect">
            <a:avLst/>
          </a:prstGeom>
          <a:noFill/>
        </p:spPr>
        <p:txBody>
          <a:bodyPr wrap="square" rtlCol="0">
            <a:spAutoFit/>
          </a:bodyPr>
          <a:lstStyle/>
          <a:p>
            <a:pPr algn="ctr"/>
            <a:r>
              <a:rPr lang="en-US" b="1" i="1" spc="-180" dirty="0" smtClean="0">
                <a:effectLst>
                  <a:outerShdw blurRad="38100" dist="38100" dir="2700000" algn="tl">
                    <a:srgbClr val="000000">
                      <a:alpha val="43137"/>
                    </a:srgbClr>
                  </a:outerShdw>
                </a:effectLst>
                <a:latin typeface="Segoe" pitchFamily="34" charset="0"/>
              </a:rPr>
              <a:t>2005</a:t>
            </a:r>
          </a:p>
        </p:txBody>
      </p:sp>
      <p:pic>
        <p:nvPicPr>
          <p:cNvPr id="16"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3932441" y="3203687"/>
            <a:ext cx="656831" cy="662940"/>
          </a:xfrm>
          <a:prstGeom prst="rect">
            <a:avLst/>
          </a:prstGeom>
          <a:noFill/>
        </p:spPr>
      </p:pic>
      <p:sp>
        <p:nvSpPr>
          <p:cNvPr id="17" name="TextBox 16"/>
          <p:cNvSpPr txBox="1"/>
          <p:nvPr/>
        </p:nvSpPr>
        <p:spPr>
          <a:xfrm>
            <a:off x="3276600" y="2819400"/>
            <a:ext cx="2011680" cy="443199"/>
          </a:xfrm>
          <a:prstGeom prst="rect">
            <a:avLst/>
          </a:prstGeom>
          <a:noFill/>
        </p:spPr>
        <p:txBody>
          <a:bodyPr wrap="square" rtlCol="0">
            <a:spAutoFit/>
          </a:bodyPr>
          <a:lstStyle/>
          <a:p>
            <a:pPr algn="ctr"/>
            <a:r>
              <a:rPr lang="en-US" b="1" i="1" spc="-180" dirty="0" smtClean="0">
                <a:effectLst>
                  <a:outerShdw blurRad="38100" dist="38100" dir="2700000" algn="tl">
                    <a:srgbClr val="000000">
                      <a:alpha val="43137"/>
                    </a:srgbClr>
                  </a:outerShdw>
                </a:effectLst>
                <a:latin typeface="Segoe" pitchFamily="34" charset="0"/>
              </a:rPr>
              <a:t>2008</a:t>
            </a:r>
          </a:p>
        </p:txBody>
      </p:sp>
      <p:pic>
        <p:nvPicPr>
          <p:cNvPr id="20"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5487973" y="3203687"/>
            <a:ext cx="656831" cy="662940"/>
          </a:xfrm>
          <a:prstGeom prst="rect">
            <a:avLst/>
          </a:prstGeom>
          <a:noFill/>
        </p:spPr>
      </p:pic>
      <p:sp>
        <p:nvSpPr>
          <p:cNvPr id="21" name="TextBox 20"/>
          <p:cNvSpPr txBox="1"/>
          <p:nvPr/>
        </p:nvSpPr>
        <p:spPr>
          <a:xfrm>
            <a:off x="4800600" y="2819400"/>
            <a:ext cx="2011680" cy="443198"/>
          </a:xfrm>
          <a:prstGeom prst="rect">
            <a:avLst/>
          </a:prstGeom>
          <a:noFill/>
        </p:spPr>
        <p:txBody>
          <a:bodyPr wrap="square" rtlCol="0">
            <a:spAutoFit/>
          </a:bodyPr>
          <a:lstStyle/>
          <a:p>
            <a:pPr algn="ctr"/>
            <a:r>
              <a:rPr lang="en-US" b="1" i="1" spc="-180" dirty="0" smtClean="0">
                <a:effectLst>
                  <a:outerShdw blurRad="38100" dist="38100" dir="2700000" algn="tl">
                    <a:srgbClr val="000000">
                      <a:alpha val="43137"/>
                    </a:srgbClr>
                  </a:outerShdw>
                </a:effectLst>
                <a:latin typeface="Segoe" pitchFamily="34" charset="0"/>
              </a:rPr>
              <a:t>2009</a:t>
            </a:r>
          </a:p>
        </p:txBody>
      </p:sp>
      <p:sp>
        <p:nvSpPr>
          <p:cNvPr id="1026" name="AutoShape 2" descr="https://mediabank.partners.extranet.microsoft.com/PreviewImage.asp?type=4&amp;repoid=%7b1700BF39-F8CB-4E8D-9369-568B4D27C02E%7d&amp;version=1&amp;md=12-15-200812-40-27PM">
            <a:hlinkClick r:id="rId8"/>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ediabank.partners.extranet.microsoft.com/PreviewImage.asp?type=5&amp;repoid=%7b1700BF39-F8CB-4E8D-9369-568B4D27C02E%7d&amp;version=1&amp;layer=-1&amp;md=12-15-200812-40-27PM"/>
          <p:cNvSpPr>
            <a:spLocks noChangeAspect="1" noChangeArrowheads="1"/>
          </p:cNvSpPr>
          <p:nvPr/>
        </p:nvSpPr>
        <p:spPr bwMode="auto">
          <a:xfrm>
            <a:off x="155575" y="-571500"/>
            <a:ext cx="48768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3" descr="logo-ms-ws08-v.png"/>
          <p:cNvPicPr>
            <a:picLocks noChangeAspect="1"/>
          </p:cNvPicPr>
          <p:nvPr/>
        </p:nvPicPr>
        <p:blipFill>
          <a:blip r:embed="rId9"/>
          <a:srcRect/>
          <a:stretch>
            <a:fillRect/>
          </a:stretch>
        </p:blipFill>
        <p:spPr bwMode="auto">
          <a:xfrm>
            <a:off x="5257800" y="2209800"/>
            <a:ext cx="2614613" cy="365125"/>
          </a:xfrm>
          <a:prstGeom prst="rect">
            <a:avLst/>
          </a:prstGeom>
          <a:noFill/>
          <a:ln w="9525">
            <a:noFill/>
            <a:miter lim="800000"/>
            <a:headEnd/>
            <a:tailEnd/>
          </a:ln>
        </p:spPr>
      </p:pic>
      <p:sp>
        <p:nvSpPr>
          <p:cNvPr id="26" name="TextBox 25"/>
          <p:cNvSpPr txBox="1"/>
          <p:nvPr/>
        </p:nvSpPr>
        <p:spPr>
          <a:xfrm>
            <a:off x="5638800" y="2514600"/>
            <a:ext cx="685800" cy="338554"/>
          </a:xfrm>
          <a:prstGeom prst="rect">
            <a:avLst/>
          </a:prstGeom>
          <a:noFill/>
        </p:spPr>
        <p:txBody>
          <a:bodyPr wrap="square" rtlCol="0">
            <a:spAutoFit/>
          </a:bodyPr>
          <a:lstStyle/>
          <a:p>
            <a:r>
              <a:rPr lang="en-US" sz="1600" b="1" dirty="0" smtClean="0">
                <a:solidFill>
                  <a:srgbClr val="FF0000"/>
                </a:solidFill>
              </a:rPr>
              <a:t>Beta</a:t>
            </a:r>
            <a:endParaRPr lang="en-US" sz="1600" b="1" dirty="0">
              <a:solidFill>
                <a:srgbClr val="FF0000"/>
              </a:solidFill>
            </a:endParaRPr>
          </a:p>
        </p:txBody>
      </p:sp>
      <p:pic>
        <p:nvPicPr>
          <p:cNvPr id="23"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6963169" y="3203687"/>
            <a:ext cx="656831" cy="662940"/>
          </a:xfrm>
          <a:prstGeom prst="rect">
            <a:avLst/>
          </a:prstGeom>
          <a:noFill/>
        </p:spPr>
      </p:pic>
      <p:pic>
        <p:nvPicPr>
          <p:cNvPr id="24" name="Picture 3" descr="logo-ms-ws08-v.png"/>
          <p:cNvPicPr>
            <a:picLocks noChangeAspect="1"/>
          </p:cNvPicPr>
          <p:nvPr/>
        </p:nvPicPr>
        <p:blipFill>
          <a:blip r:embed="rId9"/>
          <a:srcRect/>
          <a:stretch>
            <a:fillRect/>
          </a:stretch>
        </p:blipFill>
        <p:spPr bwMode="auto">
          <a:xfrm>
            <a:off x="6148387" y="3825875"/>
            <a:ext cx="2614613" cy="365125"/>
          </a:xfrm>
          <a:prstGeom prst="rect">
            <a:avLst/>
          </a:prstGeom>
          <a:noFill/>
          <a:ln w="9525">
            <a:noFill/>
            <a:miter lim="800000"/>
            <a:headEnd/>
            <a:tailEnd/>
          </a:ln>
        </p:spPr>
      </p:pic>
      <p:sp>
        <p:nvSpPr>
          <p:cNvPr id="27" name="TextBox 26"/>
          <p:cNvSpPr txBox="1"/>
          <p:nvPr/>
        </p:nvSpPr>
        <p:spPr>
          <a:xfrm>
            <a:off x="7239000" y="4191000"/>
            <a:ext cx="685800" cy="338554"/>
          </a:xfrm>
          <a:prstGeom prst="rect">
            <a:avLst/>
          </a:prstGeom>
          <a:noFill/>
        </p:spPr>
        <p:txBody>
          <a:bodyPr wrap="square" rtlCol="0">
            <a:spAutoFit/>
          </a:bodyPr>
          <a:lstStyle/>
          <a:p>
            <a:r>
              <a:rPr lang="en-US" sz="1600" b="1" dirty="0" smtClean="0">
                <a:solidFill>
                  <a:srgbClr val="FF0000"/>
                </a:solidFill>
              </a:rPr>
              <a:t>RTM</a:t>
            </a:r>
            <a:endParaRPr lang="en-US" sz="1600" b="1" dirty="0">
              <a:solidFill>
                <a:srgbClr val="FF0000"/>
              </a:solidFill>
            </a:endParaRPr>
          </a:p>
        </p:txBody>
      </p:sp>
      <p:sp>
        <p:nvSpPr>
          <p:cNvPr id="28" name="TextBox 27"/>
          <p:cNvSpPr txBox="1"/>
          <p:nvPr/>
        </p:nvSpPr>
        <p:spPr>
          <a:xfrm>
            <a:off x="6294120" y="2819400"/>
            <a:ext cx="2011680" cy="369332"/>
          </a:xfrm>
          <a:prstGeom prst="rect">
            <a:avLst/>
          </a:prstGeom>
          <a:noFill/>
        </p:spPr>
        <p:txBody>
          <a:bodyPr wrap="square" rtlCol="0">
            <a:spAutoFit/>
          </a:bodyPr>
          <a:lstStyle/>
          <a:p>
            <a:pPr algn="ctr"/>
            <a:r>
              <a:rPr lang="en-US" b="1" i="1" spc="-180" dirty="0" smtClean="0">
                <a:effectLst>
                  <a:outerShdw blurRad="38100" dist="38100" dir="2700000" algn="tl">
                    <a:srgbClr val="000000">
                      <a:alpha val="43137"/>
                    </a:srgbClr>
                  </a:outerShdw>
                </a:effectLst>
                <a:latin typeface="Segoe" pitchFamily="34" charset="0"/>
              </a:rPr>
              <a:t>2010</a:t>
            </a:r>
          </a:p>
        </p:txBody>
      </p:sp>
    </p:spTree>
  </p:cSld>
  <p:clrMapOvr>
    <a:masterClrMapping/>
  </p:clrMapOvr>
  <p:transition advClick="0" advTm="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sz="4400" dirty="0" smtClean="0"/>
              <a:t>Summary</a:t>
            </a:r>
            <a:endParaRPr sz="4400" dirty="0"/>
          </a:p>
        </p:txBody>
      </p:sp>
      <p:sp>
        <p:nvSpPr>
          <p:cNvPr id="65539" name="Content Placeholder 2"/>
          <p:cNvSpPr>
            <a:spLocks noGrp="1"/>
          </p:cNvSpPr>
          <p:nvPr>
            <p:ph type="body" sz="quarter" idx="10"/>
          </p:nvPr>
        </p:nvSpPr>
        <p:spPr>
          <a:xfrm>
            <a:off x="381000" y="1752600"/>
            <a:ext cx="8382000" cy="4678204"/>
          </a:xfrm>
        </p:spPr>
        <p:txBody>
          <a:bodyPr/>
          <a:lstStyle/>
          <a:p>
            <a:pPr eaLnBrk="1" hangingPunct="1"/>
            <a:r>
              <a:rPr lang="en-US" dirty="0" smtClean="0"/>
              <a:t>Increased server consolidation</a:t>
            </a:r>
          </a:p>
          <a:p>
            <a:pPr eaLnBrk="1" hangingPunct="1"/>
            <a:r>
              <a:rPr lang="en-US" dirty="0" smtClean="0"/>
              <a:t>Greater administrative control</a:t>
            </a:r>
          </a:p>
          <a:p>
            <a:pPr eaLnBrk="1" hangingPunct="1"/>
            <a:r>
              <a:rPr lang="en-US" dirty="0" smtClean="0"/>
              <a:t>Rich Web-based experiences</a:t>
            </a:r>
          </a:p>
          <a:p>
            <a:pPr eaLnBrk="1" hangingPunct="1"/>
            <a:r>
              <a:rPr lang="en-US" dirty="0" smtClean="0"/>
              <a:t>Performance and scalability enhancements</a:t>
            </a:r>
          </a:p>
          <a:p>
            <a:pPr eaLnBrk="1" hangingPunct="1"/>
            <a:r>
              <a:rPr lang="en-US" dirty="0" smtClean="0"/>
              <a:t>Unprecedented synergies with client OS</a:t>
            </a:r>
          </a:p>
          <a:p>
            <a:pPr eaLnBrk="1" hangingPunct="1"/>
            <a:r>
              <a:rPr lang="en-US" dirty="0" smtClean="0"/>
              <a:t>Anywhere access</a:t>
            </a:r>
          </a:p>
          <a:p>
            <a:pPr eaLnBrk="1" hangingPunct="1"/>
            <a:r>
              <a:rPr lang="en-US" dirty="0" smtClean="0"/>
              <a:t>Taking an enterprise-class foundation to the next level</a:t>
            </a:r>
          </a:p>
          <a:p>
            <a:pPr eaLnBrk="1" hangingPunct="1">
              <a:buNone/>
            </a:pPr>
            <a:endParaRPr lang="en-US" dirty="0" smtClean="0"/>
          </a:p>
        </p:txBody>
      </p:sp>
    </p:spTree>
  </p:cSld>
  <p:clrMapOvr>
    <a:masterClrMapping/>
  </p:clrMapOvr>
  <p:transition advTm="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blackWhite">
          <a:xfrm>
            <a:off x="273050" y="6105525"/>
            <a:ext cx="8532813" cy="523875"/>
          </a:xfrm>
          <a:prstGeom prst="rect">
            <a:avLst/>
          </a:prstGeom>
          <a:noFill/>
          <a:ln w="12700">
            <a:noFill/>
            <a:miter lim="800000"/>
            <a:headEnd type="none" w="sm" len="sm"/>
            <a:tailEnd type="none" w="sm" len="sm"/>
          </a:ln>
        </p:spPr>
        <p:txBody>
          <a:bodyPr lIns="91425" tIns="45713" rIns="91425" bIns="45713">
            <a:spAutoFit/>
          </a:bodyPr>
          <a:lstStyle/>
          <a:p>
            <a:pPr algn="ctr" defTabSz="914099" eaLnBrk="0" hangingPunct="0">
              <a:lnSpc>
                <a:spcPct val="85000"/>
              </a:lnSpc>
              <a:spcBef>
                <a:spcPct val="20000"/>
              </a:spcBef>
              <a:defRPr/>
            </a:pPr>
            <a:r>
              <a:rPr lang="en-US" sz="700" dirty="0">
                <a:solidFill>
                  <a:schemeClr val="tx1">
                    <a:lumMod val="75000"/>
                  </a:schemeClr>
                </a:solidFill>
                <a:latin typeface="Segoe" pitchFamily="2" charset="0"/>
                <a:cs typeface="+mn-cs"/>
              </a:rPr>
              <a:t>© 2007 Microsoft Corporation. All rights reserved. Microsoft, Windows, Windows Vista and other product names are or may be registered trademarks and/or trademarks in the U.S. and/or other countries.</a:t>
            </a:r>
          </a:p>
          <a:p>
            <a:pPr algn="ctr" defTabSz="914099" eaLnBrk="0" hangingPunct="0">
              <a:lnSpc>
                <a:spcPct val="85000"/>
              </a:lnSpc>
              <a:spcBef>
                <a:spcPct val="20000"/>
              </a:spcBef>
              <a:defRPr/>
            </a:pPr>
            <a:r>
              <a:rPr lang="en-US" sz="700" dirty="0">
                <a:solidFill>
                  <a:schemeClr val="tx1">
                    <a:lumMod val="75000"/>
                  </a:schemeClr>
                </a:solidFill>
                <a:latin typeface="Segoe" pitchFamily="2" charset="0"/>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1">
                    <a:lumMod val="75000"/>
                  </a:schemeClr>
                </a:solidFill>
                <a:latin typeface="Segoe" pitchFamily="2" charset="0"/>
                <a:cs typeface="+mn-cs"/>
              </a:rPr>
            </a:br>
            <a:r>
              <a:rPr lang="en-US" sz="700" dirty="0">
                <a:solidFill>
                  <a:schemeClr val="tx1">
                    <a:lumMod val="75000"/>
                  </a:schemeClr>
                </a:solidFill>
                <a:latin typeface="Segoe" pitchFamily="2" charset="0"/>
                <a:cs typeface="+mn-cs"/>
              </a:rPr>
              <a:t>MICROSOFT MAKES NO WARRANTIES, EXPRESS, IMPLIED OR STATUTORY, AS TO THE INFORMATION IN THIS PRESENTATION.</a:t>
            </a:r>
          </a:p>
        </p:txBody>
      </p:sp>
      <p:pic>
        <p:nvPicPr>
          <p:cNvPr id="103427" name="Picture 3" descr="C:\Courses\Logos\ms-logo-YPOP-BR.png"/>
          <p:cNvPicPr>
            <a:picLocks noChangeAspect="1" noChangeArrowheads="1"/>
          </p:cNvPicPr>
          <p:nvPr/>
        </p:nvPicPr>
        <p:blipFill>
          <a:blip r:embed="rId3"/>
          <a:srcRect/>
          <a:stretch>
            <a:fillRect/>
          </a:stretch>
        </p:blipFill>
        <p:spPr bwMode="auto">
          <a:xfrm>
            <a:off x="3476625" y="3429000"/>
            <a:ext cx="4905375" cy="933450"/>
          </a:xfrm>
          <a:prstGeom prst="rect">
            <a:avLst/>
          </a:prstGeom>
          <a:noFill/>
        </p:spPr>
      </p:pic>
    </p:spTree>
  </p:cSld>
  <p:clrMapOvr>
    <a:masterClrMapping/>
  </p:clrMapOvr>
  <p:transition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smtClean="0"/>
              <a:t>Increasing Availability</a:t>
            </a:r>
            <a:br>
              <a:rPr sz="4400" smtClean="0"/>
            </a:br>
            <a:r>
              <a:rPr sz="3600" smtClean="0"/>
              <a:t>Live Migration</a:t>
            </a:r>
            <a:endParaRPr sz="3600" dirty="0"/>
          </a:p>
        </p:txBody>
      </p:sp>
      <p:sp>
        <p:nvSpPr>
          <p:cNvPr id="31747" name="Content Placeholder 2"/>
          <p:cNvSpPr>
            <a:spLocks noGrp="1"/>
          </p:cNvSpPr>
          <p:nvPr>
            <p:ph type="body" sz="quarter" idx="10"/>
          </p:nvPr>
        </p:nvSpPr>
        <p:spPr/>
        <p:txBody>
          <a:bodyPr/>
          <a:lstStyle/>
          <a:p>
            <a:pPr eaLnBrk="1" hangingPunct="1"/>
            <a:r>
              <a:rPr lang="en-US" dirty="0" smtClean="0"/>
              <a:t>Migrate virtual machines between hosts with </a:t>
            </a:r>
            <a:r>
              <a:rPr lang="en-US" u="sng" dirty="0" smtClean="0"/>
              <a:t>no</a:t>
            </a:r>
            <a:r>
              <a:rPr lang="en-US" dirty="0" smtClean="0"/>
              <a:t> interruption of service</a:t>
            </a:r>
          </a:p>
          <a:p>
            <a:pPr eaLnBrk="1" hangingPunct="1"/>
            <a:endParaRPr lang="en-US" sz="1400" dirty="0" smtClean="0"/>
          </a:p>
          <a:p>
            <a:pPr eaLnBrk="1" hangingPunct="1"/>
            <a:r>
              <a:rPr lang="en-US" dirty="0" smtClean="0"/>
              <a:t>Benefits:</a:t>
            </a:r>
          </a:p>
          <a:p>
            <a:pPr lvl="1" eaLnBrk="1" hangingPunct="1"/>
            <a:r>
              <a:rPr lang="en-US" dirty="0" smtClean="0"/>
              <a:t>No dropped network connections</a:t>
            </a:r>
          </a:p>
          <a:p>
            <a:pPr lvl="1" eaLnBrk="1" hangingPunct="1"/>
            <a:r>
              <a:rPr lang="en-US" dirty="0" smtClean="0"/>
              <a:t>High availability for production workloads</a:t>
            </a:r>
          </a:p>
          <a:p>
            <a:pPr lvl="1" eaLnBrk="1" hangingPunct="1"/>
            <a:r>
              <a:rPr lang="en-US" dirty="0" smtClean="0"/>
              <a:t>Flexible management</a:t>
            </a:r>
          </a:p>
          <a:p>
            <a:pPr lvl="1" eaLnBrk="1" hangingPunct="1"/>
            <a:r>
              <a:rPr lang="en-US" dirty="0" smtClean="0"/>
              <a:t>Enables dynamic IT environment</a:t>
            </a:r>
            <a:endParaRPr lang="en-US" sz="3200" dirty="0" smtClean="0"/>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left)">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wipe(left)">
                                      <p:cBhvr>
                                        <p:cTn id="17" dur="500"/>
                                        <p:tgtEl>
                                          <p:spTgt spid="31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wipe(left)">
                                      <p:cBhvr>
                                        <p:cTn id="22" dur="500"/>
                                        <p:tgtEl>
                                          <p:spTgt spid="31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wipe(left)">
                                      <p:cBhvr>
                                        <p:cTn id="27" dur="500"/>
                                        <p:tgtEl>
                                          <p:spTgt spid="31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747">
                                            <p:txEl>
                                              <p:pRg st="6" end="6"/>
                                            </p:txEl>
                                          </p:spTgt>
                                        </p:tgtEl>
                                        <p:attrNameLst>
                                          <p:attrName>style.visibility</p:attrName>
                                        </p:attrNameLst>
                                      </p:cBhvr>
                                      <p:to>
                                        <p:strVal val="visible"/>
                                      </p:to>
                                    </p:set>
                                    <p:animEffect transition="in" filter="wipe(left)">
                                      <p:cBhvr>
                                        <p:cTn id="32"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smtClean="0"/>
              <a:t>Streamlining Virtualization Management</a:t>
            </a:r>
            <a:endParaRPr sz="4400" dirty="0"/>
          </a:p>
        </p:txBody>
      </p:sp>
      <p:sp>
        <p:nvSpPr>
          <p:cNvPr id="32771" name="Content Placeholder 2"/>
          <p:cNvSpPr>
            <a:spLocks noGrp="1"/>
          </p:cNvSpPr>
          <p:nvPr>
            <p:ph type="body" sz="quarter" idx="10"/>
          </p:nvPr>
        </p:nvSpPr>
        <p:spPr>
          <a:xfrm>
            <a:off x="381000" y="1524000"/>
            <a:ext cx="8382000" cy="2210862"/>
          </a:xfrm>
        </p:spPr>
        <p:txBody>
          <a:bodyPr/>
          <a:lstStyle/>
          <a:p>
            <a:pPr eaLnBrk="1" hangingPunct="1"/>
            <a:r>
              <a:rPr lang="en-US" sz="2800" dirty="0" smtClean="0"/>
              <a:t>Hyper-V Management Console</a:t>
            </a:r>
          </a:p>
          <a:p>
            <a:pPr eaLnBrk="1" hangingPunct="1"/>
            <a:r>
              <a:rPr lang="en-US" sz="2800" dirty="0" err="1" smtClean="0"/>
              <a:t>PowerShell</a:t>
            </a:r>
            <a:r>
              <a:rPr lang="en-US" sz="2800" dirty="0" smtClean="0"/>
              <a:t> command-line interface</a:t>
            </a:r>
          </a:p>
          <a:p>
            <a:pPr eaLnBrk="1" hangingPunct="1"/>
            <a:r>
              <a:rPr lang="en-US" sz="2800" dirty="0" smtClean="0"/>
              <a:t>System Center Virtual Machine Manager 2008</a:t>
            </a:r>
          </a:p>
        </p:txBody>
      </p:sp>
      <p:pic>
        <p:nvPicPr>
          <p:cNvPr id="32772" name="Picture 3" descr="Slide11"/>
          <p:cNvPicPr>
            <a:picLocks noChangeAspect="1" noChangeArrowheads="1"/>
          </p:cNvPicPr>
          <p:nvPr/>
        </p:nvPicPr>
        <p:blipFill>
          <a:blip r:embed="rId4"/>
          <a:srcRect/>
          <a:stretch>
            <a:fillRect/>
          </a:stretch>
        </p:blipFill>
        <p:spPr bwMode="auto">
          <a:xfrm>
            <a:off x="457200" y="2895600"/>
            <a:ext cx="5562600" cy="3200400"/>
          </a:xfrm>
          <a:prstGeom prst="rect">
            <a:avLst/>
          </a:prstGeom>
          <a:noFill/>
          <a:ln w="9525">
            <a:noFill/>
            <a:miter lim="800000"/>
            <a:headEnd/>
            <a:tailEnd/>
          </a:ln>
        </p:spPr>
      </p:pic>
    </p:spTree>
  </p:cSld>
  <p:clrMapOvr>
    <a:masterClrMapping/>
  </p:clrMapOvr>
  <p:transition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dirty="0" smtClean="0"/>
              <a:t>Simplifying Deployment</a:t>
            </a:r>
            <a:endParaRPr sz="4400" dirty="0"/>
          </a:p>
        </p:txBody>
      </p:sp>
      <p:sp>
        <p:nvSpPr>
          <p:cNvPr id="33795" name="Content Placeholder 2"/>
          <p:cNvSpPr>
            <a:spLocks noGrp="1"/>
          </p:cNvSpPr>
          <p:nvPr>
            <p:ph type="body" sz="quarter" idx="10"/>
          </p:nvPr>
        </p:nvSpPr>
        <p:spPr/>
        <p:txBody>
          <a:bodyPr/>
          <a:lstStyle/>
          <a:p>
            <a:pPr eaLnBrk="1" hangingPunct="1"/>
            <a:r>
              <a:rPr lang="en-US" dirty="0" smtClean="0"/>
              <a:t>Boot from .</a:t>
            </a:r>
            <a:r>
              <a:rPr lang="en-US" dirty="0" err="1" smtClean="0"/>
              <a:t>vhd</a:t>
            </a:r>
            <a:endParaRPr lang="en-US" dirty="0" smtClean="0"/>
          </a:p>
          <a:p>
            <a:pPr lvl="1" eaLnBrk="1" hangingPunct="1"/>
            <a:r>
              <a:rPr lang="en-US" dirty="0" smtClean="0"/>
              <a:t>Enables pre-configuration of virtual and physical computers</a:t>
            </a:r>
          </a:p>
          <a:p>
            <a:pPr lvl="1" eaLnBrk="1" hangingPunct="1"/>
            <a:r>
              <a:rPr lang="en-US" dirty="0" smtClean="0"/>
              <a:t>Reduces the number of managed images</a:t>
            </a:r>
          </a:p>
          <a:p>
            <a:pPr lvl="1" eaLnBrk="1" hangingPunct="1"/>
            <a:r>
              <a:rPr lang="en-US" dirty="0" smtClean="0"/>
              <a:t>Simplifies test deployments</a:t>
            </a:r>
          </a:p>
        </p:txBody>
      </p:sp>
      <p:sp>
        <p:nvSpPr>
          <p:cNvPr id="46" name="Isosceles Triangle 4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8" name="Picture 44" descr="D:\Pennie's documents\MS Image\NEWFeb15\Windows_Vista_Icons_ for_Marketing_use\Server.png"/>
          <p:cNvPicPr>
            <a:picLocks noChangeAspect="1" noChangeArrowheads="1"/>
          </p:cNvPicPr>
          <p:nvPr/>
        </p:nvPicPr>
        <p:blipFill>
          <a:blip r:embed="rId4"/>
          <a:srcRect/>
          <a:stretch>
            <a:fillRect/>
          </a:stretch>
        </p:blipFill>
        <p:spPr bwMode="auto">
          <a:xfrm>
            <a:off x="1524000" y="4398885"/>
            <a:ext cx="1094721" cy="1392315"/>
          </a:xfrm>
          <a:prstGeom prst="rect">
            <a:avLst/>
          </a:prstGeom>
          <a:noFill/>
          <a:ln w="9525">
            <a:noFill/>
            <a:miter lim="800000"/>
            <a:headEnd/>
            <a:tailEnd/>
          </a:ln>
        </p:spPr>
      </p:pic>
      <p:sp>
        <p:nvSpPr>
          <p:cNvPr id="19" name="TextBox 18"/>
          <p:cNvSpPr txBox="1"/>
          <p:nvPr/>
        </p:nvSpPr>
        <p:spPr>
          <a:xfrm>
            <a:off x="3884849" y="5257800"/>
            <a:ext cx="763351" cy="400110"/>
          </a:xfrm>
          <a:prstGeom prst="rect">
            <a:avLst/>
          </a:prstGeom>
          <a:noFill/>
        </p:spPr>
        <p:txBody>
          <a:bodyPr wrap="none" rtlCol="0">
            <a:spAutoFit/>
          </a:bodyPr>
          <a:lstStyle/>
          <a:p>
            <a:r>
              <a:rPr lang="en-US" sz="2000" b="1" dirty="0" smtClean="0">
                <a:latin typeface="+mj-lt"/>
              </a:rPr>
              <a:t>Boot</a:t>
            </a:r>
            <a:endParaRPr lang="en-US" sz="2000" b="1" dirty="0">
              <a:latin typeface="+mj-lt"/>
            </a:endParaRPr>
          </a:p>
        </p:txBody>
      </p:sp>
      <p:pic>
        <p:nvPicPr>
          <p:cNvPr id="20" name="Picture 5" descr="C:\Courses\Wadeware\2008\2008_05_28 40818 Enterprise Service Readiness\EventsDVD_FY07\Shapes and Graphics\Cylinder\MGX 06 Cyinders\MGX Cylinder LIGHT GREEN.png"/>
          <p:cNvPicPr>
            <a:picLocks noChangeAspect="1" noChangeArrowheads="1"/>
          </p:cNvPicPr>
          <p:nvPr/>
        </p:nvPicPr>
        <p:blipFill>
          <a:blip r:embed="rId5" cstate="print"/>
          <a:srcRect/>
          <a:stretch>
            <a:fillRect/>
          </a:stretch>
        </p:blipFill>
        <p:spPr bwMode="auto">
          <a:xfrm>
            <a:off x="5715000" y="4724400"/>
            <a:ext cx="1381850" cy="904385"/>
          </a:xfrm>
          <a:prstGeom prst="rect">
            <a:avLst/>
          </a:prstGeom>
          <a:noFill/>
        </p:spPr>
      </p:pic>
      <p:grpSp>
        <p:nvGrpSpPr>
          <p:cNvPr id="59" name="Group 58"/>
          <p:cNvGrpSpPr/>
          <p:nvPr/>
        </p:nvGrpSpPr>
        <p:grpSpPr>
          <a:xfrm>
            <a:off x="2286000" y="5054600"/>
            <a:ext cx="3581400" cy="127000"/>
            <a:chOff x="2590800" y="5334001"/>
            <a:chExt cx="3581400" cy="127000"/>
          </a:xfrm>
        </p:grpSpPr>
        <p:sp>
          <p:nvSpPr>
            <p:cNvPr id="33" name="Oval 32"/>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Oval 3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Oval 48"/>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Oval 5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Oval 5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Oval 56"/>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Oval 5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0" name="Group 29"/>
          <p:cNvGrpSpPr/>
          <p:nvPr/>
        </p:nvGrpSpPr>
        <p:grpSpPr>
          <a:xfrm>
            <a:off x="6400800" y="4267200"/>
            <a:ext cx="1447800" cy="1295400"/>
            <a:chOff x="7315200" y="4648200"/>
            <a:chExt cx="1447800" cy="1295400"/>
          </a:xfrm>
        </p:grpSpPr>
        <p:pic>
          <p:nvPicPr>
            <p:cNvPr id="29" name="Picture 2" descr="C:\Courses\Icons Windows Vista\imageres.dll_I0020_0409.png"/>
            <p:cNvPicPr>
              <a:picLocks noChangeAspect="1" noChangeArrowheads="1"/>
            </p:cNvPicPr>
            <p:nvPr/>
          </p:nvPicPr>
          <p:blipFill>
            <a:blip r:embed="rId6"/>
            <a:srcRect/>
            <a:stretch>
              <a:fillRect/>
            </a:stretch>
          </p:blipFill>
          <p:spPr bwMode="auto">
            <a:xfrm>
              <a:off x="7315200" y="4648200"/>
              <a:ext cx="1295401" cy="1295400"/>
            </a:xfrm>
            <a:prstGeom prst="rect">
              <a:avLst/>
            </a:prstGeom>
            <a:noFill/>
          </p:spPr>
        </p:pic>
        <p:sp>
          <p:nvSpPr>
            <p:cNvPr id="28" name="TextBox 27"/>
            <p:cNvSpPr txBox="1"/>
            <p:nvPr/>
          </p:nvSpPr>
          <p:spPr>
            <a:xfrm>
              <a:off x="8047266" y="5008385"/>
              <a:ext cx="715734" cy="401815"/>
            </a:xfrm>
            <a:prstGeom prst="rect">
              <a:avLst/>
            </a:prstGeom>
            <a:noFill/>
          </p:spPr>
          <p:txBody>
            <a:bodyPr wrap="none" rtlCol="0">
              <a:spAutoFit/>
            </a:bodyPr>
            <a:lstStyle/>
            <a:p>
              <a:pPr algn="ctr"/>
              <a:r>
                <a:rPr lang="en-US" sz="1600" dirty="0" smtClean="0">
                  <a:latin typeface="+mj-lt"/>
                </a:rPr>
                <a:t>VHD</a:t>
              </a:r>
            </a:p>
          </p:txBody>
        </p:sp>
      </p:gr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3" presetClass="entr" presetSubtype="28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4/3*#ppt_w"/>
                                          </p:val>
                                        </p:tav>
                                        <p:tav tm="100000">
                                          <p:val>
                                            <p:strVal val="#ppt_w"/>
                                          </p:val>
                                        </p:tav>
                                      </p:tavLst>
                                    </p:anim>
                                    <p:anim calcmode="lin" valueType="num">
                                      <p:cBhvr>
                                        <p:cTn id="12" dur="500" fill="hold"/>
                                        <p:tgtEl>
                                          <p:spTgt spid="1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35" presetClass="path" presetSubtype="0" accel="50000" decel="50000" fill="hold" nodeType="afterEffect">
                                  <p:stCondLst>
                                    <p:cond delay="0"/>
                                  </p:stCondLst>
                                  <p:childTnLst>
                                    <p:animMotion origin="layout" path="M 3.33333E-6 -3.70028E-6 L -0.4875 -3.70028E-6 " pathEditMode="relative" rAng="0" ptsTypes="AA">
                                      <p:cBhvr>
                                        <p:cTn id="15" dur="1000" fill="hold"/>
                                        <p:tgtEl>
                                          <p:spTgt spid="30"/>
                                        </p:tgtEl>
                                        <p:attrNameLst>
                                          <p:attrName>ppt_x</p:attrName>
                                          <p:attrName>ppt_y</p:attrName>
                                        </p:attrNameLst>
                                      </p:cBhvr>
                                      <p:rCtr x="-244" y="0"/>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smtClean="0">
                <a:latin typeface="+mn-lt"/>
                <a:cs typeface="+mn-cs"/>
              </a:rPr>
              <a:t> Improved Management Toolset</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Reduce repetitive task with RDS </a:t>
            </a:r>
            <a:r>
              <a:rPr lang="en-US" altLang="zh-CN" sz="1600" dirty="0" err="1" smtClean="0">
                <a:latin typeface="+mn-lt"/>
                <a:cs typeface="+mn-cs"/>
              </a:rPr>
              <a:t>PowerShell</a:t>
            </a:r>
            <a:r>
              <a:rPr lang="en-US" altLang="zh-CN" sz="1600" dirty="0" smtClean="0">
                <a:latin typeface="+mn-lt"/>
                <a:cs typeface="+mn-cs"/>
              </a:rPr>
              <a:t> support, improved application install, connection broker install  &amp; profile management </a:t>
            </a:r>
          </a:p>
        </p:txBody>
      </p:sp>
      <p:sp>
        <p:nvSpPr>
          <p:cNvPr id="18" name="Pentagon 17"/>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80000"/>
              <a:defRPr/>
            </a:pPr>
            <a:r>
              <a:rPr lang="en-US" altLang="zh-CN" b="1" dirty="0" smtClean="0">
                <a:latin typeface="+mn-lt"/>
                <a:cs typeface="+mn-cs"/>
              </a:rPr>
              <a:t>RDS and VDI – An Integrated Solution</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Single broker to connect users to sessions or virtual machines, out of the box solution for VDI scenarios with Hyper-V </a:t>
            </a:r>
          </a:p>
        </p:txBody>
      </p:sp>
      <p:sp>
        <p:nvSpPr>
          <p:cNvPr id="19" name="Pentagon 18"/>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en-US" altLang="zh-CN" b="1" dirty="0" smtClean="0">
                <a:latin typeface="+mn-lt"/>
                <a:cs typeface="+mn-cs"/>
              </a:rPr>
              <a:t>Improving the User Experience </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Experience rich multimedia, VoIP integration, aero glass </a:t>
            </a:r>
            <a:r>
              <a:rPr lang="en-US" altLang="zh-CN" sz="1600" dirty="0" err="1" smtClean="0">
                <a:latin typeface="+mn-lt"/>
                <a:cs typeface="+mn-cs"/>
              </a:rPr>
              <a:t>remoting</a:t>
            </a:r>
            <a:r>
              <a:rPr lang="en-US" altLang="zh-CN" sz="1600" dirty="0" smtClean="0">
                <a:latin typeface="+mn-lt"/>
                <a:cs typeface="+mn-cs"/>
              </a:rPr>
              <a:t>, true </a:t>
            </a:r>
            <a:br>
              <a:rPr lang="en-US" altLang="zh-CN" sz="1600" dirty="0" smtClean="0">
                <a:latin typeface="+mn-lt"/>
                <a:cs typeface="+mn-cs"/>
              </a:rPr>
            </a:br>
            <a:r>
              <a:rPr lang="en-US" altLang="zh-CN" sz="1600" dirty="0" smtClean="0">
                <a:latin typeface="+mn-lt"/>
                <a:cs typeface="+mn-cs"/>
              </a:rPr>
              <a:t>multi-monitor support</a:t>
            </a:r>
          </a:p>
        </p:txBody>
      </p:sp>
      <p:sp>
        <p:nvSpPr>
          <p:cNvPr id="20" name="Pentagon 19"/>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err="1" smtClean="0">
                <a:latin typeface="+mn-lt"/>
                <a:cs typeface="+mn-cs"/>
              </a:rPr>
              <a:t>RemoteApp</a:t>
            </a:r>
            <a:r>
              <a:rPr lang="en-US" altLang="zh-CN" b="1" dirty="0" smtClean="0">
                <a:latin typeface="+mn-lt"/>
                <a:cs typeface="+mn-cs"/>
              </a:rPr>
              <a:t> &amp; Desktop Connections</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Centrally hosted applications integrated into start menu, desktop, etc. Can personalize a non-work PC with work applications without installing them locally</a:t>
            </a:r>
          </a:p>
        </p:txBody>
      </p:sp>
      <p:sp>
        <p:nvSpPr>
          <p:cNvPr id="24" name="Pentagon 23"/>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en-US" altLang="zh-CN" b="1" dirty="0" smtClean="0">
                <a:latin typeface="+mn-lt"/>
                <a:cs typeface="+mn-cs"/>
              </a:rPr>
              <a:t>Platform Investments</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Multiple levels of extensibility for custom partner solutions for Remote Desktop Services &amp; VDI based solutions</a:t>
            </a:r>
          </a:p>
        </p:txBody>
      </p:sp>
      <p:grpSp>
        <p:nvGrpSpPr>
          <p:cNvPr id="2" name="Group 26"/>
          <p:cNvGrpSpPr/>
          <p:nvPr/>
        </p:nvGrpSpPr>
        <p:grpSpPr>
          <a:xfrm>
            <a:off x="7966113" y="3276600"/>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pic>
        <p:nvPicPr>
          <p:cNvPr id="28" name="Picture 4" descr="\\eventsql\dvd27\Clip_Installer\DVD_ART\Artwork_Imagery\Shapes and Graphics\Map Globe\Connected icon NEW.png"/>
          <p:cNvPicPr>
            <a:picLocks noChangeAspect="1" noChangeArrowheads="1"/>
          </p:cNvPicPr>
          <p:nvPr/>
        </p:nvPicPr>
        <p:blipFill>
          <a:blip r:embed="rId7" cstate="print"/>
          <a:srcRect/>
          <a:stretch>
            <a:fillRect/>
          </a:stretch>
        </p:blipFill>
        <p:spPr bwMode="auto">
          <a:xfrm>
            <a:off x="7980145" y="1283086"/>
            <a:ext cx="921222" cy="698114"/>
          </a:xfrm>
          <a:prstGeom prst="rect">
            <a:avLst/>
          </a:prstGeom>
          <a:noFill/>
        </p:spPr>
      </p:pic>
      <p:sp>
        <p:nvSpPr>
          <p:cNvPr id="29" name="Rectangle 2"/>
          <p:cNvSpPr>
            <a:spLocks noGrp="1" noChangeArrowheads="1"/>
          </p:cNvSpPr>
          <p:nvPr>
            <p:ph type="title"/>
          </p:nvPr>
        </p:nvSpPr>
        <p:spPr>
          <a:xfrm>
            <a:off x="347472" y="191326"/>
            <a:ext cx="8650224" cy="609398"/>
          </a:xfrm>
        </p:spPr>
        <p:txBody>
          <a:bodyPr/>
          <a:lstStyle/>
          <a:p>
            <a:pPr>
              <a:defRPr/>
            </a:pPr>
            <a:r>
              <a:rPr sz="4400"/>
              <a:t>Remote Desktop Services in R2</a:t>
            </a:r>
          </a:p>
        </p:txBody>
      </p:sp>
      <p:pic>
        <p:nvPicPr>
          <p:cNvPr id="1027" name="Picture 3"/>
          <p:cNvPicPr>
            <a:picLocks noChangeAspect="1" noChangeArrowheads="1"/>
          </p:cNvPicPr>
          <p:nvPr/>
        </p:nvPicPr>
        <p:blipFill>
          <a:blip r:embed="rId8" cstate="print"/>
          <a:srcRect/>
          <a:stretch>
            <a:fillRect/>
          </a:stretch>
        </p:blipFill>
        <p:spPr bwMode="auto">
          <a:xfrm>
            <a:off x="7979051" y="2244632"/>
            <a:ext cx="923411" cy="803368"/>
          </a:xfrm>
          <a:prstGeom prst="rect">
            <a:avLst/>
          </a:prstGeom>
          <a:noFill/>
          <a:ln w="9525">
            <a:noFill/>
            <a:miter lim="800000"/>
            <a:headEnd/>
            <a:tailEnd/>
          </a:ln>
          <a:effectLst/>
        </p:spPr>
      </p:pic>
      <p:sp>
        <p:nvSpPr>
          <p:cNvPr id="25" name="Isosceles Triangle 24"/>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6" name="Group 35"/>
          <p:cNvGrpSpPr/>
          <p:nvPr/>
        </p:nvGrpSpPr>
        <p:grpSpPr>
          <a:xfrm>
            <a:off x="7848600" y="4267201"/>
            <a:ext cx="1295400" cy="1070174"/>
            <a:chOff x="3810000" y="4267200"/>
            <a:chExt cx="1816100" cy="1500342"/>
          </a:xfrm>
        </p:grpSpPr>
        <p:grpSp>
          <p:nvGrpSpPr>
            <p:cNvPr id="34" name="Group 33"/>
            <p:cNvGrpSpPr/>
            <p:nvPr/>
          </p:nvGrpSpPr>
          <p:grpSpPr>
            <a:xfrm>
              <a:off x="3810000" y="4267200"/>
              <a:ext cx="1066800" cy="1066800"/>
              <a:chOff x="3810000" y="2362200"/>
              <a:chExt cx="1066800" cy="1066800"/>
            </a:xfrm>
          </p:grpSpPr>
          <p:pic>
            <p:nvPicPr>
              <p:cNvPr id="1028" name="Picture 4" descr="C:\Courses\Icons Windows Vista\Computer.png"/>
              <p:cNvPicPr>
                <a:picLocks noChangeAspect="1" noChangeArrowheads="1"/>
              </p:cNvPicPr>
              <p:nvPr/>
            </p:nvPicPr>
            <p:blipFill>
              <a:blip r:embed="rId9" cstate="print"/>
              <a:srcRect/>
              <a:stretch>
                <a:fillRect/>
              </a:stretch>
            </p:blipFill>
            <p:spPr bwMode="auto">
              <a:xfrm>
                <a:off x="3810000" y="2362200"/>
                <a:ext cx="1066800" cy="1066800"/>
              </a:xfrm>
              <a:prstGeom prst="rect">
                <a:avLst/>
              </a:prstGeom>
              <a:noFill/>
            </p:spPr>
          </p:pic>
          <p:pic>
            <p:nvPicPr>
              <p:cNvPr id="1029" name="Picture 5" descr="C:\Courses\Icons Windows Vista\imageres.dll_I003b_0409.png"/>
              <p:cNvPicPr>
                <a:picLocks noChangeAspect="1" noChangeArrowheads="1"/>
              </p:cNvPicPr>
              <p:nvPr/>
            </p:nvPicPr>
            <p:blipFill>
              <a:blip r:embed="rId10" cstate="print"/>
              <a:srcRect/>
              <a:stretch>
                <a:fillRect/>
              </a:stretch>
            </p:blipFill>
            <p:spPr bwMode="auto">
              <a:xfrm>
                <a:off x="3810000" y="2895600"/>
                <a:ext cx="533400" cy="533400"/>
              </a:xfrm>
              <a:prstGeom prst="rect">
                <a:avLst/>
              </a:prstGeom>
              <a:noFill/>
            </p:spPr>
          </p:pic>
        </p:grpSp>
        <p:grpSp>
          <p:nvGrpSpPr>
            <p:cNvPr id="35" name="Group 34"/>
            <p:cNvGrpSpPr/>
            <p:nvPr/>
          </p:nvGrpSpPr>
          <p:grpSpPr>
            <a:xfrm>
              <a:off x="4800600" y="4267200"/>
              <a:ext cx="825500" cy="946486"/>
              <a:chOff x="3365500" y="4158914"/>
              <a:chExt cx="825500" cy="946486"/>
            </a:xfrm>
          </p:grpSpPr>
          <p:pic>
            <p:nvPicPr>
              <p:cNvPr id="1030" name="Picture 6" descr="C:\Courses\Icons Windows Vista\Server.png"/>
              <p:cNvPicPr>
                <a:picLocks noChangeAspect="1" noChangeArrowheads="1"/>
              </p:cNvPicPr>
              <p:nvPr/>
            </p:nvPicPr>
            <p:blipFill>
              <a:blip r:embed="rId11" cstate="print"/>
              <a:srcRect/>
              <a:stretch>
                <a:fillRect/>
              </a:stretch>
            </p:blipFill>
            <p:spPr bwMode="auto">
              <a:xfrm>
                <a:off x="3365500" y="4158914"/>
                <a:ext cx="673100" cy="921085"/>
              </a:xfrm>
              <a:prstGeom prst="rect">
                <a:avLst/>
              </a:prstGeom>
              <a:noFill/>
            </p:spPr>
          </p:pic>
          <p:pic>
            <p:nvPicPr>
              <p:cNvPr id="32" name="Picture 5" descr="C:\Courses\Icons Windows Vista\imageres.dll_I003b_0409.png"/>
              <p:cNvPicPr>
                <a:picLocks noChangeAspect="1" noChangeArrowheads="1"/>
              </p:cNvPicPr>
              <p:nvPr/>
            </p:nvPicPr>
            <p:blipFill>
              <a:blip r:embed="rId10" cstate="print"/>
              <a:srcRect/>
              <a:stretch>
                <a:fillRect/>
              </a:stretch>
            </p:blipFill>
            <p:spPr bwMode="auto">
              <a:xfrm>
                <a:off x="3657600" y="4572000"/>
                <a:ext cx="533400" cy="533400"/>
              </a:xfrm>
              <a:prstGeom prst="rect">
                <a:avLst/>
              </a:prstGeom>
              <a:noFill/>
            </p:spPr>
          </p:pic>
        </p:grpSp>
        <p:grpSp>
          <p:nvGrpSpPr>
            <p:cNvPr id="33" name="Group 32"/>
            <p:cNvGrpSpPr/>
            <p:nvPr/>
          </p:nvGrpSpPr>
          <p:grpSpPr>
            <a:xfrm>
              <a:off x="4114800" y="4876800"/>
              <a:ext cx="1066800" cy="890742"/>
              <a:chOff x="4495800" y="2971800"/>
              <a:chExt cx="1066800" cy="890742"/>
            </a:xfrm>
          </p:grpSpPr>
          <p:pic>
            <p:nvPicPr>
              <p:cNvPr id="1026" name="Picture 2" descr="C:\Courses\Icons Windows Vista\Mobility.png"/>
              <p:cNvPicPr>
                <a:picLocks noChangeAspect="1" noChangeArrowheads="1"/>
              </p:cNvPicPr>
              <p:nvPr/>
            </p:nvPicPr>
            <p:blipFill>
              <a:blip r:embed="rId12" cstate="print"/>
              <a:srcRect/>
              <a:stretch>
                <a:fillRect/>
              </a:stretch>
            </p:blipFill>
            <p:spPr bwMode="auto">
              <a:xfrm>
                <a:off x="4495800" y="2971800"/>
                <a:ext cx="1019175" cy="890742"/>
              </a:xfrm>
              <a:prstGeom prst="rect">
                <a:avLst/>
              </a:prstGeom>
              <a:noFill/>
            </p:spPr>
          </p:pic>
          <p:pic>
            <p:nvPicPr>
              <p:cNvPr id="31" name="Picture 5" descr="C:\Courses\Icons Windows Vista\imageres.dll_I003b_0409.png"/>
              <p:cNvPicPr>
                <a:picLocks noChangeAspect="1" noChangeArrowheads="1"/>
              </p:cNvPicPr>
              <p:nvPr/>
            </p:nvPicPr>
            <p:blipFill>
              <a:blip r:embed="rId10" cstate="print"/>
              <a:srcRect/>
              <a:stretch>
                <a:fillRect/>
              </a:stretch>
            </p:blipFill>
            <p:spPr bwMode="auto">
              <a:xfrm>
                <a:off x="5029200" y="3276600"/>
                <a:ext cx="533400" cy="533400"/>
              </a:xfrm>
              <a:prstGeom prst="rect">
                <a:avLst/>
              </a:prstGeom>
              <a:noFill/>
            </p:spPr>
          </p:pic>
        </p:grpSp>
      </p:grpSp>
      <p:pic>
        <p:nvPicPr>
          <p:cNvPr id="1031" name="Picture 7" descr="C:\Courses\Icons Windows Vista\filemgmt.dll_I00ec_0409.png"/>
          <p:cNvPicPr>
            <a:picLocks noChangeAspect="1" noChangeArrowheads="1"/>
          </p:cNvPicPr>
          <p:nvPr/>
        </p:nvPicPr>
        <p:blipFill>
          <a:blip r:embed="rId13"/>
          <a:srcRect/>
          <a:stretch>
            <a:fillRect/>
          </a:stretch>
        </p:blipFill>
        <p:spPr bwMode="auto">
          <a:xfrm>
            <a:off x="7696200" y="5105400"/>
            <a:ext cx="1447800" cy="1447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1000"/>
                                        <p:tgtEl>
                                          <p:spTgt spid="1031"/>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4" grpId="0" animBg="1"/>
      <p:bldP spid="26" grpId="0" animBg="1"/>
    </p:bldLst>
  </p:timing>
</p:sld>
</file>

<file path=ppt/theme/theme1.xml><?xml version="1.0" encoding="utf-8"?>
<a:theme xmlns:a="http://schemas.openxmlformats.org/drawingml/2006/main" name="WindowsServer2008LightTemplatePhoto">
  <a:themeElements>
    <a:clrScheme name="7-00193_WindowsServer2008_TemplateLightPhoto">
      <a:dk1>
        <a:srgbClr val="FFFFFF"/>
      </a:dk1>
      <a:lt1>
        <a:srgbClr val="000000"/>
      </a:lt1>
      <a:dk2>
        <a:srgbClr val="FFFFFF"/>
      </a:dk2>
      <a:lt2>
        <a:srgbClr val="000000"/>
      </a:lt2>
      <a:accent1>
        <a:srgbClr val="FF3300"/>
      </a:accent1>
      <a:accent2>
        <a:srgbClr val="66CC33"/>
      </a:accent2>
      <a:accent3>
        <a:srgbClr val="B2B2B2"/>
      </a:accent3>
      <a:accent4>
        <a:srgbClr val="FFCC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B64AC5FE0DE448554274E7B90BF57" ma:contentTypeVersion="0" ma:contentTypeDescription="Create a new document." ma:contentTypeScope="" ma:versionID="10734faf37f16a732ae2c58eda5ff27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F21C2FE-D959-40E9-BC27-1671C480818E}">
  <ds:schemaRefs>
    <ds:schemaRef ds:uri="http://schemas.microsoft.com/office/2006/metadata/properties"/>
  </ds:schemaRefs>
</ds:datastoreItem>
</file>

<file path=customXml/itemProps2.xml><?xml version="1.0" encoding="utf-8"?>
<ds:datastoreItem xmlns:ds="http://schemas.openxmlformats.org/officeDocument/2006/customXml" ds:itemID="{6634115B-8939-410E-B604-B65C7A9DFC34}">
  <ds:schemaRefs>
    <ds:schemaRef ds:uri="http://schemas.microsoft.com/sharepoint/v3/contenttype/forms"/>
  </ds:schemaRefs>
</ds:datastoreItem>
</file>

<file path=customXml/itemProps3.xml><?xml version="1.0" encoding="utf-8"?>
<ds:datastoreItem xmlns:ds="http://schemas.openxmlformats.org/officeDocument/2006/customXml" ds:itemID="{C5825000-5417-4904-BFFF-AD97C9307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8C91EDF1-482A-490B-AD11-247A5513F61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WindowsServer2008LightTemplatePhoto_v03_0807</Template>
  <TotalTime>12539</TotalTime>
  <Words>11591</Words>
  <Application>Microsoft Office PowerPoint</Application>
  <PresentationFormat>On-screen Show (4:3)</PresentationFormat>
  <Paragraphs>1020</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WindowsServer2008LightTemplatePhoto</vt:lpstr>
      <vt:lpstr>Introducing  Windows Server 2008 R2</vt:lpstr>
      <vt:lpstr>Technology Investment Areas</vt:lpstr>
      <vt:lpstr>Slide 3</vt:lpstr>
      <vt:lpstr>Overview</vt:lpstr>
      <vt:lpstr>Increasing Availability Live Migration</vt:lpstr>
      <vt:lpstr>Increasing Availability Live Migration</vt:lpstr>
      <vt:lpstr>Streamlining Virtualization Management</vt:lpstr>
      <vt:lpstr>Simplifying Deployment</vt:lpstr>
      <vt:lpstr>Remote Desktop Services in R2</vt:lpstr>
      <vt:lpstr>RDS New &amp; Improved</vt:lpstr>
      <vt:lpstr>RDS &amp; VDI – An Integrated Solution</vt:lpstr>
      <vt:lpstr>RDS &amp; VDI – An Integrated Solution</vt:lpstr>
      <vt:lpstr>Full Fidelity RemoteApp &amp; Desktops</vt:lpstr>
      <vt:lpstr>Remote Application Access</vt:lpstr>
      <vt:lpstr>Slide 15</vt:lpstr>
      <vt:lpstr>Overview</vt:lpstr>
      <vt:lpstr>Power Management</vt:lpstr>
      <vt:lpstr>New &amp; Improved Consoles</vt:lpstr>
      <vt:lpstr>Remote PowerShell Scenarios  </vt:lpstr>
      <vt:lpstr>The PowerShell Graphical Interfaces</vt:lpstr>
      <vt:lpstr>Extending PowerShell Scripts</vt:lpstr>
      <vt:lpstr>AD &amp; Identity Management</vt:lpstr>
      <vt:lpstr>Increasing Compliance</vt:lpstr>
      <vt:lpstr>Slide 24</vt:lpstr>
      <vt:lpstr>Overview</vt:lpstr>
      <vt:lpstr>Solid Web Server Foundation</vt:lpstr>
      <vt:lpstr>New Management Tools</vt:lpstr>
      <vt:lpstr>Reducing Troubleshooting Effort</vt:lpstr>
      <vt:lpstr>IIS 7.5 FTP Services</vt:lpstr>
      <vt:lpstr>Extending IIS Functionality and Features</vt:lpstr>
      <vt:lpstr>IIS 7.0 Extensions Available</vt:lpstr>
      <vt:lpstr>Scalability and Reliability</vt:lpstr>
      <vt:lpstr>Overview</vt:lpstr>
      <vt:lpstr>Performance and Scalability </vt:lpstr>
      <vt:lpstr>Processor Power and Memory Capacity </vt:lpstr>
      <vt:lpstr>Componentization  </vt:lpstr>
      <vt:lpstr>Failover Clustering in R2 Monitoring and Management</vt:lpstr>
      <vt:lpstr>Cluster Migration</vt:lpstr>
      <vt:lpstr>Cluster Shared Volumes</vt:lpstr>
      <vt:lpstr>Cluster Fault Tolerances</vt:lpstr>
      <vt:lpstr>Storage Performance</vt:lpstr>
      <vt:lpstr>Solid Foundation for Enterprise Workloads</vt:lpstr>
      <vt:lpstr>Oveview</vt:lpstr>
      <vt:lpstr>DirectAccess™</vt:lpstr>
      <vt:lpstr>DirectAccess™</vt:lpstr>
      <vt:lpstr>BranchCache™</vt:lpstr>
      <vt:lpstr>Improving Branch Performance Distributed Mode</vt:lpstr>
      <vt:lpstr>Improving Branch Performance Hosted Caching</vt:lpstr>
      <vt:lpstr>Improving Branch Office Security</vt:lpstr>
      <vt:lpstr>Serving Up the Virtual Desktop</vt:lpstr>
      <vt:lpstr>Protection for Mobile Data</vt:lpstr>
      <vt:lpstr>Windows Server Roadmap</vt:lpstr>
      <vt:lpstr>Summary</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McMahon</dc:creator>
  <cp:lastModifiedBy>mleworth</cp:lastModifiedBy>
  <cp:revision>811</cp:revision>
  <dcterms:created xsi:type="dcterms:W3CDTF">2008-09-24T19:47:21Z</dcterms:created>
  <dcterms:modified xsi:type="dcterms:W3CDTF">2009-01-31T23:47:40Z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0x010100206B64AC5FE0DE448554274E7B90BF57</vt:lpwstr>
  </property>
</Properties>
</file>