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71" r:id="rId2"/>
  </p:sldMasterIdLst>
  <p:notesMasterIdLst>
    <p:notesMasterId r:id="rId24"/>
  </p:notesMasterIdLst>
  <p:sldIdLst>
    <p:sldId id="274" r:id="rId3"/>
    <p:sldId id="264" r:id="rId4"/>
    <p:sldId id="275" r:id="rId5"/>
    <p:sldId id="297" r:id="rId6"/>
    <p:sldId id="305" r:id="rId7"/>
    <p:sldId id="306" r:id="rId8"/>
    <p:sldId id="286" r:id="rId9"/>
    <p:sldId id="295" r:id="rId10"/>
    <p:sldId id="301" r:id="rId11"/>
    <p:sldId id="302" r:id="rId12"/>
    <p:sldId id="303" r:id="rId13"/>
    <p:sldId id="296" r:id="rId14"/>
    <p:sldId id="279" r:id="rId15"/>
    <p:sldId id="278" r:id="rId16"/>
    <p:sldId id="277" r:id="rId17"/>
    <p:sldId id="280" r:id="rId18"/>
    <p:sldId id="281" r:id="rId19"/>
    <p:sldId id="309" r:id="rId20"/>
    <p:sldId id="272" r:id="rId21"/>
    <p:sldId id="307" r:id="rId22"/>
    <p:sldId id="308" r:id="rId23"/>
  </p:sldIdLst>
  <p:sldSz cx="9144000" cy="6858000" type="screen4x3"/>
  <p:notesSz cx="6858000" cy="9144000"/>
  <p:embeddedFontLst>
    <p:embeddedFont>
      <p:font typeface="Segoe" charset="0"/>
      <p:regular r:id="rId25"/>
      <p:bold r:id="rId26"/>
      <p:italic r:id="rId27"/>
      <p:boldItalic r:id="rId28"/>
    </p:embeddedFont>
    <p:embeddedFont>
      <p:font typeface="Segoe Semibold" charset="0"/>
      <p:bold r:id="rId29"/>
      <p:boldItalic r:id="rId30"/>
    </p:embeddedFont>
    <p:embeddedFont>
      <p:font typeface="Calibri" pitchFamily="34"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75" autoAdjust="0"/>
  </p:normalViewPr>
  <p:slideViewPr>
    <p:cSldViewPr>
      <p:cViewPr varScale="1">
        <p:scale>
          <a:sx n="84" d="100"/>
          <a:sy n="84" d="100"/>
        </p:scale>
        <p:origin x="-9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2B8A28F-DFA9-45E4-9706-2B25EE52F512}" type="datetimeFigureOut">
              <a:rPr lang="en-US"/>
              <a:pPr>
                <a:defRPr/>
              </a:pPr>
              <a:t>8/17/2007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847DAC9-F422-492B-BFE7-DF6618B6D6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66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BFF136-629C-4384-88F0-55D485F524F9}" type="datetime8">
              <a:rPr lang="en-US"/>
              <a:pPr fontAlgn="base">
                <a:spcBef>
                  <a:spcPct val="0"/>
                </a:spcBef>
                <a:spcAft>
                  <a:spcPct val="0"/>
                </a:spcAft>
                <a:defRPr/>
              </a:pPr>
              <a:t>8/17/2007 10:19 AM</a:t>
            </a:fld>
            <a:endParaRPr lang="en-US"/>
          </a:p>
        </p:txBody>
      </p:sp>
      <p:sp>
        <p:nvSpPr>
          <p:cNvPr id="2662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 </a:t>
            </a:r>
            <a:r>
              <a:rPr lang="en-US" dirty="0" smtClean="0"/>
              <a:t>2007 </a:t>
            </a:r>
            <a:r>
              <a:rPr lang="en-US" dirty="0" smtClean="0"/>
              <a:t>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26630"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7A88C1-DDEC-4B34-9B4C-976B4323F5CD}"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EFEE344-5604-4BA4-99C7-FAD549AA025B}" type="datetime8">
              <a:rPr lang="en-US"/>
              <a:pPr fontAlgn="base">
                <a:spcBef>
                  <a:spcPct val="0"/>
                </a:spcBef>
                <a:spcAft>
                  <a:spcPct val="0"/>
                </a:spcAft>
                <a:defRPr/>
              </a:pPr>
              <a:t>8/17/2007 10:19 AM</a:t>
            </a:fld>
            <a:endParaRPr lang="en-US"/>
          </a:p>
        </p:txBody>
      </p:sp>
      <p:sp>
        <p:nvSpPr>
          <p:cNvPr id="2867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2867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C6665-951C-4EB0-BC86-2A04E77AFC60}" type="slidenum">
              <a:rPr lang="en-US"/>
              <a:pPr fontAlgn="base">
                <a:spcBef>
                  <a:spcPct val="0"/>
                </a:spcBef>
                <a:spcAft>
                  <a:spcPct val="0"/>
                </a:spcAft>
                <a:defRPr/>
              </a:pPr>
              <a:t>2</a:t>
            </a:fld>
            <a:endParaRPr lang="en-US"/>
          </a:p>
        </p:txBody>
      </p:sp>
      <p:sp>
        <p:nvSpPr>
          <p:cNvPr id="2970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970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850B8347-B3E7-4323-A609-2942E094B17F}" type="datetime8">
              <a:rPr lang="en-US"/>
              <a:pPr>
                <a:defRPr/>
              </a:pPr>
              <a:t>8/17/2007 10:19 AM</a:t>
            </a:fld>
            <a:endParaRPr lang="en-US"/>
          </a:p>
        </p:txBody>
      </p:sp>
      <p:sp>
        <p:nvSpPr>
          <p:cNvPr id="6" name="Rectangle 6"/>
          <p:cNvSpPr>
            <a:spLocks noGrp="1" noChangeArrowheads="1"/>
          </p:cNvSpPr>
          <p:nvPr>
            <p:ph type="ftr" sz="quarter" idx="4"/>
          </p:nvPr>
        </p:nvSpPr>
        <p:spPr/>
        <p:txBody>
          <a:bodyPr/>
          <a:lstStyle/>
          <a:p>
            <a:pPr>
              <a:defRPr/>
            </a:pPr>
            <a:endParaRPr lang="en-US" dirty="0"/>
          </a:p>
        </p:txBody>
      </p:sp>
      <p:sp>
        <p:nvSpPr>
          <p:cNvPr id="7" name="Rectangle 7"/>
          <p:cNvSpPr>
            <a:spLocks noGrp="1" noChangeArrowheads="1"/>
          </p:cNvSpPr>
          <p:nvPr>
            <p:ph type="sldNum" sz="quarter" idx="5"/>
          </p:nvPr>
        </p:nvSpPr>
        <p:spPr/>
        <p:txBody>
          <a:bodyPr/>
          <a:lstStyle/>
          <a:p>
            <a:pPr>
              <a:defRPr/>
            </a:pPr>
            <a:fld id="{568C5BAC-92E8-4B01-BA6A-8326BD845D07}" type="slidenum">
              <a:rPr lang="en-US"/>
              <a:pPr>
                <a:defRPr/>
              </a:pPr>
              <a:t>4</a:t>
            </a:fld>
            <a:endParaRPr lang="en-US"/>
          </a:p>
        </p:txBody>
      </p:sp>
      <p:sp>
        <p:nvSpPr>
          <p:cNvPr id="3277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2773"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850B8347-B3E7-4323-A609-2942E094B17F}" type="datetime8">
              <a:rPr lang="en-US"/>
              <a:pPr>
                <a:defRPr/>
              </a:pPr>
              <a:t>8/17/2007 10:19 AM</a:t>
            </a:fld>
            <a:endParaRPr lang="en-US"/>
          </a:p>
        </p:txBody>
      </p:sp>
      <p:sp>
        <p:nvSpPr>
          <p:cNvPr id="6" name="Rectangle 6"/>
          <p:cNvSpPr>
            <a:spLocks noGrp="1" noChangeArrowheads="1"/>
          </p:cNvSpPr>
          <p:nvPr>
            <p:ph type="ftr" sz="quarter" idx="4"/>
          </p:nvPr>
        </p:nvSpPr>
        <p:spPr/>
        <p:txBody>
          <a:bodyPr/>
          <a:lstStyle/>
          <a:p>
            <a:pPr>
              <a:defRPr/>
            </a:pPr>
            <a:endParaRPr lang="en-US" dirty="0"/>
          </a:p>
        </p:txBody>
      </p:sp>
      <p:sp>
        <p:nvSpPr>
          <p:cNvPr id="7" name="Rectangle 7"/>
          <p:cNvSpPr>
            <a:spLocks noGrp="1" noChangeArrowheads="1"/>
          </p:cNvSpPr>
          <p:nvPr>
            <p:ph type="sldNum" sz="quarter" idx="5"/>
          </p:nvPr>
        </p:nvSpPr>
        <p:spPr/>
        <p:txBody>
          <a:bodyPr/>
          <a:lstStyle/>
          <a:p>
            <a:pPr>
              <a:defRPr/>
            </a:pPr>
            <a:fld id="{A57CEF15-ED48-4C0F-8958-D13D137A0D6A}" type="slidenum">
              <a:rPr lang="en-US"/>
              <a:pPr>
                <a:defRPr/>
              </a:pPr>
              <a:t>5</a:t>
            </a:fld>
            <a:endParaRPr lang="en-US"/>
          </a:p>
        </p:txBody>
      </p:sp>
      <p:sp>
        <p:nvSpPr>
          <p:cNvPr id="3482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4821"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850B8347-B3E7-4323-A609-2942E094B17F}" type="datetime8">
              <a:rPr lang="en-US"/>
              <a:pPr>
                <a:defRPr/>
              </a:pPr>
              <a:t>8/17/2007 10:19 AM</a:t>
            </a:fld>
            <a:endParaRPr lang="en-US"/>
          </a:p>
        </p:txBody>
      </p:sp>
      <p:sp>
        <p:nvSpPr>
          <p:cNvPr id="6" name="Rectangle 6"/>
          <p:cNvSpPr>
            <a:spLocks noGrp="1" noChangeArrowheads="1"/>
          </p:cNvSpPr>
          <p:nvPr>
            <p:ph type="ftr" sz="quarter" idx="4"/>
          </p:nvPr>
        </p:nvSpPr>
        <p:spPr/>
        <p:txBody>
          <a:bodyPr/>
          <a:lstStyle/>
          <a:p>
            <a:pPr>
              <a:defRPr/>
            </a:pPr>
            <a:endParaRPr lang="en-US" dirty="0"/>
          </a:p>
        </p:txBody>
      </p:sp>
      <p:sp>
        <p:nvSpPr>
          <p:cNvPr id="7" name="Rectangle 7"/>
          <p:cNvSpPr>
            <a:spLocks noGrp="1" noChangeArrowheads="1"/>
          </p:cNvSpPr>
          <p:nvPr>
            <p:ph type="sldNum" sz="quarter" idx="5"/>
          </p:nvPr>
        </p:nvSpPr>
        <p:spPr/>
        <p:txBody>
          <a:bodyPr/>
          <a:lstStyle/>
          <a:p>
            <a:pPr>
              <a:defRPr/>
            </a:pPr>
            <a:fld id="{8355F8CD-6E3A-45B2-8561-584F46D8DBCA}" type="slidenum">
              <a:rPr lang="en-US"/>
              <a:pPr>
                <a:defRPr/>
              </a:pPr>
              <a:t>6</a:t>
            </a:fld>
            <a:endParaRPr lang="en-US"/>
          </a:p>
        </p:txBody>
      </p:sp>
      <p:sp>
        <p:nvSpPr>
          <p:cNvPr id="3686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6869" name="Rectangle 5"/>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47DAC9-F422-492B-BFE7-DF6618B6D6C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EFEE344-5604-4BA4-99C7-FAD549AA025B}" type="datetime8">
              <a:rPr lang="en-US"/>
              <a:pPr fontAlgn="base">
                <a:spcBef>
                  <a:spcPct val="0"/>
                </a:spcBef>
                <a:spcAft>
                  <a:spcPct val="0"/>
                </a:spcAft>
                <a:defRPr/>
              </a:pPr>
              <a:t>8/17/2007 10:19 AM</a:t>
            </a:fld>
            <a:endParaRPr lang="en-US"/>
          </a:p>
        </p:txBody>
      </p:sp>
      <p:sp>
        <p:nvSpPr>
          <p:cNvPr id="2867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
        <p:nvSpPr>
          <p:cNvPr id="2867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AFEC3-16E9-4C00-8E22-1874477B434F}" type="slidenum">
              <a:rPr lang="en-US"/>
              <a:pPr fontAlgn="base">
                <a:spcBef>
                  <a:spcPct val="0"/>
                </a:spcBef>
                <a:spcAft>
                  <a:spcPct val="0"/>
                </a:spcAft>
                <a:defRPr/>
              </a:pPr>
              <a:t>9</a:t>
            </a:fld>
            <a:endParaRPr lang="en-US"/>
          </a:p>
        </p:txBody>
      </p:sp>
      <p:sp>
        <p:nvSpPr>
          <p:cNvPr id="4096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903678"/>
            <a:ext cx="7692761" cy="1523494"/>
          </a:xfrm>
          <a:ln algn="ctr"/>
        </p:spPr>
        <p:txBody>
          <a:bodyPr/>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34074"/>
            <a:ext cx="7692761" cy="473207"/>
          </a:xfrm>
        </p:spPr>
        <p:txBody>
          <a:bodyPr/>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150"/>
          </a:xfrm>
        </p:spPr>
        <p:txBody>
          <a:bodyPr/>
          <a:lstStyle/>
          <a:p>
            <a:r>
              <a:rPr lang="en-US"/>
              <a:t>Click to edit Master title style</a:t>
            </a:r>
          </a:p>
        </p:txBody>
      </p:sp>
      <p:sp>
        <p:nvSpPr>
          <p:cNvPr id="3" name="Text Placeholder 2"/>
          <p:cNvSpPr>
            <a:spLocks noGrp="1"/>
          </p:cNvSpPr>
          <p:nvPr>
            <p:ph type="body" sz="half" idx="1"/>
          </p:nvPr>
        </p:nvSpPr>
        <p:spPr>
          <a:xfrm>
            <a:off x="382588" y="1414463"/>
            <a:ext cx="4113212" cy="2370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14463"/>
            <a:ext cx="4114800" cy="110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674938"/>
            <a:ext cx="4114800" cy="1109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903679"/>
            <a:ext cx="7692761" cy="1523494"/>
          </a:xfrm>
          <a:noFill/>
          <a:ln w="9525">
            <a:noFill/>
            <a:miter lim="800000"/>
            <a:headEnd/>
            <a:tailEnd/>
          </a:ln>
        </p:spPr>
        <p:txBody>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34075"/>
            <a:ext cx="7692761" cy="473207"/>
          </a:xfrm>
        </p:spPr>
        <p:txBody>
          <a:bodyPr/>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354792"/>
            <a:ext cx="7692761" cy="1523494"/>
          </a:xfrm>
          <a:noFill/>
          <a:ln w="9525">
            <a:noFill/>
            <a:miter lim="800000"/>
            <a:headEnd/>
            <a:tailEnd/>
          </a:ln>
        </p:spPr>
        <p:txBody>
          <a:bodyPr/>
          <a:lstStyle>
            <a:lvl1pPr algn="l" defTabSz="912740" rtl="0" eaLnBrk="1" fontAlgn="base" hangingPunct="1">
              <a:lnSpc>
                <a:spcPct val="90000"/>
              </a:lnSpc>
              <a:spcBef>
                <a:spcPct val="0"/>
              </a:spcBef>
              <a:spcAft>
                <a:spcPct val="0"/>
              </a:spcAft>
              <a:defRPr lang="en-US" sz="55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6" y="4340491"/>
            <a:ext cx="7692761" cy="473207"/>
          </a:xfrm>
        </p:spPr>
        <p:txBody>
          <a:bodyPr/>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smtClean="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2588" y="1414465"/>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09" indent="-296309">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87" indent="-294987">
              <a:defRPr sz="2300"/>
            </a:lvl1pPr>
            <a:lvl2pPr marL="600556" indent="-285728">
              <a:defRPr sz="2000"/>
            </a:lvl2pPr>
            <a:lvl3pPr marL="866441" indent="-256626">
              <a:defRPr sz="1700"/>
            </a:lvl3pPr>
            <a:lvl4pPr marL="1095287" indent="-247366">
              <a:defRPr sz="1500"/>
            </a:lvl4pPr>
            <a:lvl5pPr marL="1342653" indent="-23810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ln algn="ctr"/>
        </p:spPr>
        <p:txBody>
          <a:bodyPr/>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p:spPr>
        <p:txBody>
          <a:bodyPr/>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1" y="6238876"/>
            <a:ext cx="9144001" cy="619125"/>
          </a:xfrm>
          <a:solidFill>
            <a:srgbClr val="FFFF99"/>
          </a:solidFill>
        </p:spPr>
        <p:txBody>
          <a:bodyPr lIns="152388" tIns="76194" rIns="152388" bIns="76194"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5"/>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8" name="Picture 3" descr="5-00244_WinHec_Template_Bug.png"/>
          <p:cNvPicPr>
            <a:picLocks noChangeAspect="1"/>
          </p:cNvPicPr>
          <p:nvPr/>
        </p:nvPicPr>
        <p:blipFill>
          <a:blip r:embed="rId13"/>
          <a:srcRect/>
          <a:stretch>
            <a:fillRect/>
          </a:stretch>
        </p:blipFill>
        <p:spPr bwMode="auto">
          <a:xfrm>
            <a:off x="7621588" y="5853113"/>
            <a:ext cx="1492250" cy="8413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3" r:id="rId1"/>
    <p:sldLayoutId id="2147483694" r:id="rId2"/>
    <p:sldLayoutId id="2147483687" r:id="rId3"/>
    <p:sldLayoutId id="2147483686" r:id="rId4"/>
    <p:sldLayoutId id="2147483685" r:id="rId5"/>
    <p:sldLayoutId id="2147483684" r:id="rId6"/>
    <p:sldLayoutId id="2147483695" r:id="rId7"/>
    <p:sldLayoutId id="2147483683" r:id="rId8"/>
    <p:sldLayoutId id="2147483696" r:id="rId9"/>
    <p:sldLayoutId id="2147483697" r:id="rId10"/>
    <p:sldLayoutId id="2147483682" r:id="rId11"/>
  </p:sldLayoutIdLst>
  <p:transition>
    <p:fade/>
  </p:transition>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2pPr>
      <a:lvl3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3pPr>
      <a:lvl4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4pPr>
      <a:lvl5pPr algn="l" defTabSz="911225" rtl="0" eaLnBrk="0" fontAlgn="base" hangingPunct="0">
        <a:lnSpc>
          <a:spcPct val="90000"/>
        </a:lnSpc>
        <a:spcBef>
          <a:spcPct val="0"/>
        </a:spcBef>
        <a:spcAft>
          <a:spcPct val="0"/>
        </a:spcAft>
        <a:defRPr sz="5000">
          <a:solidFill>
            <a:schemeClr val="tx1"/>
          </a:solidFill>
          <a:latin typeface="Segoe"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0" fontAlgn="base" hangingPunct="0">
        <a:lnSpc>
          <a:spcPct val="90000"/>
        </a:lnSpc>
        <a:spcBef>
          <a:spcPts val="1163"/>
        </a:spcBef>
        <a:spcAft>
          <a:spcPct val="0"/>
        </a:spcAft>
        <a:buClr>
          <a:schemeClr val="tx2"/>
        </a:buClr>
        <a:buSzPct val="95000"/>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eaLnBrk="0" fontAlgn="base" hangingPunct="0">
        <a:lnSpc>
          <a:spcPct val="90000"/>
        </a:lnSpc>
        <a:spcBef>
          <a:spcPts val="1088"/>
        </a:spcBef>
        <a:spcAft>
          <a:spcPct val="0"/>
        </a:spcAft>
        <a:buClr>
          <a:schemeClr val="tx2"/>
        </a:buClr>
        <a:buSzPct val="80000"/>
        <a:buBlip>
          <a:blip r:embed="rId15"/>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eaLnBrk="0" fontAlgn="base" hangingPunct="0">
        <a:lnSpc>
          <a:spcPct val="90000"/>
        </a:lnSpc>
        <a:spcBef>
          <a:spcPts val="1000"/>
        </a:spcBef>
        <a:spcAft>
          <a:spcPct val="0"/>
        </a:spcAft>
        <a:buClr>
          <a:schemeClr val="tx2"/>
        </a:buClr>
        <a:buSzPct val="80000"/>
        <a:buBlip>
          <a:blip r:embed="rId15"/>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eaLnBrk="0" fontAlgn="base" hangingPunct="0">
        <a:lnSpc>
          <a:spcPct val="90000"/>
        </a:lnSpc>
        <a:spcBef>
          <a:spcPts val="913"/>
        </a:spcBef>
        <a:spcAft>
          <a:spcPct val="0"/>
        </a:spcAft>
        <a:buClr>
          <a:schemeClr val="tx2"/>
        </a:buClr>
        <a:buSzPct val="80000"/>
        <a:buBlip>
          <a:blip r:embed="rId15"/>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eaLnBrk="0" fontAlgn="base" hangingPunct="0">
        <a:lnSpc>
          <a:spcPct val="90000"/>
        </a:lnSpc>
        <a:spcBef>
          <a:spcPts val="838"/>
        </a:spcBef>
        <a:spcAft>
          <a:spcPct val="0"/>
        </a:spcAft>
        <a:buClr>
          <a:schemeClr val="tx2"/>
        </a:buClr>
        <a:buSzPct val="80000"/>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316" name="Picture 3" descr="5-00244_WinHec_Template_Bug.png"/>
          <p:cNvPicPr>
            <a:picLocks noChangeAspect="1"/>
          </p:cNvPicPr>
          <p:nvPr/>
        </p:nvPicPr>
        <p:blipFill>
          <a:blip r:embed="rId12"/>
          <a:srcRect/>
          <a:stretch>
            <a:fillRect/>
          </a:stretch>
        </p:blipFill>
        <p:spPr bwMode="auto">
          <a:xfrm>
            <a:off x="7621588" y="5853113"/>
            <a:ext cx="1492250" cy="8413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8" r:id="rId1"/>
    <p:sldLayoutId id="2147483699" r:id="rId2"/>
    <p:sldLayoutId id="2147483692" r:id="rId3"/>
    <p:sldLayoutId id="2147483691" r:id="rId4"/>
    <p:sldLayoutId id="2147483690" r:id="rId5"/>
    <p:sldLayoutId id="2147483689" r:id="rId6"/>
    <p:sldLayoutId id="2147483700" r:id="rId7"/>
    <p:sldLayoutId id="2147483688" r:id="rId8"/>
    <p:sldLayoutId id="2147483701" r:id="rId9"/>
    <p:sldLayoutId id="2147483702" r:id="rId10"/>
  </p:sldLayoutIdLst>
  <p:transition>
    <p:fade/>
  </p:transition>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lang="en-US" sz="5000"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vl2pPr algn="l" defTabSz="911225" rtl="0" eaLnBrk="0" fontAlgn="base" hangingPunct="0">
        <a:lnSpc>
          <a:spcPct val="90000"/>
        </a:lnSpc>
        <a:spcBef>
          <a:spcPct val="0"/>
        </a:spcBef>
        <a:spcAft>
          <a:spcPct val="0"/>
        </a:spcAft>
        <a:defRPr sz="5000">
          <a:solidFill>
            <a:schemeClr val="tx2"/>
          </a:solidFill>
          <a:latin typeface="Segoe" pitchFamily="34" charset="0"/>
          <a:cs typeface="Arial" charset="0"/>
        </a:defRPr>
      </a:lvl2pPr>
      <a:lvl3pPr algn="l" defTabSz="911225" rtl="0" eaLnBrk="0" fontAlgn="base" hangingPunct="0">
        <a:lnSpc>
          <a:spcPct val="90000"/>
        </a:lnSpc>
        <a:spcBef>
          <a:spcPct val="0"/>
        </a:spcBef>
        <a:spcAft>
          <a:spcPct val="0"/>
        </a:spcAft>
        <a:defRPr sz="5000">
          <a:solidFill>
            <a:schemeClr val="tx2"/>
          </a:solidFill>
          <a:latin typeface="Segoe" pitchFamily="34" charset="0"/>
          <a:cs typeface="Arial" charset="0"/>
        </a:defRPr>
      </a:lvl3pPr>
      <a:lvl4pPr algn="l" defTabSz="911225" rtl="0" eaLnBrk="0" fontAlgn="base" hangingPunct="0">
        <a:lnSpc>
          <a:spcPct val="90000"/>
        </a:lnSpc>
        <a:spcBef>
          <a:spcPct val="0"/>
        </a:spcBef>
        <a:spcAft>
          <a:spcPct val="0"/>
        </a:spcAft>
        <a:defRPr sz="5000">
          <a:solidFill>
            <a:schemeClr val="tx2"/>
          </a:solidFill>
          <a:latin typeface="Segoe" pitchFamily="34" charset="0"/>
          <a:cs typeface="Arial" charset="0"/>
        </a:defRPr>
      </a:lvl4pPr>
      <a:lvl5pPr algn="l" defTabSz="911225" rtl="0" eaLnBrk="0" fontAlgn="base" hangingPunct="0">
        <a:lnSpc>
          <a:spcPct val="90000"/>
        </a:lnSpc>
        <a:spcBef>
          <a:spcPct val="0"/>
        </a:spcBef>
        <a:spcAft>
          <a:spcPct val="0"/>
        </a:spcAft>
        <a:defRPr sz="5000">
          <a:solidFill>
            <a:schemeClr val="tx2"/>
          </a:solidFill>
          <a:latin typeface="Segoe" pitchFamily="34" charset="0"/>
          <a:cs typeface="Arial" charset="0"/>
        </a:defRPr>
      </a:lvl5pPr>
      <a:lvl6pPr marL="380955" algn="l" defTabSz="914027" rtl="0" eaLnBrk="1" fontAlgn="base" hangingPunct="1">
        <a:lnSpc>
          <a:spcPct val="90000"/>
        </a:lnSpc>
        <a:spcBef>
          <a:spcPct val="0"/>
        </a:spcBef>
        <a:spcAft>
          <a:spcPct val="0"/>
        </a:spcAft>
        <a:defRPr sz="4500">
          <a:solidFill>
            <a:schemeClr val="tx2"/>
          </a:solidFill>
          <a:latin typeface="Segoe Semibold" pitchFamily="34" charset="0"/>
        </a:defRPr>
      </a:lvl6pPr>
      <a:lvl7pPr marL="761910" algn="l" defTabSz="914027" rtl="0" eaLnBrk="1" fontAlgn="base" hangingPunct="1">
        <a:lnSpc>
          <a:spcPct val="90000"/>
        </a:lnSpc>
        <a:spcBef>
          <a:spcPct val="0"/>
        </a:spcBef>
        <a:spcAft>
          <a:spcPct val="0"/>
        </a:spcAft>
        <a:defRPr sz="4500">
          <a:solidFill>
            <a:schemeClr val="tx2"/>
          </a:solidFill>
          <a:latin typeface="Segoe Semibold" pitchFamily="34" charset="0"/>
        </a:defRPr>
      </a:lvl7pPr>
      <a:lvl8pPr marL="1142863" algn="l" defTabSz="914027" rtl="0" eaLnBrk="1" fontAlgn="base" hangingPunct="1">
        <a:lnSpc>
          <a:spcPct val="90000"/>
        </a:lnSpc>
        <a:spcBef>
          <a:spcPct val="0"/>
        </a:spcBef>
        <a:spcAft>
          <a:spcPct val="0"/>
        </a:spcAft>
        <a:defRPr sz="4500">
          <a:solidFill>
            <a:schemeClr val="tx2"/>
          </a:solidFill>
          <a:latin typeface="Segoe Semibold" pitchFamily="34" charset="0"/>
        </a:defRPr>
      </a:lvl8pPr>
      <a:lvl9pPr marL="1523817" algn="l" defTabSz="91402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0" fontAlgn="base" hangingPunct="0">
        <a:lnSpc>
          <a:spcPct val="90000"/>
        </a:lnSpc>
        <a:spcBef>
          <a:spcPts val="1163"/>
        </a:spcBef>
        <a:spcAft>
          <a:spcPct val="0"/>
        </a:spcAft>
        <a:buClr>
          <a:schemeClr val="tx2"/>
        </a:buClr>
        <a:buSzPct val="95000"/>
        <a:buBlip>
          <a:blip r:embed="rId13"/>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eaLnBrk="0" fontAlgn="base" hangingPunct="0">
        <a:lnSpc>
          <a:spcPct val="90000"/>
        </a:lnSpc>
        <a:spcBef>
          <a:spcPts val="1088"/>
        </a:spcBef>
        <a:spcAft>
          <a:spcPct val="0"/>
        </a:spcAft>
        <a:buClr>
          <a:schemeClr val="tx2"/>
        </a:buClr>
        <a:buSzPct val="80000"/>
        <a:buBlip>
          <a:blip r:embed="rId14"/>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eaLnBrk="0" fontAlgn="base" hangingPunct="0">
        <a:lnSpc>
          <a:spcPct val="90000"/>
        </a:lnSpc>
        <a:spcBef>
          <a:spcPts val="1000"/>
        </a:spcBef>
        <a:spcAft>
          <a:spcPct val="0"/>
        </a:spcAft>
        <a:buClr>
          <a:schemeClr val="tx2"/>
        </a:buClr>
        <a:buSzPct val="80000"/>
        <a:buBlip>
          <a:blip r:embed="rId14"/>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eaLnBrk="0" fontAlgn="base" hangingPunct="0">
        <a:lnSpc>
          <a:spcPct val="90000"/>
        </a:lnSpc>
        <a:spcBef>
          <a:spcPts val="913"/>
        </a:spcBef>
        <a:spcAft>
          <a:spcPct val="0"/>
        </a:spcAft>
        <a:buClr>
          <a:schemeClr val="tx2"/>
        </a:buClr>
        <a:buSzPct val="80000"/>
        <a:buBlip>
          <a:blip r:embed="rId14"/>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eaLnBrk="0" fontAlgn="base" hangingPunct="0">
        <a:lnSpc>
          <a:spcPct val="90000"/>
        </a:lnSpc>
        <a:spcBef>
          <a:spcPts val="838"/>
        </a:spcBef>
        <a:spcAft>
          <a:spcPct val="0"/>
        </a:spcAft>
        <a:buClr>
          <a:schemeClr val="tx2"/>
        </a:buClr>
        <a:buSzPct val="80000"/>
        <a:buBlip>
          <a:blip r:embed="rId14"/>
        </a:buBlip>
        <a:defRPr sz="2300">
          <a:solidFill>
            <a:schemeClr val="tx1"/>
          </a:solidFill>
          <a:effectLst>
            <a:outerShdw blurRad="38100" dist="38100" dir="2700000" algn="tl">
              <a:srgbClr val="000000">
                <a:alpha val="43137"/>
              </a:srgbClr>
            </a:outerShdw>
          </a:effectLst>
          <a:latin typeface="+mn-lt"/>
        </a:defRPr>
      </a:lvl5pPr>
      <a:lvl6pPr marL="1911387"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340"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294"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249" indent="-261905" algn="l" defTabSz="914027"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10" rtl="0" eaLnBrk="1" latinLnBrk="0" hangingPunct="1">
        <a:defRPr sz="1500" kern="1200">
          <a:solidFill>
            <a:schemeClr val="tx1"/>
          </a:solidFill>
          <a:latin typeface="+mn-lt"/>
          <a:ea typeface="+mn-ea"/>
          <a:cs typeface="+mn-cs"/>
        </a:defRPr>
      </a:lvl1pPr>
      <a:lvl2pPr marL="380955" algn="l" defTabSz="761910" rtl="0" eaLnBrk="1" latinLnBrk="0" hangingPunct="1">
        <a:defRPr sz="1500" kern="1200">
          <a:solidFill>
            <a:schemeClr val="tx1"/>
          </a:solidFill>
          <a:latin typeface="+mn-lt"/>
          <a:ea typeface="+mn-ea"/>
          <a:cs typeface="+mn-cs"/>
        </a:defRPr>
      </a:lvl2pPr>
      <a:lvl3pPr marL="761910" algn="l" defTabSz="761910" rtl="0" eaLnBrk="1" latinLnBrk="0" hangingPunct="1">
        <a:defRPr sz="1500" kern="1200">
          <a:solidFill>
            <a:schemeClr val="tx1"/>
          </a:solidFill>
          <a:latin typeface="+mn-lt"/>
          <a:ea typeface="+mn-ea"/>
          <a:cs typeface="+mn-cs"/>
        </a:defRPr>
      </a:lvl3pPr>
      <a:lvl4pPr marL="1142863" algn="l" defTabSz="761910" rtl="0" eaLnBrk="1" latinLnBrk="0" hangingPunct="1">
        <a:defRPr sz="1500" kern="1200">
          <a:solidFill>
            <a:schemeClr val="tx1"/>
          </a:solidFill>
          <a:latin typeface="+mn-lt"/>
          <a:ea typeface="+mn-ea"/>
          <a:cs typeface="+mn-cs"/>
        </a:defRPr>
      </a:lvl4pPr>
      <a:lvl5pPr marL="1523817" algn="l" defTabSz="761910" rtl="0" eaLnBrk="1" latinLnBrk="0" hangingPunct="1">
        <a:defRPr sz="1500" kern="1200">
          <a:solidFill>
            <a:schemeClr val="tx1"/>
          </a:solidFill>
          <a:latin typeface="+mn-lt"/>
          <a:ea typeface="+mn-ea"/>
          <a:cs typeface="+mn-cs"/>
        </a:defRPr>
      </a:lvl5pPr>
      <a:lvl6pPr marL="1904772" algn="l" defTabSz="761910" rtl="0" eaLnBrk="1" latinLnBrk="0" hangingPunct="1">
        <a:defRPr sz="1500" kern="1200">
          <a:solidFill>
            <a:schemeClr val="tx1"/>
          </a:solidFill>
          <a:latin typeface="+mn-lt"/>
          <a:ea typeface="+mn-ea"/>
          <a:cs typeface="+mn-cs"/>
        </a:defRPr>
      </a:lvl6pPr>
      <a:lvl7pPr marL="2285727" algn="l" defTabSz="761910" rtl="0" eaLnBrk="1" latinLnBrk="0" hangingPunct="1">
        <a:defRPr sz="1500" kern="1200">
          <a:solidFill>
            <a:schemeClr val="tx1"/>
          </a:solidFill>
          <a:latin typeface="+mn-lt"/>
          <a:ea typeface="+mn-ea"/>
          <a:cs typeface="+mn-cs"/>
        </a:defRPr>
      </a:lvl7pPr>
      <a:lvl8pPr marL="2666680" algn="l" defTabSz="761910" rtl="0" eaLnBrk="1" latinLnBrk="0" hangingPunct="1">
        <a:defRPr sz="1500" kern="1200">
          <a:solidFill>
            <a:schemeClr val="tx1"/>
          </a:solidFill>
          <a:latin typeface="+mn-lt"/>
          <a:ea typeface="+mn-ea"/>
          <a:cs typeface="+mn-cs"/>
        </a:defRPr>
      </a:lvl8pPr>
      <a:lvl9pPr marL="3047634" algn="l" defTabSz="76191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upport.microsoft.com/kb/839686" TargetMode="External"/><Relationship Id="rId13" Type="http://schemas.openxmlformats.org/officeDocument/2006/relationships/hyperlink" Target="mailto:hec7stor@microsoft.com" TargetMode="External"/><Relationship Id="rId3" Type="http://schemas.openxmlformats.org/officeDocument/2006/relationships/hyperlink" Target="http://www.microsoft.com/WindowsServer2003/technologies/storage/iscsi/default.mspx" TargetMode="External"/><Relationship Id="rId7" Type="http://schemas.openxmlformats.org/officeDocument/2006/relationships/hyperlink" Target="http://support.microsoft.com/kb/928496" TargetMode="External"/><Relationship Id="rId12" Type="http://schemas.openxmlformats.org/officeDocument/2006/relationships/hyperlink" Target="http://www.microsoft.com/casestudies/casestudy.aspx?casestudyid=53717"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ietf.org/rfc/rfc4173.txt" TargetMode="External"/><Relationship Id="rId11" Type="http://schemas.openxmlformats.org/officeDocument/2006/relationships/hyperlink" Target="http://www.microsoft.com/casestudies/casestudy.aspx?casestudyid=53678" TargetMode="External"/><Relationship Id="rId5" Type="http://schemas.openxmlformats.org/officeDocument/2006/relationships/hyperlink" Target="http://www.ietf.org/rfc/rfc3720.txt" TargetMode="External"/><Relationship Id="rId10" Type="http://schemas.openxmlformats.org/officeDocument/2006/relationships/hyperlink" Target="http://www.microsoft.com/casestudies/casestudy.aspx?casestudyid=200039" TargetMode="External"/><Relationship Id="rId4" Type="http://schemas.openxmlformats.org/officeDocument/2006/relationships/hyperlink" Target="http://www.microsoft.com/downloads/details.aspx?familyid=c7d4bc6d-15f3-4284-9123-679830d629f2&amp;displaylang=en" TargetMode="External"/><Relationship Id="rId9" Type="http://schemas.openxmlformats.org/officeDocument/2006/relationships/hyperlink" Target="http://support.microsoft.com/kb/833770/en-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3" descr="iscsicli.exe_I0001_0409.png"/>
          <p:cNvPicPr>
            <a:picLocks noChangeAspect="1"/>
          </p:cNvPicPr>
          <p:nvPr/>
        </p:nvPicPr>
        <p:blipFill>
          <a:blip r:embed="rId3"/>
          <a:srcRect/>
          <a:stretch>
            <a:fillRect/>
          </a:stretch>
        </p:blipFill>
        <p:spPr bwMode="auto">
          <a:xfrm>
            <a:off x="4800600" y="1066800"/>
            <a:ext cx="2286000" cy="2286000"/>
          </a:xfrm>
          <a:prstGeom prst="rect">
            <a:avLst/>
          </a:prstGeom>
          <a:noFill/>
          <a:ln w="9525">
            <a:noFill/>
            <a:miter lim="800000"/>
            <a:headEnd/>
            <a:tailEnd/>
          </a:ln>
        </p:spPr>
      </p:pic>
      <p:sp>
        <p:nvSpPr>
          <p:cNvPr id="2" name="Title 1"/>
          <p:cNvSpPr>
            <a:spLocks noGrp="1"/>
          </p:cNvSpPr>
          <p:nvPr>
            <p:ph type="ctrTitle"/>
          </p:nvPr>
        </p:nvSpPr>
        <p:spPr>
          <a:xfrm>
            <a:off x="727606" y="1903678"/>
            <a:ext cx="7692761" cy="1523494"/>
          </a:xfrm>
        </p:spPr>
        <p:txBody>
          <a:bodyPr/>
          <a:lstStyle/>
          <a:p>
            <a:pPr defTabSz="912777" eaLnBrk="1" hangingPunct="1">
              <a:defRPr/>
            </a:pPr>
            <a:r>
              <a:rPr smtClean="0"/>
              <a:t>iSCSI Fabric and</a:t>
            </a:r>
            <a:br>
              <a:rPr smtClean="0"/>
            </a:br>
            <a:r>
              <a:rPr smtClean="0"/>
              <a:t>the Enterprise</a:t>
            </a:r>
            <a:endParaRPr/>
          </a:p>
        </p:txBody>
      </p:sp>
      <p:sp>
        <p:nvSpPr>
          <p:cNvPr id="3" name="Subtitle 2"/>
          <p:cNvSpPr>
            <a:spLocks noGrp="1"/>
          </p:cNvSpPr>
          <p:nvPr>
            <p:ph type="subTitle" idx="1"/>
          </p:nvPr>
        </p:nvSpPr>
        <p:spPr>
          <a:xfrm>
            <a:off x="727075" y="3810000"/>
            <a:ext cx="8264525" cy="2770188"/>
          </a:xfrm>
        </p:spPr>
        <p:txBody>
          <a:bodyPr/>
          <a:lstStyle/>
          <a:p>
            <a:pPr defTabSz="912777" eaLnBrk="1" hangingPunct="1">
              <a:defRPr/>
            </a:pPr>
            <a:r>
              <a:rPr lang="en-US" sz="2000" dirty="0" smtClean="0"/>
              <a:t>Paul Rambo, Senior Program Manager – Windows Server Division</a:t>
            </a:r>
          </a:p>
          <a:p>
            <a:pPr defTabSz="912777" eaLnBrk="1" hangingPunct="1">
              <a:defRPr/>
            </a:pPr>
            <a:r>
              <a:rPr lang="en-US" sz="2000" dirty="0" err="1" smtClean="0"/>
              <a:t>Adeel</a:t>
            </a:r>
            <a:r>
              <a:rPr lang="en-US" sz="2000" dirty="0" smtClean="0"/>
              <a:t> </a:t>
            </a:r>
            <a:r>
              <a:rPr lang="en-US" sz="2000" dirty="0" err="1" smtClean="0"/>
              <a:t>Siddiqui</a:t>
            </a:r>
            <a:r>
              <a:rPr lang="en-US" sz="2000" dirty="0" smtClean="0"/>
              <a:t>, Development Lead – Networking Ecosystem</a:t>
            </a:r>
          </a:p>
          <a:p>
            <a:pPr defTabSz="912777" eaLnBrk="1" hangingPunct="1">
              <a:defRPr/>
            </a:pPr>
            <a:r>
              <a:rPr lang="en-US" sz="2000" dirty="0" smtClean="0"/>
              <a:t>Claus </a:t>
            </a:r>
            <a:r>
              <a:rPr lang="en-US" sz="2000" dirty="0" err="1" smtClean="0"/>
              <a:t>Joergensen</a:t>
            </a:r>
            <a:r>
              <a:rPr lang="en-US" sz="2000" dirty="0" smtClean="0"/>
              <a:t>, Senior Program Manager – Storage Solutions Division</a:t>
            </a:r>
          </a:p>
          <a:p>
            <a:pPr defTabSz="912777" eaLnBrk="1" hangingPunct="1">
              <a:defRPr/>
            </a:pPr>
            <a:r>
              <a:rPr lang="en-US" sz="2000" dirty="0" smtClean="0"/>
              <a:t>Suzanne Morgan, Senior Program Manager – Core OS Division</a:t>
            </a:r>
          </a:p>
          <a:p>
            <a:pPr defTabSz="912777" eaLnBrk="1" hangingPunct="1">
              <a:defRPr/>
            </a:pPr>
            <a:r>
              <a:rPr lang="en-US" sz="2000" dirty="0" smtClean="0"/>
              <a:t>Jim Teague, Senior Program Manager – Storage Solutions Division</a:t>
            </a:r>
          </a:p>
          <a:p>
            <a:pPr defTabSz="912777" eaLnBrk="1" hangingPunct="1">
              <a:defRPr/>
            </a:pPr>
            <a:r>
              <a:rPr lang="en-US" sz="2000" b="1" dirty="0" smtClean="0"/>
              <a:t>Microsoft Corporation</a:t>
            </a:r>
          </a:p>
          <a:p>
            <a:pPr defTabSz="912777" eaLnBrk="1" hangingPunct="1">
              <a:defRPr/>
            </a:pPr>
            <a:endParaRPr lang="en-US" sz="2000" dirty="0" smtClean="0"/>
          </a:p>
          <a:p>
            <a:pPr defTabSz="912777" eaLnBrk="1" hangingPunct="1">
              <a:defRPr/>
            </a:pPr>
            <a:r>
              <a:rPr lang="en-US" sz="2000" dirty="0" err="1" smtClean="0"/>
              <a:t>Gaurav</a:t>
            </a:r>
            <a:r>
              <a:rPr lang="en-US" sz="2000" dirty="0" smtClean="0"/>
              <a:t> </a:t>
            </a:r>
            <a:r>
              <a:rPr lang="en-US" sz="2000" dirty="0" err="1" smtClean="0"/>
              <a:t>Chawla</a:t>
            </a:r>
            <a:r>
              <a:rPr lang="en-US" sz="2000" dirty="0" smtClean="0"/>
              <a:t>, </a:t>
            </a:r>
            <a:r>
              <a:rPr lang="en-US" sz="1800" dirty="0" smtClean="0"/>
              <a:t>Technology Strategist, Storage Architecture, CTO Office</a:t>
            </a:r>
            <a:r>
              <a:rPr lang="en-US" sz="2000" dirty="0" smtClean="0"/>
              <a:t>, </a:t>
            </a:r>
            <a:r>
              <a:rPr lang="en-US" sz="2000" b="1" dirty="0" smtClean="0"/>
              <a:t>DELL</a:t>
            </a:r>
          </a:p>
          <a:p>
            <a:pPr defTabSz="912777" eaLnBrk="1" hangingPunct="1">
              <a:defRPr/>
            </a:pPr>
            <a:r>
              <a:rPr lang="en-US" sz="2000" dirty="0" smtClean="0"/>
              <a:t>Giri Basava, Consultant Software Engineer, </a:t>
            </a:r>
            <a:r>
              <a:rPr lang="en-US" sz="2000" dirty="0" err="1" smtClean="0"/>
              <a:t>CLARiiON</a:t>
            </a:r>
            <a:r>
              <a:rPr lang="en-US" sz="2000" dirty="0" smtClean="0"/>
              <a:t> Engineering, </a:t>
            </a:r>
            <a:r>
              <a:rPr lang="en-US" sz="2000" b="1" dirty="0" smtClean="0"/>
              <a:t>EMC</a:t>
            </a:r>
          </a:p>
          <a:p>
            <a:pPr defTabSz="912777" eaLnBrk="1" hangingPunct="1">
              <a:defRPr/>
            </a:pPr>
            <a:r>
              <a:rPr lang="en-US" sz="2000" dirty="0" smtClean="0"/>
              <a:t>Dinesh Kumar, Sr. Network Engineer, </a:t>
            </a:r>
            <a:r>
              <a:rPr lang="en-US" sz="2000" b="1" dirty="0" smtClean="0"/>
              <a:t>Intel</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pPr>
              <a:defRPr/>
            </a:pPr>
            <a:r>
              <a:rPr smtClean="0"/>
              <a:t>Windows Unified Data Storage Server 2003</a:t>
            </a:r>
            <a:endParaRPr/>
          </a:p>
        </p:txBody>
      </p:sp>
      <p:sp>
        <p:nvSpPr>
          <p:cNvPr id="3" name="Content Placeholder 2"/>
          <p:cNvSpPr>
            <a:spLocks noGrp="1"/>
          </p:cNvSpPr>
          <p:nvPr>
            <p:ph sz="half" idx="1"/>
          </p:nvPr>
        </p:nvSpPr>
        <p:spPr>
          <a:xfrm>
            <a:off x="382588" y="1414463"/>
            <a:ext cx="4125912" cy="3943350"/>
          </a:xfrm>
        </p:spPr>
        <p:txBody>
          <a:bodyPr/>
          <a:lstStyle/>
          <a:p>
            <a:pPr>
              <a:defRPr/>
            </a:pPr>
            <a:endParaRPr lang="en-US" dirty="0" smtClean="0"/>
          </a:p>
          <a:p>
            <a:pPr>
              <a:defRPr/>
            </a:pPr>
            <a:r>
              <a:rPr lang="en-US" dirty="0" smtClean="0"/>
              <a:t>Fixed function device</a:t>
            </a:r>
          </a:p>
          <a:p>
            <a:pPr>
              <a:defRPr/>
            </a:pPr>
            <a:r>
              <a:rPr lang="en-US" dirty="0" smtClean="0"/>
              <a:t>Built on Windows technology</a:t>
            </a:r>
          </a:p>
          <a:p>
            <a:pPr>
              <a:defRPr/>
            </a:pPr>
            <a:r>
              <a:rPr lang="en-US" dirty="0" smtClean="0"/>
              <a:t>Unified File and Block</a:t>
            </a:r>
          </a:p>
          <a:p>
            <a:pPr>
              <a:defRPr/>
            </a:pPr>
            <a:r>
              <a:rPr lang="en-US" dirty="0" smtClean="0"/>
              <a:t>Pre-configured and available from major OEM’s</a:t>
            </a:r>
          </a:p>
          <a:p>
            <a:pPr>
              <a:defRPr/>
            </a:pPr>
            <a:r>
              <a:rPr lang="en-US" dirty="0" smtClean="0"/>
              <a:t>From 160Gb to Terabytes++</a:t>
            </a:r>
          </a:p>
          <a:p>
            <a:pPr>
              <a:defRPr/>
            </a:pPr>
            <a:r>
              <a:rPr lang="en-US" dirty="0" smtClean="0"/>
              <a:t>Redundant configurations</a:t>
            </a:r>
          </a:p>
          <a:p>
            <a:pPr>
              <a:defRPr/>
            </a:pPr>
            <a:r>
              <a:rPr lang="en-US" dirty="0" smtClean="0"/>
              <a:t>Headless</a:t>
            </a:r>
          </a:p>
        </p:txBody>
      </p:sp>
      <p:sp>
        <p:nvSpPr>
          <p:cNvPr id="4" name="Content Placeholder 3"/>
          <p:cNvSpPr>
            <a:spLocks noGrp="1"/>
          </p:cNvSpPr>
          <p:nvPr>
            <p:ph sz="half" idx="2"/>
          </p:nvPr>
        </p:nvSpPr>
        <p:spPr>
          <a:xfrm>
            <a:off x="4635500" y="1414463"/>
            <a:ext cx="4127500" cy="1735137"/>
          </a:xfrm>
        </p:spPr>
        <p:txBody>
          <a:bodyPr/>
          <a:lstStyle/>
          <a:p>
            <a:pPr>
              <a:defRPr/>
            </a:pPr>
            <a:endParaRPr lang="en-US" dirty="0" smtClean="0"/>
          </a:p>
          <a:p>
            <a:pPr>
              <a:defRPr/>
            </a:pPr>
            <a:r>
              <a:rPr lang="en-US" dirty="0" smtClean="0"/>
              <a:t>Easy to Deploy</a:t>
            </a:r>
          </a:p>
          <a:p>
            <a:pPr>
              <a:defRPr/>
            </a:pPr>
            <a:r>
              <a:rPr lang="en-US" dirty="0" smtClean="0"/>
              <a:t>Windows ISV ECO-system</a:t>
            </a:r>
          </a:p>
          <a:p>
            <a:pPr>
              <a:defRPr/>
            </a:pPr>
            <a:r>
              <a:rPr lang="en-US" dirty="0" smtClean="0"/>
              <a:t>Price competitive</a:t>
            </a:r>
          </a:p>
        </p:txBody>
      </p:sp>
      <p:pic>
        <p:nvPicPr>
          <p:cNvPr id="41988" name="Picture 5" descr="Generic-Rack-Mount-Componen.png"/>
          <p:cNvPicPr>
            <a:picLocks noChangeAspect="1"/>
          </p:cNvPicPr>
          <p:nvPr/>
        </p:nvPicPr>
        <p:blipFill>
          <a:blip r:embed="rId3"/>
          <a:srcRect/>
          <a:stretch>
            <a:fillRect/>
          </a:stretch>
        </p:blipFill>
        <p:spPr bwMode="auto">
          <a:xfrm>
            <a:off x="4572000" y="3886200"/>
            <a:ext cx="3971925" cy="1441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Content Placeholder 41"/>
          <p:cNvSpPr>
            <a:spLocks noGrp="1"/>
          </p:cNvSpPr>
          <p:nvPr>
            <p:ph type="body" idx="1"/>
          </p:nvPr>
        </p:nvSpPr>
        <p:spPr>
          <a:xfrm>
            <a:off x="382588" y="1414463"/>
            <a:ext cx="8380412" cy="5256212"/>
          </a:xfrm>
        </p:spPr>
        <p:txBody>
          <a:bodyPr/>
          <a:lstStyle/>
          <a:p>
            <a:pPr>
              <a:defRPr/>
            </a:pPr>
            <a:r>
              <a:rPr lang="en-US" sz="1800" dirty="0" smtClean="0"/>
              <a:t>SMB and NFS – traditionally for file sharing</a:t>
            </a:r>
          </a:p>
          <a:p>
            <a:pPr>
              <a:defRPr/>
            </a:pPr>
            <a:r>
              <a:rPr lang="en-US" sz="1800" dirty="0" smtClean="0"/>
              <a:t>Microsoft’s </a:t>
            </a:r>
            <a:r>
              <a:rPr lang="en-US" sz="1800" dirty="0" err="1" smtClean="0"/>
              <a:t>iSCSI</a:t>
            </a:r>
            <a:r>
              <a:rPr lang="en-US" sz="1800" dirty="0" smtClean="0"/>
              <a:t> Software Target enables</a:t>
            </a:r>
            <a:br>
              <a:rPr lang="en-US" sz="1800" dirty="0" smtClean="0"/>
            </a:br>
            <a:r>
              <a:rPr lang="en-US" sz="1800" dirty="0" smtClean="0"/>
              <a:t>block storage</a:t>
            </a:r>
          </a:p>
          <a:p>
            <a:pPr>
              <a:defRPr/>
            </a:pPr>
            <a:r>
              <a:rPr lang="en-US" sz="1800" dirty="0" smtClean="0"/>
              <a:t>Consolidate file</a:t>
            </a:r>
            <a:br>
              <a:rPr lang="en-US" sz="1800" dirty="0" smtClean="0"/>
            </a:br>
            <a:r>
              <a:rPr lang="en-US" sz="1800" dirty="0" smtClean="0"/>
              <a:t>sharing and</a:t>
            </a:r>
            <a:br>
              <a:rPr lang="en-US" sz="1800" dirty="0" smtClean="0"/>
            </a:br>
            <a:r>
              <a:rPr lang="en-US" sz="1800" dirty="0" smtClean="0"/>
              <a:t>application server</a:t>
            </a:r>
            <a:br>
              <a:rPr lang="en-US" sz="1800" dirty="0" smtClean="0"/>
            </a:br>
            <a:r>
              <a:rPr lang="en-US" sz="1800" dirty="0" smtClean="0"/>
              <a:t>data storage in a</a:t>
            </a:r>
            <a:br>
              <a:rPr lang="en-US" sz="1800" dirty="0" smtClean="0"/>
            </a:br>
            <a:r>
              <a:rPr lang="en-US" sz="1800" dirty="0" smtClean="0"/>
              <a:t>Windows Storage Server</a:t>
            </a:r>
          </a:p>
          <a:p>
            <a:pPr>
              <a:defRPr/>
            </a:pPr>
            <a:r>
              <a:rPr lang="en-US" sz="1800" dirty="0" smtClean="0"/>
              <a:t>Create a storage tier</a:t>
            </a:r>
            <a:br>
              <a:rPr lang="en-US" sz="1800" dirty="0" smtClean="0"/>
            </a:br>
            <a:r>
              <a:rPr lang="en-US" sz="1800" dirty="0" smtClean="0"/>
              <a:t>to serve both client</a:t>
            </a:r>
            <a:br>
              <a:rPr lang="en-US" sz="1800" dirty="0" smtClean="0"/>
            </a:br>
            <a:r>
              <a:rPr lang="en-US" sz="1800" dirty="0" smtClean="0"/>
              <a:t>and application tiers</a:t>
            </a:r>
          </a:p>
          <a:p>
            <a:pPr>
              <a:defRPr/>
            </a:pPr>
            <a:r>
              <a:rPr lang="en-US" sz="1800" dirty="0" err="1" smtClean="0"/>
              <a:t>FibreChannel</a:t>
            </a:r>
            <a:r>
              <a:rPr lang="en-US" sz="1800" dirty="0" smtClean="0"/>
              <a:t> SANs</a:t>
            </a:r>
            <a:br>
              <a:rPr lang="en-US" sz="1800" dirty="0" smtClean="0"/>
            </a:br>
            <a:r>
              <a:rPr lang="en-US" sz="1800" dirty="0" smtClean="0"/>
              <a:t>are not required for</a:t>
            </a:r>
            <a:br>
              <a:rPr lang="en-US" sz="1800" dirty="0" smtClean="0"/>
            </a:br>
            <a:r>
              <a:rPr lang="en-US" sz="1800" dirty="0" smtClean="0"/>
              <a:t>block-level data</a:t>
            </a:r>
          </a:p>
          <a:p>
            <a:pPr>
              <a:defRPr/>
            </a:pPr>
            <a:r>
              <a:rPr lang="en-US" sz="1800" dirty="0" smtClean="0"/>
              <a:t>VHD Files, 32/64 bit</a:t>
            </a:r>
            <a:br>
              <a:rPr lang="en-US" sz="1800" dirty="0" smtClean="0"/>
            </a:br>
            <a:r>
              <a:rPr lang="en-US" sz="1800" dirty="0" smtClean="0"/>
              <a:t>support, VSS/VDS,</a:t>
            </a:r>
            <a:br>
              <a:rPr lang="en-US" sz="1800" dirty="0" smtClean="0"/>
            </a:br>
            <a:r>
              <a:rPr lang="en-US" sz="1800" dirty="0" smtClean="0"/>
              <a:t>MPIO, </a:t>
            </a:r>
            <a:r>
              <a:rPr lang="en-US" sz="1800" dirty="0" err="1" smtClean="0"/>
              <a:t>iSNS</a:t>
            </a:r>
            <a:r>
              <a:rPr lang="en-US" sz="1800" dirty="0" smtClean="0"/>
              <a:t>, CHAP,</a:t>
            </a:r>
            <a:br>
              <a:rPr lang="en-US" sz="1800" dirty="0" smtClean="0"/>
            </a:br>
            <a:r>
              <a:rPr lang="en-US" sz="1800" dirty="0" smtClean="0"/>
              <a:t>IPSec</a:t>
            </a:r>
          </a:p>
        </p:txBody>
      </p:sp>
      <p:cxnSp>
        <p:nvCxnSpPr>
          <p:cNvPr id="40" name="Straight Connector 39"/>
          <p:cNvCxnSpPr/>
          <p:nvPr/>
        </p:nvCxnSpPr>
        <p:spPr bwMode="auto">
          <a:xfrm rot="16200000" flipV="1">
            <a:off x="6339142" y="2674014"/>
            <a:ext cx="864081" cy="8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chemeClr val="bg1">
                    <a:lumMod val="40000"/>
                    <a:lumOff val="60000"/>
                  </a:schemeClr>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37" name="Straight Connector 36"/>
          <p:cNvCxnSpPr/>
          <p:nvPr/>
        </p:nvCxnSpPr>
        <p:spPr bwMode="auto">
          <a:xfrm rot="5400000" flipH="1" flipV="1">
            <a:off x="6400736" y="2228785"/>
            <a:ext cx="1668112" cy="167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chemeClr val="bg1">
                    <a:lumMod val="40000"/>
                    <a:lumOff val="60000"/>
                  </a:schemeClr>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29" name="Straight Connector 28"/>
          <p:cNvCxnSpPr/>
          <p:nvPr/>
        </p:nvCxnSpPr>
        <p:spPr bwMode="auto">
          <a:xfrm rot="5400000">
            <a:off x="3455236" y="3574430"/>
            <a:ext cx="864081" cy="8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chemeClr val="bg1">
                    <a:lumMod val="40000"/>
                    <a:lumOff val="60000"/>
                  </a:schemeClr>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33" name="Straight Connector 32"/>
          <p:cNvCxnSpPr/>
          <p:nvPr/>
        </p:nvCxnSpPr>
        <p:spPr bwMode="auto">
          <a:xfrm rot="5400000">
            <a:off x="4825124" y="3574430"/>
            <a:ext cx="864081" cy="8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chemeClr val="bg1">
                    <a:lumMod val="40000"/>
                    <a:lumOff val="60000"/>
                  </a:schemeClr>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34" name="Straight Connector 33"/>
          <p:cNvCxnSpPr/>
          <p:nvPr/>
        </p:nvCxnSpPr>
        <p:spPr bwMode="auto">
          <a:xfrm rot="5400000">
            <a:off x="6802907" y="3574430"/>
            <a:ext cx="864081" cy="86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chemeClr val="bg1">
                    <a:lumMod val="40000"/>
                    <a:lumOff val="60000"/>
                  </a:schemeClr>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27" name="Straight Connector 26"/>
          <p:cNvCxnSpPr/>
          <p:nvPr/>
        </p:nvCxnSpPr>
        <p:spPr bwMode="auto">
          <a:xfrm rot="5400000" flipH="1" flipV="1">
            <a:off x="6733856" y="5175589"/>
            <a:ext cx="1018854" cy="132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sp>
        <p:nvSpPr>
          <p:cNvPr id="7" name="TextBox 6"/>
          <p:cNvSpPr txBox="1"/>
          <p:nvPr/>
        </p:nvSpPr>
        <p:spPr>
          <a:xfrm>
            <a:off x="5316538" y="3449638"/>
            <a:ext cx="1220787" cy="385762"/>
          </a:xfrm>
          <a:prstGeom prst="rect">
            <a:avLst/>
          </a:prstGeom>
          <a:noFill/>
        </p:spPr>
        <p:txBody>
          <a:bodyPr wrap="none" lIns="76194" tIns="38097" rIns="76194" bIns="38097">
            <a:spAutoFit/>
          </a:bodyPr>
          <a:lstStyle/>
          <a:p>
            <a:pPr>
              <a:defRPr/>
            </a:pPr>
            <a:r>
              <a:rPr lang="en-US" sz="2000" dirty="0">
                <a:effectLst>
                  <a:outerShdw blurRad="38100" dist="38100" dir="2700000" algn="tl">
                    <a:srgbClr val="000000">
                      <a:alpha val="43137"/>
                    </a:srgbClr>
                  </a:outerShdw>
                </a:effectLst>
                <a:latin typeface="Segoe" pitchFamily="34" charset="0"/>
              </a:rPr>
              <a:t>Exchange</a:t>
            </a:r>
          </a:p>
        </p:txBody>
      </p:sp>
      <p:sp>
        <p:nvSpPr>
          <p:cNvPr id="8" name="TextBox 7"/>
          <p:cNvSpPr txBox="1"/>
          <p:nvPr/>
        </p:nvSpPr>
        <p:spPr>
          <a:xfrm>
            <a:off x="3887788" y="4872038"/>
            <a:ext cx="593725" cy="384175"/>
          </a:xfrm>
          <a:prstGeom prst="rect">
            <a:avLst/>
          </a:prstGeom>
          <a:noFill/>
        </p:spPr>
        <p:txBody>
          <a:bodyPr wrap="none" lIns="76194" tIns="38097" rIns="76194" bIns="38097">
            <a:spAutoFit/>
          </a:bodyPr>
          <a:lstStyle/>
          <a:p>
            <a:pPr>
              <a:defRPr/>
            </a:pPr>
            <a:r>
              <a:rPr lang="en-US" sz="2000" dirty="0">
                <a:effectLst>
                  <a:outerShdw blurRad="38100" dist="38100" dir="2700000" algn="tl">
                    <a:srgbClr val="000000">
                      <a:alpha val="43137"/>
                    </a:srgbClr>
                  </a:outerShdw>
                </a:effectLst>
                <a:latin typeface="Segoe" pitchFamily="34" charset="0"/>
              </a:rPr>
              <a:t>SQL</a:t>
            </a:r>
          </a:p>
        </p:txBody>
      </p:sp>
      <p:grpSp>
        <p:nvGrpSpPr>
          <p:cNvPr id="2" name="Group 15"/>
          <p:cNvGrpSpPr/>
          <p:nvPr/>
        </p:nvGrpSpPr>
        <p:grpSpPr>
          <a:xfrm>
            <a:off x="7037704" y="3467510"/>
            <a:ext cx="1537448" cy="1905769"/>
            <a:chOff x="8784287" y="2599364"/>
            <a:chExt cx="1844938" cy="2286923"/>
          </a:xfrm>
          <a:effectLst>
            <a:outerShdw blurRad="63500" sx="102000" sy="102000" algn="ctr" rotWithShape="0">
              <a:prstClr val="black">
                <a:alpha val="40000"/>
              </a:prstClr>
            </a:outerShdw>
          </a:effectLst>
        </p:grpSpPr>
        <p:pic>
          <p:nvPicPr>
            <p:cNvPr id="10" name="Picture 9" descr="Databases.png"/>
            <p:cNvPicPr>
              <a:picLocks noChangeAspect="1"/>
            </p:cNvPicPr>
            <p:nvPr/>
          </p:nvPicPr>
          <p:blipFill>
            <a:blip r:embed="rId3" cstate="print"/>
            <a:stretch>
              <a:fillRect/>
            </a:stretch>
          </p:blipFill>
          <p:spPr>
            <a:xfrm>
              <a:off x="9126105" y="2599364"/>
              <a:ext cx="1307911" cy="1064303"/>
            </a:xfrm>
            <a:prstGeom prst="rect">
              <a:avLst/>
            </a:prstGeom>
          </p:spPr>
        </p:pic>
        <p:pic>
          <p:nvPicPr>
            <p:cNvPr id="12" name="Picture 11" descr="Server.png"/>
            <p:cNvPicPr>
              <a:picLocks noChangeAspect="1"/>
            </p:cNvPicPr>
            <p:nvPr/>
          </p:nvPicPr>
          <p:blipFill>
            <a:blip r:embed="rId4"/>
            <a:stretch>
              <a:fillRect/>
            </a:stretch>
          </p:blipFill>
          <p:spPr>
            <a:xfrm>
              <a:off x="8784287" y="2879649"/>
              <a:ext cx="1202194" cy="1773336"/>
            </a:xfrm>
            <a:prstGeom prst="rect">
              <a:avLst/>
            </a:prstGeom>
          </p:spPr>
        </p:pic>
        <p:pic>
          <p:nvPicPr>
            <p:cNvPr id="11" name="Picture 10" descr="Databases.png"/>
            <p:cNvPicPr>
              <a:picLocks noChangeAspect="1"/>
            </p:cNvPicPr>
            <p:nvPr/>
          </p:nvPicPr>
          <p:blipFill>
            <a:blip r:embed="rId3" cstate="print"/>
            <a:stretch>
              <a:fillRect/>
            </a:stretch>
          </p:blipFill>
          <p:spPr>
            <a:xfrm>
              <a:off x="9321314" y="3821984"/>
              <a:ext cx="1307911" cy="1064303"/>
            </a:xfrm>
            <a:prstGeom prst="rect">
              <a:avLst/>
            </a:prstGeom>
          </p:spPr>
        </p:pic>
      </p:grpSp>
      <p:sp>
        <p:nvSpPr>
          <p:cNvPr id="18" name="TextBox 17"/>
          <p:cNvSpPr txBox="1"/>
          <p:nvPr/>
        </p:nvSpPr>
        <p:spPr>
          <a:xfrm>
            <a:off x="8061325" y="5270500"/>
            <a:ext cx="738188" cy="661988"/>
          </a:xfrm>
          <a:prstGeom prst="rect">
            <a:avLst/>
          </a:prstGeom>
          <a:noFill/>
        </p:spPr>
        <p:txBody>
          <a:bodyPr wrap="none" lIns="76194" tIns="38097" rIns="76194" bIns="38097">
            <a:spAutoFit/>
          </a:bodyPr>
          <a:lstStyle/>
          <a:p>
            <a:pPr algn="ctr">
              <a:defRPr/>
            </a:pPr>
            <a:r>
              <a:rPr lang="en-US" sz="2000" dirty="0" err="1">
                <a:effectLst>
                  <a:outerShdw blurRad="38100" dist="38100" dir="2700000" algn="tl">
                    <a:srgbClr val="000000">
                      <a:alpha val="43137"/>
                    </a:srgbClr>
                  </a:outerShdw>
                </a:effectLst>
                <a:latin typeface="Segoe" pitchFamily="34" charset="0"/>
              </a:rPr>
              <a:t>iSCSI</a:t>
            </a:r>
            <a:endParaRPr lang="en-US" sz="2000" dirty="0">
              <a:effectLst>
                <a:outerShdw blurRad="38100" dist="38100" dir="2700000" algn="tl">
                  <a:srgbClr val="000000">
                    <a:alpha val="43137"/>
                  </a:srgbClr>
                </a:outerShdw>
              </a:effectLst>
              <a:latin typeface="Segoe" pitchFamily="34" charset="0"/>
            </a:endParaRPr>
          </a:p>
          <a:p>
            <a:pPr algn="ctr">
              <a:lnSpc>
                <a:spcPct val="90000"/>
              </a:lnSpc>
              <a:defRPr/>
            </a:pPr>
            <a:r>
              <a:rPr lang="en-US" sz="2000" dirty="0">
                <a:effectLst>
                  <a:outerShdw blurRad="38100" dist="38100" dir="2700000" algn="tl">
                    <a:srgbClr val="000000">
                      <a:alpha val="43137"/>
                    </a:srgbClr>
                  </a:outerShdw>
                </a:effectLst>
                <a:latin typeface="Segoe" pitchFamily="34" charset="0"/>
              </a:rPr>
              <a:t>LUNs</a:t>
            </a:r>
          </a:p>
        </p:txBody>
      </p:sp>
      <p:sp>
        <p:nvSpPr>
          <p:cNvPr id="19" name="TextBox 18"/>
          <p:cNvSpPr txBox="1"/>
          <p:nvPr/>
        </p:nvSpPr>
        <p:spPr>
          <a:xfrm>
            <a:off x="7688263" y="2882900"/>
            <a:ext cx="1117600" cy="631825"/>
          </a:xfrm>
          <a:prstGeom prst="rect">
            <a:avLst/>
          </a:prstGeom>
          <a:noFill/>
        </p:spPr>
        <p:txBody>
          <a:bodyPr wrap="none" lIns="76194" tIns="38097" rIns="76194" bIns="38097">
            <a:spAutoFit/>
          </a:bodyPr>
          <a:lstStyle/>
          <a:p>
            <a:pPr algn="ctr">
              <a:lnSpc>
                <a:spcPct val="90000"/>
              </a:lnSpc>
              <a:defRPr/>
            </a:pPr>
            <a:r>
              <a:rPr lang="en-US" sz="2000" dirty="0">
                <a:effectLst>
                  <a:outerShdw blurRad="38100" dist="38100" dir="2700000" algn="tl">
                    <a:srgbClr val="000000">
                      <a:alpha val="43137"/>
                    </a:srgbClr>
                  </a:outerShdw>
                </a:effectLst>
                <a:latin typeface="Segoe" pitchFamily="34" charset="0"/>
              </a:rPr>
              <a:t>Network</a:t>
            </a:r>
          </a:p>
          <a:p>
            <a:pPr algn="ctr">
              <a:lnSpc>
                <a:spcPct val="90000"/>
              </a:lnSpc>
              <a:defRPr/>
            </a:pPr>
            <a:r>
              <a:rPr lang="en-US" sz="2000" dirty="0">
                <a:effectLst>
                  <a:outerShdw blurRad="38100" dist="38100" dir="2700000" algn="tl">
                    <a:srgbClr val="000000">
                      <a:alpha val="43137"/>
                    </a:srgbClr>
                  </a:outerShdw>
                </a:effectLst>
                <a:latin typeface="Segoe" pitchFamily="34" charset="0"/>
              </a:rPr>
              <a:t>Shares</a:t>
            </a:r>
          </a:p>
        </p:txBody>
      </p:sp>
      <p:sp>
        <p:nvSpPr>
          <p:cNvPr id="20" name="TextBox 19"/>
          <p:cNvSpPr txBox="1"/>
          <p:nvPr/>
        </p:nvSpPr>
        <p:spPr>
          <a:xfrm>
            <a:off x="6027738" y="4314825"/>
            <a:ext cx="1003300" cy="385763"/>
          </a:xfrm>
          <a:prstGeom prst="rect">
            <a:avLst/>
          </a:prstGeom>
          <a:noFill/>
        </p:spPr>
        <p:txBody>
          <a:bodyPr wrap="none" lIns="76194" tIns="38097" rIns="76194" bIns="38097">
            <a:spAutoFit/>
          </a:bodyPr>
          <a:lstStyle/>
          <a:p>
            <a:pPr>
              <a:defRPr/>
            </a:pPr>
            <a:r>
              <a:rPr lang="en-US" sz="2000" dirty="0">
                <a:effectLst>
                  <a:outerShdw blurRad="38100" dist="38100" dir="2700000" algn="tl">
                    <a:srgbClr val="000000">
                      <a:alpha val="43137"/>
                    </a:srgbClr>
                  </a:outerShdw>
                </a:effectLst>
                <a:latin typeface="Segoe" pitchFamily="34" charset="0"/>
              </a:rPr>
              <a:t>WUDSS</a:t>
            </a:r>
          </a:p>
        </p:txBody>
      </p:sp>
      <p:sp>
        <p:nvSpPr>
          <p:cNvPr id="22" name="TextBox 21"/>
          <p:cNvSpPr txBox="1"/>
          <p:nvPr/>
        </p:nvSpPr>
        <p:spPr>
          <a:xfrm>
            <a:off x="3141663" y="5830888"/>
            <a:ext cx="4470400" cy="384175"/>
          </a:xfrm>
          <a:prstGeom prst="rect">
            <a:avLst/>
          </a:prstGeom>
          <a:noFill/>
        </p:spPr>
        <p:txBody>
          <a:bodyPr lIns="76194" tIns="38097" rIns="76194" bIns="38097">
            <a:spAutoFit/>
          </a:bodyPr>
          <a:lstStyle/>
          <a:p>
            <a:pPr>
              <a:defRPr/>
            </a:pPr>
            <a:r>
              <a:rPr lang="en-US" sz="2000" dirty="0">
                <a:solidFill>
                  <a:srgbClr val="FFC000"/>
                </a:solidFill>
                <a:effectLst>
                  <a:outerShdw blurRad="38100" dist="38100" dir="2700000" algn="tl">
                    <a:srgbClr val="000000">
                      <a:alpha val="43137"/>
                    </a:srgbClr>
                  </a:outerShdw>
                </a:effectLst>
                <a:latin typeface="Segoe" pitchFamily="34" charset="0"/>
              </a:rPr>
              <a:t>Private LAN (for block access)</a:t>
            </a:r>
          </a:p>
        </p:txBody>
      </p:sp>
      <p:sp>
        <p:nvSpPr>
          <p:cNvPr id="23" name="TextBox 22"/>
          <p:cNvSpPr txBox="1"/>
          <p:nvPr/>
        </p:nvSpPr>
        <p:spPr>
          <a:xfrm>
            <a:off x="3151188" y="2603500"/>
            <a:ext cx="4418012" cy="384175"/>
          </a:xfrm>
          <a:prstGeom prst="rect">
            <a:avLst/>
          </a:prstGeom>
          <a:noFill/>
        </p:spPr>
        <p:txBody>
          <a:bodyPr lIns="76194" tIns="38097" rIns="76194" bIns="38097">
            <a:spAutoFit/>
          </a:bodyPr>
          <a:lstStyle/>
          <a:p>
            <a:pPr>
              <a:defRPr/>
            </a:pPr>
            <a:r>
              <a:rPr lang="en-US" sz="2000" dirty="0">
                <a:solidFill>
                  <a:srgbClr val="FFC000"/>
                </a:solidFill>
                <a:effectLst>
                  <a:outerShdw blurRad="38100" dist="38100" dir="2700000" algn="tl">
                    <a:srgbClr val="000000">
                      <a:alpha val="43137"/>
                    </a:srgbClr>
                  </a:outerShdw>
                </a:effectLst>
                <a:latin typeface="Segoe" pitchFamily="34" charset="0"/>
              </a:rPr>
              <a:t>Public LAN (for file access)</a:t>
            </a:r>
          </a:p>
        </p:txBody>
      </p:sp>
      <p:cxnSp>
        <p:nvCxnSpPr>
          <p:cNvPr id="25" name="Straight Connector 24"/>
          <p:cNvCxnSpPr/>
          <p:nvPr/>
        </p:nvCxnSpPr>
        <p:spPr bwMode="auto">
          <a:xfrm rot="5400000" flipH="1" flipV="1">
            <a:off x="3223511" y="5167027"/>
            <a:ext cx="1018854" cy="132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cxnSp>
        <p:nvCxnSpPr>
          <p:cNvPr id="26" name="Straight Connector 25"/>
          <p:cNvCxnSpPr/>
          <p:nvPr/>
        </p:nvCxnSpPr>
        <p:spPr bwMode="auto">
          <a:xfrm rot="5400000" flipH="1" flipV="1">
            <a:off x="4627646" y="5167027"/>
            <a:ext cx="1018854" cy="132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63500" cap="flat" cmpd="sng" algn="ctr">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prstDash val="solid"/>
            <a:round/>
            <a:headEnd type="none" w="med" len="med"/>
            <a:tailEnd type="none" w="med" len="med"/>
          </a:ln>
          <a:effectLst>
            <a:outerShdw blurRad="63500" sx="102000" sy="102000" algn="ctr" rotWithShape="0">
              <a:prstClr val="black">
                <a:alpha val="40000"/>
              </a:prstClr>
            </a:outerShdw>
          </a:effectLst>
        </p:spPr>
      </p:cxnSp>
      <p:pic>
        <p:nvPicPr>
          <p:cNvPr id="5" name="Picture 4" descr="Server.png"/>
          <p:cNvPicPr>
            <a:picLocks noChangeAspect="1"/>
          </p:cNvPicPr>
          <p:nvPr/>
        </p:nvPicPr>
        <p:blipFill>
          <a:blip r:embed="rId4"/>
          <a:stretch>
            <a:fillRect/>
          </a:stretch>
        </p:blipFill>
        <p:spPr>
          <a:xfrm>
            <a:off x="3167063" y="3700463"/>
            <a:ext cx="1003300" cy="1477962"/>
          </a:xfrm>
          <a:prstGeom prst="rect">
            <a:avLst/>
          </a:prstGeom>
          <a:effectLst>
            <a:outerShdw blurRad="63500" sx="102000" sy="102000" algn="ctr" rotWithShape="0">
              <a:prstClr val="black">
                <a:alpha val="40000"/>
              </a:prstClr>
            </a:outerShdw>
          </a:effectLst>
        </p:spPr>
      </p:pic>
      <p:pic>
        <p:nvPicPr>
          <p:cNvPr id="6" name="Picture 5" descr="Server.png"/>
          <p:cNvPicPr>
            <a:picLocks noChangeAspect="1"/>
          </p:cNvPicPr>
          <p:nvPr/>
        </p:nvPicPr>
        <p:blipFill>
          <a:blip r:embed="rId4"/>
          <a:stretch>
            <a:fillRect/>
          </a:stretch>
        </p:blipFill>
        <p:spPr>
          <a:xfrm>
            <a:off x="4640263" y="3700463"/>
            <a:ext cx="1001712" cy="1477962"/>
          </a:xfrm>
          <a:prstGeom prst="rect">
            <a:avLst/>
          </a:prstGeom>
          <a:effectLst>
            <a:outerShdw blurRad="63500" sx="102000" sy="102000" algn="ctr" rotWithShape="0">
              <a:prstClr val="black">
                <a:alpha val="40000"/>
              </a:prstClr>
            </a:outerShdw>
          </a:effectLst>
        </p:spPr>
      </p:pic>
      <p:pic>
        <p:nvPicPr>
          <p:cNvPr id="21" name="Picture 20" descr="Ethernet Segment (Red).png"/>
          <p:cNvPicPr>
            <a:picLocks noChangeAspect="1"/>
          </p:cNvPicPr>
          <p:nvPr/>
        </p:nvPicPr>
        <p:blipFill>
          <a:blip r:embed="rId5"/>
          <a:stretch>
            <a:fillRect/>
          </a:stretch>
        </p:blipFill>
        <p:spPr>
          <a:xfrm>
            <a:off x="3087688" y="5632450"/>
            <a:ext cx="4578350" cy="198438"/>
          </a:xfrm>
          <a:prstGeom prst="rect">
            <a:avLst/>
          </a:prstGeom>
          <a:effectLst>
            <a:outerShdw blurRad="63500" sx="102000" sy="102000" algn="ctr" rotWithShape="0">
              <a:prstClr val="black">
                <a:alpha val="40000"/>
              </a:prstClr>
            </a:outerShdw>
          </a:effectLst>
        </p:spPr>
      </p:pic>
      <p:pic>
        <p:nvPicPr>
          <p:cNvPr id="17" name="Picture 16" descr="Ethernet Segment.png"/>
          <p:cNvPicPr>
            <a:picLocks noChangeAspect="1"/>
          </p:cNvPicPr>
          <p:nvPr/>
        </p:nvPicPr>
        <p:blipFill>
          <a:blip r:embed="rId6"/>
          <a:stretch>
            <a:fillRect/>
          </a:stretch>
        </p:blipFill>
        <p:spPr>
          <a:xfrm>
            <a:off x="3078163" y="3021013"/>
            <a:ext cx="4579937" cy="198437"/>
          </a:xfrm>
          <a:prstGeom prst="rect">
            <a:avLst/>
          </a:prstGeom>
          <a:effectLst>
            <a:outerShdw blurRad="63500" sx="102000" sy="102000" algn="ctr" rotWithShape="0">
              <a:prstClr val="black">
                <a:alpha val="40000"/>
              </a:prstClr>
            </a:outerShdw>
          </a:effectLst>
        </p:spPr>
      </p:pic>
      <p:pic>
        <p:nvPicPr>
          <p:cNvPr id="35" name="Picture 34" descr="pc.png"/>
          <p:cNvPicPr>
            <a:picLocks noChangeAspect="1"/>
          </p:cNvPicPr>
          <p:nvPr/>
        </p:nvPicPr>
        <p:blipFill>
          <a:blip r:embed="rId7"/>
          <a:stretch>
            <a:fillRect/>
          </a:stretch>
        </p:blipFill>
        <p:spPr>
          <a:xfrm>
            <a:off x="6480175" y="804863"/>
            <a:ext cx="1098550" cy="1095375"/>
          </a:xfrm>
          <a:prstGeom prst="rect">
            <a:avLst/>
          </a:prstGeom>
          <a:effectLst>
            <a:outerShdw blurRad="63500" sx="102000" sy="102000" algn="ctr" rotWithShape="0">
              <a:prstClr val="black">
                <a:alpha val="40000"/>
              </a:prstClr>
            </a:outerShdw>
          </a:effectLst>
        </p:spPr>
      </p:pic>
      <p:pic>
        <p:nvPicPr>
          <p:cNvPr id="36" name="Picture 35" descr="pc.png"/>
          <p:cNvPicPr>
            <a:picLocks noChangeAspect="1"/>
          </p:cNvPicPr>
          <p:nvPr/>
        </p:nvPicPr>
        <p:blipFill>
          <a:blip r:embed="rId8"/>
          <a:stretch>
            <a:fillRect/>
          </a:stretch>
        </p:blipFill>
        <p:spPr>
          <a:xfrm>
            <a:off x="5884863" y="1439863"/>
            <a:ext cx="1152525" cy="1149350"/>
          </a:xfrm>
          <a:prstGeom prst="rect">
            <a:avLst/>
          </a:prstGeom>
          <a:effectLst>
            <a:outerShdw blurRad="63500" sx="102000" sy="102000" algn="ctr" rotWithShape="0">
              <a:prstClr val="black">
                <a:alpha val="40000"/>
              </a:prstClr>
            </a:outerShdw>
          </a:effectLst>
        </p:spPr>
      </p:pic>
      <p:sp>
        <p:nvSpPr>
          <p:cNvPr id="44" name="Title 43"/>
          <p:cNvSpPr>
            <a:spLocks noGrp="1"/>
          </p:cNvSpPr>
          <p:nvPr>
            <p:ph type="title"/>
          </p:nvPr>
        </p:nvSpPr>
        <p:spPr/>
        <p:txBody>
          <a:bodyPr/>
          <a:lstStyle/>
          <a:p>
            <a:pPr>
              <a:defRPr/>
            </a:pPr>
            <a:r>
              <a:rPr err="1" smtClean="0"/>
              <a:t>iSCSI</a:t>
            </a:r>
            <a:r>
              <a:rPr smtClean="0"/>
              <a:t> Software Target</a:t>
            </a:r>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bwMode="auto">
          <a:xfrm flipH="1">
            <a:off x="3657600" y="3429000"/>
            <a:ext cx="4191000" cy="3276600"/>
          </a:xfrm>
          <a:prstGeom prst="rect">
            <a:avLst/>
          </a:prstGeom>
          <a:gradFill flip="none" rotWithShape="1">
            <a:gsLst>
              <a:gs pos="0">
                <a:schemeClr val="dk1">
                  <a:tint val="1000"/>
                  <a:alpha val="0"/>
                </a:schemeClr>
              </a:gs>
              <a:gs pos="25000">
                <a:schemeClr val="dk1">
                  <a:tint val="77000"/>
                  <a:alpha val="25000"/>
                </a:schemeClr>
              </a:gs>
              <a:gs pos="50000">
                <a:schemeClr val="dk1">
                  <a:tint val="79000"/>
                  <a:alpha val="50000"/>
                </a:schemeClr>
              </a:gs>
              <a:gs pos="75000">
                <a:schemeClr val="dk1">
                  <a:tint val="73000"/>
                  <a:alpha val="75000"/>
                </a:schemeClr>
              </a:gs>
              <a:gs pos="100000">
                <a:schemeClr val="dk1">
                  <a:tint val="35000"/>
                </a:schemeClr>
              </a:gs>
            </a:gsLst>
            <a:lin ang="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320040" tIns="54864" rIns="109728" bIns="54864"/>
          <a:lstStyle/>
          <a:p>
            <a:pPr defTabSz="1096963">
              <a:defRPr/>
            </a:pPr>
            <a:r>
              <a:rPr lang="en-US" sz="2000" b="1" dirty="0">
                <a:solidFill>
                  <a:schemeClr val="tx1"/>
                </a:solidFill>
                <a:effectLst>
                  <a:outerShdw blurRad="38100" dist="38100" dir="2700000" algn="tl">
                    <a:srgbClr val="000000">
                      <a:alpha val="43137"/>
                    </a:srgbClr>
                  </a:outerShdw>
                </a:effectLst>
              </a:rPr>
              <a:t>Windows</a:t>
            </a:r>
          </a:p>
        </p:txBody>
      </p:sp>
      <p:sp>
        <p:nvSpPr>
          <p:cNvPr id="19" name="Rectangle 18"/>
          <p:cNvSpPr/>
          <p:nvPr/>
        </p:nvSpPr>
        <p:spPr bwMode="auto">
          <a:xfrm>
            <a:off x="762000" y="3429000"/>
            <a:ext cx="2895600" cy="2209800"/>
          </a:xfrm>
          <a:prstGeom prst="rect">
            <a:avLst/>
          </a:prstGeom>
          <a:gradFill flip="none" rotWithShape="1">
            <a:gsLst>
              <a:gs pos="0">
                <a:schemeClr val="dk1">
                  <a:tint val="1000"/>
                  <a:alpha val="0"/>
                </a:schemeClr>
              </a:gs>
              <a:gs pos="25000">
                <a:schemeClr val="dk1">
                  <a:tint val="77000"/>
                  <a:alpha val="25000"/>
                </a:schemeClr>
              </a:gs>
              <a:gs pos="50000">
                <a:schemeClr val="dk1">
                  <a:tint val="79000"/>
                  <a:alpha val="50000"/>
                </a:schemeClr>
              </a:gs>
              <a:gs pos="75000">
                <a:schemeClr val="dk1">
                  <a:tint val="73000"/>
                  <a:alpha val="75000"/>
                </a:schemeClr>
              </a:gs>
              <a:gs pos="100000">
                <a:schemeClr val="dk1">
                  <a:tint val="35000"/>
                </a:schemeClr>
              </a:gs>
            </a:gsLst>
            <a:lin ang="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lIns="109728" tIns="54864" rIns="320040" bIns="54864"/>
          <a:lstStyle/>
          <a:p>
            <a:pPr algn="r" defTabSz="1096963">
              <a:defRPr/>
            </a:pPr>
            <a:r>
              <a:rPr lang="en-US" sz="2000" b="1" dirty="0">
                <a:solidFill>
                  <a:schemeClr val="tx1"/>
                </a:solidFill>
                <a:effectLst>
                  <a:outerShdw blurRad="38100" dist="38100" dir="2700000" algn="tl">
                    <a:srgbClr val="000000">
                      <a:alpha val="43137"/>
                    </a:srgbClr>
                  </a:outerShdw>
                </a:effectLst>
              </a:rPr>
              <a:t>Pre-Boot</a:t>
            </a:r>
          </a:p>
        </p:txBody>
      </p:sp>
      <p:sp>
        <p:nvSpPr>
          <p:cNvPr id="4" name="Title 3"/>
          <p:cNvSpPr>
            <a:spLocks noGrp="1"/>
          </p:cNvSpPr>
          <p:nvPr>
            <p:ph type="title"/>
          </p:nvPr>
        </p:nvSpPr>
        <p:spPr/>
        <p:txBody>
          <a:bodyPr/>
          <a:lstStyle/>
          <a:p>
            <a:pPr>
              <a:defRPr/>
            </a:pPr>
            <a:r>
              <a:rPr smtClean="0"/>
              <a:t>Windows iSCSI Architecture</a:t>
            </a:r>
            <a:endParaRPr/>
          </a:p>
        </p:txBody>
      </p:sp>
      <p:sp>
        <p:nvSpPr>
          <p:cNvPr id="5" name="Content Placeholder 4"/>
          <p:cNvSpPr>
            <a:spLocks noGrp="1"/>
          </p:cNvSpPr>
          <p:nvPr>
            <p:ph sz="half" idx="1"/>
          </p:nvPr>
        </p:nvSpPr>
        <p:spPr>
          <a:xfrm>
            <a:off x="382588" y="1414463"/>
            <a:ext cx="4125912" cy="1816100"/>
          </a:xfrm>
        </p:spPr>
        <p:txBody>
          <a:bodyPr/>
          <a:lstStyle/>
          <a:p>
            <a:pPr marL="336008" indent="-339725" defTabSz="914400">
              <a:defRPr/>
            </a:pPr>
            <a:r>
              <a:rPr lang="en-US" sz="2400" dirty="0" smtClean="0"/>
              <a:t>Enables boot from LUN located on </a:t>
            </a:r>
            <a:r>
              <a:rPr lang="en-US" sz="2400" dirty="0" err="1" smtClean="0"/>
              <a:t>iSCSI</a:t>
            </a:r>
            <a:r>
              <a:rPr lang="en-US" sz="2400" dirty="0" smtClean="0"/>
              <a:t> SAN</a:t>
            </a:r>
          </a:p>
          <a:p>
            <a:pPr marL="336008" indent="-339725" defTabSz="914400">
              <a:defRPr/>
            </a:pPr>
            <a:r>
              <a:rPr lang="en-US" sz="2400" dirty="0" smtClean="0"/>
              <a:t>Can be implemented in either NIC Option ROM, Server ROM or PXE</a:t>
            </a:r>
          </a:p>
        </p:txBody>
      </p:sp>
      <p:sp>
        <p:nvSpPr>
          <p:cNvPr id="6" name="Content Placeholder 5"/>
          <p:cNvSpPr>
            <a:spLocks noGrp="1"/>
          </p:cNvSpPr>
          <p:nvPr>
            <p:ph sz="half" idx="2"/>
          </p:nvPr>
        </p:nvSpPr>
        <p:spPr>
          <a:xfrm>
            <a:off x="4635500" y="1414463"/>
            <a:ext cx="4127500" cy="665162"/>
          </a:xfrm>
        </p:spPr>
        <p:txBody>
          <a:bodyPr/>
          <a:lstStyle/>
          <a:p>
            <a:pPr>
              <a:defRPr/>
            </a:pPr>
            <a:r>
              <a:rPr lang="en-US" sz="2400" dirty="0" smtClean="0"/>
              <a:t>No changes needed to </a:t>
            </a:r>
            <a:br>
              <a:rPr lang="en-US" sz="2400" dirty="0" smtClean="0"/>
            </a:br>
            <a:r>
              <a:rPr lang="en-US" sz="2400" dirty="0" smtClean="0"/>
              <a:t>NIC drivers in Windows</a:t>
            </a:r>
          </a:p>
        </p:txBody>
      </p:sp>
      <p:sp>
        <p:nvSpPr>
          <p:cNvPr id="7" name="Rounded Rectangle 6"/>
          <p:cNvSpPr/>
          <p:nvPr/>
        </p:nvSpPr>
        <p:spPr bwMode="auto">
          <a:xfrm>
            <a:off x="990600" y="4953000"/>
            <a:ext cx="11430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1096963">
              <a:defRPr/>
            </a:pPr>
            <a:r>
              <a:rPr lang="en-US" sz="2400" dirty="0">
                <a:solidFill>
                  <a:schemeClr val="tx1"/>
                </a:solidFill>
                <a:effectLst>
                  <a:outerShdw blurRad="38100" dist="38100" dir="2700000" algn="tl">
                    <a:srgbClr val="000000">
                      <a:alpha val="43137"/>
                    </a:srgbClr>
                  </a:outerShdw>
                </a:effectLst>
              </a:rPr>
              <a:t>NIC</a:t>
            </a:r>
          </a:p>
        </p:txBody>
      </p:sp>
      <p:sp>
        <p:nvSpPr>
          <p:cNvPr id="8" name="Rounded Rectangle 7"/>
          <p:cNvSpPr/>
          <p:nvPr/>
        </p:nvSpPr>
        <p:spPr bwMode="auto">
          <a:xfrm>
            <a:off x="990600" y="4419600"/>
            <a:ext cx="11430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1096963">
              <a:defRPr/>
            </a:pPr>
            <a:r>
              <a:rPr lang="en-US" sz="2400" dirty="0">
                <a:solidFill>
                  <a:schemeClr val="tx1"/>
                </a:solidFill>
                <a:effectLst>
                  <a:outerShdw blurRad="38100" dist="38100" dir="2700000" algn="tl">
                    <a:srgbClr val="000000">
                      <a:alpha val="43137"/>
                    </a:srgbClr>
                  </a:outerShdw>
                </a:effectLst>
              </a:rPr>
              <a:t>UNDI</a:t>
            </a:r>
          </a:p>
        </p:txBody>
      </p:sp>
      <p:sp>
        <p:nvSpPr>
          <p:cNvPr id="9" name="Rounded Rectangle 8"/>
          <p:cNvSpPr/>
          <p:nvPr/>
        </p:nvSpPr>
        <p:spPr bwMode="auto">
          <a:xfrm>
            <a:off x="990600" y="3886200"/>
            <a:ext cx="11430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1096963">
              <a:defRPr/>
            </a:pPr>
            <a:r>
              <a:rPr lang="en-US" sz="2400" dirty="0">
                <a:solidFill>
                  <a:schemeClr val="tx1"/>
                </a:solidFill>
                <a:effectLst>
                  <a:outerShdw blurRad="38100" dist="38100" dir="2700000" algn="tl">
                    <a:srgbClr val="000000">
                      <a:alpha val="43137"/>
                    </a:srgbClr>
                  </a:outerShdw>
                </a:effectLst>
              </a:rPr>
              <a:t>Int13</a:t>
            </a:r>
          </a:p>
        </p:txBody>
      </p:sp>
      <p:sp>
        <p:nvSpPr>
          <p:cNvPr id="12" name="Rounded Rectangle 11"/>
          <p:cNvSpPr/>
          <p:nvPr/>
        </p:nvSpPr>
        <p:spPr bwMode="auto">
          <a:xfrm>
            <a:off x="5562600" y="3598652"/>
            <a:ext cx="2057400" cy="914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defTabSz="1096963">
              <a:defRPr/>
            </a:pPr>
            <a:r>
              <a:rPr lang="en-US" sz="2400" dirty="0" err="1">
                <a:solidFill>
                  <a:schemeClr val="bg2"/>
                </a:solidFill>
                <a:effectLst>
                  <a:outerShdw blurRad="38100" dist="38100" dir="2700000" algn="tl">
                    <a:srgbClr val="000000">
                      <a:alpha val="43137"/>
                    </a:srgbClr>
                  </a:outerShdw>
                </a:effectLst>
              </a:rPr>
              <a:t>iSCSI</a:t>
            </a:r>
            <a:r>
              <a:rPr lang="en-US" sz="2400" dirty="0">
                <a:solidFill>
                  <a:schemeClr val="bg2"/>
                </a:solidFill>
                <a:effectLst>
                  <a:outerShdw blurRad="38100" dist="38100" dir="2700000" algn="tl">
                    <a:srgbClr val="000000">
                      <a:alpha val="43137"/>
                    </a:srgbClr>
                  </a:outerShdw>
                </a:effectLst>
              </a:rPr>
              <a:t> Software Initiator</a:t>
            </a:r>
          </a:p>
        </p:txBody>
      </p:sp>
      <p:sp>
        <p:nvSpPr>
          <p:cNvPr id="13" name="Rounded Rectangle 12"/>
          <p:cNvSpPr/>
          <p:nvPr/>
        </p:nvSpPr>
        <p:spPr bwMode="auto">
          <a:xfrm>
            <a:off x="5562600" y="4589252"/>
            <a:ext cx="2057400" cy="457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defTabSz="1096963">
              <a:defRPr/>
            </a:pPr>
            <a:r>
              <a:rPr lang="en-US" sz="2400" dirty="0">
                <a:solidFill>
                  <a:schemeClr val="bg2"/>
                </a:solidFill>
                <a:effectLst>
                  <a:outerShdw blurRad="38100" dist="38100" dir="2700000" algn="tl">
                    <a:srgbClr val="000000">
                      <a:alpha val="43137"/>
                    </a:srgbClr>
                  </a:outerShdw>
                </a:effectLst>
              </a:rPr>
              <a:t>TCP/IP</a:t>
            </a:r>
          </a:p>
        </p:txBody>
      </p:sp>
      <p:sp>
        <p:nvSpPr>
          <p:cNvPr id="14" name="Rounded Rectangle 13"/>
          <p:cNvSpPr/>
          <p:nvPr/>
        </p:nvSpPr>
        <p:spPr bwMode="auto">
          <a:xfrm>
            <a:off x="5562600" y="5122652"/>
            <a:ext cx="2057400" cy="457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defTabSz="1096963">
              <a:defRPr/>
            </a:pPr>
            <a:r>
              <a:rPr lang="en-US" sz="2400" dirty="0">
                <a:solidFill>
                  <a:schemeClr val="bg2"/>
                </a:solidFill>
                <a:effectLst>
                  <a:outerShdw blurRad="38100" dist="38100" dir="2700000" algn="tl">
                    <a:srgbClr val="000000">
                      <a:alpha val="43137"/>
                    </a:srgbClr>
                  </a:outerShdw>
                </a:effectLst>
              </a:rPr>
              <a:t>NDIS</a:t>
            </a:r>
          </a:p>
        </p:txBody>
      </p:sp>
      <p:sp>
        <p:nvSpPr>
          <p:cNvPr id="15" name="Rounded Rectangle 14"/>
          <p:cNvSpPr/>
          <p:nvPr/>
        </p:nvSpPr>
        <p:spPr bwMode="auto">
          <a:xfrm>
            <a:off x="5562600" y="5656052"/>
            <a:ext cx="20574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lstStyle/>
          <a:p>
            <a:pPr algn="ctr" defTabSz="1096963">
              <a:defRPr/>
            </a:pPr>
            <a:r>
              <a:rPr lang="en-US" sz="2400" dirty="0">
                <a:solidFill>
                  <a:schemeClr val="tx1"/>
                </a:solidFill>
                <a:effectLst>
                  <a:outerShdw blurRad="38100" dist="38100" dir="2700000" algn="tl">
                    <a:srgbClr val="000000">
                      <a:alpha val="43137"/>
                    </a:srgbClr>
                  </a:outerShdw>
                </a:effectLst>
              </a:rPr>
              <a:t>NDIS Miniport</a:t>
            </a:r>
          </a:p>
        </p:txBody>
      </p:sp>
      <p:sp>
        <p:nvSpPr>
          <p:cNvPr id="16" name="Rounded Rectangle 15"/>
          <p:cNvSpPr/>
          <p:nvPr/>
        </p:nvSpPr>
        <p:spPr bwMode="auto">
          <a:xfrm>
            <a:off x="5562600" y="6172200"/>
            <a:ext cx="2057400" cy="457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lstStyle/>
          <a:p>
            <a:pPr algn="ctr" defTabSz="1096963">
              <a:defRPr/>
            </a:pPr>
            <a:r>
              <a:rPr lang="en-US" sz="2400" dirty="0">
                <a:solidFill>
                  <a:schemeClr val="tx1"/>
                </a:solidFill>
                <a:effectLst>
                  <a:outerShdw blurRad="38100" dist="38100" dir="2700000" algn="tl">
                    <a:srgbClr val="000000">
                      <a:alpha val="43137"/>
                    </a:srgbClr>
                  </a:outerShdw>
                </a:effectLst>
              </a:rPr>
              <a:t>NIC</a:t>
            </a:r>
          </a:p>
        </p:txBody>
      </p:sp>
      <p:cxnSp>
        <p:nvCxnSpPr>
          <p:cNvPr id="24" name="Straight Connector 23"/>
          <p:cNvCxnSpPr/>
          <p:nvPr/>
        </p:nvCxnSpPr>
        <p:spPr bwMode="auto">
          <a:xfrm rot="5400000">
            <a:off x="2553494" y="4533106"/>
            <a:ext cx="2209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26" name="Straight Arrow Connector 25"/>
          <p:cNvCxnSpPr/>
          <p:nvPr/>
        </p:nvCxnSpPr>
        <p:spPr bwMode="auto">
          <a:xfrm rot="10800000">
            <a:off x="2895600" y="4648200"/>
            <a:ext cx="795338"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arrow" w="med" len="med"/>
            <a:tailEnd type="none" w="med" len="med"/>
          </a:ln>
          <a:effectLst>
            <a:outerShdw blurRad="50800" dist="38100" dir="2700000" algn="tl" rotWithShape="0">
              <a:prstClr val="black">
                <a:alpha val="40000"/>
              </a:prstClr>
            </a:outerShdw>
          </a:effectLst>
        </p:spPr>
      </p:cxnSp>
      <p:sp>
        <p:nvSpPr>
          <p:cNvPr id="10" name="Rounded Rectangle 9"/>
          <p:cNvSpPr/>
          <p:nvPr/>
        </p:nvSpPr>
        <p:spPr bwMode="auto">
          <a:xfrm>
            <a:off x="2209800" y="3962400"/>
            <a:ext cx="1143000" cy="13716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1096963">
              <a:defRPr/>
            </a:pPr>
            <a:r>
              <a:rPr lang="en-US" sz="2400" dirty="0" err="1">
                <a:solidFill>
                  <a:schemeClr val="tx1"/>
                </a:solidFill>
                <a:effectLst>
                  <a:outerShdw blurRad="38100" dist="38100" dir="2700000" algn="tl">
                    <a:srgbClr val="000000">
                      <a:alpha val="43137"/>
                    </a:srgbClr>
                  </a:outerShdw>
                </a:effectLst>
              </a:rPr>
              <a:t>iBF</a:t>
            </a:r>
            <a:endParaRPr lang="en-US" sz="2400" dirty="0">
              <a:solidFill>
                <a:schemeClr val="tx1"/>
              </a:solidFill>
              <a:effectLst>
                <a:outerShdw blurRad="38100" dist="38100" dir="2700000" algn="tl">
                  <a:srgbClr val="000000">
                    <a:alpha val="43137"/>
                  </a:srgbClr>
                </a:outerShdw>
              </a:effectLst>
            </a:endParaRPr>
          </a:p>
          <a:p>
            <a:pPr algn="ctr" defTabSz="1096963">
              <a:defRPr/>
            </a:pPr>
            <a:r>
              <a:rPr lang="en-US" sz="2400" dirty="0">
                <a:solidFill>
                  <a:schemeClr val="tx1"/>
                </a:solidFill>
                <a:effectLst>
                  <a:outerShdw blurRad="38100" dist="38100" dir="2700000" algn="tl">
                    <a:srgbClr val="000000">
                      <a:alpha val="43137"/>
                    </a:srgbClr>
                  </a:outerShdw>
                </a:effectLst>
              </a:rPr>
              <a:t>Table</a:t>
            </a:r>
          </a:p>
        </p:txBody>
      </p:sp>
      <p:cxnSp>
        <p:nvCxnSpPr>
          <p:cNvPr id="29" name="Straight Arrow Connector 28"/>
          <p:cNvCxnSpPr/>
          <p:nvPr/>
        </p:nvCxnSpPr>
        <p:spPr bwMode="auto">
          <a:xfrm rot="5400000">
            <a:off x="5122069" y="4174331"/>
            <a:ext cx="457200" cy="33813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arrow" w="med" len="med"/>
            <a:tailEnd type="none" w="med" len="med"/>
          </a:ln>
          <a:effectLst>
            <a:outerShdw blurRad="50800" dist="38100" dir="2700000" algn="tl" rotWithShape="0">
              <a:prstClr val="black">
                <a:alpha val="40000"/>
              </a:prstClr>
            </a:outerShdw>
          </a:effectLst>
        </p:spPr>
      </p:cxnSp>
      <p:sp>
        <p:nvSpPr>
          <p:cNvPr id="11" name="Rounded Rectangle 10"/>
          <p:cNvSpPr/>
          <p:nvPr/>
        </p:nvSpPr>
        <p:spPr bwMode="auto">
          <a:xfrm>
            <a:off x="3733800" y="3962400"/>
            <a:ext cx="1600200" cy="1371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defTabSz="1096963">
              <a:defRPr/>
            </a:pPr>
            <a:r>
              <a:rPr lang="en-US" sz="2400">
                <a:solidFill>
                  <a:schemeClr val="bg2"/>
                </a:solidFill>
                <a:effectLst>
                  <a:outerShdw blurRad="38100" dist="38100" dir="2700000" algn="tl">
                    <a:srgbClr val="000000">
                      <a:alpha val="43137"/>
                    </a:srgbClr>
                  </a:outerShdw>
                </a:effectLst>
              </a:rPr>
              <a:t>Windows Boot</a:t>
            </a:r>
            <a:r>
              <a:rPr lang="en-US" sz="2400" dirty="0">
                <a:solidFill>
                  <a:schemeClr val="bg2"/>
                </a:solidFill>
                <a:effectLst>
                  <a:outerShdw blurRad="38100" dist="38100" dir="2700000" algn="tl">
                    <a:srgbClr val="000000">
                      <a:alpha val="43137"/>
                    </a:srgbClr>
                  </a:outerShdw>
                </a:effectLst>
              </a:rPr>
              <a:t/>
            </a:r>
            <a:br>
              <a:rPr lang="en-US" sz="2400" dirty="0">
                <a:solidFill>
                  <a:schemeClr val="bg2"/>
                </a:solidFill>
                <a:effectLst>
                  <a:outerShdw blurRad="38100" dist="38100" dir="2700000" algn="tl">
                    <a:srgbClr val="000000">
                      <a:alpha val="43137"/>
                    </a:srgbClr>
                  </a:outerShdw>
                </a:effectLst>
              </a:rPr>
            </a:br>
            <a:r>
              <a:rPr lang="en-US" sz="2400" dirty="0">
                <a:solidFill>
                  <a:schemeClr val="bg2"/>
                </a:solidFill>
                <a:effectLst>
                  <a:outerShdw blurRad="38100" dist="38100" dir="2700000" algn="tl">
                    <a:srgbClr val="000000">
                      <a:alpha val="43137"/>
                    </a:srgbClr>
                  </a:outerShdw>
                </a:effectLst>
              </a:rPr>
              <a:t>Loader</a:t>
            </a:r>
          </a:p>
        </p:txBody>
      </p:sp>
      <p:sp>
        <p:nvSpPr>
          <p:cNvPr id="31" name="Rounded Rectangle 30"/>
          <p:cNvSpPr/>
          <p:nvPr/>
        </p:nvSpPr>
        <p:spPr bwMode="auto">
          <a:xfrm>
            <a:off x="779252" y="5706374"/>
            <a:ext cx="2819400" cy="990600"/>
          </a:xfrm>
          <a:prstGeom prst="roundRect">
            <a:avLst>
              <a:gd name="adj" fmla="val 9351"/>
            </a:avLst>
          </a:prstGeom>
          <a:ln>
            <a:headEnd type="none" w="med" len="med"/>
            <a:tailEnd type="none" w="med" len="med"/>
          </a:ln>
        </p:spPr>
        <p:style>
          <a:lnRef idx="1">
            <a:schemeClr val="dk1"/>
          </a:lnRef>
          <a:fillRef idx="1001">
            <a:schemeClr val="dk1"/>
          </a:fillRef>
          <a:effectRef idx="1">
            <a:schemeClr val="dk1"/>
          </a:effectRef>
          <a:fontRef idx="minor">
            <a:schemeClr val="dk1"/>
          </a:fontRef>
        </p:style>
        <p:txBody>
          <a:bodyPr lIns="0" tIns="0" rIns="0" bIns="0"/>
          <a:lstStyle/>
          <a:p>
            <a:pPr algn="r" defTabSz="1096963">
              <a:defRPr/>
            </a:pPr>
            <a:endParaRPr lang="en-US" sz="1200" b="1" dirty="0">
              <a:solidFill>
                <a:srgbClr val="00FA71"/>
              </a:solidFill>
              <a:effectLst>
                <a:outerShdw blurRad="38100" dist="38100" dir="2700000" algn="tl">
                  <a:srgbClr val="000000">
                    <a:alpha val="43137"/>
                  </a:srgbClr>
                </a:outerShdw>
              </a:effectLst>
              <a:latin typeface="+mj-lt"/>
              <a:cs typeface="Courier New" pitchFamily="49" charset="0"/>
            </a:endParaRPr>
          </a:p>
        </p:txBody>
      </p:sp>
      <p:sp>
        <p:nvSpPr>
          <p:cNvPr id="32" name="Rounded Rectangle 31"/>
          <p:cNvSpPr/>
          <p:nvPr/>
        </p:nvSpPr>
        <p:spPr bwMode="auto">
          <a:xfrm>
            <a:off x="1030371" y="6430982"/>
            <a:ext cx="137160" cy="13716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09728" tIns="54864" rIns="109728" bIns="54864" anchor="ctr"/>
          <a:lstStyle/>
          <a:p>
            <a:pPr algn="ctr" defTabSz="1096963">
              <a:defRPr/>
            </a:pPr>
            <a:endParaRPr lang="en-US" sz="2400" dirty="0">
              <a:solidFill>
                <a:schemeClr val="tx1"/>
              </a:solidFill>
              <a:effectLst>
                <a:outerShdw blurRad="38100" dist="38100" dir="2700000" algn="tl">
                  <a:srgbClr val="000000">
                    <a:alpha val="43137"/>
                  </a:srgbClr>
                </a:outerShdw>
              </a:effectLst>
            </a:endParaRPr>
          </a:p>
        </p:txBody>
      </p:sp>
      <p:sp>
        <p:nvSpPr>
          <p:cNvPr id="33" name="Rounded Rectangle 32"/>
          <p:cNvSpPr/>
          <p:nvPr/>
        </p:nvSpPr>
        <p:spPr bwMode="auto">
          <a:xfrm>
            <a:off x="1045611" y="5821382"/>
            <a:ext cx="137160" cy="13716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defTabSz="1096963">
              <a:defRPr/>
            </a:pPr>
            <a:endParaRPr lang="en-US" sz="2400" dirty="0">
              <a:solidFill>
                <a:schemeClr val="bg2"/>
              </a:solidFill>
              <a:effectLst>
                <a:outerShdw blurRad="38100" dist="38100" dir="2700000" algn="tl">
                  <a:srgbClr val="000000">
                    <a:alpha val="43137"/>
                  </a:srgbClr>
                </a:outerShdw>
              </a:effectLst>
            </a:endParaRPr>
          </a:p>
        </p:txBody>
      </p:sp>
      <p:sp>
        <p:nvSpPr>
          <p:cNvPr id="34" name="Rounded Rectangle 33"/>
          <p:cNvSpPr/>
          <p:nvPr/>
        </p:nvSpPr>
        <p:spPr bwMode="auto">
          <a:xfrm>
            <a:off x="1030371" y="6126182"/>
            <a:ext cx="137160" cy="13716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defTabSz="1096963">
              <a:defRPr/>
            </a:pPr>
            <a:endParaRPr lang="en-US" sz="2400" dirty="0">
              <a:solidFill>
                <a:schemeClr val="bg2"/>
              </a:solidFill>
              <a:effectLst>
                <a:outerShdw blurRad="38100" dist="38100" dir="2700000" algn="tl">
                  <a:srgbClr val="000000">
                    <a:alpha val="43137"/>
                  </a:srgbClr>
                </a:outerShdw>
              </a:effectLst>
            </a:endParaRPr>
          </a:p>
        </p:txBody>
      </p:sp>
      <p:sp>
        <p:nvSpPr>
          <p:cNvPr id="35" name="TextBox 34"/>
          <p:cNvSpPr txBox="1"/>
          <p:nvPr/>
        </p:nvSpPr>
        <p:spPr>
          <a:xfrm>
            <a:off x="1335088" y="6362700"/>
            <a:ext cx="723900" cy="277813"/>
          </a:xfrm>
          <a:prstGeom prst="rect">
            <a:avLst/>
          </a:prstGeom>
          <a:noFill/>
        </p:spPr>
        <p:txBody>
          <a:bodyPr wrap="none" lIns="0" tIns="0" rIns="0" bIns="0">
            <a:spAutoFit/>
          </a:bodyPr>
          <a:lstStyle/>
          <a:p>
            <a:pPr>
              <a:defRPr/>
            </a:pPr>
            <a:r>
              <a:rPr lang="en-US" dirty="0">
                <a:effectLst>
                  <a:outerShdw blurRad="38100" dist="38100" dir="2700000" algn="tl">
                    <a:srgbClr val="000000">
                      <a:alpha val="43137"/>
                    </a:srgbClr>
                  </a:outerShdw>
                </a:effectLst>
                <a:latin typeface="Segoe" pitchFamily="34" charset="0"/>
              </a:rPr>
              <a:t>Vendor</a:t>
            </a:r>
          </a:p>
        </p:txBody>
      </p:sp>
      <p:sp>
        <p:nvSpPr>
          <p:cNvPr id="36" name="TextBox 35"/>
          <p:cNvSpPr txBox="1"/>
          <p:nvPr/>
        </p:nvSpPr>
        <p:spPr>
          <a:xfrm>
            <a:off x="1335088" y="6061075"/>
            <a:ext cx="1941512" cy="276225"/>
          </a:xfrm>
          <a:prstGeom prst="rect">
            <a:avLst/>
          </a:prstGeom>
          <a:noFill/>
        </p:spPr>
        <p:txBody>
          <a:bodyPr wrap="none" lIns="0" tIns="0" rIns="0" bIns="0">
            <a:spAutoFit/>
          </a:bodyPr>
          <a:lstStyle/>
          <a:p>
            <a:pPr>
              <a:defRPr/>
            </a:pPr>
            <a:r>
              <a:rPr lang="en-US" dirty="0">
                <a:effectLst>
                  <a:outerShdw blurRad="38100" dist="38100" dir="2700000" algn="tl">
                    <a:srgbClr val="000000">
                      <a:alpha val="43137"/>
                    </a:srgbClr>
                  </a:outerShdw>
                </a:effectLst>
                <a:latin typeface="Segoe" pitchFamily="34" charset="0"/>
              </a:rPr>
              <a:t>Microsoft Windows</a:t>
            </a:r>
          </a:p>
        </p:txBody>
      </p:sp>
      <p:sp>
        <p:nvSpPr>
          <p:cNvPr id="37" name="TextBox 36"/>
          <p:cNvSpPr txBox="1"/>
          <p:nvPr/>
        </p:nvSpPr>
        <p:spPr>
          <a:xfrm>
            <a:off x="1335088" y="5748338"/>
            <a:ext cx="1504950" cy="277812"/>
          </a:xfrm>
          <a:prstGeom prst="rect">
            <a:avLst/>
          </a:prstGeom>
          <a:noFill/>
        </p:spPr>
        <p:txBody>
          <a:bodyPr wrap="none" lIns="0" tIns="0" rIns="0" bIns="0">
            <a:spAutoFit/>
          </a:bodyPr>
          <a:lstStyle/>
          <a:p>
            <a:pPr>
              <a:defRPr/>
            </a:pPr>
            <a:r>
              <a:rPr lang="en-US" dirty="0">
                <a:effectLst>
                  <a:outerShdw blurRad="38100" dist="38100" dir="2700000" algn="tl">
                    <a:srgbClr val="000000">
                      <a:alpha val="43137"/>
                    </a:srgbClr>
                  </a:outerShdw>
                </a:effectLst>
                <a:latin typeface="Segoe" pitchFamily="34" charset="0"/>
              </a:rPr>
              <a:t>Microsoft </a:t>
            </a:r>
            <a:r>
              <a:rPr lang="en-US" dirty="0" err="1">
                <a:effectLst>
                  <a:outerShdw blurRad="38100" dist="38100" dir="2700000" algn="tl">
                    <a:srgbClr val="000000">
                      <a:alpha val="43137"/>
                    </a:srgbClr>
                  </a:outerShdw>
                </a:effectLst>
                <a:latin typeface="Segoe" pitchFamily="34" charset="0"/>
              </a:rPr>
              <a:t>iSCSI</a:t>
            </a:r>
            <a:endParaRPr lang="en-US" dirty="0">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defTabSz="912777" eaLnBrk="1" hangingPunct="1">
              <a:defRPr/>
            </a:pPr>
            <a:r>
              <a:rPr smtClean="0"/>
              <a:t>iSCSI Fabric and</a:t>
            </a:r>
            <a:br>
              <a:rPr smtClean="0"/>
            </a:br>
            <a:r>
              <a:rPr smtClean="0"/>
              <a:t>the Enterprise</a:t>
            </a:r>
            <a:endParaRPr/>
          </a:p>
        </p:txBody>
      </p:sp>
      <p:sp>
        <p:nvSpPr>
          <p:cNvPr id="6" name="Subtitle 5"/>
          <p:cNvSpPr>
            <a:spLocks noGrp="1"/>
          </p:cNvSpPr>
          <p:nvPr>
            <p:ph type="subTitle" idx="1"/>
          </p:nvPr>
        </p:nvSpPr>
        <p:spPr>
          <a:xfrm>
            <a:off x="727075" y="4333875"/>
            <a:ext cx="7693025" cy="473075"/>
          </a:xfrm>
        </p:spPr>
        <p:txBody>
          <a:bodyPr/>
          <a:lstStyle/>
          <a:p>
            <a:pPr defTabSz="912777" eaLnBrk="1" hangingPunct="1">
              <a:defRPr/>
            </a:pPr>
            <a:r>
              <a:rPr lang="en-US" b="1" dirty="0" smtClean="0"/>
              <a:t>INTERMISSION</a:t>
            </a:r>
            <a:endParaRPr lang="en-US" b="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iSCSI NIC Support</a:t>
            </a:r>
            <a:endParaRPr/>
          </a:p>
        </p:txBody>
      </p:sp>
      <p:sp>
        <p:nvSpPr>
          <p:cNvPr id="4" name="Text Placeholder 3"/>
          <p:cNvSpPr>
            <a:spLocks noGrp="1"/>
          </p:cNvSpPr>
          <p:nvPr>
            <p:ph type="body" idx="1"/>
          </p:nvPr>
        </p:nvSpPr>
        <p:spPr>
          <a:xfrm>
            <a:off x="382588" y="1414463"/>
            <a:ext cx="8380412" cy="4570412"/>
          </a:xfrm>
        </p:spPr>
        <p:txBody>
          <a:bodyPr/>
          <a:lstStyle/>
          <a:p>
            <a:pPr eaLnBrk="1" hangingPunct="1">
              <a:spcBef>
                <a:spcPts val="1163"/>
              </a:spcBef>
              <a:defRPr/>
            </a:pPr>
            <a:r>
              <a:rPr lang="en-US" dirty="0" err="1" smtClean="0">
                <a:effectLst>
                  <a:outerShdw blurRad="38100" dist="38100" dir="2700000" algn="tl">
                    <a:srgbClr val="000000"/>
                  </a:outerShdw>
                </a:effectLst>
              </a:rPr>
              <a:t>iSCSI</a:t>
            </a:r>
            <a:r>
              <a:rPr lang="en-US" dirty="0" smtClean="0">
                <a:effectLst>
                  <a:outerShdw blurRad="38100" dist="38100" dir="2700000" algn="tl">
                    <a:srgbClr val="000000"/>
                  </a:outerShdw>
                </a:effectLst>
              </a:rPr>
              <a:t> Boot Support in NDIS 6.0</a:t>
            </a:r>
          </a:p>
          <a:p>
            <a:pPr eaLnBrk="1" hangingPunct="1">
              <a:spcBef>
                <a:spcPts val="1163"/>
              </a:spcBef>
              <a:defRPr/>
            </a:pPr>
            <a:r>
              <a:rPr lang="en-US" dirty="0" smtClean="0">
                <a:effectLst>
                  <a:outerShdw blurRad="38100" dist="38100" dir="2700000" algn="tl">
                    <a:srgbClr val="000000"/>
                  </a:outerShdw>
                </a:effectLst>
              </a:rPr>
              <a:t>Intel PRO/1000 PT</a:t>
            </a:r>
          </a:p>
          <a:p>
            <a:pPr eaLnBrk="1" hangingPunct="1">
              <a:spcBef>
                <a:spcPts val="1163"/>
              </a:spcBef>
              <a:defRPr/>
            </a:pPr>
            <a:r>
              <a:rPr lang="en-US" dirty="0" smtClean="0">
                <a:effectLst>
                  <a:outerShdw blurRad="38100" dist="38100" dir="2700000" algn="tl">
                    <a:srgbClr val="000000"/>
                  </a:outerShdw>
                </a:effectLst>
              </a:rPr>
              <a:t>Client Option ROM Configuration</a:t>
            </a:r>
          </a:p>
          <a:p>
            <a:pPr eaLnBrk="1" hangingPunct="1">
              <a:spcBef>
                <a:spcPts val="1163"/>
              </a:spcBef>
              <a:defRPr/>
            </a:pPr>
            <a:r>
              <a:rPr lang="en-US" dirty="0" smtClean="0">
                <a:effectLst>
                  <a:outerShdw blurRad="38100" dist="38100" dir="2700000" algn="tl">
                    <a:srgbClr val="000000"/>
                  </a:outerShdw>
                </a:effectLst>
              </a:rPr>
              <a:t>DHCP Setup</a:t>
            </a:r>
          </a:p>
          <a:p>
            <a:pPr lvl="1" eaLnBrk="1" hangingPunct="1">
              <a:spcBef>
                <a:spcPts val="1088"/>
              </a:spcBef>
              <a:defRPr/>
            </a:pPr>
            <a:r>
              <a:rPr lang="en-US" dirty="0" smtClean="0">
                <a:effectLst>
                  <a:outerShdw blurRad="38100" dist="38100" dir="2700000" algn="tl">
                    <a:srgbClr val="000000"/>
                  </a:outerShdw>
                </a:effectLst>
              </a:rPr>
              <a:t>Reservation by MAC Address</a:t>
            </a:r>
          </a:p>
          <a:p>
            <a:pPr lvl="1" eaLnBrk="1" hangingPunct="1">
              <a:spcBef>
                <a:spcPts val="1088"/>
              </a:spcBef>
              <a:defRPr/>
            </a:pPr>
            <a:r>
              <a:rPr lang="en-US" dirty="0" err="1" smtClean="0">
                <a:effectLst>
                  <a:outerShdw blurRad="38100" dist="38100" dir="2700000" algn="tl">
                    <a:srgbClr val="000000"/>
                  </a:outerShdw>
                </a:effectLst>
              </a:rPr>
              <a:t>iSCSI</a:t>
            </a:r>
            <a:r>
              <a:rPr lang="en-US" dirty="0" smtClean="0">
                <a:effectLst>
                  <a:outerShdw blurRad="38100" dist="38100" dir="2700000" algn="tl">
                    <a:srgbClr val="000000"/>
                  </a:outerShdw>
                </a:effectLst>
              </a:rPr>
              <a:t>-Boot DHCP Option</a:t>
            </a:r>
          </a:p>
          <a:p>
            <a:pPr lvl="1" eaLnBrk="1" hangingPunct="1">
              <a:spcBef>
                <a:spcPts val="1088"/>
              </a:spcBef>
              <a:defRPr/>
            </a:pPr>
            <a:r>
              <a:rPr lang="en-US" dirty="0" smtClean="0">
                <a:effectLst>
                  <a:outerShdw blurRad="38100" dist="38100" dir="2700000" algn="tl">
                    <a:srgbClr val="000000"/>
                  </a:outerShdw>
                </a:effectLst>
              </a:rPr>
              <a:t>Display </a:t>
            </a:r>
            <a:r>
              <a:rPr lang="en-US" dirty="0" err="1" smtClean="0">
                <a:effectLst>
                  <a:outerShdw blurRad="38100" dist="38100" dir="2700000" algn="tl">
                    <a:srgbClr val="000000"/>
                  </a:outerShdw>
                </a:effectLst>
              </a:rPr>
              <a:t>iBFT</a:t>
            </a:r>
            <a:endParaRPr lang="en-US" dirty="0" smtClean="0">
              <a:effectLst>
                <a:outerShdw blurRad="38100" dist="38100" dir="2700000" algn="tl">
                  <a:srgbClr val="000000"/>
                </a:outerShdw>
              </a:effectLst>
            </a:endParaRPr>
          </a:p>
          <a:p>
            <a:pPr eaLnBrk="1" hangingPunct="1">
              <a:spcBef>
                <a:spcPts val="1163"/>
              </a:spcBef>
              <a:defRPr/>
            </a:pPr>
            <a:r>
              <a:rPr lang="en-US" dirty="0" smtClean="0">
                <a:effectLst>
                  <a:outerShdw blurRad="38100" dist="38100" dir="2700000" algn="tl">
                    <a:srgbClr val="000000"/>
                  </a:outerShdw>
                </a:effectLst>
              </a:rPr>
              <a:t>Client Installation to </a:t>
            </a:r>
            <a:r>
              <a:rPr lang="en-US" dirty="0" err="1" smtClean="0">
                <a:effectLst>
                  <a:outerShdw blurRad="38100" dist="38100" dir="2700000" algn="tl">
                    <a:srgbClr val="000000"/>
                  </a:outerShdw>
                </a:effectLst>
              </a:rPr>
              <a:t>iSCSI</a:t>
            </a:r>
            <a:r>
              <a:rPr lang="en-US" dirty="0" smtClean="0">
                <a:effectLst>
                  <a:outerShdw blurRad="38100" dist="38100" dir="2700000" algn="tl">
                    <a:srgbClr val="000000"/>
                  </a:outerShdw>
                </a:effectLst>
              </a:rPr>
              <a:t> LUN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iSCSI HBA Support</a:t>
            </a:r>
            <a:endParaRPr/>
          </a:p>
        </p:txBody>
      </p:sp>
      <p:sp>
        <p:nvSpPr>
          <p:cNvPr id="3" name="Content Placeholder 2"/>
          <p:cNvSpPr>
            <a:spLocks noGrp="1"/>
          </p:cNvSpPr>
          <p:nvPr>
            <p:ph idx="1"/>
          </p:nvPr>
        </p:nvSpPr>
        <p:spPr>
          <a:xfrm>
            <a:off x="382588" y="1414463"/>
            <a:ext cx="8380412" cy="2792412"/>
          </a:xfrm>
        </p:spPr>
        <p:txBody>
          <a:bodyPr/>
          <a:lstStyle/>
          <a:p>
            <a:pPr marL="382573" indent="-382573" defTabSz="912777" eaLnBrk="1" hangingPunct="1">
              <a:spcBef>
                <a:spcPts val="1167"/>
              </a:spcBef>
              <a:defRPr/>
            </a:pPr>
            <a:r>
              <a:rPr lang="en-US" dirty="0" err="1" smtClean="0"/>
              <a:t>QLogic</a:t>
            </a:r>
            <a:r>
              <a:rPr lang="en-US" dirty="0" smtClean="0"/>
              <a:t> QLA405x Series</a:t>
            </a:r>
          </a:p>
          <a:p>
            <a:pPr marL="382573" indent="-382573" defTabSz="912777" eaLnBrk="1" hangingPunct="1">
              <a:spcBef>
                <a:spcPts val="1167"/>
              </a:spcBef>
              <a:defRPr/>
            </a:pPr>
            <a:r>
              <a:rPr lang="en-US" dirty="0" smtClean="0"/>
              <a:t>Client Configuration</a:t>
            </a:r>
          </a:p>
          <a:p>
            <a:pPr marL="704822" lvl="1" indent="-317487" defTabSz="912777" eaLnBrk="1" hangingPunct="1">
              <a:spcBef>
                <a:spcPts val="1083"/>
              </a:spcBef>
              <a:defRPr/>
            </a:pPr>
            <a:r>
              <a:rPr lang="en-US" dirty="0" smtClean="0"/>
              <a:t>Option ROM</a:t>
            </a:r>
          </a:p>
          <a:p>
            <a:pPr marL="704822" lvl="1" indent="-317487" defTabSz="912777" eaLnBrk="1" hangingPunct="1">
              <a:spcBef>
                <a:spcPts val="1083"/>
              </a:spcBef>
              <a:defRPr/>
            </a:pPr>
            <a:r>
              <a:rPr lang="en-US" dirty="0" smtClean="0"/>
              <a:t>Device Driver</a:t>
            </a:r>
          </a:p>
          <a:p>
            <a:pPr marL="382573" indent="-382573" defTabSz="912777" eaLnBrk="1" hangingPunct="1">
              <a:spcBef>
                <a:spcPts val="1167"/>
              </a:spcBef>
              <a:defRPr/>
            </a:pPr>
            <a:r>
              <a:rPr lang="en-US" dirty="0" smtClean="0"/>
              <a:t>Client Installation to </a:t>
            </a:r>
            <a:r>
              <a:rPr lang="en-US" dirty="0" err="1" smtClean="0"/>
              <a:t>iSCSI</a:t>
            </a:r>
            <a:r>
              <a:rPr lang="en-US" dirty="0" smtClean="0"/>
              <a:t> LUN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p>
            <a:pPr defTabSz="912777" eaLnBrk="1" hangingPunct="1">
              <a:defRPr/>
            </a:pPr>
            <a:r>
              <a:rPr smtClean="0"/>
              <a:t>OS Imaging Support</a:t>
            </a:r>
            <a:endParaRPr/>
          </a:p>
        </p:txBody>
      </p:sp>
      <p:sp>
        <p:nvSpPr>
          <p:cNvPr id="4" name="Text Placeholder 3"/>
          <p:cNvSpPr>
            <a:spLocks noGrp="1"/>
          </p:cNvSpPr>
          <p:nvPr>
            <p:ph type="body" idx="1"/>
          </p:nvPr>
        </p:nvSpPr>
        <p:spPr>
          <a:xfrm>
            <a:off x="382588" y="1414463"/>
            <a:ext cx="8380412" cy="2181225"/>
          </a:xfrm>
        </p:spPr>
        <p:txBody>
          <a:bodyPr/>
          <a:lstStyle/>
          <a:p>
            <a:pPr marL="382573" indent="-382573" defTabSz="912777" eaLnBrk="1" hangingPunct="1">
              <a:defRPr/>
            </a:pPr>
            <a:r>
              <a:rPr lang="en-US" dirty="0" smtClean="0"/>
              <a:t>OS Imaging Process</a:t>
            </a:r>
          </a:p>
          <a:p>
            <a:pPr marL="382573" indent="-382573" defTabSz="912777" eaLnBrk="1" hangingPunct="1">
              <a:defRPr/>
            </a:pPr>
            <a:r>
              <a:rPr lang="en-US" dirty="0" smtClean="0"/>
              <a:t>OS Imaging Tools</a:t>
            </a:r>
          </a:p>
          <a:p>
            <a:pPr marL="704822" lvl="1" indent="-317487" defTabSz="912777" eaLnBrk="1" hangingPunct="1">
              <a:defRPr/>
            </a:pPr>
            <a:r>
              <a:rPr lang="en-US" dirty="0" err="1" smtClean="0"/>
              <a:t>Sysprep</a:t>
            </a:r>
            <a:endParaRPr lang="en-US" dirty="0" smtClean="0"/>
          </a:p>
          <a:p>
            <a:pPr marL="704822" lvl="1" indent="-317487" defTabSz="912777" eaLnBrk="1" hangingPunct="1">
              <a:defRPr/>
            </a:pPr>
            <a:r>
              <a:rPr lang="en-US" dirty="0" err="1" smtClean="0"/>
              <a:t>ImageX</a:t>
            </a: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331788"/>
            <a:ext cx="8380412" cy="692498"/>
          </a:xfrm>
        </p:spPr>
        <p:txBody>
          <a:bodyPr/>
          <a:lstStyle/>
          <a:p>
            <a:pPr defTabSz="912777" eaLnBrk="1" hangingPunct="1">
              <a:defRPr/>
            </a:pPr>
            <a:r>
              <a:rPr smtClean="0"/>
              <a:t>Management Deployment</a:t>
            </a:r>
            <a:endParaRPr/>
          </a:p>
        </p:txBody>
      </p:sp>
      <p:sp>
        <p:nvSpPr>
          <p:cNvPr id="4" name="Text Placeholder 3"/>
          <p:cNvSpPr>
            <a:spLocks noGrp="1"/>
          </p:cNvSpPr>
          <p:nvPr>
            <p:ph type="body" idx="1"/>
          </p:nvPr>
        </p:nvSpPr>
        <p:spPr>
          <a:xfrm>
            <a:off x="382588" y="1414463"/>
            <a:ext cx="8380412" cy="2682875"/>
          </a:xfrm>
        </p:spPr>
        <p:txBody>
          <a:bodyPr/>
          <a:lstStyle/>
          <a:p>
            <a:pPr marL="382573" indent="-382573" defTabSz="912777" eaLnBrk="1" hangingPunct="1">
              <a:defRPr/>
            </a:pPr>
            <a:r>
              <a:rPr lang="en-US" dirty="0" smtClean="0"/>
              <a:t>Managed Scenarios</a:t>
            </a:r>
          </a:p>
          <a:p>
            <a:pPr marL="382573" indent="-382573" defTabSz="912777" eaLnBrk="1" hangingPunct="1">
              <a:defRPr/>
            </a:pPr>
            <a:r>
              <a:rPr lang="en-US" dirty="0" smtClean="0"/>
              <a:t>Management Tools</a:t>
            </a:r>
          </a:p>
          <a:p>
            <a:pPr marL="704822" lvl="1" indent="-317487" defTabSz="912777" eaLnBrk="1" hangingPunct="1">
              <a:defRPr/>
            </a:pPr>
            <a:r>
              <a:rPr lang="en-US" dirty="0" smtClean="0"/>
              <a:t>Windows Deployment Services</a:t>
            </a:r>
          </a:p>
          <a:p>
            <a:pPr marL="704822" lvl="1" indent="-317487" defTabSz="912777" eaLnBrk="1" hangingPunct="1">
              <a:defRPr/>
            </a:pPr>
            <a:r>
              <a:rPr lang="en-US" dirty="0" smtClean="0"/>
              <a:t>System Center</a:t>
            </a:r>
          </a:p>
          <a:p>
            <a:pPr marL="988974" lvl="2" indent="-282564" defTabSz="912777" eaLnBrk="1" hangingPunct="1">
              <a:defRPr/>
            </a:pPr>
            <a:r>
              <a:rPr lang="en-US" dirty="0" smtClean="0"/>
              <a:t>Configuration </a:t>
            </a:r>
            <a:r>
              <a:rPr lang="en-US" smtClean="0"/>
              <a:t>Manager 2007</a:t>
            </a:r>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82588" y="228600"/>
            <a:ext cx="8380412" cy="692498"/>
          </a:xfrm>
        </p:spPr>
        <p:txBody>
          <a:bodyPr/>
          <a:lstStyle/>
          <a:p>
            <a:pPr defTabSz="912777">
              <a:defRPr/>
            </a:pPr>
            <a:r>
              <a:rPr smtClean="0"/>
              <a:t>Additional Resources</a:t>
            </a:r>
            <a:endParaRPr/>
          </a:p>
        </p:txBody>
      </p:sp>
      <p:sp>
        <p:nvSpPr>
          <p:cNvPr id="242691" name="Rectangle 3"/>
          <p:cNvSpPr>
            <a:spLocks noGrp="1" noChangeArrowheads="1"/>
          </p:cNvSpPr>
          <p:nvPr>
            <p:ph type="body" idx="1"/>
          </p:nvPr>
        </p:nvSpPr>
        <p:spPr>
          <a:xfrm>
            <a:off x="304800" y="1295400"/>
            <a:ext cx="8380413" cy="5207000"/>
          </a:xfrm>
        </p:spPr>
        <p:txBody>
          <a:bodyPr/>
          <a:lstStyle/>
          <a:p>
            <a:pPr marL="302079" indent="-285717" defTabSz="912777">
              <a:spcBef>
                <a:spcPts val="833"/>
              </a:spcBef>
              <a:defRPr/>
            </a:pPr>
            <a:r>
              <a:rPr lang="en-US" sz="2000" dirty="0" smtClean="0"/>
              <a:t>Questions:</a:t>
            </a:r>
          </a:p>
          <a:p>
            <a:pPr marL="302079" indent="-285717" defTabSz="912777">
              <a:spcBef>
                <a:spcPts val="833"/>
              </a:spcBef>
              <a:defRPr/>
            </a:pPr>
            <a:r>
              <a:rPr lang="en-US" sz="2000" dirty="0" smtClean="0"/>
              <a:t>Web Resources:</a:t>
            </a:r>
          </a:p>
          <a:p>
            <a:pPr marL="908504" lvl="2" indent="-285717" defTabSz="912777">
              <a:spcBef>
                <a:spcPts val="833"/>
              </a:spcBef>
              <a:defRPr/>
            </a:pPr>
            <a:r>
              <a:rPr lang="en-US" sz="1400" dirty="0" smtClean="0"/>
              <a:t>Microsoft </a:t>
            </a:r>
            <a:r>
              <a:rPr lang="en-US" sz="1400" dirty="0" err="1" smtClean="0"/>
              <a:t>iSCSI</a:t>
            </a:r>
            <a:r>
              <a:rPr lang="en-US" sz="1400" dirty="0" smtClean="0"/>
              <a:t> Portal: </a:t>
            </a:r>
            <a:r>
              <a:rPr lang="en-US" sz="1400" u="sng" dirty="0" smtClean="0">
                <a:hlinkClick r:id="rId3"/>
              </a:rPr>
              <a:t>http://www.microsoft.com/WindowsServer2003/technologies/storage/iscsi/default.mspx</a:t>
            </a:r>
            <a:endParaRPr lang="en-US" sz="1400" dirty="0" smtClean="0"/>
          </a:p>
          <a:p>
            <a:pPr marL="908504" lvl="2" indent="-285717" defTabSz="912777">
              <a:spcBef>
                <a:spcPts val="833"/>
              </a:spcBef>
              <a:defRPr/>
            </a:pPr>
            <a:r>
              <a:rPr lang="en-US" sz="1400" dirty="0" smtClean="0"/>
              <a:t>Windows Automated Installation Kit: </a:t>
            </a:r>
            <a:r>
              <a:rPr lang="en-US" sz="1400" u="sng" dirty="0" smtClean="0">
                <a:hlinkClick r:id="rId4"/>
              </a:rPr>
              <a:t>http://www.microsoft.com/downloads/details.aspx?familyid=c7d4bc6d-15f3-4284-9123-679830d629f2&amp;displaylang=en</a:t>
            </a:r>
            <a:endParaRPr lang="en-US" sz="1700" u="sng" dirty="0" smtClean="0"/>
          </a:p>
          <a:p>
            <a:pPr marL="945051" lvl="2" indent="-338626" defTabSz="912777">
              <a:spcBef>
                <a:spcPts val="833"/>
              </a:spcBef>
              <a:defRPr/>
            </a:pPr>
            <a:r>
              <a:rPr lang="en-US" sz="1400" dirty="0" smtClean="0"/>
              <a:t>IETF RFC 3720 (</a:t>
            </a:r>
            <a:r>
              <a:rPr lang="en-US" sz="1400" dirty="0" err="1" smtClean="0"/>
              <a:t>iSCSI</a:t>
            </a:r>
            <a:r>
              <a:rPr lang="en-US" sz="1400" dirty="0" smtClean="0"/>
              <a:t> spec</a:t>
            </a:r>
            <a:r>
              <a:rPr lang="en-US" sz="1400" smtClean="0"/>
              <a:t>): </a:t>
            </a:r>
            <a:r>
              <a:rPr lang="en-US" sz="1400" u="sng" smtClean="0">
                <a:hlinkClick r:id="rId5"/>
              </a:rPr>
              <a:t>http://www.ietf.org/rfc/rfc3720.txt</a:t>
            </a:r>
            <a:endParaRPr lang="en-US" sz="1400" u="sng" dirty="0" smtClean="0"/>
          </a:p>
          <a:p>
            <a:pPr marL="945051" lvl="2" indent="-338626" defTabSz="912777">
              <a:spcBef>
                <a:spcPts val="833"/>
              </a:spcBef>
              <a:defRPr/>
            </a:pPr>
            <a:r>
              <a:rPr lang="en-US" sz="1400" dirty="0" smtClean="0"/>
              <a:t>IETF RFC 4173 (</a:t>
            </a:r>
            <a:r>
              <a:rPr lang="en-US" sz="1400" dirty="0" err="1" smtClean="0"/>
              <a:t>iSCSI</a:t>
            </a:r>
            <a:r>
              <a:rPr lang="en-US" sz="1400" dirty="0" smtClean="0"/>
              <a:t> boot): </a:t>
            </a:r>
            <a:r>
              <a:rPr lang="en-US" sz="1400" u="sng" dirty="0" smtClean="0">
                <a:hlinkClick r:id="rId6"/>
              </a:rPr>
              <a:t>http://www.ietf.org/rfc/rfc4173.txt</a:t>
            </a:r>
            <a:endParaRPr lang="en-US" sz="1400" u="sng" dirty="0" smtClean="0"/>
          </a:p>
          <a:p>
            <a:pPr>
              <a:defRPr/>
            </a:pPr>
            <a:r>
              <a:rPr lang="en-US" sz="2000" dirty="0" smtClean="0"/>
              <a:t>KB Articles</a:t>
            </a:r>
          </a:p>
          <a:p>
            <a:pPr marL="908504" lvl="2" indent="-285717" defTabSz="912777">
              <a:spcBef>
                <a:spcPts val="833"/>
              </a:spcBef>
              <a:defRPr/>
            </a:pPr>
            <a:r>
              <a:rPr lang="en-US" sz="1400" dirty="0" smtClean="0">
                <a:solidFill>
                  <a:srgbClr val="FF0000"/>
                </a:solidFill>
              </a:rPr>
              <a:t>DHCP and </a:t>
            </a:r>
            <a:r>
              <a:rPr lang="en-US" sz="1400" dirty="0" err="1" smtClean="0">
                <a:solidFill>
                  <a:srgbClr val="FF0000"/>
                </a:solidFill>
              </a:rPr>
              <a:t>iSCSI</a:t>
            </a:r>
            <a:r>
              <a:rPr lang="en-US" sz="1400" dirty="0" smtClean="0">
                <a:solidFill>
                  <a:srgbClr val="FF0000"/>
                </a:solidFill>
              </a:rPr>
              <a:t> Boot:</a:t>
            </a:r>
            <a:r>
              <a:rPr lang="en-US" sz="1400" dirty="0" smtClean="0"/>
              <a:t> </a:t>
            </a:r>
            <a:r>
              <a:rPr lang="en-US" sz="1400" u="sng" dirty="0" smtClean="0">
                <a:hlinkClick r:id="rId7"/>
              </a:rPr>
              <a:t>http://support.microsoft.com/kb/928496</a:t>
            </a:r>
            <a:endParaRPr lang="en-US" sz="1400" u="sng" dirty="0" smtClean="0"/>
          </a:p>
          <a:p>
            <a:pPr marL="908504" lvl="2" indent="-285717" defTabSz="912777">
              <a:spcBef>
                <a:spcPts val="833"/>
              </a:spcBef>
              <a:defRPr/>
            </a:pPr>
            <a:r>
              <a:rPr lang="en-US" sz="1400" dirty="0" smtClean="0"/>
              <a:t>Exchange: </a:t>
            </a:r>
            <a:r>
              <a:rPr lang="en-US" sz="1400" u="sng" dirty="0" smtClean="0">
                <a:hlinkClick r:id="rId8"/>
              </a:rPr>
              <a:t>http://support.microsoft.com/kb/839686</a:t>
            </a:r>
            <a:endParaRPr lang="en-US" sz="1400" u="sng" dirty="0" smtClean="0"/>
          </a:p>
          <a:p>
            <a:pPr marL="908504" lvl="2" indent="-285717" defTabSz="912777">
              <a:spcBef>
                <a:spcPts val="833"/>
              </a:spcBef>
              <a:defRPr/>
            </a:pPr>
            <a:r>
              <a:rPr lang="en-US" sz="1400" dirty="0" smtClean="0"/>
              <a:t>SQL: </a:t>
            </a:r>
            <a:r>
              <a:rPr lang="en-US" sz="1400" u="sng" dirty="0" smtClean="0">
                <a:hlinkClick r:id="rId9"/>
              </a:rPr>
              <a:t>http://support.microsoft.com/kb/833770/en-us</a:t>
            </a:r>
            <a:endParaRPr lang="en-US" sz="1700" u="sng" dirty="0" smtClean="0"/>
          </a:p>
          <a:p>
            <a:pPr marL="302079" indent="-285717" defTabSz="912777">
              <a:spcBef>
                <a:spcPts val="833"/>
              </a:spcBef>
              <a:defRPr/>
            </a:pPr>
            <a:r>
              <a:rPr lang="en-US" sz="2000" dirty="0" smtClean="0"/>
              <a:t>Case Studies:</a:t>
            </a:r>
          </a:p>
          <a:p>
            <a:pPr marL="908504" lvl="2" indent="-285717" defTabSz="912777">
              <a:spcBef>
                <a:spcPts val="833"/>
              </a:spcBef>
              <a:defRPr/>
            </a:pPr>
            <a:r>
              <a:rPr lang="en-US" sz="1400" dirty="0" smtClean="0"/>
              <a:t>School District of Philadelphia </a:t>
            </a:r>
            <a:r>
              <a:rPr lang="en-US" sz="1400" u="sng" dirty="0" smtClean="0">
                <a:hlinkClick r:id="rId10"/>
              </a:rPr>
              <a:t>http://www.microsoft.com/casestudies/casestudy.aspx?casestudyid=200039</a:t>
            </a:r>
            <a:endParaRPr lang="en-US" sz="1400" u="sng" dirty="0" smtClean="0"/>
          </a:p>
          <a:p>
            <a:pPr marL="908504" lvl="2" indent="-285717" defTabSz="912777">
              <a:spcBef>
                <a:spcPts val="833"/>
              </a:spcBef>
              <a:defRPr/>
            </a:pPr>
            <a:r>
              <a:rPr lang="en-US" sz="1400" dirty="0" smtClean="0"/>
              <a:t>SDC </a:t>
            </a:r>
            <a:r>
              <a:rPr lang="en-US" sz="1400" dirty="0" err="1" smtClean="0"/>
              <a:t>Udvikling</a:t>
            </a:r>
            <a:r>
              <a:rPr lang="en-US" sz="1400" dirty="0" smtClean="0"/>
              <a:t> A/S </a:t>
            </a:r>
            <a:r>
              <a:rPr lang="en-US" sz="1400" u="sng" dirty="0" smtClean="0">
                <a:hlinkClick r:id="rId11"/>
              </a:rPr>
              <a:t>http://www.microsoft.com/casestudies/casestudy.aspx?casestudyid=53678</a:t>
            </a:r>
            <a:endParaRPr lang="en-US" sz="1400" u="sng" dirty="0" smtClean="0"/>
          </a:p>
          <a:p>
            <a:pPr marL="908504" lvl="2" indent="-285717" defTabSz="912777">
              <a:spcBef>
                <a:spcPts val="833"/>
              </a:spcBef>
              <a:defRPr/>
            </a:pPr>
            <a:r>
              <a:rPr lang="en-US" sz="1400" dirty="0" smtClean="0"/>
              <a:t>Royal Appliance </a:t>
            </a:r>
            <a:r>
              <a:rPr lang="en-US" sz="1400" u="sng" dirty="0" smtClean="0">
                <a:hlinkClick r:id="rId12"/>
              </a:rPr>
              <a:t>http://www.microsoft.com/casestudies/casestudy.aspx?casestudyid=53717</a:t>
            </a:r>
            <a:endParaRPr lang="en-US" sz="1700" dirty="0" smtClean="0"/>
          </a:p>
        </p:txBody>
      </p:sp>
      <p:sp>
        <p:nvSpPr>
          <p:cNvPr id="50179" name="Text Box 5"/>
          <p:cNvSpPr txBox="1">
            <a:spLocks noChangeArrowheads="1"/>
          </p:cNvSpPr>
          <p:nvPr/>
        </p:nvSpPr>
        <p:spPr bwMode="auto">
          <a:xfrm>
            <a:off x="1828800" y="1246188"/>
            <a:ext cx="3186113" cy="354012"/>
          </a:xfrm>
          <a:prstGeom prst="rect">
            <a:avLst/>
          </a:prstGeom>
          <a:noFill/>
          <a:ln w="12700">
            <a:noFill/>
            <a:miter lim="800000"/>
            <a:headEnd/>
            <a:tailEnd/>
          </a:ln>
        </p:spPr>
        <p:txBody>
          <a:bodyPr lIns="91428" tIns="45715" rIns="91428" bIns="45715">
            <a:spAutoFit/>
          </a:bodyPr>
          <a:lstStyle/>
          <a:p>
            <a:pPr marL="0" lvl="2"/>
            <a:r>
              <a:rPr lang="en-US" sz="1700" u="sng" dirty="0" smtClean="0">
                <a:hlinkClick r:id="rId13"/>
              </a:rPr>
              <a:t>Hec7stor @ microsoft.com</a:t>
            </a:r>
            <a:endParaRPr lang="en-US" sz="17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1"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51202"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tx2"/>
                </a:solidFill>
                <a:latin typeface="Segoe" pitchFamily="34" charset="0"/>
                <a:cs typeface="Arial" charset="0"/>
              </a:rPr>
            </a:br>
            <a:r>
              <a:rPr lang="en-US" sz="7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pPr defTabSz="912777" eaLnBrk="1" hangingPunct="1">
              <a:defRPr/>
            </a:pPr>
            <a:r>
              <a:rPr smtClean="0"/>
              <a:t>Agenda</a:t>
            </a:r>
            <a:br>
              <a:rPr smtClean="0"/>
            </a:br>
            <a:r>
              <a:rPr sz="3600" smtClean="0">
                <a:solidFill>
                  <a:schemeClr val="accent1"/>
                </a:solidFill>
              </a:rPr>
              <a:t>This is a Series of Two One-Hour Sessions</a:t>
            </a:r>
            <a:endParaRPr sz="3600">
              <a:solidFill>
                <a:schemeClr val="accent1"/>
              </a:solidFill>
            </a:endParaRPr>
          </a:p>
        </p:txBody>
      </p:sp>
      <p:sp>
        <p:nvSpPr>
          <p:cNvPr id="9229" name="Rectangle 13"/>
          <p:cNvSpPr>
            <a:spLocks noGrp="1" noChangeArrowheads="1"/>
          </p:cNvSpPr>
          <p:nvPr>
            <p:ph sz="half" idx="1"/>
          </p:nvPr>
        </p:nvSpPr>
        <p:spPr>
          <a:xfrm>
            <a:off x="382588" y="1414463"/>
            <a:ext cx="4125912" cy="3224212"/>
          </a:xfrm>
        </p:spPr>
        <p:txBody>
          <a:bodyPr/>
          <a:lstStyle/>
          <a:p>
            <a:pPr defTabSz="912777" eaLnBrk="1" hangingPunct="1">
              <a:spcBef>
                <a:spcPts val="1167"/>
              </a:spcBef>
              <a:defRPr/>
            </a:pPr>
            <a:endParaRPr lang="en-US" sz="800" dirty="0" smtClean="0"/>
          </a:p>
          <a:p>
            <a:pPr defTabSz="912777" eaLnBrk="1" hangingPunct="1">
              <a:spcBef>
                <a:spcPts val="1167"/>
              </a:spcBef>
              <a:defRPr/>
            </a:pPr>
            <a:r>
              <a:rPr lang="en-US" sz="2400" dirty="0" smtClean="0"/>
              <a:t>Fabric Topology Overview</a:t>
            </a:r>
          </a:p>
          <a:p>
            <a:pPr defTabSz="912777" eaLnBrk="1" hangingPunct="1">
              <a:spcBef>
                <a:spcPts val="1167"/>
              </a:spcBef>
              <a:defRPr/>
            </a:pPr>
            <a:r>
              <a:rPr lang="en-US" sz="2400" dirty="0" err="1" smtClean="0"/>
              <a:t>iSCSI</a:t>
            </a:r>
            <a:r>
              <a:rPr lang="en-US" sz="2400" dirty="0" smtClean="0"/>
              <a:t> Target Discussion</a:t>
            </a:r>
          </a:p>
          <a:p>
            <a:pPr lvl="1" defTabSz="912777" eaLnBrk="1" hangingPunct="1">
              <a:spcBef>
                <a:spcPts val="1167"/>
              </a:spcBef>
              <a:defRPr/>
            </a:pPr>
            <a:r>
              <a:rPr lang="en-US" dirty="0" err="1" smtClean="0"/>
              <a:t>iSCSI</a:t>
            </a:r>
            <a:r>
              <a:rPr lang="en-US" dirty="0" smtClean="0"/>
              <a:t> Storage Array</a:t>
            </a:r>
          </a:p>
          <a:p>
            <a:pPr lvl="1" defTabSz="912777" eaLnBrk="1" hangingPunct="1">
              <a:spcBef>
                <a:spcPts val="1167"/>
              </a:spcBef>
              <a:defRPr/>
            </a:pPr>
            <a:r>
              <a:rPr lang="en-US" dirty="0" smtClean="0"/>
              <a:t>Windows Unified Data Storage Server 2003</a:t>
            </a:r>
          </a:p>
          <a:p>
            <a:pPr marL="297880" indent="-317487" defTabSz="912777" eaLnBrk="1" hangingPunct="1">
              <a:spcBef>
                <a:spcPts val="1083"/>
              </a:spcBef>
              <a:defRPr/>
            </a:pPr>
            <a:r>
              <a:rPr lang="en-US" sz="2400" dirty="0" smtClean="0"/>
              <a:t>Windows </a:t>
            </a:r>
            <a:r>
              <a:rPr lang="en-US" sz="2400" dirty="0" err="1" smtClean="0"/>
              <a:t>iSCSI</a:t>
            </a:r>
            <a:r>
              <a:rPr lang="en-US" sz="2400" dirty="0" smtClean="0"/>
              <a:t> Architecture</a:t>
            </a:r>
          </a:p>
          <a:p>
            <a:pPr marL="297880" indent="-317487" defTabSz="912777" eaLnBrk="1" hangingPunct="1">
              <a:spcBef>
                <a:spcPts val="1083"/>
              </a:spcBef>
              <a:defRPr/>
            </a:pPr>
            <a:r>
              <a:rPr lang="en-US" sz="2400" dirty="0" err="1" smtClean="0"/>
              <a:t>iSCSI</a:t>
            </a:r>
            <a:r>
              <a:rPr lang="en-US" sz="2400" dirty="0" smtClean="0"/>
              <a:t> Support in NDIS</a:t>
            </a:r>
          </a:p>
        </p:txBody>
      </p:sp>
      <p:sp>
        <p:nvSpPr>
          <p:cNvPr id="4" name="Content Placeholder 3"/>
          <p:cNvSpPr>
            <a:spLocks noGrp="1"/>
          </p:cNvSpPr>
          <p:nvPr>
            <p:ph sz="half" idx="2"/>
          </p:nvPr>
        </p:nvSpPr>
        <p:spPr>
          <a:xfrm>
            <a:off x="4635500" y="1414463"/>
            <a:ext cx="4127500" cy="5105400"/>
          </a:xfrm>
        </p:spPr>
        <p:txBody>
          <a:bodyPr/>
          <a:lstStyle/>
          <a:p>
            <a:pPr marL="293688" indent="-293688" eaLnBrk="1" hangingPunct="1">
              <a:defRPr/>
            </a:pPr>
            <a:endParaRPr lang="en-US" sz="800" dirty="0" smtClean="0"/>
          </a:p>
          <a:p>
            <a:pPr marL="293688" indent="-293688" eaLnBrk="1" hangingPunct="1">
              <a:defRPr/>
            </a:pPr>
            <a:r>
              <a:rPr lang="en-US" sz="2400" dirty="0" err="1" smtClean="0"/>
              <a:t>iSCSI</a:t>
            </a:r>
            <a:r>
              <a:rPr lang="en-US" sz="2400" dirty="0" smtClean="0"/>
              <a:t> NIC Support</a:t>
            </a:r>
          </a:p>
          <a:p>
            <a:pPr marL="600075" lvl="1" indent="-284163" eaLnBrk="1" hangingPunct="1">
              <a:defRPr/>
            </a:pPr>
            <a:r>
              <a:rPr lang="en-US" dirty="0" smtClean="0"/>
              <a:t>Client Option ROM Configuration</a:t>
            </a:r>
          </a:p>
          <a:p>
            <a:pPr marL="600075" lvl="1" indent="-284163" eaLnBrk="1" hangingPunct="1">
              <a:defRPr/>
            </a:pPr>
            <a:r>
              <a:rPr lang="en-US" dirty="0" err="1" smtClean="0"/>
              <a:t>iBFT</a:t>
            </a:r>
            <a:endParaRPr lang="en-US" dirty="0" smtClean="0"/>
          </a:p>
          <a:p>
            <a:pPr marL="600075" lvl="1" indent="-284163" eaLnBrk="1" hangingPunct="1">
              <a:defRPr/>
            </a:pPr>
            <a:r>
              <a:rPr lang="en-US" dirty="0" smtClean="0"/>
              <a:t>DHCP Setup</a:t>
            </a:r>
          </a:p>
          <a:p>
            <a:pPr marL="599292" lvl="1" indent="-255588" eaLnBrk="1" hangingPunct="1">
              <a:defRPr/>
            </a:pPr>
            <a:r>
              <a:rPr lang="en-US" dirty="0" smtClean="0"/>
              <a:t>Client Installation to </a:t>
            </a:r>
            <a:r>
              <a:rPr lang="en-US" dirty="0" err="1" smtClean="0"/>
              <a:t>iSCSI</a:t>
            </a:r>
            <a:r>
              <a:rPr lang="en-US" dirty="0" smtClean="0"/>
              <a:t> LUN</a:t>
            </a:r>
          </a:p>
          <a:p>
            <a:pPr defTabSz="912777" eaLnBrk="1" hangingPunct="1">
              <a:spcBef>
                <a:spcPts val="1167"/>
              </a:spcBef>
              <a:defRPr/>
            </a:pPr>
            <a:r>
              <a:rPr lang="en-US" sz="2400" dirty="0" err="1" smtClean="0"/>
              <a:t>iSCSI</a:t>
            </a:r>
            <a:r>
              <a:rPr lang="en-US" sz="2400" dirty="0" smtClean="0"/>
              <a:t> HBA Support</a:t>
            </a:r>
          </a:p>
          <a:p>
            <a:pPr marL="704822" lvl="1" indent="-317487" defTabSz="912777" eaLnBrk="1" hangingPunct="1">
              <a:spcBef>
                <a:spcPts val="1083"/>
              </a:spcBef>
              <a:defRPr/>
            </a:pPr>
            <a:r>
              <a:rPr lang="en-US" dirty="0" smtClean="0"/>
              <a:t>Client Configuration</a:t>
            </a:r>
          </a:p>
          <a:p>
            <a:pPr marL="704822" lvl="1" indent="-317487" defTabSz="912777" eaLnBrk="1" hangingPunct="1">
              <a:spcBef>
                <a:spcPts val="1083"/>
              </a:spcBef>
              <a:defRPr/>
            </a:pPr>
            <a:r>
              <a:rPr lang="en-US" dirty="0" smtClean="0"/>
              <a:t>Demo Client Installation</a:t>
            </a:r>
          </a:p>
          <a:p>
            <a:pPr marL="293688" indent="-293688" eaLnBrk="1" hangingPunct="1">
              <a:defRPr/>
            </a:pPr>
            <a:r>
              <a:rPr lang="en-US" sz="2400" dirty="0" smtClean="0"/>
              <a:t>OS Imaging Support and Management</a:t>
            </a:r>
          </a:p>
          <a:p>
            <a:pPr marL="599269" lvl="1" indent="-293688" eaLnBrk="1" hangingPunct="1">
              <a:defRPr/>
            </a:pPr>
            <a:r>
              <a:rPr lang="en-US" dirty="0" smtClean="0"/>
              <a:t>WDS &amp; System Center</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Debugging Setup</a:t>
            </a:r>
            <a:endParaRPr/>
          </a:p>
        </p:txBody>
      </p:sp>
      <p:sp>
        <p:nvSpPr>
          <p:cNvPr id="3" name="Text Placeholder 2"/>
          <p:cNvSpPr>
            <a:spLocks noGrp="1"/>
          </p:cNvSpPr>
          <p:nvPr>
            <p:ph type="body" idx="1"/>
          </p:nvPr>
        </p:nvSpPr>
        <p:spPr>
          <a:xfrm>
            <a:off x="382588" y="1414463"/>
            <a:ext cx="8380412" cy="4029075"/>
          </a:xfrm>
        </p:spPr>
        <p:txBody>
          <a:bodyPr/>
          <a:lstStyle/>
          <a:p>
            <a:pPr>
              <a:defRPr/>
            </a:pPr>
            <a:r>
              <a:rPr lang="en-US" sz="3600" dirty="0" smtClean="0"/>
              <a:t>Grab the setup logs</a:t>
            </a:r>
          </a:p>
          <a:p>
            <a:pPr>
              <a:defRPr/>
            </a:pPr>
            <a:r>
              <a:rPr lang="en-US" sz="3600" dirty="0" smtClean="0"/>
              <a:t>Setup with debug options</a:t>
            </a:r>
          </a:p>
          <a:p>
            <a:pPr lvl="1">
              <a:defRPr/>
            </a:pPr>
            <a:r>
              <a:rPr lang="en-US" dirty="0" smtClean="0"/>
              <a:t>Boot to DVD</a:t>
            </a:r>
          </a:p>
          <a:p>
            <a:pPr lvl="1">
              <a:defRPr/>
            </a:pPr>
            <a:r>
              <a:rPr lang="en-US" dirty="0" smtClean="0"/>
              <a:t>SHIFT+F10 (open a command prompt)</a:t>
            </a:r>
          </a:p>
          <a:p>
            <a:pPr lvl="1">
              <a:defRPr/>
            </a:pPr>
            <a:r>
              <a:rPr lang="en-US" dirty="0" smtClean="0"/>
              <a:t>setup.exe -debug:1 -baudrate:115200</a:t>
            </a:r>
            <a:endParaRPr lang="en-US" sz="4100" dirty="0" smtClean="0"/>
          </a:p>
          <a:p>
            <a:pPr>
              <a:defRPr/>
            </a:pPr>
            <a:r>
              <a:rPr lang="en-US" sz="3600" dirty="0" smtClean="0"/>
              <a:t>F-8</a:t>
            </a:r>
          </a:p>
          <a:p>
            <a:pPr lvl="1">
              <a:defRPr/>
            </a:pPr>
            <a:r>
              <a:rPr lang="en-US" dirty="0" smtClean="0"/>
              <a:t>Select ‘Start Setup Under Debugger’</a:t>
            </a:r>
            <a:endParaRPr lang="en-US" sz="41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Debugging Setup</a:t>
            </a:r>
            <a:endParaRPr/>
          </a:p>
        </p:txBody>
      </p:sp>
      <p:sp>
        <p:nvSpPr>
          <p:cNvPr id="3" name="Text Placeholder 2"/>
          <p:cNvSpPr>
            <a:spLocks noGrp="1"/>
          </p:cNvSpPr>
          <p:nvPr>
            <p:ph type="body" idx="1"/>
          </p:nvPr>
        </p:nvSpPr>
        <p:spPr>
          <a:xfrm>
            <a:off x="382588" y="1414463"/>
            <a:ext cx="8380412" cy="4784725"/>
          </a:xfrm>
        </p:spPr>
        <p:txBody>
          <a:bodyPr/>
          <a:lstStyle/>
          <a:p>
            <a:pPr>
              <a:defRPr/>
            </a:pPr>
            <a:r>
              <a:rPr lang="en-US" sz="3600" dirty="0" smtClean="0"/>
              <a:t>First boot of the OS</a:t>
            </a:r>
            <a:endParaRPr lang="en-US" sz="4400" dirty="0" smtClean="0"/>
          </a:p>
          <a:p>
            <a:pPr lvl="1">
              <a:defRPr/>
            </a:pPr>
            <a:r>
              <a:rPr lang="en-US" sz="2000" b="1" dirty="0" smtClean="0"/>
              <a:t>Serial:</a:t>
            </a:r>
            <a:endParaRPr lang="en-US" sz="2000" dirty="0" smtClean="0"/>
          </a:p>
          <a:p>
            <a:pPr lvl="2">
              <a:defRPr/>
            </a:pPr>
            <a:r>
              <a:rPr lang="en-US" sz="2000" dirty="0" err="1" smtClean="0"/>
              <a:t>bcdedit</a:t>
            </a:r>
            <a:r>
              <a:rPr lang="en-US" sz="2000" dirty="0" smtClean="0"/>
              <a:t> -debug on </a:t>
            </a:r>
            <a:br>
              <a:rPr lang="en-US" sz="2000" dirty="0" smtClean="0"/>
            </a:br>
            <a:r>
              <a:rPr lang="en-US" sz="2000" dirty="0" err="1" smtClean="0"/>
              <a:t>bcdedit</a:t>
            </a:r>
            <a:r>
              <a:rPr lang="en-US" sz="2000" dirty="0" smtClean="0"/>
              <a:t> -</a:t>
            </a:r>
            <a:r>
              <a:rPr lang="en-US" sz="2000" dirty="0" err="1" smtClean="0"/>
              <a:t>dbgsettings</a:t>
            </a:r>
            <a:r>
              <a:rPr lang="en-US" sz="2000" dirty="0" smtClean="0"/>
              <a:t> serial debugport:1 baudrate:115200</a:t>
            </a:r>
          </a:p>
          <a:p>
            <a:pPr lvl="1">
              <a:defRPr/>
            </a:pPr>
            <a:r>
              <a:rPr lang="en-US" sz="2000" b="1" dirty="0" smtClean="0"/>
              <a:t>1394:</a:t>
            </a:r>
            <a:endParaRPr lang="en-US" sz="2000" dirty="0" smtClean="0"/>
          </a:p>
          <a:p>
            <a:pPr lvl="2">
              <a:defRPr/>
            </a:pPr>
            <a:r>
              <a:rPr lang="en-US" sz="2000" dirty="0" err="1" smtClean="0"/>
              <a:t>bcdedit</a:t>
            </a:r>
            <a:r>
              <a:rPr lang="en-US" sz="2000" dirty="0" smtClean="0"/>
              <a:t> -debug on </a:t>
            </a:r>
            <a:br>
              <a:rPr lang="en-US" sz="2000" dirty="0" smtClean="0"/>
            </a:br>
            <a:r>
              <a:rPr lang="en-US" sz="2000" dirty="0" err="1" smtClean="0"/>
              <a:t>bcdedit</a:t>
            </a:r>
            <a:r>
              <a:rPr lang="en-US" sz="2000" dirty="0" smtClean="0"/>
              <a:t> -</a:t>
            </a:r>
            <a:r>
              <a:rPr lang="en-US" sz="2000" dirty="0" err="1" smtClean="0"/>
              <a:t>dbgsettings</a:t>
            </a:r>
            <a:r>
              <a:rPr lang="en-US" sz="2000" dirty="0" smtClean="0"/>
              <a:t> 1394 channel:1 </a:t>
            </a:r>
          </a:p>
          <a:p>
            <a:pPr lvl="1">
              <a:defRPr/>
            </a:pPr>
            <a:r>
              <a:rPr lang="en-US" sz="2000" b="1" dirty="0" smtClean="0"/>
              <a:t>USB:</a:t>
            </a:r>
            <a:endParaRPr lang="en-US" sz="2000" dirty="0" smtClean="0"/>
          </a:p>
          <a:p>
            <a:pPr lvl="2">
              <a:defRPr/>
            </a:pPr>
            <a:r>
              <a:rPr lang="en-US" sz="2000" dirty="0" err="1" smtClean="0"/>
              <a:t>bcdedit</a:t>
            </a:r>
            <a:r>
              <a:rPr lang="en-US" sz="2000" dirty="0" smtClean="0"/>
              <a:t> -debug on </a:t>
            </a:r>
            <a:br>
              <a:rPr lang="en-US" sz="2000" dirty="0" smtClean="0"/>
            </a:br>
            <a:r>
              <a:rPr lang="en-US" sz="2000" dirty="0" err="1" smtClean="0"/>
              <a:t>bcdedit</a:t>
            </a:r>
            <a:r>
              <a:rPr lang="en-US" sz="2000" dirty="0" smtClean="0"/>
              <a:t> -</a:t>
            </a:r>
            <a:r>
              <a:rPr lang="en-US" sz="2000" dirty="0" err="1" smtClean="0"/>
              <a:t>dbgsettings</a:t>
            </a:r>
            <a:r>
              <a:rPr lang="en-US" sz="2000" dirty="0" smtClean="0"/>
              <a:t> </a:t>
            </a:r>
            <a:r>
              <a:rPr lang="en-US" sz="2000" dirty="0" err="1" smtClean="0"/>
              <a:t>usb</a:t>
            </a:r>
            <a:r>
              <a:rPr lang="en-US" sz="2000" dirty="0" smtClean="0"/>
              <a:t> </a:t>
            </a:r>
            <a:r>
              <a:rPr lang="en-US" sz="2000" dirty="0" err="1" smtClean="0"/>
              <a:t>targetname</a:t>
            </a:r>
            <a:r>
              <a:rPr lang="en-US" sz="2000" dirty="0" smtClean="0"/>
              <a:t>:&lt;</a:t>
            </a:r>
            <a:r>
              <a:rPr lang="en-US" sz="2000" dirty="0" err="1" smtClean="0"/>
              <a:t>anystring</a:t>
            </a:r>
            <a:r>
              <a:rPr lang="en-US" sz="2000" dirty="0" smtClean="0"/>
              <a:t>&gt;  (may have to experiment to find the first enumerated port on the first enumerated root hub) </a:t>
            </a:r>
          </a:p>
          <a:p>
            <a:pPr>
              <a:defRPr/>
            </a:pPr>
            <a:endParaRPr lang="en-US" sz="2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692498"/>
          </a:xfrm>
        </p:spPr>
        <p:txBody>
          <a:bodyPr/>
          <a:lstStyle/>
          <a:p>
            <a:pPr defTabSz="912777" eaLnBrk="1" hangingPunct="1">
              <a:defRPr/>
            </a:pPr>
            <a:r>
              <a:rPr smtClean="0"/>
              <a:t>Fabric Topology Overview</a:t>
            </a:r>
            <a:endParaRPr/>
          </a:p>
        </p:txBody>
      </p:sp>
      <p:sp>
        <p:nvSpPr>
          <p:cNvPr id="6" name="Content Placeholder 5"/>
          <p:cNvSpPr>
            <a:spLocks noGrp="1"/>
          </p:cNvSpPr>
          <p:nvPr>
            <p:ph idx="1"/>
          </p:nvPr>
        </p:nvSpPr>
        <p:spPr>
          <a:xfrm>
            <a:off x="382588" y="1414463"/>
            <a:ext cx="8380412" cy="914400"/>
          </a:xfrm>
        </p:spPr>
        <p:txBody>
          <a:bodyPr/>
          <a:lstStyle/>
          <a:p>
            <a:pPr marL="382573" indent="-382573" defTabSz="912777" eaLnBrk="1" hangingPunct="1">
              <a:spcBef>
                <a:spcPts val="1167"/>
              </a:spcBef>
              <a:defRPr/>
            </a:pPr>
            <a:r>
              <a:rPr lang="en-US" dirty="0" smtClean="0"/>
              <a:t>An Overview of the Fabric Topology for this Chalk Talk</a:t>
            </a:r>
          </a:p>
        </p:txBody>
      </p:sp>
      <p:grpSp>
        <p:nvGrpSpPr>
          <p:cNvPr id="30723" name="Group 21"/>
          <p:cNvGrpSpPr>
            <a:grpSpLocks/>
          </p:cNvGrpSpPr>
          <p:nvPr/>
        </p:nvGrpSpPr>
        <p:grpSpPr bwMode="auto">
          <a:xfrm>
            <a:off x="2438400" y="2362200"/>
            <a:ext cx="1878013" cy="2135188"/>
            <a:chOff x="2438400" y="2362200"/>
            <a:chExt cx="1877791" cy="2135626"/>
          </a:xfrm>
        </p:grpSpPr>
        <p:pic>
          <p:nvPicPr>
            <p:cNvPr id="30749" name="Picture 17" descr="PCIcard.png"/>
            <p:cNvPicPr>
              <a:picLocks noChangeAspect="1"/>
            </p:cNvPicPr>
            <p:nvPr/>
          </p:nvPicPr>
          <p:blipFill>
            <a:blip r:embed="rId3"/>
            <a:srcRect/>
            <a:stretch>
              <a:fillRect/>
            </a:stretch>
          </p:blipFill>
          <p:spPr bwMode="auto">
            <a:xfrm>
              <a:off x="3046388" y="3124552"/>
              <a:ext cx="1269803" cy="1049635"/>
            </a:xfrm>
            <a:prstGeom prst="rect">
              <a:avLst/>
            </a:prstGeom>
            <a:noFill/>
            <a:ln w="9525">
              <a:noFill/>
              <a:miter lim="800000"/>
              <a:headEnd/>
              <a:tailEnd/>
            </a:ln>
          </p:spPr>
        </p:pic>
        <p:pic>
          <p:nvPicPr>
            <p:cNvPr id="30750" name="Picture 18" descr="Server-(Transparent).png"/>
            <p:cNvPicPr>
              <a:picLocks noChangeAspect="1"/>
            </p:cNvPicPr>
            <p:nvPr/>
          </p:nvPicPr>
          <p:blipFill>
            <a:blip r:embed="rId4"/>
            <a:srcRect/>
            <a:stretch>
              <a:fillRect/>
            </a:stretch>
          </p:blipFill>
          <p:spPr bwMode="auto">
            <a:xfrm>
              <a:off x="2438400" y="2362200"/>
              <a:ext cx="1447800" cy="2135626"/>
            </a:xfrm>
            <a:prstGeom prst="rect">
              <a:avLst/>
            </a:prstGeom>
            <a:noFill/>
            <a:ln w="9525">
              <a:noFill/>
              <a:miter lim="800000"/>
              <a:headEnd/>
              <a:tailEnd/>
            </a:ln>
          </p:spPr>
        </p:pic>
      </p:grpSp>
      <p:grpSp>
        <p:nvGrpSpPr>
          <p:cNvPr id="30724" name="Group 20"/>
          <p:cNvGrpSpPr>
            <a:grpSpLocks/>
          </p:cNvGrpSpPr>
          <p:nvPr/>
        </p:nvGrpSpPr>
        <p:grpSpPr bwMode="auto">
          <a:xfrm>
            <a:off x="457200" y="4343400"/>
            <a:ext cx="1828800" cy="2135188"/>
            <a:chOff x="914400" y="4343400"/>
            <a:chExt cx="1828800" cy="2135626"/>
          </a:xfrm>
        </p:grpSpPr>
        <p:pic>
          <p:nvPicPr>
            <p:cNvPr id="30747" name="Picture 15" descr="PCIcard.png"/>
            <p:cNvPicPr>
              <a:picLocks noChangeAspect="1"/>
            </p:cNvPicPr>
            <p:nvPr/>
          </p:nvPicPr>
          <p:blipFill>
            <a:blip r:embed="rId3"/>
            <a:srcRect/>
            <a:stretch>
              <a:fillRect/>
            </a:stretch>
          </p:blipFill>
          <p:spPr bwMode="auto">
            <a:xfrm>
              <a:off x="1473397" y="5122917"/>
              <a:ext cx="1269803" cy="1049635"/>
            </a:xfrm>
            <a:prstGeom prst="rect">
              <a:avLst/>
            </a:prstGeom>
            <a:noFill/>
            <a:ln w="9525">
              <a:noFill/>
              <a:miter lim="800000"/>
              <a:headEnd/>
              <a:tailEnd/>
            </a:ln>
          </p:spPr>
        </p:pic>
        <p:pic>
          <p:nvPicPr>
            <p:cNvPr id="30748" name="Picture 19" descr="Server-(Transparent).png"/>
            <p:cNvPicPr>
              <a:picLocks noChangeAspect="1"/>
            </p:cNvPicPr>
            <p:nvPr/>
          </p:nvPicPr>
          <p:blipFill>
            <a:blip r:embed="rId4"/>
            <a:srcRect/>
            <a:stretch>
              <a:fillRect/>
            </a:stretch>
          </p:blipFill>
          <p:spPr bwMode="auto">
            <a:xfrm>
              <a:off x="914400" y="4343400"/>
              <a:ext cx="1447800" cy="2135626"/>
            </a:xfrm>
            <a:prstGeom prst="rect">
              <a:avLst/>
            </a:prstGeom>
            <a:noFill/>
            <a:ln w="9525">
              <a:noFill/>
              <a:miter lim="800000"/>
              <a:headEnd/>
              <a:tailEnd/>
            </a:ln>
          </p:spPr>
        </p:pic>
      </p:grpSp>
      <p:sp>
        <p:nvSpPr>
          <p:cNvPr id="24" name="Freeform 23"/>
          <p:cNvSpPr/>
          <p:nvPr/>
        </p:nvSpPr>
        <p:spPr bwMode="auto">
          <a:xfrm>
            <a:off x="4064976" y="3692768"/>
            <a:ext cx="1377461" cy="852853"/>
          </a:xfrm>
          <a:custGeom>
            <a:avLst/>
            <a:gdLst>
              <a:gd name="connsiteX0" fmla="*/ 0 w 1377461"/>
              <a:gd name="connsiteY0" fmla="*/ 0 h 852853"/>
              <a:gd name="connsiteX1" fmla="*/ 1292469 w 1377461"/>
              <a:gd name="connsiteY1" fmla="*/ 298938 h 852853"/>
              <a:gd name="connsiteX2" fmla="*/ 509954 w 1377461"/>
              <a:gd name="connsiteY2" fmla="*/ 852853 h 852853"/>
            </a:gdLst>
            <a:ahLst/>
            <a:cxnLst>
              <a:cxn ang="0">
                <a:pos x="connsiteX0" y="connsiteY0"/>
              </a:cxn>
              <a:cxn ang="0">
                <a:pos x="connsiteX1" y="connsiteY1"/>
              </a:cxn>
              <a:cxn ang="0">
                <a:pos x="connsiteX2" y="connsiteY2"/>
              </a:cxn>
            </a:cxnLst>
            <a:rect l="l" t="t" r="r" b="b"/>
            <a:pathLst>
              <a:path w="1377461" h="852853">
                <a:moveTo>
                  <a:pt x="0" y="0"/>
                </a:moveTo>
                <a:cubicBezTo>
                  <a:pt x="603738" y="78398"/>
                  <a:pt x="1207477" y="156796"/>
                  <a:pt x="1292469" y="298938"/>
                </a:cubicBezTo>
                <a:cubicBezTo>
                  <a:pt x="1377461" y="441080"/>
                  <a:pt x="693127" y="738553"/>
                  <a:pt x="509954" y="852853"/>
                </a:cubicBezTo>
              </a:path>
            </a:pathLst>
          </a:custGeom>
          <a:noFill/>
          <a:ln w="63500" cap="flat" cmpd="sng" algn="ctr">
            <a:gradFill>
              <a:gsLst>
                <a:gs pos="0">
                  <a:schemeClr val="bg2"/>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lIns="109728" tIns="54864" rIns="109728" bIns="54864" anchor="ctr"/>
          <a:lstStyle/>
          <a:p>
            <a:pPr defTabSz="1096963">
              <a:defRPr/>
            </a:pPr>
            <a:endParaRPr lang="en-US" sz="2900">
              <a:solidFill>
                <a:schemeClr val="bg2"/>
              </a:solidFill>
              <a:latin typeface="Segoe Semibold" pitchFamily="34" charset="0"/>
            </a:endParaRPr>
          </a:p>
        </p:txBody>
      </p:sp>
      <p:sp>
        <p:nvSpPr>
          <p:cNvPr id="25" name="Freeform 24"/>
          <p:cNvSpPr/>
          <p:nvPr/>
        </p:nvSpPr>
        <p:spPr bwMode="auto">
          <a:xfrm>
            <a:off x="2031024" y="5697416"/>
            <a:ext cx="1151792" cy="413238"/>
          </a:xfrm>
          <a:custGeom>
            <a:avLst/>
            <a:gdLst>
              <a:gd name="connsiteX0" fmla="*/ 0 w 1151792"/>
              <a:gd name="connsiteY0" fmla="*/ 36635 h 413238"/>
              <a:gd name="connsiteX1" fmla="*/ 290146 w 1151792"/>
              <a:gd name="connsiteY1" fmla="*/ 54219 h 413238"/>
              <a:gd name="connsiteX2" fmla="*/ 175846 w 1151792"/>
              <a:gd name="connsiteY2" fmla="*/ 361950 h 413238"/>
              <a:gd name="connsiteX3" fmla="*/ 1151792 w 1151792"/>
              <a:gd name="connsiteY3" fmla="*/ 361950 h 413238"/>
            </a:gdLst>
            <a:ahLst/>
            <a:cxnLst>
              <a:cxn ang="0">
                <a:pos x="connsiteX0" y="connsiteY0"/>
              </a:cxn>
              <a:cxn ang="0">
                <a:pos x="connsiteX1" y="connsiteY1"/>
              </a:cxn>
              <a:cxn ang="0">
                <a:pos x="connsiteX2" y="connsiteY2"/>
              </a:cxn>
              <a:cxn ang="0">
                <a:pos x="connsiteX3" y="connsiteY3"/>
              </a:cxn>
            </a:cxnLst>
            <a:rect l="l" t="t" r="r" b="b"/>
            <a:pathLst>
              <a:path w="1151792" h="413238">
                <a:moveTo>
                  <a:pt x="0" y="36635"/>
                </a:moveTo>
                <a:cubicBezTo>
                  <a:pt x="130419" y="18317"/>
                  <a:pt x="260838" y="0"/>
                  <a:pt x="290146" y="54219"/>
                </a:cubicBezTo>
                <a:cubicBezTo>
                  <a:pt x="319454" y="108438"/>
                  <a:pt x="32238" y="310662"/>
                  <a:pt x="175846" y="361950"/>
                </a:cubicBezTo>
                <a:cubicBezTo>
                  <a:pt x="319454" y="413238"/>
                  <a:pt x="735623" y="387594"/>
                  <a:pt x="1151792" y="361950"/>
                </a:cubicBezTo>
              </a:path>
            </a:pathLst>
          </a:custGeom>
          <a:noFill/>
          <a:ln w="63500" cap="flat" cmpd="sng" algn="ctr">
            <a:gradFill>
              <a:gsLst>
                <a:gs pos="0">
                  <a:schemeClr val="bg2"/>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lIns="109728" tIns="54864" rIns="109728" bIns="54864" anchor="ctr"/>
          <a:lstStyle/>
          <a:p>
            <a:pPr defTabSz="1096963">
              <a:defRPr/>
            </a:pPr>
            <a:endParaRPr lang="en-US" sz="2900">
              <a:solidFill>
                <a:schemeClr val="bg2"/>
              </a:solidFill>
              <a:latin typeface="Segoe Semibold" pitchFamily="34" charset="0"/>
            </a:endParaRPr>
          </a:p>
        </p:txBody>
      </p:sp>
      <p:sp>
        <p:nvSpPr>
          <p:cNvPr id="27" name="Freeform 26"/>
          <p:cNvSpPr/>
          <p:nvPr/>
        </p:nvSpPr>
        <p:spPr bwMode="auto">
          <a:xfrm>
            <a:off x="5638800" y="4158762"/>
            <a:ext cx="1896207" cy="1099038"/>
          </a:xfrm>
          <a:custGeom>
            <a:avLst/>
            <a:gdLst>
              <a:gd name="connsiteX0" fmla="*/ 0 w 1896207"/>
              <a:gd name="connsiteY0" fmla="*/ 1099038 h 1099038"/>
              <a:gd name="connsiteX1" fmla="*/ 1371600 w 1896207"/>
              <a:gd name="connsiteY1" fmla="*/ 756138 h 1099038"/>
              <a:gd name="connsiteX2" fmla="*/ 1890346 w 1896207"/>
              <a:gd name="connsiteY2" fmla="*/ 360484 h 1099038"/>
              <a:gd name="connsiteX3" fmla="*/ 1336431 w 1896207"/>
              <a:gd name="connsiteY3" fmla="*/ 0 h 1099038"/>
              <a:gd name="connsiteX4" fmla="*/ 1336431 w 1896207"/>
              <a:gd name="connsiteY4" fmla="*/ 0 h 109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207" h="1099038">
                <a:moveTo>
                  <a:pt x="0" y="1099038"/>
                </a:moveTo>
                <a:cubicBezTo>
                  <a:pt x="528271" y="989134"/>
                  <a:pt x="1056542" y="879230"/>
                  <a:pt x="1371600" y="756138"/>
                </a:cubicBezTo>
                <a:cubicBezTo>
                  <a:pt x="1686658" y="633046"/>
                  <a:pt x="1896207" y="486507"/>
                  <a:pt x="1890346" y="360484"/>
                </a:cubicBezTo>
                <a:cubicBezTo>
                  <a:pt x="1884485" y="234461"/>
                  <a:pt x="1336431" y="0"/>
                  <a:pt x="1336431" y="0"/>
                </a:cubicBezTo>
                <a:lnTo>
                  <a:pt x="1336431" y="0"/>
                </a:lnTo>
              </a:path>
            </a:pathLst>
          </a:custGeom>
          <a:noFill/>
          <a:ln w="63500" cap="flat" cmpd="sng" algn="ctr">
            <a:gradFill>
              <a:gsLst>
                <a:gs pos="0">
                  <a:schemeClr val="bg2"/>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lIns="109728" tIns="54864" rIns="109728" bIns="54864" anchor="ctr"/>
          <a:lstStyle/>
          <a:p>
            <a:pPr defTabSz="1096963">
              <a:defRPr/>
            </a:pPr>
            <a:endParaRPr lang="en-US" sz="2900">
              <a:solidFill>
                <a:schemeClr val="bg2"/>
              </a:solidFill>
              <a:latin typeface="Segoe Semibold" pitchFamily="34" charset="0"/>
            </a:endParaRPr>
          </a:p>
        </p:txBody>
      </p:sp>
      <p:pic>
        <p:nvPicPr>
          <p:cNvPr id="30734" name="Picture 9" descr="Databases.png"/>
          <p:cNvPicPr>
            <a:picLocks noChangeAspect="1"/>
          </p:cNvPicPr>
          <p:nvPr/>
        </p:nvPicPr>
        <p:blipFill>
          <a:blip r:embed="rId5"/>
          <a:srcRect/>
          <a:stretch>
            <a:fillRect/>
          </a:stretch>
        </p:blipFill>
        <p:spPr bwMode="auto">
          <a:xfrm>
            <a:off x="5715000" y="3603625"/>
            <a:ext cx="1377950" cy="1120775"/>
          </a:xfrm>
          <a:prstGeom prst="rect">
            <a:avLst/>
          </a:prstGeom>
          <a:noFill/>
          <a:ln w="9525">
            <a:noFill/>
            <a:miter lim="800000"/>
            <a:headEnd/>
            <a:tailEnd/>
          </a:ln>
        </p:spPr>
      </p:pic>
      <p:sp>
        <p:nvSpPr>
          <p:cNvPr id="31" name="Freeform 30"/>
          <p:cNvSpPr/>
          <p:nvPr/>
        </p:nvSpPr>
        <p:spPr bwMode="auto">
          <a:xfrm>
            <a:off x="4648200" y="5205046"/>
            <a:ext cx="3147646" cy="662354"/>
          </a:xfrm>
          <a:custGeom>
            <a:avLst/>
            <a:gdLst>
              <a:gd name="connsiteX0" fmla="*/ 0 w 3147646"/>
              <a:gd name="connsiteY0" fmla="*/ 275493 h 662354"/>
              <a:gd name="connsiteX1" fmla="*/ 2725615 w 3147646"/>
              <a:gd name="connsiteY1" fmla="*/ 64477 h 662354"/>
              <a:gd name="connsiteX2" fmla="*/ 2532184 w 3147646"/>
              <a:gd name="connsiteY2" fmla="*/ 662354 h 662354"/>
            </a:gdLst>
            <a:ahLst/>
            <a:cxnLst>
              <a:cxn ang="0">
                <a:pos x="connsiteX0" y="connsiteY0"/>
              </a:cxn>
              <a:cxn ang="0">
                <a:pos x="connsiteX1" y="connsiteY1"/>
              </a:cxn>
              <a:cxn ang="0">
                <a:pos x="connsiteX2" y="connsiteY2"/>
              </a:cxn>
            </a:cxnLst>
            <a:rect l="l" t="t" r="r" b="b"/>
            <a:pathLst>
              <a:path w="3147646" h="662354">
                <a:moveTo>
                  <a:pt x="0" y="275493"/>
                </a:moveTo>
                <a:cubicBezTo>
                  <a:pt x="1151792" y="137746"/>
                  <a:pt x="2303584" y="0"/>
                  <a:pt x="2725615" y="64477"/>
                </a:cubicBezTo>
                <a:cubicBezTo>
                  <a:pt x="3147646" y="128954"/>
                  <a:pt x="2839915" y="395654"/>
                  <a:pt x="2532184" y="662354"/>
                </a:cubicBezTo>
              </a:path>
            </a:pathLst>
          </a:custGeom>
          <a:noFill/>
          <a:ln w="63500" cap="flat" cmpd="sng" algn="ctr">
            <a:gradFill flip="none" rotWithShape="1">
              <a:gsLst>
                <a:gs pos="0">
                  <a:schemeClr val="bg2"/>
                </a:gs>
                <a:gs pos="50000">
                  <a:schemeClr val="accent1">
                    <a:tint val="44500"/>
                    <a:satMod val="160000"/>
                  </a:schemeClr>
                </a:gs>
                <a:gs pos="100000">
                  <a:schemeClr val="accent1">
                    <a:tint val="23500"/>
                    <a:satMod val="160000"/>
                  </a:schemeClr>
                </a:gs>
              </a:gsLst>
              <a:lin ang="13500000" scaled="1"/>
              <a:tileRect/>
            </a:gradFill>
            <a:prstDash val="solid"/>
            <a:round/>
            <a:headEnd type="none" w="med" len="med"/>
            <a:tailEnd type="none" w="med" len="med"/>
          </a:ln>
          <a:effectLst/>
        </p:spPr>
        <p:txBody>
          <a:bodyPr lIns="109728" tIns="54864" rIns="109728" bIns="54864" anchor="ctr"/>
          <a:lstStyle/>
          <a:p>
            <a:pPr defTabSz="1096963">
              <a:defRPr/>
            </a:pPr>
            <a:endParaRPr lang="en-US" sz="2900" dirty="0">
              <a:solidFill>
                <a:schemeClr val="bg2"/>
              </a:solidFill>
              <a:latin typeface="Segoe Semibold" pitchFamily="34" charset="0"/>
            </a:endParaRPr>
          </a:p>
        </p:txBody>
      </p:sp>
      <p:pic>
        <p:nvPicPr>
          <p:cNvPr id="30738" name="Picture 11" descr="Databases.png"/>
          <p:cNvPicPr>
            <a:picLocks noChangeAspect="1"/>
          </p:cNvPicPr>
          <p:nvPr/>
        </p:nvPicPr>
        <p:blipFill>
          <a:blip r:embed="rId5"/>
          <a:srcRect/>
          <a:stretch>
            <a:fillRect/>
          </a:stretch>
        </p:blipFill>
        <p:spPr bwMode="auto">
          <a:xfrm>
            <a:off x="5937250" y="5508625"/>
            <a:ext cx="1377950" cy="1120775"/>
          </a:xfrm>
          <a:prstGeom prst="rect">
            <a:avLst/>
          </a:prstGeom>
          <a:noFill/>
          <a:ln w="9525">
            <a:noFill/>
            <a:miter lim="800000"/>
            <a:headEnd/>
            <a:tailEnd/>
          </a:ln>
        </p:spPr>
      </p:pic>
      <p:grpSp>
        <p:nvGrpSpPr>
          <p:cNvPr id="30739" name="Group 16"/>
          <p:cNvGrpSpPr>
            <a:grpSpLocks/>
          </p:cNvGrpSpPr>
          <p:nvPr/>
        </p:nvGrpSpPr>
        <p:grpSpPr bwMode="auto">
          <a:xfrm>
            <a:off x="2565400" y="4068763"/>
            <a:ext cx="3302000" cy="2484437"/>
            <a:chOff x="2564887" y="3048000"/>
            <a:chExt cx="3302513" cy="2484314"/>
          </a:xfrm>
        </p:grpSpPr>
        <p:pic>
          <p:nvPicPr>
            <p:cNvPr id="30745" name="Picture 10" descr="Network Cloud.png"/>
            <p:cNvPicPr>
              <a:picLocks noChangeAspect="1"/>
            </p:cNvPicPr>
            <p:nvPr/>
          </p:nvPicPr>
          <p:blipFill>
            <a:blip r:embed="rId6"/>
            <a:srcRect/>
            <a:stretch>
              <a:fillRect/>
            </a:stretch>
          </p:blipFill>
          <p:spPr bwMode="auto">
            <a:xfrm>
              <a:off x="2564887" y="3048000"/>
              <a:ext cx="3302513" cy="2484314"/>
            </a:xfrm>
            <a:prstGeom prst="rect">
              <a:avLst/>
            </a:prstGeom>
            <a:noFill/>
            <a:ln w="9525">
              <a:noFill/>
              <a:miter lim="800000"/>
              <a:headEnd/>
              <a:tailEnd/>
            </a:ln>
          </p:spPr>
        </p:pic>
        <p:pic>
          <p:nvPicPr>
            <p:cNvPr id="30746" name="Picture 2" descr="\\zogg\Events\_CY-2007\WinHEC2007\Design\Logos\WinHEC2007_Logo_allwhite.gif"/>
            <p:cNvPicPr>
              <a:picLocks noChangeAspect="1" noChangeArrowheads="1"/>
            </p:cNvPicPr>
            <p:nvPr/>
          </p:nvPicPr>
          <p:blipFill>
            <a:blip r:embed="rId7">
              <a:lum bright="100000" contrast="100000"/>
            </a:blip>
            <a:srcRect/>
            <a:stretch>
              <a:fillRect/>
            </a:stretch>
          </p:blipFill>
          <p:spPr bwMode="auto">
            <a:xfrm>
              <a:off x="4344924" y="4389314"/>
              <a:ext cx="1217676" cy="544068"/>
            </a:xfrm>
            <a:prstGeom prst="rect">
              <a:avLst/>
            </a:prstGeom>
            <a:noFill/>
            <a:ln w="9525">
              <a:noFill/>
              <a:miter lim="800000"/>
              <a:headEnd/>
              <a:tailEnd/>
            </a:ln>
          </p:spPr>
        </p:pic>
      </p:grpSp>
      <p:sp>
        <p:nvSpPr>
          <p:cNvPr id="32" name="TextBox 31"/>
          <p:cNvSpPr txBox="1"/>
          <p:nvPr/>
        </p:nvSpPr>
        <p:spPr>
          <a:xfrm>
            <a:off x="5181600" y="6381750"/>
            <a:ext cx="1093788"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solidFill>
                <a:effectLst>
                  <a:outerShdw blurRad="38100" dist="38100" dir="2700000" algn="tl">
                    <a:srgbClr val="000000">
                      <a:alpha val="43137"/>
                    </a:srgbClr>
                  </a:outerShdw>
                </a:effectLst>
                <a:latin typeface="Segoe" pitchFamily="34" charset="0"/>
              </a:rPr>
              <a:t>WUDSS</a:t>
            </a:r>
          </a:p>
        </p:txBody>
      </p:sp>
      <p:sp>
        <p:nvSpPr>
          <p:cNvPr id="33" name="TextBox 32"/>
          <p:cNvSpPr txBox="1"/>
          <p:nvPr/>
        </p:nvSpPr>
        <p:spPr>
          <a:xfrm>
            <a:off x="6794500" y="3486150"/>
            <a:ext cx="2025650" cy="396875"/>
          </a:xfrm>
          <a:prstGeom prst="rect">
            <a:avLst/>
          </a:prstGeom>
          <a:noFill/>
        </p:spPr>
        <p:txBody>
          <a:bodyPr wrap="none">
            <a:spAutoFit/>
          </a:bodyPr>
          <a:lstStyle/>
          <a:p>
            <a:pPr fontAlgn="auto">
              <a:spcBef>
                <a:spcPts val="0"/>
              </a:spcBef>
              <a:spcAft>
                <a:spcPts val="0"/>
              </a:spcAft>
              <a:defRPr/>
            </a:pPr>
            <a:r>
              <a:rPr lang="en-US" sz="2000" b="1" dirty="0" err="1">
                <a:solidFill>
                  <a:schemeClr val="accent1"/>
                </a:solidFill>
                <a:effectLst>
                  <a:outerShdw blurRad="38100" dist="38100" dir="2700000" algn="tl">
                    <a:srgbClr val="000000">
                      <a:alpha val="43137"/>
                    </a:srgbClr>
                  </a:outerShdw>
                </a:effectLst>
                <a:latin typeface="Segoe" pitchFamily="34" charset="0"/>
              </a:rPr>
              <a:t>iSCSI</a:t>
            </a:r>
            <a:r>
              <a:rPr lang="en-US" sz="2000" b="1" dirty="0">
                <a:solidFill>
                  <a:schemeClr val="accent1"/>
                </a:solidFill>
                <a:effectLst>
                  <a:outerShdw blurRad="38100" dist="38100" dir="2700000" algn="tl">
                    <a:srgbClr val="000000">
                      <a:alpha val="43137"/>
                    </a:srgbClr>
                  </a:outerShdw>
                </a:effectLst>
                <a:latin typeface="Segoe" pitchFamily="34" charset="0"/>
              </a:rPr>
              <a:t> Appliance</a:t>
            </a:r>
          </a:p>
        </p:txBody>
      </p:sp>
      <p:sp>
        <p:nvSpPr>
          <p:cNvPr id="34" name="TextBox 33"/>
          <p:cNvSpPr txBox="1"/>
          <p:nvPr/>
        </p:nvSpPr>
        <p:spPr>
          <a:xfrm>
            <a:off x="3886200" y="2724150"/>
            <a:ext cx="1389063" cy="400050"/>
          </a:xfrm>
          <a:prstGeom prst="rect">
            <a:avLst/>
          </a:prstGeom>
          <a:noFill/>
        </p:spPr>
        <p:txBody>
          <a:bodyPr wrap="none">
            <a:spAutoFit/>
          </a:bodyPr>
          <a:lstStyle/>
          <a:p>
            <a:pPr fontAlgn="auto">
              <a:spcBef>
                <a:spcPts val="0"/>
              </a:spcBef>
              <a:spcAft>
                <a:spcPts val="0"/>
              </a:spcAft>
              <a:defRPr/>
            </a:pPr>
            <a:r>
              <a:rPr lang="en-US" sz="2000" b="1" dirty="0" err="1">
                <a:solidFill>
                  <a:schemeClr val="accent1"/>
                </a:solidFill>
                <a:effectLst>
                  <a:outerShdw blurRad="38100" dist="38100" dir="2700000" algn="tl">
                    <a:srgbClr val="000000">
                      <a:alpha val="43137"/>
                    </a:srgbClr>
                  </a:outerShdw>
                </a:effectLst>
                <a:latin typeface="Segoe" pitchFamily="34" charset="0"/>
              </a:rPr>
              <a:t>iSCSI</a:t>
            </a:r>
            <a:r>
              <a:rPr lang="en-US" sz="2000" b="1" dirty="0">
                <a:solidFill>
                  <a:schemeClr val="accent1"/>
                </a:solidFill>
                <a:effectLst>
                  <a:outerShdw blurRad="38100" dist="38100" dir="2700000" algn="tl">
                    <a:srgbClr val="000000">
                      <a:alpha val="43137"/>
                    </a:srgbClr>
                  </a:outerShdw>
                </a:effectLst>
                <a:latin typeface="Segoe" pitchFamily="34" charset="0"/>
              </a:rPr>
              <a:t> HBA</a:t>
            </a:r>
          </a:p>
        </p:txBody>
      </p:sp>
      <p:sp>
        <p:nvSpPr>
          <p:cNvPr id="35" name="TextBox 34"/>
          <p:cNvSpPr txBox="1"/>
          <p:nvPr/>
        </p:nvSpPr>
        <p:spPr>
          <a:xfrm>
            <a:off x="1371600" y="6172200"/>
            <a:ext cx="1289050" cy="400050"/>
          </a:xfrm>
          <a:prstGeom prst="rect">
            <a:avLst/>
          </a:prstGeom>
          <a:noFill/>
        </p:spPr>
        <p:txBody>
          <a:bodyPr wrap="none">
            <a:spAutoFit/>
          </a:bodyPr>
          <a:lstStyle/>
          <a:p>
            <a:pPr fontAlgn="auto">
              <a:spcBef>
                <a:spcPts val="0"/>
              </a:spcBef>
              <a:spcAft>
                <a:spcPts val="0"/>
              </a:spcAft>
              <a:defRPr/>
            </a:pPr>
            <a:r>
              <a:rPr lang="en-US" sz="2000" b="1" dirty="0" err="1">
                <a:solidFill>
                  <a:schemeClr val="accent1"/>
                </a:solidFill>
                <a:effectLst>
                  <a:outerShdw blurRad="38100" dist="38100" dir="2700000" algn="tl">
                    <a:srgbClr val="000000">
                      <a:alpha val="43137"/>
                    </a:srgbClr>
                  </a:outerShdw>
                </a:effectLst>
                <a:latin typeface="Segoe" pitchFamily="34" charset="0"/>
              </a:rPr>
              <a:t>iSCSI</a:t>
            </a:r>
            <a:r>
              <a:rPr lang="en-US" sz="2000" b="1" dirty="0">
                <a:solidFill>
                  <a:schemeClr val="accent1"/>
                </a:solidFill>
                <a:effectLst>
                  <a:outerShdw blurRad="38100" dist="38100" dir="2700000" algn="tl">
                    <a:srgbClr val="000000">
                      <a:alpha val="43137"/>
                    </a:srgbClr>
                  </a:outerShdw>
                </a:effectLst>
                <a:latin typeface="Segoe" pitchFamily="34" charset="0"/>
              </a:rPr>
              <a:t> NIC</a:t>
            </a:r>
          </a:p>
        </p:txBody>
      </p:sp>
      <p:sp>
        <p:nvSpPr>
          <p:cNvPr id="36" name="TextBox 35"/>
          <p:cNvSpPr txBox="1"/>
          <p:nvPr/>
        </p:nvSpPr>
        <p:spPr>
          <a:xfrm>
            <a:off x="3581400" y="5029200"/>
            <a:ext cx="1452563" cy="400050"/>
          </a:xfrm>
          <a:prstGeom prst="rect">
            <a:avLst/>
          </a:prstGeom>
          <a:noFill/>
        </p:spPr>
        <p:txBody>
          <a:bodyPr wrap="none">
            <a:spAutoFit/>
          </a:bodyPr>
          <a:lstStyle/>
          <a:p>
            <a:pPr fontAlgn="auto">
              <a:spcBef>
                <a:spcPts val="0"/>
              </a:spcBef>
              <a:spcAft>
                <a:spcPts val="0"/>
              </a:spcAft>
              <a:defRPr/>
            </a:pPr>
            <a:r>
              <a:rPr lang="en-US" sz="2000" b="1" dirty="0" err="1">
                <a:solidFill>
                  <a:schemeClr val="accent5">
                    <a:lumMod val="75000"/>
                  </a:schemeClr>
                </a:solidFill>
                <a:effectLst>
                  <a:outerShdw blurRad="38100" dist="38100" dir="2700000" algn="tl">
                    <a:srgbClr val="000000">
                      <a:alpha val="43137"/>
                    </a:srgbClr>
                  </a:outerShdw>
                </a:effectLst>
                <a:latin typeface="Segoe" pitchFamily="34" charset="0"/>
              </a:rPr>
              <a:t>GbE</a:t>
            </a:r>
            <a:r>
              <a:rPr lang="en-US" sz="2000" b="1" dirty="0">
                <a:solidFill>
                  <a:schemeClr val="accent5">
                    <a:lumMod val="75000"/>
                  </a:schemeClr>
                </a:solidFill>
                <a:effectLst>
                  <a:outerShdw blurRad="38100" dist="38100" dir="2700000" algn="tl">
                    <a:srgbClr val="000000">
                      <a:alpha val="43137"/>
                    </a:srgbClr>
                  </a:outerShdw>
                </a:effectLst>
                <a:latin typeface="Segoe" pitchFamily="34" charset="0"/>
              </a:rPr>
              <a:t> Fabric</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pPr>
              <a:defRPr/>
            </a:pPr>
            <a:r>
              <a:rPr smtClean="0"/>
              <a:t>iSCSI HBA</a:t>
            </a:r>
            <a:r>
              <a:t/>
            </a:r>
            <a:br/>
            <a:r>
              <a:rPr sz="3600" smtClean="0">
                <a:solidFill>
                  <a:schemeClr val="accent1"/>
                </a:solidFill>
              </a:rPr>
              <a:t>QLogic QLA405x Family</a:t>
            </a:r>
            <a:endParaRPr sz="3600">
              <a:solidFill>
                <a:schemeClr val="accent1"/>
              </a:solidFill>
            </a:endParaRPr>
          </a:p>
        </p:txBody>
      </p:sp>
      <p:sp>
        <p:nvSpPr>
          <p:cNvPr id="9229" name="Rectangle 13"/>
          <p:cNvSpPr>
            <a:spLocks noGrp="1" noChangeArrowheads="1"/>
          </p:cNvSpPr>
          <p:nvPr>
            <p:ph sz="half" idx="1"/>
          </p:nvPr>
        </p:nvSpPr>
        <p:spPr>
          <a:xfrm>
            <a:off x="382588" y="1414463"/>
            <a:ext cx="4125912" cy="2360612"/>
          </a:xfrm>
        </p:spPr>
        <p:txBody>
          <a:bodyPr/>
          <a:lstStyle/>
          <a:p>
            <a:pPr>
              <a:defRPr/>
            </a:pPr>
            <a:endParaRPr lang="en-US" sz="2400" dirty="0" smtClean="0"/>
          </a:p>
          <a:p>
            <a:pPr>
              <a:defRPr/>
            </a:pPr>
            <a:r>
              <a:rPr lang="en-US" sz="2400" dirty="0" smtClean="0"/>
              <a:t>Industry’s First Dual Port LP </a:t>
            </a:r>
            <a:r>
              <a:rPr lang="en-US" sz="2400" dirty="0" err="1" smtClean="0"/>
              <a:t>iSCSI</a:t>
            </a:r>
            <a:r>
              <a:rPr lang="en-US" sz="2400" dirty="0" smtClean="0"/>
              <a:t> Offload HBA</a:t>
            </a:r>
          </a:p>
          <a:p>
            <a:pPr>
              <a:defRPr/>
            </a:pPr>
            <a:r>
              <a:rPr lang="en-US" sz="2400" dirty="0" smtClean="0"/>
              <a:t>Target Application</a:t>
            </a:r>
          </a:p>
          <a:p>
            <a:pPr lvl="1">
              <a:defRPr/>
            </a:pPr>
            <a:r>
              <a:rPr lang="en-US" dirty="0" smtClean="0"/>
              <a:t>1U servers in Data Center with IP SAN</a:t>
            </a:r>
          </a:p>
        </p:txBody>
      </p:sp>
      <p:sp>
        <p:nvSpPr>
          <p:cNvPr id="4" name="Content Placeholder 3"/>
          <p:cNvSpPr>
            <a:spLocks noGrp="1"/>
          </p:cNvSpPr>
          <p:nvPr>
            <p:ph sz="half" idx="2"/>
          </p:nvPr>
        </p:nvSpPr>
        <p:spPr>
          <a:xfrm>
            <a:off x="4635500" y="1414463"/>
            <a:ext cx="4127500" cy="4298950"/>
          </a:xfrm>
        </p:spPr>
        <p:txBody>
          <a:bodyPr/>
          <a:lstStyle/>
          <a:p>
            <a:pPr>
              <a:defRPr/>
            </a:pPr>
            <a:endParaRPr lang="en-US" sz="2400" dirty="0" smtClean="0"/>
          </a:p>
          <a:p>
            <a:pPr>
              <a:defRPr/>
            </a:pPr>
            <a:r>
              <a:rPr lang="en-US" sz="2400" dirty="0" smtClean="0"/>
              <a:t>Key Features</a:t>
            </a:r>
          </a:p>
          <a:p>
            <a:pPr lvl="1">
              <a:defRPr/>
            </a:pPr>
            <a:r>
              <a:rPr lang="en-US" dirty="0" smtClean="0"/>
              <a:t>64/133MHz PCI-X</a:t>
            </a:r>
          </a:p>
          <a:p>
            <a:pPr lvl="1">
              <a:defRPr/>
            </a:pPr>
            <a:r>
              <a:rPr lang="en-US" dirty="0" smtClean="0"/>
              <a:t>Single &amp; Dual 1Gbps Copper RJ45 ports</a:t>
            </a:r>
          </a:p>
          <a:p>
            <a:pPr lvl="1">
              <a:defRPr/>
            </a:pPr>
            <a:r>
              <a:rPr lang="en-US" dirty="0" smtClean="0"/>
              <a:t>Single Optical SFF-LC </a:t>
            </a:r>
          </a:p>
          <a:p>
            <a:pPr lvl="1">
              <a:defRPr/>
            </a:pPr>
            <a:r>
              <a:rPr lang="en-US" dirty="0" smtClean="0"/>
              <a:t>Low profile </a:t>
            </a:r>
          </a:p>
          <a:p>
            <a:pPr lvl="1">
              <a:defRPr/>
            </a:pPr>
            <a:r>
              <a:rPr lang="en-US" dirty="0" smtClean="0"/>
              <a:t>Hardware State based TCP &amp; </a:t>
            </a:r>
            <a:r>
              <a:rPr lang="en-US" dirty="0" err="1" smtClean="0"/>
              <a:t>iSCSI</a:t>
            </a:r>
            <a:r>
              <a:rPr lang="en-US" dirty="0" smtClean="0"/>
              <a:t> offload engine</a:t>
            </a:r>
          </a:p>
          <a:p>
            <a:pPr lvl="1">
              <a:defRPr/>
            </a:pPr>
            <a:r>
              <a:rPr lang="en-US" dirty="0" smtClean="0"/>
              <a:t>BIOS, </a:t>
            </a:r>
            <a:r>
              <a:rPr lang="en-US" smtClean="0"/>
              <a:t>FCode</a:t>
            </a:r>
            <a:r>
              <a:rPr lang="en-US" dirty="0" smtClean="0"/>
              <a:t> for boot</a:t>
            </a:r>
          </a:p>
          <a:p>
            <a:pPr lvl="1">
              <a:defRPr/>
            </a:pPr>
            <a:r>
              <a:rPr lang="en-US" dirty="0" smtClean="0"/>
              <a:t>GUI &amp; CLI Management Utility</a:t>
            </a:r>
            <a:endParaRPr lang="en-US" sz="2400" dirty="0" smtClean="0"/>
          </a:p>
        </p:txBody>
      </p:sp>
      <p:grpSp>
        <p:nvGrpSpPr>
          <p:cNvPr id="31748" name="Group 8"/>
          <p:cNvGrpSpPr>
            <a:grpSpLocks/>
          </p:cNvGrpSpPr>
          <p:nvPr/>
        </p:nvGrpSpPr>
        <p:grpSpPr bwMode="auto">
          <a:xfrm>
            <a:off x="228600" y="3581400"/>
            <a:ext cx="4495800" cy="3048000"/>
            <a:chOff x="228600" y="3581400"/>
            <a:chExt cx="4495800" cy="3048000"/>
          </a:xfrm>
        </p:grpSpPr>
        <p:pic>
          <p:nvPicPr>
            <p:cNvPr id="31749" name="Picture 6" descr="qla405x-(angle).png"/>
            <p:cNvPicPr>
              <a:picLocks noChangeAspect="1"/>
            </p:cNvPicPr>
            <p:nvPr/>
          </p:nvPicPr>
          <p:blipFill>
            <a:blip r:embed="rId3"/>
            <a:srcRect/>
            <a:stretch>
              <a:fillRect/>
            </a:stretch>
          </p:blipFill>
          <p:spPr bwMode="auto">
            <a:xfrm>
              <a:off x="228600" y="3581400"/>
              <a:ext cx="2357673" cy="2381250"/>
            </a:xfrm>
            <a:prstGeom prst="rect">
              <a:avLst/>
            </a:prstGeom>
            <a:noFill/>
            <a:ln w="9525">
              <a:noFill/>
              <a:miter lim="800000"/>
              <a:headEnd/>
              <a:tailEnd/>
            </a:ln>
          </p:spPr>
        </p:pic>
        <p:pic>
          <p:nvPicPr>
            <p:cNvPr id="31750" name="Picture 5" descr="qla405x.png"/>
            <p:cNvPicPr>
              <a:picLocks noChangeAspect="1"/>
            </p:cNvPicPr>
            <p:nvPr/>
          </p:nvPicPr>
          <p:blipFill>
            <a:blip r:embed="rId4"/>
            <a:srcRect/>
            <a:stretch>
              <a:fillRect/>
            </a:stretch>
          </p:blipFill>
          <p:spPr bwMode="auto">
            <a:xfrm>
              <a:off x="1095375" y="4248150"/>
              <a:ext cx="3629025" cy="2381250"/>
            </a:xfrm>
            <a:prstGeom prst="rect">
              <a:avLst/>
            </a:prstGeom>
            <a:noFill/>
            <a:ln w="9525">
              <a:noFill/>
              <a:miter lim="800000"/>
              <a:headEnd/>
              <a:tailEnd/>
            </a:ln>
          </p:spPr>
        </p:pic>
        <p:pic>
          <p:nvPicPr>
            <p:cNvPr id="8" name="Picture 7" descr="QLogic-Logo-(White).png"/>
            <p:cNvPicPr>
              <a:picLocks noChangeAspect="1"/>
            </p:cNvPicPr>
            <p:nvPr/>
          </p:nvPicPr>
          <p:blipFill>
            <a:blip r:embed="rId5"/>
            <a:stretch>
              <a:fillRect/>
            </a:stretch>
          </p:blipFill>
          <p:spPr>
            <a:xfrm>
              <a:off x="2667000" y="4419600"/>
              <a:ext cx="2057400" cy="415925"/>
            </a:xfrm>
            <a:prstGeom prst="rect">
              <a:avLst/>
            </a:prstGeom>
            <a:effectLst>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pPr>
              <a:defRPr/>
            </a:pPr>
            <a:r>
              <a:rPr smtClean="0"/>
              <a:t>iSCSI NIC</a:t>
            </a:r>
            <a:r>
              <a:t/>
            </a:r>
            <a:br/>
            <a:r>
              <a:rPr sz="3600" smtClean="0">
                <a:solidFill>
                  <a:schemeClr val="accent1"/>
                </a:solidFill>
              </a:rPr>
              <a:t>Intel PRO/1000 PT Dual port Server Adapter</a:t>
            </a:r>
            <a:endParaRPr sz="3600">
              <a:solidFill>
                <a:schemeClr val="accent1"/>
              </a:solidFill>
            </a:endParaRPr>
          </a:p>
        </p:txBody>
      </p:sp>
      <p:sp>
        <p:nvSpPr>
          <p:cNvPr id="9229" name="Rectangle 13"/>
          <p:cNvSpPr>
            <a:spLocks noGrp="1" noChangeArrowheads="1"/>
          </p:cNvSpPr>
          <p:nvPr>
            <p:ph sz="half" idx="1"/>
          </p:nvPr>
        </p:nvSpPr>
        <p:spPr>
          <a:xfrm>
            <a:off x="382588" y="1414463"/>
            <a:ext cx="4125912" cy="2486025"/>
          </a:xfrm>
        </p:spPr>
        <p:txBody>
          <a:bodyPr/>
          <a:lstStyle/>
          <a:p>
            <a:pPr>
              <a:defRPr/>
            </a:pPr>
            <a:endParaRPr lang="en-US" sz="2400" dirty="0" smtClean="0"/>
          </a:p>
          <a:p>
            <a:pPr>
              <a:defRPr/>
            </a:pPr>
            <a:r>
              <a:rPr lang="en-US" sz="2400" dirty="0" smtClean="0"/>
              <a:t>Key Features</a:t>
            </a:r>
          </a:p>
          <a:p>
            <a:pPr lvl="1">
              <a:defRPr/>
            </a:pPr>
            <a:r>
              <a:rPr lang="en-US" dirty="0" smtClean="0"/>
              <a:t>Intel® 82571EB Gigabit Controller  for PCI-E</a:t>
            </a:r>
          </a:p>
          <a:p>
            <a:pPr lvl="1">
              <a:defRPr/>
            </a:pPr>
            <a:r>
              <a:rPr lang="en-US" dirty="0" smtClean="0"/>
              <a:t>Compatible with x1, x4, x8, and x16 full-height and low-profile PCI Express slots</a:t>
            </a:r>
          </a:p>
        </p:txBody>
      </p:sp>
      <p:sp>
        <p:nvSpPr>
          <p:cNvPr id="4" name="Content Placeholder 3"/>
          <p:cNvSpPr>
            <a:spLocks noGrp="1"/>
          </p:cNvSpPr>
          <p:nvPr>
            <p:ph sz="half" idx="2"/>
          </p:nvPr>
        </p:nvSpPr>
        <p:spPr>
          <a:xfrm>
            <a:off x="4648200" y="1219200"/>
            <a:ext cx="4127500" cy="4779963"/>
          </a:xfrm>
        </p:spPr>
        <p:txBody>
          <a:bodyPr/>
          <a:lstStyle/>
          <a:p>
            <a:pPr>
              <a:defRPr/>
            </a:pPr>
            <a:endParaRPr lang="en-US" sz="2400" dirty="0" smtClean="0"/>
          </a:p>
          <a:p>
            <a:pPr lvl="1">
              <a:defRPr/>
            </a:pPr>
            <a:r>
              <a:rPr lang="en-US" dirty="0" smtClean="0"/>
              <a:t>Advanced cable diagnostics</a:t>
            </a:r>
          </a:p>
          <a:p>
            <a:pPr lvl="1">
              <a:defRPr/>
            </a:pPr>
            <a:r>
              <a:rPr lang="en-US" dirty="0" smtClean="0"/>
              <a:t>Supports category-5 unshielded twisted pair (UTP), 4-pair cabling</a:t>
            </a:r>
          </a:p>
          <a:p>
            <a:pPr lvl="1">
              <a:defRPr/>
            </a:pPr>
            <a:r>
              <a:rPr lang="en-US" dirty="0" smtClean="0">
                <a:solidFill>
                  <a:srgbClr val="FFFFFF"/>
                </a:solidFill>
              </a:rPr>
              <a:t>Supports Windows Receive-Side Scaling for load balancing on multiple CPUs</a:t>
            </a:r>
          </a:p>
          <a:p>
            <a:pPr lvl="1">
              <a:defRPr/>
            </a:pPr>
            <a:r>
              <a:rPr lang="en-US" dirty="0" smtClean="0"/>
              <a:t>Intel I/O Acceleration Technology</a:t>
            </a:r>
          </a:p>
          <a:p>
            <a:pPr lvl="1">
              <a:defRPr/>
            </a:pPr>
            <a:r>
              <a:rPr lang="en-US" dirty="0" smtClean="0"/>
              <a:t>Large send offloads (IPv4, IPv6)</a:t>
            </a:r>
          </a:p>
          <a:p>
            <a:pPr lvl="1">
              <a:defRPr/>
            </a:pPr>
            <a:r>
              <a:rPr lang="en-US" dirty="0" smtClean="0"/>
              <a:t>Intel® PROSet Utility for Microsoft Device Manager</a:t>
            </a:r>
          </a:p>
        </p:txBody>
      </p:sp>
      <p:pic>
        <p:nvPicPr>
          <p:cNvPr id="33796" name="Picture 2" descr="C:\Documents and Settings\dkumar\Desktop\Nics.gif"/>
          <p:cNvPicPr>
            <a:picLocks noChangeAspect="1" noChangeArrowheads="1"/>
          </p:cNvPicPr>
          <p:nvPr/>
        </p:nvPicPr>
        <p:blipFill>
          <a:blip r:embed="rId3"/>
          <a:srcRect/>
          <a:stretch>
            <a:fillRect/>
          </a:stretch>
        </p:blipFill>
        <p:spPr bwMode="auto">
          <a:xfrm>
            <a:off x="582613" y="4021138"/>
            <a:ext cx="4217987" cy="27606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91095"/>
          </a:xfrm>
        </p:spPr>
        <p:txBody>
          <a:bodyPr/>
          <a:lstStyle/>
          <a:p>
            <a:pPr>
              <a:defRPr/>
            </a:pPr>
            <a:r>
              <a:rPr smtClean="0"/>
              <a:t>iSCSI NIC</a:t>
            </a:r>
            <a:r>
              <a:t/>
            </a:r>
            <a:br/>
            <a:r>
              <a:rPr sz="3600" smtClean="0">
                <a:solidFill>
                  <a:schemeClr val="accent1"/>
                </a:solidFill>
              </a:rPr>
              <a:t>Intel </a:t>
            </a:r>
            <a:r>
              <a:rPr sz="3600" err="1" smtClean="0">
                <a:solidFill>
                  <a:schemeClr val="accent1"/>
                </a:solidFill>
              </a:rPr>
              <a:t>iSCSI</a:t>
            </a:r>
            <a:r>
              <a:rPr sz="3600" smtClean="0">
                <a:solidFill>
                  <a:schemeClr val="accent1"/>
                </a:solidFill>
              </a:rPr>
              <a:t> Boot</a:t>
            </a:r>
            <a:endParaRPr sz="3600">
              <a:solidFill>
                <a:schemeClr val="accent1"/>
              </a:solidFill>
            </a:endParaRPr>
          </a:p>
        </p:txBody>
      </p:sp>
      <p:sp>
        <p:nvSpPr>
          <p:cNvPr id="9229" name="Rectangle 13"/>
          <p:cNvSpPr>
            <a:spLocks noGrp="1" noChangeArrowheads="1"/>
          </p:cNvSpPr>
          <p:nvPr>
            <p:ph sz="half" idx="1"/>
          </p:nvPr>
        </p:nvSpPr>
        <p:spPr>
          <a:xfrm>
            <a:off x="382588" y="1414463"/>
            <a:ext cx="4125912" cy="4391025"/>
          </a:xfrm>
        </p:spPr>
        <p:txBody>
          <a:bodyPr/>
          <a:lstStyle/>
          <a:p>
            <a:pPr>
              <a:lnSpc>
                <a:spcPct val="80000"/>
              </a:lnSpc>
              <a:defRPr/>
            </a:pPr>
            <a:endParaRPr lang="en-US" dirty="0" smtClean="0"/>
          </a:p>
          <a:p>
            <a:pPr>
              <a:lnSpc>
                <a:spcPct val="80000"/>
              </a:lnSpc>
              <a:defRPr/>
            </a:pPr>
            <a:r>
              <a:rPr lang="en-US" sz="2000" dirty="0" smtClean="0"/>
              <a:t>iSCSI Boot is standard feature for  all Intel 1/10 </a:t>
            </a:r>
            <a:r>
              <a:rPr lang="en-US" sz="2000" dirty="0" err="1" smtClean="0"/>
              <a:t>GbE</a:t>
            </a:r>
            <a:r>
              <a:rPr lang="en-US" sz="2000" dirty="0" smtClean="0"/>
              <a:t> PCI-E server adapters and on-board controllers</a:t>
            </a:r>
          </a:p>
          <a:p>
            <a:pPr>
              <a:lnSpc>
                <a:spcPct val="80000"/>
              </a:lnSpc>
              <a:defRPr/>
            </a:pPr>
            <a:r>
              <a:rPr lang="en-US" sz="2000" dirty="0" smtClean="0"/>
              <a:t>Intel </a:t>
            </a:r>
            <a:r>
              <a:rPr lang="en-US" sz="2000" dirty="0" err="1" smtClean="0"/>
              <a:t>iSCSI</a:t>
            </a:r>
            <a:r>
              <a:rPr lang="en-US" sz="2000" dirty="0" smtClean="0"/>
              <a:t> Boot Firmware</a:t>
            </a:r>
          </a:p>
          <a:p>
            <a:pPr lvl="1">
              <a:lnSpc>
                <a:spcPct val="80000"/>
              </a:lnSpc>
              <a:defRPr/>
            </a:pPr>
            <a:r>
              <a:rPr lang="en-US" sz="1600" dirty="0" smtClean="0"/>
              <a:t>Integrated in NIC NVRAM or in system BIOS</a:t>
            </a:r>
          </a:p>
          <a:p>
            <a:pPr lvl="1">
              <a:lnSpc>
                <a:spcPct val="80000"/>
              </a:lnSpc>
              <a:defRPr/>
            </a:pPr>
            <a:r>
              <a:rPr lang="en-US" sz="1600" dirty="0" err="1" smtClean="0"/>
              <a:t>iSCSI</a:t>
            </a:r>
            <a:r>
              <a:rPr lang="en-US" sz="1600" dirty="0" smtClean="0"/>
              <a:t> disk access for BIOS initialization and OS loader</a:t>
            </a:r>
          </a:p>
          <a:p>
            <a:pPr lvl="1">
              <a:lnSpc>
                <a:spcPct val="80000"/>
              </a:lnSpc>
              <a:defRPr/>
            </a:pPr>
            <a:r>
              <a:rPr lang="en-US" sz="1600" dirty="0" smtClean="0"/>
              <a:t>Failover in pre-boot environment</a:t>
            </a:r>
          </a:p>
          <a:p>
            <a:pPr lvl="1">
              <a:lnSpc>
                <a:spcPct val="80000"/>
              </a:lnSpc>
              <a:defRPr/>
            </a:pPr>
            <a:r>
              <a:rPr lang="en-US" sz="1600" dirty="0" smtClean="0"/>
              <a:t>Supports CHAP for iSCSI Boot traffic</a:t>
            </a:r>
          </a:p>
          <a:p>
            <a:pPr lvl="1">
              <a:lnSpc>
                <a:spcPct val="80000"/>
              </a:lnSpc>
              <a:defRPr/>
            </a:pPr>
            <a:r>
              <a:rPr lang="en-US" sz="1600" dirty="0" smtClean="0"/>
              <a:t>Configurations via local console setup, DHCP or SM CLP interface</a:t>
            </a:r>
          </a:p>
          <a:p>
            <a:pPr lvl="1">
              <a:lnSpc>
                <a:spcPct val="80000"/>
              </a:lnSpc>
              <a:defRPr/>
            </a:pPr>
            <a:r>
              <a:rPr lang="en-US" sz="1600" dirty="0" smtClean="0"/>
              <a:t>Tools for firmware upgrade and configuration</a:t>
            </a:r>
            <a:endParaRPr lang="en-US" dirty="0" smtClean="0"/>
          </a:p>
        </p:txBody>
      </p:sp>
      <p:sp>
        <p:nvSpPr>
          <p:cNvPr id="4" name="Content Placeholder 3"/>
          <p:cNvSpPr>
            <a:spLocks noGrp="1"/>
          </p:cNvSpPr>
          <p:nvPr>
            <p:ph sz="half" idx="2"/>
          </p:nvPr>
        </p:nvSpPr>
        <p:spPr>
          <a:xfrm>
            <a:off x="4635500" y="1414463"/>
            <a:ext cx="4127500" cy="3265487"/>
          </a:xfrm>
        </p:spPr>
        <p:txBody>
          <a:bodyPr/>
          <a:lstStyle/>
          <a:p>
            <a:pPr>
              <a:defRPr/>
            </a:pPr>
            <a:endParaRPr lang="en-US" sz="2000" dirty="0" smtClean="0"/>
          </a:p>
          <a:p>
            <a:pPr>
              <a:defRPr/>
            </a:pPr>
            <a:r>
              <a:rPr lang="en-US" sz="2000" dirty="0" smtClean="0"/>
              <a:t>Windows OS enablement</a:t>
            </a:r>
          </a:p>
          <a:p>
            <a:pPr lvl="1">
              <a:defRPr/>
            </a:pPr>
            <a:r>
              <a:rPr lang="en-US" sz="1600" dirty="0" smtClean="0"/>
              <a:t>Native Host OS Networking as well as </a:t>
            </a:r>
            <a:r>
              <a:rPr lang="en-US" sz="1600" dirty="0" err="1" smtClean="0"/>
              <a:t>iSCSI</a:t>
            </a:r>
            <a:r>
              <a:rPr lang="en-US" sz="1600" dirty="0" smtClean="0"/>
              <a:t> stacks</a:t>
            </a:r>
          </a:p>
          <a:p>
            <a:pPr lvl="1">
              <a:defRPr/>
            </a:pPr>
            <a:r>
              <a:rPr lang="en-US" sz="1600" dirty="0" smtClean="0"/>
              <a:t>“Shared port”: LAN, SAN and OS traffic share I/O port</a:t>
            </a:r>
          </a:p>
          <a:p>
            <a:pPr lvl="1">
              <a:defRPr/>
            </a:pPr>
            <a:r>
              <a:rPr lang="en-US" sz="1600" dirty="0" smtClean="0"/>
              <a:t>Windows Server Longhorn DVD install for Diskless systems. Crash dump support for iSCSI Boot</a:t>
            </a:r>
          </a:p>
          <a:p>
            <a:pPr lvl="1">
              <a:defRPr/>
            </a:pPr>
            <a:r>
              <a:rPr lang="en-US" sz="1600" dirty="0" smtClean="0"/>
              <a:t>Windows 2003 Diskless install using Intel F6 driver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588" y="228600"/>
            <a:ext cx="8380412" cy="692498"/>
          </a:xfrm>
        </p:spPr>
        <p:txBody>
          <a:bodyPr/>
          <a:lstStyle/>
          <a:p>
            <a:pPr defTabSz="912777" eaLnBrk="1" hangingPunct="1">
              <a:defRPr/>
            </a:pPr>
            <a:r>
              <a:rPr smtClean="0"/>
              <a:t>iSCSI Target Discussion</a:t>
            </a:r>
            <a:endParaRPr/>
          </a:p>
        </p:txBody>
      </p:sp>
      <p:sp>
        <p:nvSpPr>
          <p:cNvPr id="3" name="Content Placeholder 2"/>
          <p:cNvSpPr>
            <a:spLocks noGrp="1"/>
          </p:cNvSpPr>
          <p:nvPr>
            <p:ph idx="4294967295"/>
          </p:nvPr>
        </p:nvSpPr>
        <p:spPr>
          <a:xfrm>
            <a:off x="763588" y="1414463"/>
            <a:ext cx="8380412" cy="1371600"/>
          </a:xfrm>
        </p:spPr>
        <p:txBody>
          <a:bodyPr/>
          <a:lstStyle/>
          <a:p>
            <a:pPr marL="382573" indent="-382573" defTabSz="912777" eaLnBrk="1" hangingPunct="1">
              <a:spcBef>
                <a:spcPts val="1167"/>
              </a:spcBef>
              <a:defRPr/>
            </a:pPr>
            <a:r>
              <a:rPr lang="en-US" dirty="0" smtClean="0"/>
              <a:t>  </a:t>
            </a:r>
            <a:br>
              <a:rPr lang="en-US" dirty="0" smtClean="0"/>
            </a:br>
            <a:r>
              <a:rPr lang="en-US" dirty="0" smtClean="0"/>
              <a:t/>
            </a:r>
            <a:br>
              <a:rPr lang="en-US" dirty="0" smtClean="0"/>
            </a:br>
            <a:endParaRPr lang="en-US" dirty="0" smtClean="0"/>
          </a:p>
        </p:txBody>
      </p:sp>
      <p:pic>
        <p:nvPicPr>
          <p:cNvPr id="37891" name="Picture 6" descr="WinUDS03-ent_h_rgb_r.png"/>
          <p:cNvPicPr>
            <a:picLocks noChangeAspect="1"/>
          </p:cNvPicPr>
          <p:nvPr/>
        </p:nvPicPr>
        <p:blipFill>
          <a:blip r:embed="rId3"/>
          <a:srcRect/>
          <a:stretch>
            <a:fillRect/>
          </a:stretch>
        </p:blipFill>
        <p:spPr bwMode="auto">
          <a:xfrm>
            <a:off x="457200" y="1479550"/>
            <a:ext cx="4876800" cy="958850"/>
          </a:xfrm>
          <a:prstGeom prst="rect">
            <a:avLst/>
          </a:prstGeom>
          <a:noFill/>
          <a:ln w="9525">
            <a:noFill/>
            <a:miter lim="800000"/>
            <a:headEnd/>
            <a:tailEnd/>
          </a:ln>
        </p:spPr>
      </p:pic>
      <p:grpSp>
        <p:nvGrpSpPr>
          <p:cNvPr id="37892" name="Group 14"/>
          <p:cNvGrpSpPr>
            <a:grpSpLocks/>
          </p:cNvGrpSpPr>
          <p:nvPr/>
        </p:nvGrpSpPr>
        <p:grpSpPr bwMode="auto">
          <a:xfrm>
            <a:off x="5410200" y="3124200"/>
            <a:ext cx="2209800" cy="3352800"/>
            <a:chOff x="4876800" y="3124200"/>
            <a:chExt cx="2209800" cy="3352800"/>
          </a:xfrm>
        </p:grpSpPr>
        <p:grpSp>
          <p:nvGrpSpPr>
            <p:cNvPr id="37898" name="Group 8"/>
            <p:cNvGrpSpPr>
              <a:grpSpLocks/>
            </p:cNvGrpSpPr>
            <p:nvPr/>
          </p:nvGrpSpPr>
          <p:grpSpPr bwMode="auto">
            <a:xfrm>
              <a:off x="4876800" y="3896380"/>
              <a:ext cx="2209800" cy="2580620"/>
              <a:chOff x="1371600" y="3581400"/>
              <a:chExt cx="2209800" cy="2580620"/>
            </a:xfrm>
          </p:grpSpPr>
          <p:pic>
            <p:nvPicPr>
              <p:cNvPr id="37900" name="Picture 4" descr="CX3-10_FL_150dpi.png"/>
              <p:cNvPicPr>
                <a:picLocks noChangeAspect="1"/>
              </p:cNvPicPr>
              <p:nvPr/>
            </p:nvPicPr>
            <p:blipFill>
              <a:blip r:embed="rId4"/>
              <a:srcRect/>
              <a:stretch>
                <a:fillRect/>
              </a:stretch>
            </p:blipFill>
            <p:spPr bwMode="auto">
              <a:xfrm>
                <a:off x="1676400" y="3581400"/>
                <a:ext cx="1891430" cy="2137375"/>
              </a:xfrm>
              <a:prstGeom prst="rect">
                <a:avLst/>
              </a:prstGeom>
              <a:noFill/>
              <a:ln w="9525">
                <a:noFill/>
                <a:miter lim="800000"/>
                <a:headEnd/>
                <a:tailEnd/>
              </a:ln>
            </p:spPr>
          </p:pic>
          <p:sp>
            <p:nvSpPr>
              <p:cNvPr id="8" name="TextBox 7"/>
              <p:cNvSpPr txBox="1"/>
              <p:nvPr/>
            </p:nvSpPr>
            <p:spPr>
              <a:xfrm>
                <a:off x="1371600" y="5638145"/>
                <a:ext cx="2209800" cy="523875"/>
              </a:xfrm>
              <a:prstGeom prst="rect">
                <a:avLst/>
              </a:prstGeom>
              <a:noFill/>
            </p:spPr>
            <p:txBody>
              <a:bodyPr>
                <a:spAutoFit/>
              </a:bodyPr>
              <a:lstStyle/>
              <a:p>
                <a:pPr algn="ctr" fontAlgn="auto">
                  <a:spcBef>
                    <a:spcPts val="0"/>
                  </a:spcBef>
                  <a:spcAft>
                    <a:spcPts val="0"/>
                  </a:spcAft>
                  <a:defRPr/>
                </a:pPr>
                <a:r>
                  <a:rPr lang="en-US" sz="2800" dirty="0">
                    <a:effectLst>
                      <a:outerShdw blurRad="38100" dist="38100" dir="2700000" algn="tl">
                        <a:srgbClr val="000000">
                          <a:alpha val="43137"/>
                        </a:srgbClr>
                      </a:outerShdw>
                    </a:effectLst>
                    <a:latin typeface="+mn-lt"/>
                  </a:rPr>
                  <a:t>CX3-xx</a:t>
                </a:r>
              </a:p>
            </p:txBody>
          </p:sp>
        </p:grpSp>
        <p:pic>
          <p:nvPicPr>
            <p:cNvPr id="37899" name="Picture 13" descr="EMC_logo_white.png"/>
            <p:cNvPicPr>
              <a:picLocks noChangeAspect="1"/>
            </p:cNvPicPr>
            <p:nvPr/>
          </p:nvPicPr>
          <p:blipFill>
            <a:blip r:embed="rId5"/>
            <a:srcRect/>
            <a:stretch>
              <a:fillRect/>
            </a:stretch>
          </p:blipFill>
          <p:spPr bwMode="auto">
            <a:xfrm>
              <a:off x="5181600" y="3124200"/>
              <a:ext cx="1881187" cy="641217"/>
            </a:xfrm>
            <a:prstGeom prst="rect">
              <a:avLst/>
            </a:prstGeom>
            <a:noFill/>
            <a:ln w="9525">
              <a:noFill/>
              <a:miter lim="800000"/>
              <a:headEnd/>
              <a:tailEnd/>
            </a:ln>
          </p:spPr>
        </p:pic>
      </p:grpSp>
      <p:grpSp>
        <p:nvGrpSpPr>
          <p:cNvPr id="37893" name="Group 18"/>
          <p:cNvGrpSpPr>
            <a:grpSpLocks/>
          </p:cNvGrpSpPr>
          <p:nvPr/>
        </p:nvGrpSpPr>
        <p:grpSpPr bwMode="auto">
          <a:xfrm>
            <a:off x="533400" y="2971800"/>
            <a:ext cx="2400300" cy="2286000"/>
            <a:chOff x="533400" y="2971800"/>
            <a:chExt cx="2400300" cy="2286000"/>
          </a:xfrm>
        </p:grpSpPr>
        <p:grpSp>
          <p:nvGrpSpPr>
            <p:cNvPr id="37894" name="Group 12"/>
            <p:cNvGrpSpPr>
              <a:grpSpLocks/>
            </p:cNvGrpSpPr>
            <p:nvPr/>
          </p:nvGrpSpPr>
          <p:grpSpPr bwMode="auto">
            <a:xfrm>
              <a:off x="533400" y="3634669"/>
              <a:ext cx="2400300" cy="1623131"/>
              <a:chOff x="609600" y="3886200"/>
              <a:chExt cx="2400300" cy="1623131"/>
            </a:xfrm>
          </p:grpSpPr>
          <p:sp>
            <p:nvSpPr>
              <p:cNvPr id="10" name="Rectangle 9"/>
              <p:cNvSpPr/>
              <p:nvPr/>
            </p:nvSpPr>
            <p:spPr>
              <a:xfrm>
                <a:off x="685800" y="5029906"/>
                <a:ext cx="2286000" cy="479425"/>
              </a:xfrm>
              <a:prstGeom prst="rect">
                <a:avLst/>
              </a:prstGeom>
            </p:spPr>
            <p:txBody>
              <a:bodyPr>
                <a:spAutoFit/>
              </a:bodyPr>
              <a:lstStyle/>
              <a:p>
                <a:pPr marL="382573" indent="-382573" algn="ctr" defTabSz="912777">
                  <a:lnSpc>
                    <a:spcPct val="90000"/>
                  </a:lnSpc>
                  <a:spcBef>
                    <a:spcPts val="1167"/>
                  </a:spcBef>
                  <a:buClr>
                    <a:srgbClr val="FFFFFF"/>
                  </a:buClr>
                  <a:buSzPct val="95000"/>
                  <a:defRPr/>
                </a:pPr>
                <a:r>
                  <a:rPr lang="en-US" sz="2800" kern="0" dirty="0">
                    <a:solidFill>
                      <a:srgbClr val="FFFFFF"/>
                    </a:solidFill>
                    <a:effectLst>
                      <a:outerShdw blurRad="38100" dist="38100" dir="2700000" algn="tl">
                        <a:srgbClr val="000000">
                          <a:alpha val="43137"/>
                        </a:srgbClr>
                      </a:outerShdw>
                    </a:effectLst>
                    <a:latin typeface="+mn-lt"/>
                  </a:rPr>
                  <a:t>NX1950</a:t>
                </a:r>
              </a:p>
            </p:txBody>
          </p:sp>
          <p:pic>
            <p:nvPicPr>
              <p:cNvPr id="37897" name="Picture 11" descr="PowerVault-NX1950.png"/>
              <p:cNvPicPr>
                <a:picLocks noChangeAspect="1"/>
              </p:cNvPicPr>
              <p:nvPr/>
            </p:nvPicPr>
            <p:blipFill>
              <a:blip r:embed="rId6"/>
              <a:srcRect/>
              <a:stretch>
                <a:fillRect/>
              </a:stretch>
            </p:blipFill>
            <p:spPr bwMode="auto">
              <a:xfrm>
                <a:off x="609600" y="3886200"/>
                <a:ext cx="2400300" cy="1120140"/>
              </a:xfrm>
              <a:prstGeom prst="rect">
                <a:avLst/>
              </a:prstGeom>
              <a:noFill/>
              <a:ln w="9525">
                <a:noFill/>
                <a:miter lim="800000"/>
                <a:headEnd/>
                <a:tailEnd/>
              </a:ln>
            </p:spPr>
          </p:pic>
        </p:grpSp>
        <p:pic>
          <p:nvPicPr>
            <p:cNvPr id="37895" name="Picture 17" descr="Dell white.png"/>
            <p:cNvPicPr>
              <a:picLocks noChangeAspect="1"/>
            </p:cNvPicPr>
            <p:nvPr/>
          </p:nvPicPr>
          <p:blipFill>
            <a:blip r:embed="rId7"/>
            <a:srcRect/>
            <a:stretch>
              <a:fillRect/>
            </a:stretch>
          </p:blipFill>
          <p:spPr bwMode="auto">
            <a:xfrm>
              <a:off x="914400" y="2971800"/>
              <a:ext cx="1798184" cy="59234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CLARiiON UltraScale Series</a:t>
            </a:r>
            <a:endParaRPr/>
          </a:p>
        </p:txBody>
      </p:sp>
      <p:sp>
        <p:nvSpPr>
          <p:cNvPr id="3" name="Text Placeholder 2"/>
          <p:cNvSpPr>
            <a:spLocks noGrp="1"/>
          </p:cNvSpPr>
          <p:nvPr>
            <p:ph sz="half" idx="1"/>
          </p:nvPr>
        </p:nvSpPr>
        <p:spPr>
          <a:xfrm>
            <a:off x="382588" y="1414463"/>
            <a:ext cx="4125912" cy="2206625"/>
          </a:xfrm>
        </p:spPr>
        <p:txBody>
          <a:bodyPr/>
          <a:lstStyle/>
          <a:p>
            <a:pPr>
              <a:defRPr/>
            </a:pPr>
            <a:r>
              <a:rPr lang="en-US" sz="1800" dirty="0" smtClean="0"/>
              <a:t>High performance FC/</a:t>
            </a:r>
            <a:r>
              <a:rPr lang="en-US" sz="1800" dirty="0" err="1" smtClean="0"/>
              <a:t>iSCSI</a:t>
            </a:r>
            <a:r>
              <a:rPr lang="en-US" sz="1800" dirty="0" smtClean="0"/>
              <a:t> Storage System.</a:t>
            </a:r>
          </a:p>
          <a:p>
            <a:pPr>
              <a:defRPr/>
            </a:pPr>
            <a:r>
              <a:rPr lang="en-US" sz="1800" dirty="0" smtClean="0"/>
              <a:t>Two hot swappable storage processors for high availability.</a:t>
            </a:r>
          </a:p>
          <a:p>
            <a:pPr>
              <a:defRPr/>
            </a:pPr>
            <a:r>
              <a:rPr lang="en-US" sz="1800" dirty="0" smtClean="0"/>
              <a:t>Up to 8 </a:t>
            </a:r>
            <a:r>
              <a:rPr lang="en-US" sz="1800" dirty="0" err="1" smtClean="0"/>
              <a:t>iSCSI</a:t>
            </a:r>
            <a:r>
              <a:rPr lang="en-US" sz="1800" dirty="0" smtClean="0"/>
              <a:t> (</a:t>
            </a:r>
            <a:r>
              <a:rPr lang="en-US" sz="1800" dirty="0" err="1" smtClean="0"/>
              <a:t>GbE</a:t>
            </a:r>
            <a:r>
              <a:rPr lang="en-US" sz="1800" dirty="0" smtClean="0"/>
              <a:t>) and 8 FC ports for host connectivity.</a:t>
            </a:r>
          </a:p>
          <a:p>
            <a:pPr>
              <a:defRPr/>
            </a:pPr>
            <a:r>
              <a:rPr lang="en-US" sz="1800" dirty="0" smtClean="0"/>
              <a:t>Up to 239TB of storage capacity.</a:t>
            </a:r>
          </a:p>
        </p:txBody>
      </p:sp>
      <p:sp>
        <p:nvSpPr>
          <p:cNvPr id="19" name="Content Placeholder 18"/>
          <p:cNvSpPr>
            <a:spLocks noGrp="1"/>
          </p:cNvSpPr>
          <p:nvPr>
            <p:ph sz="half" idx="2"/>
          </p:nvPr>
        </p:nvSpPr>
        <p:spPr>
          <a:xfrm>
            <a:off x="4635500" y="1414463"/>
            <a:ext cx="4127500" cy="1898650"/>
          </a:xfrm>
        </p:spPr>
        <p:txBody>
          <a:bodyPr/>
          <a:lstStyle/>
          <a:p>
            <a:pPr marL="296321" indent="-296321">
              <a:buClr>
                <a:srgbClr val="FFFFFF"/>
              </a:buClr>
              <a:defRPr/>
            </a:pPr>
            <a:r>
              <a:rPr lang="en-US" sz="1800" dirty="0" smtClean="0">
                <a:solidFill>
                  <a:srgbClr val="FFFFFF"/>
                </a:solidFill>
              </a:rPr>
              <a:t>Replication and data protection: </a:t>
            </a:r>
            <a:r>
              <a:rPr lang="en-US" sz="1800" dirty="0" err="1" smtClean="0">
                <a:solidFill>
                  <a:srgbClr val="FFFFFF"/>
                </a:solidFill>
              </a:rPr>
              <a:t>MirrorView</a:t>
            </a:r>
            <a:r>
              <a:rPr lang="en-US" sz="1800" dirty="0" smtClean="0">
                <a:solidFill>
                  <a:srgbClr val="FFFFFF"/>
                </a:solidFill>
              </a:rPr>
              <a:t>, </a:t>
            </a:r>
            <a:r>
              <a:rPr lang="en-US" sz="1800" dirty="0" err="1" smtClean="0">
                <a:solidFill>
                  <a:srgbClr val="FFFFFF"/>
                </a:solidFill>
              </a:rPr>
              <a:t>SanCopy</a:t>
            </a:r>
            <a:r>
              <a:rPr lang="en-US" sz="1800" dirty="0" smtClean="0">
                <a:solidFill>
                  <a:srgbClr val="FFFFFF"/>
                </a:solidFill>
              </a:rPr>
              <a:t>, Clones and Snapshots.</a:t>
            </a:r>
          </a:p>
          <a:p>
            <a:pPr marL="296321" indent="-296321">
              <a:buClr>
                <a:srgbClr val="FFFFFF"/>
              </a:buClr>
              <a:defRPr/>
            </a:pPr>
            <a:r>
              <a:rPr lang="en-US" sz="1800" dirty="0" smtClean="0">
                <a:solidFill>
                  <a:srgbClr val="FFFFFF"/>
                </a:solidFill>
              </a:rPr>
              <a:t>Support for Longhorn features: </a:t>
            </a:r>
            <a:r>
              <a:rPr lang="en-US" sz="1800" dirty="0" err="1" smtClean="0">
                <a:solidFill>
                  <a:srgbClr val="FFFFFF"/>
                </a:solidFill>
              </a:rPr>
              <a:t>iSCSIBoot</a:t>
            </a:r>
            <a:r>
              <a:rPr lang="en-US" sz="1800" dirty="0" smtClean="0">
                <a:solidFill>
                  <a:srgbClr val="FFFFFF"/>
                </a:solidFill>
              </a:rPr>
              <a:t>, Failover Clusters, MPIO, Volume Shadow Copy Service, Virtual Disk Service.</a:t>
            </a:r>
          </a:p>
        </p:txBody>
      </p:sp>
      <p:sp>
        <p:nvSpPr>
          <p:cNvPr id="38916" name="Oval 2"/>
          <p:cNvSpPr>
            <a:spLocks noChangeArrowheads="1"/>
          </p:cNvSpPr>
          <p:nvPr/>
        </p:nvSpPr>
        <p:spPr bwMode="gray">
          <a:xfrm rot="-1192205">
            <a:off x="1398588" y="3716338"/>
            <a:ext cx="5845175" cy="2528887"/>
          </a:xfrm>
          <a:prstGeom prst="ellipse">
            <a:avLst/>
          </a:prstGeom>
          <a:solidFill>
            <a:schemeClr val="hlink">
              <a:alpha val="20000"/>
            </a:schemeClr>
          </a:solidFill>
          <a:ln w="38100" algn="ctr">
            <a:noFill/>
            <a:round/>
            <a:headEnd/>
            <a:tailEnd/>
          </a:ln>
        </p:spPr>
        <p:txBody>
          <a:bodyPr wrap="none" anchor="ctr"/>
          <a:lstStyle/>
          <a:p>
            <a:endParaRPr lang="en-US"/>
          </a:p>
        </p:txBody>
      </p:sp>
      <p:sp>
        <p:nvSpPr>
          <p:cNvPr id="38917" name="Text Box 3"/>
          <p:cNvSpPr txBox="1">
            <a:spLocks noChangeArrowheads="1"/>
          </p:cNvSpPr>
          <p:nvPr/>
        </p:nvSpPr>
        <p:spPr bwMode="gray">
          <a:xfrm>
            <a:off x="2205038" y="6172200"/>
            <a:ext cx="1452562" cy="130175"/>
          </a:xfrm>
          <a:prstGeom prst="rect">
            <a:avLst/>
          </a:prstGeom>
          <a:noFill/>
          <a:ln w="9525" algn="ctr">
            <a:noFill/>
            <a:miter lim="800000"/>
            <a:headEnd/>
            <a:tailEnd/>
          </a:ln>
        </p:spPr>
        <p:txBody>
          <a:bodyPr lIns="0" tIns="0" rIns="0" bIns="0">
            <a:spAutoFit/>
          </a:bodyPr>
          <a:lstStyle/>
          <a:p>
            <a:pPr>
              <a:lnSpc>
                <a:spcPct val="85000"/>
              </a:lnSpc>
              <a:spcBef>
                <a:spcPct val="30000"/>
              </a:spcBef>
              <a:buClr>
                <a:schemeClr val="hlink"/>
              </a:buClr>
              <a:buSzPct val="50000"/>
              <a:buFont typeface="Wingdings" pitchFamily="2" charset="2"/>
              <a:buNone/>
            </a:pPr>
            <a:r>
              <a:rPr lang="en-US" sz="1000" b="1">
                <a:solidFill>
                  <a:schemeClr val="tx2"/>
                </a:solidFill>
              </a:rPr>
              <a:t>CX3-10</a:t>
            </a:r>
            <a:endParaRPr lang="en-US" sz="1000" b="1" i="1"/>
          </a:p>
        </p:txBody>
      </p:sp>
      <p:sp>
        <p:nvSpPr>
          <p:cNvPr id="38918" name="Text Box 4"/>
          <p:cNvSpPr txBox="1">
            <a:spLocks noChangeArrowheads="1"/>
          </p:cNvSpPr>
          <p:nvPr/>
        </p:nvSpPr>
        <p:spPr bwMode="gray">
          <a:xfrm>
            <a:off x="3429000" y="5819775"/>
            <a:ext cx="1493838" cy="130175"/>
          </a:xfrm>
          <a:prstGeom prst="rect">
            <a:avLst/>
          </a:prstGeom>
          <a:noFill/>
          <a:ln w="9525" algn="ctr">
            <a:noFill/>
            <a:miter lim="800000"/>
            <a:headEnd/>
            <a:tailEnd/>
          </a:ln>
        </p:spPr>
        <p:txBody>
          <a:bodyPr lIns="0" tIns="0" rIns="0" bIns="0">
            <a:spAutoFit/>
          </a:bodyPr>
          <a:lstStyle/>
          <a:p>
            <a:pPr>
              <a:lnSpc>
                <a:spcPct val="85000"/>
              </a:lnSpc>
              <a:spcBef>
                <a:spcPct val="30000"/>
              </a:spcBef>
              <a:buClr>
                <a:schemeClr val="hlink"/>
              </a:buClr>
              <a:buSzPct val="50000"/>
              <a:buFont typeface="Wingdings" pitchFamily="2" charset="2"/>
              <a:buNone/>
            </a:pPr>
            <a:r>
              <a:rPr lang="en-US" sz="1000" b="1">
                <a:solidFill>
                  <a:schemeClr val="tx2"/>
                </a:solidFill>
              </a:rPr>
              <a:t>CX3-20</a:t>
            </a:r>
          </a:p>
        </p:txBody>
      </p:sp>
      <p:sp>
        <p:nvSpPr>
          <p:cNvPr id="38919" name="Text Box 5"/>
          <p:cNvSpPr txBox="1">
            <a:spLocks noChangeArrowheads="1"/>
          </p:cNvSpPr>
          <p:nvPr/>
        </p:nvSpPr>
        <p:spPr bwMode="gray">
          <a:xfrm>
            <a:off x="4495800" y="5421313"/>
            <a:ext cx="1509713" cy="130175"/>
          </a:xfrm>
          <a:prstGeom prst="rect">
            <a:avLst/>
          </a:prstGeom>
          <a:noFill/>
          <a:ln w="9525" algn="ctr">
            <a:noFill/>
            <a:miter lim="800000"/>
            <a:headEnd/>
            <a:tailEnd/>
          </a:ln>
        </p:spPr>
        <p:txBody>
          <a:bodyPr lIns="0" tIns="0" rIns="0" bIns="0">
            <a:spAutoFit/>
          </a:bodyPr>
          <a:lstStyle/>
          <a:p>
            <a:pPr>
              <a:lnSpc>
                <a:spcPct val="85000"/>
              </a:lnSpc>
              <a:spcBef>
                <a:spcPct val="30000"/>
              </a:spcBef>
              <a:buClr>
                <a:schemeClr val="hlink"/>
              </a:buClr>
              <a:buSzPct val="50000"/>
              <a:buFont typeface="Wingdings" pitchFamily="2" charset="2"/>
              <a:buNone/>
            </a:pPr>
            <a:r>
              <a:rPr lang="en-US" sz="1000" b="1">
                <a:solidFill>
                  <a:schemeClr val="tx2"/>
                </a:solidFill>
              </a:rPr>
              <a:t>CX3-40</a:t>
            </a:r>
          </a:p>
        </p:txBody>
      </p:sp>
      <p:sp>
        <p:nvSpPr>
          <p:cNvPr id="38920" name="Text Box 6"/>
          <p:cNvSpPr txBox="1">
            <a:spLocks noChangeArrowheads="1"/>
          </p:cNvSpPr>
          <p:nvPr/>
        </p:nvSpPr>
        <p:spPr bwMode="gray">
          <a:xfrm>
            <a:off x="5638800" y="4757738"/>
            <a:ext cx="1620838" cy="130175"/>
          </a:xfrm>
          <a:prstGeom prst="rect">
            <a:avLst/>
          </a:prstGeom>
          <a:noFill/>
          <a:ln w="9525" algn="ctr">
            <a:noFill/>
            <a:miter lim="800000"/>
            <a:headEnd/>
            <a:tailEnd/>
          </a:ln>
        </p:spPr>
        <p:txBody>
          <a:bodyPr lIns="0" tIns="0" rIns="0" bIns="0">
            <a:spAutoFit/>
          </a:bodyPr>
          <a:lstStyle/>
          <a:p>
            <a:pPr>
              <a:lnSpc>
                <a:spcPct val="85000"/>
              </a:lnSpc>
              <a:spcBef>
                <a:spcPct val="30000"/>
              </a:spcBef>
              <a:buClr>
                <a:schemeClr val="hlink"/>
              </a:buClr>
              <a:buSzPct val="50000"/>
              <a:buFont typeface="Wingdings" pitchFamily="2" charset="2"/>
              <a:buNone/>
            </a:pPr>
            <a:r>
              <a:rPr lang="en-US" sz="1000" b="1">
                <a:solidFill>
                  <a:schemeClr val="tx2"/>
                </a:solidFill>
              </a:rPr>
              <a:t>CX3-80</a:t>
            </a:r>
            <a:endParaRPr lang="en-US" sz="1000" b="1" i="1"/>
          </a:p>
        </p:txBody>
      </p:sp>
      <p:grpSp>
        <p:nvGrpSpPr>
          <p:cNvPr id="38921" name="Group 7"/>
          <p:cNvGrpSpPr>
            <a:grpSpLocks/>
          </p:cNvGrpSpPr>
          <p:nvPr/>
        </p:nvGrpSpPr>
        <p:grpSpPr bwMode="auto">
          <a:xfrm>
            <a:off x="1289050" y="3581400"/>
            <a:ext cx="5721350" cy="2979738"/>
            <a:chOff x="423" y="1252"/>
            <a:chExt cx="4895" cy="2955"/>
          </a:xfrm>
        </p:grpSpPr>
        <p:sp>
          <p:nvSpPr>
            <p:cNvPr id="38927" name="Freeform 8"/>
            <p:cNvSpPr>
              <a:spLocks/>
            </p:cNvSpPr>
            <p:nvPr/>
          </p:nvSpPr>
          <p:spPr bwMode="gray">
            <a:xfrm>
              <a:off x="488" y="1252"/>
              <a:ext cx="4830" cy="2879"/>
            </a:xfrm>
            <a:custGeom>
              <a:avLst/>
              <a:gdLst>
                <a:gd name="T0" fmla="*/ 0 w 4972"/>
                <a:gd name="T1" fmla="*/ 0 h 3012"/>
                <a:gd name="T2" fmla="*/ 0 w 4972"/>
                <a:gd name="T3" fmla="*/ 2879 h 3012"/>
                <a:gd name="T4" fmla="*/ 4830 w 4972"/>
                <a:gd name="T5" fmla="*/ 2879 h 3012"/>
                <a:gd name="T6" fmla="*/ 0 60000 65536"/>
                <a:gd name="T7" fmla="*/ 0 60000 65536"/>
                <a:gd name="T8" fmla="*/ 0 60000 65536"/>
                <a:gd name="T9" fmla="*/ 0 w 4972"/>
                <a:gd name="T10" fmla="*/ 0 h 3012"/>
                <a:gd name="T11" fmla="*/ 4972 w 4972"/>
                <a:gd name="T12" fmla="*/ 3012 h 3012"/>
              </a:gdLst>
              <a:ahLst/>
              <a:cxnLst>
                <a:cxn ang="T6">
                  <a:pos x="T0" y="T1"/>
                </a:cxn>
                <a:cxn ang="T7">
                  <a:pos x="T2" y="T3"/>
                </a:cxn>
                <a:cxn ang="T8">
                  <a:pos x="T4" y="T5"/>
                </a:cxn>
              </a:cxnLst>
              <a:rect l="T9" t="T10" r="T11" b="T12"/>
              <a:pathLst>
                <a:path w="4972" h="3012">
                  <a:moveTo>
                    <a:pt x="0" y="0"/>
                  </a:moveTo>
                  <a:lnTo>
                    <a:pt x="0" y="3012"/>
                  </a:lnTo>
                  <a:lnTo>
                    <a:pt x="4972" y="3012"/>
                  </a:lnTo>
                </a:path>
              </a:pathLst>
            </a:custGeom>
            <a:noFill/>
            <a:ln w="203200">
              <a:solidFill>
                <a:srgbClr val="969696"/>
              </a:solidFill>
              <a:round/>
              <a:headEnd type="triangle" w="sm" len="sm"/>
              <a:tailEnd type="triangle" w="sm" len="sm"/>
            </a:ln>
          </p:spPr>
          <p:txBody>
            <a:bodyPr/>
            <a:lstStyle/>
            <a:p>
              <a:endParaRPr lang="en-US"/>
            </a:p>
          </p:txBody>
        </p:sp>
        <p:sp>
          <p:nvSpPr>
            <p:cNvPr id="38928" name="Rectangle 9"/>
            <p:cNvSpPr>
              <a:spLocks noChangeArrowheads="1"/>
            </p:cNvSpPr>
            <p:nvPr/>
          </p:nvSpPr>
          <p:spPr bwMode="gray">
            <a:xfrm>
              <a:off x="2479" y="4056"/>
              <a:ext cx="855" cy="151"/>
            </a:xfrm>
            <a:prstGeom prst="rect">
              <a:avLst/>
            </a:prstGeom>
            <a:noFill/>
            <a:ln w="9525">
              <a:noFill/>
              <a:miter lim="800000"/>
              <a:headEnd/>
              <a:tailEnd/>
            </a:ln>
          </p:spPr>
          <p:txBody>
            <a:bodyPr wrap="none" lIns="0" tIns="0" rIns="0" bIns="0" anchor="ctr">
              <a:spAutoFit/>
            </a:bodyPr>
            <a:lstStyle/>
            <a:p>
              <a:pPr algn="ctr" eaLnBrk="0" hangingPunct="0"/>
              <a:r>
                <a:rPr lang="en-US" sz="1000" b="1" i="1">
                  <a:solidFill>
                    <a:schemeClr val="bg1"/>
                  </a:solidFill>
                </a:rPr>
                <a:t>SERVICE LEVEL</a:t>
              </a:r>
            </a:p>
          </p:txBody>
        </p:sp>
        <p:sp>
          <p:nvSpPr>
            <p:cNvPr id="38929" name="Rectangle 10"/>
            <p:cNvSpPr>
              <a:spLocks noChangeArrowheads="1"/>
            </p:cNvSpPr>
            <p:nvPr/>
          </p:nvSpPr>
          <p:spPr bwMode="gray">
            <a:xfrm rot="5400000">
              <a:off x="71" y="2630"/>
              <a:ext cx="833" cy="130"/>
            </a:xfrm>
            <a:prstGeom prst="rect">
              <a:avLst/>
            </a:prstGeom>
            <a:noFill/>
            <a:ln w="9525">
              <a:noFill/>
              <a:miter lim="800000"/>
              <a:headEnd/>
              <a:tailEnd/>
            </a:ln>
          </p:spPr>
          <p:txBody>
            <a:bodyPr rot="10800000" wrap="none" lIns="0" tIns="0" rIns="0" bIns="0" anchor="ctr">
              <a:spAutoFit/>
            </a:bodyPr>
            <a:lstStyle/>
            <a:p>
              <a:pPr algn="ctr" eaLnBrk="0" hangingPunct="0"/>
              <a:r>
                <a:rPr lang="en-US" sz="1000" b="1" i="1">
                  <a:solidFill>
                    <a:schemeClr val="bg1"/>
                  </a:solidFill>
                </a:rPr>
                <a:t>SCALABILITY</a:t>
              </a:r>
            </a:p>
          </p:txBody>
        </p:sp>
      </p:grpSp>
      <p:pic>
        <p:nvPicPr>
          <p:cNvPr id="38922" name="Picture 11" descr="CX3_Single_SO_72dpi"/>
          <p:cNvPicPr>
            <a:picLocks noChangeAspect="1" noChangeArrowheads="1"/>
          </p:cNvPicPr>
          <p:nvPr/>
        </p:nvPicPr>
        <p:blipFill>
          <a:blip r:embed="rId3"/>
          <a:srcRect/>
          <a:stretch>
            <a:fillRect/>
          </a:stretch>
        </p:blipFill>
        <p:spPr bwMode="gray">
          <a:xfrm>
            <a:off x="3416300" y="4735513"/>
            <a:ext cx="393700" cy="992187"/>
          </a:xfrm>
          <a:prstGeom prst="rect">
            <a:avLst/>
          </a:prstGeom>
          <a:noFill/>
          <a:ln w="9525">
            <a:noFill/>
            <a:miter lim="800000"/>
            <a:headEnd/>
            <a:tailEnd/>
          </a:ln>
        </p:spPr>
      </p:pic>
      <p:pic>
        <p:nvPicPr>
          <p:cNvPr id="38923" name="Picture 12" descr="CX3-40"/>
          <p:cNvPicPr>
            <a:picLocks noChangeAspect="1" noChangeArrowheads="1"/>
          </p:cNvPicPr>
          <p:nvPr/>
        </p:nvPicPr>
        <p:blipFill>
          <a:blip r:embed="rId4"/>
          <a:srcRect/>
          <a:stretch>
            <a:fillRect/>
          </a:stretch>
        </p:blipFill>
        <p:spPr bwMode="gray">
          <a:xfrm>
            <a:off x="4419600" y="4278313"/>
            <a:ext cx="688975" cy="1058862"/>
          </a:xfrm>
          <a:prstGeom prst="rect">
            <a:avLst/>
          </a:prstGeom>
          <a:noFill/>
          <a:ln w="9525">
            <a:noFill/>
            <a:miter lim="800000"/>
            <a:headEnd/>
            <a:tailEnd/>
          </a:ln>
        </p:spPr>
      </p:pic>
      <p:pic>
        <p:nvPicPr>
          <p:cNvPr id="38924" name="Picture 13" descr="CX3-80"/>
          <p:cNvPicPr>
            <a:picLocks noChangeAspect="1" noChangeArrowheads="1"/>
          </p:cNvPicPr>
          <p:nvPr/>
        </p:nvPicPr>
        <p:blipFill>
          <a:blip r:embed="rId5"/>
          <a:srcRect/>
          <a:stretch>
            <a:fillRect/>
          </a:stretch>
        </p:blipFill>
        <p:spPr bwMode="gray">
          <a:xfrm>
            <a:off x="5486400" y="3668713"/>
            <a:ext cx="941388" cy="965200"/>
          </a:xfrm>
          <a:prstGeom prst="rect">
            <a:avLst/>
          </a:prstGeom>
          <a:noFill/>
          <a:ln w="9525">
            <a:noFill/>
            <a:miter lim="800000"/>
            <a:headEnd/>
            <a:tailEnd/>
          </a:ln>
        </p:spPr>
      </p:pic>
      <p:pic>
        <p:nvPicPr>
          <p:cNvPr id="38925" name="Picture 14" descr="CX3-10_SO_96dpi"/>
          <p:cNvPicPr>
            <a:picLocks noChangeAspect="1" noChangeArrowheads="1"/>
          </p:cNvPicPr>
          <p:nvPr/>
        </p:nvPicPr>
        <p:blipFill>
          <a:blip r:embed="rId6"/>
          <a:srcRect/>
          <a:stretch>
            <a:fillRect/>
          </a:stretch>
        </p:blipFill>
        <p:spPr bwMode="gray">
          <a:xfrm>
            <a:off x="2209800" y="5634038"/>
            <a:ext cx="322263" cy="469900"/>
          </a:xfrm>
          <a:prstGeom prst="rect">
            <a:avLst/>
          </a:prstGeom>
          <a:noFill/>
          <a:ln w="9525">
            <a:noFill/>
            <a:miter lim="800000"/>
            <a:headEnd/>
            <a:tailEnd/>
          </a:ln>
        </p:spPr>
      </p:pic>
      <p:sp>
        <p:nvSpPr>
          <p:cNvPr id="17" name="AutoShape 15"/>
          <p:cNvSpPr>
            <a:spLocks noChangeArrowheads="1"/>
          </p:cNvSpPr>
          <p:nvPr/>
        </p:nvSpPr>
        <p:spPr bwMode="gray">
          <a:xfrm>
            <a:off x="2438400" y="5257800"/>
            <a:ext cx="668338" cy="511175"/>
          </a:xfrm>
          <a:prstGeom prst="irregularSeal1">
            <a:avLst/>
          </a:prstGeom>
          <a:gradFill rotWithShape="1">
            <a:gsLst>
              <a:gs pos="0">
                <a:srgbClr val="FFFF00">
                  <a:alpha val="79999"/>
                </a:srgbClr>
              </a:gs>
              <a:gs pos="100000">
                <a:srgbClr val="FF9900">
                  <a:alpha val="79999"/>
                </a:srgbClr>
              </a:gs>
            </a:gsLst>
            <a:path path="shape">
              <a:fillToRect l="50000" t="50000" r="50000" b="50000"/>
            </a:path>
          </a:gradFill>
          <a:ln w="9525" cap="rnd" algn="ctr">
            <a:solidFill>
              <a:srgbClr val="FF3300"/>
            </a:solidFill>
            <a:miter lim="800000"/>
            <a:headEnd/>
            <a:tailEnd/>
          </a:ln>
        </p:spPr>
        <p:txBody>
          <a:bodyPr lIns="0" tIns="0" rIns="0" bIns="0" anchor="ctr"/>
          <a:lstStyle/>
          <a:p>
            <a:pPr algn="ctr"/>
            <a:r>
              <a:rPr lang="en-US" sz="1000" b="1" i="1"/>
              <a:t>New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7" name="Straight Connector 36"/>
          <p:cNvCxnSpPr/>
          <p:nvPr/>
        </p:nvCxnSpPr>
        <p:spPr bwMode="auto">
          <a:xfrm rot="5400000">
            <a:off x="6057900" y="4651375"/>
            <a:ext cx="685800" cy="60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8" name="Straight Connector 37"/>
          <p:cNvCxnSpPr/>
          <p:nvPr/>
        </p:nvCxnSpPr>
        <p:spPr bwMode="auto">
          <a:xfrm rot="16200000" flipH="1">
            <a:off x="6134100" y="4651375"/>
            <a:ext cx="685800" cy="60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39939" name="Picture 13"/>
          <p:cNvPicPr>
            <a:picLocks noChangeAspect="1" noChangeArrowheads="1"/>
          </p:cNvPicPr>
          <p:nvPr/>
        </p:nvPicPr>
        <p:blipFill>
          <a:blip r:embed="rId3"/>
          <a:srcRect/>
          <a:stretch>
            <a:fillRect/>
          </a:stretch>
        </p:blipFill>
        <p:spPr bwMode="auto">
          <a:xfrm>
            <a:off x="5570538" y="2003425"/>
            <a:ext cx="1736725" cy="488950"/>
          </a:xfrm>
          <a:prstGeom prst="rect">
            <a:avLst/>
          </a:prstGeom>
          <a:noFill/>
          <a:ln w="9525">
            <a:noFill/>
            <a:miter lim="800000"/>
            <a:headEnd/>
            <a:tailEnd/>
          </a:ln>
        </p:spPr>
      </p:pic>
      <p:sp>
        <p:nvSpPr>
          <p:cNvPr id="9228" name="Rectangle 12"/>
          <p:cNvSpPr>
            <a:spLocks noGrp="1" noChangeArrowheads="1"/>
          </p:cNvSpPr>
          <p:nvPr>
            <p:ph type="title"/>
          </p:nvPr>
        </p:nvSpPr>
        <p:spPr/>
        <p:txBody>
          <a:bodyPr/>
          <a:lstStyle/>
          <a:p>
            <a:pPr defTabSz="912777" eaLnBrk="1" hangingPunct="1">
              <a:defRPr/>
            </a:pPr>
            <a:r>
              <a:rPr smtClean="0"/>
              <a:t>Dell NX1950</a:t>
            </a:r>
            <a:br>
              <a:rPr smtClean="0"/>
            </a:br>
            <a:r>
              <a:rPr sz="3600" smtClean="0">
                <a:solidFill>
                  <a:schemeClr val="accent1"/>
                </a:solidFill>
              </a:rPr>
              <a:t>iSCSI &amp; NAS</a:t>
            </a:r>
            <a:endParaRPr sz="3600">
              <a:solidFill>
                <a:schemeClr val="accent1"/>
              </a:solidFill>
            </a:endParaRPr>
          </a:p>
        </p:txBody>
      </p:sp>
      <p:sp>
        <p:nvSpPr>
          <p:cNvPr id="5" name="Content Placeholder 4"/>
          <p:cNvSpPr>
            <a:spLocks noGrp="1"/>
          </p:cNvSpPr>
          <p:nvPr>
            <p:ph sz="half" idx="1"/>
          </p:nvPr>
        </p:nvSpPr>
        <p:spPr>
          <a:xfrm>
            <a:off x="382588" y="1414463"/>
            <a:ext cx="4125912" cy="5048250"/>
          </a:xfrm>
        </p:spPr>
        <p:txBody>
          <a:bodyPr/>
          <a:lstStyle/>
          <a:p>
            <a:pPr eaLnBrk="1" hangingPunct="1">
              <a:spcBef>
                <a:spcPts val="1167"/>
              </a:spcBef>
              <a:defRPr/>
            </a:pPr>
            <a:endParaRPr lang="en-US" dirty="0" smtClean="0"/>
          </a:p>
          <a:p>
            <a:pPr eaLnBrk="1" hangingPunct="1">
              <a:spcBef>
                <a:spcPts val="1167"/>
              </a:spcBef>
              <a:defRPr/>
            </a:pPr>
            <a:r>
              <a:rPr lang="en-US" sz="2400" dirty="0" smtClean="0"/>
              <a:t>Features</a:t>
            </a:r>
            <a:endParaRPr lang="en-US" dirty="0" smtClean="0"/>
          </a:p>
          <a:p>
            <a:pPr lvl="1" eaLnBrk="1" hangingPunct="1">
              <a:spcBef>
                <a:spcPts val="1083"/>
              </a:spcBef>
              <a:defRPr/>
            </a:pPr>
            <a:r>
              <a:rPr lang="en-US" dirty="0" smtClean="0"/>
              <a:t>Unified file and block (WUDSS)</a:t>
            </a:r>
          </a:p>
          <a:p>
            <a:pPr lvl="1" eaLnBrk="1" hangingPunct="1">
              <a:spcBef>
                <a:spcPts val="1083"/>
              </a:spcBef>
              <a:defRPr/>
            </a:pPr>
            <a:r>
              <a:rPr lang="en-US" dirty="0" smtClean="0"/>
              <a:t>Integrated with Dell MD SAS array</a:t>
            </a:r>
          </a:p>
          <a:p>
            <a:pPr lvl="1" eaLnBrk="1" hangingPunct="1">
              <a:spcBef>
                <a:spcPts val="1083"/>
              </a:spcBef>
              <a:defRPr/>
            </a:pPr>
            <a:r>
              <a:rPr lang="en-US" smtClean="0"/>
              <a:t>Expansion JBODs for MD3000</a:t>
            </a:r>
            <a:endParaRPr lang="en-US" dirty="0" smtClean="0"/>
          </a:p>
          <a:p>
            <a:pPr lvl="1" eaLnBrk="1" hangingPunct="1">
              <a:spcBef>
                <a:spcPts val="1083"/>
              </a:spcBef>
              <a:defRPr/>
            </a:pPr>
            <a:r>
              <a:rPr lang="en-US" dirty="0" smtClean="0"/>
              <a:t>2-node HA cluster support</a:t>
            </a:r>
          </a:p>
          <a:p>
            <a:pPr lvl="1" eaLnBrk="1" hangingPunct="1">
              <a:spcBef>
                <a:spcPts val="1083"/>
              </a:spcBef>
              <a:defRPr/>
            </a:pPr>
            <a:r>
              <a:rPr lang="en-US" dirty="0" smtClean="0"/>
              <a:t>Wizard assisted management</a:t>
            </a:r>
          </a:p>
          <a:p>
            <a:pPr eaLnBrk="1" hangingPunct="1">
              <a:spcBef>
                <a:spcPts val="1167"/>
              </a:spcBef>
              <a:defRPr/>
            </a:pPr>
            <a:r>
              <a:rPr lang="en-US" sz="2400" dirty="0" smtClean="0"/>
              <a:t>Futures</a:t>
            </a:r>
            <a:endParaRPr lang="en-US" dirty="0" smtClean="0"/>
          </a:p>
          <a:p>
            <a:pPr lvl="1" eaLnBrk="1" hangingPunct="1">
              <a:spcBef>
                <a:spcPts val="1083"/>
              </a:spcBef>
              <a:defRPr/>
            </a:pPr>
            <a:r>
              <a:rPr lang="en-US" dirty="0" smtClean="0"/>
              <a:t>Storage on Dell/EMC FC SAN</a:t>
            </a:r>
          </a:p>
          <a:p>
            <a:pPr lvl="1" eaLnBrk="1" hangingPunct="1">
              <a:spcBef>
                <a:spcPts val="1083"/>
              </a:spcBef>
              <a:defRPr/>
            </a:pPr>
            <a:r>
              <a:rPr lang="en-US" dirty="0" smtClean="0"/>
              <a:t>Cluster with up to 8 NX1950 nodes</a:t>
            </a:r>
          </a:p>
        </p:txBody>
      </p:sp>
      <p:sp>
        <p:nvSpPr>
          <p:cNvPr id="7" name="Text Box 34"/>
          <p:cNvSpPr txBox="1">
            <a:spLocks noChangeArrowheads="1"/>
          </p:cNvSpPr>
          <p:nvPr/>
        </p:nvSpPr>
        <p:spPr bwMode="auto">
          <a:xfrm>
            <a:off x="7508875" y="2647950"/>
            <a:ext cx="512763" cy="153988"/>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MD1000</a:t>
            </a:r>
          </a:p>
        </p:txBody>
      </p:sp>
      <p:pic>
        <p:nvPicPr>
          <p:cNvPr id="39943" name="Picture 10"/>
          <p:cNvPicPr>
            <a:picLocks noChangeAspect="1" noChangeArrowheads="1"/>
          </p:cNvPicPr>
          <p:nvPr/>
        </p:nvPicPr>
        <p:blipFill>
          <a:blip r:embed="rId3"/>
          <a:srcRect/>
          <a:stretch>
            <a:fillRect/>
          </a:stretch>
        </p:blipFill>
        <p:spPr bwMode="auto">
          <a:xfrm>
            <a:off x="5570538" y="2465388"/>
            <a:ext cx="1736725" cy="488950"/>
          </a:xfrm>
          <a:prstGeom prst="rect">
            <a:avLst/>
          </a:prstGeom>
          <a:noFill/>
          <a:ln w="9525">
            <a:noFill/>
            <a:miter lim="800000"/>
            <a:headEnd/>
            <a:tailEnd/>
          </a:ln>
        </p:spPr>
      </p:pic>
      <p:pic>
        <p:nvPicPr>
          <p:cNvPr id="39944" name="Picture 12"/>
          <p:cNvPicPr>
            <a:picLocks noChangeAspect="1" noChangeArrowheads="1"/>
          </p:cNvPicPr>
          <p:nvPr/>
        </p:nvPicPr>
        <p:blipFill>
          <a:blip r:embed="rId4"/>
          <a:srcRect/>
          <a:stretch>
            <a:fillRect/>
          </a:stretch>
        </p:blipFill>
        <p:spPr bwMode="auto">
          <a:xfrm>
            <a:off x="5570538" y="1681163"/>
            <a:ext cx="1728787" cy="158750"/>
          </a:xfrm>
          <a:prstGeom prst="rect">
            <a:avLst/>
          </a:prstGeom>
          <a:noFill/>
          <a:ln w="9525" algn="ctr">
            <a:noFill/>
            <a:miter lim="800000"/>
            <a:headEnd/>
            <a:tailEnd/>
          </a:ln>
        </p:spPr>
      </p:pic>
      <p:pic>
        <p:nvPicPr>
          <p:cNvPr id="39945" name="Picture 14"/>
          <p:cNvPicPr>
            <a:picLocks noChangeAspect="1" noChangeArrowheads="1"/>
          </p:cNvPicPr>
          <p:nvPr/>
        </p:nvPicPr>
        <p:blipFill>
          <a:blip r:embed="rId4"/>
          <a:srcRect/>
          <a:stretch>
            <a:fillRect/>
          </a:stretch>
        </p:blipFill>
        <p:spPr bwMode="auto">
          <a:xfrm>
            <a:off x="5570538" y="1833563"/>
            <a:ext cx="1728787" cy="158750"/>
          </a:xfrm>
          <a:prstGeom prst="rect">
            <a:avLst/>
          </a:prstGeom>
          <a:noFill/>
          <a:ln w="9525" algn="ctr">
            <a:noFill/>
            <a:miter lim="800000"/>
            <a:headEnd/>
            <a:tailEnd/>
          </a:ln>
        </p:spPr>
      </p:pic>
      <p:pic>
        <p:nvPicPr>
          <p:cNvPr id="39946" name="Picture 10"/>
          <p:cNvPicPr>
            <a:picLocks noChangeAspect="1" noChangeArrowheads="1"/>
          </p:cNvPicPr>
          <p:nvPr/>
        </p:nvPicPr>
        <p:blipFill>
          <a:blip r:embed="rId3"/>
          <a:srcRect/>
          <a:stretch>
            <a:fillRect/>
          </a:stretch>
        </p:blipFill>
        <p:spPr bwMode="auto">
          <a:xfrm>
            <a:off x="5570538" y="2922588"/>
            <a:ext cx="1736725" cy="488950"/>
          </a:xfrm>
          <a:prstGeom prst="rect">
            <a:avLst/>
          </a:prstGeom>
          <a:noFill/>
          <a:ln w="9525">
            <a:noFill/>
            <a:miter lim="800000"/>
            <a:headEnd/>
            <a:tailEnd/>
          </a:ln>
        </p:spPr>
      </p:pic>
      <p:sp>
        <p:nvSpPr>
          <p:cNvPr id="13" name="Text Box 36"/>
          <p:cNvSpPr txBox="1">
            <a:spLocks noChangeArrowheads="1"/>
          </p:cNvSpPr>
          <p:nvPr/>
        </p:nvSpPr>
        <p:spPr bwMode="auto">
          <a:xfrm>
            <a:off x="7508875" y="2187575"/>
            <a:ext cx="512763" cy="153988"/>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MD3000</a:t>
            </a:r>
          </a:p>
        </p:txBody>
      </p:sp>
      <p:sp>
        <p:nvSpPr>
          <p:cNvPr id="14" name="Text Box 36"/>
          <p:cNvSpPr txBox="1">
            <a:spLocks noChangeArrowheads="1"/>
          </p:cNvSpPr>
          <p:nvPr/>
        </p:nvSpPr>
        <p:spPr bwMode="auto">
          <a:xfrm>
            <a:off x="7508875" y="1833563"/>
            <a:ext cx="477838" cy="153987"/>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NX1950</a:t>
            </a:r>
          </a:p>
        </p:txBody>
      </p:sp>
      <p:sp>
        <p:nvSpPr>
          <p:cNvPr id="15" name="Text Box 36"/>
          <p:cNvSpPr txBox="1">
            <a:spLocks noChangeArrowheads="1"/>
          </p:cNvSpPr>
          <p:nvPr/>
        </p:nvSpPr>
        <p:spPr bwMode="auto">
          <a:xfrm>
            <a:off x="7508875" y="1681163"/>
            <a:ext cx="477838" cy="153987"/>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NX1950</a:t>
            </a:r>
          </a:p>
        </p:txBody>
      </p:sp>
      <p:sp>
        <p:nvSpPr>
          <p:cNvPr id="16" name="Text Box 34"/>
          <p:cNvSpPr txBox="1">
            <a:spLocks noChangeArrowheads="1"/>
          </p:cNvSpPr>
          <p:nvPr/>
        </p:nvSpPr>
        <p:spPr bwMode="auto">
          <a:xfrm>
            <a:off x="7508875" y="3097213"/>
            <a:ext cx="512763" cy="153987"/>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MD1000</a:t>
            </a:r>
          </a:p>
        </p:txBody>
      </p:sp>
      <p:sp>
        <p:nvSpPr>
          <p:cNvPr id="17" name="TextBox 15"/>
          <p:cNvSpPr txBox="1">
            <a:spLocks noChangeArrowheads="1"/>
          </p:cNvSpPr>
          <p:nvPr/>
        </p:nvSpPr>
        <p:spPr bwMode="auto">
          <a:xfrm>
            <a:off x="5583238" y="990600"/>
            <a:ext cx="1731962" cy="590550"/>
          </a:xfrm>
          <a:prstGeom prst="rect">
            <a:avLst/>
          </a:prstGeom>
          <a:noFill/>
          <a:ln w="9525">
            <a:noFill/>
            <a:miter lim="800000"/>
            <a:headEnd/>
            <a:tailEnd/>
          </a:ln>
        </p:spPr>
        <p:txBody>
          <a:bodyPr>
            <a:spAutoFit/>
          </a:bodyPr>
          <a:lstStyle/>
          <a:p>
            <a:pPr algn="ctr">
              <a:lnSpc>
                <a:spcPct val="90000"/>
              </a:lnSpc>
              <a:defRPr/>
            </a:pPr>
            <a:r>
              <a:rPr lang="en-US" dirty="0">
                <a:effectLst>
                  <a:outerShdw blurRad="38100" dist="38100" dir="2700000" algn="tl">
                    <a:srgbClr val="000000">
                      <a:alpha val="43137"/>
                    </a:srgbClr>
                  </a:outerShdw>
                </a:effectLst>
                <a:latin typeface="+mn-lt"/>
              </a:rPr>
              <a:t>Integrated</a:t>
            </a:r>
          </a:p>
          <a:p>
            <a:pPr algn="ctr">
              <a:lnSpc>
                <a:spcPct val="90000"/>
              </a:lnSpc>
              <a:defRPr/>
            </a:pPr>
            <a:r>
              <a:rPr lang="en-US" dirty="0">
                <a:effectLst>
                  <a:outerShdw blurRad="38100" dist="38100" dir="2700000" algn="tl">
                    <a:srgbClr val="000000">
                      <a:alpha val="43137"/>
                    </a:srgbClr>
                  </a:outerShdw>
                </a:effectLst>
                <a:latin typeface="+mn-lt"/>
              </a:rPr>
              <a:t>Configuration</a:t>
            </a:r>
          </a:p>
        </p:txBody>
      </p:sp>
      <p:pic>
        <p:nvPicPr>
          <p:cNvPr id="39952" name="Picture 19" descr="3UEMC"/>
          <p:cNvPicPr>
            <a:picLocks noChangeAspect="1" noChangeArrowheads="1"/>
          </p:cNvPicPr>
          <p:nvPr/>
        </p:nvPicPr>
        <p:blipFill>
          <a:blip r:embed="rId5"/>
          <a:srcRect/>
          <a:stretch>
            <a:fillRect/>
          </a:stretch>
        </p:blipFill>
        <p:spPr bwMode="auto">
          <a:xfrm>
            <a:off x="5578475" y="5486400"/>
            <a:ext cx="1752600" cy="533400"/>
          </a:xfrm>
          <a:prstGeom prst="rect">
            <a:avLst/>
          </a:prstGeom>
          <a:noFill/>
          <a:ln w="9525">
            <a:noFill/>
            <a:miter lim="800000"/>
            <a:headEnd/>
            <a:tailEnd/>
          </a:ln>
        </p:spPr>
      </p:pic>
      <p:pic>
        <p:nvPicPr>
          <p:cNvPr id="39953" name="Picture 20" descr="SPS"/>
          <p:cNvPicPr>
            <a:picLocks noChangeAspect="1" noChangeArrowheads="1"/>
          </p:cNvPicPr>
          <p:nvPr/>
        </p:nvPicPr>
        <p:blipFill>
          <a:blip r:embed="rId6"/>
          <a:srcRect/>
          <a:stretch>
            <a:fillRect/>
          </a:stretch>
        </p:blipFill>
        <p:spPr bwMode="auto">
          <a:xfrm>
            <a:off x="5578475" y="5327650"/>
            <a:ext cx="1752600" cy="166688"/>
          </a:xfrm>
          <a:prstGeom prst="rect">
            <a:avLst/>
          </a:prstGeom>
          <a:noFill/>
          <a:ln w="9525">
            <a:noFill/>
            <a:miter lim="800000"/>
            <a:headEnd/>
            <a:tailEnd/>
          </a:ln>
        </p:spPr>
      </p:pic>
      <p:sp>
        <p:nvSpPr>
          <p:cNvPr id="25" name="Text Box 29"/>
          <p:cNvSpPr txBox="1">
            <a:spLocks noChangeArrowheads="1"/>
          </p:cNvSpPr>
          <p:nvPr/>
        </p:nvSpPr>
        <p:spPr bwMode="auto">
          <a:xfrm>
            <a:off x="5580063" y="3733800"/>
            <a:ext cx="1716087" cy="590550"/>
          </a:xfrm>
          <a:prstGeom prst="rect">
            <a:avLst/>
          </a:prstGeom>
          <a:noFill/>
          <a:ln w="9525" algn="ctr">
            <a:noFill/>
            <a:miter lim="800000"/>
            <a:headEnd/>
            <a:tailEnd/>
          </a:ln>
        </p:spPr>
        <p:txBody>
          <a:bodyPr>
            <a:spAutoFit/>
          </a:bodyPr>
          <a:lstStyle/>
          <a:p>
            <a:pPr marL="111125" indent="-111125" algn="ctr" eaLnBrk="0" hangingPunct="0">
              <a:lnSpc>
                <a:spcPct val="90000"/>
              </a:lnSpc>
              <a:defRPr/>
            </a:pPr>
            <a:r>
              <a:rPr lang="en-US" dirty="0">
                <a:effectLst>
                  <a:outerShdw blurRad="38100" dist="38100" dir="2700000" algn="tl">
                    <a:srgbClr val="000000">
                      <a:alpha val="43137"/>
                    </a:srgbClr>
                  </a:outerShdw>
                </a:effectLst>
                <a:latin typeface="+mn-lt"/>
              </a:rPr>
              <a:t>Gateway Configuration</a:t>
            </a:r>
          </a:p>
        </p:txBody>
      </p:sp>
      <p:pic>
        <p:nvPicPr>
          <p:cNvPr id="39955" name="Picture 12"/>
          <p:cNvPicPr>
            <a:picLocks noChangeAspect="1" noChangeArrowheads="1"/>
          </p:cNvPicPr>
          <p:nvPr/>
        </p:nvPicPr>
        <p:blipFill>
          <a:blip r:embed="rId4"/>
          <a:srcRect/>
          <a:stretch>
            <a:fillRect/>
          </a:stretch>
        </p:blipFill>
        <p:spPr bwMode="auto">
          <a:xfrm>
            <a:off x="5578475" y="4398963"/>
            <a:ext cx="1728788" cy="158750"/>
          </a:xfrm>
          <a:prstGeom prst="rect">
            <a:avLst/>
          </a:prstGeom>
          <a:noFill/>
          <a:ln w="9525" algn="ctr">
            <a:noFill/>
            <a:miter lim="800000"/>
            <a:headEnd/>
            <a:tailEnd/>
          </a:ln>
        </p:spPr>
      </p:pic>
      <p:pic>
        <p:nvPicPr>
          <p:cNvPr id="39956" name="Picture 14"/>
          <p:cNvPicPr>
            <a:picLocks noChangeAspect="1" noChangeArrowheads="1"/>
          </p:cNvPicPr>
          <p:nvPr/>
        </p:nvPicPr>
        <p:blipFill>
          <a:blip r:embed="rId4"/>
          <a:srcRect/>
          <a:stretch>
            <a:fillRect/>
          </a:stretch>
        </p:blipFill>
        <p:spPr bwMode="auto">
          <a:xfrm>
            <a:off x="5578475" y="4551363"/>
            <a:ext cx="1728788" cy="158750"/>
          </a:xfrm>
          <a:prstGeom prst="rect">
            <a:avLst/>
          </a:prstGeom>
          <a:noFill/>
          <a:ln w="9525" algn="ctr">
            <a:noFill/>
            <a:miter lim="800000"/>
            <a:headEnd/>
            <a:tailEnd/>
          </a:ln>
        </p:spPr>
      </p:pic>
      <p:pic>
        <p:nvPicPr>
          <p:cNvPr id="39957" name="Picture 19" descr="3UEMC"/>
          <p:cNvPicPr>
            <a:picLocks noChangeAspect="1" noChangeArrowheads="1"/>
          </p:cNvPicPr>
          <p:nvPr/>
        </p:nvPicPr>
        <p:blipFill>
          <a:blip r:embed="rId5"/>
          <a:srcRect/>
          <a:stretch>
            <a:fillRect/>
          </a:stretch>
        </p:blipFill>
        <p:spPr bwMode="auto">
          <a:xfrm>
            <a:off x="5578475" y="6019800"/>
            <a:ext cx="1752600" cy="533400"/>
          </a:xfrm>
          <a:prstGeom prst="rect">
            <a:avLst/>
          </a:prstGeom>
          <a:noFill/>
          <a:ln w="9525">
            <a:noFill/>
            <a:miter lim="800000"/>
            <a:headEnd/>
            <a:tailEnd/>
          </a:ln>
        </p:spPr>
      </p:pic>
      <p:pic>
        <p:nvPicPr>
          <p:cNvPr id="39958" name="Picture 20" descr="SPS"/>
          <p:cNvPicPr>
            <a:picLocks noChangeAspect="1" noChangeArrowheads="1"/>
          </p:cNvPicPr>
          <p:nvPr/>
        </p:nvPicPr>
        <p:blipFill>
          <a:blip r:embed="rId6"/>
          <a:srcRect/>
          <a:stretch>
            <a:fillRect/>
          </a:stretch>
        </p:blipFill>
        <p:spPr bwMode="auto">
          <a:xfrm>
            <a:off x="5578475" y="5167313"/>
            <a:ext cx="1752600" cy="166687"/>
          </a:xfrm>
          <a:prstGeom prst="rect">
            <a:avLst/>
          </a:prstGeom>
          <a:noFill/>
          <a:ln w="9525">
            <a:noFill/>
            <a:miter lim="800000"/>
            <a:headEnd/>
            <a:tailEnd/>
          </a:ln>
        </p:spPr>
      </p:pic>
      <p:sp>
        <p:nvSpPr>
          <p:cNvPr id="30" name="Text Box 34"/>
          <p:cNvSpPr txBox="1">
            <a:spLocks noChangeArrowheads="1"/>
          </p:cNvSpPr>
          <p:nvPr/>
        </p:nvSpPr>
        <p:spPr bwMode="auto">
          <a:xfrm>
            <a:off x="7508875" y="5543550"/>
            <a:ext cx="788988" cy="461963"/>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Dell/EMC</a:t>
            </a:r>
          </a:p>
          <a:p>
            <a:pPr>
              <a:defRPr/>
            </a:pPr>
            <a:r>
              <a:rPr lang="en-US" sz="1000" b="1" dirty="0" err="1">
                <a:effectLst>
                  <a:outerShdw blurRad="38100" dist="38100" dir="2700000" algn="tl">
                    <a:srgbClr val="000000">
                      <a:alpha val="43137"/>
                    </a:srgbClr>
                  </a:outerShdw>
                </a:effectLst>
                <a:latin typeface="+mn-lt"/>
              </a:rPr>
              <a:t>FibreChannel</a:t>
            </a:r>
            <a:r>
              <a:rPr lang="en-US" sz="1000" b="1" dirty="0">
                <a:effectLst>
                  <a:outerShdw blurRad="38100" dist="38100" dir="2700000" algn="tl">
                    <a:srgbClr val="000000">
                      <a:alpha val="43137"/>
                    </a:srgbClr>
                  </a:outerShdw>
                </a:effectLst>
                <a:latin typeface="+mn-lt"/>
              </a:rPr>
              <a:t/>
            </a:r>
            <a:br>
              <a:rPr lang="en-US" sz="1000" b="1" dirty="0">
                <a:effectLst>
                  <a:outerShdw blurRad="38100" dist="38100" dir="2700000" algn="tl">
                    <a:srgbClr val="000000">
                      <a:alpha val="43137"/>
                    </a:srgbClr>
                  </a:outerShdw>
                </a:effectLst>
                <a:latin typeface="+mn-lt"/>
              </a:rPr>
            </a:br>
            <a:r>
              <a:rPr lang="en-US" sz="1000" b="1" dirty="0">
                <a:effectLst>
                  <a:outerShdw blurRad="38100" dist="38100" dir="2700000" algn="tl">
                    <a:srgbClr val="000000">
                      <a:alpha val="43137"/>
                    </a:srgbClr>
                  </a:outerShdw>
                </a:effectLst>
                <a:latin typeface="+mn-lt"/>
              </a:rPr>
              <a:t>Arrays</a:t>
            </a:r>
          </a:p>
        </p:txBody>
      </p:sp>
      <p:sp>
        <p:nvSpPr>
          <p:cNvPr id="31" name="Text Box 36"/>
          <p:cNvSpPr txBox="1">
            <a:spLocks noChangeArrowheads="1"/>
          </p:cNvSpPr>
          <p:nvPr/>
        </p:nvSpPr>
        <p:spPr bwMode="auto">
          <a:xfrm>
            <a:off x="7508875" y="4875213"/>
            <a:ext cx="1220788" cy="153987"/>
          </a:xfrm>
          <a:prstGeom prst="rect">
            <a:avLst/>
          </a:prstGeom>
          <a:noFill/>
          <a:ln w="9525">
            <a:noFill/>
            <a:miter lim="800000"/>
            <a:headEnd/>
            <a:tailEnd/>
          </a:ln>
        </p:spPr>
        <p:txBody>
          <a:bodyPr wrap="none" lIns="0" tIns="0" rIns="0" bIns="0">
            <a:spAutoFit/>
          </a:bodyPr>
          <a:lstStyle/>
          <a:p>
            <a:pPr>
              <a:defRPr/>
            </a:pPr>
            <a:r>
              <a:rPr lang="en-US" sz="1000" b="1" dirty="0" err="1">
                <a:effectLst>
                  <a:outerShdw blurRad="38100" dist="38100" dir="2700000" algn="tl">
                    <a:srgbClr val="000000">
                      <a:alpha val="43137"/>
                    </a:srgbClr>
                  </a:outerShdw>
                </a:effectLst>
                <a:latin typeface="+mn-lt"/>
              </a:rPr>
              <a:t>FibreChannel</a:t>
            </a:r>
            <a:r>
              <a:rPr lang="en-US" sz="1000" b="1" dirty="0">
                <a:effectLst>
                  <a:outerShdw blurRad="38100" dist="38100" dir="2700000" algn="tl">
                    <a:srgbClr val="000000">
                      <a:alpha val="43137"/>
                    </a:srgbClr>
                  </a:outerShdw>
                </a:effectLst>
                <a:latin typeface="+mn-lt"/>
              </a:rPr>
              <a:t> Switch</a:t>
            </a:r>
          </a:p>
        </p:txBody>
      </p:sp>
      <p:sp>
        <p:nvSpPr>
          <p:cNvPr id="32" name="Text Box 36"/>
          <p:cNvSpPr txBox="1">
            <a:spLocks noChangeArrowheads="1"/>
          </p:cNvSpPr>
          <p:nvPr/>
        </p:nvSpPr>
        <p:spPr bwMode="auto">
          <a:xfrm>
            <a:off x="7508875" y="4548188"/>
            <a:ext cx="477838" cy="153987"/>
          </a:xfrm>
          <a:prstGeom prst="rect">
            <a:avLst/>
          </a:prstGeom>
          <a:noFill/>
          <a:ln w="9525">
            <a:noFill/>
            <a:miter lim="800000"/>
            <a:headEnd/>
            <a:tailEnd/>
          </a:ln>
        </p:spPr>
        <p:txBody>
          <a:bodyPr wrap="none" lIns="0" tIns="0" rIns="0" bIns="0">
            <a:spAutoFit/>
          </a:bodyPr>
          <a:lstStyle/>
          <a:p>
            <a:pPr>
              <a:defRPr/>
            </a:pPr>
            <a:r>
              <a:rPr lang="en-US" sz="1000" b="1">
                <a:effectLst>
                  <a:outerShdw blurRad="38100" dist="38100" dir="2700000" algn="tl">
                    <a:srgbClr val="000000">
                      <a:alpha val="43137"/>
                    </a:srgbClr>
                  </a:outerShdw>
                </a:effectLst>
                <a:latin typeface="+mn-lt"/>
              </a:rPr>
              <a:t>NX1950</a:t>
            </a:r>
          </a:p>
        </p:txBody>
      </p:sp>
      <p:sp>
        <p:nvSpPr>
          <p:cNvPr id="33" name="Text Box 36"/>
          <p:cNvSpPr txBox="1">
            <a:spLocks noChangeArrowheads="1"/>
          </p:cNvSpPr>
          <p:nvPr/>
        </p:nvSpPr>
        <p:spPr bwMode="auto">
          <a:xfrm>
            <a:off x="7508875" y="4395788"/>
            <a:ext cx="477838" cy="153987"/>
          </a:xfrm>
          <a:prstGeom prst="rect">
            <a:avLst/>
          </a:prstGeom>
          <a:noFill/>
          <a:ln w="9525">
            <a:noFill/>
            <a:miter lim="800000"/>
            <a:headEnd/>
            <a:tailEnd/>
          </a:ln>
        </p:spPr>
        <p:txBody>
          <a:bodyPr wrap="none" lIns="0" tIns="0" rIns="0" bIns="0">
            <a:spAutoFit/>
          </a:bodyPr>
          <a:lstStyle/>
          <a:p>
            <a:pPr>
              <a:defRPr/>
            </a:pPr>
            <a:r>
              <a:rPr lang="en-US" sz="1000" b="1" dirty="0">
                <a:effectLst>
                  <a:outerShdw blurRad="38100" dist="38100" dir="2700000" algn="tl">
                    <a:srgbClr val="000000">
                      <a:alpha val="43137"/>
                    </a:srgbClr>
                  </a:outerShdw>
                </a:effectLst>
                <a:latin typeface="+mn-lt"/>
              </a:rPr>
              <a:t>NX1950</a:t>
            </a:r>
          </a:p>
        </p:txBody>
      </p:sp>
      <p:pic>
        <p:nvPicPr>
          <p:cNvPr id="39963" name="Picture 34" descr="Brocade5000_angle.png"/>
          <p:cNvPicPr>
            <a:picLocks noChangeAspect="1"/>
          </p:cNvPicPr>
          <p:nvPr/>
        </p:nvPicPr>
        <p:blipFill>
          <a:blip r:embed="rId7"/>
          <a:srcRect/>
          <a:stretch>
            <a:fillRect/>
          </a:stretch>
        </p:blipFill>
        <p:spPr bwMode="auto">
          <a:xfrm>
            <a:off x="5638800" y="4802188"/>
            <a:ext cx="1600200" cy="3032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 2007 Template-Template v01-11-2007">
  <a:themeElements>
    <a:clrScheme name="Custom 5">
      <a:dk1>
        <a:srgbClr val="000000"/>
      </a:dk1>
      <a:lt1>
        <a:srgbClr val="FFFFFF"/>
      </a:lt1>
      <a:dk2>
        <a:srgbClr val="26357E"/>
      </a:dk2>
      <a:lt2>
        <a:srgbClr val="FFFFFF"/>
      </a:lt2>
      <a:accent1>
        <a:srgbClr val="FDE399"/>
      </a:accent1>
      <a:accent2>
        <a:srgbClr val="92D050"/>
      </a:accent2>
      <a:accent3>
        <a:srgbClr val="E76429"/>
      </a:accent3>
      <a:accent4>
        <a:srgbClr val="00B0F0"/>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0</TotalTime>
  <Words>1107</Words>
  <Application>Microsoft Office PowerPoint</Application>
  <PresentationFormat>On-screen Show (4:3)</PresentationFormat>
  <Paragraphs>261</Paragraphs>
  <Slides>21</Slides>
  <Notes>21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Segoe</vt:lpstr>
      <vt:lpstr>Wingdings</vt:lpstr>
      <vt:lpstr>Segoe Semibold</vt:lpstr>
      <vt:lpstr>Courier New</vt:lpstr>
      <vt:lpstr>Calibri</vt:lpstr>
      <vt:lpstr>WinHec 2007 Slide Template</vt:lpstr>
      <vt:lpstr>1_PowerPoint 2007 Template-Template v01-11-2007</vt:lpstr>
      <vt:lpstr>iSCSI Fabric and the Enterprise</vt:lpstr>
      <vt:lpstr>Agenda This is a Series of Two One-Hour Sessions</vt:lpstr>
      <vt:lpstr>Fabric Topology Overview</vt:lpstr>
      <vt:lpstr>iSCSI HBA QLogic QLA405x Family</vt:lpstr>
      <vt:lpstr>iSCSI NIC Intel PRO/1000 PT Dual port Server Adapter</vt:lpstr>
      <vt:lpstr>iSCSI NIC Intel iSCSI Boot</vt:lpstr>
      <vt:lpstr>iSCSI Target Discussion</vt:lpstr>
      <vt:lpstr>CLARiiON UltraScale Series</vt:lpstr>
      <vt:lpstr>Dell NX1950 iSCSI &amp; NAS</vt:lpstr>
      <vt:lpstr>Windows Unified Data Storage Server 2003</vt:lpstr>
      <vt:lpstr>iSCSI Software Target</vt:lpstr>
      <vt:lpstr>Windows iSCSI Architecture</vt:lpstr>
      <vt:lpstr>iSCSI Fabric and the Enterprise</vt:lpstr>
      <vt:lpstr>iSCSI NIC Support</vt:lpstr>
      <vt:lpstr>iSCSI HBA Support</vt:lpstr>
      <vt:lpstr>OS Imaging Support</vt:lpstr>
      <vt:lpstr>Management Deployment</vt:lpstr>
      <vt:lpstr>Additional Resources</vt:lpstr>
      <vt:lpstr>Slide 19</vt:lpstr>
      <vt:lpstr>Debugging Setup</vt:lpstr>
      <vt:lpstr>Debugging Setup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2007-08-17T17:25:04Z</dcterms:created>
  <dcterms:modified xsi:type="dcterms:W3CDTF">2007-08-17T17:25:15Z</dcterms:modified>
  <cp:category/>
</cp:coreProperties>
</file>