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 id="2147483709" r:id="rId2"/>
    <p:sldMasterId id="2147483721" r:id="rId3"/>
    <p:sldMasterId id="2147483733" r:id="rId4"/>
    <p:sldMasterId id="2147483746" r:id="rId5"/>
    <p:sldMasterId id="2147483758" r:id="rId6"/>
  </p:sldMasterIdLst>
  <p:notesMasterIdLst>
    <p:notesMasterId r:id="rId26"/>
  </p:notesMasterIdLst>
  <p:sldIdLst>
    <p:sldId id="256" r:id="rId7"/>
    <p:sldId id="300" r:id="rId8"/>
    <p:sldId id="278" r:id="rId9"/>
    <p:sldId id="291" r:id="rId10"/>
    <p:sldId id="292" r:id="rId11"/>
    <p:sldId id="293" r:id="rId12"/>
    <p:sldId id="294" r:id="rId13"/>
    <p:sldId id="295" r:id="rId14"/>
    <p:sldId id="296" r:id="rId15"/>
    <p:sldId id="297" r:id="rId16"/>
    <p:sldId id="287" r:id="rId17"/>
    <p:sldId id="298" r:id="rId18"/>
    <p:sldId id="280" r:id="rId19"/>
    <p:sldId id="283" r:id="rId20"/>
    <p:sldId id="282" r:id="rId21"/>
    <p:sldId id="285" r:id="rId22"/>
    <p:sldId id="286" r:id="rId23"/>
    <p:sldId id="299"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549" autoAdjust="0"/>
    <p:restoredTop sz="72922" autoAdjust="0"/>
  </p:normalViewPr>
  <p:slideViewPr>
    <p:cSldViewPr snapToGrid="0">
      <p:cViewPr varScale="1">
        <p:scale>
          <a:sx n="70" d="100"/>
          <a:sy n="70" d="100"/>
        </p:scale>
        <p:origin x="-34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302BFF-3EE6-47C7-8BFB-77E37E6BCF9C}" type="datetimeFigureOut">
              <a:rPr lang="en-US" smtClean="0"/>
              <a:pPr/>
              <a:t>6/11/2008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C87A0D-F6FA-429A-B1B8-5D6182F9AC1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75ECF3CA-E046-4939-AEE1-B0AA0732E045}" type="datetime8">
              <a:rPr lang="en-US" smtClean="0"/>
              <a:pPr/>
              <a:t>6/11/2008 10:51 AM</a:t>
            </a:fld>
            <a:endParaRPr lang="en-US" smtClean="0"/>
          </a:p>
        </p:txBody>
      </p:sp>
      <p:sp>
        <p:nvSpPr>
          <p:cNvPr id="3174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3174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AC5024C-939B-4FAF-8B61-FE557806F135}" type="slidenum">
              <a:rPr lang="en-US" smtClean="0"/>
              <a:pPr/>
              <a:t>14</a:t>
            </a:fld>
            <a:endParaRPr lang="en-US" smtClean="0"/>
          </a:p>
        </p:txBody>
      </p:sp>
      <p:sp>
        <p:nvSpPr>
          <p:cNvPr id="317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163AFAFA-BE0F-4672-8E35-848556D0877D}" type="datetime8">
              <a:rPr lang="en-US" smtClean="0"/>
              <a:pPr/>
              <a:t>6/11/2008 10:51 AM</a:t>
            </a:fld>
            <a:endParaRPr lang="en-US" smtClean="0"/>
          </a:p>
        </p:txBody>
      </p:sp>
      <p:sp>
        <p:nvSpPr>
          <p:cNvPr id="3686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3686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E72A7AB-8057-4A49-8418-761F6F0B672B}" type="slidenum">
              <a:rPr lang="en-US" smtClean="0"/>
              <a:pPr/>
              <a:t>19</a:t>
            </a:fld>
            <a:endParaRPr lang="en-US" smtClean="0"/>
          </a:p>
        </p:txBody>
      </p:sp>
      <p:sp>
        <p:nvSpPr>
          <p:cNvPr id="36869" name="Rectangle 4"/>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757130"/>
          </a:xfrm>
        </p:spPr>
        <p:txBody>
          <a:bodyPr/>
          <a:lstStyle>
            <a:lvl1pPr>
              <a:defRPr baseline="0">
                <a:latin typeface="+mn-lt"/>
              </a:defRPr>
            </a:lvl1pPr>
          </a:lstStyle>
          <a:p>
            <a:r>
              <a:rPr lang="en-US" dirty="0" smtClean="0"/>
              <a:t>Name of your presentation</a:t>
            </a:r>
            <a:endParaRPr lang="en-US" dirty="0"/>
          </a:p>
        </p:txBody>
      </p:sp>
      <p:sp>
        <p:nvSpPr>
          <p:cNvPr id="3" name="Subtitle 2"/>
          <p:cNvSpPr>
            <a:spLocks noGrp="1"/>
          </p:cNvSpPr>
          <p:nvPr>
            <p:ph type="subTitle" idx="1" hasCustomPrompt="1"/>
          </p:nvPr>
        </p:nvSpPr>
        <p:spPr>
          <a:xfrm>
            <a:off x="1371600" y="3886200"/>
            <a:ext cx="6400800" cy="535531"/>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Your name and Title, Contacts</a:t>
            </a:r>
            <a:endParaRPr lang="en-US" dirty="0"/>
          </a:p>
        </p:txBody>
      </p:sp>
      <p:sp>
        <p:nvSpPr>
          <p:cNvPr id="5" name="TextBox 4"/>
          <p:cNvSpPr txBox="1"/>
          <p:nvPr/>
        </p:nvSpPr>
        <p:spPr>
          <a:xfrm>
            <a:off x="3250611" y="154858"/>
            <a:ext cx="2589752" cy="276999"/>
          </a:xfrm>
          <a:prstGeom prst="rect">
            <a:avLst/>
          </a:prstGeom>
          <a:noFill/>
        </p:spPr>
        <p:txBody>
          <a:bodyPr wrap="square" rtlCol="0">
            <a:spAutoFit/>
          </a:bodyPr>
          <a:lstStyle/>
          <a:p>
            <a:r>
              <a:rPr lang="en-US" sz="1200" baseline="0" dirty="0" smtClean="0"/>
              <a:t>Spring 2008,  Redmond,  Washington</a:t>
            </a:r>
            <a:endParaRPr lang="en-US" sz="1200"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7130"/>
          </a:xfrm>
        </p:spPr>
        <p:txBody>
          <a:bodyPr/>
          <a:lstStyle>
            <a:lvl1pPr>
              <a:defRPr>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6.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4.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6.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4.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9" descr="WinV-logo-glass-rgb-h_rev"/>
          <p:cNvPicPr>
            <a:picLocks noChangeAspect="1" noChangeArrowheads="1"/>
          </p:cNvPicPr>
          <p:nvPr/>
        </p:nvPicPr>
        <p:blipFill>
          <a:blip r:embed="rId15"/>
          <a:srcRect/>
          <a:stretch>
            <a:fillRect/>
          </a:stretch>
        </p:blipFill>
        <p:spPr bwMode="invGray">
          <a:xfrm>
            <a:off x="5510213" y="5815013"/>
            <a:ext cx="3513137" cy="104298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6"/>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11" descr="bullet"/>
          <p:cNvPicPr>
            <a:picLocks noChangeAspect="1" noChangeArrowheads="1"/>
          </p:cNvPicPr>
          <p:nvPr/>
        </p:nvPicPr>
        <p:blipFill>
          <a:blip r:embed="rId14"/>
          <a:srcRect/>
          <a:stretch>
            <a:fillRect/>
          </a:stretch>
        </p:blipFill>
        <p:spPr bwMode="auto">
          <a:xfrm>
            <a:off x="9336088" y="0"/>
            <a:ext cx="241300" cy="2413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5"/>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6" name="Picture 11" descr="bullet"/>
          <p:cNvPicPr>
            <a:picLocks noChangeAspect="1" noChangeArrowheads="1"/>
          </p:cNvPicPr>
          <p:nvPr/>
        </p:nvPicPr>
        <p:blipFill>
          <a:blip r:embed="rId14"/>
          <a:srcRect/>
          <a:stretch>
            <a:fillRect/>
          </a:stretch>
        </p:blipFill>
        <p:spPr bwMode="auto">
          <a:xfrm>
            <a:off x="9336088" y="0"/>
            <a:ext cx="241300" cy="241300"/>
          </a:xfrm>
          <a:prstGeom prst="rect">
            <a:avLst/>
          </a:prstGeom>
          <a:noFill/>
          <a:ln w="9525">
            <a:noFill/>
            <a:miter lim="800000"/>
            <a:headEnd/>
            <a:tailEnd/>
          </a:ln>
        </p:spPr>
      </p:pic>
      <p:sp>
        <p:nvSpPr>
          <p:cNvPr id="5" name="Rectangle 4"/>
          <p:cNvSpPr>
            <a:spLocks noChangeArrowheads="1"/>
          </p:cNvSpPr>
          <p:nvPr/>
        </p:nvSpPr>
        <p:spPr bwMode="auto">
          <a:xfrm>
            <a:off x="6043613" y="130175"/>
            <a:ext cx="2992437" cy="246063"/>
          </a:xfrm>
          <a:prstGeom prst="rect">
            <a:avLst/>
          </a:prstGeom>
          <a:noFill/>
          <a:ln w="12700" cap="flat" cmpd="sng" algn="ctr">
            <a:noFill/>
            <a:prstDash val="solid"/>
            <a:miter lim="800000"/>
            <a:headEnd/>
            <a:tailEnd/>
          </a:ln>
          <a:effectLst/>
        </p:spPr>
        <p:txBody>
          <a:bodyPr vert="horz" wrap="none" lIns="91440" tIns="45720" rIns="91440" bIns="45720" numCol="1" anchor="ctr" anchorCtr="0" compatLnSpc="1">
            <a:spAutoFit/>
          </a:bodyPr>
          <a:lstStyle>
            <a:defPPr>
              <a:defRPr lang="en-US"/>
            </a:defPPr>
            <a:lvl1pPr algn="l" rtl="0" fontAlgn="base">
              <a:spcBef>
                <a:spcPct val="0"/>
              </a:spcBef>
              <a:spcAft>
                <a:spcPct val="0"/>
              </a:spcAft>
              <a:defRPr>
                <a:solidFill>
                  <a:schemeClr val="tx1"/>
                </a:solidFill>
                <a:latin typeface="Segoe Semibold" pitchFamily="34" charset="0"/>
                <a:ea typeface="+mn-ea"/>
                <a:cs typeface="+mn-cs"/>
              </a:defRPr>
            </a:lvl1pPr>
            <a:lvl2pPr marL="457200" algn="l" rtl="0" fontAlgn="base">
              <a:spcBef>
                <a:spcPct val="0"/>
              </a:spcBef>
              <a:spcAft>
                <a:spcPct val="0"/>
              </a:spcAft>
              <a:defRPr>
                <a:solidFill>
                  <a:schemeClr val="tx1"/>
                </a:solidFill>
                <a:latin typeface="Segoe Semibold" pitchFamily="34" charset="0"/>
                <a:ea typeface="+mn-ea"/>
                <a:cs typeface="+mn-cs"/>
              </a:defRPr>
            </a:lvl2pPr>
            <a:lvl3pPr marL="914400" algn="l" rtl="0" fontAlgn="base">
              <a:spcBef>
                <a:spcPct val="0"/>
              </a:spcBef>
              <a:spcAft>
                <a:spcPct val="0"/>
              </a:spcAft>
              <a:defRPr>
                <a:solidFill>
                  <a:schemeClr val="tx1"/>
                </a:solidFill>
                <a:latin typeface="Segoe Semibold" pitchFamily="34" charset="0"/>
                <a:ea typeface="+mn-ea"/>
                <a:cs typeface="+mn-cs"/>
              </a:defRPr>
            </a:lvl3pPr>
            <a:lvl4pPr marL="1371600" algn="l" rtl="0" fontAlgn="base">
              <a:spcBef>
                <a:spcPct val="0"/>
              </a:spcBef>
              <a:spcAft>
                <a:spcPct val="0"/>
              </a:spcAft>
              <a:defRPr>
                <a:solidFill>
                  <a:schemeClr val="tx1"/>
                </a:solidFill>
                <a:latin typeface="Segoe Semibold" pitchFamily="34" charset="0"/>
                <a:ea typeface="+mn-ea"/>
                <a:cs typeface="+mn-cs"/>
              </a:defRPr>
            </a:lvl4pPr>
            <a:lvl5pPr marL="1828800" algn="l" rtl="0" fontAlgn="base">
              <a:spcBef>
                <a:spcPct val="0"/>
              </a:spcBef>
              <a:spcAft>
                <a:spcPct val="0"/>
              </a:spcAft>
              <a:defRPr>
                <a:solidFill>
                  <a:schemeClr val="tx1"/>
                </a:solidFill>
                <a:latin typeface="Segoe Semibold" pitchFamily="34" charset="0"/>
                <a:ea typeface="+mn-ea"/>
                <a:cs typeface="+mn-cs"/>
              </a:defRPr>
            </a:lvl5pPr>
            <a:lvl6pPr marL="2286000" algn="l" defTabSz="914400" rtl="0" latinLnBrk="0">
              <a:defRPr>
                <a:solidFill>
                  <a:schemeClr val="tx1"/>
                </a:solidFill>
                <a:latin typeface="Segoe Semibold" pitchFamily="34" charset="0"/>
                <a:ea typeface="+mn-ea"/>
                <a:cs typeface="+mn-cs"/>
              </a:defRPr>
            </a:lvl6pPr>
            <a:lvl7pPr marL="2743200" algn="l" defTabSz="914400" rtl="0" latinLnBrk="0">
              <a:defRPr>
                <a:solidFill>
                  <a:schemeClr val="tx1"/>
                </a:solidFill>
                <a:latin typeface="Segoe Semibold" pitchFamily="34" charset="0"/>
                <a:ea typeface="+mn-ea"/>
                <a:cs typeface="+mn-cs"/>
              </a:defRPr>
            </a:lvl7pPr>
            <a:lvl8pPr marL="3200400" algn="l" defTabSz="914400" rtl="0" latinLnBrk="0">
              <a:defRPr>
                <a:solidFill>
                  <a:schemeClr val="tx1"/>
                </a:solidFill>
                <a:latin typeface="Segoe Semibold" pitchFamily="34" charset="0"/>
                <a:ea typeface="+mn-ea"/>
                <a:cs typeface="+mn-cs"/>
              </a:defRPr>
            </a:lvl8pPr>
            <a:lvl9pPr marL="3657600" algn="l" defTabSz="914400" rtl="0" latinLnBrk="0">
              <a:defRPr>
                <a:solidFill>
                  <a:schemeClr val="tx1"/>
                </a:solidFill>
                <a:latin typeface="Segoe Semibold" pitchFamily="34" charset="0"/>
                <a:ea typeface="+mn-ea"/>
                <a:cs typeface="+mn-cs"/>
              </a:defRPr>
            </a:lvl9pPr>
          </a:lstStyle>
          <a:p>
            <a:pPr>
              <a:lnSpc>
                <a:spcPct val="100000"/>
              </a:lnSpc>
              <a:defRPr/>
            </a:pPr>
            <a:r>
              <a:rPr lang="en-US" sz="1000" b="1" i="1" kern="0" dirty="0" smtClean="0">
                <a:effectLst/>
                <a:latin typeface="Tahoma" pitchFamily="34" charset="0"/>
                <a:ea typeface="Calibri" pitchFamily="34" charset="0"/>
                <a:cs typeface="Tahoma" pitchFamily="34" charset="0"/>
              </a:rPr>
              <a:t>Covered under Microsoft NDA - Confidential</a:t>
            </a:r>
            <a:endParaRPr lang="en-US" sz="1800" kern="0" dirty="0" smtClean="0">
              <a:effectLst/>
            </a:endParaRPr>
          </a:p>
        </p:txBody>
      </p:sp>
    </p:spTree>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5"/>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75000"/>
              </a:schemeClr>
            </a:gs>
            <a:gs pos="100000">
              <a:schemeClr val="bg1">
                <a:shade val="30000"/>
                <a:satMod val="20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9" descr="WinV-logo-glass-rgb-h_rev"/>
          <p:cNvPicPr>
            <a:picLocks noChangeAspect="1" noChangeArrowheads="1"/>
          </p:cNvPicPr>
          <p:nvPr/>
        </p:nvPicPr>
        <p:blipFill>
          <a:blip r:embed="rId14"/>
          <a:srcRect/>
          <a:stretch>
            <a:fillRect/>
          </a:stretch>
        </p:blipFill>
        <p:spPr bwMode="invGray">
          <a:xfrm>
            <a:off x="5510213" y="5815013"/>
            <a:ext cx="3513137" cy="1042987"/>
          </a:xfrm>
          <a:prstGeom prst="rect">
            <a:avLst/>
          </a:prstGeom>
          <a:noFill/>
          <a:ln w="9525">
            <a:noFill/>
            <a:miter lim="800000"/>
            <a:headEnd/>
            <a:tailEnd/>
          </a:ln>
        </p:spPr>
      </p:pic>
      <p:sp>
        <p:nvSpPr>
          <p:cNvPr id="5" name="TextBox 4"/>
          <p:cNvSpPr txBox="1"/>
          <p:nvPr userDrawn="1"/>
        </p:nvSpPr>
        <p:spPr>
          <a:xfrm>
            <a:off x="152400" y="5968014"/>
            <a:ext cx="3238870" cy="769441"/>
          </a:xfrm>
          <a:prstGeom prst="rect">
            <a:avLst/>
          </a:prstGeom>
          <a:noFill/>
        </p:spPr>
        <p:txBody>
          <a:bodyPr wrap="square" rtlCol="0">
            <a:spAutoFit/>
          </a:bodyPr>
          <a:lstStyle/>
          <a:p>
            <a:r>
              <a:rPr lang="en-US" sz="2400" b="1" dirty="0" smtClean="0"/>
              <a:t>Rally</a:t>
            </a:r>
            <a:r>
              <a:rPr lang="en-US" sz="2400" dirty="0" smtClean="0"/>
              <a:t> </a:t>
            </a:r>
            <a:r>
              <a:rPr lang="en-US" sz="2000" dirty="0" smtClean="0"/>
              <a:t>Technologies</a:t>
            </a:r>
            <a:endParaRPr lang="en-US" sz="2000" dirty="0"/>
          </a:p>
          <a:p>
            <a:r>
              <a:rPr lang="en-US" sz="2000" dirty="0" smtClean="0"/>
              <a:t>www.microsoft.com/rally</a:t>
            </a: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5"/>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75000"/>
              </a:schemeClr>
            </a:gs>
            <a:gs pos="100000">
              <a:schemeClr val="bg1">
                <a:shade val="30000"/>
                <a:satMod val="20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11" descr="bullet"/>
          <p:cNvPicPr>
            <a:picLocks noChangeAspect="1" noChangeArrowheads="1"/>
          </p:cNvPicPr>
          <p:nvPr/>
        </p:nvPicPr>
        <p:blipFill>
          <a:blip r:embed="rId13"/>
          <a:srcRect/>
          <a:stretch>
            <a:fillRect/>
          </a:stretch>
        </p:blipFill>
        <p:spPr bwMode="auto">
          <a:xfrm>
            <a:off x="9336088" y="0"/>
            <a:ext cx="241300" cy="2413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4"/>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75000"/>
              </a:schemeClr>
            </a:gs>
            <a:gs pos="100000">
              <a:schemeClr val="bg1">
                <a:shade val="30000"/>
                <a:satMod val="20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6" name="Picture 11" descr="bullet"/>
          <p:cNvPicPr>
            <a:picLocks noChangeAspect="1" noChangeArrowheads="1"/>
          </p:cNvPicPr>
          <p:nvPr/>
        </p:nvPicPr>
        <p:blipFill>
          <a:blip r:embed="rId13"/>
          <a:srcRect/>
          <a:stretch>
            <a:fillRect/>
          </a:stretch>
        </p:blipFill>
        <p:spPr bwMode="auto">
          <a:xfrm>
            <a:off x="9336088" y="0"/>
            <a:ext cx="241300" cy="241300"/>
          </a:xfrm>
          <a:prstGeom prst="rect">
            <a:avLst/>
          </a:prstGeom>
          <a:noFill/>
          <a:ln w="9525">
            <a:noFill/>
            <a:miter lim="800000"/>
            <a:headEnd/>
            <a:tailEnd/>
          </a:ln>
        </p:spPr>
      </p:pic>
      <p:sp>
        <p:nvSpPr>
          <p:cNvPr id="5" name="Rectangle 4"/>
          <p:cNvSpPr>
            <a:spLocks noChangeArrowheads="1"/>
          </p:cNvSpPr>
          <p:nvPr/>
        </p:nvSpPr>
        <p:spPr bwMode="auto">
          <a:xfrm>
            <a:off x="6043613" y="130175"/>
            <a:ext cx="2992437" cy="246063"/>
          </a:xfrm>
          <a:prstGeom prst="rect">
            <a:avLst/>
          </a:prstGeom>
          <a:noFill/>
          <a:ln w="12700" cap="flat" cmpd="sng" algn="ctr">
            <a:noFill/>
            <a:prstDash val="solid"/>
            <a:miter lim="800000"/>
            <a:headEnd/>
            <a:tailEnd/>
          </a:ln>
          <a:effectLst/>
        </p:spPr>
        <p:txBody>
          <a:bodyPr vert="horz" wrap="none" lIns="91440" tIns="45720" rIns="91440" bIns="45720" numCol="1" anchor="ctr" anchorCtr="0" compatLnSpc="1">
            <a:spAutoFit/>
          </a:bodyPr>
          <a:lstStyle>
            <a:defPPr>
              <a:defRPr lang="en-US"/>
            </a:defPPr>
            <a:lvl1pPr algn="l" rtl="0" fontAlgn="base">
              <a:spcBef>
                <a:spcPct val="0"/>
              </a:spcBef>
              <a:spcAft>
                <a:spcPct val="0"/>
              </a:spcAft>
              <a:defRPr>
                <a:solidFill>
                  <a:schemeClr val="tx1"/>
                </a:solidFill>
                <a:latin typeface="Segoe Semibold" pitchFamily="34" charset="0"/>
                <a:ea typeface="+mn-ea"/>
                <a:cs typeface="+mn-cs"/>
              </a:defRPr>
            </a:lvl1pPr>
            <a:lvl2pPr marL="457200" algn="l" rtl="0" fontAlgn="base">
              <a:spcBef>
                <a:spcPct val="0"/>
              </a:spcBef>
              <a:spcAft>
                <a:spcPct val="0"/>
              </a:spcAft>
              <a:defRPr>
                <a:solidFill>
                  <a:schemeClr val="tx1"/>
                </a:solidFill>
                <a:latin typeface="Segoe Semibold" pitchFamily="34" charset="0"/>
                <a:ea typeface="+mn-ea"/>
                <a:cs typeface="+mn-cs"/>
              </a:defRPr>
            </a:lvl2pPr>
            <a:lvl3pPr marL="914400" algn="l" rtl="0" fontAlgn="base">
              <a:spcBef>
                <a:spcPct val="0"/>
              </a:spcBef>
              <a:spcAft>
                <a:spcPct val="0"/>
              </a:spcAft>
              <a:defRPr>
                <a:solidFill>
                  <a:schemeClr val="tx1"/>
                </a:solidFill>
                <a:latin typeface="Segoe Semibold" pitchFamily="34" charset="0"/>
                <a:ea typeface="+mn-ea"/>
                <a:cs typeface="+mn-cs"/>
              </a:defRPr>
            </a:lvl3pPr>
            <a:lvl4pPr marL="1371600" algn="l" rtl="0" fontAlgn="base">
              <a:spcBef>
                <a:spcPct val="0"/>
              </a:spcBef>
              <a:spcAft>
                <a:spcPct val="0"/>
              </a:spcAft>
              <a:defRPr>
                <a:solidFill>
                  <a:schemeClr val="tx1"/>
                </a:solidFill>
                <a:latin typeface="Segoe Semibold" pitchFamily="34" charset="0"/>
                <a:ea typeface="+mn-ea"/>
                <a:cs typeface="+mn-cs"/>
              </a:defRPr>
            </a:lvl4pPr>
            <a:lvl5pPr marL="1828800" algn="l" rtl="0" fontAlgn="base">
              <a:spcBef>
                <a:spcPct val="0"/>
              </a:spcBef>
              <a:spcAft>
                <a:spcPct val="0"/>
              </a:spcAft>
              <a:defRPr>
                <a:solidFill>
                  <a:schemeClr val="tx1"/>
                </a:solidFill>
                <a:latin typeface="Segoe Semibold" pitchFamily="34" charset="0"/>
                <a:ea typeface="+mn-ea"/>
                <a:cs typeface="+mn-cs"/>
              </a:defRPr>
            </a:lvl5pPr>
            <a:lvl6pPr marL="2286000" algn="l" defTabSz="914400" rtl="0" latinLnBrk="0">
              <a:defRPr>
                <a:solidFill>
                  <a:schemeClr val="tx1"/>
                </a:solidFill>
                <a:latin typeface="Segoe Semibold" pitchFamily="34" charset="0"/>
                <a:ea typeface="+mn-ea"/>
                <a:cs typeface="+mn-cs"/>
              </a:defRPr>
            </a:lvl6pPr>
            <a:lvl7pPr marL="2743200" algn="l" defTabSz="914400" rtl="0" latinLnBrk="0">
              <a:defRPr>
                <a:solidFill>
                  <a:schemeClr val="tx1"/>
                </a:solidFill>
                <a:latin typeface="Segoe Semibold" pitchFamily="34" charset="0"/>
                <a:ea typeface="+mn-ea"/>
                <a:cs typeface="+mn-cs"/>
              </a:defRPr>
            </a:lvl7pPr>
            <a:lvl8pPr marL="3200400" algn="l" defTabSz="914400" rtl="0" latinLnBrk="0">
              <a:defRPr>
                <a:solidFill>
                  <a:schemeClr val="tx1"/>
                </a:solidFill>
                <a:latin typeface="Segoe Semibold" pitchFamily="34" charset="0"/>
                <a:ea typeface="+mn-ea"/>
                <a:cs typeface="+mn-cs"/>
              </a:defRPr>
            </a:lvl8pPr>
            <a:lvl9pPr marL="3657600" algn="l" defTabSz="914400" rtl="0" latinLnBrk="0">
              <a:defRPr>
                <a:solidFill>
                  <a:schemeClr val="tx1"/>
                </a:solidFill>
                <a:latin typeface="Segoe Semibold" pitchFamily="34" charset="0"/>
                <a:ea typeface="+mn-ea"/>
                <a:cs typeface="+mn-cs"/>
              </a:defRPr>
            </a:lvl9pPr>
          </a:lstStyle>
          <a:p>
            <a:pPr>
              <a:lnSpc>
                <a:spcPct val="100000"/>
              </a:lnSpc>
              <a:defRPr/>
            </a:pPr>
            <a:r>
              <a:rPr lang="en-US" sz="1000" b="1" i="1" kern="0" dirty="0" smtClean="0">
                <a:effectLst/>
                <a:latin typeface="Tahoma" pitchFamily="34" charset="0"/>
                <a:ea typeface="Calibri" pitchFamily="34" charset="0"/>
                <a:cs typeface="Tahoma" pitchFamily="34" charset="0"/>
              </a:rPr>
              <a:t>Covered under Microsoft NDA - Confidential</a:t>
            </a:r>
            <a:endParaRPr lang="en-US" sz="1800" kern="0" dirty="0" smtClean="0">
              <a:effectLst/>
            </a:endParaRPr>
          </a:p>
        </p:txBody>
      </p:sp>
    </p:spTree>
  </p:cSld>
  <p:clrMap bg1="dk2" tx1="lt1" bg2="dk1"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4"/>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40.xml"/><Relationship Id="rId6" Type="http://schemas.openxmlformats.org/officeDocument/2006/relationships/slide" Target="slide15.xml"/><Relationship Id="rId5" Type="http://schemas.openxmlformats.org/officeDocument/2006/relationships/slide" Target="slide4.xml"/><Relationship Id="rId4" Type="http://schemas.openxmlformats.org/officeDocument/2006/relationships/slide" Target="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8" Type="http://schemas.openxmlformats.org/officeDocument/2006/relationships/hyperlink" Target="http://www.dlink.com/products/?sec=0&amp;pid=564" TargetMode="External"/><Relationship Id="rId13" Type="http://schemas.openxmlformats.org/officeDocument/2006/relationships/image" Target="../media/image20.jpeg"/><Relationship Id="rId3" Type="http://schemas.openxmlformats.org/officeDocument/2006/relationships/image" Target="../media/image13.jpeg"/><Relationship Id="rId7" Type="http://schemas.openxmlformats.org/officeDocument/2006/relationships/image" Target="../media/image16.png"/><Relationship Id="rId12"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36.xml"/><Relationship Id="rId6" Type="http://schemas.openxmlformats.org/officeDocument/2006/relationships/image" Target="../media/image15.jpeg"/><Relationship Id="rId11" Type="http://schemas.openxmlformats.org/officeDocument/2006/relationships/image" Target="../media/image18.png"/><Relationship Id="rId5" Type="http://schemas.openxmlformats.org/officeDocument/2006/relationships/image" Target="../media/image14.jpeg"/><Relationship Id="rId10" Type="http://schemas.openxmlformats.org/officeDocument/2006/relationships/hyperlink" Target="http://www.nokiausa.com/phones/E62/0,7747,,00.html" TargetMode="External"/><Relationship Id="rId4" Type="http://schemas.openxmlformats.org/officeDocument/2006/relationships/hyperlink" Target="http://www.programmable-thermostat.com/honeywell/th8110-thermostat.htm" TargetMode="External"/><Relationship Id="rId9"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047" y="1556951"/>
            <a:ext cx="8693063" cy="1668163"/>
          </a:xfrm>
        </p:spPr>
        <p:txBody>
          <a:bodyPr>
            <a:normAutofit/>
          </a:bodyPr>
          <a:lstStyle/>
          <a:p>
            <a:pPr algn="ctr"/>
            <a:r>
              <a:rPr lang="en-US" sz="5400" dirty="0" smtClean="0"/>
              <a:t>UPnP Forum and DPWS</a:t>
            </a:r>
            <a:br>
              <a:rPr lang="en-US" sz="5400" dirty="0" smtClean="0"/>
            </a:br>
            <a:r>
              <a:rPr lang="en-US" sz="5400" dirty="0" smtClean="0"/>
              <a:t>Standardization Status</a:t>
            </a:r>
            <a:endParaRPr lang="en-US" sz="5400" dirty="0"/>
          </a:p>
        </p:txBody>
      </p:sp>
      <p:sp>
        <p:nvSpPr>
          <p:cNvPr id="3" name="Subtitle 2"/>
          <p:cNvSpPr>
            <a:spLocks noGrp="1"/>
          </p:cNvSpPr>
          <p:nvPr>
            <p:ph type="subTitle" idx="1"/>
          </p:nvPr>
        </p:nvSpPr>
        <p:spPr>
          <a:xfrm>
            <a:off x="1371600" y="3886200"/>
            <a:ext cx="6400800" cy="1458861"/>
          </a:xfrm>
        </p:spPr>
        <p:txBody>
          <a:bodyPr/>
          <a:lstStyle/>
          <a:p>
            <a:r>
              <a:rPr lang="en-US" dirty="0" smtClean="0"/>
              <a:t>Toby Nixon</a:t>
            </a:r>
          </a:p>
          <a:p>
            <a:r>
              <a:rPr lang="en-US" sz="2000" dirty="0" smtClean="0"/>
              <a:t>Senior Standards Program Manager</a:t>
            </a:r>
            <a:br>
              <a:rPr lang="en-US" sz="2000" dirty="0" smtClean="0"/>
            </a:br>
            <a:r>
              <a:rPr lang="en-US" sz="2000" dirty="0" smtClean="0"/>
              <a:t>Windows Device and Storage Technologies Group</a:t>
            </a:r>
            <a:br>
              <a:rPr lang="en-US" sz="2000" dirty="0" smtClean="0"/>
            </a:br>
            <a:r>
              <a:rPr lang="en-US" sz="2000" dirty="0" smtClean="0"/>
              <a:t>toby.nixon@microsoft.com</a:t>
            </a:r>
            <a:endParaRPr lang="en-US" sz="2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UPnP DCP Activities</a:t>
            </a:r>
            <a:r>
              <a:rPr lang="en-US" sz="3200" dirty="0" smtClean="0"/>
              <a:t> (3 of 3)</a:t>
            </a:r>
            <a:r>
              <a:rPr lang="en-US" dirty="0" smtClean="0"/>
              <a:t> </a:t>
            </a:r>
            <a:endParaRPr lang="en-US" dirty="0"/>
          </a:p>
        </p:txBody>
      </p:sp>
      <p:sp>
        <p:nvSpPr>
          <p:cNvPr id="3" name="Content Placeholder 2"/>
          <p:cNvSpPr>
            <a:spLocks noGrp="1"/>
          </p:cNvSpPr>
          <p:nvPr>
            <p:ph idx="1"/>
          </p:nvPr>
        </p:nvSpPr>
        <p:spPr>
          <a:xfrm>
            <a:off x="381000" y="1417638"/>
            <a:ext cx="8443913" cy="4524315"/>
          </a:xfrm>
        </p:spPr>
        <p:txBody>
          <a:bodyPr/>
          <a:lstStyle/>
          <a:p>
            <a:r>
              <a:rPr lang="en-US" dirty="0" smtClean="0"/>
              <a:t>Execution Platform (</a:t>
            </a:r>
            <a:r>
              <a:rPr lang="en-US" i="1" dirty="0" smtClean="0"/>
              <a:t>aka</a:t>
            </a:r>
            <a:r>
              <a:rPr lang="en-US" dirty="0" smtClean="0"/>
              <a:t> Device Management)</a:t>
            </a:r>
          </a:p>
          <a:p>
            <a:pPr lvl="1"/>
            <a:r>
              <a:rPr lang="en-US" dirty="0" smtClean="0"/>
              <a:t>Technical requirements defined; drafting is starting</a:t>
            </a:r>
          </a:p>
          <a:p>
            <a:pPr lvl="1"/>
            <a:r>
              <a:rPr lang="en-US" dirty="0" smtClean="0"/>
              <a:t>Seven major areas</a:t>
            </a:r>
          </a:p>
          <a:p>
            <a:pPr lvl="2">
              <a:lnSpc>
                <a:spcPct val="100000"/>
              </a:lnSpc>
              <a:spcBef>
                <a:spcPts val="0"/>
              </a:spcBef>
            </a:pPr>
            <a:r>
              <a:rPr lang="en-US" dirty="0" smtClean="0"/>
              <a:t>software and firmware provisioning </a:t>
            </a:r>
            <a:r>
              <a:rPr lang="en-US" i="1" dirty="0" smtClean="0"/>
              <a:t>(install, update, uninstall)</a:t>
            </a:r>
          </a:p>
          <a:p>
            <a:pPr lvl="2">
              <a:lnSpc>
                <a:spcPct val="100000"/>
              </a:lnSpc>
              <a:spcBef>
                <a:spcPts val="0"/>
              </a:spcBef>
            </a:pPr>
            <a:r>
              <a:rPr lang="en-US" dirty="0" smtClean="0"/>
              <a:t>software control </a:t>
            </a:r>
            <a:r>
              <a:rPr lang="en-US" i="1" dirty="0" smtClean="0"/>
              <a:t>(start/stop)</a:t>
            </a:r>
          </a:p>
          <a:p>
            <a:pPr lvl="2">
              <a:lnSpc>
                <a:spcPct val="100000"/>
              </a:lnSpc>
              <a:spcBef>
                <a:spcPts val="0"/>
              </a:spcBef>
            </a:pPr>
            <a:r>
              <a:rPr lang="en-US" dirty="0" smtClean="0"/>
              <a:t>management </a:t>
            </a:r>
            <a:r>
              <a:rPr lang="en-US" i="1" dirty="0" smtClean="0"/>
              <a:t>(get, set, create, delete)</a:t>
            </a:r>
          </a:p>
          <a:p>
            <a:pPr lvl="2">
              <a:lnSpc>
                <a:spcPct val="100000"/>
              </a:lnSpc>
              <a:spcBef>
                <a:spcPts val="0"/>
              </a:spcBef>
            </a:pPr>
            <a:r>
              <a:rPr lang="en-US" dirty="0" smtClean="0"/>
              <a:t>performance monitoring</a:t>
            </a:r>
          </a:p>
          <a:p>
            <a:pPr lvl="2">
              <a:lnSpc>
                <a:spcPct val="100000"/>
              </a:lnSpc>
              <a:spcBef>
                <a:spcPts val="0"/>
              </a:spcBef>
            </a:pPr>
            <a:r>
              <a:rPr lang="en-US" dirty="0" smtClean="0"/>
              <a:t>diagnostics </a:t>
            </a:r>
            <a:r>
              <a:rPr lang="en-US" i="1" dirty="0" smtClean="0"/>
              <a:t>(self-test, ping, </a:t>
            </a:r>
            <a:r>
              <a:rPr lang="en-US" i="1" dirty="0" err="1" smtClean="0"/>
              <a:t>tracert</a:t>
            </a:r>
            <a:r>
              <a:rPr lang="en-US" i="1" dirty="0" smtClean="0"/>
              <a:t>, </a:t>
            </a:r>
            <a:r>
              <a:rPr lang="en-US" i="1" dirty="0" err="1" smtClean="0"/>
              <a:t>nslookup</a:t>
            </a:r>
            <a:r>
              <a:rPr lang="en-US" i="1" dirty="0" smtClean="0"/>
              <a:t>)</a:t>
            </a:r>
          </a:p>
          <a:p>
            <a:pPr lvl="2">
              <a:lnSpc>
                <a:spcPct val="100000"/>
              </a:lnSpc>
              <a:spcBef>
                <a:spcPts val="0"/>
              </a:spcBef>
            </a:pPr>
            <a:r>
              <a:rPr lang="en-US" dirty="0" smtClean="0"/>
              <a:t>log management</a:t>
            </a:r>
          </a:p>
          <a:p>
            <a:pPr lvl="2">
              <a:lnSpc>
                <a:spcPct val="100000"/>
              </a:lnSpc>
              <a:spcBef>
                <a:spcPts val="0"/>
              </a:spcBef>
            </a:pPr>
            <a:r>
              <a:rPr lang="en-US" dirty="0" smtClean="0"/>
              <a:t>security</a:t>
            </a:r>
            <a:endParaRPr lang="en-US"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Plans, </a:t>
            </a:r>
            <a:r>
              <a:rPr lang="en-US" i="1" dirty="0" err="1" smtClean="0"/>
              <a:t>redux</a:t>
            </a:r>
            <a:endParaRPr lang="en-US" i="1" dirty="0"/>
          </a:p>
        </p:txBody>
      </p:sp>
      <p:sp>
        <p:nvSpPr>
          <p:cNvPr id="3" name="Content Placeholder 2"/>
          <p:cNvSpPr>
            <a:spLocks noGrp="1"/>
          </p:cNvSpPr>
          <p:nvPr>
            <p:ph idx="1"/>
          </p:nvPr>
        </p:nvSpPr>
        <p:spPr>
          <a:xfrm>
            <a:off x="381000" y="1269354"/>
            <a:ext cx="8443913" cy="3120854"/>
          </a:xfrm>
        </p:spPr>
        <p:txBody>
          <a:bodyPr/>
          <a:lstStyle/>
          <a:p>
            <a:r>
              <a:rPr lang="en-US" dirty="0" smtClean="0"/>
              <a:t>Microsoft supports UPnP and DLNA for home entertainment scenarios</a:t>
            </a:r>
          </a:p>
          <a:p>
            <a:r>
              <a:rPr lang="en-US" dirty="0" smtClean="0"/>
              <a:t>Microsoft has not announced UPnP v1.1 plans</a:t>
            </a:r>
          </a:p>
          <a:p>
            <a:pPr lvl="1"/>
            <a:r>
              <a:rPr lang="en-US" dirty="0" smtClean="0"/>
              <a:t>Let us know of your interest – customer driven</a:t>
            </a:r>
          </a:p>
          <a:p>
            <a:r>
              <a:rPr lang="en-US" dirty="0" smtClean="0"/>
              <a:t>Microsoft supports DPWS for other scenarios, particularly enterprise and verticals</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UPnP and DPWS</a:t>
            </a:r>
            <a:endParaRPr lang="en-US" dirty="0"/>
          </a:p>
        </p:txBody>
      </p:sp>
      <p:graphicFrame>
        <p:nvGraphicFramePr>
          <p:cNvPr id="6" name="Content Placeholder 5"/>
          <p:cNvGraphicFramePr>
            <a:graphicFrameLocks noGrp="1"/>
          </p:cNvGraphicFramePr>
          <p:nvPr>
            <p:ph idx="1"/>
          </p:nvPr>
        </p:nvGraphicFramePr>
        <p:xfrm>
          <a:off x="741405" y="1417638"/>
          <a:ext cx="7562336" cy="4340609"/>
        </p:xfrm>
        <a:graphic>
          <a:graphicData uri="http://schemas.openxmlformats.org/drawingml/2006/table">
            <a:tbl>
              <a:tblPr firstRow="1" bandRow="1">
                <a:tableStyleId>{5C22544A-7EE6-4342-B048-85BDC9FD1C3A}</a:tableStyleId>
              </a:tblPr>
              <a:tblGrid>
                <a:gridCol w="2463608"/>
                <a:gridCol w="2474485"/>
                <a:gridCol w="2624243"/>
              </a:tblGrid>
              <a:tr h="620087">
                <a:tc>
                  <a:txBody>
                    <a:bodyPr/>
                    <a:lstStyle/>
                    <a:p>
                      <a:pPr>
                        <a:spcBef>
                          <a:spcPts val="600"/>
                        </a:spcBef>
                        <a:spcAft>
                          <a:spcPts val="600"/>
                        </a:spcAft>
                      </a:pPr>
                      <a:endParaRPr lang="en-US" sz="2800" dirty="0">
                        <a:solidFill>
                          <a:schemeClr val="tx1"/>
                        </a:solidFill>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spcBef>
                          <a:spcPts val="600"/>
                        </a:spcBef>
                        <a:spcAft>
                          <a:spcPts val="600"/>
                        </a:spcAft>
                      </a:pPr>
                      <a:r>
                        <a:rPr lang="en-US" sz="2800" dirty="0" smtClean="0">
                          <a:solidFill>
                            <a:schemeClr val="tx1"/>
                          </a:solidFill>
                        </a:rPr>
                        <a:t>UPnP</a:t>
                      </a:r>
                      <a:endParaRPr lang="en-US" sz="2800" dirty="0">
                        <a:solidFill>
                          <a:schemeClr val="tx1"/>
                        </a:solidFill>
                      </a:endParaRPr>
                    </a:p>
                  </a:txBody>
                  <a:tcPr anchor="ctr">
                    <a:noFill/>
                  </a:tcPr>
                </a:tc>
                <a:tc>
                  <a:txBody>
                    <a:bodyPr/>
                    <a:lstStyle/>
                    <a:p>
                      <a:pPr>
                        <a:spcBef>
                          <a:spcPts val="600"/>
                        </a:spcBef>
                        <a:spcAft>
                          <a:spcPts val="600"/>
                        </a:spcAft>
                      </a:pPr>
                      <a:r>
                        <a:rPr lang="en-US" sz="2800" dirty="0" smtClean="0">
                          <a:solidFill>
                            <a:schemeClr val="tx1"/>
                          </a:solidFill>
                        </a:rPr>
                        <a:t>DPWS</a:t>
                      </a:r>
                      <a:endParaRPr lang="en-US" sz="2800" dirty="0">
                        <a:solidFill>
                          <a:schemeClr val="tx1"/>
                        </a:solidFill>
                      </a:endParaRPr>
                    </a:p>
                  </a:txBody>
                  <a:tcPr anchor="ctr">
                    <a:noFill/>
                  </a:tcPr>
                </a:tc>
              </a:tr>
              <a:tr h="620087">
                <a:tc>
                  <a:txBody>
                    <a:bodyPr/>
                    <a:lstStyle/>
                    <a:p>
                      <a:pPr>
                        <a:spcBef>
                          <a:spcPts val="600"/>
                        </a:spcBef>
                        <a:spcAft>
                          <a:spcPts val="600"/>
                        </a:spcAft>
                      </a:pPr>
                      <a:r>
                        <a:rPr lang="en-US" sz="2800" b="1" dirty="0" smtClean="0">
                          <a:solidFill>
                            <a:schemeClr val="tx1"/>
                          </a:solidFill>
                        </a:rPr>
                        <a:t>Addressing</a:t>
                      </a:r>
                      <a:endParaRPr lang="en-US" sz="2800" b="1" dirty="0">
                        <a:solidFill>
                          <a:schemeClr val="tx1"/>
                        </a:solidFill>
                      </a:endParaRPr>
                    </a:p>
                  </a:txBody>
                  <a:tcPr anchor="ctr">
                    <a:noFill/>
                  </a:tcPr>
                </a:tc>
                <a:tc>
                  <a:txBody>
                    <a:bodyPr/>
                    <a:lstStyle/>
                    <a:p>
                      <a:pPr>
                        <a:spcBef>
                          <a:spcPts val="600"/>
                        </a:spcBef>
                        <a:spcAft>
                          <a:spcPts val="600"/>
                        </a:spcAft>
                      </a:pPr>
                      <a:r>
                        <a:rPr lang="en-US" sz="2800" dirty="0" smtClean="0">
                          <a:solidFill>
                            <a:schemeClr val="tx1"/>
                          </a:solidFill>
                        </a:rPr>
                        <a:t>DHCP,  </a:t>
                      </a:r>
                      <a:r>
                        <a:rPr lang="en-US" sz="2800" baseline="0" dirty="0" err="1" smtClean="0">
                          <a:solidFill>
                            <a:schemeClr val="tx1"/>
                          </a:solidFill>
                        </a:rPr>
                        <a:t>AutoIP</a:t>
                      </a:r>
                      <a:endParaRPr lang="en-US" sz="2800" dirty="0">
                        <a:solidFill>
                          <a:schemeClr val="tx1"/>
                        </a:solidFill>
                      </a:endParaRPr>
                    </a:p>
                  </a:txBody>
                  <a:tcPr anchor="ctr">
                    <a:noFill/>
                  </a:tcPr>
                </a:tc>
                <a:tc>
                  <a:txBody>
                    <a:bodyPr/>
                    <a:lstStyle/>
                    <a:p>
                      <a:pPr>
                        <a:spcBef>
                          <a:spcPts val="600"/>
                        </a:spcBef>
                        <a:spcAft>
                          <a:spcPts val="600"/>
                        </a:spcAft>
                      </a:pPr>
                      <a:r>
                        <a:rPr lang="en-US" sz="2800" dirty="0" smtClean="0">
                          <a:solidFill>
                            <a:schemeClr val="tx1"/>
                          </a:solidFill>
                        </a:rPr>
                        <a:t>DHCP,</a:t>
                      </a:r>
                      <a:r>
                        <a:rPr lang="en-US" sz="2800" baseline="0" dirty="0" smtClean="0">
                          <a:solidFill>
                            <a:schemeClr val="tx1"/>
                          </a:solidFill>
                        </a:rPr>
                        <a:t>  </a:t>
                      </a:r>
                      <a:r>
                        <a:rPr lang="en-US" sz="2800" baseline="0" dirty="0" err="1" smtClean="0">
                          <a:solidFill>
                            <a:schemeClr val="tx1"/>
                          </a:solidFill>
                        </a:rPr>
                        <a:t>AutoIP</a:t>
                      </a:r>
                      <a:endParaRPr lang="en-US" sz="2800" dirty="0">
                        <a:solidFill>
                          <a:schemeClr val="tx1"/>
                        </a:solidFill>
                      </a:endParaRPr>
                    </a:p>
                  </a:txBody>
                  <a:tcPr anchor="ctr">
                    <a:noFill/>
                  </a:tcPr>
                </a:tc>
              </a:tr>
              <a:tr h="620087">
                <a:tc>
                  <a:txBody>
                    <a:bodyPr/>
                    <a:lstStyle/>
                    <a:p>
                      <a:pPr>
                        <a:spcBef>
                          <a:spcPts val="600"/>
                        </a:spcBef>
                        <a:spcAft>
                          <a:spcPts val="600"/>
                        </a:spcAft>
                      </a:pPr>
                      <a:r>
                        <a:rPr lang="en-US" sz="2800" b="1" dirty="0" smtClean="0">
                          <a:solidFill>
                            <a:schemeClr val="tx1"/>
                          </a:solidFill>
                        </a:rPr>
                        <a:t>Discovery</a:t>
                      </a:r>
                      <a:endParaRPr lang="en-US" sz="2800" b="1" dirty="0">
                        <a:solidFill>
                          <a:schemeClr val="tx1"/>
                        </a:solidFill>
                      </a:endParaRPr>
                    </a:p>
                  </a:txBody>
                  <a:tcPr anchor="ctr">
                    <a:noFill/>
                  </a:tcPr>
                </a:tc>
                <a:tc>
                  <a:txBody>
                    <a:bodyPr/>
                    <a:lstStyle/>
                    <a:p>
                      <a:pPr>
                        <a:spcBef>
                          <a:spcPts val="600"/>
                        </a:spcBef>
                        <a:spcAft>
                          <a:spcPts val="600"/>
                        </a:spcAft>
                      </a:pPr>
                      <a:r>
                        <a:rPr lang="en-US" sz="2800" i="1" dirty="0" smtClean="0">
                          <a:solidFill>
                            <a:schemeClr val="tx1"/>
                          </a:solidFill>
                        </a:rPr>
                        <a:t>SSDP</a:t>
                      </a:r>
                      <a:endParaRPr lang="en-US" sz="2800" i="1" dirty="0">
                        <a:solidFill>
                          <a:schemeClr val="tx1"/>
                        </a:solidFill>
                      </a:endParaRPr>
                    </a:p>
                  </a:txBody>
                  <a:tcPr anchor="ctr">
                    <a:noFill/>
                  </a:tcPr>
                </a:tc>
                <a:tc>
                  <a:txBody>
                    <a:bodyPr/>
                    <a:lstStyle/>
                    <a:p>
                      <a:pPr>
                        <a:spcBef>
                          <a:spcPts val="600"/>
                        </a:spcBef>
                        <a:spcAft>
                          <a:spcPts val="600"/>
                        </a:spcAft>
                      </a:pPr>
                      <a:r>
                        <a:rPr lang="en-US" sz="2800" i="1" dirty="0" smtClean="0">
                          <a:solidFill>
                            <a:schemeClr val="tx1"/>
                          </a:solidFill>
                        </a:rPr>
                        <a:t>WS-Discovery</a:t>
                      </a:r>
                      <a:endParaRPr lang="en-US" sz="2800" i="1" dirty="0">
                        <a:solidFill>
                          <a:schemeClr val="tx1"/>
                        </a:solidFill>
                      </a:endParaRPr>
                    </a:p>
                  </a:txBody>
                  <a:tcPr anchor="ctr">
                    <a:noFill/>
                  </a:tcPr>
                </a:tc>
              </a:tr>
              <a:tr h="620087">
                <a:tc>
                  <a:txBody>
                    <a:bodyPr/>
                    <a:lstStyle/>
                    <a:p>
                      <a:pPr>
                        <a:spcBef>
                          <a:spcPts val="600"/>
                        </a:spcBef>
                        <a:spcAft>
                          <a:spcPts val="600"/>
                        </a:spcAft>
                      </a:pPr>
                      <a:r>
                        <a:rPr lang="en-US" sz="2800" b="1" dirty="0" smtClean="0">
                          <a:solidFill>
                            <a:schemeClr val="tx1"/>
                          </a:solidFill>
                        </a:rPr>
                        <a:t>Description</a:t>
                      </a:r>
                      <a:endParaRPr lang="en-US" sz="2800" b="1" dirty="0">
                        <a:solidFill>
                          <a:schemeClr val="tx1"/>
                        </a:solidFill>
                      </a:endParaRPr>
                    </a:p>
                  </a:txBody>
                  <a:tcPr anchor="ctr">
                    <a:noFill/>
                  </a:tcPr>
                </a:tc>
                <a:tc>
                  <a:txBody>
                    <a:bodyPr/>
                    <a:lstStyle/>
                    <a:p>
                      <a:pPr>
                        <a:spcBef>
                          <a:spcPts val="600"/>
                        </a:spcBef>
                        <a:spcAft>
                          <a:spcPts val="600"/>
                        </a:spcAft>
                      </a:pPr>
                      <a:r>
                        <a:rPr lang="en-US" sz="2800" i="1" dirty="0" smtClean="0">
                          <a:solidFill>
                            <a:schemeClr val="tx1"/>
                          </a:solidFill>
                        </a:rPr>
                        <a:t>UDA</a:t>
                      </a:r>
                      <a:r>
                        <a:rPr lang="en-US" sz="2800" i="1" baseline="0" dirty="0" smtClean="0">
                          <a:solidFill>
                            <a:schemeClr val="tx1"/>
                          </a:solidFill>
                        </a:rPr>
                        <a:t> Schema</a:t>
                      </a:r>
                      <a:endParaRPr lang="en-US" sz="2800" i="1" dirty="0">
                        <a:solidFill>
                          <a:schemeClr val="tx1"/>
                        </a:solidFill>
                      </a:endParaRPr>
                    </a:p>
                  </a:txBody>
                  <a:tcPr anchor="ctr">
                    <a:noFill/>
                  </a:tcPr>
                </a:tc>
                <a:tc>
                  <a:txBody>
                    <a:bodyPr/>
                    <a:lstStyle/>
                    <a:p>
                      <a:pPr>
                        <a:spcBef>
                          <a:spcPts val="600"/>
                        </a:spcBef>
                        <a:spcAft>
                          <a:spcPts val="600"/>
                        </a:spcAft>
                      </a:pPr>
                      <a:r>
                        <a:rPr lang="en-US" sz="2800" i="1" dirty="0" smtClean="0">
                          <a:solidFill>
                            <a:schemeClr val="tx1"/>
                          </a:solidFill>
                        </a:rPr>
                        <a:t>WSDL</a:t>
                      </a:r>
                      <a:endParaRPr lang="en-US" sz="2800" i="1" dirty="0">
                        <a:solidFill>
                          <a:schemeClr val="tx1"/>
                        </a:solidFill>
                      </a:endParaRPr>
                    </a:p>
                  </a:txBody>
                  <a:tcPr anchor="ctr">
                    <a:noFill/>
                  </a:tcPr>
                </a:tc>
              </a:tr>
              <a:tr h="620087">
                <a:tc>
                  <a:txBody>
                    <a:bodyPr/>
                    <a:lstStyle/>
                    <a:p>
                      <a:pPr>
                        <a:spcBef>
                          <a:spcPts val="600"/>
                        </a:spcBef>
                        <a:spcAft>
                          <a:spcPts val="600"/>
                        </a:spcAft>
                      </a:pPr>
                      <a:r>
                        <a:rPr lang="en-US" sz="2800" b="1" dirty="0" smtClean="0">
                          <a:solidFill>
                            <a:schemeClr val="tx1"/>
                          </a:solidFill>
                        </a:rPr>
                        <a:t>Control</a:t>
                      </a:r>
                      <a:endParaRPr lang="en-US" sz="2800" b="1" dirty="0">
                        <a:solidFill>
                          <a:schemeClr val="tx1"/>
                        </a:solidFill>
                      </a:endParaRPr>
                    </a:p>
                  </a:txBody>
                  <a:tcPr anchor="ctr">
                    <a:noFill/>
                  </a:tcPr>
                </a:tc>
                <a:tc>
                  <a:txBody>
                    <a:bodyPr/>
                    <a:lstStyle/>
                    <a:p>
                      <a:pPr>
                        <a:spcBef>
                          <a:spcPts val="600"/>
                        </a:spcBef>
                        <a:spcAft>
                          <a:spcPts val="600"/>
                        </a:spcAft>
                      </a:pPr>
                      <a:r>
                        <a:rPr lang="en-US" sz="2800" dirty="0" smtClean="0">
                          <a:solidFill>
                            <a:schemeClr val="tx1"/>
                          </a:solidFill>
                        </a:rPr>
                        <a:t>SOAP</a:t>
                      </a:r>
                      <a:r>
                        <a:rPr lang="en-US" sz="2800" baseline="0" dirty="0" smtClean="0">
                          <a:solidFill>
                            <a:schemeClr val="tx1"/>
                          </a:solidFill>
                        </a:rPr>
                        <a:t> 0.9, 1.1</a:t>
                      </a:r>
                      <a:endParaRPr lang="en-US" sz="2800" dirty="0">
                        <a:solidFill>
                          <a:schemeClr val="tx1"/>
                        </a:solidFill>
                      </a:endParaRPr>
                    </a:p>
                  </a:txBody>
                  <a:tcPr anchor="ctr">
                    <a:noFill/>
                  </a:tcPr>
                </a:tc>
                <a:tc>
                  <a:txBody>
                    <a:bodyPr/>
                    <a:lstStyle/>
                    <a:p>
                      <a:pPr>
                        <a:spcBef>
                          <a:spcPts val="600"/>
                        </a:spcBef>
                        <a:spcAft>
                          <a:spcPts val="600"/>
                        </a:spcAft>
                      </a:pPr>
                      <a:r>
                        <a:rPr lang="en-US" sz="2800" dirty="0" smtClean="0">
                          <a:solidFill>
                            <a:schemeClr val="tx1"/>
                          </a:solidFill>
                        </a:rPr>
                        <a:t>SOAP 1.2</a:t>
                      </a:r>
                      <a:endParaRPr lang="en-US" sz="2800" dirty="0">
                        <a:solidFill>
                          <a:schemeClr val="tx1"/>
                        </a:solidFill>
                      </a:endParaRPr>
                    </a:p>
                  </a:txBody>
                  <a:tcPr anchor="ctr">
                    <a:noFill/>
                  </a:tcPr>
                </a:tc>
              </a:tr>
              <a:tr h="620087">
                <a:tc>
                  <a:txBody>
                    <a:bodyPr/>
                    <a:lstStyle/>
                    <a:p>
                      <a:pPr>
                        <a:spcBef>
                          <a:spcPts val="600"/>
                        </a:spcBef>
                        <a:spcAft>
                          <a:spcPts val="600"/>
                        </a:spcAft>
                      </a:pPr>
                      <a:r>
                        <a:rPr lang="en-US" sz="2800" b="1" dirty="0" err="1" smtClean="0">
                          <a:solidFill>
                            <a:schemeClr val="tx1"/>
                          </a:solidFill>
                        </a:rPr>
                        <a:t>Eventing</a:t>
                      </a:r>
                      <a:endParaRPr lang="en-US" sz="2800" b="1" dirty="0">
                        <a:solidFill>
                          <a:schemeClr val="tx1"/>
                        </a:solidFill>
                      </a:endParaRPr>
                    </a:p>
                  </a:txBody>
                  <a:tcPr anchor="ctr">
                    <a:noFill/>
                  </a:tcPr>
                </a:tc>
                <a:tc>
                  <a:txBody>
                    <a:bodyPr/>
                    <a:lstStyle/>
                    <a:p>
                      <a:pPr>
                        <a:spcBef>
                          <a:spcPts val="600"/>
                        </a:spcBef>
                        <a:spcAft>
                          <a:spcPts val="600"/>
                        </a:spcAft>
                      </a:pPr>
                      <a:r>
                        <a:rPr lang="en-US" sz="2800" i="1" dirty="0" smtClean="0">
                          <a:solidFill>
                            <a:schemeClr val="tx1"/>
                          </a:solidFill>
                        </a:rPr>
                        <a:t>GENA</a:t>
                      </a:r>
                      <a:endParaRPr lang="en-US" sz="2800" i="1" dirty="0">
                        <a:solidFill>
                          <a:schemeClr val="tx1"/>
                        </a:solidFill>
                      </a:endParaRPr>
                    </a:p>
                  </a:txBody>
                  <a:tcPr anchor="ctr">
                    <a:noFill/>
                  </a:tcPr>
                </a:tc>
                <a:tc>
                  <a:txBody>
                    <a:bodyPr/>
                    <a:lstStyle/>
                    <a:p>
                      <a:pPr>
                        <a:spcBef>
                          <a:spcPts val="600"/>
                        </a:spcBef>
                        <a:spcAft>
                          <a:spcPts val="600"/>
                        </a:spcAft>
                      </a:pPr>
                      <a:r>
                        <a:rPr lang="en-US" sz="2800" i="1" dirty="0" smtClean="0">
                          <a:solidFill>
                            <a:schemeClr val="tx1"/>
                          </a:solidFill>
                        </a:rPr>
                        <a:t>WS-</a:t>
                      </a:r>
                      <a:r>
                        <a:rPr lang="en-US" sz="2800" i="1" dirty="0" err="1" smtClean="0">
                          <a:solidFill>
                            <a:schemeClr val="tx1"/>
                          </a:solidFill>
                        </a:rPr>
                        <a:t>Eventing</a:t>
                      </a:r>
                      <a:endParaRPr lang="en-US" sz="2800" i="1" dirty="0">
                        <a:solidFill>
                          <a:schemeClr val="tx1"/>
                        </a:solidFill>
                      </a:endParaRPr>
                    </a:p>
                  </a:txBody>
                  <a:tcPr anchor="ctr">
                    <a:noFill/>
                  </a:tcPr>
                </a:tc>
              </a:tr>
              <a:tr h="620087">
                <a:tc>
                  <a:txBody>
                    <a:bodyPr/>
                    <a:lstStyle/>
                    <a:p>
                      <a:pPr>
                        <a:spcBef>
                          <a:spcPts val="600"/>
                        </a:spcBef>
                        <a:spcAft>
                          <a:spcPts val="600"/>
                        </a:spcAft>
                      </a:pPr>
                      <a:r>
                        <a:rPr lang="en-US" sz="2800" b="1" dirty="0" smtClean="0">
                          <a:solidFill>
                            <a:schemeClr val="tx1"/>
                          </a:solidFill>
                        </a:rPr>
                        <a:t>Presentation</a:t>
                      </a:r>
                      <a:endParaRPr lang="en-US" sz="2800" b="1" dirty="0">
                        <a:solidFill>
                          <a:schemeClr val="tx1"/>
                        </a:solidFill>
                      </a:endParaRPr>
                    </a:p>
                  </a:txBody>
                  <a:tcPr anchor="ctr">
                    <a:noFill/>
                  </a:tcPr>
                </a:tc>
                <a:tc>
                  <a:txBody>
                    <a:bodyPr/>
                    <a:lstStyle/>
                    <a:p>
                      <a:pPr>
                        <a:spcBef>
                          <a:spcPts val="600"/>
                        </a:spcBef>
                        <a:spcAft>
                          <a:spcPts val="600"/>
                        </a:spcAft>
                      </a:pPr>
                      <a:r>
                        <a:rPr lang="en-US" sz="2800" dirty="0" smtClean="0">
                          <a:solidFill>
                            <a:schemeClr val="tx1"/>
                          </a:solidFill>
                        </a:rPr>
                        <a:t>HTTP, HTML</a:t>
                      </a:r>
                      <a:endParaRPr lang="en-US" sz="2800" dirty="0">
                        <a:solidFill>
                          <a:schemeClr val="tx1"/>
                        </a:solidFill>
                      </a:endParaRPr>
                    </a:p>
                  </a:txBody>
                  <a:tcPr anchor="ctr">
                    <a:noFill/>
                  </a:tcPr>
                </a:tc>
                <a:tc>
                  <a:txBody>
                    <a:bodyPr/>
                    <a:lstStyle/>
                    <a:p>
                      <a:pPr>
                        <a:spcBef>
                          <a:spcPts val="600"/>
                        </a:spcBef>
                        <a:spcAft>
                          <a:spcPts val="600"/>
                        </a:spcAft>
                      </a:pPr>
                      <a:r>
                        <a:rPr lang="en-US" sz="2800" dirty="0" smtClean="0">
                          <a:solidFill>
                            <a:schemeClr val="tx1"/>
                          </a:solidFill>
                        </a:rPr>
                        <a:t>HTTP, HTML</a:t>
                      </a:r>
                      <a:endParaRPr lang="en-US" sz="2800" dirty="0">
                        <a:solidFill>
                          <a:schemeClr val="tx1"/>
                        </a:solidFill>
                      </a:endParaRPr>
                    </a:p>
                  </a:txBody>
                  <a:tcPr anchor="ctr">
                    <a:noFill/>
                  </a:tcPr>
                </a:tc>
              </a:tr>
            </a:tbl>
          </a:graphicData>
        </a:graphic>
      </p:graphicFrame>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715962"/>
          </a:xfrm>
        </p:spPr>
        <p:txBody>
          <a:bodyPr/>
          <a:lstStyle/>
          <a:p>
            <a:pPr eaLnBrk="1" hangingPunct="1"/>
            <a:r>
              <a:rPr lang="en-US" smtClean="0"/>
              <a:t>Why Web Services on devices?</a:t>
            </a:r>
          </a:p>
        </p:txBody>
      </p:sp>
      <p:sp>
        <p:nvSpPr>
          <p:cNvPr id="13315" name="Rectangle 3"/>
          <p:cNvSpPr>
            <a:spLocks noGrp="1" noChangeArrowheads="1"/>
          </p:cNvSpPr>
          <p:nvPr>
            <p:ph type="body" idx="1"/>
          </p:nvPr>
        </p:nvSpPr>
        <p:spPr>
          <a:xfrm>
            <a:off x="457200" y="1143000"/>
            <a:ext cx="8229600" cy="4800600"/>
          </a:xfrm>
        </p:spPr>
        <p:txBody>
          <a:bodyPr/>
          <a:lstStyle/>
          <a:p>
            <a:pPr eaLnBrk="1" hangingPunct="1"/>
            <a:r>
              <a:rPr lang="en-US" sz="2800" smtClean="0"/>
              <a:t>Unified protocol platform</a:t>
            </a:r>
          </a:p>
          <a:p>
            <a:pPr lvl="1" eaLnBrk="1" hangingPunct="1"/>
            <a:r>
              <a:rPr lang="en-US" sz="2400" smtClean="0"/>
              <a:t>Single stack for local and internet interactions</a:t>
            </a:r>
          </a:p>
          <a:p>
            <a:pPr lvl="1" eaLnBrk="1" hangingPunct="1"/>
            <a:r>
              <a:rPr lang="en-US" sz="2400" smtClean="0"/>
              <a:t>Integrated development tools and developer skills</a:t>
            </a:r>
          </a:p>
          <a:p>
            <a:pPr lvl="1" eaLnBrk="1" hangingPunct="1"/>
            <a:r>
              <a:rPr lang="en-US" sz="2400" smtClean="0"/>
              <a:t>Leverage investments in general WS protocols such as for performance and security</a:t>
            </a:r>
          </a:p>
          <a:p>
            <a:pPr lvl="1" eaLnBrk="1" hangingPunct="1"/>
            <a:r>
              <a:rPr lang="en-US" sz="2400" smtClean="0"/>
              <a:t>Smaller security surface area</a:t>
            </a:r>
          </a:p>
          <a:p>
            <a:pPr eaLnBrk="1" hangingPunct="1"/>
            <a:r>
              <a:rPr lang="en-US" sz="2800" smtClean="0"/>
              <a:t>Rich device metadata and data types</a:t>
            </a:r>
          </a:p>
          <a:p>
            <a:pPr eaLnBrk="1" hangingPunct="1"/>
            <a:r>
              <a:rPr lang="en-US" sz="2800" smtClean="0"/>
              <a:t>Scales across the enterprise and the Internet</a:t>
            </a:r>
          </a:p>
          <a:p>
            <a:pPr eaLnBrk="1" hangingPunct="1"/>
            <a:r>
              <a:rPr lang="en-US" sz="2800" smtClean="0"/>
              <a:t>Integration with enterprise directory services</a:t>
            </a:r>
          </a:p>
          <a:p>
            <a:pPr eaLnBrk="1" hangingPunct="1"/>
            <a:r>
              <a:rPr lang="en-US" sz="2800" smtClean="0"/>
              <a:t>Integration with enterprise and web security</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title"/>
          </p:nvPr>
        </p:nvSpPr>
        <p:spPr>
          <a:xfrm>
            <a:off x="381000" y="228600"/>
            <a:ext cx="8437563" cy="1409700"/>
          </a:xfrm>
        </p:spPr>
        <p:txBody>
          <a:bodyPr/>
          <a:lstStyle/>
          <a:p>
            <a:pPr eaLnBrk="1" hangingPunct="1"/>
            <a:r>
              <a:rPr lang="en-US" smtClean="0"/>
              <a:t>DPWS Standardization Progress</a:t>
            </a:r>
          </a:p>
        </p:txBody>
      </p:sp>
      <p:sp>
        <p:nvSpPr>
          <p:cNvPr id="17411" name="Rectangle 8"/>
          <p:cNvSpPr>
            <a:spLocks noGrp="1" noChangeArrowheads="1"/>
          </p:cNvSpPr>
          <p:nvPr>
            <p:ph type="body" idx="1"/>
          </p:nvPr>
        </p:nvSpPr>
        <p:spPr>
          <a:xfrm>
            <a:off x="393356" y="1165654"/>
            <a:ext cx="8388350" cy="4598182"/>
          </a:xfrm>
        </p:spPr>
        <p:txBody>
          <a:bodyPr/>
          <a:lstStyle/>
          <a:p>
            <a:pPr eaLnBrk="1" hangingPunct="1"/>
            <a:r>
              <a:rPr lang="en-US" dirty="0" smtClean="0"/>
              <a:t>All specs (including DPWS) publicly available under Microsoft Open Specification Promise</a:t>
            </a:r>
          </a:p>
          <a:p>
            <a:pPr eaLnBrk="1" hangingPunct="1"/>
            <a:r>
              <a:rPr lang="en-US" dirty="0" smtClean="0"/>
              <a:t>Most core specs already standardized</a:t>
            </a:r>
          </a:p>
          <a:p>
            <a:pPr eaLnBrk="1" hangingPunct="1"/>
            <a:r>
              <a:rPr lang="en-US" dirty="0" smtClean="0"/>
              <a:t>Devices Profile, WS-Discovery, and SOAP-over-UDP to be submitted to OASIS this summer</a:t>
            </a:r>
          </a:p>
          <a:p>
            <a:pPr lvl="1"/>
            <a:r>
              <a:rPr lang="en-US" dirty="0" smtClean="0"/>
              <a:t>Watch for announcements and join efforts</a:t>
            </a:r>
          </a:p>
          <a:p>
            <a:pPr eaLnBrk="1" hangingPunct="1"/>
            <a:r>
              <a:rPr lang="en-US" dirty="0" smtClean="0"/>
              <a:t>WS-Transfer, WS-</a:t>
            </a:r>
            <a:r>
              <a:rPr lang="en-US" dirty="0" err="1" smtClean="0"/>
              <a:t>MetadataExchange</a:t>
            </a:r>
            <a:r>
              <a:rPr lang="en-US" dirty="0" smtClean="0"/>
              <a:t>, WS-</a:t>
            </a:r>
            <a:r>
              <a:rPr lang="en-US" dirty="0" err="1" smtClean="0"/>
              <a:t>Eventing</a:t>
            </a:r>
            <a:r>
              <a:rPr lang="en-US" dirty="0" smtClean="0"/>
              <a:t> standardization plan in progress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6553200" y="6245225"/>
            <a:ext cx="2133600" cy="476250"/>
          </a:xfrm>
          <a:prstGeom prst="rect">
            <a:avLst/>
          </a:prstGeom>
          <a:noFill/>
        </p:spPr>
        <p:txBody>
          <a:bodyPr/>
          <a:lstStyle/>
          <a:p>
            <a:fld id="{721DC01C-03FA-47E6-BDC2-136D2A09F743}" type="slidenum">
              <a:rPr lang="en-US" smtClean="0"/>
              <a:pPr/>
              <a:t>15</a:t>
            </a:fld>
            <a:endParaRPr lang="en-US" smtClean="0"/>
          </a:p>
        </p:txBody>
      </p:sp>
      <p:sp>
        <p:nvSpPr>
          <p:cNvPr id="16387" name="Rectangle 2"/>
          <p:cNvSpPr>
            <a:spLocks noGrp="1" noChangeArrowheads="1"/>
          </p:cNvSpPr>
          <p:nvPr>
            <p:ph type="title"/>
          </p:nvPr>
        </p:nvSpPr>
        <p:spPr>
          <a:xfrm>
            <a:off x="323850" y="228600"/>
            <a:ext cx="8515350" cy="590931"/>
          </a:xfrm>
        </p:spPr>
        <p:txBody>
          <a:bodyPr/>
          <a:lstStyle/>
          <a:p>
            <a:pPr eaLnBrk="1" hangingPunct="1"/>
            <a:r>
              <a:rPr lang="en-US" sz="3600" dirty="0" smtClean="0"/>
              <a:t>Devices Profile Subset of WS-* Framework</a:t>
            </a:r>
            <a:endParaRPr lang="en-US" sz="4000" dirty="0" smtClean="0"/>
          </a:p>
        </p:txBody>
      </p:sp>
      <p:sp>
        <p:nvSpPr>
          <p:cNvPr id="16388" name="AutoShape 3">
            <a:hlinkClick r:id="rId3" action="ppaction://hlinksldjump"/>
          </p:cNvPr>
          <p:cNvSpPr>
            <a:spLocks noChangeArrowheads="1"/>
          </p:cNvSpPr>
          <p:nvPr/>
        </p:nvSpPr>
        <p:spPr bwMode="auto">
          <a:xfrm>
            <a:off x="304800" y="1981200"/>
            <a:ext cx="6629400" cy="1905000"/>
          </a:xfrm>
          <a:prstGeom prst="roundRect">
            <a:avLst>
              <a:gd name="adj" fmla="val 7639"/>
            </a:avLst>
          </a:prstGeom>
          <a:noFill/>
          <a:ln w="12700">
            <a:solidFill>
              <a:schemeClr val="tx1"/>
            </a:solidFill>
            <a:round/>
            <a:headEnd type="none" w="sm" len="sm"/>
            <a:tailEnd type="none" w="sm" len="sm"/>
          </a:ln>
        </p:spPr>
        <p:txBody>
          <a:bodyPr wrap="none"/>
          <a:lstStyle/>
          <a:p>
            <a:pPr algn="r" eaLnBrk="0" hangingPunct="0"/>
            <a:r>
              <a:rPr lang="en-US" sz="1600" i="1"/>
              <a:t>Assurances</a:t>
            </a:r>
          </a:p>
        </p:txBody>
      </p:sp>
      <p:sp>
        <p:nvSpPr>
          <p:cNvPr id="16389" name="AutoShape 4">
            <a:hlinkClick r:id="rId4" action="ppaction://hlinksldjump"/>
          </p:cNvPr>
          <p:cNvSpPr>
            <a:spLocks noChangeArrowheads="1"/>
          </p:cNvSpPr>
          <p:nvPr/>
        </p:nvSpPr>
        <p:spPr bwMode="auto">
          <a:xfrm>
            <a:off x="304800" y="3962400"/>
            <a:ext cx="6629400" cy="1295400"/>
          </a:xfrm>
          <a:prstGeom prst="roundRect">
            <a:avLst>
              <a:gd name="adj" fmla="val 7639"/>
            </a:avLst>
          </a:prstGeom>
          <a:noFill/>
          <a:ln w="12700">
            <a:solidFill>
              <a:schemeClr val="tx1"/>
            </a:solidFill>
            <a:round/>
            <a:headEnd type="none" w="sm" len="sm"/>
            <a:tailEnd type="none" w="sm" len="sm"/>
          </a:ln>
        </p:spPr>
        <p:txBody>
          <a:bodyPr wrap="none"/>
          <a:lstStyle/>
          <a:p>
            <a:pPr algn="r" eaLnBrk="0" hangingPunct="0"/>
            <a:r>
              <a:rPr lang="en-US" sz="1600" i="1"/>
              <a:t>Messaging</a:t>
            </a:r>
          </a:p>
        </p:txBody>
      </p:sp>
      <p:sp>
        <p:nvSpPr>
          <p:cNvPr id="16390" name="AutoShape 5"/>
          <p:cNvSpPr>
            <a:spLocks noChangeArrowheads="1"/>
          </p:cNvSpPr>
          <p:nvPr/>
        </p:nvSpPr>
        <p:spPr bwMode="auto">
          <a:xfrm>
            <a:off x="381000" y="4648200"/>
            <a:ext cx="1676400" cy="533400"/>
          </a:xfrm>
          <a:prstGeom prst="roundRect">
            <a:avLst>
              <a:gd name="adj" fmla="val 16667"/>
            </a:avLst>
          </a:prstGeom>
          <a:gradFill rotWithShape="1">
            <a:gsLst>
              <a:gs pos="0">
                <a:srgbClr val="537E25"/>
              </a:gs>
              <a:gs pos="50000">
                <a:srgbClr val="7AB73A"/>
              </a:gs>
              <a:gs pos="100000">
                <a:srgbClr val="92DA46"/>
              </a:gs>
            </a:gsLst>
            <a:lin ang="16200000" scaled="1"/>
          </a:gradFill>
          <a:ln w="12700">
            <a:noFill/>
            <a:round/>
            <a:headEnd type="none" w="sm" len="sm"/>
            <a:tailEnd type="none" w="sm" len="sm"/>
          </a:ln>
        </p:spPr>
        <p:txBody>
          <a:bodyPr wrap="none" anchor="ctr"/>
          <a:lstStyle/>
          <a:p>
            <a:pPr algn="ctr" eaLnBrk="0" hangingPunct="0"/>
            <a:r>
              <a:rPr lang="en-US" sz="1600" b="1" dirty="0"/>
              <a:t>SOAP</a:t>
            </a:r>
          </a:p>
        </p:txBody>
      </p:sp>
      <p:sp>
        <p:nvSpPr>
          <p:cNvPr id="16391" name="AutoShape 6"/>
          <p:cNvSpPr>
            <a:spLocks noChangeArrowheads="1"/>
          </p:cNvSpPr>
          <p:nvPr/>
        </p:nvSpPr>
        <p:spPr bwMode="auto">
          <a:xfrm>
            <a:off x="381000" y="3276600"/>
            <a:ext cx="1676400" cy="533400"/>
          </a:xfrm>
          <a:prstGeom prst="roundRect">
            <a:avLst>
              <a:gd name="adj" fmla="val 16667"/>
            </a:avLst>
          </a:prstGeom>
          <a:gradFill rotWithShape="1">
            <a:gsLst>
              <a:gs pos="0">
                <a:srgbClr val="537E25"/>
              </a:gs>
              <a:gs pos="50000">
                <a:srgbClr val="7AB73A"/>
              </a:gs>
              <a:gs pos="100000">
                <a:srgbClr val="92DA46"/>
              </a:gs>
            </a:gsLst>
            <a:lin ang="16200000" scaled="1"/>
          </a:gradFill>
          <a:ln w="12700">
            <a:noFill/>
            <a:round/>
            <a:headEnd type="none" w="sm" len="sm"/>
            <a:tailEnd type="none" w="sm" len="sm"/>
          </a:ln>
        </p:spPr>
        <p:txBody>
          <a:bodyPr wrap="none" anchor="ctr"/>
          <a:lstStyle/>
          <a:p>
            <a:pPr algn="ctr" eaLnBrk="0" hangingPunct="0"/>
            <a:r>
              <a:rPr lang="en-US" sz="1600" b="1"/>
              <a:t>WS-Security</a:t>
            </a:r>
          </a:p>
        </p:txBody>
      </p:sp>
      <p:sp>
        <p:nvSpPr>
          <p:cNvPr id="16392" name="AutoShape 7"/>
          <p:cNvSpPr>
            <a:spLocks noChangeArrowheads="1"/>
          </p:cNvSpPr>
          <p:nvPr/>
        </p:nvSpPr>
        <p:spPr bwMode="auto">
          <a:xfrm>
            <a:off x="3886200" y="4648200"/>
            <a:ext cx="1676400" cy="533400"/>
          </a:xfrm>
          <a:prstGeom prst="roundRect">
            <a:avLst>
              <a:gd name="adj" fmla="val 16667"/>
            </a:avLst>
          </a:prstGeom>
          <a:gradFill rotWithShape="1">
            <a:gsLst>
              <a:gs pos="0">
                <a:srgbClr val="537E25"/>
              </a:gs>
              <a:gs pos="50000">
                <a:srgbClr val="7AB73A"/>
              </a:gs>
              <a:gs pos="100000">
                <a:srgbClr val="92DA46"/>
              </a:gs>
            </a:gsLst>
            <a:lin ang="16200000" scaled="1"/>
          </a:gradFill>
          <a:ln w="12700">
            <a:noFill/>
            <a:round/>
            <a:headEnd type="none" w="sm" len="sm"/>
            <a:tailEnd type="none" w="sm" len="sm"/>
          </a:ln>
        </p:spPr>
        <p:txBody>
          <a:bodyPr wrap="none" anchor="ctr"/>
          <a:lstStyle/>
          <a:p>
            <a:pPr algn="ctr" eaLnBrk="0" hangingPunct="0"/>
            <a:r>
              <a:rPr lang="en-US" sz="1600" b="1"/>
              <a:t>MTOM</a:t>
            </a:r>
          </a:p>
        </p:txBody>
      </p:sp>
      <p:sp>
        <p:nvSpPr>
          <p:cNvPr id="16394" name="AutoShape 9">
            <a:hlinkClick r:id="rId5" action="ppaction://hlinksldjump"/>
          </p:cNvPr>
          <p:cNvSpPr>
            <a:spLocks noChangeArrowheads="1"/>
          </p:cNvSpPr>
          <p:nvPr/>
        </p:nvSpPr>
        <p:spPr bwMode="auto">
          <a:xfrm>
            <a:off x="7010400" y="1219200"/>
            <a:ext cx="1828800" cy="4038600"/>
          </a:xfrm>
          <a:prstGeom prst="roundRect">
            <a:avLst>
              <a:gd name="adj" fmla="val 7639"/>
            </a:avLst>
          </a:prstGeom>
          <a:noFill/>
          <a:ln w="12700">
            <a:solidFill>
              <a:schemeClr val="tx1"/>
            </a:solidFill>
            <a:round/>
            <a:headEnd type="none" w="sm" len="sm"/>
            <a:tailEnd type="none" w="sm" len="sm"/>
          </a:ln>
        </p:spPr>
        <p:txBody>
          <a:bodyPr wrap="none"/>
          <a:lstStyle/>
          <a:p>
            <a:pPr algn="ctr" eaLnBrk="0" hangingPunct="0"/>
            <a:r>
              <a:rPr lang="en-US" sz="1600" i="1"/>
              <a:t>Metadata</a:t>
            </a:r>
          </a:p>
        </p:txBody>
      </p:sp>
      <p:sp>
        <p:nvSpPr>
          <p:cNvPr id="16396" name="AutoShape 11"/>
          <p:cNvSpPr>
            <a:spLocks noChangeArrowheads="1"/>
          </p:cNvSpPr>
          <p:nvPr/>
        </p:nvSpPr>
        <p:spPr bwMode="auto">
          <a:xfrm>
            <a:off x="7086600" y="4038600"/>
            <a:ext cx="1676400" cy="533400"/>
          </a:xfrm>
          <a:prstGeom prst="roundRect">
            <a:avLst>
              <a:gd name="adj" fmla="val 16667"/>
            </a:avLst>
          </a:prstGeom>
          <a:gradFill rotWithShape="1">
            <a:gsLst>
              <a:gs pos="0">
                <a:srgbClr val="537E25"/>
              </a:gs>
              <a:gs pos="50000">
                <a:srgbClr val="7AB73A"/>
              </a:gs>
              <a:gs pos="100000">
                <a:srgbClr val="92DA46"/>
              </a:gs>
            </a:gsLst>
            <a:lin ang="16200000" scaled="1"/>
          </a:gradFill>
          <a:ln w="12700">
            <a:noFill/>
            <a:round/>
            <a:headEnd type="none" w="sm" len="sm"/>
            <a:tailEnd type="none" w="sm" len="sm"/>
          </a:ln>
        </p:spPr>
        <p:txBody>
          <a:bodyPr wrap="none" anchor="ctr"/>
          <a:lstStyle/>
          <a:p>
            <a:pPr algn="ctr" eaLnBrk="0" hangingPunct="0"/>
            <a:r>
              <a:rPr lang="en-US" sz="1600" b="1"/>
              <a:t>WSDL</a:t>
            </a:r>
          </a:p>
        </p:txBody>
      </p:sp>
      <p:sp>
        <p:nvSpPr>
          <p:cNvPr id="107532" name="AutoShape 12"/>
          <p:cNvSpPr>
            <a:spLocks noChangeArrowheads="1"/>
          </p:cNvSpPr>
          <p:nvPr/>
        </p:nvSpPr>
        <p:spPr bwMode="auto">
          <a:xfrm>
            <a:off x="7086600" y="2209800"/>
            <a:ext cx="1676400" cy="533400"/>
          </a:xfrm>
          <a:prstGeom prst="roundRect">
            <a:avLst>
              <a:gd name="adj" fmla="val 16667"/>
            </a:avLst>
          </a:prstGeom>
          <a:solidFill>
            <a:schemeClr val="tx1">
              <a:lumMod val="75000"/>
            </a:schemeClr>
          </a:solidFill>
          <a:ln w="12700">
            <a:noFill/>
            <a:round/>
            <a:headEnd type="none" w="sm" len="sm"/>
            <a:tailEnd type="none" w="sm" len="sm"/>
          </a:ln>
          <a:effectLst/>
        </p:spPr>
        <p:txBody>
          <a:bodyPr wrap="none" anchor="ctr"/>
          <a:lstStyle/>
          <a:p>
            <a:pPr algn="ctr" eaLnBrk="0" hangingPunct="0">
              <a:defRPr/>
            </a:pPr>
            <a:r>
              <a:rPr lang="en-US" sz="1600">
                <a:solidFill>
                  <a:schemeClr val="tx1">
                    <a:lumMod val="95000"/>
                  </a:schemeClr>
                </a:solidFill>
                <a:effectLst>
                  <a:outerShdw blurRad="38100" dist="38100" dir="2700000" algn="tl">
                    <a:srgbClr val="000000">
                      <a:alpha val="43137"/>
                    </a:srgbClr>
                  </a:outerShdw>
                </a:effectLst>
              </a:rPr>
              <a:t>UDDI</a:t>
            </a:r>
          </a:p>
        </p:txBody>
      </p:sp>
      <p:sp>
        <p:nvSpPr>
          <p:cNvPr id="16398" name="AutoShape 13"/>
          <p:cNvSpPr>
            <a:spLocks noChangeArrowheads="1"/>
          </p:cNvSpPr>
          <p:nvPr/>
        </p:nvSpPr>
        <p:spPr bwMode="auto">
          <a:xfrm>
            <a:off x="7086600" y="2819400"/>
            <a:ext cx="1676400" cy="533400"/>
          </a:xfrm>
          <a:prstGeom prst="roundRect">
            <a:avLst>
              <a:gd name="adj" fmla="val 16667"/>
            </a:avLst>
          </a:prstGeom>
          <a:gradFill rotWithShape="1">
            <a:gsLst>
              <a:gs pos="0">
                <a:srgbClr val="7F0038"/>
              </a:gs>
              <a:gs pos="50000">
                <a:srgbClr val="B80054"/>
              </a:gs>
              <a:gs pos="100000">
                <a:srgbClr val="DB0066"/>
              </a:gs>
            </a:gsLst>
            <a:lin ang="16200000" scaled="1"/>
          </a:gradFill>
          <a:ln w="12700">
            <a:noFill/>
            <a:round/>
            <a:headEnd type="none" w="sm" len="sm"/>
            <a:tailEnd type="none" w="sm" len="sm"/>
          </a:ln>
        </p:spPr>
        <p:txBody>
          <a:bodyPr anchor="ctr"/>
          <a:lstStyle/>
          <a:p>
            <a:pPr algn="ctr" eaLnBrk="0" hangingPunct="0"/>
            <a:r>
              <a:rPr lang="en-US" sz="1600" b="1">
                <a:solidFill>
                  <a:schemeClr val="bg1"/>
                </a:solidFill>
              </a:rPr>
              <a:t>WS-Metadata Exchange</a:t>
            </a:r>
          </a:p>
        </p:txBody>
      </p:sp>
      <p:sp>
        <p:nvSpPr>
          <p:cNvPr id="16399" name="AutoShape 14"/>
          <p:cNvSpPr>
            <a:spLocks noChangeArrowheads="1"/>
          </p:cNvSpPr>
          <p:nvPr/>
        </p:nvSpPr>
        <p:spPr bwMode="auto">
          <a:xfrm>
            <a:off x="7086600" y="1600200"/>
            <a:ext cx="1676400" cy="533400"/>
          </a:xfrm>
          <a:prstGeom prst="roundRect">
            <a:avLst>
              <a:gd name="adj" fmla="val 16667"/>
            </a:avLst>
          </a:prstGeom>
          <a:gradFill rotWithShape="1">
            <a:gsLst>
              <a:gs pos="0">
                <a:srgbClr val="7F0038"/>
              </a:gs>
              <a:gs pos="50000">
                <a:srgbClr val="B80054"/>
              </a:gs>
              <a:gs pos="100000">
                <a:srgbClr val="DB0066"/>
              </a:gs>
            </a:gsLst>
            <a:lin ang="16200000" scaled="1"/>
          </a:gradFill>
          <a:ln w="12700">
            <a:noFill/>
            <a:round/>
            <a:headEnd type="none" w="sm" len="sm"/>
            <a:tailEnd type="none" w="sm" len="sm"/>
          </a:ln>
        </p:spPr>
        <p:txBody>
          <a:bodyPr wrap="none" anchor="ctr"/>
          <a:lstStyle/>
          <a:p>
            <a:pPr algn="ctr" eaLnBrk="0" hangingPunct="0"/>
            <a:r>
              <a:rPr lang="en-US" sz="1600" b="1">
                <a:solidFill>
                  <a:schemeClr val="bg1"/>
                </a:solidFill>
              </a:rPr>
              <a:t>WS-Discovery</a:t>
            </a:r>
          </a:p>
        </p:txBody>
      </p:sp>
      <p:sp>
        <p:nvSpPr>
          <p:cNvPr id="16400" name="AutoShape 15"/>
          <p:cNvSpPr>
            <a:spLocks noChangeArrowheads="1"/>
          </p:cNvSpPr>
          <p:nvPr/>
        </p:nvSpPr>
        <p:spPr bwMode="auto">
          <a:xfrm>
            <a:off x="381000" y="4038600"/>
            <a:ext cx="1676400" cy="533400"/>
          </a:xfrm>
          <a:prstGeom prst="roundRect">
            <a:avLst>
              <a:gd name="adj" fmla="val 16667"/>
            </a:avLst>
          </a:prstGeom>
          <a:gradFill rotWithShape="1">
            <a:gsLst>
              <a:gs pos="0">
                <a:srgbClr val="A07400"/>
              </a:gs>
              <a:gs pos="50000">
                <a:srgbClr val="E6A900"/>
              </a:gs>
              <a:gs pos="100000">
                <a:srgbClr val="FFCA00"/>
              </a:gs>
            </a:gsLst>
            <a:lin ang="16200000" scaled="1"/>
          </a:gradFill>
          <a:ln w="12700">
            <a:noFill/>
            <a:round/>
            <a:headEnd type="none" w="sm" len="sm"/>
            <a:tailEnd type="none" w="sm" len="sm"/>
          </a:ln>
        </p:spPr>
        <p:txBody>
          <a:bodyPr wrap="none" anchor="ctr"/>
          <a:lstStyle/>
          <a:p>
            <a:pPr algn="ctr" eaLnBrk="0" hangingPunct="0"/>
            <a:r>
              <a:rPr lang="en-US" sz="1600" b="1"/>
              <a:t>WS-Transfer</a:t>
            </a:r>
          </a:p>
        </p:txBody>
      </p:sp>
      <p:sp>
        <p:nvSpPr>
          <p:cNvPr id="107536" name="AutoShape 16"/>
          <p:cNvSpPr>
            <a:spLocks noChangeArrowheads="1"/>
          </p:cNvSpPr>
          <p:nvPr/>
        </p:nvSpPr>
        <p:spPr bwMode="auto">
          <a:xfrm>
            <a:off x="2133600" y="4038600"/>
            <a:ext cx="1676400" cy="533400"/>
          </a:xfrm>
          <a:prstGeom prst="roundRect">
            <a:avLst>
              <a:gd name="adj" fmla="val 16667"/>
            </a:avLst>
          </a:prstGeom>
          <a:solidFill>
            <a:schemeClr val="tx1">
              <a:lumMod val="75000"/>
            </a:schemeClr>
          </a:solidFill>
          <a:ln w="12700">
            <a:noFill/>
            <a:round/>
            <a:headEnd type="none" w="sm" len="sm"/>
            <a:tailEnd type="none" w="sm" len="sm"/>
          </a:ln>
          <a:effectLst/>
        </p:spPr>
        <p:txBody>
          <a:bodyPr wrap="none" anchor="ctr"/>
          <a:lstStyle/>
          <a:p>
            <a:pPr algn="ctr" eaLnBrk="0" hangingPunct="0">
              <a:defRPr/>
            </a:pPr>
            <a:r>
              <a:rPr lang="en-US" sz="1600" dirty="0">
                <a:solidFill>
                  <a:schemeClr val="tx1">
                    <a:lumMod val="95000"/>
                  </a:schemeClr>
                </a:solidFill>
                <a:effectLst>
                  <a:outerShdw blurRad="38100" dist="38100" dir="2700000" algn="tl">
                    <a:srgbClr val="000000">
                      <a:alpha val="43137"/>
                    </a:srgbClr>
                  </a:outerShdw>
                </a:effectLst>
              </a:rPr>
              <a:t>WS-Enumeration</a:t>
            </a:r>
          </a:p>
        </p:txBody>
      </p:sp>
      <p:sp>
        <p:nvSpPr>
          <p:cNvPr id="16402" name="AutoShape 17"/>
          <p:cNvSpPr>
            <a:spLocks noChangeArrowheads="1"/>
          </p:cNvSpPr>
          <p:nvPr/>
        </p:nvSpPr>
        <p:spPr bwMode="auto">
          <a:xfrm>
            <a:off x="3886200" y="4038600"/>
            <a:ext cx="1676400" cy="533400"/>
          </a:xfrm>
          <a:prstGeom prst="roundRect">
            <a:avLst>
              <a:gd name="adj" fmla="val 16667"/>
            </a:avLst>
          </a:prstGeom>
          <a:gradFill rotWithShape="1">
            <a:gsLst>
              <a:gs pos="0">
                <a:srgbClr val="A07400"/>
              </a:gs>
              <a:gs pos="50000">
                <a:srgbClr val="E6A900"/>
              </a:gs>
              <a:gs pos="100000">
                <a:srgbClr val="FFCA00"/>
              </a:gs>
            </a:gsLst>
            <a:lin ang="16200000" scaled="1"/>
          </a:gradFill>
          <a:ln w="12700">
            <a:noFill/>
            <a:round/>
            <a:headEnd type="none" w="sm" len="sm"/>
            <a:tailEnd type="none" w="sm" len="sm"/>
          </a:ln>
        </p:spPr>
        <p:txBody>
          <a:bodyPr wrap="none" anchor="ctr"/>
          <a:lstStyle/>
          <a:p>
            <a:pPr algn="ctr" eaLnBrk="0" hangingPunct="0"/>
            <a:r>
              <a:rPr lang="en-US" sz="1600" b="1"/>
              <a:t>WS-Eventing</a:t>
            </a:r>
          </a:p>
        </p:txBody>
      </p:sp>
      <p:sp>
        <p:nvSpPr>
          <p:cNvPr id="16403" name="AutoShape 18"/>
          <p:cNvSpPr>
            <a:spLocks noChangeArrowheads="1"/>
          </p:cNvSpPr>
          <p:nvPr/>
        </p:nvSpPr>
        <p:spPr bwMode="auto">
          <a:xfrm>
            <a:off x="7086600" y="4648200"/>
            <a:ext cx="1676400" cy="533400"/>
          </a:xfrm>
          <a:prstGeom prst="roundRect">
            <a:avLst>
              <a:gd name="adj" fmla="val 16667"/>
            </a:avLst>
          </a:prstGeom>
          <a:gradFill rotWithShape="1">
            <a:gsLst>
              <a:gs pos="0">
                <a:srgbClr val="537E25"/>
              </a:gs>
              <a:gs pos="50000">
                <a:srgbClr val="7AB73A"/>
              </a:gs>
              <a:gs pos="100000">
                <a:srgbClr val="92DA46"/>
              </a:gs>
            </a:gsLst>
            <a:lin ang="16200000" scaled="1"/>
          </a:gradFill>
          <a:ln w="12700">
            <a:noFill/>
            <a:round/>
            <a:headEnd type="none" w="sm" len="sm"/>
            <a:tailEnd type="none" w="sm" len="sm"/>
          </a:ln>
        </p:spPr>
        <p:txBody>
          <a:bodyPr wrap="none" anchor="ctr"/>
          <a:lstStyle/>
          <a:p>
            <a:pPr algn="ctr" eaLnBrk="0" hangingPunct="0"/>
            <a:r>
              <a:rPr lang="en-US" sz="1600" b="1"/>
              <a:t>XML Schema</a:t>
            </a:r>
          </a:p>
        </p:txBody>
      </p:sp>
      <p:sp>
        <p:nvSpPr>
          <p:cNvPr id="107539" name="AutoShape 19"/>
          <p:cNvSpPr>
            <a:spLocks noChangeArrowheads="1"/>
          </p:cNvSpPr>
          <p:nvPr/>
        </p:nvSpPr>
        <p:spPr bwMode="auto">
          <a:xfrm>
            <a:off x="2133600" y="3276600"/>
            <a:ext cx="1676400" cy="533400"/>
          </a:xfrm>
          <a:prstGeom prst="roundRect">
            <a:avLst>
              <a:gd name="adj" fmla="val 16667"/>
            </a:avLst>
          </a:prstGeom>
          <a:solidFill>
            <a:schemeClr val="tx1">
              <a:lumMod val="75000"/>
            </a:schemeClr>
          </a:solidFill>
          <a:ln w="12700">
            <a:noFill/>
            <a:round/>
            <a:headEnd type="none" w="sm" len="sm"/>
            <a:tailEnd type="none" w="sm" len="sm"/>
          </a:ln>
          <a:effectLst/>
        </p:spPr>
        <p:txBody>
          <a:bodyPr wrap="none" anchor="ctr"/>
          <a:lstStyle/>
          <a:p>
            <a:pPr algn="ctr" eaLnBrk="0" hangingPunct="0">
              <a:defRPr/>
            </a:pPr>
            <a:r>
              <a:rPr lang="en-US" sz="1600" dirty="0">
                <a:solidFill>
                  <a:schemeClr val="tx1">
                    <a:lumMod val="95000"/>
                  </a:schemeClr>
                </a:solidFill>
                <a:effectLst>
                  <a:outerShdw blurRad="38100" dist="38100" dir="2700000" algn="tl">
                    <a:srgbClr val="000000">
                      <a:alpha val="43137"/>
                    </a:srgbClr>
                  </a:outerShdw>
                </a:effectLst>
              </a:rPr>
              <a:t>WS-Reliable</a:t>
            </a:r>
          </a:p>
          <a:p>
            <a:pPr algn="ctr" eaLnBrk="0" hangingPunct="0">
              <a:defRPr/>
            </a:pPr>
            <a:r>
              <a:rPr lang="en-US" sz="1600" dirty="0">
                <a:solidFill>
                  <a:schemeClr val="tx1">
                    <a:lumMod val="95000"/>
                  </a:schemeClr>
                </a:solidFill>
                <a:effectLst>
                  <a:outerShdw blurRad="38100" dist="38100" dir="2700000" algn="tl">
                    <a:srgbClr val="000000">
                      <a:alpha val="43137"/>
                    </a:srgbClr>
                  </a:outerShdw>
                </a:effectLst>
              </a:rPr>
              <a:t>Messaging</a:t>
            </a:r>
          </a:p>
        </p:txBody>
      </p:sp>
      <p:sp>
        <p:nvSpPr>
          <p:cNvPr id="107540" name="AutoShape 20"/>
          <p:cNvSpPr>
            <a:spLocks noChangeArrowheads="1"/>
          </p:cNvSpPr>
          <p:nvPr/>
        </p:nvSpPr>
        <p:spPr bwMode="auto">
          <a:xfrm>
            <a:off x="3886200" y="3276600"/>
            <a:ext cx="1676400" cy="533400"/>
          </a:xfrm>
          <a:prstGeom prst="roundRect">
            <a:avLst>
              <a:gd name="adj" fmla="val 16667"/>
            </a:avLst>
          </a:prstGeom>
          <a:solidFill>
            <a:schemeClr val="tx1">
              <a:lumMod val="75000"/>
            </a:schemeClr>
          </a:solidFill>
          <a:ln w="9525">
            <a:noFill/>
            <a:round/>
            <a:headEnd/>
            <a:tailEnd/>
          </a:ln>
          <a:effectLst/>
        </p:spPr>
        <p:txBody>
          <a:bodyPr wrap="none" anchor="ctr"/>
          <a:lstStyle/>
          <a:p>
            <a:pPr algn="ctr" eaLnBrk="0" hangingPunct="0">
              <a:defRPr/>
            </a:pPr>
            <a:r>
              <a:rPr lang="en-US" sz="1600" dirty="0">
                <a:solidFill>
                  <a:schemeClr val="tx1">
                    <a:lumMod val="95000"/>
                  </a:schemeClr>
                </a:solidFill>
                <a:effectLst>
                  <a:outerShdw blurRad="38100" dist="38100" dir="2700000" algn="tl">
                    <a:srgbClr val="000000">
                      <a:alpha val="43137"/>
                    </a:srgbClr>
                  </a:outerShdw>
                </a:effectLst>
              </a:rPr>
              <a:t>WS-Coordination</a:t>
            </a:r>
          </a:p>
        </p:txBody>
      </p:sp>
      <p:sp>
        <p:nvSpPr>
          <p:cNvPr id="107541" name="AutoShape 21"/>
          <p:cNvSpPr>
            <a:spLocks noChangeArrowheads="1"/>
          </p:cNvSpPr>
          <p:nvPr/>
        </p:nvSpPr>
        <p:spPr bwMode="auto">
          <a:xfrm>
            <a:off x="3886200" y="2667000"/>
            <a:ext cx="1676400" cy="533400"/>
          </a:xfrm>
          <a:prstGeom prst="roundRect">
            <a:avLst>
              <a:gd name="adj" fmla="val 16667"/>
            </a:avLst>
          </a:prstGeom>
          <a:solidFill>
            <a:schemeClr val="tx1">
              <a:lumMod val="75000"/>
            </a:schemeClr>
          </a:solidFill>
          <a:ln w="9525">
            <a:noFill/>
            <a:round/>
            <a:headEnd/>
            <a:tailEnd/>
          </a:ln>
          <a:effectLst/>
        </p:spPr>
        <p:txBody>
          <a:bodyPr wrap="none" anchor="ctr"/>
          <a:lstStyle/>
          <a:p>
            <a:pPr algn="ctr" eaLnBrk="0" hangingPunct="0">
              <a:defRPr/>
            </a:pPr>
            <a:r>
              <a:rPr lang="en-US" sz="1600" dirty="0">
                <a:solidFill>
                  <a:schemeClr val="tx1">
                    <a:lumMod val="95000"/>
                  </a:schemeClr>
                </a:solidFill>
                <a:effectLst>
                  <a:outerShdw blurRad="38100" dist="38100" dir="2700000" algn="tl">
                    <a:srgbClr val="000000">
                      <a:alpha val="43137"/>
                    </a:srgbClr>
                  </a:outerShdw>
                </a:effectLst>
              </a:rPr>
              <a:t>WS-Atomic</a:t>
            </a:r>
          </a:p>
          <a:p>
            <a:pPr algn="ctr" eaLnBrk="0" hangingPunct="0">
              <a:defRPr/>
            </a:pPr>
            <a:r>
              <a:rPr lang="en-US" sz="1600" dirty="0">
                <a:solidFill>
                  <a:schemeClr val="tx1">
                    <a:lumMod val="95000"/>
                  </a:schemeClr>
                </a:solidFill>
                <a:effectLst>
                  <a:outerShdw blurRad="38100" dist="38100" dir="2700000" algn="tl">
                    <a:srgbClr val="000000">
                      <a:alpha val="43137"/>
                    </a:srgbClr>
                  </a:outerShdw>
                </a:effectLst>
              </a:rPr>
              <a:t>Transaction</a:t>
            </a:r>
          </a:p>
        </p:txBody>
      </p:sp>
      <p:sp>
        <p:nvSpPr>
          <p:cNvPr id="107542" name="AutoShape 22"/>
          <p:cNvSpPr>
            <a:spLocks noChangeArrowheads="1"/>
          </p:cNvSpPr>
          <p:nvPr/>
        </p:nvSpPr>
        <p:spPr bwMode="auto">
          <a:xfrm>
            <a:off x="381000" y="2667000"/>
            <a:ext cx="1676400" cy="533400"/>
          </a:xfrm>
          <a:prstGeom prst="roundRect">
            <a:avLst>
              <a:gd name="adj" fmla="val 16667"/>
            </a:avLst>
          </a:prstGeom>
          <a:solidFill>
            <a:schemeClr val="tx1">
              <a:lumMod val="75000"/>
            </a:schemeClr>
          </a:solidFill>
          <a:ln w="9525">
            <a:noFill/>
            <a:round/>
            <a:headEnd/>
            <a:tailEnd/>
          </a:ln>
          <a:effectLst/>
        </p:spPr>
        <p:txBody>
          <a:bodyPr wrap="none" anchor="ctr"/>
          <a:lstStyle/>
          <a:p>
            <a:pPr algn="ctr" eaLnBrk="0" hangingPunct="0">
              <a:defRPr/>
            </a:pPr>
            <a:r>
              <a:rPr lang="en-US" sz="1600" dirty="0">
                <a:solidFill>
                  <a:schemeClr val="tx1">
                    <a:lumMod val="95000"/>
                  </a:schemeClr>
                </a:solidFill>
                <a:effectLst>
                  <a:outerShdw blurRad="38100" dist="38100" dir="2700000" algn="tl">
                    <a:srgbClr val="000000">
                      <a:alpha val="43137"/>
                    </a:srgbClr>
                  </a:outerShdw>
                </a:effectLst>
              </a:rPr>
              <a:t>WS-Trust</a:t>
            </a:r>
          </a:p>
        </p:txBody>
      </p:sp>
      <p:sp>
        <p:nvSpPr>
          <p:cNvPr id="107543" name="AutoShape 23"/>
          <p:cNvSpPr>
            <a:spLocks noChangeArrowheads="1"/>
          </p:cNvSpPr>
          <p:nvPr/>
        </p:nvSpPr>
        <p:spPr bwMode="auto">
          <a:xfrm>
            <a:off x="381000" y="2057400"/>
            <a:ext cx="1676400" cy="533400"/>
          </a:xfrm>
          <a:prstGeom prst="roundRect">
            <a:avLst>
              <a:gd name="adj" fmla="val 16667"/>
            </a:avLst>
          </a:prstGeom>
          <a:solidFill>
            <a:schemeClr val="tx1">
              <a:lumMod val="75000"/>
            </a:schemeClr>
          </a:solidFill>
          <a:ln w="9525">
            <a:noFill/>
            <a:round/>
            <a:headEnd/>
            <a:tailEnd/>
          </a:ln>
          <a:effectLst/>
        </p:spPr>
        <p:txBody>
          <a:bodyPr wrap="none" anchor="ctr"/>
          <a:lstStyle/>
          <a:p>
            <a:pPr algn="ctr" eaLnBrk="0" hangingPunct="0">
              <a:defRPr/>
            </a:pPr>
            <a:r>
              <a:rPr lang="en-US" sz="1600" dirty="0">
                <a:solidFill>
                  <a:schemeClr val="tx1">
                    <a:lumMod val="95000"/>
                  </a:schemeClr>
                </a:solidFill>
                <a:effectLst>
                  <a:outerShdw blurRad="38100" dist="38100" dir="2700000" algn="tl">
                    <a:srgbClr val="000000">
                      <a:alpha val="43137"/>
                    </a:srgbClr>
                  </a:outerShdw>
                </a:effectLst>
              </a:rPr>
              <a:t>WS-Secure</a:t>
            </a:r>
          </a:p>
          <a:p>
            <a:pPr algn="ctr" eaLnBrk="0" hangingPunct="0">
              <a:defRPr/>
            </a:pPr>
            <a:r>
              <a:rPr lang="en-US" sz="1600" dirty="0">
                <a:solidFill>
                  <a:schemeClr val="tx1">
                    <a:lumMod val="95000"/>
                  </a:schemeClr>
                </a:solidFill>
                <a:effectLst>
                  <a:outerShdw blurRad="38100" dist="38100" dir="2700000" algn="tl">
                    <a:srgbClr val="000000">
                      <a:alpha val="43137"/>
                    </a:srgbClr>
                  </a:outerShdw>
                </a:effectLst>
              </a:rPr>
              <a:t>Conversation</a:t>
            </a:r>
          </a:p>
        </p:txBody>
      </p:sp>
      <p:sp>
        <p:nvSpPr>
          <p:cNvPr id="16409" name="AutoShape 24">
            <a:hlinkClick r:id="rId6" action="ppaction://hlinksldjump"/>
          </p:cNvPr>
          <p:cNvSpPr>
            <a:spLocks noChangeArrowheads="1"/>
          </p:cNvSpPr>
          <p:nvPr/>
        </p:nvSpPr>
        <p:spPr bwMode="auto">
          <a:xfrm>
            <a:off x="304800" y="1219200"/>
            <a:ext cx="6629400" cy="685800"/>
          </a:xfrm>
          <a:prstGeom prst="roundRect">
            <a:avLst>
              <a:gd name="adj" fmla="val 7639"/>
            </a:avLst>
          </a:prstGeom>
          <a:noFill/>
          <a:ln w="12700">
            <a:solidFill>
              <a:schemeClr val="tx1"/>
            </a:solidFill>
            <a:round/>
            <a:headEnd type="none" w="sm" len="sm"/>
            <a:tailEnd type="none" w="sm" len="sm"/>
          </a:ln>
        </p:spPr>
        <p:txBody>
          <a:bodyPr wrap="none"/>
          <a:lstStyle/>
          <a:p>
            <a:pPr algn="r" eaLnBrk="0" hangingPunct="0"/>
            <a:r>
              <a:rPr lang="en-US" sz="1600" i="1"/>
              <a:t>Infrastructure</a:t>
            </a:r>
          </a:p>
          <a:p>
            <a:pPr algn="r" eaLnBrk="0" hangingPunct="0"/>
            <a:r>
              <a:rPr lang="en-US" sz="1600" i="1"/>
              <a:t>and Profiles</a:t>
            </a:r>
          </a:p>
        </p:txBody>
      </p:sp>
      <p:sp>
        <p:nvSpPr>
          <p:cNvPr id="107545" name="AutoShape 25"/>
          <p:cNvSpPr>
            <a:spLocks noChangeArrowheads="1"/>
          </p:cNvSpPr>
          <p:nvPr/>
        </p:nvSpPr>
        <p:spPr bwMode="auto">
          <a:xfrm>
            <a:off x="2133600" y="1295400"/>
            <a:ext cx="1676400" cy="533400"/>
          </a:xfrm>
          <a:prstGeom prst="roundRect">
            <a:avLst>
              <a:gd name="adj" fmla="val 16667"/>
            </a:avLst>
          </a:prstGeom>
          <a:solidFill>
            <a:schemeClr val="tx1">
              <a:lumMod val="75000"/>
            </a:schemeClr>
          </a:solidFill>
          <a:ln w="12700">
            <a:noFill/>
            <a:round/>
            <a:headEnd type="none" w="sm" len="sm"/>
            <a:tailEnd type="none" w="sm" len="sm"/>
          </a:ln>
          <a:effectLst/>
        </p:spPr>
        <p:txBody>
          <a:bodyPr wrap="none" anchor="ctr"/>
          <a:lstStyle/>
          <a:p>
            <a:pPr algn="ctr" eaLnBrk="0" hangingPunct="0">
              <a:defRPr/>
            </a:pPr>
            <a:r>
              <a:rPr lang="en-US" sz="1600">
                <a:solidFill>
                  <a:schemeClr val="tx1">
                    <a:lumMod val="95000"/>
                  </a:schemeClr>
                </a:solidFill>
                <a:effectLst>
                  <a:outerShdw blurRad="38100" dist="38100" dir="2700000" algn="tl">
                    <a:srgbClr val="000000">
                      <a:alpha val="43137"/>
                    </a:srgbClr>
                  </a:outerShdw>
                </a:effectLst>
              </a:rPr>
              <a:t>WS-Management</a:t>
            </a:r>
          </a:p>
        </p:txBody>
      </p:sp>
      <p:sp>
        <p:nvSpPr>
          <p:cNvPr id="107546" name="AutoShape 26"/>
          <p:cNvSpPr>
            <a:spLocks noChangeArrowheads="1"/>
          </p:cNvSpPr>
          <p:nvPr/>
        </p:nvSpPr>
        <p:spPr bwMode="auto">
          <a:xfrm>
            <a:off x="381000" y="1295400"/>
            <a:ext cx="1676400" cy="533400"/>
          </a:xfrm>
          <a:prstGeom prst="roundRect">
            <a:avLst>
              <a:gd name="adj" fmla="val 16667"/>
            </a:avLst>
          </a:prstGeom>
          <a:solidFill>
            <a:schemeClr val="tx1">
              <a:lumMod val="75000"/>
            </a:schemeClr>
          </a:solidFill>
          <a:ln w="12700">
            <a:noFill/>
            <a:round/>
            <a:headEnd type="none" w="sm" len="sm"/>
            <a:tailEnd type="none" w="sm" len="sm"/>
          </a:ln>
          <a:effectLst/>
        </p:spPr>
        <p:txBody>
          <a:bodyPr wrap="none" anchor="ctr"/>
          <a:lstStyle/>
          <a:p>
            <a:pPr algn="ctr" eaLnBrk="0" hangingPunct="0">
              <a:defRPr/>
            </a:pPr>
            <a:r>
              <a:rPr lang="en-US" sz="1600" dirty="0">
                <a:solidFill>
                  <a:schemeClr val="tx1">
                    <a:lumMod val="95000"/>
                  </a:schemeClr>
                </a:solidFill>
                <a:effectLst>
                  <a:outerShdw blurRad="38100" dist="38100" dir="2700000" algn="tl">
                    <a:srgbClr val="000000">
                      <a:alpha val="43137"/>
                    </a:srgbClr>
                  </a:outerShdw>
                </a:effectLst>
              </a:rPr>
              <a:t>WS-Federation</a:t>
            </a:r>
          </a:p>
        </p:txBody>
      </p:sp>
      <p:sp>
        <p:nvSpPr>
          <p:cNvPr id="16412" name="AutoShape 27"/>
          <p:cNvSpPr>
            <a:spLocks noChangeArrowheads="1"/>
          </p:cNvSpPr>
          <p:nvPr/>
        </p:nvSpPr>
        <p:spPr bwMode="auto">
          <a:xfrm>
            <a:off x="3886200" y="1295400"/>
            <a:ext cx="1676400" cy="533400"/>
          </a:xfrm>
          <a:prstGeom prst="roundRect">
            <a:avLst>
              <a:gd name="adj" fmla="val 16667"/>
            </a:avLst>
          </a:prstGeom>
          <a:gradFill rotWithShape="1">
            <a:gsLst>
              <a:gs pos="0">
                <a:srgbClr val="7F0038"/>
              </a:gs>
              <a:gs pos="50000">
                <a:srgbClr val="B80054"/>
              </a:gs>
              <a:gs pos="100000">
                <a:srgbClr val="DB0066"/>
              </a:gs>
            </a:gsLst>
            <a:lin ang="16200000" scaled="1"/>
          </a:gradFill>
          <a:ln w="12700">
            <a:noFill/>
            <a:round/>
            <a:headEnd type="none" w="sm" len="sm"/>
            <a:tailEnd type="none" w="sm" len="sm"/>
          </a:ln>
        </p:spPr>
        <p:txBody>
          <a:bodyPr wrap="none" anchor="ctr"/>
          <a:lstStyle/>
          <a:p>
            <a:pPr algn="ctr" eaLnBrk="0" hangingPunct="0"/>
            <a:r>
              <a:rPr lang="en-US" sz="1600" b="1">
                <a:solidFill>
                  <a:schemeClr val="bg1"/>
                </a:solidFill>
              </a:rPr>
              <a:t>Devices</a:t>
            </a:r>
          </a:p>
          <a:p>
            <a:pPr algn="ctr" eaLnBrk="0" hangingPunct="0"/>
            <a:r>
              <a:rPr lang="en-US" sz="1600" b="1">
                <a:solidFill>
                  <a:schemeClr val="bg1"/>
                </a:solidFill>
              </a:rPr>
              <a:t>Profile</a:t>
            </a:r>
          </a:p>
        </p:txBody>
      </p:sp>
      <p:sp>
        <p:nvSpPr>
          <p:cNvPr id="16413" name="AutoShape 28"/>
          <p:cNvSpPr>
            <a:spLocks noChangeArrowheads="1"/>
          </p:cNvSpPr>
          <p:nvPr/>
        </p:nvSpPr>
        <p:spPr bwMode="auto">
          <a:xfrm>
            <a:off x="304800" y="5334000"/>
            <a:ext cx="8534400" cy="1295400"/>
          </a:xfrm>
          <a:prstGeom prst="roundRect">
            <a:avLst>
              <a:gd name="adj" fmla="val 7639"/>
            </a:avLst>
          </a:prstGeom>
          <a:noFill/>
          <a:ln w="12700">
            <a:solidFill>
              <a:schemeClr val="tx1"/>
            </a:solidFill>
            <a:round/>
            <a:headEnd type="none" w="sm" len="sm"/>
            <a:tailEnd type="none" w="sm" len="sm"/>
          </a:ln>
        </p:spPr>
        <p:txBody>
          <a:bodyPr wrap="none"/>
          <a:lstStyle/>
          <a:p>
            <a:pPr algn="r" eaLnBrk="0" hangingPunct="0"/>
            <a:r>
              <a:rPr lang="en-US" sz="1600" i="1"/>
              <a:t>Foundation</a:t>
            </a:r>
          </a:p>
        </p:txBody>
      </p:sp>
      <p:sp>
        <p:nvSpPr>
          <p:cNvPr id="16414" name="AutoShape 29"/>
          <p:cNvSpPr>
            <a:spLocks noChangeArrowheads="1"/>
          </p:cNvSpPr>
          <p:nvPr/>
        </p:nvSpPr>
        <p:spPr bwMode="auto">
          <a:xfrm>
            <a:off x="5638800" y="6019800"/>
            <a:ext cx="1676400" cy="533400"/>
          </a:xfrm>
          <a:prstGeom prst="roundRect">
            <a:avLst>
              <a:gd name="adj" fmla="val 16667"/>
            </a:avLst>
          </a:prstGeom>
          <a:gradFill rotWithShape="1">
            <a:gsLst>
              <a:gs pos="0">
                <a:srgbClr val="537E25"/>
              </a:gs>
              <a:gs pos="50000">
                <a:srgbClr val="7AB73A"/>
              </a:gs>
              <a:gs pos="100000">
                <a:srgbClr val="92DA46"/>
              </a:gs>
            </a:gsLst>
            <a:lin ang="16200000" scaled="1"/>
          </a:gradFill>
          <a:ln w="12700">
            <a:noFill/>
            <a:round/>
            <a:headEnd type="none" w="sm" len="sm"/>
            <a:tailEnd type="none" w="sm" len="sm"/>
          </a:ln>
        </p:spPr>
        <p:txBody>
          <a:bodyPr wrap="none" anchor="ctr"/>
          <a:lstStyle/>
          <a:p>
            <a:pPr algn="ctr" eaLnBrk="0" hangingPunct="0"/>
            <a:r>
              <a:rPr lang="en-US" sz="1600" b="1"/>
              <a:t>SOAP / HTTP</a:t>
            </a:r>
          </a:p>
        </p:txBody>
      </p:sp>
      <p:sp>
        <p:nvSpPr>
          <p:cNvPr id="16415" name="AutoShape 30"/>
          <p:cNvSpPr>
            <a:spLocks noChangeArrowheads="1"/>
          </p:cNvSpPr>
          <p:nvPr/>
        </p:nvSpPr>
        <p:spPr bwMode="auto">
          <a:xfrm>
            <a:off x="5638800" y="5410200"/>
            <a:ext cx="1676400" cy="533400"/>
          </a:xfrm>
          <a:prstGeom prst="roundRect">
            <a:avLst>
              <a:gd name="adj" fmla="val 16667"/>
            </a:avLst>
          </a:prstGeom>
          <a:gradFill rotWithShape="1">
            <a:gsLst>
              <a:gs pos="0">
                <a:srgbClr val="7F0038"/>
              </a:gs>
              <a:gs pos="50000">
                <a:srgbClr val="B80054"/>
              </a:gs>
              <a:gs pos="100000">
                <a:srgbClr val="DB0066"/>
              </a:gs>
            </a:gsLst>
            <a:lin ang="16200000" scaled="1"/>
          </a:gradFill>
          <a:ln w="12700">
            <a:noFill/>
            <a:round/>
            <a:headEnd type="none" w="sm" len="sm"/>
            <a:tailEnd type="none" w="sm" len="sm"/>
          </a:ln>
        </p:spPr>
        <p:txBody>
          <a:bodyPr wrap="none" anchor="ctr"/>
          <a:lstStyle/>
          <a:p>
            <a:pPr algn="ctr" eaLnBrk="0" hangingPunct="0"/>
            <a:r>
              <a:rPr lang="en-US" sz="1600" b="1">
                <a:solidFill>
                  <a:schemeClr val="bg1"/>
                </a:solidFill>
              </a:rPr>
              <a:t>SOAP / UDP</a:t>
            </a:r>
          </a:p>
        </p:txBody>
      </p:sp>
      <p:sp>
        <p:nvSpPr>
          <p:cNvPr id="16416" name="AutoShape 31"/>
          <p:cNvSpPr>
            <a:spLocks noChangeArrowheads="1"/>
          </p:cNvSpPr>
          <p:nvPr/>
        </p:nvSpPr>
        <p:spPr bwMode="auto">
          <a:xfrm>
            <a:off x="3886200" y="6019800"/>
            <a:ext cx="1676400" cy="533400"/>
          </a:xfrm>
          <a:prstGeom prst="roundRect">
            <a:avLst>
              <a:gd name="adj" fmla="val 16667"/>
            </a:avLst>
          </a:prstGeom>
          <a:gradFill rotWithShape="1">
            <a:gsLst>
              <a:gs pos="0">
                <a:srgbClr val="537E25"/>
              </a:gs>
              <a:gs pos="50000">
                <a:srgbClr val="7AB73A"/>
              </a:gs>
              <a:gs pos="100000">
                <a:srgbClr val="92DA46"/>
              </a:gs>
            </a:gsLst>
            <a:lin ang="16200000" scaled="1"/>
          </a:gradFill>
          <a:ln w="12700">
            <a:noFill/>
            <a:round/>
            <a:headEnd type="none" w="sm" len="sm"/>
            <a:tailEnd type="none" w="sm" len="sm"/>
          </a:ln>
        </p:spPr>
        <p:txBody>
          <a:bodyPr wrap="none" anchor="ctr"/>
          <a:lstStyle/>
          <a:p>
            <a:pPr algn="ctr" eaLnBrk="0" hangingPunct="0"/>
            <a:r>
              <a:rPr lang="en-US" sz="1600" b="1"/>
              <a:t>MIME</a:t>
            </a:r>
          </a:p>
        </p:txBody>
      </p:sp>
      <p:sp>
        <p:nvSpPr>
          <p:cNvPr id="16417" name="AutoShape 32"/>
          <p:cNvSpPr>
            <a:spLocks noChangeArrowheads="1"/>
          </p:cNvSpPr>
          <p:nvPr/>
        </p:nvSpPr>
        <p:spPr bwMode="auto">
          <a:xfrm>
            <a:off x="381000" y="5410200"/>
            <a:ext cx="1676400" cy="533400"/>
          </a:xfrm>
          <a:prstGeom prst="roundRect">
            <a:avLst>
              <a:gd name="adj" fmla="val 16667"/>
            </a:avLst>
          </a:prstGeom>
          <a:gradFill rotWithShape="1">
            <a:gsLst>
              <a:gs pos="0">
                <a:srgbClr val="537E25"/>
              </a:gs>
              <a:gs pos="50000">
                <a:srgbClr val="7AB73A"/>
              </a:gs>
              <a:gs pos="100000">
                <a:srgbClr val="92DA46"/>
              </a:gs>
            </a:gsLst>
            <a:lin ang="16200000" scaled="1"/>
          </a:gradFill>
          <a:ln w="12700">
            <a:noFill/>
            <a:round/>
            <a:headEnd type="none" w="sm" len="sm"/>
            <a:tailEnd type="none" w="sm" len="sm"/>
          </a:ln>
        </p:spPr>
        <p:txBody>
          <a:bodyPr wrap="none" anchor="ctr"/>
          <a:lstStyle/>
          <a:p>
            <a:pPr algn="ctr" eaLnBrk="0" hangingPunct="0"/>
            <a:r>
              <a:rPr lang="en-US" sz="1600" b="1"/>
              <a:t>XML Infoset</a:t>
            </a:r>
          </a:p>
        </p:txBody>
      </p:sp>
      <p:sp>
        <p:nvSpPr>
          <p:cNvPr id="16418" name="AutoShape 33"/>
          <p:cNvSpPr>
            <a:spLocks noChangeArrowheads="1"/>
          </p:cNvSpPr>
          <p:nvPr/>
        </p:nvSpPr>
        <p:spPr bwMode="auto">
          <a:xfrm>
            <a:off x="381000" y="6019800"/>
            <a:ext cx="1676400" cy="533400"/>
          </a:xfrm>
          <a:prstGeom prst="roundRect">
            <a:avLst>
              <a:gd name="adj" fmla="val 16667"/>
            </a:avLst>
          </a:prstGeom>
          <a:gradFill rotWithShape="1">
            <a:gsLst>
              <a:gs pos="0">
                <a:srgbClr val="537E25"/>
              </a:gs>
              <a:gs pos="50000">
                <a:srgbClr val="7AB73A"/>
              </a:gs>
              <a:gs pos="100000">
                <a:srgbClr val="92DA46"/>
              </a:gs>
            </a:gsLst>
            <a:lin ang="16200000" scaled="1"/>
          </a:gradFill>
          <a:ln w="12700">
            <a:noFill/>
            <a:round/>
            <a:headEnd type="none" w="sm" len="sm"/>
            <a:tailEnd type="none" w="sm" len="sm"/>
          </a:ln>
        </p:spPr>
        <p:txBody>
          <a:bodyPr wrap="none" anchor="ctr"/>
          <a:lstStyle/>
          <a:p>
            <a:pPr algn="ctr" eaLnBrk="0" hangingPunct="0"/>
            <a:r>
              <a:rPr lang="en-US" sz="1600" b="1"/>
              <a:t>XML 1.0</a:t>
            </a:r>
          </a:p>
        </p:txBody>
      </p:sp>
      <p:sp>
        <p:nvSpPr>
          <p:cNvPr id="16419" name="AutoShape 34"/>
          <p:cNvSpPr>
            <a:spLocks noChangeArrowheads="1"/>
          </p:cNvSpPr>
          <p:nvPr/>
        </p:nvSpPr>
        <p:spPr bwMode="auto">
          <a:xfrm>
            <a:off x="2133600" y="6019800"/>
            <a:ext cx="1676400" cy="533400"/>
          </a:xfrm>
          <a:prstGeom prst="roundRect">
            <a:avLst>
              <a:gd name="adj" fmla="val 16667"/>
            </a:avLst>
          </a:prstGeom>
          <a:gradFill rotWithShape="1">
            <a:gsLst>
              <a:gs pos="0">
                <a:srgbClr val="537E25"/>
              </a:gs>
              <a:gs pos="50000">
                <a:srgbClr val="7AB73A"/>
              </a:gs>
              <a:gs pos="100000">
                <a:srgbClr val="92DA46"/>
              </a:gs>
            </a:gsLst>
            <a:lin ang="16200000" scaled="1"/>
          </a:gradFill>
          <a:ln w="12700">
            <a:noFill/>
            <a:round/>
            <a:headEnd type="none" w="sm" len="sm"/>
            <a:tailEnd type="none" w="sm" len="sm"/>
          </a:ln>
        </p:spPr>
        <p:txBody>
          <a:bodyPr wrap="none" anchor="ctr"/>
          <a:lstStyle/>
          <a:p>
            <a:pPr algn="ctr" eaLnBrk="0" hangingPunct="0"/>
            <a:r>
              <a:rPr lang="en-US" sz="1600" b="1"/>
              <a:t>XML</a:t>
            </a:r>
          </a:p>
          <a:p>
            <a:pPr algn="ctr" eaLnBrk="0" hangingPunct="0"/>
            <a:r>
              <a:rPr lang="en-US" sz="1600" b="1"/>
              <a:t>Namespaces</a:t>
            </a:r>
          </a:p>
        </p:txBody>
      </p:sp>
      <p:sp>
        <p:nvSpPr>
          <p:cNvPr id="40" name="AutoShape 35"/>
          <p:cNvSpPr>
            <a:spLocks noChangeArrowheads="1"/>
          </p:cNvSpPr>
          <p:nvPr/>
        </p:nvSpPr>
        <p:spPr bwMode="auto">
          <a:xfrm>
            <a:off x="4648200" y="774700"/>
            <a:ext cx="1066800" cy="381000"/>
          </a:xfrm>
          <a:prstGeom prst="roundRect">
            <a:avLst>
              <a:gd name="adj" fmla="val 16667"/>
            </a:avLst>
          </a:prstGeom>
          <a:gradFill rotWithShape="1">
            <a:gsLst>
              <a:gs pos="0">
                <a:srgbClr val="7F0038"/>
              </a:gs>
              <a:gs pos="50000">
                <a:srgbClr val="B80054"/>
              </a:gs>
              <a:gs pos="100000">
                <a:srgbClr val="DB0066"/>
              </a:gs>
            </a:gsLst>
            <a:lin ang="16200000" scaled="1"/>
          </a:gradFill>
          <a:ln w="9525">
            <a:noFill/>
            <a:round/>
            <a:headEnd/>
            <a:tailEnd/>
          </a:ln>
        </p:spPr>
        <p:txBody>
          <a:bodyPr wrap="none" anchor="ctr"/>
          <a:lstStyle/>
          <a:p>
            <a:pPr algn="ctr"/>
            <a:r>
              <a:rPr lang="en-US" sz="1400">
                <a:solidFill>
                  <a:schemeClr val="bg1"/>
                </a:solidFill>
              </a:rPr>
              <a:t>Workshop</a:t>
            </a:r>
          </a:p>
        </p:txBody>
      </p:sp>
      <p:sp>
        <p:nvSpPr>
          <p:cNvPr id="41" name="AutoShape 36"/>
          <p:cNvSpPr>
            <a:spLocks noChangeArrowheads="1"/>
          </p:cNvSpPr>
          <p:nvPr/>
        </p:nvSpPr>
        <p:spPr bwMode="auto">
          <a:xfrm>
            <a:off x="6781800" y="774700"/>
            <a:ext cx="1066800" cy="381000"/>
          </a:xfrm>
          <a:prstGeom prst="roundRect">
            <a:avLst>
              <a:gd name="adj" fmla="val 16667"/>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9525">
            <a:noFill/>
            <a:round/>
            <a:headEnd/>
            <a:tailEnd/>
          </a:ln>
          <a:effectLst/>
        </p:spPr>
        <p:txBody>
          <a:bodyPr wrap="none" anchor="ctr"/>
          <a:lstStyle/>
          <a:p>
            <a:pPr algn="ctr">
              <a:defRPr/>
            </a:pPr>
            <a:r>
              <a:rPr lang="en-US" sz="1400"/>
              <a:t>Submitted</a:t>
            </a:r>
          </a:p>
        </p:txBody>
      </p:sp>
      <p:sp>
        <p:nvSpPr>
          <p:cNvPr id="42" name="AutoShape 37"/>
          <p:cNvSpPr>
            <a:spLocks noChangeArrowheads="1"/>
          </p:cNvSpPr>
          <p:nvPr/>
        </p:nvSpPr>
        <p:spPr bwMode="auto">
          <a:xfrm>
            <a:off x="7848600" y="774700"/>
            <a:ext cx="1066800" cy="381000"/>
          </a:xfrm>
          <a:prstGeom prst="roundRect">
            <a:avLst>
              <a:gd name="adj" fmla="val 16667"/>
            </a:avLst>
          </a:prstGeom>
          <a:gradFill rotWithShape="1">
            <a:gsLst>
              <a:gs pos="0">
                <a:srgbClr val="537E25"/>
              </a:gs>
              <a:gs pos="50000">
                <a:srgbClr val="7AB73A"/>
              </a:gs>
              <a:gs pos="100000">
                <a:srgbClr val="92DA46"/>
              </a:gs>
            </a:gsLst>
            <a:lin ang="16200000" scaled="1"/>
          </a:gradFill>
          <a:ln w="9525">
            <a:noFill/>
            <a:round/>
            <a:headEnd/>
            <a:tailEnd/>
          </a:ln>
        </p:spPr>
        <p:txBody>
          <a:bodyPr wrap="none" anchor="ctr"/>
          <a:lstStyle/>
          <a:p>
            <a:pPr algn="ctr"/>
            <a:r>
              <a:rPr lang="en-US" sz="1400" dirty="0"/>
              <a:t>Standard</a:t>
            </a:r>
          </a:p>
        </p:txBody>
      </p:sp>
      <p:sp>
        <p:nvSpPr>
          <p:cNvPr id="43" name="AutoShape 38"/>
          <p:cNvSpPr>
            <a:spLocks noChangeArrowheads="1"/>
          </p:cNvSpPr>
          <p:nvPr/>
        </p:nvSpPr>
        <p:spPr bwMode="auto">
          <a:xfrm>
            <a:off x="5715000" y="774700"/>
            <a:ext cx="1066800" cy="381000"/>
          </a:xfrm>
          <a:prstGeom prst="roundRect">
            <a:avLst>
              <a:gd name="adj" fmla="val 16667"/>
            </a:avLst>
          </a:prstGeom>
          <a:gradFill rotWithShape="1">
            <a:gsLst>
              <a:gs pos="0">
                <a:srgbClr val="A07400"/>
              </a:gs>
              <a:gs pos="50000">
                <a:srgbClr val="E6A900"/>
              </a:gs>
              <a:gs pos="100000">
                <a:srgbClr val="FFCA00"/>
              </a:gs>
            </a:gsLst>
            <a:lin ang="16200000" scaled="1"/>
          </a:gradFill>
          <a:ln w="9525">
            <a:noFill/>
            <a:round/>
            <a:headEnd/>
            <a:tailEnd/>
          </a:ln>
        </p:spPr>
        <p:txBody>
          <a:bodyPr wrap="none" anchor="ctr"/>
          <a:lstStyle/>
          <a:p>
            <a:pPr algn="ctr"/>
            <a:r>
              <a:rPr lang="en-US" sz="1400"/>
              <a:t>Member Sub</a:t>
            </a:r>
          </a:p>
        </p:txBody>
      </p:sp>
      <p:sp>
        <p:nvSpPr>
          <p:cNvPr id="44" name="AutoShape 7"/>
          <p:cNvSpPr>
            <a:spLocks noChangeArrowheads="1"/>
          </p:cNvSpPr>
          <p:nvPr/>
        </p:nvSpPr>
        <p:spPr bwMode="auto">
          <a:xfrm>
            <a:off x="2133600" y="4648200"/>
            <a:ext cx="1676400" cy="533400"/>
          </a:xfrm>
          <a:prstGeom prst="roundRect">
            <a:avLst>
              <a:gd name="adj" fmla="val 16667"/>
            </a:avLst>
          </a:prstGeom>
          <a:gradFill rotWithShape="1">
            <a:gsLst>
              <a:gs pos="0">
                <a:srgbClr val="537E25"/>
              </a:gs>
              <a:gs pos="50000">
                <a:srgbClr val="7AB73A"/>
              </a:gs>
              <a:gs pos="100000">
                <a:srgbClr val="92DA46"/>
              </a:gs>
            </a:gsLst>
            <a:lin ang="16200000" scaled="1"/>
          </a:gradFill>
          <a:ln w="12700">
            <a:noFill/>
            <a:round/>
            <a:headEnd type="none" w="sm" len="sm"/>
            <a:tailEnd type="none" w="sm" len="sm"/>
          </a:ln>
        </p:spPr>
        <p:txBody>
          <a:bodyPr wrap="none" anchor="ctr"/>
          <a:lstStyle/>
          <a:p>
            <a:pPr algn="ctr" eaLnBrk="0" hangingPunct="0"/>
            <a:r>
              <a:rPr lang="en-US" sz="1600" b="1" dirty="0" smtClean="0"/>
              <a:t>WS-Addressing</a:t>
            </a:r>
            <a:endParaRPr lang="en-US" sz="1600" b="1" dirty="0"/>
          </a:p>
        </p:txBody>
      </p:sp>
      <p:sp>
        <p:nvSpPr>
          <p:cNvPr id="45" name="AutoShape 11"/>
          <p:cNvSpPr>
            <a:spLocks noChangeArrowheads="1"/>
          </p:cNvSpPr>
          <p:nvPr/>
        </p:nvSpPr>
        <p:spPr bwMode="auto">
          <a:xfrm>
            <a:off x="7086600" y="3424866"/>
            <a:ext cx="1676400" cy="533400"/>
          </a:xfrm>
          <a:prstGeom prst="roundRect">
            <a:avLst>
              <a:gd name="adj" fmla="val 16667"/>
            </a:avLst>
          </a:prstGeom>
          <a:gradFill rotWithShape="1">
            <a:gsLst>
              <a:gs pos="0">
                <a:srgbClr val="537E25"/>
              </a:gs>
              <a:gs pos="50000">
                <a:srgbClr val="7AB73A"/>
              </a:gs>
              <a:gs pos="100000">
                <a:srgbClr val="92DA46"/>
              </a:gs>
            </a:gsLst>
            <a:lin ang="16200000" scaled="1"/>
          </a:gradFill>
          <a:ln w="12700">
            <a:noFill/>
            <a:round/>
            <a:headEnd type="none" w="sm" len="sm"/>
            <a:tailEnd type="none" w="sm" len="sm"/>
          </a:ln>
        </p:spPr>
        <p:txBody>
          <a:bodyPr wrap="none" anchor="ctr"/>
          <a:lstStyle/>
          <a:p>
            <a:pPr algn="ctr" eaLnBrk="0" hangingPunct="0"/>
            <a:r>
              <a:rPr lang="en-US" sz="1600" b="1" dirty="0" smtClean="0"/>
              <a:t>WS-Policy</a:t>
            </a:r>
            <a:endParaRPr lang="en-US" sz="1600" b="1"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228600"/>
            <a:ext cx="8393113" cy="838200"/>
          </a:xfrm>
        </p:spPr>
        <p:txBody>
          <a:bodyPr/>
          <a:lstStyle/>
          <a:p>
            <a:pPr eaLnBrk="1" hangingPunct="1"/>
            <a:r>
              <a:rPr lang="en-US" sz="4800" smtClean="0"/>
              <a:t>Device Classes - Now</a:t>
            </a:r>
          </a:p>
        </p:txBody>
      </p:sp>
      <p:sp>
        <p:nvSpPr>
          <p:cNvPr id="19459" name="Rectangle 3"/>
          <p:cNvSpPr>
            <a:spLocks noGrp="1" noChangeArrowheads="1"/>
          </p:cNvSpPr>
          <p:nvPr>
            <p:ph type="body" idx="1"/>
          </p:nvPr>
        </p:nvSpPr>
        <p:spPr>
          <a:xfrm>
            <a:off x="762000" y="1447800"/>
            <a:ext cx="7620000" cy="4572000"/>
          </a:xfrm>
        </p:spPr>
        <p:txBody>
          <a:bodyPr/>
          <a:lstStyle/>
          <a:p>
            <a:pPr eaLnBrk="1" hangingPunct="1">
              <a:spcBef>
                <a:spcPct val="0"/>
              </a:spcBef>
            </a:pPr>
            <a:r>
              <a:rPr lang="en-US" sz="3600" b="1" i="1" smtClean="0"/>
              <a:t>Supported in Vista</a:t>
            </a:r>
          </a:p>
          <a:p>
            <a:pPr lvl="1" eaLnBrk="1" hangingPunct="1">
              <a:spcBef>
                <a:spcPct val="0"/>
              </a:spcBef>
            </a:pPr>
            <a:r>
              <a:rPr lang="en-US" sz="3200" smtClean="0"/>
              <a:t>Printers</a:t>
            </a:r>
          </a:p>
          <a:p>
            <a:pPr lvl="1" eaLnBrk="1" hangingPunct="1">
              <a:spcBef>
                <a:spcPct val="0"/>
              </a:spcBef>
            </a:pPr>
            <a:r>
              <a:rPr lang="en-US" sz="3200" smtClean="0"/>
              <a:t>Scanners</a:t>
            </a:r>
          </a:p>
          <a:p>
            <a:pPr lvl="1" eaLnBrk="1" hangingPunct="1">
              <a:spcBef>
                <a:spcPct val="0"/>
              </a:spcBef>
            </a:pPr>
            <a:r>
              <a:rPr lang="en-US" sz="3200" smtClean="0"/>
              <a:t>MFPs</a:t>
            </a:r>
          </a:p>
          <a:p>
            <a:pPr lvl="1" eaLnBrk="1" hangingPunct="1">
              <a:spcBef>
                <a:spcPct val="0"/>
              </a:spcBef>
            </a:pPr>
            <a:r>
              <a:rPr lang="en-US" sz="3200" smtClean="0"/>
              <a:t>Projectors</a:t>
            </a:r>
          </a:p>
          <a:p>
            <a:pPr eaLnBrk="1" hangingPunct="1">
              <a:spcBef>
                <a:spcPct val="0"/>
              </a:spcBef>
            </a:pPr>
            <a:r>
              <a:rPr lang="en-US" sz="3600" b="1" i="1" smtClean="0"/>
              <a:t>Third Party Products</a:t>
            </a:r>
          </a:p>
          <a:p>
            <a:pPr lvl="1" eaLnBrk="1" hangingPunct="1">
              <a:spcBef>
                <a:spcPct val="0"/>
              </a:spcBef>
            </a:pPr>
            <a:r>
              <a:rPr lang="en-US" sz="3200" smtClean="0"/>
              <a:t>Home Automation</a:t>
            </a:r>
          </a:p>
          <a:p>
            <a:pPr lvl="1" eaLnBrk="1" hangingPunct="1">
              <a:spcBef>
                <a:spcPct val="0"/>
              </a:spcBef>
            </a:pPr>
            <a:r>
              <a:rPr lang="en-US" sz="3200" smtClean="0"/>
              <a:t>Building Control</a:t>
            </a:r>
          </a:p>
          <a:p>
            <a:pPr lvl="1" eaLnBrk="1" hangingPunct="1">
              <a:spcBef>
                <a:spcPct val="0"/>
              </a:spcBef>
            </a:pPr>
            <a:r>
              <a:rPr lang="en-US" sz="3200" smtClean="0"/>
              <a:t>RFID</a:t>
            </a:r>
            <a:endParaRPr lang="en-US" smtClean="0"/>
          </a:p>
          <a:p>
            <a:pPr lvl="1" eaLnBrk="1" hangingPunct="1">
              <a:spcBef>
                <a:spcPct val="0"/>
              </a:spcBef>
            </a:pPr>
            <a:endParaRPr lang="en-US" sz="2000" smtClean="0"/>
          </a:p>
          <a:p>
            <a:pPr eaLnBrk="1" hangingPunct="1">
              <a:spcBef>
                <a:spcPct val="0"/>
              </a:spcBef>
              <a:buFontTx/>
              <a:buNone/>
            </a:pPr>
            <a:endParaRPr lang="en-US" sz="2400" smtClean="0"/>
          </a:p>
        </p:txBody>
      </p:sp>
      <p:sp>
        <p:nvSpPr>
          <p:cNvPr id="6" name="Rectangle 3"/>
          <p:cNvSpPr txBox="1">
            <a:spLocks noChangeArrowheads="1"/>
          </p:cNvSpPr>
          <p:nvPr/>
        </p:nvSpPr>
        <p:spPr bwMode="auto">
          <a:xfrm>
            <a:off x="762000" y="4800600"/>
            <a:ext cx="7848600" cy="1524000"/>
          </a:xfrm>
          <a:prstGeom prst="rect">
            <a:avLst/>
          </a:prstGeom>
          <a:noFill/>
          <a:ln w="9525">
            <a:noFill/>
            <a:miter lim="800000"/>
            <a:headEnd/>
            <a:tailEnd/>
          </a:ln>
          <a:effectLst/>
        </p:spPr>
        <p:txBody>
          <a:bodyPr/>
          <a:lstStyle/>
          <a:p>
            <a:pPr marL="342900" indent="-342900">
              <a:spcBef>
                <a:spcPts val="0"/>
              </a:spcBef>
              <a:defRPr/>
            </a:pPr>
            <a:endParaRPr lang="en-US" sz="2400" kern="0" dirty="0">
              <a:latin typeface="+mn-lt"/>
            </a:endParaRPr>
          </a:p>
        </p:txBody>
      </p:sp>
      <p:pic>
        <p:nvPicPr>
          <p:cNvPr id="19461" name="Picture 7" descr="e-STUDIO202L"/>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705600" y="1371600"/>
            <a:ext cx="2209800" cy="2209800"/>
          </a:xfrm>
          <a:prstGeom prst="rect">
            <a:avLst/>
          </a:prstGeom>
          <a:noFill/>
          <a:ln w="9525">
            <a:noFill/>
            <a:miter lim="800000"/>
            <a:headEnd/>
            <a:tailEnd/>
          </a:ln>
        </p:spPr>
      </p:pic>
      <p:grpSp>
        <p:nvGrpSpPr>
          <p:cNvPr id="2" name="Group 11"/>
          <p:cNvGrpSpPr/>
          <p:nvPr/>
        </p:nvGrpSpPr>
        <p:grpSpPr>
          <a:xfrm>
            <a:off x="4572000" y="2209800"/>
            <a:ext cx="1809750" cy="1809750"/>
            <a:chOff x="4572000" y="2209800"/>
            <a:chExt cx="1809750" cy="1809750"/>
          </a:xfrm>
        </p:grpSpPr>
        <p:sp>
          <p:nvSpPr>
            <p:cNvPr id="11" name="Freeform 10"/>
            <p:cNvSpPr/>
            <p:nvPr/>
          </p:nvSpPr>
          <p:spPr bwMode="auto">
            <a:xfrm>
              <a:off x="4658497" y="2607276"/>
              <a:ext cx="1631092" cy="1000897"/>
            </a:xfrm>
            <a:custGeom>
              <a:avLst/>
              <a:gdLst>
                <a:gd name="connsiteX0" fmla="*/ 1606379 w 1631092"/>
                <a:gd name="connsiteY0" fmla="*/ 160638 h 1000897"/>
                <a:gd name="connsiteX1" fmla="*/ 605481 w 1631092"/>
                <a:gd name="connsiteY1" fmla="*/ 0 h 1000897"/>
                <a:gd name="connsiteX2" fmla="*/ 0 w 1631092"/>
                <a:gd name="connsiteY2" fmla="*/ 358346 h 1000897"/>
                <a:gd name="connsiteX3" fmla="*/ 12357 w 1631092"/>
                <a:gd name="connsiteY3" fmla="*/ 716692 h 1000897"/>
                <a:gd name="connsiteX4" fmla="*/ 1198606 w 1631092"/>
                <a:gd name="connsiteY4" fmla="*/ 1000897 h 1000897"/>
                <a:gd name="connsiteX5" fmla="*/ 1631092 w 1631092"/>
                <a:gd name="connsiteY5" fmla="*/ 494270 h 1000897"/>
                <a:gd name="connsiteX6" fmla="*/ 1606379 w 1631092"/>
                <a:gd name="connsiteY6" fmla="*/ 160638 h 100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1092" h="1000897">
                  <a:moveTo>
                    <a:pt x="1606379" y="160638"/>
                  </a:moveTo>
                  <a:lnTo>
                    <a:pt x="605481" y="0"/>
                  </a:lnTo>
                  <a:lnTo>
                    <a:pt x="0" y="358346"/>
                  </a:lnTo>
                  <a:lnTo>
                    <a:pt x="12357" y="716692"/>
                  </a:lnTo>
                  <a:cubicBezTo>
                    <a:pt x="407546" y="812369"/>
                    <a:pt x="792000" y="1000897"/>
                    <a:pt x="1198606" y="1000897"/>
                  </a:cubicBezTo>
                  <a:lnTo>
                    <a:pt x="1631092" y="494270"/>
                  </a:lnTo>
                  <a:lnTo>
                    <a:pt x="1606379" y="160638"/>
                  </a:lnTo>
                  <a:close/>
                </a:path>
              </a:pathLst>
            </a:custGeom>
            <a:solidFill>
              <a:schemeClr val="tx1"/>
            </a:solidFill>
            <a:ln w="9525" cap="flat" cmpd="sng" algn="ctr">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pic>
          <p:nvPicPr>
            <p:cNvPr id="19462" name="Picture 9" descr="Toshiba TDP-TW350U Conference Room Projecto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572000" y="2209800"/>
              <a:ext cx="1809750" cy="1809750"/>
            </a:xfrm>
            <a:prstGeom prst="rect">
              <a:avLst/>
            </a:prstGeom>
            <a:noFill/>
            <a:ln w="9525">
              <a:noFill/>
              <a:miter lim="800000"/>
              <a:headEnd/>
              <a:tailEnd/>
            </a:ln>
          </p:spPr>
        </p:pic>
      </p:grpSp>
      <p:grpSp>
        <p:nvGrpSpPr>
          <p:cNvPr id="3" name="Group 13"/>
          <p:cNvGrpSpPr/>
          <p:nvPr/>
        </p:nvGrpSpPr>
        <p:grpSpPr>
          <a:xfrm>
            <a:off x="5105400" y="4800600"/>
            <a:ext cx="704850" cy="1543050"/>
            <a:chOff x="5105400" y="4800600"/>
            <a:chExt cx="704850" cy="1543050"/>
          </a:xfrm>
        </p:grpSpPr>
        <p:sp>
          <p:nvSpPr>
            <p:cNvPr id="13" name="Freeform 12"/>
            <p:cNvSpPr/>
            <p:nvPr/>
          </p:nvSpPr>
          <p:spPr bwMode="auto">
            <a:xfrm>
              <a:off x="5189838" y="4806778"/>
              <a:ext cx="518984" cy="1433384"/>
            </a:xfrm>
            <a:custGeom>
              <a:avLst/>
              <a:gdLst>
                <a:gd name="connsiteX0" fmla="*/ 518984 w 518984"/>
                <a:gd name="connsiteY0" fmla="*/ 210065 h 1433384"/>
                <a:gd name="connsiteX1" fmla="*/ 98854 w 518984"/>
                <a:gd name="connsiteY1" fmla="*/ 0 h 1433384"/>
                <a:gd name="connsiteX2" fmla="*/ 0 w 518984"/>
                <a:gd name="connsiteY2" fmla="*/ 74141 h 1433384"/>
                <a:gd name="connsiteX3" fmla="*/ 0 w 518984"/>
                <a:gd name="connsiteY3" fmla="*/ 1235676 h 1433384"/>
                <a:gd name="connsiteX4" fmla="*/ 407773 w 518984"/>
                <a:gd name="connsiteY4" fmla="*/ 1433384 h 1433384"/>
                <a:gd name="connsiteX5" fmla="*/ 518984 w 518984"/>
                <a:gd name="connsiteY5" fmla="*/ 210065 h 143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984" h="1433384">
                  <a:moveTo>
                    <a:pt x="518984" y="210065"/>
                  </a:moveTo>
                  <a:cubicBezTo>
                    <a:pt x="91317" y="21389"/>
                    <a:pt x="98854" y="177781"/>
                    <a:pt x="98854" y="0"/>
                  </a:cubicBezTo>
                  <a:lnTo>
                    <a:pt x="0" y="74141"/>
                  </a:lnTo>
                  <a:lnTo>
                    <a:pt x="0" y="1235676"/>
                  </a:lnTo>
                  <a:lnTo>
                    <a:pt x="407773" y="1433384"/>
                  </a:lnTo>
                  <a:lnTo>
                    <a:pt x="518984" y="210065"/>
                  </a:lnTo>
                  <a:close/>
                </a:path>
              </a:pathLst>
            </a:custGeom>
            <a:solidFill>
              <a:schemeClr val="tx1"/>
            </a:solidFill>
            <a:ln w="9525" cap="flat" cmpd="sng" algn="ctr">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pic>
          <p:nvPicPr>
            <p:cNvPr id="19463" name="Picture 11" descr="RFID Reader: GAO2407 RFID PROXPOINT Card Reader  - Click Image to Close"/>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105400" y="4800600"/>
              <a:ext cx="704850" cy="1543050"/>
            </a:xfrm>
            <a:prstGeom prst="rect">
              <a:avLst/>
            </a:prstGeom>
            <a:noFill/>
            <a:ln w="9525">
              <a:noFill/>
              <a:miter lim="800000"/>
              <a:headEnd/>
              <a:tailEnd/>
            </a:ln>
          </p:spPr>
        </p:pic>
      </p:grpSp>
      <p:grpSp>
        <p:nvGrpSpPr>
          <p:cNvPr id="4" name="Group 9"/>
          <p:cNvGrpSpPr/>
          <p:nvPr/>
        </p:nvGrpSpPr>
        <p:grpSpPr>
          <a:xfrm>
            <a:off x="6096000" y="4038600"/>
            <a:ext cx="2809875" cy="1552575"/>
            <a:chOff x="6096000" y="4038600"/>
            <a:chExt cx="2809875" cy="1552575"/>
          </a:xfrm>
        </p:grpSpPr>
        <p:sp>
          <p:nvSpPr>
            <p:cNvPr id="9" name="Freeform 8"/>
            <p:cNvSpPr/>
            <p:nvPr/>
          </p:nvSpPr>
          <p:spPr bwMode="auto">
            <a:xfrm>
              <a:off x="6388443" y="4127157"/>
              <a:ext cx="2434281" cy="1260389"/>
            </a:xfrm>
            <a:custGeom>
              <a:avLst/>
              <a:gdLst>
                <a:gd name="connsiteX0" fmla="*/ 2162433 w 2434281"/>
                <a:gd name="connsiteY0" fmla="*/ 0 h 1260389"/>
                <a:gd name="connsiteX1" fmla="*/ 0 w 2434281"/>
                <a:gd name="connsiteY1" fmla="*/ 234778 h 1260389"/>
                <a:gd name="connsiteX2" fmla="*/ 0 w 2434281"/>
                <a:gd name="connsiteY2" fmla="*/ 345989 h 1260389"/>
                <a:gd name="connsiteX3" fmla="*/ 86498 w 2434281"/>
                <a:gd name="connsiteY3" fmla="*/ 1087394 h 1260389"/>
                <a:gd name="connsiteX4" fmla="*/ 172995 w 2434281"/>
                <a:gd name="connsiteY4" fmla="*/ 1260389 h 1260389"/>
                <a:gd name="connsiteX5" fmla="*/ 1458098 w 2434281"/>
                <a:gd name="connsiteY5" fmla="*/ 963827 h 1260389"/>
                <a:gd name="connsiteX6" fmla="*/ 2397211 w 2434281"/>
                <a:gd name="connsiteY6" fmla="*/ 729048 h 1260389"/>
                <a:gd name="connsiteX7" fmla="*/ 2434281 w 2434281"/>
                <a:gd name="connsiteY7" fmla="*/ 135924 h 1260389"/>
                <a:gd name="connsiteX8" fmla="*/ 2162433 w 2434281"/>
                <a:gd name="connsiteY8" fmla="*/ 0 h 126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4281" h="1260389">
                  <a:moveTo>
                    <a:pt x="2162433" y="0"/>
                  </a:moveTo>
                  <a:lnTo>
                    <a:pt x="0" y="234778"/>
                  </a:lnTo>
                  <a:lnTo>
                    <a:pt x="0" y="345989"/>
                  </a:lnTo>
                  <a:lnTo>
                    <a:pt x="86498" y="1087394"/>
                  </a:lnTo>
                  <a:lnTo>
                    <a:pt x="172995" y="1260389"/>
                  </a:lnTo>
                  <a:lnTo>
                    <a:pt x="1458098" y="963827"/>
                  </a:lnTo>
                  <a:cubicBezTo>
                    <a:pt x="2405250" y="751964"/>
                    <a:pt x="2397211" y="1074535"/>
                    <a:pt x="2397211" y="729048"/>
                  </a:cubicBezTo>
                  <a:lnTo>
                    <a:pt x="2434281" y="135924"/>
                  </a:lnTo>
                  <a:lnTo>
                    <a:pt x="2162433" y="0"/>
                  </a:lnTo>
                  <a:close/>
                </a:path>
              </a:pathLst>
            </a:custGeom>
            <a:solidFill>
              <a:schemeClr val="tx1"/>
            </a:solidFill>
            <a:ln w="9525" cap="flat" cmpd="sng" algn="ctr">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pic>
          <p:nvPicPr>
            <p:cNvPr id="19464" name="Picture 15" descr="Life|controlle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096000" y="4038600"/>
              <a:ext cx="2809875" cy="1552575"/>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http://www.symbol.com/assets/images/689_LS9203.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29200" y="1066800"/>
            <a:ext cx="1428750" cy="1428750"/>
          </a:xfrm>
          <a:prstGeom prst="rect">
            <a:avLst/>
          </a:prstGeom>
          <a:noFill/>
          <a:ln w="9525">
            <a:noFill/>
            <a:miter lim="800000"/>
            <a:headEnd/>
            <a:tailEnd/>
          </a:ln>
        </p:spPr>
      </p:pic>
      <p:grpSp>
        <p:nvGrpSpPr>
          <p:cNvPr id="2" name="Group 13"/>
          <p:cNvGrpSpPr/>
          <p:nvPr/>
        </p:nvGrpSpPr>
        <p:grpSpPr>
          <a:xfrm>
            <a:off x="6553200" y="914400"/>
            <a:ext cx="1752600" cy="1752600"/>
            <a:chOff x="6553200" y="914400"/>
            <a:chExt cx="1752600" cy="1752600"/>
          </a:xfrm>
        </p:grpSpPr>
        <p:sp>
          <p:nvSpPr>
            <p:cNvPr id="13" name="Freeform 12"/>
            <p:cNvSpPr/>
            <p:nvPr/>
          </p:nvSpPr>
          <p:spPr bwMode="auto">
            <a:xfrm>
              <a:off x="6730316" y="1161535"/>
              <a:ext cx="1462214" cy="1173892"/>
            </a:xfrm>
            <a:custGeom>
              <a:avLst/>
              <a:gdLst>
                <a:gd name="connsiteX0" fmla="*/ 1375716 w 1462214"/>
                <a:gd name="connsiteY0" fmla="*/ 49427 h 1173892"/>
                <a:gd name="connsiteX1" fmla="*/ 708452 w 1462214"/>
                <a:gd name="connsiteY1" fmla="*/ 0 h 1173892"/>
                <a:gd name="connsiteX2" fmla="*/ 4116 w 1462214"/>
                <a:gd name="connsiteY2" fmla="*/ 24714 h 1173892"/>
                <a:gd name="connsiteX3" fmla="*/ 16473 w 1462214"/>
                <a:gd name="connsiteY3" fmla="*/ 24714 h 1173892"/>
                <a:gd name="connsiteX4" fmla="*/ 16473 w 1462214"/>
                <a:gd name="connsiteY4" fmla="*/ 1112108 h 1173892"/>
                <a:gd name="connsiteX5" fmla="*/ 535457 w 1462214"/>
                <a:gd name="connsiteY5" fmla="*/ 1173892 h 1173892"/>
                <a:gd name="connsiteX6" fmla="*/ 1239792 w 1462214"/>
                <a:gd name="connsiteY6" fmla="*/ 1161535 h 1173892"/>
                <a:gd name="connsiteX7" fmla="*/ 1400430 w 1462214"/>
                <a:gd name="connsiteY7" fmla="*/ 1124465 h 1173892"/>
                <a:gd name="connsiteX8" fmla="*/ 1462214 w 1462214"/>
                <a:gd name="connsiteY8" fmla="*/ 568411 h 1173892"/>
                <a:gd name="connsiteX9" fmla="*/ 1449857 w 1462214"/>
                <a:gd name="connsiteY9" fmla="*/ 259492 h 1173892"/>
                <a:gd name="connsiteX10" fmla="*/ 1375716 w 1462214"/>
                <a:gd name="connsiteY10" fmla="*/ 49427 h 117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2214" h="1173892">
                  <a:moveTo>
                    <a:pt x="1375716" y="49427"/>
                  </a:moveTo>
                  <a:lnTo>
                    <a:pt x="708452" y="0"/>
                  </a:lnTo>
                  <a:lnTo>
                    <a:pt x="4116" y="24714"/>
                  </a:lnTo>
                  <a:cubicBezTo>
                    <a:pt x="0" y="24861"/>
                    <a:pt x="12354" y="24714"/>
                    <a:pt x="16473" y="24714"/>
                  </a:cubicBezTo>
                  <a:lnTo>
                    <a:pt x="16473" y="1112108"/>
                  </a:lnTo>
                  <a:lnTo>
                    <a:pt x="535457" y="1173892"/>
                  </a:lnTo>
                  <a:lnTo>
                    <a:pt x="1239792" y="1161535"/>
                  </a:lnTo>
                  <a:lnTo>
                    <a:pt x="1400430" y="1124465"/>
                  </a:lnTo>
                  <a:lnTo>
                    <a:pt x="1462214" y="568411"/>
                  </a:lnTo>
                  <a:lnTo>
                    <a:pt x="1449857" y="259492"/>
                  </a:lnTo>
                  <a:lnTo>
                    <a:pt x="1375716" y="49427"/>
                  </a:lnTo>
                  <a:close/>
                </a:path>
              </a:pathLst>
            </a:custGeom>
            <a:solidFill>
              <a:schemeClr val="tx1"/>
            </a:solidFill>
            <a:ln w="9525" cap="flat" cmpd="sng" algn="ctr">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pic>
          <p:nvPicPr>
            <p:cNvPr id="20483" name="Picture 6" descr="http://www.programmable-thermostat.com/photos/2100-m.jpg">
              <a:hlinkClick r:id="rId4"/>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553200" y="914400"/>
              <a:ext cx="1752600" cy="1752600"/>
            </a:xfrm>
            <a:prstGeom prst="rect">
              <a:avLst/>
            </a:prstGeom>
            <a:noFill/>
            <a:ln w="9525">
              <a:noFill/>
              <a:miter lim="800000"/>
              <a:headEnd/>
              <a:tailEnd/>
            </a:ln>
          </p:spPr>
        </p:pic>
      </p:grpSp>
      <p:sp>
        <p:nvSpPr>
          <p:cNvPr id="20484" name="Rectangle 2"/>
          <p:cNvSpPr>
            <a:spLocks noGrp="1" noChangeArrowheads="1"/>
          </p:cNvSpPr>
          <p:nvPr>
            <p:ph type="title"/>
          </p:nvPr>
        </p:nvSpPr>
        <p:spPr>
          <a:xfrm>
            <a:off x="381000" y="228600"/>
            <a:ext cx="8393113" cy="685800"/>
          </a:xfrm>
        </p:spPr>
        <p:txBody>
          <a:bodyPr/>
          <a:lstStyle/>
          <a:p>
            <a:pPr eaLnBrk="1" hangingPunct="1"/>
            <a:r>
              <a:rPr lang="en-US" dirty="0" smtClean="0"/>
              <a:t>Future Device Classes</a:t>
            </a:r>
            <a:endParaRPr lang="en-US" sz="4000" dirty="0" smtClean="0"/>
          </a:p>
        </p:txBody>
      </p:sp>
      <p:sp>
        <p:nvSpPr>
          <p:cNvPr id="20485" name="Content Placeholder 6"/>
          <p:cNvSpPr>
            <a:spLocks noGrp="1"/>
          </p:cNvSpPr>
          <p:nvPr>
            <p:ph idx="1"/>
          </p:nvPr>
        </p:nvSpPr>
        <p:spPr>
          <a:xfrm>
            <a:off x="914400" y="1219200"/>
            <a:ext cx="6096000" cy="4672048"/>
          </a:xfrm>
        </p:spPr>
        <p:txBody>
          <a:bodyPr/>
          <a:lstStyle/>
          <a:p>
            <a:pPr>
              <a:spcBef>
                <a:spcPct val="0"/>
              </a:spcBef>
            </a:pPr>
            <a:r>
              <a:rPr lang="en-US" dirty="0" smtClean="0"/>
              <a:t>Point of Service</a:t>
            </a:r>
          </a:p>
          <a:p>
            <a:pPr>
              <a:spcBef>
                <a:spcPct val="0"/>
              </a:spcBef>
            </a:pPr>
            <a:r>
              <a:rPr lang="en-US" dirty="0" smtClean="0"/>
              <a:t>Energy Management</a:t>
            </a:r>
          </a:p>
          <a:p>
            <a:pPr>
              <a:spcBef>
                <a:spcPct val="0"/>
              </a:spcBef>
            </a:pPr>
            <a:r>
              <a:rPr lang="en-US" dirty="0" smtClean="0"/>
              <a:t>Network Infrastructure</a:t>
            </a:r>
          </a:p>
          <a:p>
            <a:pPr>
              <a:spcBef>
                <a:spcPct val="0"/>
              </a:spcBef>
            </a:pPr>
            <a:r>
              <a:rPr lang="en-US" dirty="0" smtClean="0"/>
              <a:t>Healthcare</a:t>
            </a:r>
          </a:p>
          <a:p>
            <a:pPr>
              <a:spcBef>
                <a:spcPct val="0"/>
              </a:spcBef>
            </a:pPr>
            <a:r>
              <a:rPr lang="en-US" dirty="0" smtClean="0"/>
              <a:t>Hospitality</a:t>
            </a:r>
          </a:p>
          <a:p>
            <a:pPr>
              <a:spcBef>
                <a:spcPct val="0"/>
              </a:spcBef>
            </a:pPr>
            <a:r>
              <a:rPr lang="en-US" dirty="0" smtClean="0"/>
              <a:t>Factory Automation</a:t>
            </a:r>
          </a:p>
          <a:p>
            <a:pPr>
              <a:spcBef>
                <a:spcPct val="0"/>
              </a:spcBef>
            </a:pPr>
            <a:r>
              <a:rPr lang="en-US" dirty="0" smtClean="0"/>
              <a:t>Mobile devices</a:t>
            </a:r>
          </a:p>
          <a:p>
            <a:pPr>
              <a:spcBef>
                <a:spcPct val="0"/>
              </a:spcBef>
            </a:pPr>
            <a:r>
              <a:rPr lang="en-US" dirty="0" smtClean="0"/>
              <a:t>Automotive</a:t>
            </a:r>
          </a:p>
          <a:p>
            <a:pPr>
              <a:spcBef>
                <a:spcPct val="0"/>
              </a:spcBef>
            </a:pPr>
            <a:r>
              <a:rPr lang="en-US" dirty="0" smtClean="0"/>
              <a:t>Many more…</a:t>
            </a:r>
          </a:p>
          <a:p>
            <a:endParaRPr lang="en-US" dirty="0" smtClean="0"/>
          </a:p>
        </p:txBody>
      </p:sp>
      <p:grpSp>
        <p:nvGrpSpPr>
          <p:cNvPr id="3" name="Group 16"/>
          <p:cNvGrpSpPr/>
          <p:nvPr/>
        </p:nvGrpSpPr>
        <p:grpSpPr>
          <a:xfrm>
            <a:off x="7010400" y="2438400"/>
            <a:ext cx="1819275" cy="1905000"/>
            <a:chOff x="7010400" y="2438400"/>
            <a:chExt cx="1819275" cy="1905000"/>
          </a:xfrm>
        </p:grpSpPr>
        <p:sp>
          <p:nvSpPr>
            <p:cNvPr id="16" name="Freeform 15"/>
            <p:cNvSpPr/>
            <p:nvPr/>
          </p:nvSpPr>
          <p:spPr bwMode="auto">
            <a:xfrm>
              <a:off x="7068065" y="2842054"/>
              <a:ext cx="704335" cy="1198605"/>
            </a:xfrm>
            <a:custGeom>
              <a:avLst/>
              <a:gdLst>
                <a:gd name="connsiteX0" fmla="*/ 617838 w 704335"/>
                <a:gd name="connsiteY0" fmla="*/ 74141 h 1198605"/>
                <a:gd name="connsiteX1" fmla="*/ 432486 w 704335"/>
                <a:gd name="connsiteY1" fmla="*/ 0 h 1198605"/>
                <a:gd name="connsiteX2" fmla="*/ 259492 w 704335"/>
                <a:gd name="connsiteY2" fmla="*/ 24714 h 1198605"/>
                <a:gd name="connsiteX3" fmla="*/ 37070 w 704335"/>
                <a:gd name="connsiteY3" fmla="*/ 271849 h 1198605"/>
                <a:gd name="connsiteX4" fmla="*/ 0 w 704335"/>
                <a:gd name="connsiteY4" fmla="*/ 605481 h 1198605"/>
                <a:gd name="connsiteX5" fmla="*/ 61784 w 704335"/>
                <a:gd name="connsiteY5" fmla="*/ 877330 h 1198605"/>
                <a:gd name="connsiteX6" fmla="*/ 210065 w 704335"/>
                <a:gd name="connsiteY6" fmla="*/ 1099751 h 1198605"/>
                <a:gd name="connsiteX7" fmla="*/ 284205 w 704335"/>
                <a:gd name="connsiteY7" fmla="*/ 1198605 h 1198605"/>
                <a:gd name="connsiteX8" fmla="*/ 407773 w 704335"/>
                <a:gd name="connsiteY8" fmla="*/ 1161535 h 1198605"/>
                <a:gd name="connsiteX9" fmla="*/ 494270 w 704335"/>
                <a:gd name="connsiteY9" fmla="*/ 1087395 h 1198605"/>
                <a:gd name="connsiteX10" fmla="*/ 593124 w 704335"/>
                <a:gd name="connsiteY10" fmla="*/ 976184 h 1198605"/>
                <a:gd name="connsiteX11" fmla="*/ 704335 w 704335"/>
                <a:gd name="connsiteY11" fmla="*/ 543697 h 1198605"/>
                <a:gd name="connsiteX12" fmla="*/ 679621 w 704335"/>
                <a:gd name="connsiteY12" fmla="*/ 197708 h 1198605"/>
                <a:gd name="connsiteX13" fmla="*/ 617838 w 704335"/>
                <a:gd name="connsiteY13" fmla="*/ 74141 h 119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335" h="1198605">
                  <a:moveTo>
                    <a:pt x="617838" y="74141"/>
                  </a:moveTo>
                  <a:lnTo>
                    <a:pt x="432486" y="0"/>
                  </a:lnTo>
                  <a:lnTo>
                    <a:pt x="259492" y="24714"/>
                  </a:lnTo>
                  <a:lnTo>
                    <a:pt x="37070" y="271849"/>
                  </a:lnTo>
                  <a:lnTo>
                    <a:pt x="0" y="605481"/>
                  </a:lnTo>
                  <a:lnTo>
                    <a:pt x="61784" y="877330"/>
                  </a:lnTo>
                  <a:lnTo>
                    <a:pt x="210065" y="1099751"/>
                  </a:lnTo>
                  <a:lnTo>
                    <a:pt x="284205" y="1198605"/>
                  </a:lnTo>
                  <a:lnTo>
                    <a:pt x="407773" y="1161535"/>
                  </a:lnTo>
                  <a:lnTo>
                    <a:pt x="494270" y="1087395"/>
                  </a:lnTo>
                  <a:lnTo>
                    <a:pt x="593124" y="976184"/>
                  </a:lnTo>
                  <a:lnTo>
                    <a:pt x="704335" y="543697"/>
                  </a:lnTo>
                  <a:lnTo>
                    <a:pt x="679621" y="197708"/>
                  </a:lnTo>
                  <a:lnTo>
                    <a:pt x="617838" y="74141"/>
                  </a:lnTo>
                  <a:close/>
                </a:path>
              </a:pathLst>
            </a:custGeom>
            <a:solidFill>
              <a:schemeClr val="tx1"/>
            </a:solidFill>
            <a:ln w="9525" cap="flat" cmpd="sng" algn="ctr">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15" name="Freeform 14"/>
            <p:cNvSpPr/>
            <p:nvPr/>
          </p:nvSpPr>
          <p:spPr bwMode="auto">
            <a:xfrm>
              <a:off x="8007178" y="2706130"/>
              <a:ext cx="716692" cy="1383956"/>
            </a:xfrm>
            <a:custGeom>
              <a:avLst/>
              <a:gdLst>
                <a:gd name="connsiteX0" fmla="*/ 716692 w 716692"/>
                <a:gd name="connsiteY0" fmla="*/ 197708 h 1383956"/>
                <a:gd name="connsiteX1" fmla="*/ 358346 w 716692"/>
                <a:gd name="connsiteY1" fmla="*/ 0 h 1383956"/>
                <a:gd name="connsiteX2" fmla="*/ 222422 w 716692"/>
                <a:gd name="connsiteY2" fmla="*/ 24713 h 1383956"/>
                <a:gd name="connsiteX3" fmla="*/ 12357 w 716692"/>
                <a:gd name="connsiteY3" fmla="*/ 111211 h 1383956"/>
                <a:gd name="connsiteX4" fmla="*/ 0 w 716692"/>
                <a:gd name="connsiteY4" fmla="*/ 1087394 h 1383956"/>
                <a:gd name="connsiteX5" fmla="*/ 160638 w 716692"/>
                <a:gd name="connsiteY5" fmla="*/ 1297459 h 1383956"/>
                <a:gd name="connsiteX6" fmla="*/ 284206 w 716692"/>
                <a:gd name="connsiteY6" fmla="*/ 1371600 h 1383956"/>
                <a:gd name="connsiteX7" fmla="*/ 543698 w 716692"/>
                <a:gd name="connsiteY7" fmla="*/ 1383956 h 1383956"/>
                <a:gd name="connsiteX8" fmla="*/ 543698 w 716692"/>
                <a:gd name="connsiteY8" fmla="*/ 1383956 h 1383956"/>
                <a:gd name="connsiteX9" fmla="*/ 654908 w 716692"/>
                <a:gd name="connsiteY9" fmla="*/ 1285102 h 1383956"/>
                <a:gd name="connsiteX10" fmla="*/ 654908 w 716692"/>
                <a:gd name="connsiteY10" fmla="*/ 864973 h 1383956"/>
                <a:gd name="connsiteX11" fmla="*/ 704336 w 716692"/>
                <a:gd name="connsiteY11" fmla="*/ 469556 h 1383956"/>
                <a:gd name="connsiteX12" fmla="*/ 716692 w 716692"/>
                <a:gd name="connsiteY12" fmla="*/ 197708 h 138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692" h="1383956">
                  <a:moveTo>
                    <a:pt x="716692" y="197708"/>
                  </a:moveTo>
                  <a:lnTo>
                    <a:pt x="358346" y="0"/>
                  </a:lnTo>
                  <a:lnTo>
                    <a:pt x="222422" y="24713"/>
                  </a:lnTo>
                  <a:lnTo>
                    <a:pt x="12357" y="111211"/>
                  </a:lnTo>
                  <a:lnTo>
                    <a:pt x="0" y="1087394"/>
                  </a:lnTo>
                  <a:lnTo>
                    <a:pt x="160638" y="1297459"/>
                  </a:lnTo>
                  <a:lnTo>
                    <a:pt x="284206" y="1371600"/>
                  </a:lnTo>
                  <a:lnTo>
                    <a:pt x="543698" y="1383956"/>
                  </a:lnTo>
                  <a:lnTo>
                    <a:pt x="543698" y="1383956"/>
                  </a:lnTo>
                  <a:lnTo>
                    <a:pt x="654908" y="1285102"/>
                  </a:lnTo>
                  <a:cubicBezTo>
                    <a:pt x="642431" y="860856"/>
                    <a:pt x="502448" y="864973"/>
                    <a:pt x="654908" y="864973"/>
                  </a:cubicBezTo>
                  <a:lnTo>
                    <a:pt x="704336" y="469556"/>
                  </a:lnTo>
                  <a:lnTo>
                    <a:pt x="716692" y="197708"/>
                  </a:lnTo>
                  <a:close/>
                </a:path>
              </a:pathLst>
            </a:custGeom>
            <a:solidFill>
              <a:schemeClr val="tx1"/>
            </a:solidFill>
            <a:ln w="9525" cap="flat" cmpd="sng" algn="ctr">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pic>
          <p:nvPicPr>
            <p:cNvPr id="20486" name="Picture 2" descr="LifeScan Meters"/>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010400" y="2438400"/>
              <a:ext cx="1819275" cy="1905000"/>
            </a:xfrm>
            <a:prstGeom prst="rect">
              <a:avLst/>
            </a:prstGeom>
            <a:noFill/>
            <a:ln w="9525">
              <a:noFill/>
              <a:miter lim="800000"/>
              <a:headEnd/>
              <a:tailEnd/>
            </a:ln>
          </p:spPr>
        </p:pic>
      </p:grpSp>
      <p:pic>
        <p:nvPicPr>
          <p:cNvPr id="20487" name="Picture 9"/>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334000" y="2667000"/>
            <a:ext cx="1195388" cy="1296988"/>
          </a:xfrm>
          <a:prstGeom prst="rect">
            <a:avLst/>
          </a:prstGeom>
          <a:noFill/>
          <a:ln w="9525">
            <a:noFill/>
            <a:miter lim="800000"/>
            <a:headEnd/>
            <a:tailEnd/>
          </a:ln>
        </p:spPr>
      </p:pic>
      <p:pic>
        <p:nvPicPr>
          <p:cNvPr id="20488" name="Picture 11" descr="NetDefend SoHo Wireless G Firewall/VPN 8 Router, 4-port Switch">
            <a:hlinkClick r:id="rId8"/>
          </p:cNvPr>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343400" y="2895600"/>
            <a:ext cx="762000" cy="609600"/>
          </a:xfrm>
          <a:prstGeom prst="rect">
            <a:avLst/>
          </a:prstGeom>
          <a:noFill/>
          <a:ln w="9525">
            <a:noFill/>
            <a:miter lim="800000"/>
            <a:headEnd/>
            <a:tailEnd/>
          </a:ln>
        </p:spPr>
      </p:pic>
      <p:pic>
        <p:nvPicPr>
          <p:cNvPr id="20489" name="Picture 16" descr="http://www.nokiausa.com/images/phn/62x62/ph_E62_sml.gif">
            <a:hlinkClick r:id="rId10"/>
          </p:cNvPr>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rot="1062138">
            <a:off x="3742897" y="5161863"/>
            <a:ext cx="838200" cy="838200"/>
          </a:xfrm>
          <a:prstGeom prst="rect">
            <a:avLst/>
          </a:prstGeom>
          <a:noFill/>
          <a:ln w="9525">
            <a:noFill/>
            <a:miter lim="800000"/>
            <a:headEnd/>
            <a:tailEnd/>
          </a:ln>
        </p:spPr>
      </p:pic>
      <p:pic>
        <p:nvPicPr>
          <p:cNvPr id="20490" name="Picture 18" descr="nüvi 360"/>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7467600" y="4419600"/>
            <a:ext cx="1428750" cy="1428750"/>
          </a:xfrm>
          <a:prstGeom prst="rect">
            <a:avLst/>
          </a:prstGeom>
          <a:noFill/>
          <a:ln w="9525">
            <a:noFill/>
            <a:miter lim="800000"/>
            <a:headEnd/>
            <a:tailEnd/>
          </a:ln>
        </p:spPr>
      </p:pic>
      <p:pic>
        <p:nvPicPr>
          <p:cNvPr id="20491" name="Picture 20" descr="Life|ware"/>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4648200" y="3968579"/>
            <a:ext cx="2809875" cy="19907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Content Placeholder 2"/>
          <p:cNvSpPr>
            <a:spLocks noGrp="1"/>
          </p:cNvSpPr>
          <p:nvPr>
            <p:ph idx="1"/>
          </p:nvPr>
        </p:nvSpPr>
        <p:spPr>
          <a:xfrm>
            <a:off x="381000" y="1269354"/>
            <a:ext cx="8443913" cy="3564053"/>
          </a:xfrm>
        </p:spPr>
        <p:txBody>
          <a:bodyPr/>
          <a:lstStyle/>
          <a:p>
            <a:r>
              <a:rPr lang="en-US" dirty="0" smtClean="0"/>
              <a:t>Microsoft supports UPnP and DLNA for home entertainment scenarios</a:t>
            </a:r>
          </a:p>
          <a:p>
            <a:r>
              <a:rPr lang="en-US" smtClean="0"/>
              <a:t>Microsoft </a:t>
            </a:r>
            <a:r>
              <a:rPr lang="en-US" dirty="0" smtClean="0"/>
              <a:t>supports DPWS for other scenarios, particularly enterprise and verticals</a:t>
            </a:r>
          </a:p>
          <a:p>
            <a:r>
              <a:rPr lang="en-US" dirty="0" smtClean="0"/>
              <a:t>Windows Rally Technologies enhance the user experience for both UPnP and DPWS</a:t>
            </a:r>
          </a:p>
          <a:p>
            <a:pPr lvl="1"/>
            <a:r>
              <a:rPr lang="en-US" dirty="0" smtClean="0"/>
              <a:t>PnP-X, WCN, LLTD</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Microsoft logo and tagline"/>
          <p:cNvPicPr>
            <a:picLocks noChangeAspect="1" noChangeArrowheads="1"/>
          </p:cNvPicPr>
          <p:nvPr/>
        </p:nvPicPr>
        <p:blipFill>
          <a:blip r:embed="rId3">
            <a:lum bright="50000"/>
          </a:blip>
          <a:srcRect/>
          <a:stretch>
            <a:fillRect/>
          </a:stretch>
        </p:blipFill>
        <p:spPr bwMode="black">
          <a:xfrm>
            <a:off x="1598613" y="2516188"/>
            <a:ext cx="5913437" cy="1276350"/>
          </a:xfrm>
          <a:prstGeom prst="rect">
            <a:avLst/>
          </a:prstGeom>
          <a:noFill/>
          <a:ln w="9525">
            <a:noFill/>
            <a:miter lim="800000"/>
            <a:headEnd/>
            <a:tailEnd/>
          </a:ln>
        </p:spPr>
      </p:pic>
      <p:sp>
        <p:nvSpPr>
          <p:cNvPr id="25603" name="Text Box 6"/>
          <p:cNvSpPr txBox="1">
            <a:spLocks noChangeArrowheads="1"/>
          </p:cNvSpPr>
          <p:nvPr/>
        </p:nvSpPr>
        <p:spPr bwMode="auto">
          <a:xfrm>
            <a:off x="301163" y="5346981"/>
            <a:ext cx="8532812" cy="517525"/>
          </a:xfrm>
          <a:prstGeom prst="rect">
            <a:avLst/>
          </a:prstGeom>
          <a:noFill/>
          <a:ln w="12700">
            <a:noFill/>
            <a:miter lim="800000"/>
            <a:headEnd type="none" w="sm" len="sm"/>
            <a:tailEnd type="none" w="sm" len="sm"/>
          </a:ln>
        </p:spPr>
        <p:txBody>
          <a:bodyPr>
            <a:spAutoFit/>
          </a:bodyPr>
          <a:lstStyle/>
          <a:p>
            <a:pPr eaLnBrk="0" hangingPunct="0"/>
            <a:r>
              <a:rPr lang="en-US" sz="700" dirty="0"/>
              <a:t>© 2006 Microsoft Corporation. All rights reserved. Microsoft, Windows, Windows Vista and other product names are or may be registered trademarks and/or trademarks in the U.S. and/or other countries.</a:t>
            </a:r>
          </a:p>
          <a:p>
            <a:pPr eaLnBrk="0" hangingPunct="0"/>
            <a:r>
              <a:rPr lang="en-US" sz="700"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br>
            <a:r>
              <a:rPr lang="en-US" sz="700" dirty="0"/>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Plans</a:t>
            </a:r>
            <a:endParaRPr lang="en-US" dirty="0"/>
          </a:p>
        </p:txBody>
      </p:sp>
      <p:sp>
        <p:nvSpPr>
          <p:cNvPr id="3" name="Content Placeholder 2"/>
          <p:cNvSpPr>
            <a:spLocks noGrp="1"/>
          </p:cNvSpPr>
          <p:nvPr>
            <p:ph idx="1"/>
          </p:nvPr>
        </p:nvSpPr>
        <p:spPr>
          <a:xfrm>
            <a:off x="381000" y="1269354"/>
            <a:ext cx="8443913" cy="3564053"/>
          </a:xfrm>
        </p:spPr>
        <p:txBody>
          <a:bodyPr/>
          <a:lstStyle/>
          <a:p>
            <a:r>
              <a:rPr lang="en-US" dirty="0" smtClean="0"/>
              <a:t>Microsoft supports UPnP and DLNA for home entertainment scenarios</a:t>
            </a:r>
          </a:p>
          <a:p>
            <a:r>
              <a:rPr lang="en-US" dirty="0" smtClean="0"/>
              <a:t>Microsoft supports DPWS for other scenarios, particularly enterprise and verticals</a:t>
            </a:r>
          </a:p>
          <a:p>
            <a:r>
              <a:rPr lang="en-US" dirty="0" smtClean="0"/>
              <a:t>Windows Rally Technologies enhance the user experience for both UPnP and DPWS</a:t>
            </a:r>
          </a:p>
          <a:p>
            <a:pPr lvl="1"/>
            <a:r>
              <a:rPr lang="en-US" dirty="0" smtClean="0"/>
              <a:t>PnP-X, WCN, LLTD</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UPnP Forum Progress</a:t>
            </a:r>
            <a:endParaRPr lang="en-US" dirty="0"/>
          </a:p>
        </p:txBody>
      </p:sp>
      <p:sp>
        <p:nvSpPr>
          <p:cNvPr id="3" name="Content Placeholder 2"/>
          <p:cNvSpPr>
            <a:spLocks noGrp="1"/>
          </p:cNvSpPr>
          <p:nvPr>
            <p:ph idx="1"/>
          </p:nvPr>
        </p:nvSpPr>
        <p:spPr>
          <a:xfrm>
            <a:off x="381000" y="1417638"/>
            <a:ext cx="8443913" cy="3933384"/>
          </a:xfrm>
        </p:spPr>
        <p:txBody>
          <a:bodyPr/>
          <a:lstStyle/>
          <a:p>
            <a:r>
              <a:rPr lang="en-US" dirty="0" smtClean="0"/>
              <a:t>Forum continues to quietly do its work</a:t>
            </a:r>
          </a:p>
          <a:p>
            <a:r>
              <a:rPr lang="en-US" dirty="0" smtClean="0"/>
              <a:t>Now over 850 members</a:t>
            </a:r>
          </a:p>
          <a:p>
            <a:r>
              <a:rPr lang="en-US" dirty="0" smtClean="0"/>
              <a:t>Over 330 UIC certified devices</a:t>
            </a:r>
          </a:p>
          <a:p>
            <a:r>
              <a:rPr lang="en-US" dirty="0" smtClean="0"/>
              <a:t>Over 2000 DLNA certified devices</a:t>
            </a:r>
          </a:p>
          <a:p>
            <a:r>
              <a:rPr lang="en-US" dirty="0" smtClean="0"/>
              <a:t>Steering Committee election starts this month</a:t>
            </a:r>
          </a:p>
          <a:p>
            <a:pPr lvl="1"/>
            <a:r>
              <a:rPr lang="en-US" dirty="0" smtClean="0"/>
              <a:t>Nine seats open for election including three vacancies</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7127547" y="1967918"/>
            <a:ext cx="1368382" cy="906997"/>
          </a:xfrm>
          <a:prstGeom prst="rect">
            <a:avLst/>
          </a:prstGeom>
          <a:noFill/>
          <a:ln w="9525">
            <a:noFill/>
            <a:miter lim="800000"/>
            <a:headEnd/>
            <a:tailEnd/>
          </a:ln>
          <a:effectLst/>
        </p:spPr>
      </p:pic>
      <p:pic>
        <p:nvPicPr>
          <p:cNvPr id="19458" name="Picture 2" descr="http://www.last100.com/wp-content/uploads/2008/05/dlna.png"/>
          <p:cNvPicPr>
            <a:picLocks noChangeAspect="1" noChangeArrowheads="1"/>
          </p:cNvPicPr>
          <p:nvPr/>
        </p:nvPicPr>
        <p:blipFill>
          <a:blip r:embed="rId4"/>
          <a:srcRect/>
          <a:stretch>
            <a:fillRect/>
          </a:stretch>
        </p:blipFill>
        <p:spPr bwMode="auto">
          <a:xfrm>
            <a:off x="6828749" y="2937111"/>
            <a:ext cx="1990725" cy="742951"/>
          </a:xfrm>
          <a:prstGeom prst="rect">
            <a:avLst/>
          </a:prstGeom>
          <a:noFill/>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ISO/IEC Standardization of UPnP</a:t>
            </a:r>
            <a:endParaRPr lang="en-US" dirty="0"/>
          </a:p>
        </p:txBody>
      </p:sp>
      <p:sp>
        <p:nvSpPr>
          <p:cNvPr id="3" name="Content Placeholder 2"/>
          <p:cNvSpPr>
            <a:spLocks noGrp="1"/>
          </p:cNvSpPr>
          <p:nvPr>
            <p:ph idx="1"/>
          </p:nvPr>
        </p:nvSpPr>
        <p:spPr>
          <a:xfrm>
            <a:off x="381000" y="1417638"/>
            <a:ext cx="8443913" cy="4358116"/>
          </a:xfrm>
        </p:spPr>
        <p:txBody>
          <a:bodyPr/>
          <a:lstStyle/>
          <a:p>
            <a:r>
              <a:rPr lang="en-US" dirty="0" smtClean="0"/>
              <a:t>72 UPnP specifications recently approved as International Standards</a:t>
            </a:r>
          </a:p>
          <a:p>
            <a:pPr lvl="1"/>
            <a:r>
              <a:rPr lang="en-US" dirty="0" smtClean="0"/>
              <a:t>UPnP Device Architecture 1.0</a:t>
            </a:r>
          </a:p>
          <a:p>
            <a:pPr lvl="1"/>
            <a:r>
              <a:rPr lang="en-US" dirty="0" smtClean="0"/>
              <a:t>DCPs: Basic Device, AVv1, AVv2, Digital Security Camera, HVAC, Lighting, Internet Gateway, Printer, Scanner, QOSv1, QOSv2, </a:t>
            </a:r>
            <a:r>
              <a:rPr lang="en-US" dirty="0" err="1" smtClean="0"/>
              <a:t>RemoteUI</a:t>
            </a:r>
            <a:r>
              <a:rPr lang="en-US" dirty="0" smtClean="0"/>
              <a:t>, Device Security</a:t>
            </a:r>
          </a:p>
          <a:p>
            <a:pPr lvl="1"/>
            <a:r>
              <a:rPr lang="en-US" dirty="0" smtClean="0"/>
              <a:t>Publication process continues – expected soon</a:t>
            </a:r>
          </a:p>
          <a:p>
            <a:r>
              <a:rPr lang="en-US" dirty="0" smtClean="0"/>
              <a:t>Applied for extension of PAS submitter status </a:t>
            </a:r>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UPnP Device Architecture</a:t>
            </a:r>
            <a:endParaRPr lang="en-US" dirty="0"/>
          </a:p>
        </p:txBody>
      </p:sp>
      <p:sp>
        <p:nvSpPr>
          <p:cNvPr id="3" name="Content Placeholder 2"/>
          <p:cNvSpPr>
            <a:spLocks noGrp="1"/>
          </p:cNvSpPr>
          <p:nvPr>
            <p:ph idx="1"/>
          </p:nvPr>
        </p:nvSpPr>
        <p:spPr>
          <a:xfrm>
            <a:off x="381000" y="1417638"/>
            <a:ext cx="8443913" cy="4154984"/>
          </a:xfrm>
        </p:spPr>
        <p:txBody>
          <a:bodyPr/>
          <a:lstStyle/>
          <a:p>
            <a:r>
              <a:rPr lang="en-US" dirty="0" smtClean="0"/>
              <a:t>UDA v1.0.2 and v1.1 in final approval process</a:t>
            </a:r>
          </a:p>
          <a:p>
            <a:pPr lvl="1"/>
            <a:r>
              <a:rPr lang="en-US" dirty="0" smtClean="0"/>
              <a:t>60 day member review ends July 5</a:t>
            </a:r>
          </a:p>
          <a:p>
            <a:pPr lvl="1"/>
            <a:r>
              <a:rPr lang="en-US" dirty="0" smtClean="0"/>
              <a:t>UDA v1.0.2 – editorial update to UDA v1.0</a:t>
            </a:r>
          </a:p>
          <a:p>
            <a:pPr lvl="2"/>
            <a:r>
              <a:rPr lang="en-US" dirty="0" smtClean="0"/>
              <a:t>Remove reference to RFC 3927</a:t>
            </a:r>
          </a:p>
          <a:p>
            <a:pPr lvl="1"/>
            <a:r>
              <a:rPr lang="en-US" dirty="0" smtClean="0"/>
              <a:t>UDA v1.1 – significant update</a:t>
            </a:r>
          </a:p>
          <a:p>
            <a:r>
              <a:rPr lang="en-US" dirty="0" smtClean="0"/>
              <a:t>Technical Committee collecting requirements for UDA v1.2</a:t>
            </a:r>
          </a:p>
          <a:p>
            <a:pPr lvl="1"/>
            <a:r>
              <a:rPr lang="en-US" dirty="0" smtClean="0"/>
              <a:t>You’re invited to submit ideas!</a:t>
            </a:r>
            <a:endParaRPr lang="en-US"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UDA v1.1 Overview </a:t>
            </a:r>
            <a:r>
              <a:rPr lang="en-US" sz="3200" dirty="0" smtClean="0"/>
              <a:t>(1 of 2)</a:t>
            </a:r>
            <a:endParaRPr lang="en-US" dirty="0"/>
          </a:p>
        </p:txBody>
      </p:sp>
      <p:sp>
        <p:nvSpPr>
          <p:cNvPr id="3" name="Content Placeholder 2"/>
          <p:cNvSpPr>
            <a:spLocks noGrp="1"/>
          </p:cNvSpPr>
          <p:nvPr>
            <p:ph idx="1"/>
          </p:nvPr>
        </p:nvSpPr>
        <p:spPr>
          <a:xfrm>
            <a:off x="381000" y="1417638"/>
            <a:ext cx="8443913" cy="3859518"/>
          </a:xfrm>
        </p:spPr>
        <p:txBody>
          <a:bodyPr/>
          <a:lstStyle/>
          <a:p>
            <a:r>
              <a:rPr lang="en-US" dirty="0" smtClean="0"/>
              <a:t>RFC 3927 (IETF </a:t>
            </a:r>
            <a:r>
              <a:rPr lang="en-US" dirty="0" err="1" smtClean="0"/>
              <a:t>AutoIP</a:t>
            </a:r>
            <a:r>
              <a:rPr lang="en-US" dirty="0" smtClean="0"/>
              <a:t>) support mandatory</a:t>
            </a:r>
          </a:p>
          <a:p>
            <a:r>
              <a:rPr lang="en-US" dirty="0" smtClean="0"/>
              <a:t>SSDP Improvements</a:t>
            </a:r>
          </a:p>
          <a:p>
            <a:pPr lvl="1"/>
            <a:r>
              <a:rPr lang="en-US" dirty="0" smtClean="0"/>
              <a:t>BOOTID, CONFIGID, SEARCHPORT</a:t>
            </a:r>
          </a:p>
          <a:p>
            <a:pPr lvl="1"/>
            <a:r>
              <a:rPr lang="en-US" dirty="0" smtClean="0"/>
              <a:t>Message spreading, recovery from lost messages</a:t>
            </a:r>
          </a:p>
          <a:p>
            <a:pPr lvl="1"/>
            <a:r>
              <a:rPr lang="en-US" dirty="0" err="1" smtClean="0"/>
              <a:t>ssdp:update</a:t>
            </a:r>
            <a:endParaRPr lang="en-US" dirty="0" smtClean="0"/>
          </a:p>
          <a:p>
            <a:r>
              <a:rPr lang="en-US" dirty="0" smtClean="0"/>
              <a:t>Full range of XML Schema data types</a:t>
            </a:r>
          </a:p>
          <a:p>
            <a:r>
              <a:rPr lang="en-US" dirty="0" smtClean="0"/>
              <a:t>SOAP 1.1 and WS-I Basic Profile support</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UDA v1.1 Overview </a:t>
            </a:r>
            <a:r>
              <a:rPr lang="en-US" sz="3200" dirty="0" smtClean="0"/>
              <a:t>(2 of 2)</a:t>
            </a:r>
            <a:endParaRPr lang="en-US" dirty="0"/>
          </a:p>
        </p:txBody>
      </p:sp>
      <p:sp>
        <p:nvSpPr>
          <p:cNvPr id="3" name="Content Placeholder 2"/>
          <p:cNvSpPr>
            <a:spLocks noGrp="1"/>
          </p:cNvSpPr>
          <p:nvPr>
            <p:ph idx="1"/>
          </p:nvPr>
        </p:nvSpPr>
        <p:spPr>
          <a:xfrm>
            <a:off x="381000" y="1417638"/>
            <a:ext cx="8443913" cy="3268587"/>
          </a:xfrm>
        </p:spPr>
        <p:txBody>
          <a:bodyPr/>
          <a:lstStyle/>
          <a:p>
            <a:r>
              <a:rPr lang="en-US" dirty="0" smtClean="0"/>
              <a:t>Multicast </a:t>
            </a:r>
            <a:r>
              <a:rPr lang="en-US" dirty="0" err="1" smtClean="0"/>
              <a:t>eventing</a:t>
            </a:r>
            <a:endParaRPr lang="en-US" dirty="0" smtClean="0"/>
          </a:p>
          <a:p>
            <a:r>
              <a:rPr lang="en-US" dirty="0" smtClean="0"/>
              <a:t>IPv6 incorporated into spec</a:t>
            </a:r>
          </a:p>
          <a:p>
            <a:pPr lvl="1"/>
            <a:r>
              <a:rPr lang="en-US" dirty="0" smtClean="0"/>
              <a:t>Many multi-homed device clarifications</a:t>
            </a:r>
          </a:p>
          <a:p>
            <a:r>
              <a:rPr lang="en-US" dirty="0" smtClean="0"/>
              <a:t>HTTP 1.0/1.1 clarifications</a:t>
            </a:r>
          </a:p>
          <a:p>
            <a:r>
              <a:rPr lang="en-US" dirty="0" smtClean="0"/>
              <a:t>XML Schemas defined for device and service description documents and all messages</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UPnP DCP Activities </a:t>
            </a:r>
            <a:r>
              <a:rPr lang="en-US" sz="3200" dirty="0" smtClean="0"/>
              <a:t>(1 of 3)</a:t>
            </a:r>
            <a:endParaRPr lang="en-US" dirty="0"/>
          </a:p>
        </p:txBody>
      </p:sp>
      <p:sp>
        <p:nvSpPr>
          <p:cNvPr id="3" name="Content Placeholder 2"/>
          <p:cNvSpPr>
            <a:spLocks noGrp="1"/>
          </p:cNvSpPr>
          <p:nvPr>
            <p:ph idx="1"/>
          </p:nvPr>
        </p:nvSpPr>
        <p:spPr>
          <a:xfrm>
            <a:off x="381000" y="1417638"/>
            <a:ext cx="8443913" cy="4505849"/>
          </a:xfrm>
        </p:spPr>
        <p:txBody>
          <a:bodyPr/>
          <a:lstStyle/>
          <a:p>
            <a:r>
              <a:rPr lang="en-US" dirty="0" smtClean="0"/>
              <a:t>AV v3 60-day member review completed</a:t>
            </a:r>
          </a:p>
          <a:p>
            <a:r>
              <a:rPr lang="en-US" dirty="0" smtClean="0"/>
              <a:t>AV v4 requirements definition underway</a:t>
            </a:r>
          </a:p>
          <a:p>
            <a:pPr lvl="1"/>
            <a:r>
              <a:rPr lang="en-US" dirty="0" smtClean="0"/>
              <a:t>enhancements to content directory, playback setup, playback control, scheduled recording, AV infrastructure</a:t>
            </a:r>
          </a:p>
          <a:p>
            <a:r>
              <a:rPr lang="en-US" dirty="0" smtClean="0"/>
              <a:t>IGD v2 requirements definition underway</a:t>
            </a:r>
          </a:p>
          <a:p>
            <a:pPr lvl="1"/>
            <a:r>
              <a:rPr lang="en-US" dirty="0" smtClean="0"/>
              <a:t>Security, wireless WAN (WCDMA, GPRS, </a:t>
            </a:r>
            <a:r>
              <a:rPr lang="en-US" dirty="0" err="1" smtClean="0"/>
              <a:t>WiMax</a:t>
            </a:r>
            <a:r>
              <a:rPr lang="en-US" dirty="0" smtClean="0"/>
              <a:t>), Bluetooth PAN, maintenance</a:t>
            </a:r>
          </a:p>
          <a:p>
            <a:r>
              <a:rPr lang="en-US" dirty="0" smtClean="0"/>
              <a:t>QOS v3 nearing completion</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UPnP DCP Activities </a:t>
            </a:r>
            <a:r>
              <a:rPr lang="en-US" sz="3200" dirty="0" smtClean="0"/>
              <a:t>(2 of 3)</a:t>
            </a:r>
            <a:endParaRPr lang="en-US" dirty="0"/>
          </a:p>
        </p:txBody>
      </p:sp>
      <p:sp>
        <p:nvSpPr>
          <p:cNvPr id="3" name="Content Placeholder 2"/>
          <p:cNvSpPr>
            <a:spLocks noGrp="1"/>
          </p:cNvSpPr>
          <p:nvPr>
            <p:ph idx="1"/>
          </p:nvPr>
        </p:nvSpPr>
        <p:spPr>
          <a:xfrm>
            <a:off x="381000" y="1417638"/>
            <a:ext cx="8443913" cy="4561249"/>
          </a:xfrm>
        </p:spPr>
        <p:txBody>
          <a:bodyPr/>
          <a:lstStyle/>
          <a:p>
            <a:r>
              <a:rPr lang="en-US" dirty="0" smtClean="0"/>
              <a:t>Home Automation</a:t>
            </a:r>
          </a:p>
          <a:p>
            <a:pPr lvl="1"/>
            <a:r>
              <a:rPr lang="en-US" dirty="0" smtClean="0"/>
              <a:t>Shutter/Blind/Motor Control about to enter 60-day review period</a:t>
            </a:r>
          </a:p>
          <a:p>
            <a:pPr lvl="1"/>
            <a:r>
              <a:rPr lang="en-US" dirty="0" smtClean="0"/>
              <a:t>looking for reference implementations for Power System and Home Security System DCPs</a:t>
            </a:r>
          </a:p>
          <a:p>
            <a:r>
              <a:rPr lang="en-US" dirty="0" smtClean="0"/>
              <a:t>Remote Access DCP near completion</a:t>
            </a:r>
          </a:p>
          <a:p>
            <a:pPr lvl="1"/>
            <a:r>
              <a:rPr lang="en-US" dirty="0" smtClean="0"/>
              <a:t>needs reference implementers, </a:t>
            </a:r>
            <a:r>
              <a:rPr lang="en-US" dirty="0" err="1" smtClean="0"/>
              <a:t>plugfest</a:t>
            </a:r>
            <a:endParaRPr lang="en-US" dirty="0" smtClean="0"/>
          </a:p>
          <a:p>
            <a:r>
              <a:rPr lang="en-US" dirty="0" smtClean="0"/>
              <a:t>Work stalled on Storage, Device Directory</a:t>
            </a:r>
          </a:p>
          <a:p>
            <a:pPr lvl="1"/>
            <a:r>
              <a:rPr lang="en-US" dirty="0" smtClean="0"/>
              <a:t>Need participants for work to move forward</a:t>
            </a:r>
          </a:p>
        </p:txBody>
      </p:sp>
    </p:spTree>
  </p:cSld>
  <p:clrMapOvr>
    <a:masterClrMapping/>
  </p:clrMapOvr>
  <p:transition>
    <p:fade/>
  </p:transition>
</p:sld>
</file>

<file path=ppt/theme/theme1.xml><?xml version="1.0" encoding="utf-8"?>
<a:theme xmlns:a="http://schemas.openxmlformats.org/drawingml/2006/main" name="HomePlug">
  <a:themeElements>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3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Windows Vista template_1_Segoe">
  <a:themeElements>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2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Windows Vista template_1_Segoe">
  <a:themeElements>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4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allysummit">
  <a:themeElements>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Windows Vista template_1_Segoe">
  <a:themeElements>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2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Windows Vista template_1_Segoe">
  <a:themeElements>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4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HomePlug</Template>
  <TotalTime>0</TotalTime>
  <Words>1100</Words>
  <Application>Microsoft Office PowerPoint</Application>
  <PresentationFormat>On-screen Show (4:3)</PresentationFormat>
  <Paragraphs>207</Paragraphs>
  <Slides>19</Slides>
  <Notes>19</Notes>
  <HiddenSlides>0</HiddenSlides>
  <MMClips>0</MMClips>
  <ScaleCrop>false</ScaleCrop>
  <HeadingPairs>
    <vt:vector size="4" baseType="variant">
      <vt:variant>
        <vt:lpstr>Theme</vt:lpstr>
      </vt:variant>
      <vt:variant>
        <vt:i4>6</vt:i4>
      </vt:variant>
      <vt:variant>
        <vt:lpstr>Slide Titles</vt:lpstr>
      </vt:variant>
      <vt:variant>
        <vt:i4>19</vt:i4>
      </vt:variant>
    </vt:vector>
  </HeadingPairs>
  <TitlesOfParts>
    <vt:vector size="25" baseType="lpstr">
      <vt:lpstr>HomePlug</vt:lpstr>
      <vt:lpstr>2_Windows Vista template_1_Segoe</vt:lpstr>
      <vt:lpstr>4_Windows Vista template_1_Segoe</vt:lpstr>
      <vt:lpstr>rallysummit</vt:lpstr>
      <vt:lpstr>3_Windows Vista template_1_Segoe</vt:lpstr>
      <vt:lpstr>5_Windows Vista template_1_Segoe</vt:lpstr>
      <vt:lpstr>UPnP Forum and DPWS Standardization Status</vt:lpstr>
      <vt:lpstr>Microsoft Plans</vt:lpstr>
      <vt:lpstr>UPnP Forum Progress</vt:lpstr>
      <vt:lpstr>ISO/IEC Standardization of UPnP</vt:lpstr>
      <vt:lpstr>UPnP Device Architecture</vt:lpstr>
      <vt:lpstr>UDA v1.1 Overview (1 of 2)</vt:lpstr>
      <vt:lpstr>UDA v1.1 Overview (2 of 2)</vt:lpstr>
      <vt:lpstr>UPnP DCP Activities (1 of 3)</vt:lpstr>
      <vt:lpstr>UPnP DCP Activities (2 of 3)</vt:lpstr>
      <vt:lpstr>UPnP DCP Activities (3 of 3) </vt:lpstr>
      <vt:lpstr>Microsoft Plans, redux</vt:lpstr>
      <vt:lpstr>UPnP and DPWS</vt:lpstr>
      <vt:lpstr>Why Web Services on devices?</vt:lpstr>
      <vt:lpstr>DPWS Standardization Progress</vt:lpstr>
      <vt:lpstr>Devices Profile Subset of WS-* Framework</vt:lpstr>
      <vt:lpstr>Device Classes - Now</vt:lpstr>
      <vt:lpstr>Future Device Classes</vt:lpstr>
      <vt:lpstr>Summary</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UPnP Forum and DPWS Standardization Status</dc:title>
  <dc:creator/>
  <cp:lastModifiedBy/>
  <cp:revision>1</cp:revision>
  <dcterms:created xsi:type="dcterms:W3CDTF">2008-06-11T17:51:58Z</dcterms:created>
  <dcterms:modified xsi:type="dcterms:W3CDTF">2008-06-11T17:52:24Z</dcterms:modified>
</cp:coreProperties>
</file>