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801" r:id="rId5"/>
    <p:sldMasterId id="2147483820" r:id="rId6"/>
    <p:sldMasterId id="2147483833" r:id="rId7"/>
  </p:sldMasterIdLst>
  <p:notesMasterIdLst>
    <p:notesMasterId r:id="rId34"/>
  </p:notesMasterIdLst>
  <p:handoutMasterIdLst>
    <p:handoutMasterId r:id="rId35"/>
  </p:handoutMasterIdLst>
  <p:sldIdLst>
    <p:sldId id="428" r:id="rId8"/>
    <p:sldId id="430" r:id="rId9"/>
    <p:sldId id="429" r:id="rId10"/>
    <p:sldId id="285" r:id="rId11"/>
    <p:sldId id="404" r:id="rId12"/>
    <p:sldId id="405" r:id="rId13"/>
    <p:sldId id="289" r:id="rId14"/>
    <p:sldId id="427" r:id="rId15"/>
    <p:sldId id="424" r:id="rId16"/>
    <p:sldId id="422" r:id="rId17"/>
    <p:sldId id="421" r:id="rId18"/>
    <p:sldId id="425" r:id="rId19"/>
    <p:sldId id="291" r:id="rId20"/>
    <p:sldId id="420" r:id="rId21"/>
    <p:sldId id="412" r:id="rId22"/>
    <p:sldId id="305" r:id="rId23"/>
    <p:sldId id="416" r:id="rId24"/>
    <p:sldId id="411" r:id="rId25"/>
    <p:sldId id="413" r:id="rId26"/>
    <p:sldId id="314" r:id="rId27"/>
    <p:sldId id="423" r:id="rId28"/>
    <p:sldId id="322" r:id="rId29"/>
    <p:sldId id="407" r:id="rId30"/>
    <p:sldId id="426" r:id="rId31"/>
    <p:sldId id="431" r:id="rId32"/>
    <p:sldId id="432" r:id="rId33"/>
  </p:sldIdLst>
  <p:sldSz cx="9144000" cy="6858000" type="screen4x3"/>
  <p:notesSz cx="6022975" cy="89027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ri Alexion-Tiernan" initials="KA"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DDDD"/>
    <a:srgbClr val="E1EFFF"/>
    <a:srgbClr val="151515"/>
    <a:srgbClr val="D5D5E9"/>
    <a:srgbClr val="3BF5D2"/>
    <a:srgbClr val="AE3DF3"/>
    <a:srgbClr val="3C94F4"/>
    <a:srgbClr val="F96A37"/>
    <a:srgbClr val="B7B6D8"/>
    <a:srgbClr val="D9D65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7268" autoAdjust="0"/>
  </p:normalViewPr>
  <p:slideViewPr>
    <p:cSldViewPr snapToGrid="0">
      <p:cViewPr varScale="1">
        <p:scale>
          <a:sx n="83" d="100"/>
          <a:sy n="83" d="100"/>
        </p:scale>
        <p:origin x="-950" y="-62"/>
      </p:cViewPr>
      <p:guideLst>
        <p:guide orient="horz" pos="1152"/>
        <p:guide orient="horz" pos="1635"/>
        <p:guide pos="51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4" d="100"/>
          <a:sy n="64" d="100"/>
        </p:scale>
        <p:origin x="-2508" y="-102"/>
      </p:cViewPr>
      <p:guideLst>
        <p:guide orient="horz" pos="2804"/>
        <p:guide pos="189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rgbClr val="151515"/>
              </a:solidFill>
            </a:ln>
          </c:spPr>
          <c:dLbls>
            <c:dLbl>
              <c:idx val="0"/>
              <c:tx>
                <c:rich>
                  <a:bodyPr/>
                  <a:lstStyle/>
                  <a:p>
                    <a:r>
                      <a:rPr lang="en-US" dirty="0"/>
                      <a:t>Citrix
</a:t>
                    </a:r>
                    <a:r>
                      <a:rPr lang="en-US" dirty="0" smtClean="0"/>
                      <a:t>69%</a:t>
                    </a:r>
                    <a:endParaRPr lang="en-US" dirty="0"/>
                  </a:p>
                </c:rich>
              </c:tx>
              <c:showCatName val="1"/>
              <c:showPercent val="1"/>
            </c:dLbl>
            <c:dLbl>
              <c:idx val="2"/>
              <c:tx>
                <c:rich>
                  <a:bodyPr/>
                  <a:lstStyle/>
                  <a:p>
                    <a:r>
                      <a:rPr lang="en-US" dirty="0"/>
                      <a:t>VMware
1%</a:t>
                    </a:r>
                  </a:p>
                </c:rich>
              </c:tx>
              <c:showCatName val="1"/>
              <c:showPercent val="1"/>
            </c:dLbl>
            <c:dLbl>
              <c:idx val="3"/>
              <c:tx>
                <c:rich>
                  <a:bodyPr/>
                  <a:lstStyle/>
                  <a:p>
                    <a:r>
                      <a:rPr lang="en-US" b="1" dirty="0"/>
                      <a:t>Sun/Oracle
1%</a:t>
                    </a:r>
                  </a:p>
                </c:rich>
              </c:tx>
              <c:showCatName val="1"/>
              <c:showPercent val="1"/>
            </c:dLbl>
            <c:dLbl>
              <c:idx val="4"/>
              <c:tx>
                <c:rich>
                  <a:bodyPr/>
                  <a:lstStyle/>
                  <a:p>
                    <a:r>
                      <a:rPr lang="en-US" b="1" dirty="0"/>
                      <a:t>Quest
1%</a:t>
                    </a:r>
                  </a:p>
                </c:rich>
              </c:tx>
              <c:showCatName val="1"/>
              <c:showPercent val="1"/>
            </c:dLbl>
            <c:txPr>
              <a:bodyPr/>
              <a:lstStyle/>
              <a:p>
                <a:pPr>
                  <a:defRPr b="1"/>
                </a:pPr>
                <a:endParaRPr lang="en-US"/>
              </a:p>
            </c:txPr>
            <c:showCatName val="1"/>
            <c:showPercent val="1"/>
            <c:showLeaderLines val="1"/>
          </c:dLbls>
          <c:cat>
            <c:strRef>
              <c:f>Sheet1!$A$14:$A$20</c:f>
              <c:strCache>
                <c:ptCount val="7"/>
                <c:pt idx="0">
                  <c:v>Citrix</c:v>
                </c:pt>
                <c:pt idx="1">
                  <c:v>Microsoft</c:v>
                </c:pt>
                <c:pt idx="2">
                  <c:v>Vmware</c:v>
                </c:pt>
                <c:pt idx="3">
                  <c:v>Sun/Oracle</c:v>
                </c:pt>
                <c:pt idx="4">
                  <c:v>Quest</c:v>
                </c:pt>
                <c:pt idx="5">
                  <c:v>Symantec</c:v>
                </c:pt>
                <c:pt idx="6">
                  <c:v>Others</c:v>
                </c:pt>
              </c:strCache>
            </c:strRef>
          </c:cat>
          <c:val>
            <c:numRef>
              <c:f>Sheet1!$B$14:$B$20</c:f>
              <c:numCache>
                <c:formatCode>0.0%</c:formatCode>
                <c:ptCount val="7"/>
                <c:pt idx="0">
                  <c:v>0.60300000000000065</c:v>
                </c:pt>
                <c:pt idx="1">
                  <c:v>0.28600000000000031</c:v>
                </c:pt>
                <c:pt idx="2">
                  <c:v>6.0000000000000253E-3</c:v>
                </c:pt>
                <c:pt idx="3">
                  <c:v>5.0000000000000201E-3</c:v>
                </c:pt>
                <c:pt idx="4">
                  <c:v>2.0000000000000052E-3</c:v>
                </c:pt>
                <c:pt idx="5">
                  <c:v>6.0000000000000253E-3</c:v>
                </c:pt>
                <c:pt idx="6">
                  <c:v>9.2000000000000026E-2</c:v>
                </c:pt>
              </c:numCache>
            </c:numRef>
          </c:val>
        </c:ser>
        <c:dLbls>
          <c:showCatName val="1"/>
          <c:showPercent val="1"/>
        </c:dLbls>
        <c:firstSliceAng val="0"/>
      </c:pieChart>
    </c:plotArea>
    <c:plotVisOnly val="1"/>
    <c:dispBlanksAs val="zero"/>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44EB8-695B-4B86-B07F-B0018749F19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986C944F-749C-494F-A3C1-20CB7287C323}">
      <dgm:prSet phldrT="[Text]" custT="1"/>
      <dgm:spPr/>
      <dgm:t>
        <a:bodyPr/>
        <a:lstStyle/>
        <a:p>
          <a:r>
            <a:rPr lang="en-US" sz="1600" b="1" dirty="0" smtClean="0"/>
            <a:t>Virtualization 1.x</a:t>
          </a:r>
        </a:p>
      </dgm:t>
    </dgm:pt>
    <dgm:pt modelId="{0B541D73-4FA4-4B1B-9AF7-B68A5F41AB3B}" type="parTrans" cxnId="{27A3EB02-4AEE-49AD-BAA2-A1A23CC37014}">
      <dgm:prSet/>
      <dgm:spPr/>
      <dgm:t>
        <a:bodyPr/>
        <a:lstStyle/>
        <a:p>
          <a:endParaRPr lang="en-US"/>
        </a:p>
      </dgm:t>
    </dgm:pt>
    <dgm:pt modelId="{5B4EFF31-DF7E-4458-BF76-DBAB9A35E019}" type="sibTrans" cxnId="{27A3EB02-4AEE-49AD-BAA2-A1A23CC37014}">
      <dgm:prSet/>
      <dgm:spPr/>
      <dgm:t>
        <a:bodyPr/>
        <a:lstStyle/>
        <a:p>
          <a:endParaRPr lang="en-US"/>
        </a:p>
      </dgm:t>
    </dgm:pt>
    <dgm:pt modelId="{193F1D9D-1456-46E3-93FA-EC657E3DE792}">
      <dgm:prSet phldrT="[Text]" custT="1"/>
      <dgm:spPr/>
      <dgm:t>
        <a:bodyPr/>
        <a:lstStyle/>
        <a:p>
          <a:r>
            <a:rPr lang="en-US" sz="1600" b="1" dirty="0" smtClean="0"/>
            <a:t>Virtualization 2.0</a:t>
          </a:r>
          <a:endParaRPr lang="en-US" sz="1600" b="1" dirty="0"/>
        </a:p>
      </dgm:t>
    </dgm:pt>
    <dgm:pt modelId="{2260CE12-F4B1-47CB-AA8F-0D5B74247E0B}" type="parTrans" cxnId="{2BBF57E4-DA12-4E27-8002-62998AB0681D}">
      <dgm:prSet/>
      <dgm:spPr/>
      <dgm:t>
        <a:bodyPr/>
        <a:lstStyle/>
        <a:p>
          <a:endParaRPr lang="en-US"/>
        </a:p>
      </dgm:t>
    </dgm:pt>
    <dgm:pt modelId="{B2B68BDB-34A2-45AC-A74C-0D19F0C878E8}" type="sibTrans" cxnId="{2BBF57E4-DA12-4E27-8002-62998AB0681D}">
      <dgm:prSet/>
      <dgm:spPr/>
      <dgm:t>
        <a:bodyPr/>
        <a:lstStyle/>
        <a:p>
          <a:endParaRPr lang="en-US"/>
        </a:p>
      </dgm:t>
    </dgm:pt>
    <dgm:pt modelId="{4A2D5461-5BBE-44E5-81E2-9855748C2963}">
      <dgm:prSet phldrT="[Text]" custT="1"/>
      <dgm:spPr/>
      <dgm:t>
        <a:bodyPr/>
        <a:lstStyle/>
        <a:p>
          <a:r>
            <a:rPr lang="en-US" sz="1600" b="1" dirty="0" smtClean="0">
              <a:solidFill>
                <a:srgbClr val="FF0000"/>
              </a:solidFill>
            </a:rPr>
            <a:t>Virtualization 3.0</a:t>
          </a:r>
        </a:p>
        <a:p>
          <a:r>
            <a:rPr lang="en-US" sz="1200" b="1" dirty="0" smtClean="0">
              <a:ea typeface="Geneva"/>
              <a:cs typeface="Geneva"/>
            </a:rPr>
            <a:t>The fully virtualized datacenter spans internal and external cloud adaptive, intelligent infrastructure service oriented (IT as a service)</a:t>
          </a:r>
          <a:endParaRPr lang="en-US" sz="1200" b="1" dirty="0">
            <a:solidFill>
              <a:srgbClr val="FF0000"/>
            </a:solidFill>
          </a:endParaRPr>
        </a:p>
      </dgm:t>
    </dgm:pt>
    <dgm:pt modelId="{07A86E46-BA38-43AC-99AE-962BA6DFA04F}" type="parTrans" cxnId="{42960B66-D20A-47D9-87D6-B00CB7A29851}">
      <dgm:prSet/>
      <dgm:spPr/>
      <dgm:t>
        <a:bodyPr/>
        <a:lstStyle/>
        <a:p>
          <a:endParaRPr lang="en-US"/>
        </a:p>
      </dgm:t>
    </dgm:pt>
    <dgm:pt modelId="{DA973564-2ECD-4950-A5AB-5C2B717F19DD}" type="sibTrans" cxnId="{42960B66-D20A-47D9-87D6-B00CB7A29851}">
      <dgm:prSet/>
      <dgm:spPr/>
      <dgm:t>
        <a:bodyPr/>
        <a:lstStyle/>
        <a:p>
          <a:endParaRPr lang="en-US"/>
        </a:p>
      </dgm:t>
    </dgm:pt>
    <dgm:pt modelId="{DD6252FD-9AE4-4536-AA64-F24A3BCA9529}" type="pres">
      <dgm:prSet presAssocID="{10144EB8-695B-4B86-B07F-B0018749F19A}" presName="arrowDiagram" presStyleCnt="0">
        <dgm:presLayoutVars>
          <dgm:chMax val="5"/>
          <dgm:dir/>
          <dgm:resizeHandles val="exact"/>
        </dgm:presLayoutVars>
      </dgm:prSet>
      <dgm:spPr/>
      <dgm:t>
        <a:bodyPr/>
        <a:lstStyle/>
        <a:p>
          <a:endParaRPr lang="en-US"/>
        </a:p>
      </dgm:t>
    </dgm:pt>
    <dgm:pt modelId="{4ED7F959-D5B8-4F18-BD63-9B8089CC3904}" type="pres">
      <dgm:prSet presAssocID="{10144EB8-695B-4B86-B07F-B0018749F19A}" presName="arrow" presStyleLbl="bgShp" presStyleIdx="0" presStyleCnt="1"/>
      <dgm:spPr>
        <a:solidFill>
          <a:schemeClr val="bg2">
            <a:lumMod val="25000"/>
            <a:lumOff val="75000"/>
          </a:schemeClr>
        </a:solidFill>
        <a:effectLst>
          <a:outerShdw blurRad="50800" dist="38100" dir="2700000" algn="tl" rotWithShape="0">
            <a:prstClr val="black">
              <a:alpha val="40000"/>
            </a:prstClr>
          </a:outerShdw>
        </a:effectLst>
      </dgm:spPr>
    </dgm:pt>
    <dgm:pt modelId="{10828E42-E7C3-472B-92A2-AE30AB96E99F}" type="pres">
      <dgm:prSet presAssocID="{10144EB8-695B-4B86-B07F-B0018749F19A}" presName="arrowDiagram3" presStyleCnt="0"/>
      <dgm:spPr/>
    </dgm:pt>
    <dgm:pt modelId="{D351A690-09E6-46DE-BDBC-ADFFF2B92899}" type="pres">
      <dgm:prSet presAssocID="{986C944F-749C-494F-A3C1-20CB7287C323}" presName="bullet3a" presStyleLbl="node1" presStyleIdx="0" presStyleCnt="3"/>
      <dgm:spPr>
        <a:solidFill>
          <a:srgbClr val="00B050"/>
        </a:solidFill>
        <a:ln>
          <a:noFill/>
        </a:ln>
      </dgm:spPr>
    </dgm:pt>
    <dgm:pt modelId="{A077B832-E7D4-420B-8B2E-90A261331C36}" type="pres">
      <dgm:prSet presAssocID="{986C944F-749C-494F-A3C1-20CB7287C323}" presName="textBox3a" presStyleLbl="revTx" presStyleIdx="0" presStyleCnt="3" custFlipVert="0" custScaleY="7882" custLinFactNeighborX="1656" custLinFactNeighborY="-51537">
        <dgm:presLayoutVars>
          <dgm:bulletEnabled val="1"/>
        </dgm:presLayoutVars>
      </dgm:prSet>
      <dgm:spPr/>
      <dgm:t>
        <a:bodyPr/>
        <a:lstStyle/>
        <a:p>
          <a:endParaRPr lang="en-US"/>
        </a:p>
      </dgm:t>
    </dgm:pt>
    <dgm:pt modelId="{C84A632D-9435-4E09-BBA6-66F3AE731238}" type="pres">
      <dgm:prSet presAssocID="{193F1D9D-1456-46E3-93FA-EC657E3DE792}" presName="bullet3b" presStyleLbl="node1" presStyleIdx="1" presStyleCnt="3"/>
      <dgm:spPr>
        <a:solidFill>
          <a:schemeClr val="accent5">
            <a:lumMod val="50000"/>
          </a:schemeClr>
        </a:solidFill>
        <a:ln>
          <a:noFill/>
        </a:ln>
      </dgm:spPr>
    </dgm:pt>
    <dgm:pt modelId="{68A7C99A-2C7B-4C5C-B359-49CB7E881DC0}" type="pres">
      <dgm:prSet presAssocID="{193F1D9D-1456-46E3-93FA-EC657E3DE792}" presName="textBox3b" presStyleLbl="revTx" presStyleIdx="1" presStyleCnt="3" custScaleY="6491" custLinFactNeighborX="1486" custLinFactNeighborY="-47552">
        <dgm:presLayoutVars>
          <dgm:bulletEnabled val="1"/>
        </dgm:presLayoutVars>
      </dgm:prSet>
      <dgm:spPr/>
      <dgm:t>
        <a:bodyPr/>
        <a:lstStyle/>
        <a:p>
          <a:endParaRPr lang="en-US"/>
        </a:p>
      </dgm:t>
    </dgm:pt>
    <dgm:pt modelId="{CEFA36A2-CF29-4701-AB44-5E70F8F83288}" type="pres">
      <dgm:prSet presAssocID="{4A2D5461-5BBE-44E5-81E2-9855748C2963}" presName="bullet3c" presStyleLbl="node1" presStyleIdx="2" presStyleCnt="3"/>
      <dgm:spPr>
        <a:solidFill>
          <a:srgbClr val="FF0000"/>
        </a:solidFill>
        <a:ln>
          <a:noFill/>
        </a:ln>
      </dgm:spPr>
    </dgm:pt>
    <dgm:pt modelId="{9EC97834-C56E-4855-BDA3-4D59E4C1AA82}" type="pres">
      <dgm:prSet presAssocID="{4A2D5461-5BBE-44E5-81E2-9855748C2963}" presName="textBox3c" presStyleLbl="revTx" presStyleIdx="2" presStyleCnt="3" custScaleX="127068" custScaleY="25952" custLinFactNeighborX="15851" custLinFactNeighborY="-45979">
        <dgm:presLayoutVars>
          <dgm:bulletEnabled val="1"/>
        </dgm:presLayoutVars>
      </dgm:prSet>
      <dgm:spPr/>
      <dgm:t>
        <a:bodyPr/>
        <a:lstStyle/>
        <a:p>
          <a:endParaRPr lang="en-US"/>
        </a:p>
      </dgm:t>
    </dgm:pt>
  </dgm:ptLst>
  <dgm:cxnLst>
    <dgm:cxn modelId="{E78A8B9B-A342-45BB-9F25-7DA908ABF486}" type="presOf" srcId="{4A2D5461-5BBE-44E5-81E2-9855748C2963}" destId="{9EC97834-C56E-4855-BDA3-4D59E4C1AA82}" srcOrd="0" destOrd="0" presId="urn:microsoft.com/office/officeart/2005/8/layout/arrow2"/>
    <dgm:cxn modelId="{42960B66-D20A-47D9-87D6-B00CB7A29851}" srcId="{10144EB8-695B-4B86-B07F-B0018749F19A}" destId="{4A2D5461-5BBE-44E5-81E2-9855748C2963}" srcOrd="2" destOrd="0" parTransId="{07A86E46-BA38-43AC-99AE-962BA6DFA04F}" sibTransId="{DA973564-2ECD-4950-A5AB-5C2B717F19DD}"/>
    <dgm:cxn modelId="{68DBD6C6-7CDD-431D-A84F-471513BD5BE4}" type="presOf" srcId="{10144EB8-695B-4B86-B07F-B0018749F19A}" destId="{DD6252FD-9AE4-4536-AA64-F24A3BCA9529}" srcOrd="0" destOrd="0" presId="urn:microsoft.com/office/officeart/2005/8/layout/arrow2"/>
    <dgm:cxn modelId="{27A3EB02-4AEE-49AD-BAA2-A1A23CC37014}" srcId="{10144EB8-695B-4B86-B07F-B0018749F19A}" destId="{986C944F-749C-494F-A3C1-20CB7287C323}" srcOrd="0" destOrd="0" parTransId="{0B541D73-4FA4-4B1B-9AF7-B68A5F41AB3B}" sibTransId="{5B4EFF31-DF7E-4458-BF76-DBAB9A35E019}"/>
    <dgm:cxn modelId="{2BBF57E4-DA12-4E27-8002-62998AB0681D}" srcId="{10144EB8-695B-4B86-B07F-B0018749F19A}" destId="{193F1D9D-1456-46E3-93FA-EC657E3DE792}" srcOrd="1" destOrd="0" parTransId="{2260CE12-F4B1-47CB-AA8F-0D5B74247E0B}" sibTransId="{B2B68BDB-34A2-45AC-A74C-0D19F0C878E8}"/>
    <dgm:cxn modelId="{73C9674F-56E1-4A33-8230-7D5147CD2A95}" type="presOf" srcId="{986C944F-749C-494F-A3C1-20CB7287C323}" destId="{A077B832-E7D4-420B-8B2E-90A261331C36}" srcOrd="0" destOrd="0" presId="urn:microsoft.com/office/officeart/2005/8/layout/arrow2"/>
    <dgm:cxn modelId="{AAF79AEF-87E6-4675-8578-BCE8DCDF64A9}" type="presOf" srcId="{193F1D9D-1456-46E3-93FA-EC657E3DE792}" destId="{68A7C99A-2C7B-4C5C-B359-49CB7E881DC0}" srcOrd="0" destOrd="0" presId="urn:microsoft.com/office/officeart/2005/8/layout/arrow2"/>
    <dgm:cxn modelId="{C5C39175-9B6C-4BF6-8113-6E3B6CAF7019}" type="presParOf" srcId="{DD6252FD-9AE4-4536-AA64-F24A3BCA9529}" destId="{4ED7F959-D5B8-4F18-BD63-9B8089CC3904}" srcOrd="0" destOrd="0" presId="urn:microsoft.com/office/officeart/2005/8/layout/arrow2"/>
    <dgm:cxn modelId="{6F711FCC-80BF-461B-AC57-4BC46E181219}" type="presParOf" srcId="{DD6252FD-9AE4-4536-AA64-F24A3BCA9529}" destId="{10828E42-E7C3-472B-92A2-AE30AB96E99F}" srcOrd="1" destOrd="0" presId="urn:microsoft.com/office/officeart/2005/8/layout/arrow2"/>
    <dgm:cxn modelId="{659ECF88-DE5F-42E5-BA10-51BE89E2BC59}" type="presParOf" srcId="{10828E42-E7C3-472B-92A2-AE30AB96E99F}" destId="{D351A690-09E6-46DE-BDBC-ADFFF2B92899}" srcOrd="0" destOrd="0" presId="urn:microsoft.com/office/officeart/2005/8/layout/arrow2"/>
    <dgm:cxn modelId="{19A86C43-9824-4066-A087-F77DC5A737D7}" type="presParOf" srcId="{10828E42-E7C3-472B-92A2-AE30AB96E99F}" destId="{A077B832-E7D4-420B-8B2E-90A261331C36}" srcOrd="1" destOrd="0" presId="urn:microsoft.com/office/officeart/2005/8/layout/arrow2"/>
    <dgm:cxn modelId="{5177CA3F-4790-48D1-B457-E7EE773A345E}" type="presParOf" srcId="{10828E42-E7C3-472B-92A2-AE30AB96E99F}" destId="{C84A632D-9435-4E09-BBA6-66F3AE731238}" srcOrd="2" destOrd="0" presId="urn:microsoft.com/office/officeart/2005/8/layout/arrow2"/>
    <dgm:cxn modelId="{916FB094-18B5-444A-9341-70F0815C402D}" type="presParOf" srcId="{10828E42-E7C3-472B-92A2-AE30AB96E99F}" destId="{68A7C99A-2C7B-4C5C-B359-49CB7E881DC0}" srcOrd="3" destOrd="0" presId="urn:microsoft.com/office/officeart/2005/8/layout/arrow2"/>
    <dgm:cxn modelId="{FF13C7B7-7854-4A1C-AE4A-887A168D74C4}" type="presParOf" srcId="{10828E42-E7C3-472B-92A2-AE30AB96E99F}" destId="{CEFA36A2-CF29-4701-AB44-5E70F8F83288}" srcOrd="4" destOrd="0" presId="urn:microsoft.com/office/officeart/2005/8/layout/arrow2"/>
    <dgm:cxn modelId="{BFB5694A-67DC-4555-B635-76DE252855DC}" type="presParOf" srcId="{10828E42-E7C3-472B-92A2-AE30AB96E99F}" destId="{9EC97834-C56E-4855-BDA3-4D59E4C1AA82}"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ACD69-39A4-40EE-9587-C4760F5358EA}" type="doc">
      <dgm:prSet loTypeId="urn:microsoft.com/office/officeart/2005/8/layout/hProcess11" loCatId="process" qsTypeId="urn:microsoft.com/office/officeart/2005/8/quickstyle/simple1" qsCatId="simple" csTypeId="urn:microsoft.com/office/officeart/2005/8/colors/accent1_2" csCatId="accent1" phldr="1"/>
      <dgm:spPr/>
    </dgm:pt>
    <dgm:pt modelId="{02338A16-AB66-4ED9-ACBD-10461F3D21FE}">
      <dgm:prSet phldrT="[Text]" custT="1"/>
      <dgm:spPr/>
      <dgm:t>
        <a:bodyPr/>
        <a:lstStyle/>
        <a:p>
          <a:pPr algn="l"/>
          <a:r>
            <a:rPr lang="en-US" sz="1800" dirty="0" smtClean="0"/>
            <a:t>2009:</a:t>
          </a:r>
        </a:p>
        <a:p>
          <a:pPr algn="l"/>
          <a:r>
            <a:rPr lang="en-US" sz="1200" dirty="0" smtClean="0"/>
            <a:t>- Client Virtualization begin to get noticed</a:t>
          </a:r>
        </a:p>
        <a:p>
          <a:pPr algn="l"/>
          <a:r>
            <a:rPr lang="en-US" sz="1200" dirty="0" smtClean="0"/>
            <a:t>- CVD is the dominate solution</a:t>
          </a:r>
        </a:p>
        <a:p>
          <a:pPr algn="l"/>
          <a:r>
            <a:rPr lang="en-US" sz="1200" dirty="0" smtClean="0"/>
            <a:t>- A lot of pilots, no real deployments </a:t>
          </a:r>
        </a:p>
        <a:p>
          <a:pPr algn="l"/>
          <a:r>
            <a:rPr lang="en-US" sz="1200" dirty="0" smtClean="0"/>
            <a:t>- Not much in terms of management</a:t>
          </a:r>
        </a:p>
      </dgm:t>
    </dgm:pt>
    <dgm:pt modelId="{6CAE99A6-9AE2-4D35-83EC-DF8C5FA0F9F5}" type="parTrans" cxnId="{510A27BE-1886-4CA1-BED7-17A78243F0D0}">
      <dgm:prSet/>
      <dgm:spPr/>
      <dgm:t>
        <a:bodyPr/>
        <a:lstStyle/>
        <a:p>
          <a:endParaRPr lang="en-US"/>
        </a:p>
      </dgm:t>
    </dgm:pt>
    <dgm:pt modelId="{0FE9F495-2FE9-4763-A80C-ACF731F03077}" type="sibTrans" cxnId="{510A27BE-1886-4CA1-BED7-17A78243F0D0}">
      <dgm:prSet/>
      <dgm:spPr/>
      <dgm:t>
        <a:bodyPr/>
        <a:lstStyle/>
        <a:p>
          <a:endParaRPr lang="en-US"/>
        </a:p>
      </dgm:t>
    </dgm:pt>
    <dgm:pt modelId="{48285200-2464-4C82-954E-A4BBAB9A276E}">
      <dgm:prSet phldrT="[Text]" custT="1"/>
      <dgm:spPr/>
      <dgm:t>
        <a:bodyPr/>
        <a:lstStyle/>
        <a:p>
          <a:pPr algn="l"/>
          <a:r>
            <a:rPr lang="en-US" sz="1800" dirty="0" smtClean="0"/>
            <a:t>2010:</a:t>
          </a:r>
        </a:p>
        <a:p>
          <a:pPr algn="l"/>
          <a:r>
            <a:rPr lang="en-US" sz="1200" dirty="0" smtClean="0"/>
            <a:t>- Real deployments emerge</a:t>
          </a:r>
        </a:p>
        <a:p>
          <a:pPr algn="l"/>
          <a:r>
            <a:rPr lang="en-US" sz="1200" dirty="0" smtClean="0"/>
            <a:t>- Client hypervisors release</a:t>
          </a:r>
        </a:p>
        <a:p>
          <a:pPr algn="l"/>
          <a:r>
            <a:rPr lang="en-US" sz="1200" dirty="0" smtClean="0"/>
            <a:t>- Management getting better</a:t>
          </a:r>
        </a:p>
        <a:p>
          <a:pPr algn="l"/>
          <a:r>
            <a:rPr lang="en-US" sz="1200" dirty="0" smtClean="0"/>
            <a:t>- CVD still dominate market</a:t>
          </a:r>
        </a:p>
        <a:p>
          <a:pPr algn="l"/>
          <a:r>
            <a:rPr lang="en-US" sz="1200" dirty="0" smtClean="0"/>
            <a:t>- Use cases more widely available </a:t>
          </a:r>
          <a:endParaRPr lang="en-US" sz="1200" dirty="0"/>
        </a:p>
      </dgm:t>
    </dgm:pt>
    <dgm:pt modelId="{364A0FE8-E98E-49F3-84D9-A174AFEB3FE4}" type="parTrans" cxnId="{26CEF657-77A1-48C4-B18C-5B062F8E5517}">
      <dgm:prSet/>
      <dgm:spPr/>
      <dgm:t>
        <a:bodyPr/>
        <a:lstStyle/>
        <a:p>
          <a:endParaRPr lang="en-US"/>
        </a:p>
      </dgm:t>
    </dgm:pt>
    <dgm:pt modelId="{D9450B3D-DC81-4A61-B07D-98528CB87D5E}" type="sibTrans" cxnId="{26CEF657-77A1-48C4-B18C-5B062F8E5517}">
      <dgm:prSet/>
      <dgm:spPr/>
      <dgm:t>
        <a:bodyPr/>
        <a:lstStyle/>
        <a:p>
          <a:endParaRPr lang="en-US"/>
        </a:p>
      </dgm:t>
    </dgm:pt>
    <dgm:pt modelId="{EA9F446C-EF3D-474F-8D72-E40B2F6A6F83}">
      <dgm:prSet phldrT="[Text]" custT="1"/>
      <dgm:spPr/>
      <dgm:t>
        <a:bodyPr/>
        <a:lstStyle/>
        <a:p>
          <a:pPr algn="l"/>
          <a:r>
            <a:rPr lang="en-US" sz="1800" dirty="0" smtClean="0"/>
            <a:t>2011:</a:t>
          </a:r>
        </a:p>
        <a:p>
          <a:pPr algn="l"/>
          <a:r>
            <a:rPr lang="en-US" sz="1200" dirty="0" smtClean="0"/>
            <a:t>- Additional industry verticals to adapt client virtualization</a:t>
          </a:r>
        </a:p>
        <a:p>
          <a:pPr algn="l"/>
          <a:r>
            <a:rPr lang="en-US" sz="1200" dirty="0" smtClean="0"/>
            <a:t>- Solutions finally maturing</a:t>
          </a:r>
        </a:p>
        <a:p>
          <a:pPr algn="l"/>
          <a:r>
            <a:rPr lang="en-US" sz="1200" dirty="0" smtClean="0"/>
            <a:t>- Vendors integrate CVD with DVD</a:t>
          </a:r>
        </a:p>
        <a:p>
          <a:pPr algn="l"/>
          <a:r>
            <a:rPr lang="en-US" sz="1200" dirty="0" smtClean="0"/>
            <a:t>- DaaS solutions maturing</a:t>
          </a:r>
          <a:endParaRPr lang="en-US" sz="1200" dirty="0"/>
        </a:p>
      </dgm:t>
    </dgm:pt>
    <dgm:pt modelId="{3BAF7717-5650-439F-AAA1-68B9EE16B24F}" type="parTrans" cxnId="{303EA822-326E-4D6F-8296-EDA0AC1B23EE}">
      <dgm:prSet/>
      <dgm:spPr/>
      <dgm:t>
        <a:bodyPr/>
        <a:lstStyle/>
        <a:p>
          <a:endParaRPr lang="en-US"/>
        </a:p>
      </dgm:t>
    </dgm:pt>
    <dgm:pt modelId="{FA545C43-2DDA-4240-9B6B-1DA6BB86F76E}" type="sibTrans" cxnId="{303EA822-326E-4D6F-8296-EDA0AC1B23EE}">
      <dgm:prSet/>
      <dgm:spPr/>
      <dgm:t>
        <a:bodyPr/>
        <a:lstStyle/>
        <a:p>
          <a:endParaRPr lang="en-US"/>
        </a:p>
      </dgm:t>
    </dgm:pt>
    <dgm:pt modelId="{97193305-0E37-40B0-A169-185DF53A48DA}">
      <dgm:prSet phldrT="[Text]" custT="1"/>
      <dgm:spPr/>
      <dgm:t>
        <a:bodyPr/>
        <a:lstStyle/>
        <a:p>
          <a:pPr algn="l"/>
          <a:r>
            <a:rPr lang="en-US" sz="1800" dirty="0" smtClean="0"/>
            <a:t>2012:</a:t>
          </a:r>
        </a:p>
        <a:p>
          <a:pPr algn="l"/>
          <a:r>
            <a:rPr lang="en-US" sz="1200" dirty="0" smtClean="0"/>
            <a:t>- Industry to consolidate</a:t>
          </a:r>
        </a:p>
        <a:p>
          <a:pPr algn="l"/>
          <a:r>
            <a:rPr lang="en-US" sz="1200" dirty="0" smtClean="0"/>
            <a:t>- Client Virtualization becoming a service</a:t>
          </a:r>
        </a:p>
        <a:p>
          <a:pPr algn="l"/>
          <a:r>
            <a:rPr lang="en-US" sz="1200" dirty="0" smtClean="0"/>
            <a:t>- Deployment cost decrease dramatically</a:t>
          </a:r>
        </a:p>
        <a:p>
          <a:pPr algn="l"/>
          <a:r>
            <a:rPr lang="en-US" sz="1200" dirty="0" smtClean="0"/>
            <a:t>- SMB begin to adapt (through SI and DaaS)</a:t>
          </a:r>
        </a:p>
        <a:p>
          <a:pPr algn="l"/>
          <a:endParaRPr lang="en-US" sz="1000" dirty="0" smtClean="0"/>
        </a:p>
      </dgm:t>
    </dgm:pt>
    <dgm:pt modelId="{2158C218-FEB9-465E-B0CB-72109E238A95}" type="parTrans" cxnId="{6AC10D34-3F88-4801-84B8-8A502161757A}">
      <dgm:prSet/>
      <dgm:spPr/>
      <dgm:t>
        <a:bodyPr/>
        <a:lstStyle/>
        <a:p>
          <a:endParaRPr lang="en-US"/>
        </a:p>
      </dgm:t>
    </dgm:pt>
    <dgm:pt modelId="{8F4F6BB7-40BF-49DA-8782-98E467BCC81C}" type="sibTrans" cxnId="{6AC10D34-3F88-4801-84B8-8A502161757A}">
      <dgm:prSet/>
      <dgm:spPr/>
      <dgm:t>
        <a:bodyPr/>
        <a:lstStyle/>
        <a:p>
          <a:endParaRPr lang="en-US"/>
        </a:p>
      </dgm:t>
    </dgm:pt>
    <dgm:pt modelId="{88608A4E-3337-498D-AABF-A6A8D7636A3F}" type="pres">
      <dgm:prSet presAssocID="{1BFACD69-39A4-40EE-9587-C4760F5358EA}" presName="Name0" presStyleCnt="0">
        <dgm:presLayoutVars>
          <dgm:dir/>
          <dgm:resizeHandles val="exact"/>
        </dgm:presLayoutVars>
      </dgm:prSet>
      <dgm:spPr/>
    </dgm:pt>
    <dgm:pt modelId="{A5BC951F-2415-4F08-85E9-A6641EE324BA}" type="pres">
      <dgm:prSet presAssocID="{1BFACD69-39A4-40EE-9587-C4760F5358EA}" presName="arrow" presStyleLbl="bgShp" presStyleIdx="0" presStyleCnt="1"/>
      <dgm:spPr>
        <a:solidFill>
          <a:schemeClr val="tx2">
            <a:lumMod val="65000"/>
          </a:schemeClr>
        </a:solidFill>
      </dgm:spPr>
    </dgm:pt>
    <dgm:pt modelId="{221EC229-6AD1-42B6-B3FF-1017980D6A1E}" type="pres">
      <dgm:prSet presAssocID="{1BFACD69-39A4-40EE-9587-C4760F5358EA}" presName="points" presStyleCnt="0"/>
      <dgm:spPr/>
    </dgm:pt>
    <dgm:pt modelId="{DC16DEB3-A7A0-49AB-AC3E-321E7E7E0FDE}" type="pres">
      <dgm:prSet presAssocID="{02338A16-AB66-4ED9-ACBD-10461F3D21FE}" presName="compositeA" presStyleCnt="0"/>
      <dgm:spPr/>
    </dgm:pt>
    <dgm:pt modelId="{292ECA2F-A17B-4904-8F52-EB9FE49A2930}" type="pres">
      <dgm:prSet presAssocID="{02338A16-AB66-4ED9-ACBD-10461F3D21FE}" presName="textA" presStyleLbl="revTx" presStyleIdx="0" presStyleCnt="4">
        <dgm:presLayoutVars>
          <dgm:bulletEnabled val="1"/>
        </dgm:presLayoutVars>
      </dgm:prSet>
      <dgm:spPr/>
      <dgm:t>
        <a:bodyPr/>
        <a:lstStyle/>
        <a:p>
          <a:endParaRPr lang="en-US"/>
        </a:p>
      </dgm:t>
    </dgm:pt>
    <dgm:pt modelId="{9583F092-C6ED-4079-A51D-95FF7A1FCEBF}" type="pres">
      <dgm:prSet presAssocID="{02338A16-AB66-4ED9-ACBD-10461F3D21FE}" presName="circleA" presStyleLbl="node1" presStyleIdx="0" presStyleCnt="4"/>
      <dgm:spPr/>
    </dgm:pt>
    <dgm:pt modelId="{22D594B2-EC69-49CA-A44D-85CEFA41CC2E}" type="pres">
      <dgm:prSet presAssocID="{02338A16-AB66-4ED9-ACBD-10461F3D21FE}" presName="spaceA" presStyleCnt="0"/>
      <dgm:spPr/>
    </dgm:pt>
    <dgm:pt modelId="{C555D87D-3DB6-4C1B-9F5B-A36BF480861F}" type="pres">
      <dgm:prSet presAssocID="{0FE9F495-2FE9-4763-A80C-ACF731F03077}" presName="space" presStyleCnt="0"/>
      <dgm:spPr/>
    </dgm:pt>
    <dgm:pt modelId="{20487303-2715-448E-901F-55010A791E74}" type="pres">
      <dgm:prSet presAssocID="{48285200-2464-4C82-954E-A4BBAB9A276E}" presName="compositeB" presStyleCnt="0"/>
      <dgm:spPr/>
    </dgm:pt>
    <dgm:pt modelId="{532FD960-C1B9-4784-9C75-229AC1B30181}" type="pres">
      <dgm:prSet presAssocID="{48285200-2464-4C82-954E-A4BBAB9A276E}" presName="textB" presStyleLbl="revTx" presStyleIdx="1" presStyleCnt="4" custLinFactNeighborY="-3624">
        <dgm:presLayoutVars>
          <dgm:bulletEnabled val="1"/>
        </dgm:presLayoutVars>
      </dgm:prSet>
      <dgm:spPr/>
      <dgm:t>
        <a:bodyPr/>
        <a:lstStyle/>
        <a:p>
          <a:endParaRPr lang="en-US"/>
        </a:p>
      </dgm:t>
    </dgm:pt>
    <dgm:pt modelId="{B3F14582-BE33-4345-885B-762405879BBA}" type="pres">
      <dgm:prSet presAssocID="{48285200-2464-4C82-954E-A4BBAB9A276E}" presName="circleB" presStyleLbl="node1" presStyleIdx="1" presStyleCnt="4"/>
      <dgm:spPr/>
    </dgm:pt>
    <dgm:pt modelId="{51EED3F6-CAE8-44F7-8C72-6D1424C90D10}" type="pres">
      <dgm:prSet presAssocID="{48285200-2464-4C82-954E-A4BBAB9A276E}" presName="spaceB" presStyleCnt="0"/>
      <dgm:spPr/>
    </dgm:pt>
    <dgm:pt modelId="{08B03DE4-A158-4E53-8291-C4A5DC591798}" type="pres">
      <dgm:prSet presAssocID="{D9450B3D-DC81-4A61-B07D-98528CB87D5E}" presName="space" presStyleCnt="0"/>
      <dgm:spPr/>
    </dgm:pt>
    <dgm:pt modelId="{11921796-45A3-4791-B7C8-165EFF61C5A9}" type="pres">
      <dgm:prSet presAssocID="{EA9F446C-EF3D-474F-8D72-E40B2F6A6F83}" presName="compositeA" presStyleCnt="0"/>
      <dgm:spPr/>
    </dgm:pt>
    <dgm:pt modelId="{FE0E55A2-39F8-437A-94E2-75532A67DF0B}" type="pres">
      <dgm:prSet presAssocID="{EA9F446C-EF3D-474F-8D72-E40B2F6A6F83}" presName="textA" presStyleLbl="revTx" presStyleIdx="2" presStyleCnt="4">
        <dgm:presLayoutVars>
          <dgm:bulletEnabled val="1"/>
        </dgm:presLayoutVars>
      </dgm:prSet>
      <dgm:spPr/>
      <dgm:t>
        <a:bodyPr/>
        <a:lstStyle/>
        <a:p>
          <a:endParaRPr lang="en-US"/>
        </a:p>
      </dgm:t>
    </dgm:pt>
    <dgm:pt modelId="{7CD1EFAB-069B-4165-A1A8-F9DEDA6E995C}" type="pres">
      <dgm:prSet presAssocID="{EA9F446C-EF3D-474F-8D72-E40B2F6A6F83}" presName="circleA" presStyleLbl="node1" presStyleIdx="2" presStyleCnt="4"/>
      <dgm:spPr/>
    </dgm:pt>
    <dgm:pt modelId="{38A9B16A-DD52-46DE-9463-AC33FCC04968}" type="pres">
      <dgm:prSet presAssocID="{EA9F446C-EF3D-474F-8D72-E40B2F6A6F83}" presName="spaceA" presStyleCnt="0"/>
      <dgm:spPr/>
    </dgm:pt>
    <dgm:pt modelId="{38107825-5344-4F76-B462-39192765A7ED}" type="pres">
      <dgm:prSet presAssocID="{FA545C43-2DDA-4240-9B6B-1DA6BB86F76E}" presName="space" presStyleCnt="0"/>
      <dgm:spPr/>
    </dgm:pt>
    <dgm:pt modelId="{85AEB9E0-21CC-4E75-AB23-0DBB9BAE9DF1}" type="pres">
      <dgm:prSet presAssocID="{97193305-0E37-40B0-A169-185DF53A48DA}" presName="compositeB" presStyleCnt="0"/>
      <dgm:spPr/>
    </dgm:pt>
    <dgm:pt modelId="{23C6B2D2-BDA4-4534-AD91-F103688F030F}" type="pres">
      <dgm:prSet presAssocID="{97193305-0E37-40B0-A169-185DF53A48DA}" presName="textB" presStyleLbl="revTx" presStyleIdx="3" presStyleCnt="4" custLinFactNeighborY="-4077">
        <dgm:presLayoutVars>
          <dgm:bulletEnabled val="1"/>
        </dgm:presLayoutVars>
      </dgm:prSet>
      <dgm:spPr/>
      <dgm:t>
        <a:bodyPr/>
        <a:lstStyle/>
        <a:p>
          <a:endParaRPr lang="en-US"/>
        </a:p>
      </dgm:t>
    </dgm:pt>
    <dgm:pt modelId="{A01B6717-711A-4971-AA9F-9AE74F2F2F56}" type="pres">
      <dgm:prSet presAssocID="{97193305-0E37-40B0-A169-185DF53A48DA}" presName="circleB" presStyleLbl="node1" presStyleIdx="3" presStyleCnt="4"/>
      <dgm:spPr/>
    </dgm:pt>
    <dgm:pt modelId="{6366350D-D5DF-4DB2-A705-E1D4BAC96E56}" type="pres">
      <dgm:prSet presAssocID="{97193305-0E37-40B0-A169-185DF53A48DA}" presName="spaceB" presStyleCnt="0"/>
      <dgm:spPr/>
    </dgm:pt>
  </dgm:ptLst>
  <dgm:cxnLst>
    <dgm:cxn modelId="{B039E1B6-84BE-4B48-9C66-12EC753A582F}" type="presOf" srcId="{1BFACD69-39A4-40EE-9587-C4760F5358EA}" destId="{88608A4E-3337-498D-AABF-A6A8D7636A3F}" srcOrd="0" destOrd="0" presId="urn:microsoft.com/office/officeart/2005/8/layout/hProcess11"/>
    <dgm:cxn modelId="{510A27BE-1886-4CA1-BED7-17A78243F0D0}" srcId="{1BFACD69-39A4-40EE-9587-C4760F5358EA}" destId="{02338A16-AB66-4ED9-ACBD-10461F3D21FE}" srcOrd="0" destOrd="0" parTransId="{6CAE99A6-9AE2-4D35-83EC-DF8C5FA0F9F5}" sibTransId="{0FE9F495-2FE9-4763-A80C-ACF731F03077}"/>
    <dgm:cxn modelId="{AA7E1097-EA01-4FE0-B2F5-1590EA963F9C}" type="presOf" srcId="{48285200-2464-4C82-954E-A4BBAB9A276E}" destId="{532FD960-C1B9-4784-9C75-229AC1B30181}" srcOrd="0" destOrd="0" presId="urn:microsoft.com/office/officeart/2005/8/layout/hProcess11"/>
    <dgm:cxn modelId="{8DD16882-8AA3-453E-BC2E-8F300AA2DFF5}" type="presOf" srcId="{97193305-0E37-40B0-A169-185DF53A48DA}" destId="{23C6B2D2-BDA4-4534-AD91-F103688F030F}" srcOrd="0" destOrd="0" presId="urn:microsoft.com/office/officeart/2005/8/layout/hProcess11"/>
    <dgm:cxn modelId="{26CEF657-77A1-48C4-B18C-5B062F8E5517}" srcId="{1BFACD69-39A4-40EE-9587-C4760F5358EA}" destId="{48285200-2464-4C82-954E-A4BBAB9A276E}" srcOrd="1" destOrd="0" parTransId="{364A0FE8-E98E-49F3-84D9-A174AFEB3FE4}" sibTransId="{D9450B3D-DC81-4A61-B07D-98528CB87D5E}"/>
    <dgm:cxn modelId="{4B61447B-7159-467B-B9FA-0BE2490785F3}" type="presOf" srcId="{EA9F446C-EF3D-474F-8D72-E40B2F6A6F83}" destId="{FE0E55A2-39F8-437A-94E2-75532A67DF0B}" srcOrd="0" destOrd="0" presId="urn:microsoft.com/office/officeart/2005/8/layout/hProcess11"/>
    <dgm:cxn modelId="{6AC10D34-3F88-4801-84B8-8A502161757A}" srcId="{1BFACD69-39A4-40EE-9587-C4760F5358EA}" destId="{97193305-0E37-40B0-A169-185DF53A48DA}" srcOrd="3" destOrd="0" parTransId="{2158C218-FEB9-465E-B0CB-72109E238A95}" sibTransId="{8F4F6BB7-40BF-49DA-8782-98E467BCC81C}"/>
    <dgm:cxn modelId="{303EA822-326E-4D6F-8296-EDA0AC1B23EE}" srcId="{1BFACD69-39A4-40EE-9587-C4760F5358EA}" destId="{EA9F446C-EF3D-474F-8D72-E40B2F6A6F83}" srcOrd="2" destOrd="0" parTransId="{3BAF7717-5650-439F-AAA1-68B9EE16B24F}" sibTransId="{FA545C43-2DDA-4240-9B6B-1DA6BB86F76E}"/>
    <dgm:cxn modelId="{DA545FEE-F703-44ED-95C3-15169EC71945}" type="presOf" srcId="{02338A16-AB66-4ED9-ACBD-10461F3D21FE}" destId="{292ECA2F-A17B-4904-8F52-EB9FE49A2930}" srcOrd="0" destOrd="0" presId="urn:microsoft.com/office/officeart/2005/8/layout/hProcess11"/>
    <dgm:cxn modelId="{70ACC752-92DB-480C-91F7-3436A4CF807A}" type="presParOf" srcId="{88608A4E-3337-498D-AABF-A6A8D7636A3F}" destId="{A5BC951F-2415-4F08-85E9-A6641EE324BA}" srcOrd="0" destOrd="0" presId="urn:microsoft.com/office/officeart/2005/8/layout/hProcess11"/>
    <dgm:cxn modelId="{AB660D6E-1FBA-493A-8E2A-0EEAB9FFB56B}" type="presParOf" srcId="{88608A4E-3337-498D-AABF-A6A8D7636A3F}" destId="{221EC229-6AD1-42B6-B3FF-1017980D6A1E}" srcOrd="1" destOrd="0" presId="urn:microsoft.com/office/officeart/2005/8/layout/hProcess11"/>
    <dgm:cxn modelId="{0DE982CE-A552-409A-A34B-D9B49387D52D}" type="presParOf" srcId="{221EC229-6AD1-42B6-B3FF-1017980D6A1E}" destId="{DC16DEB3-A7A0-49AB-AC3E-321E7E7E0FDE}" srcOrd="0" destOrd="0" presId="urn:microsoft.com/office/officeart/2005/8/layout/hProcess11"/>
    <dgm:cxn modelId="{78014097-A859-48A9-A7AB-D9C2D1A5CDFE}" type="presParOf" srcId="{DC16DEB3-A7A0-49AB-AC3E-321E7E7E0FDE}" destId="{292ECA2F-A17B-4904-8F52-EB9FE49A2930}" srcOrd="0" destOrd="0" presId="urn:microsoft.com/office/officeart/2005/8/layout/hProcess11"/>
    <dgm:cxn modelId="{EB1F3FBB-7A9F-4EF2-8A94-AEC7D80F05F0}" type="presParOf" srcId="{DC16DEB3-A7A0-49AB-AC3E-321E7E7E0FDE}" destId="{9583F092-C6ED-4079-A51D-95FF7A1FCEBF}" srcOrd="1" destOrd="0" presId="urn:microsoft.com/office/officeart/2005/8/layout/hProcess11"/>
    <dgm:cxn modelId="{527AD32A-6DE7-4AE9-9050-8B265B181390}" type="presParOf" srcId="{DC16DEB3-A7A0-49AB-AC3E-321E7E7E0FDE}" destId="{22D594B2-EC69-49CA-A44D-85CEFA41CC2E}" srcOrd="2" destOrd="0" presId="urn:microsoft.com/office/officeart/2005/8/layout/hProcess11"/>
    <dgm:cxn modelId="{B3DB16BE-DDAB-47DC-9FE9-0172725CFE96}" type="presParOf" srcId="{221EC229-6AD1-42B6-B3FF-1017980D6A1E}" destId="{C555D87D-3DB6-4C1B-9F5B-A36BF480861F}" srcOrd="1" destOrd="0" presId="urn:microsoft.com/office/officeart/2005/8/layout/hProcess11"/>
    <dgm:cxn modelId="{3AE7790C-D5C8-4351-AC55-C85B892F8363}" type="presParOf" srcId="{221EC229-6AD1-42B6-B3FF-1017980D6A1E}" destId="{20487303-2715-448E-901F-55010A791E74}" srcOrd="2" destOrd="0" presId="urn:microsoft.com/office/officeart/2005/8/layout/hProcess11"/>
    <dgm:cxn modelId="{C2807AAC-0F46-46DF-8CE2-F2A15F9F0A1E}" type="presParOf" srcId="{20487303-2715-448E-901F-55010A791E74}" destId="{532FD960-C1B9-4784-9C75-229AC1B30181}" srcOrd="0" destOrd="0" presId="urn:microsoft.com/office/officeart/2005/8/layout/hProcess11"/>
    <dgm:cxn modelId="{B6868530-3F41-4271-9E3C-C5F929D3BC5C}" type="presParOf" srcId="{20487303-2715-448E-901F-55010A791E74}" destId="{B3F14582-BE33-4345-885B-762405879BBA}" srcOrd="1" destOrd="0" presId="urn:microsoft.com/office/officeart/2005/8/layout/hProcess11"/>
    <dgm:cxn modelId="{29D96E7D-FCFB-4C47-ABFE-F67C4D240F13}" type="presParOf" srcId="{20487303-2715-448E-901F-55010A791E74}" destId="{51EED3F6-CAE8-44F7-8C72-6D1424C90D10}" srcOrd="2" destOrd="0" presId="urn:microsoft.com/office/officeart/2005/8/layout/hProcess11"/>
    <dgm:cxn modelId="{E02699E5-D582-4504-94C5-B92785E2253E}" type="presParOf" srcId="{221EC229-6AD1-42B6-B3FF-1017980D6A1E}" destId="{08B03DE4-A158-4E53-8291-C4A5DC591798}" srcOrd="3" destOrd="0" presId="urn:microsoft.com/office/officeart/2005/8/layout/hProcess11"/>
    <dgm:cxn modelId="{86B82F8F-759B-401B-A353-E4A84D84A9EC}" type="presParOf" srcId="{221EC229-6AD1-42B6-B3FF-1017980D6A1E}" destId="{11921796-45A3-4791-B7C8-165EFF61C5A9}" srcOrd="4" destOrd="0" presId="urn:microsoft.com/office/officeart/2005/8/layout/hProcess11"/>
    <dgm:cxn modelId="{BCDDD813-A15B-4E97-B171-8868FD43E427}" type="presParOf" srcId="{11921796-45A3-4791-B7C8-165EFF61C5A9}" destId="{FE0E55A2-39F8-437A-94E2-75532A67DF0B}" srcOrd="0" destOrd="0" presId="urn:microsoft.com/office/officeart/2005/8/layout/hProcess11"/>
    <dgm:cxn modelId="{803D2EEB-263A-45B5-A3E6-C7D62A661D6C}" type="presParOf" srcId="{11921796-45A3-4791-B7C8-165EFF61C5A9}" destId="{7CD1EFAB-069B-4165-A1A8-F9DEDA6E995C}" srcOrd="1" destOrd="0" presId="urn:microsoft.com/office/officeart/2005/8/layout/hProcess11"/>
    <dgm:cxn modelId="{1566D1E9-A168-4B0A-86DC-A9B9104101A9}" type="presParOf" srcId="{11921796-45A3-4791-B7C8-165EFF61C5A9}" destId="{38A9B16A-DD52-46DE-9463-AC33FCC04968}" srcOrd="2" destOrd="0" presId="urn:microsoft.com/office/officeart/2005/8/layout/hProcess11"/>
    <dgm:cxn modelId="{04DCDD22-60B1-4B82-AA57-2C960AC2C6BA}" type="presParOf" srcId="{221EC229-6AD1-42B6-B3FF-1017980D6A1E}" destId="{38107825-5344-4F76-B462-39192765A7ED}" srcOrd="5" destOrd="0" presId="urn:microsoft.com/office/officeart/2005/8/layout/hProcess11"/>
    <dgm:cxn modelId="{5D0036BE-E4AA-4849-9A3B-165FD686BAFA}" type="presParOf" srcId="{221EC229-6AD1-42B6-B3FF-1017980D6A1E}" destId="{85AEB9E0-21CC-4E75-AB23-0DBB9BAE9DF1}" srcOrd="6" destOrd="0" presId="urn:microsoft.com/office/officeart/2005/8/layout/hProcess11"/>
    <dgm:cxn modelId="{E598F479-9C65-4821-8B6B-4393FBE3B211}" type="presParOf" srcId="{85AEB9E0-21CC-4E75-AB23-0DBB9BAE9DF1}" destId="{23C6B2D2-BDA4-4534-AD91-F103688F030F}" srcOrd="0" destOrd="0" presId="urn:microsoft.com/office/officeart/2005/8/layout/hProcess11"/>
    <dgm:cxn modelId="{04DAACAE-0AD7-4F4B-A7E7-3186A680ADA5}" type="presParOf" srcId="{85AEB9E0-21CC-4E75-AB23-0DBB9BAE9DF1}" destId="{A01B6717-711A-4971-AA9F-9AE74F2F2F56}" srcOrd="1" destOrd="0" presId="urn:microsoft.com/office/officeart/2005/8/layout/hProcess11"/>
    <dgm:cxn modelId="{FD63A9C2-3867-4114-9DF3-58A7C257F337}" type="presParOf" srcId="{85AEB9E0-21CC-4E75-AB23-0DBB9BAE9DF1}" destId="{6366350D-D5DF-4DB2-A705-E1D4BAC96E56}" srcOrd="2" destOrd="0" presId="urn:microsoft.com/office/officeart/2005/8/layout/hProcess1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609850" cy="444500"/>
          </a:xfrm>
          <a:prstGeom prst="rect">
            <a:avLst/>
          </a:prstGeom>
          <a:noFill/>
          <a:ln w="9525">
            <a:noFill/>
            <a:miter lim="800000"/>
            <a:headEnd/>
            <a:tailEnd/>
          </a:ln>
          <a:effectLst/>
        </p:spPr>
        <p:txBody>
          <a:bodyPr vert="horz" wrap="square" lIns="85286" tIns="42643" rIns="85286" bIns="42643" numCol="1" anchor="t" anchorCtr="0" compatLnSpc="1">
            <a:prstTxWarp prst="textNoShape">
              <a:avLst/>
            </a:prstTxWarp>
          </a:bodyPr>
          <a:lstStyle>
            <a:lvl1pPr defTabSz="852488">
              <a:defRPr sz="1100">
                <a:latin typeface="Arial" charset="0"/>
                <a:cs typeface="+mn-cs"/>
              </a:defRPr>
            </a:lvl1pPr>
          </a:lstStyle>
          <a:p>
            <a:pPr>
              <a:defRPr/>
            </a:pPr>
            <a:endParaRPr lang="en-US" dirty="0"/>
          </a:p>
        </p:txBody>
      </p:sp>
      <p:sp>
        <p:nvSpPr>
          <p:cNvPr id="22531" name="Rectangle 3"/>
          <p:cNvSpPr>
            <a:spLocks noGrp="1" noChangeArrowheads="1"/>
          </p:cNvSpPr>
          <p:nvPr>
            <p:ph type="dt" sz="quarter" idx="1"/>
          </p:nvPr>
        </p:nvSpPr>
        <p:spPr bwMode="auto">
          <a:xfrm>
            <a:off x="3413125" y="0"/>
            <a:ext cx="2609850" cy="444500"/>
          </a:xfrm>
          <a:prstGeom prst="rect">
            <a:avLst/>
          </a:prstGeom>
          <a:noFill/>
          <a:ln w="9525">
            <a:noFill/>
            <a:miter lim="800000"/>
            <a:headEnd/>
            <a:tailEnd/>
          </a:ln>
          <a:effectLst/>
        </p:spPr>
        <p:txBody>
          <a:bodyPr vert="horz" wrap="square" lIns="85286" tIns="42643" rIns="85286" bIns="42643" numCol="1" anchor="t" anchorCtr="0" compatLnSpc="1">
            <a:prstTxWarp prst="textNoShape">
              <a:avLst/>
            </a:prstTxWarp>
          </a:bodyPr>
          <a:lstStyle>
            <a:lvl1pPr algn="r" defTabSz="852488">
              <a:defRPr sz="1100">
                <a:latin typeface="Arial"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458200"/>
            <a:ext cx="2609850" cy="444500"/>
          </a:xfrm>
          <a:prstGeom prst="rect">
            <a:avLst/>
          </a:prstGeom>
          <a:noFill/>
          <a:ln w="9525">
            <a:noFill/>
            <a:miter lim="800000"/>
            <a:headEnd/>
            <a:tailEnd/>
          </a:ln>
          <a:effectLst/>
        </p:spPr>
        <p:txBody>
          <a:bodyPr vert="horz" wrap="square" lIns="85286" tIns="42643" rIns="85286" bIns="42643" numCol="1" anchor="b" anchorCtr="0" compatLnSpc="1">
            <a:prstTxWarp prst="textNoShape">
              <a:avLst/>
            </a:prstTxWarp>
          </a:bodyPr>
          <a:lstStyle>
            <a:lvl1pPr defTabSz="852488">
              <a:defRPr sz="1100">
                <a:latin typeface="Arial" charset="0"/>
                <a:cs typeface="+mn-cs"/>
              </a:defRPr>
            </a:lvl1pPr>
          </a:lstStyle>
          <a:p>
            <a:pPr>
              <a:defRPr/>
            </a:pPr>
            <a:endParaRPr lang="en-US" dirty="0"/>
          </a:p>
        </p:txBody>
      </p:sp>
      <p:sp>
        <p:nvSpPr>
          <p:cNvPr id="22533" name="Rectangle 5"/>
          <p:cNvSpPr>
            <a:spLocks noGrp="1" noChangeArrowheads="1"/>
          </p:cNvSpPr>
          <p:nvPr>
            <p:ph type="sldNum" sz="quarter" idx="3"/>
          </p:nvPr>
        </p:nvSpPr>
        <p:spPr bwMode="auto">
          <a:xfrm>
            <a:off x="3413125" y="8458200"/>
            <a:ext cx="2609850" cy="444500"/>
          </a:xfrm>
          <a:prstGeom prst="rect">
            <a:avLst/>
          </a:prstGeom>
          <a:noFill/>
          <a:ln w="9525">
            <a:noFill/>
            <a:miter lim="800000"/>
            <a:headEnd/>
            <a:tailEnd/>
          </a:ln>
          <a:effectLst/>
        </p:spPr>
        <p:txBody>
          <a:bodyPr vert="horz" wrap="square" lIns="85286" tIns="42643" rIns="85286" bIns="42643" numCol="1" anchor="b" anchorCtr="0" compatLnSpc="1">
            <a:prstTxWarp prst="textNoShape">
              <a:avLst/>
            </a:prstTxWarp>
          </a:bodyPr>
          <a:lstStyle>
            <a:lvl1pPr algn="r" defTabSz="852488">
              <a:defRPr sz="1100">
                <a:latin typeface="Arial" charset="0"/>
                <a:cs typeface="+mn-cs"/>
              </a:defRPr>
            </a:lvl1pPr>
          </a:lstStyle>
          <a:p>
            <a:pPr>
              <a:defRPr/>
            </a:pPr>
            <a:fld id="{0D53D0C4-637F-4B33-9C13-09CB36D14941}" type="slidenum">
              <a:rPr lang="en-US"/>
              <a:pPr>
                <a:defRPr/>
              </a:pPr>
              <a:t>‹#›</a:t>
            </a:fld>
            <a:endParaRPr lang="en-US" dirty="0"/>
          </a:p>
        </p:txBody>
      </p:sp>
    </p:spTree>
    <p:extLst>
      <p:ext uri="{BB962C8B-B14F-4D97-AF65-F5344CB8AC3E}">
        <p14:creationId xmlns="" xmlns:p14="http://schemas.microsoft.com/office/powerpoint/2010/main" val="2338099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468313" y="147638"/>
            <a:ext cx="5086350" cy="446087"/>
          </a:xfrm>
          <a:prstGeom prst="rect">
            <a:avLst/>
          </a:prstGeom>
          <a:noFill/>
          <a:ln w="9525">
            <a:noFill/>
            <a:miter lim="800000"/>
            <a:headEnd/>
            <a:tailEnd/>
          </a:ln>
          <a:effectLst/>
        </p:spPr>
        <p:txBody>
          <a:bodyPr vert="horz" wrap="square" lIns="85286" tIns="42643" rIns="85286" bIns="42643" numCol="1" anchor="t" anchorCtr="0" compatLnSpc="1">
            <a:prstTxWarp prst="textNoShape">
              <a:avLst/>
            </a:prstTxWarp>
          </a:bodyPr>
          <a:lstStyle>
            <a:lvl1pPr defTabSz="852488">
              <a:defRPr sz="1300" b="1">
                <a:solidFill>
                  <a:schemeClr val="bg2"/>
                </a:solidFill>
                <a:latin typeface="Arial" charset="0"/>
                <a:cs typeface="+mn-cs"/>
              </a:defRPr>
            </a:lvl1pPr>
          </a:lstStyle>
          <a:p>
            <a:pPr>
              <a:defRPr/>
            </a:pPr>
            <a:r>
              <a:rPr lang="en-US" dirty="0"/>
              <a:t>Title of Presentation</a:t>
            </a:r>
          </a:p>
          <a:p>
            <a:pPr>
              <a:defRPr/>
            </a:pPr>
            <a:r>
              <a:rPr lang="en-US" dirty="0"/>
              <a:t>Client</a:t>
            </a:r>
          </a:p>
        </p:txBody>
      </p:sp>
      <p:sp>
        <p:nvSpPr>
          <p:cNvPr id="56323" name="Rectangle 4"/>
          <p:cNvSpPr>
            <a:spLocks noGrp="1" noRot="1" noChangeAspect="1" noChangeArrowheads="1" noTextEdit="1"/>
          </p:cNvSpPr>
          <p:nvPr>
            <p:ph type="sldImg" idx="2"/>
          </p:nvPr>
        </p:nvSpPr>
        <p:spPr bwMode="auto">
          <a:xfrm>
            <a:off x="409575" y="815975"/>
            <a:ext cx="5203825" cy="3902075"/>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468313" y="4895850"/>
            <a:ext cx="5086350" cy="3562350"/>
          </a:xfrm>
          <a:prstGeom prst="rect">
            <a:avLst/>
          </a:prstGeom>
          <a:noFill/>
          <a:ln w="9525">
            <a:noFill/>
            <a:miter lim="800000"/>
            <a:headEnd/>
            <a:tailEnd/>
          </a:ln>
          <a:effectLst/>
        </p:spPr>
        <p:txBody>
          <a:bodyPr vert="horz" wrap="square" lIns="85286" tIns="42643" rIns="85286" bIns="426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6" name="Rectangle 6"/>
          <p:cNvSpPr>
            <a:spLocks noGrp="1" noChangeArrowheads="1"/>
          </p:cNvSpPr>
          <p:nvPr>
            <p:ph type="ftr" sz="quarter" idx="4"/>
          </p:nvPr>
        </p:nvSpPr>
        <p:spPr bwMode="auto">
          <a:xfrm>
            <a:off x="468313" y="8680450"/>
            <a:ext cx="4349750" cy="222250"/>
          </a:xfrm>
          <a:prstGeom prst="rect">
            <a:avLst/>
          </a:prstGeom>
          <a:noFill/>
          <a:ln w="9525">
            <a:noFill/>
            <a:miter lim="800000"/>
            <a:headEnd/>
            <a:tailEnd/>
          </a:ln>
          <a:effectLst/>
        </p:spPr>
        <p:txBody>
          <a:bodyPr vert="horz" wrap="square" lIns="85286" tIns="42643" rIns="85286" bIns="42643" numCol="1" anchor="b" anchorCtr="0" compatLnSpc="1">
            <a:prstTxWarp prst="textNoShape">
              <a:avLst/>
            </a:prstTxWarp>
          </a:bodyPr>
          <a:lstStyle>
            <a:lvl1pPr defTabSz="852488">
              <a:lnSpc>
                <a:spcPct val="90000"/>
              </a:lnSpc>
              <a:spcBef>
                <a:spcPct val="15000"/>
              </a:spcBef>
              <a:defRPr sz="800">
                <a:solidFill>
                  <a:schemeClr val="bg2"/>
                </a:solidFill>
                <a:latin typeface="Arial" charset="0"/>
                <a:cs typeface="+mn-cs"/>
              </a:defRPr>
            </a:lvl1pPr>
          </a:lstStyle>
          <a:p>
            <a:pPr>
              <a:defRPr/>
            </a:pPr>
            <a:r>
              <a:rPr lang="en-US" dirty="0"/>
              <a:t>Copyright IDC. Reproduction is forbidden unless authorized. All rights reserved.</a:t>
            </a:r>
          </a:p>
        </p:txBody>
      </p:sp>
      <p:sp>
        <p:nvSpPr>
          <p:cNvPr id="97287" name="Rectangle 7"/>
          <p:cNvSpPr>
            <a:spLocks noGrp="1" noChangeArrowheads="1"/>
          </p:cNvSpPr>
          <p:nvPr>
            <p:ph type="sldNum" sz="quarter" idx="5"/>
          </p:nvPr>
        </p:nvSpPr>
        <p:spPr bwMode="auto">
          <a:xfrm>
            <a:off x="5019675" y="8680450"/>
            <a:ext cx="601663" cy="222250"/>
          </a:xfrm>
          <a:prstGeom prst="rect">
            <a:avLst/>
          </a:prstGeom>
          <a:noFill/>
          <a:ln w="9525">
            <a:noFill/>
            <a:miter lim="800000"/>
            <a:headEnd/>
            <a:tailEnd/>
          </a:ln>
          <a:effectLst/>
        </p:spPr>
        <p:txBody>
          <a:bodyPr vert="horz" wrap="square" lIns="85286" tIns="42643" rIns="85286" bIns="42643" numCol="1" anchor="b" anchorCtr="0" compatLnSpc="1">
            <a:prstTxWarp prst="textNoShape">
              <a:avLst/>
            </a:prstTxWarp>
          </a:bodyPr>
          <a:lstStyle>
            <a:lvl1pPr algn="r" defTabSz="852488">
              <a:lnSpc>
                <a:spcPct val="90000"/>
              </a:lnSpc>
              <a:spcBef>
                <a:spcPct val="15000"/>
              </a:spcBef>
              <a:defRPr sz="900">
                <a:solidFill>
                  <a:schemeClr val="bg2"/>
                </a:solidFill>
                <a:latin typeface="Arial" charset="0"/>
                <a:cs typeface="+mn-cs"/>
              </a:defRPr>
            </a:lvl1pPr>
          </a:lstStyle>
          <a:p>
            <a:pPr>
              <a:defRPr/>
            </a:pPr>
            <a:fld id="{B471D590-0377-499B-A48B-33EFC717CE0C}" type="slidenum">
              <a:rPr lang="en-US"/>
              <a:pPr>
                <a:defRPr/>
              </a:pPr>
              <a:t>‹#›</a:t>
            </a:fld>
            <a:endParaRPr lang="en-US" dirty="0"/>
          </a:p>
        </p:txBody>
      </p:sp>
      <p:sp>
        <p:nvSpPr>
          <p:cNvPr id="97291" name="Line 11"/>
          <p:cNvSpPr>
            <a:spLocks noChangeShapeType="1"/>
          </p:cNvSpPr>
          <p:nvPr/>
        </p:nvSpPr>
        <p:spPr bwMode="auto">
          <a:xfrm>
            <a:off x="468313" y="8605838"/>
            <a:ext cx="5086350" cy="0"/>
          </a:xfrm>
          <a:prstGeom prst="line">
            <a:avLst/>
          </a:prstGeom>
          <a:noFill/>
          <a:ln w="9525">
            <a:solidFill>
              <a:srgbClr val="013064"/>
            </a:solidFill>
            <a:round/>
            <a:headEnd/>
            <a:tailEnd/>
          </a:ln>
          <a:effectLst/>
        </p:spPr>
        <p:txBody>
          <a:bodyPr/>
          <a:lstStyle/>
          <a:p>
            <a:pPr>
              <a:defRPr/>
            </a:pPr>
            <a:endParaRPr lang="en-US" dirty="0">
              <a:latin typeface="Arial" charset="0"/>
              <a:cs typeface="+mn-cs"/>
            </a:endParaRPr>
          </a:p>
        </p:txBody>
      </p:sp>
    </p:spTree>
    <p:extLst>
      <p:ext uri="{BB962C8B-B14F-4D97-AF65-F5344CB8AC3E}">
        <p14:creationId xmlns="" xmlns:p14="http://schemas.microsoft.com/office/powerpoint/2010/main" val="413438102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indent="190500" algn="l" rtl="0" eaLnBrk="0" fontAlgn="base" hangingPunct="0">
      <a:spcBef>
        <a:spcPct val="30000"/>
      </a:spcBef>
      <a:spcAft>
        <a:spcPct val="0"/>
      </a:spcAft>
      <a:buClr>
        <a:srgbClr val="A50001"/>
      </a:buClr>
      <a:buFont typeface="Wingdings" pitchFamily="2" charset="2"/>
      <a:buChar char="§"/>
      <a:defRPr sz="1200" kern="1200">
        <a:solidFill>
          <a:schemeClr val="tx1"/>
        </a:solidFill>
        <a:latin typeface="Arial" charset="0"/>
        <a:ea typeface="+mn-ea"/>
        <a:cs typeface="+mn-cs"/>
      </a:defRPr>
    </a:lvl2pPr>
    <a:lvl3pPr marL="571500" indent="190500" algn="l" rtl="0" eaLnBrk="0" fontAlgn="base" hangingPunct="0">
      <a:spcBef>
        <a:spcPct val="30000"/>
      </a:spcBef>
      <a:spcAft>
        <a:spcPct val="0"/>
      </a:spcAft>
      <a:buClr>
        <a:srgbClr val="F9DD37"/>
      </a:buClr>
      <a:buChar char="–"/>
      <a:defRPr sz="1200" kern="1200">
        <a:solidFill>
          <a:schemeClr val="tx1"/>
        </a:solidFill>
        <a:latin typeface="Arial" charset="0"/>
        <a:ea typeface="+mn-ea"/>
        <a:cs typeface="+mn-cs"/>
      </a:defRPr>
    </a:lvl3pPr>
    <a:lvl4pPr marL="952500" indent="190500" algn="l" rtl="0" eaLnBrk="0" fontAlgn="base" hangingPunct="0">
      <a:spcBef>
        <a:spcPct val="30000"/>
      </a:spcBef>
      <a:spcAft>
        <a:spcPct val="0"/>
      </a:spcAft>
      <a:buClr>
        <a:srgbClr val="013064"/>
      </a:buClr>
      <a:buChar char="•"/>
      <a:defRPr sz="1200" kern="1200">
        <a:solidFill>
          <a:schemeClr val="tx1"/>
        </a:solidFill>
        <a:latin typeface="Arial" charset="0"/>
        <a:ea typeface="+mn-ea"/>
        <a:cs typeface="+mn-cs"/>
      </a:defRPr>
    </a:lvl4pPr>
    <a:lvl5pPr marL="1333500" indent="190500" algn="l" rtl="0" eaLnBrk="0" fontAlgn="base" hangingPunct="0">
      <a:spcBef>
        <a:spcPct val="30000"/>
      </a:spcBef>
      <a:spcAft>
        <a:spcPct val="0"/>
      </a:spcAft>
      <a:buClr>
        <a:srgbClr val="DDD6AA"/>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900" kern="1200" dirty="0" smtClean="0">
                <a:solidFill>
                  <a:schemeClr val="tx1"/>
                </a:solidFill>
                <a:effectLst/>
                <a:latin typeface="Segoe UI" pitchFamily="34" charset="0"/>
                <a:ea typeface="+mn-ea"/>
                <a:cs typeface="+mn-cs"/>
              </a:rPr>
              <a:t>With </a:t>
            </a:r>
            <a:r>
              <a:rPr lang="en-US" sz="900" b="1" kern="1200" dirty="0" smtClean="0">
                <a:solidFill>
                  <a:schemeClr val="tx1"/>
                </a:solidFill>
                <a:effectLst/>
                <a:latin typeface="Segoe UI" pitchFamily="34" charset="0"/>
                <a:ea typeface="+mn-ea"/>
                <a:cs typeface="+mn-cs"/>
              </a:rPr>
              <a:t>Desktop Virtualization</a:t>
            </a:r>
            <a:r>
              <a:rPr lang="en-US" sz="900" kern="1200" dirty="0" smtClean="0">
                <a:solidFill>
                  <a:schemeClr val="tx1"/>
                </a:solidFill>
                <a:effectLst/>
                <a:latin typeface="Segoe UI" pitchFamily="34" charset="0"/>
                <a:ea typeface="+mn-ea"/>
                <a:cs typeface="+mn-cs"/>
              </a:rPr>
              <a:t>, we have broken the bonds between the OS, Application, and Data and User Settings. With Virtualization solutions in each of these areas, we provide our customers the ability to provide the </a:t>
            </a:r>
            <a:r>
              <a:rPr lang="en-US" sz="900" b="1" kern="1200" dirty="0" smtClean="0">
                <a:solidFill>
                  <a:schemeClr val="tx1"/>
                </a:solidFill>
                <a:effectLst/>
                <a:latin typeface="Segoe UI" pitchFamily="34" charset="0"/>
                <a:ea typeface="+mn-ea"/>
                <a:cs typeface="+mn-cs"/>
              </a:rPr>
              <a:t>best solution</a:t>
            </a:r>
            <a:r>
              <a:rPr lang="en-US" sz="900" kern="1200" dirty="0" smtClean="0">
                <a:solidFill>
                  <a:schemeClr val="tx1"/>
                </a:solidFill>
                <a:effectLst/>
                <a:latin typeface="Segoe UI" pitchFamily="34" charset="0"/>
                <a:ea typeface="+mn-ea"/>
                <a:cs typeface="+mn-cs"/>
              </a:rPr>
              <a:t> for the customer </a:t>
            </a:r>
            <a:r>
              <a:rPr lang="en-US" sz="900" b="1" kern="1200" dirty="0" smtClean="0">
                <a:solidFill>
                  <a:schemeClr val="tx1"/>
                </a:solidFill>
                <a:effectLst/>
                <a:latin typeface="Segoe UI" pitchFamily="34" charset="0"/>
                <a:ea typeface="+mn-ea"/>
                <a:cs typeface="+mn-cs"/>
              </a:rPr>
              <a:t>depending on the individual need</a:t>
            </a:r>
            <a:r>
              <a:rPr lang="en-US" sz="900" kern="1200" dirty="0" smtClean="0">
                <a:solidFill>
                  <a:schemeClr val="tx1"/>
                </a:solidFill>
                <a:effectLst/>
                <a:latin typeface="Segoe UI" pitchFamily="34" charset="0"/>
                <a:ea typeface="+mn-ea"/>
                <a:cs typeface="+mn-cs"/>
              </a:rPr>
              <a:t>.</a:t>
            </a:r>
          </a:p>
          <a:p>
            <a:pPr rtl="0"/>
            <a:r>
              <a:rPr lang="en-US" sz="900" kern="1200" dirty="0" smtClean="0">
                <a:solidFill>
                  <a:schemeClr val="tx1"/>
                </a:solidFill>
                <a:effectLst/>
                <a:latin typeface="Segoe UI" pitchFamily="34" charset="0"/>
                <a:ea typeface="+mn-ea"/>
                <a:cs typeface="+mn-cs"/>
              </a:rPr>
              <a:t>For </a:t>
            </a:r>
            <a:r>
              <a:rPr lang="en-US" sz="900" b="1" kern="1200" dirty="0" smtClean="0">
                <a:solidFill>
                  <a:schemeClr val="tx1"/>
                </a:solidFill>
                <a:effectLst/>
                <a:latin typeface="Segoe UI" pitchFamily="34" charset="0"/>
                <a:ea typeface="+mn-ea"/>
                <a:cs typeface="+mn-cs"/>
              </a:rPr>
              <a:t>Data and User Settings</a:t>
            </a:r>
            <a:r>
              <a:rPr lang="en-US" sz="900" kern="1200" dirty="0" smtClean="0">
                <a:solidFill>
                  <a:schemeClr val="tx1"/>
                </a:solidFill>
                <a:effectLst/>
                <a:latin typeface="Segoe UI" pitchFamily="34" charset="0"/>
                <a:ea typeface="+mn-ea"/>
                <a:cs typeface="+mn-cs"/>
              </a:rPr>
              <a:t>: Folder redirection and roaming profiles having the user’s personal profile and data available dynamically on any authorized PC. Providing companies with the ability to back up personal profiles and data to the data center. </a:t>
            </a:r>
          </a:p>
          <a:p>
            <a:pPr rtl="0"/>
            <a:r>
              <a:rPr lang="en-US" sz="900" kern="1200" dirty="0" smtClean="0">
                <a:solidFill>
                  <a:schemeClr val="tx1"/>
                </a:solidFill>
                <a:effectLst/>
                <a:latin typeface="Segoe UI" pitchFamily="34" charset="0"/>
                <a:ea typeface="+mn-ea"/>
                <a:cs typeface="+mn-cs"/>
              </a:rPr>
              <a:t>Solutions: </a:t>
            </a:r>
          </a:p>
          <a:p>
            <a:pPr rtl="0"/>
            <a:r>
              <a:rPr lang="en-US" sz="900" b="1" kern="1200" dirty="0" smtClean="0">
                <a:solidFill>
                  <a:schemeClr val="tx1"/>
                </a:solidFill>
                <a:effectLst/>
                <a:latin typeface="Segoe UI" pitchFamily="34" charset="0"/>
                <a:ea typeface="+mn-ea"/>
                <a:cs typeface="+mn-cs"/>
              </a:rPr>
              <a:t>Application Virtualization</a:t>
            </a:r>
            <a:r>
              <a:rPr lang="en-US" sz="900" kern="1200" dirty="0" smtClean="0">
                <a:solidFill>
                  <a:schemeClr val="tx1"/>
                </a:solidFill>
                <a:effectLst/>
                <a:latin typeface="Segoe UI" pitchFamily="34" charset="0"/>
                <a:ea typeface="+mn-ea"/>
                <a:cs typeface="+mn-cs"/>
              </a:rPr>
              <a:t>: Providing end users with the ability to have their business applications available on any authorized PC. Decoupling applications from the operating system (OS) and helping to eliminate application-to-application incompatibility, because applications are no longer installed on the local client machine. In addition, application streaming expedites the application delivery process so that IT no longer needs to install applications locally on every machine.</a:t>
            </a:r>
          </a:p>
          <a:p>
            <a:pPr rtl="0"/>
            <a:endParaRPr lang="en-US" sz="900" b="1" kern="1200" dirty="0" smtClean="0">
              <a:solidFill>
                <a:schemeClr val="tx1"/>
              </a:solidFill>
              <a:effectLst/>
              <a:latin typeface="Segoe UI" pitchFamily="34" charset="0"/>
              <a:ea typeface="+mn-ea"/>
              <a:cs typeface="+mn-cs"/>
            </a:endParaRPr>
          </a:p>
          <a:p>
            <a:pPr rtl="0"/>
            <a:r>
              <a:rPr lang="en-US" sz="900" b="1" kern="1200" dirty="0" smtClean="0">
                <a:solidFill>
                  <a:schemeClr val="tx1"/>
                </a:solidFill>
                <a:effectLst/>
                <a:latin typeface="Segoe UI" pitchFamily="34" charset="0"/>
                <a:ea typeface="+mn-ea"/>
                <a:cs typeface="+mn-cs"/>
              </a:rPr>
              <a:t>Remote App</a:t>
            </a:r>
            <a:r>
              <a:rPr lang="en-US" sz="900" kern="1200" dirty="0" smtClean="0">
                <a:solidFill>
                  <a:schemeClr val="tx1"/>
                </a:solidFill>
                <a:effectLst/>
                <a:latin typeface="Segoe UI" pitchFamily="34" charset="0"/>
                <a:ea typeface="+mn-ea"/>
                <a:cs typeface="+mn-cs"/>
              </a:rPr>
              <a:t> : programs that are accessed remotely through Terminal Services and appear as if they are running on the end user's local computer. Users can run RemoteApp programs side by side with their local programs. A user can minimize, maximize, and resize the program window, and can easily start multiple programs at the same time. If a user is running more than one RemoteApp program on the same terminal server, the RemoteApp programs will share the same Terminal Services session.</a:t>
            </a:r>
          </a:p>
          <a:p>
            <a:pPr rtl="0"/>
            <a:endParaRPr lang="en-US" sz="900" b="1" kern="1200" dirty="0" smtClean="0">
              <a:solidFill>
                <a:schemeClr val="tx1"/>
              </a:solidFill>
              <a:effectLst/>
              <a:latin typeface="Segoe UI" pitchFamily="34" charset="0"/>
              <a:ea typeface="+mn-ea"/>
              <a:cs typeface="+mn-cs"/>
            </a:endParaRPr>
          </a:p>
          <a:p>
            <a:pPr rtl="0"/>
            <a:r>
              <a:rPr lang="en-US" sz="900" b="1" kern="1200" dirty="0" smtClean="0">
                <a:solidFill>
                  <a:schemeClr val="tx1"/>
                </a:solidFill>
                <a:effectLst/>
                <a:latin typeface="Segoe UI" pitchFamily="34" charset="0"/>
                <a:ea typeface="+mn-ea"/>
                <a:cs typeface="+mn-cs"/>
              </a:rPr>
              <a:t>VDI</a:t>
            </a:r>
            <a:r>
              <a:rPr lang="en-US" sz="900" kern="1200" dirty="0" smtClean="0">
                <a:solidFill>
                  <a:schemeClr val="tx1"/>
                </a:solidFill>
                <a:effectLst/>
                <a:latin typeface="Segoe UI" pitchFamily="34" charset="0"/>
                <a:ea typeface="+mn-ea"/>
                <a:cs typeface="+mn-cs"/>
              </a:rPr>
              <a:t>: technology enabling users to access their personalized Windows desktops that are hosted on servers. (performance subject to network connection)</a:t>
            </a:r>
          </a:p>
          <a:p>
            <a:pPr rtl="0"/>
            <a:endParaRPr lang="en-US" sz="900" b="1" kern="1200" dirty="0" smtClean="0">
              <a:solidFill>
                <a:schemeClr val="tx1"/>
              </a:solidFill>
              <a:effectLst/>
              <a:latin typeface="Segoe UI" pitchFamily="34" charset="0"/>
              <a:ea typeface="+mn-ea"/>
              <a:cs typeface="+mn-cs"/>
            </a:endParaRPr>
          </a:p>
          <a:p>
            <a:pPr rtl="0"/>
            <a:r>
              <a:rPr lang="en-US" sz="900" b="1" kern="1200" dirty="0" smtClean="0">
                <a:solidFill>
                  <a:schemeClr val="tx1"/>
                </a:solidFill>
                <a:effectLst/>
                <a:latin typeface="Segoe UI" pitchFamily="34" charset="0"/>
                <a:ea typeface="+mn-ea"/>
                <a:cs typeface="+mn-cs"/>
              </a:rPr>
              <a:t>Session Virtualization</a:t>
            </a:r>
            <a:r>
              <a:rPr lang="en-US" sz="900" kern="1200" dirty="0" smtClean="0">
                <a:solidFill>
                  <a:schemeClr val="tx1"/>
                </a:solidFill>
                <a:effectLst/>
                <a:latin typeface="Segoe UI" pitchFamily="34" charset="0"/>
                <a:ea typeface="+mn-ea"/>
                <a:cs typeface="+mn-cs"/>
              </a:rPr>
              <a:t>: Microsoft has been active in Session Virtualization for over a decade. Session virtualization makes it possible for companies to run an application or an entire desktop in one location, but have it be controlled in another. It allows companies to install and manage session-based desktops and applications, or virtual-machine based desktops on centralized servers in the data center; screen images are delivered to the users, and the users' client machines, in turn, send keystrokes and mouse movements back to the server. When using Session Virtualization, administrators can present users with an entire desktop environment, or with their individual applications and data which they require to complete their task. From a user perspective, these applications are integrated seamlessly—looking, feeling, and behaving like local applications.</a:t>
            </a:r>
          </a:p>
          <a:p>
            <a:pPr rtl="0"/>
            <a:endParaRPr lang="en-US" sz="900" b="1" kern="1200" dirty="0" smtClean="0">
              <a:solidFill>
                <a:schemeClr val="tx1"/>
              </a:solidFill>
              <a:effectLst/>
              <a:latin typeface="Segoe UI" pitchFamily="34" charset="0"/>
              <a:ea typeface="+mn-ea"/>
              <a:cs typeface="+mn-cs"/>
            </a:endParaRPr>
          </a:p>
          <a:p>
            <a:pPr rtl="0"/>
            <a:r>
              <a:rPr lang="en-US" sz="900" b="1" kern="1200" dirty="0" smtClean="0">
                <a:solidFill>
                  <a:schemeClr val="tx1"/>
                </a:solidFill>
                <a:effectLst/>
                <a:latin typeface="Segoe UI" pitchFamily="34" charset="0"/>
                <a:ea typeface="+mn-ea"/>
                <a:cs typeface="+mn-cs"/>
              </a:rPr>
              <a:t>Enterprise Desktop Virtualization</a:t>
            </a:r>
            <a:r>
              <a:rPr lang="en-US" sz="900" kern="1200" dirty="0" smtClean="0">
                <a:solidFill>
                  <a:schemeClr val="tx1"/>
                </a:solidFill>
                <a:effectLst/>
                <a:latin typeface="Segoe UI" pitchFamily="34" charset="0"/>
                <a:ea typeface="+mn-ea"/>
                <a:cs typeface="+mn-cs"/>
              </a:rPr>
              <a:t> providing companies with the ability to deploy and manage virtual Windows desktops to help enterprises upgrade to the latest version of Windows, without having to worry about application compatibility. Provides companies the ability to run two operating systems on one device, adding virtual image delivery, policy-based provisioning, and centralized management. </a:t>
            </a:r>
          </a:p>
          <a:p>
            <a:pPr marL="0" marR="0" indent="0" algn="l" defTabSz="914363" rtl="0" eaLnBrk="1" fontAlgn="auto" latinLnBrk="0" hangingPunct="1">
              <a:lnSpc>
                <a:spcPct val="90000"/>
              </a:lnSpc>
              <a:spcBef>
                <a:spcPts val="0"/>
              </a:spcBef>
              <a:spcAft>
                <a:spcPts val="333"/>
              </a:spcAft>
              <a:buClrTx/>
              <a:buSzTx/>
              <a:buFontTx/>
              <a:buNone/>
              <a:tabLst/>
              <a:defRPr/>
            </a:pPr>
            <a:endParaRPr lang="en-US" i="0"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Determine where existing infrastrcuture can continue to deliver ROI now and include  virtualization in the future </a:t>
            </a:r>
            <a:endParaRPr lang="en-US" dirty="0"/>
          </a:p>
        </p:txBody>
      </p:sp>
      <p:sp>
        <p:nvSpPr>
          <p:cNvPr id="4" name="Header Placeholder 3"/>
          <p:cNvSpPr>
            <a:spLocks noGrp="1"/>
          </p:cNvSpPr>
          <p:nvPr>
            <p:ph type="hdr" sz="quarter" idx="10"/>
          </p:nvPr>
        </p:nvSpPr>
        <p:spPr/>
        <p:txBody>
          <a:bodyPr/>
          <a:lstStyle/>
          <a:p>
            <a:pPr>
              <a:defRPr/>
            </a:pPr>
            <a:r>
              <a:rPr lang="en-US" dirty="0" smtClean="0"/>
              <a:t>Title of Presentation</a:t>
            </a:r>
          </a:p>
          <a:p>
            <a:pPr>
              <a:defRPr/>
            </a:pPr>
            <a:r>
              <a:rPr lang="en-US" dirty="0" smtClean="0"/>
              <a:t>Client</a:t>
            </a:r>
            <a:endParaRPr lang="en-US" dirty="0"/>
          </a:p>
        </p:txBody>
      </p:sp>
      <p:sp>
        <p:nvSpPr>
          <p:cNvPr id="5" name="Footer Placeholder 4"/>
          <p:cNvSpPr>
            <a:spLocks noGrp="1"/>
          </p:cNvSpPr>
          <p:nvPr>
            <p:ph type="ftr" sz="quarter" idx="11"/>
          </p:nvPr>
        </p:nvSpPr>
        <p:spPr/>
        <p:txBody>
          <a:bodyPr/>
          <a:lstStyle/>
          <a:p>
            <a:pPr>
              <a:defRPr/>
            </a:pPr>
            <a:r>
              <a:rPr lang="en-US" dirty="0" smtClean="0"/>
              <a:t>Copyright IDC. Reproduction is forbidden unless authorized. All rights reserved.</a:t>
            </a:r>
            <a:endParaRPr lang="en-US" dirty="0"/>
          </a:p>
        </p:txBody>
      </p:sp>
      <p:sp>
        <p:nvSpPr>
          <p:cNvPr id="6" name="Slide Number Placeholder 5"/>
          <p:cNvSpPr>
            <a:spLocks noGrp="1"/>
          </p:cNvSpPr>
          <p:nvPr>
            <p:ph type="sldNum" sz="quarter" idx="12"/>
          </p:nvPr>
        </p:nvSpPr>
        <p:spPr/>
        <p:txBody>
          <a:bodyPr/>
          <a:lstStyle/>
          <a:p>
            <a:pPr>
              <a:defRPr/>
            </a:pPr>
            <a:fld id="{B471D590-0377-499B-A48B-33EFC717CE0C}" type="slidenum">
              <a:rPr lang="en-US" smtClean="0"/>
              <a:pPr>
                <a:defRPr/>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Determine where existing infrastructure can continue to deliver ROI now and include virtualization in the future </a:t>
            </a:r>
            <a:endParaRPr lang="en-US" dirty="0"/>
          </a:p>
        </p:txBody>
      </p:sp>
      <p:sp>
        <p:nvSpPr>
          <p:cNvPr id="4" name="Header Placeholder 3"/>
          <p:cNvSpPr>
            <a:spLocks noGrp="1"/>
          </p:cNvSpPr>
          <p:nvPr>
            <p:ph type="hdr" sz="quarter" idx="10"/>
          </p:nvPr>
        </p:nvSpPr>
        <p:spPr/>
        <p:txBody>
          <a:bodyPr/>
          <a:lstStyle/>
          <a:p>
            <a:pPr>
              <a:defRPr/>
            </a:pPr>
            <a:r>
              <a:rPr lang="en-US" dirty="0" smtClean="0"/>
              <a:t>Title of Presentation</a:t>
            </a:r>
          </a:p>
          <a:p>
            <a:pPr>
              <a:defRPr/>
            </a:pPr>
            <a:r>
              <a:rPr lang="en-US" dirty="0" smtClean="0"/>
              <a:t>Client</a:t>
            </a:r>
            <a:endParaRPr lang="en-US" dirty="0"/>
          </a:p>
        </p:txBody>
      </p:sp>
      <p:sp>
        <p:nvSpPr>
          <p:cNvPr id="5" name="Footer Placeholder 4"/>
          <p:cNvSpPr>
            <a:spLocks noGrp="1"/>
          </p:cNvSpPr>
          <p:nvPr>
            <p:ph type="ftr" sz="quarter" idx="11"/>
          </p:nvPr>
        </p:nvSpPr>
        <p:spPr/>
        <p:txBody>
          <a:bodyPr/>
          <a:lstStyle/>
          <a:p>
            <a:pPr>
              <a:defRPr/>
            </a:pPr>
            <a:r>
              <a:rPr lang="en-US" dirty="0" smtClean="0"/>
              <a:t>Copyright IDC. Reproduction is forbidden unless authorized. All rights reserved.</a:t>
            </a:r>
            <a:endParaRPr lang="en-US" dirty="0"/>
          </a:p>
        </p:txBody>
      </p:sp>
      <p:sp>
        <p:nvSpPr>
          <p:cNvPr id="6" name="Slide Number Placeholder 5"/>
          <p:cNvSpPr>
            <a:spLocks noGrp="1"/>
          </p:cNvSpPr>
          <p:nvPr>
            <p:ph type="sldNum" sz="quarter" idx="12"/>
          </p:nvPr>
        </p:nvSpPr>
        <p:spPr/>
        <p:txBody>
          <a:bodyPr/>
          <a:lstStyle/>
          <a:p>
            <a:pPr>
              <a:defRPr/>
            </a:pPr>
            <a:fld id="{B471D590-0377-499B-A48B-33EFC717CE0C}" type="slidenum">
              <a:rPr lang="en-US" smtClean="0"/>
              <a:pPr>
                <a:defRPr/>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900" kern="1200" dirty="0" smtClean="0">
                <a:solidFill>
                  <a:schemeClr val="tx1"/>
                </a:solidFill>
                <a:effectLst/>
                <a:latin typeface="Segoe UI" pitchFamily="34" charset="0"/>
                <a:ea typeface="+mn-ea"/>
                <a:cs typeface="+mn-cs"/>
              </a:rPr>
              <a:t>So we talked about the essential capabilities companies need to deliver on.</a:t>
            </a:r>
          </a:p>
          <a:p>
            <a:pPr rtl="0"/>
            <a:r>
              <a:rPr lang="en-US" sz="900" i="1" kern="1200" dirty="0" smtClean="0">
                <a:solidFill>
                  <a:schemeClr val="tx1"/>
                </a:solidFill>
                <a:effectLst/>
                <a:latin typeface="Segoe UI" pitchFamily="34" charset="0"/>
                <a:ea typeface="+mn-ea"/>
                <a:cs typeface="+mn-cs"/>
              </a:rPr>
              <a:t>Business Agility and Continuity and Anywhere Access for Users.</a:t>
            </a:r>
            <a:endParaRPr lang="en-US" sz="900" kern="1200" dirty="0" smtClean="0">
              <a:solidFill>
                <a:schemeClr val="tx1"/>
              </a:solidFill>
              <a:effectLst/>
              <a:latin typeface="Segoe UI" pitchFamily="34" charset="0"/>
              <a:ea typeface="+mn-ea"/>
              <a:cs typeface="+mn-cs"/>
            </a:endParaRPr>
          </a:p>
          <a:p>
            <a:pPr rtl="0"/>
            <a:r>
              <a:rPr lang="en-US" sz="900" kern="1200" dirty="0" smtClean="0">
                <a:solidFill>
                  <a:schemeClr val="tx1"/>
                </a:solidFill>
                <a:effectLst/>
                <a:latin typeface="Segoe UI" pitchFamily="34" charset="0"/>
                <a:ea typeface="+mn-ea"/>
                <a:cs typeface="+mn-cs"/>
              </a:rPr>
              <a:t>Microsoft has a comprehensive set of solutions that go across the datacenter and the desktop.  We enable companies to run a hybrid environment</a:t>
            </a:r>
          </a:p>
          <a:p>
            <a:pPr rtl="0"/>
            <a:r>
              <a:rPr lang="en-US" sz="900" kern="1200" dirty="0" smtClean="0">
                <a:solidFill>
                  <a:schemeClr val="tx1"/>
                </a:solidFill>
                <a:effectLst/>
                <a:latin typeface="Segoe UI" pitchFamily="34" charset="0"/>
                <a:ea typeface="+mn-ea"/>
                <a:cs typeface="+mn-cs"/>
              </a:rPr>
              <a:t> </a:t>
            </a:r>
          </a:p>
          <a:p>
            <a:pPr rtl="0"/>
            <a:r>
              <a:rPr lang="en-US" sz="900" b="1" kern="1200" dirty="0" smtClean="0">
                <a:solidFill>
                  <a:schemeClr val="tx1"/>
                </a:solidFill>
                <a:effectLst/>
                <a:latin typeface="Segoe UI" pitchFamily="34" charset="0"/>
                <a:ea typeface="+mn-ea"/>
                <a:cs typeface="+mn-cs"/>
              </a:rPr>
              <a:t>VDI</a:t>
            </a:r>
            <a:r>
              <a:rPr lang="en-US" sz="900" kern="1200" dirty="0" smtClean="0">
                <a:solidFill>
                  <a:schemeClr val="tx1"/>
                </a:solidFill>
                <a:effectLst/>
                <a:latin typeface="Segoe UI" pitchFamily="34" charset="0"/>
                <a:ea typeface="+mn-ea"/>
                <a:cs typeface="+mn-cs"/>
              </a:rPr>
              <a:t> is for every company and not for every desktop as it is best suited to certain scenarios (it assumes workers are connected)</a:t>
            </a:r>
          </a:p>
          <a:p>
            <a:pPr rtl="0"/>
            <a:r>
              <a:rPr lang="en-US" sz="900" kern="1200" dirty="0" smtClean="0">
                <a:solidFill>
                  <a:schemeClr val="tx1"/>
                </a:solidFill>
                <a:effectLst/>
                <a:latin typeface="Segoe UI" pitchFamily="34" charset="0"/>
                <a:ea typeface="+mn-ea"/>
                <a:cs typeface="+mn-cs"/>
              </a:rPr>
              <a:t>For example: Managing unmanaged desktops; For Remote offices with excellent connectivity;  Providing greater flexibility for users with existing centralized desktops; </a:t>
            </a:r>
          </a:p>
          <a:p>
            <a:pPr rtl="0"/>
            <a:r>
              <a:rPr lang="en-US" sz="900" kern="1200" dirty="0" smtClean="0">
                <a:solidFill>
                  <a:schemeClr val="tx1"/>
                </a:solidFill>
                <a:effectLst/>
                <a:latin typeface="Segoe UI" pitchFamily="34" charset="0"/>
                <a:ea typeface="+mn-ea"/>
                <a:cs typeface="+mn-cs"/>
              </a:rPr>
              <a:t>Providing A high level of security as everything is centralized in the datacenter</a:t>
            </a:r>
          </a:p>
          <a:p>
            <a:pPr rtl="0"/>
            <a:r>
              <a:rPr lang="en-US" sz="900" kern="1200" dirty="0" smtClean="0">
                <a:solidFill>
                  <a:schemeClr val="tx1"/>
                </a:solidFill>
                <a:effectLst/>
                <a:latin typeface="Segoe UI" pitchFamily="34" charset="0"/>
                <a:ea typeface="+mn-ea"/>
                <a:cs typeface="+mn-cs"/>
              </a:rPr>
              <a:t> </a:t>
            </a:r>
          </a:p>
          <a:p>
            <a:pPr rtl="0"/>
            <a:r>
              <a:rPr lang="en-US" sz="900" b="1" kern="1200" dirty="0" smtClean="0">
                <a:solidFill>
                  <a:schemeClr val="tx1"/>
                </a:solidFill>
                <a:effectLst/>
                <a:latin typeface="Segoe UI" pitchFamily="34" charset="0"/>
                <a:ea typeface="+mn-ea"/>
                <a:cs typeface="+mn-cs"/>
              </a:rPr>
              <a:t>User State Virtualization and Application Virtualization </a:t>
            </a:r>
            <a:r>
              <a:rPr lang="en-US" sz="900" kern="1200" dirty="0" smtClean="0">
                <a:solidFill>
                  <a:schemeClr val="tx1"/>
                </a:solidFill>
                <a:effectLst/>
                <a:latin typeface="Segoe UI" pitchFamily="34" charset="0"/>
                <a:ea typeface="+mn-ea"/>
                <a:cs typeface="+mn-cs"/>
              </a:rPr>
              <a:t>provide the flexibility for every customer scenario. </a:t>
            </a:r>
          </a:p>
          <a:p>
            <a:pPr rtl="0"/>
            <a:r>
              <a:rPr lang="en-US" sz="900" kern="1200" dirty="0" smtClean="0">
                <a:solidFill>
                  <a:schemeClr val="tx1"/>
                </a:solidFill>
                <a:effectLst/>
                <a:latin typeface="Segoe UI" pitchFamily="34" charset="0"/>
                <a:ea typeface="+mn-ea"/>
                <a:cs typeface="+mn-cs"/>
              </a:rPr>
              <a:t>There are three reasons for this:</a:t>
            </a:r>
          </a:p>
          <a:p>
            <a:pPr rtl="0"/>
            <a:r>
              <a:rPr lang="en-US" sz="900" kern="1200" dirty="0" smtClean="0">
                <a:solidFill>
                  <a:schemeClr val="tx1"/>
                </a:solidFill>
                <a:effectLst/>
                <a:latin typeface="Segoe UI" pitchFamily="34" charset="0"/>
                <a:ea typeface="+mn-ea"/>
                <a:cs typeface="+mn-cs"/>
              </a:rPr>
              <a:t>Virtualizing these layers provide immediate TCO benefits. The TCO benefits are well proven </a:t>
            </a:r>
            <a:r>
              <a:rPr lang="en-US" sz="900" u="sng" kern="1200" dirty="0" smtClean="0">
                <a:solidFill>
                  <a:schemeClr val="tx1"/>
                </a:solidFill>
                <a:effectLst/>
                <a:latin typeface="Segoe UI" pitchFamily="34" charset="0"/>
                <a:ea typeface="+mn-ea"/>
                <a:cs typeface="+mn-cs"/>
              </a:rPr>
              <a:t>today</a:t>
            </a:r>
            <a:r>
              <a:rPr lang="en-US" sz="900" kern="1200" dirty="0" smtClean="0">
                <a:solidFill>
                  <a:schemeClr val="tx1"/>
                </a:solidFill>
                <a:effectLst/>
                <a:latin typeface="Segoe UI" pitchFamily="34" charset="0"/>
                <a:ea typeface="+mn-ea"/>
                <a:cs typeface="+mn-cs"/>
              </a:rPr>
              <a:t>.</a:t>
            </a:r>
          </a:p>
          <a:p>
            <a:pPr rtl="0"/>
            <a:r>
              <a:rPr lang="en-US" sz="900" kern="1200" dirty="0" smtClean="0">
                <a:solidFill>
                  <a:schemeClr val="tx1"/>
                </a:solidFill>
                <a:effectLst/>
                <a:latin typeface="Segoe UI" pitchFamily="34" charset="0"/>
                <a:ea typeface="+mn-ea"/>
                <a:cs typeface="+mn-cs"/>
              </a:rPr>
              <a:t>These technologies are applicable for users across all your Windows desktops – existing desktops as well as future deployments. This allows companies to realize the TCO benefits on the large population of existing users and increase the impact on bottom line costs.</a:t>
            </a:r>
          </a:p>
          <a:p>
            <a:pPr rtl="0"/>
            <a:r>
              <a:rPr lang="en-US" sz="900" kern="1200" dirty="0" smtClean="0">
                <a:solidFill>
                  <a:schemeClr val="tx1"/>
                </a:solidFill>
                <a:effectLst/>
                <a:latin typeface="Segoe UI" pitchFamily="34" charset="0"/>
                <a:ea typeface="+mn-ea"/>
                <a:cs typeface="+mn-cs"/>
              </a:rPr>
              <a:t>Last, these technologies lay the foundation for future desktop virtualization deployments. It does not matter what companies plan to deploy in the future (rich-client or thin-client), and for which set of users. Virtualizing applications and user state will be required in almost all cases</a:t>
            </a:r>
          </a:p>
          <a:p>
            <a:pPr rtl="0"/>
            <a:r>
              <a:rPr lang="en-US" sz="900" kern="1200" dirty="0" smtClean="0">
                <a:solidFill>
                  <a:schemeClr val="tx1"/>
                </a:solidFill>
                <a:effectLst/>
                <a:latin typeface="Segoe UI" pitchFamily="34" charset="0"/>
                <a:ea typeface="+mn-ea"/>
                <a:cs typeface="+mn-cs"/>
              </a:rPr>
              <a:t> </a:t>
            </a:r>
          </a:p>
          <a:p>
            <a:pPr rtl="0"/>
            <a:r>
              <a:rPr lang="en-US" sz="900" kern="1200" dirty="0" smtClean="0">
                <a:solidFill>
                  <a:schemeClr val="tx1"/>
                </a:solidFill>
                <a:effectLst/>
                <a:latin typeface="Segoe UI" pitchFamily="34" charset="0"/>
                <a:ea typeface="+mn-ea"/>
                <a:cs typeface="+mn-cs"/>
              </a:rPr>
              <a:t>Regardless of a company’s virtualization environment, having </a:t>
            </a:r>
            <a:r>
              <a:rPr lang="en-US" sz="900" b="1" kern="1200" dirty="0" smtClean="0">
                <a:solidFill>
                  <a:schemeClr val="tx1"/>
                </a:solidFill>
                <a:effectLst/>
                <a:latin typeface="Segoe UI" pitchFamily="34" charset="0"/>
                <a:ea typeface="+mn-ea"/>
                <a:cs typeface="+mn-cs"/>
              </a:rPr>
              <a:t>management capabilities </a:t>
            </a:r>
            <a:r>
              <a:rPr lang="en-US" sz="900" kern="1200" dirty="0" smtClean="0">
                <a:solidFill>
                  <a:schemeClr val="tx1"/>
                </a:solidFill>
                <a:effectLst/>
                <a:latin typeface="Segoe UI" pitchFamily="34" charset="0"/>
                <a:ea typeface="+mn-ea"/>
                <a:cs typeface="+mn-cs"/>
              </a:rPr>
              <a:t>across both the physical and virtual environments is key. Microsoft has a comprehensive unified management infrastructure allowing for a single console to provide integrated management</a:t>
            </a:r>
          </a:p>
          <a:p>
            <a:pPr rtl="0"/>
            <a:r>
              <a:rPr lang="en-US" sz="900" kern="1200" dirty="0" smtClean="0">
                <a:solidFill>
                  <a:schemeClr val="tx1"/>
                </a:solidFill>
                <a:effectLst/>
                <a:latin typeface="Segoe UI" pitchFamily="34" charset="0"/>
                <a:ea typeface="+mn-ea"/>
                <a:cs typeface="+mn-cs"/>
              </a:rPr>
              <a:t>What do we mean by the management capability that Microsoft offers? </a:t>
            </a:r>
          </a:p>
          <a:p>
            <a:pPr rtl="0"/>
            <a:r>
              <a:rPr lang="en-US" sz="900" kern="1200" dirty="0" smtClean="0">
                <a:solidFill>
                  <a:schemeClr val="tx1"/>
                </a:solidFill>
                <a:effectLst/>
                <a:latin typeface="Segoe UI" pitchFamily="34" charset="0"/>
                <a:ea typeface="+mn-ea"/>
                <a:cs typeface="+mn-cs"/>
              </a:rPr>
              <a:t>•       the ability to deliver to users targeted virtual applications, along with physical applications, in addition to software updates and other configuration management services; Integrated incident awareness, response, problem tracking, help desk support, remediation, recovery, and reporting across physical and virtual PCs/Apps</a:t>
            </a:r>
          </a:p>
          <a:p>
            <a:pPr rtl="0"/>
            <a:r>
              <a:rPr lang="en-US" sz="900" kern="1200" dirty="0" smtClean="0">
                <a:solidFill>
                  <a:schemeClr val="tx1"/>
                </a:solidFill>
                <a:effectLst/>
                <a:latin typeface="Segoe UI" pitchFamily="34" charset="0"/>
                <a:ea typeface="+mn-ea"/>
                <a:cs typeface="+mn-cs"/>
              </a:rPr>
              <a:t>•       Centralized, policy-based management – including deployment, patching, and updating through application termination</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p:txBody>
          <a:bodyPr/>
          <a:lstStyle/>
          <a:p>
            <a:pPr>
              <a:defRPr/>
            </a:pPr>
            <a:r>
              <a:rPr lang="en-US" dirty="0" smtClean="0">
                <a:solidFill>
                  <a:prstClr val="black"/>
                </a:solidFill>
              </a:rPr>
              <a:t>Title of Presentation</a:t>
            </a:r>
          </a:p>
          <a:p>
            <a:pPr>
              <a:defRPr/>
            </a:pPr>
            <a:r>
              <a:rPr lang="en-US" dirty="0" smtClean="0">
                <a:solidFill>
                  <a:prstClr val="black"/>
                </a:solidFill>
              </a:rPr>
              <a:t>Client</a:t>
            </a:r>
          </a:p>
        </p:txBody>
      </p:sp>
      <p:sp>
        <p:nvSpPr>
          <p:cNvPr id="53251" name="Rectangle 6"/>
          <p:cNvSpPr>
            <a:spLocks noGrp="1" noChangeArrowheads="1"/>
          </p:cNvSpPr>
          <p:nvPr>
            <p:ph type="ftr" sz="quarter" idx="4"/>
          </p:nvPr>
        </p:nvSpPr>
        <p:spPr/>
        <p:txBody>
          <a:bodyPr/>
          <a:lstStyle/>
          <a:p>
            <a:pPr>
              <a:defRPr/>
            </a:pPr>
            <a:r>
              <a:rPr lang="en-US" dirty="0" smtClean="0">
                <a:solidFill>
                  <a:prstClr val="black"/>
                </a:solidFill>
              </a:rPr>
              <a:t>Copyright IDC. Reproduction is forbidden unless authorized. All rights reserved.</a:t>
            </a:r>
          </a:p>
        </p:txBody>
      </p:sp>
      <p:sp>
        <p:nvSpPr>
          <p:cNvPr id="53252" name="Rectangle 7"/>
          <p:cNvSpPr>
            <a:spLocks noGrp="1" noChangeArrowheads="1"/>
          </p:cNvSpPr>
          <p:nvPr>
            <p:ph type="sldNum" sz="quarter" idx="5"/>
          </p:nvPr>
        </p:nvSpPr>
        <p:spPr/>
        <p:txBody>
          <a:bodyPr/>
          <a:lstStyle/>
          <a:p>
            <a:pPr>
              <a:defRPr/>
            </a:pPr>
            <a:fld id="{FFBCB0A7-0183-433E-9E59-469C661B85E1}" type="slidenum">
              <a:rPr lang="en-US" smtClean="0">
                <a:solidFill>
                  <a:prstClr val="black"/>
                </a:solidFill>
              </a:rPr>
              <a:pPr>
                <a:defRPr/>
              </a:pPr>
              <a:t>3</a:t>
            </a:fld>
            <a:endParaRPr lang="en-US" dirty="0" smtClean="0">
              <a:solidFill>
                <a:prstClr val="black"/>
              </a:solidFill>
            </a:endParaRPr>
          </a:p>
        </p:txBody>
      </p:sp>
      <p:sp>
        <p:nvSpPr>
          <p:cNvPr id="57349" name="Rectangle 2"/>
          <p:cNvSpPr>
            <a:spLocks noGrp="1" noRot="1" noChangeAspect="1" noChangeArrowheads="1" noTextEdit="1"/>
          </p:cNvSpPr>
          <p:nvPr>
            <p:ph type="sldImg"/>
          </p:nvPr>
        </p:nvSpPr>
        <p:spPr>
          <a:xfrm>
            <a:off x="785813" y="668338"/>
            <a:ext cx="4451350" cy="3338512"/>
          </a:xfrm>
          <a:ln/>
        </p:spPr>
      </p:sp>
      <p:sp>
        <p:nvSpPr>
          <p:cNvPr id="57350" name="Rectangle 3"/>
          <p:cNvSpPr>
            <a:spLocks noGrp="1" noChangeArrowheads="1"/>
          </p:cNvSpPr>
          <p:nvPr>
            <p:ph type="body" idx="1"/>
          </p:nvPr>
        </p:nvSpPr>
        <p:spPr>
          <a:xfrm>
            <a:off x="803275" y="4229100"/>
            <a:ext cx="4416425" cy="4005263"/>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key term,</a:t>
            </a:r>
            <a:r>
              <a:rPr lang="en-US" baseline="0" dirty="0" smtClean="0"/>
              <a:t> lead to next slide</a:t>
            </a:r>
            <a:br>
              <a:rPr lang="en-US" baseline="0" dirty="0" smtClean="0"/>
            </a:br>
            <a:r>
              <a:rPr lang="en-US" baseline="0" dirty="0" smtClean="0"/>
              <a:t>Client hypervisor still coming</a:t>
            </a:r>
            <a:endParaRPr lang="en-US" dirty="0"/>
          </a:p>
        </p:txBody>
      </p:sp>
      <p:sp>
        <p:nvSpPr>
          <p:cNvPr id="4" name="Header Placeholder 3"/>
          <p:cNvSpPr>
            <a:spLocks noGrp="1"/>
          </p:cNvSpPr>
          <p:nvPr>
            <p:ph type="hdr" sz="quarter" idx="10"/>
          </p:nvPr>
        </p:nvSpPr>
        <p:spPr/>
        <p:txBody>
          <a:bodyPr/>
          <a:lstStyle/>
          <a:p>
            <a:pPr>
              <a:defRPr/>
            </a:pPr>
            <a:r>
              <a:rPr lang="en-US" dirty="0" smtClean="0"/>
              <a:t>Title of Presentation</a:t>
            </a:r>
          </a:p>
          <a:p>
            <a:pPr>
              <a:defRPr/>
            </a:pPr>
            <a:r>
              <a:rPr lang="en-US" dirty="0" smtClean="0"/>
              <a:t>Client</a:t>
            </a:r>
            <a:endParaRPr lang="en-US" dirty="0"/>
          </a:p>
        </p:txBody>
      </p:sp>
      <p:sp>
        <p:nvSpPr>
          <p:cNvPr id="5" name="Footer Placeholder 4"/>
          <p:cNvSpPr>
            <a:spLocks noGrp="1"/>
          </p:cNvSpPr>
          <p:nvPr>
            <p:ph type="ftr" sz="quarter" idx="11"/>
          </p:nvPr>
        </p:nvSpPr>
        <p:spPr/>
        <p:txBody>
          <a:bodyPr/>
          <a:lstStyle/>
          <a:p>
            <a:pPr>
              <a:defRPr/>
            </a:pPr>
            <a:r>
              <a:rPr lang="en-US" dirty="0" smtClean="0"/>
              <a:t>Copyright IDC. Reproduction is forbidden unless authorized. All rights reserved.</a:t>
            </a:r>
            <a:endParaRPr lang="en-US" dirty="0"/>
          </a:p>
        </p:txBody>
      </p:sp>
      <p:sp>
        <p:nvSpPr>
          <p:cNvPr id="6" name="Slide Number Placeholder 5"/>
          <p:cNvSpPr>
            <a:spLocks noGrp="1"/>
          </p:cNvSpPr>
          <p:nvPr>
            <p:ph type="sldNum" sz="quarter" idx="12"/>
          </p:nvPr>
        </p:nvSpPr>
        <p:spPr/>
        <p:txBody>
          <a:bodyPr/>
          <a:lstStyle/>
          <a:p>
            <a:pPr>
              <a:defRPr/>
            </a:pPr>
            <a:fld id="{B471D590-0377-499B-A48B-33EFC717CE0C}"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Title of Presentation</a:t>
            </a:r>
          </a:p>
          <a:p>
            <a:pPr>
              <a:defRPr/>
            </a:pPr>
            <a:r>
              <a:rPr lang="en-US" dirty="0" smtClean="0"/>
              <a:t>Client</a:t>
            </a:r>
            <a:endParaRPr lang="en-US" dirty="0"/>
          </a:p>
        </p:txBody>
      </p:sp>
      <p:sp>
        <p:nvSpPr>
          <p:cNvPr id="5" name="Footer Placeholder 4"/>
          <p:cNvSpPr>
            <a:spLocks noGrp="1"/>
          </p:cNvSpPr>
          <p:nvPr>
            <p:ph type="ftr" sz="quarter" idx="11"/>
          </p:nvPr>
        </p:nvSpPr>
        <p:spPr/>
        <p:txBody>
          <a:bodyPr/>
          <a:lstStyle/>
          <a:p>
            <a:pPr>
              <a:defRPr/>
            </a:pPr>
            <a:r>
              <a:rPr lang="en-US" dirty="0" smtClean="0"/>
              <a:t>Copyright IDC. Reproduction is forbidden unless authorized. All rights reserved.</a:t>
            </a:r>
            <a:endParaRPr lang="en-US" dirty="0"/>
          </a:p>
        </p:txBody>
      </p:sp>
      <p:sp>
        <p:nvSpPr>
          <p:cNvPr id="6" name="Slide Number Placeholder 5"/>
          <p:cNvSpPr>
            <a:spLocks noGrp="1"/>
          </p:cNvSpPr>
          <p:nvPr>
            <p:ph type="sldNum" sz="quarter" idx="12"/>
          </p:nvPr>
        </p:nvSpPr>
        <p:spPr/>
        <p:txBody>
          <a:bodyPr/>
          <a:lstStyle/>
          <a:p>
            <a:pPr>
              <a:defRPr/>
            </a:pPr>
            <a:fld id="{B471D590-0377-499B-A48B-33EFC717CE0C}"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more specific use cases, focus on client.</a:t>
            </a:r>
          </a:p>
          <a:p>
            <a:r>
              <a:rPr lang="en-US" dirty="0" smtClean="0"/>
              <a:t>Re-visit maturity and emerging.</a:t>
            </a:r>
          </a:p>
          <a:p>
            <a:endParaRPr lang="en-US" dirty="0" smtClean="0"/>
          </a:p>
          <a:p>
            <a:r>
              <a:rPr lang="en-US" dirty="0" smtClean="0"/>
              <a:t>Re-create the slide.</a:t>
            </a:r>
            <a:endParaRPr lang="en-US" dirty="0"/>
          </a:p>
        </p:txBody>
      </p:sp>
      <p:sp>
        <p:nvSpPr>
          <p:cNvPr id="4" name="Header Placeholder 3"/>
          <p:cNvSpPr>
            <a:spLocks noGrp="1"/>
          </p:cNvSpPr>
          <p:nvPr>
            <p:ph type="hdr" sz="quarter" idx="10"/>
          </p:nvPr>
        </p:nvSpPr>
        <p:spPr/>
        <p:txBody>
          <a:bodyPr/>
          <a:lstStyle/>
          <a:p>
            <a:pPr>
              <a:defRPr/>
            </a:pPr>
            <a:r>
              <a:rPr lang="en-US" dirty="0" smtClean="0"/>
              <a:t>Title of Presentation</a:t>
            </a:r>
          </a:p>
          <a:p>
            <a:pPr>
              <a:defRPr/>
            </a:pPr>
            <a:r>
              <a:rPr lang="en-US" dirty="0" smtClean="0"/>
              <a:t>Client</a:t>
            </a:r>
            <a:endParaRPr lang="en-US" dirty="0"/>
          </a:p>
        </p:txBody>
      </p:sp>
      <p:sp>
        <p:nvSpPr>
          <p:cNvPr id="5" name="Footer Placeholder 4"/>
          <p:cNvSpPr>
            <a:spLocks noGrp="1"/>
          </p:cNvSpPr>
          <p:nvPr>
            <p:ph type="ftr" sz="quarter" idx="11"/>
          </p:nvPr>
        </p:nvSpPr>
        <p:spPr/>
        <p:txBody>
          <a:bodyPr/>
          <a:lstStyle/>
          <a:p>
            <a:pPr>
              <a:defRPr/>
            </a:pPr>
            <a:r>
              <a:rPr lang="en-US" dirty="0" smtClean="0"/>
              <a:t>Copyright IDC. Reproduction is forbidden unless authorized. All rights reserved.</a:t>
            </a:r>
            <a:endParaRPr lang="en-US" dirty="0"/>
          </a:p>
        </p:txBody>
      </p:sp>
      <p:sp>
        <p:nvSpPr>
          <p:cNvPr id="6" name="Slide Number Placeholder 5"/>
          <p:cNvSpPr>
            <a:spLocks noGrp="1"/>
          </p:cNvSpPr>
          <p:nvPr>
            <p:ph type="sldNum" sz="quarter" idx="12"/>
          </p:nvPr>
        </p:nvSpPr>
        <p:spPr/>
        <p:txBody>
          <a:bodyPr/>
          <a:lstStyle/>
          <a:p>
            <a:pPr>
              <a:defRPr/>
            </a:pPr>
            <a:fld id="{B471D590-0377-499B-A48B-33EFC717CE0C}"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4A837FBC-932D-4D74-8B56-5B5C8EB5FF24}" type="slidenum">
              <a:rPr lang="en-US" smtClean="0">
                <a:latin typeface="Arial" pitchFamily="34" charset="0"/>
              </a:rPr>
              <a:pPr>
                <a:defRPr/>
              </a:pPr>
              <a:t>17</a:t>
            </a:fld>
            <a:endParaRPr lang="en-US" dirty="0" smtClean="0">
              <a:latin typeface="Arial" pitchFamily="34" charset="0"/>
            </a:endParaRPr>
          </a:p>
        </p:txBody>
      </p:sp>
      <p:sp>
        <p:nvSpPr>
          <p:cNvPr id="58371" name="Rectangle 2"/>
          <p:cNvSpPr>
            <a:spLocks noGrp="1" noRot="1" noChangeAspect="1" noChangeArrowheads="1" noTextEdit="1"/>
          </p:cNvSpPr>
          <p:nvPr>
            <p:ph type="sldImg"/>
          </p:nvPr>
        </p:nvSpPr>
        <p:spPr>
          <a:xfrm>
            <a:off x="788988" y="668338"/>
            <a:ext cx="4446587" cy="3336925"/>
          </a:xfrm>
          <a:ln w="12700" cap="flat"/>
        </p:spPr>
      </p:sp>
      <p:sp>
        <p:nvSpPr>
          <p:cNvPr id="58372" name="Rectangle 3"/>
          <p:cNvSpPr>
            <a:spLocks noGrp="1" noChangeArrowheads="1"/>
          </p:cNvSpPr>
          <p:nvPr>
            <p:ph type="body" idx="1"/>
          </p:nvPr>
        </p:nvSpPr>
        <p:spPr>
          <a:xfrm>
            <a:off x="803275" y="4229100"/>
            <a:ext cx="4416425" cy="3192463"/>
          </a:xfrm>
          <a:noFill/>
          <a:ln/>
        </p:spPr>
        <p:txBody>
          <a:bodyPr lIns="85390" tIns="42696" rIns="85390" bIns="42696"/>
          <a:lstStyle/>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Xenapp market-share,</a:t>
            </a:r>
            <a:r>
              <a:rPr lang="en-US" baseline="0" dirty="0" smtClean="0"/>
              <a:t> be more clear.</a:t>
            </a:r>
            <a:endParaRPr lang="en-US" dirty="0"/>
          </a:p>
        </p:txBody>
      </p:sp>
      <p:sp>
        <p:nvSpPr>
          <p:cNvPr id="4" name="Header Placeholder 3"/>
          <p:cNvSpPr>
            <a:spLocks noGrp="1"/>
          </p:cNvSpPr>
          <p:nvPr>
            <p:ph type="hdr" sz="quarter" idx="10"/>
          </p:nvPr>
        </p:nvSpPr>
        <p:spPr/>
        <p:txBody>
          <a:bodyPr/>
          <a:lstStyle/>
          <a:p>
            <a:pPr>
              <a:defRPr/>
            </a:pPr>
            <a:r>
              <a:rPr lang="en-US" dirty="0" smtClean="0"/>
              <a:t>Title of Presentation</a:t>
            </a:r>
          </a:p>
          <a:p>
            <a:pPr>
              <a:defRPr/>
            </a:pPr>
            <a:r>
              <a:rPr lang="en-US" dirty="0" smtClean="0"/>
              <a:t>Client</a:t>
            </a:r>
            <a:endParaRPr lang="en-US" dirty="0"/>
          </a:p>
        </p:txBody>
      </p:sp>
      <p:sp>
        <p:nvSpPr>
          <p:cNvPr id="5" name="Footer Placeholder 4"/>
          <p:cNvSpPr>
            <a:spLocks noGrp="1"/>
          </p:cNvSpPr>
          <p:nvPr>
            <p:ph type="ftr" sz="quarter" idx="11"/>
          </p:nvPr>
        </p:nvSpPr>
        <p:spPr/>
        <p:txBody>
          <a:bodyPr/>
          <a:lstStyle/>
          <a:p>
            <a:pPr>
              <a:defRPr/>
            </a:pPr>
            <a:r>
              <a:rPr lang="en-US" dirty="0" smtClean="0"/>
              <a:t>Copyright IDC. Reproduction is forbidden unless authorized. All rights reserved.</a:t>
            </a:r>
            <a:endParaRPr lang="en-US" dirty="0"/>
          </a:p>
        </p:txBody>
      </p:sp>
      <p:sp>
        <p:nvSpPr>
          <p:cNvPr id="6" name="Slide Number Placeholder 5"/>
          <p:cNvSpPr>
            <a:spLocks noGrp="1"/>
          </p:cNvSpPr>
          <p:nvPr>
            <p:ph type="sldNum" sz="quarter" idx="12"/>
          </p:nvPr>
        </p:nvSpPr>
        <p:spPr/>
        <p:txBody>
          <a:bodyPr/>
          <a:lstStyle/>
          <a:p>
            <a:pPr>
              <a:defRPr/>
            </a:pPr>
            <a:fld id="{B471D590-0377-499B-A48B-33EFC717CE0C}" type="slidenum">
              <a:rPr lang="en-US" smtClean="0"/>
              <a:pPr>
                <a:defRPr/>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Title of Presentation</a:t>
            </a:r>
          </a:p>
          <a:p>
            <a:pPr>
              <a:defRPr/>
            </a:pPr>
            <a:r>
              <a:rPr lang="en-US" dirty="0" smtClean="0"/>
              <a:t>Client</a:t>
            </a:r>
            <a:endParaRPr lang="en-US" dirty="0"/>
          </a:p>
        </p:txBody>
      </p:sp>
      <p:sp>
        <p:nvSpPr>
          <p:cNvPr id="5" name="Footer Placeholder 4"/>
          <p:cNvSpPr>
            <a:spLocks noGrp="1"/>
          </p:cNvSpPr>
          <p:nvPr>
            <p:ph type="ftr" sz="quarter" idx="11"/>
          </p:nvPr>
        </p:nvSpPr>
        <p:spPr/>
        <p:txBody>
          <a:bodyPr/>
          <a:lstStyle/>
          <a:p>
            <a:pPr>
              <a:defRPr/>
            </a:pPr>
            <a:r>
              <a:rPr lang="en-US" dirty="0" smtClean="0"/>
              <a:t>Copyright IDC. Reproduction is forbidden unless authorized. All rights reserved.</a:t>
            </a:r>
            <a:endParaRPr lang="en-US" dirty="0"/>
          </a:p>
        </p:txBody>
      </p:sp>
      <p:sp>
        <p:nvSpPr>
          <p:cNvPr id="6" name="Slide Number Placeholder 5"/>
          <p:cNvSpPr>
            <a:spLocks noGrp="1"/>
          </p:cNvSpPr>
          <p:nvPr>
            <p:ph type="sldNum" sz="quarter" idx="12"/>
          </p:nvPr>
        </p:nvSpPr>
        <p:spPr/>
        <p:txBody>
          <a:bodyPr/>
          <a:lstStyle/>
          <a:p>
            <a:pPr>
              <a:defRPr/>
            </a:pPr>
            <a:fld id="{B471D590-0377-499B-A48B-33EFC717CE0C}" type="slidenum">
              <a:rPr lang="en-US" smtClean="0"/>
              <a:pPr>
                <a:defRPr/>
              </a:pPr>
              <a:t>19</a:t>
            </a:fld>
            <a:endParaRPr lang="en-US" dirty="0"/>
          </a:p>
        </p:txBody>
      </p:sp>
    </p:spTree>
    <p:extLst>
      <p:ext uri="{BB962C8B-B14F-4D97-AF65-F5344CB8AC3E}">
        <p14:creationId xmlns="" xmlns:p14="http://schemas.microsoft.com/office/powerpoint/2010/main" val="2021995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X:\Production\IDC Research Documents\2009 Documents\2009 CAMAD\5 - 2009 Ongoing\Presentation_Template\UPDATED _ NEW IDC LOGO\final_banner_24-09-09 cop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9"/>
          <p:cNvSpPr>
            <a:spLocks noChangeShapeType="1"/>
          </p:cNvSpPr>
          <p:nvPr/>
        </p:nvSpPr>
        <p:spPr bwMode="auto">
          <a:xfrm>
            <a:off x="534988" y="3560763"/>
            <a:ext cx="6521450" cy="0"/>
          </a:xfrm>
          <a:prstGeom prst="line">
            <a:avLst/>
          </a:prstGeom>
          <a:noFill/>
          <a:ln w="19050">
            <a:solidFill>
              <a:srgbClr val="013064"/>
            </a:solidFill>
            <a:round/>
            <a:headEnd/>
            <a:tailEnd/>
          </a:ln>
          <a:effectLst/>
        </p:spPr>
        <p:txBody>
          <a:bodyPr/>
          <a:lstStyle/>
          <a:p>
            <a:pPr>
              <a:defRPr/>
            </a:pPr>
            <a:endParaRPr lang="en-US" dirty="0">
              <a:latin typeface="Arial" charset="0"/>
              <a:cs typeface="+mn-cs"/>
            </a:endParaRPr>
          </a:p>
        </p:txBody>
      </p:sp>
      <p:sp>
        <p:nvSpPr>
          <p:cNvPr id="6" name="Rectangle 18"/>
          <p:cNvSpPr>
            <a:spLocks noChangeArrowheads="1"/>
          </p:cNvSpPr>
          <p:nvPr/>
        </p:nvSpPr>
        <p:spPr bwMode="auto">
          <a:xfrm>
            <a:off x="423863" y="6643688"/>
            <a:ext cx="4959350" cy="258762"/>
          </a:xfrm>
          <a:prstGeom prst="rect">
            <a:avLst/>
          </a:prstGeom>
          <a:noFill/>
          <a:ln w="9525">
            <a:noFill/>
            <a:miter lim="800000"/>
            <a:headEnd/>
            <a:tailEnd/>
          </a:ln>
          <a:effectLst/>
        </p:spPr>
        <p:txBody>
          <a:bodyPr/>
          <a:lstStyle/>
          <a:p>
            <a:pPr>
              <a:lnSpc>
                <a:spcPct val="90000"/>
              </a:lnSpc>
              <a:spcBef>
                <a:spcPct val="15000"/>
              </a:spcBef>
              <a:defRPr/>
            </a:pPr>
            <a:r>
              <a:rPr lang="en-US" sz="1000" dirty="0">
                <a:solidFill>
                  <a:schemeClr val="tx2"/>
                </a:solidFill>
                <a:latin typeface="Arial" charset="0"/>
                <a:cs typeface="+mn-cs"/>
              </a:rPr>
              <a:t>Copyright 2010 IDC. Reproduction is forbidden unless authorized. All rights reserved.</a:t>
            </a:r>
          </a:p>
        </p:txBody>
      </p:sp>
      <p:sp>
        <p:nvSpPr>
          <p:cNvPr id="95235" name="Rectangle 3"/>
          <p:cNvSpPr>
            <a:spLocks noGrp="1" noChangeArrowheads="1"/>
          </p:cNvSpPr>
          <p:nvPr>
            <p:ph type="ctrTitle"/>
          </p:nvPr>
        </p:nvSpPr>
        <p:spPr>
          <a:xfrm>
            <a:off x="423863" y="1406525"/>
            <a:ext cx="6630987" cy="1939925"/>
          </a:xfrm>
          <a:effectLst/>
        </p:spPr>
        <p:txBody>
          <a:bodyPr anchor="b"/>
          <a:lstStyle>
            <a:lvl1pPr>
              <a:defRPr sz="3800">
                <a:solidFill>
                  <a:schemeClr val="tx1"/>
                </a:solidFill>
              </a:defRPr>
            </a:lvl1pPr>
          </a:lstStyle>
          <a:p>
            <a:r>
              <a:rPr lang="en-US"/>
              <a:t>Click to Edit </a:t>
            </a:r>
            <a:br>
              <a:rPr lang="en-US"/>
            </a:br>
            <a:r>
              <a:rPr lang="en-US"/>
              <a:t>Master Title Style</a:t>
            </a:r>
          </a:p>
        </p:txBody>
      </p:sp>
      <p:sp>
        <p:nvSpPr>
          <p:cNvPr id="95236" name="Rectangle 4"/>
          <p:cNvSpPr>
            <a:spLocks noGrp="1" noChangeArrowheads="1"/>
          </p:cNvSpPr>
          <p:nvPr>
            <p:ph type="subTitle" idx="1"/>
          </p:nvPr>
        </p:nvSpPr>
        <p:spPr>
          <a:xfrm>
            <a:off x="423863" y="3781425"/>
            <a:ext cx="6629400" cy="1654175"/>
          </a:xfrm>
        </p:spPr>
        <p:txBody>
          <a:bodyPr/>
          <a:lstStyle>
            <a:lvl1pPr>
              <a:spcBef>
                <a:spcPct val="15000"/>
              </a:spcBef>
              <a:defRPr sz="2800">
                <a:solidFill>
                  <a:srgbClr val="013064"/>
                </a:solidFill>
              </a:defRPr>
            </a:lvl1pPr>
          </a:lstStyle>
          <a:p>
            <a:r>
              <a:rPr 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5841D292-CE60-4460-9870-9C9E2006C0A5}" type="slidenum">
              <a:rPr lang="en-US"/>
              <a:pPr>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0"/>
            <a:ext cx="2178050" cy="6523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1938" y="0"/>
            <a:ext cx="6381750" cy="652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BB4A829C-C0F1-47A5-A958-0DEF4584A904}" type="slidenum">
              <a:rPr lang="en-US"/>
              <a:pPr>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0"/>
            <a:ext cx="7278687" cy="993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3050" y="1155700"/>
            <a:ext cx="4273550" cy="536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155700"/>
            <a:ext cx="4275138" cy="536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210550" y="6629400"/>
            <a:ext cx="908050" cy="228600"/>
          </a:xfrm>
          <a:prstGeom prst="rect">
            <a:avLst/>
          </a:prstGeom>
        </p:spPr>
        <p:txBody>
          <a:bodyPr/>
          <a:lstStyle>
            <a:lvl1pPr>
              <a:defRPr/>
            </a:lvl1pPr>
          </a:lstStyle>
          <a:p>
            <a:pPr>
              <a:defRPr/>
            </a:pPr>
            <a:r>
              <a:rPr lang="en-US" dirty="0"/>
              <a:t> </a:t>
            </a:r>
            <a:fld id="{D9D03609-7F41-4A0A-9610-C46B8B6D9956}" type="slidenum">
              <a:rPr lang="en-US"/>
              <a:pPr>
                <a:defRPr/>
              </a:pPr>
              <a:t>‹#›</a:t>
            </a:fld>
            <a:endParaRPr lang="en-US" dirty="0"/>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172200"/>
            <a:ext cx="9144000" cy="685800"/>
          </a:xfrm>
          <a:prstGeom prst="rect">
            <a:avLst/>
          </a:prstGeom>
          <a:solidFill>
            <a:schemeClr val="accent2">
              <a:alpha val="75000"/>
            </a:schemeClr>
          </a:solidFill>
          <a:ln>
            <a:solidFill>
              <a:schemeClr val="tx2">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9" name="Title 8"/>
          <p:cNvSpPr>
            <a:spLocks noGrp="1"/>
          </p:cNvSpPr>
          <p:nvPr>
            <p:ph type="ctrTitle" hasCustomPrompt="1"/>
          </p:nvPr>
        </p:nvSpPr>
        <p:spPr>
          <a:xfrm>
            <a:off x="533400" y="1371600"/>
            <a:ext cx="7851648" cy="12192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Calibri" pitchFamily="34" charset="0"/>
                <a:ea typeface="+mj-ea"/>
                <a:cs typeface="+mj-cs"/>
              </a:defRPr>
            </a:lvl1pPr>
          </a:lstStyle>
          <a:p>
            <a:r>
              <a:rPr kumimoji="0" lang="en-US" dirty="0" smtClean="0"/>
              <a:t>Click to add title</a:t>
            </a:r>
            <a:endParaRPr kumimoji="0" lang="en-US" dirty="0"/>
          </a:p>
        </p:txBody>
      </p:sp>
      <p:sp>
        <p:nvSpPr>
          <p:cNvPr id="17" name="Subtitle 16"/>
          <p:cNvSpPr>
            <a:spLocks noGrp="1"/>
          </p:cNvSpPr>
          <p:nvPr>
            <p:ph type="subTitle" idx="1" hasCustomPrompt="1"/>
          </p:nvPr>
        </p:nvSpPr>
        <p:spPr>
          <a:xfrm>
            <a:off x="533400" y="3228536"/>
            <a:ext cx="7854696" cy="1752600"/>
          </a:xfrm>
        </p:spPr>
        <p:txBody>
          <a:bodyPr lIns="0" rIns="18288"/>
          <a:lstStyle>
            <a:lvl1pPr marL="0" marR="45720" indent="0" algn="l">
              <a:buNone/>
              <a:defRPr baseline="0">
                <a:solidFill>
                  <a:schemeClr val="tx1"/>
                </a:solidFill>
                <a:latin typeface="Calibri" pitchFamily="34" charset="0"/>
                <a:cs typeface="Segoe U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Name</a:t>
            </a:r>
          </a:p>
          <a:p>
            <a:r>
              <a:rPr kumimoji="0" lang="en-US" dirty="0" smtClean="0"/>
              <a:t>Job Title</a:t>
            </a:r>
          </a:p>
          <a:p>
            <a:r>
              <a:rPr kumimoji="0" lang="en-US" dirty="0" smtClean="0"/>
              <a:t>Company</a:t>
            </a:r>
          </a:p>
          <a:p>
            <a:endParaRPr kumimoji="0" lang="en-US" dirty="0" smtClean="0"/>
          </a:p>
          <a:p>
            <a:endParaRPr kumimoji="0" lang="en-US" dirty="0" smtClean="0"/>
          </a:p>
        </p:txBody>
      </p:sp>
      <p:pic>
        <p:nvPicPr>
          <p:cNvPr id="13" name="Picture 12" descr="BusinessInsights_Banner_LOGO.jpg"/>
          <p:cNvPicPr>
            <a:picLocks noChangeAspect="1"/>
          </p:cNvPicPr>
          <p:nvPr userDrawn="1"/>
        </p:nvPicPr>
        <p:blipFill>
          <a:blip r:embed="rId2" cstate="print">
            <a:lum bright="-13000" contrast="11000"/>
          </a:blip>
          <a:stretch>
            <a:fillRect/>
          </a:stretch>
        </p:blipFill>
        <p:spPr>
          <a:xfrm>
            <a:off x="5486401" y="6172200"/>
            <a:ext cx="3657600" cy="685800"/>
          </a:xfrm>
          <a:prstGeom prst="rect">
            <a:avLst/>
          </a:prstGeom>
          <a:noFill/>
          <a:ln>
            <a:noFill/>
          </a:ln>
          <a:effectLst>
            <a:outerShdw blurRad="152400" dist="50800" dir="5400000" sx="1000" sy="1000" algn="ctr" rotWithShape="0">
              <a:schemeClr val="accent3">
                <a:lumMod val="75000"/>
                <a:alpha val="96000"/>
              </a:schemeClr>
            </a:outerShdw>
          </a:effectLst>
        </p:spPr>
      </p:pic>
      <p:sp>
        <p:nvSpPr>
          <p:cNvPr id="14" name="TextBox 13"/>
          <p:cNvSpPr txBox="1"/>
          <p:nvPr userDrawn="1"/>
        </p:nvSpPr>
        <p:spPr>
          <a:xfrm>
            <a:off x="0" y="6324600"/>
            <a:ext cx="3505200" cy="400110"/>
          </a:xfrm>
          <a:prstGeom prst="rect">
            <a:avLst/>
          </a:prstGeom>
          <a:noFill/>
        </p:spPr>
        <p:txBody>
          <a:bodyPr wrap="square" rtlCol="0">
            <a:spAutoFit/>
          </a:bodyPr>
          <a:lstStyle/>
          <a:p>
            <a:pPr fontAlgn="auto">
              <a:spcBef>
                <a:spcPts val="0"/>
              </a:spcBef>
              <a:spcAft>
                <a:spcPts val="0"/>
              </a:spcAft>
            </a:pPr>
            <a:r>
              <a:rPr lang="en-US" sz="2000" dirty="0" smtClean="0">
                <a:ln>
                  <a:gradFill>
                    <a:gsLst>
                      <a:gs pos="0">
                        <a:srgbClr val="0F6FC6">
                          <a:tint val="66000"/>
                          <a:satMod val="160000"/>
                        </a:srgbClr>
                      </a:gs>
                      <a:gs pos="50000">
                        <a:srgbClr val="0F6FC6">
                          <a:tint val="44500"/>
                          <a:satMod val="160000"/>
                        </a:srgbClr>
                      </a:gs>
                      <a:gs pos="100000">
                        <a:srgbClr val="0F6FC6">
                          <a:tint val="23500"/>
                          <a:satMod val="160000"/>
                        </a:srgbClr>
                      </a:gs>
                    </a:gsLst>
                    <a:lin ang="5400000" scaled="0"/>
                  </a:gradFill>
                </a:ln>
                <a:solidFill>
                  <a:prstClr val="white"/>
                </a:solidFill>
                <a:latin typeface="Calibri" pitchFamily="34" charset="0"/>
                <a:cs typeface="+mn-cs"/>
              </a:rPr>
              <a:t>www.microsoft.com/webcasts</a:t>
            </a:r>
            <a:endParaRPr lang="en-US" sz="2000" dirty="0">
              <a:ln>
                <a:gradFill>
                  <a:gsLst>
                    <a:gs pos="0">
                      <a:srgbClr val="0F6FC6">
                        <a:tint val="66000"/>
                        <a:satMod val="160000"/>
                      </a:srgbClr>
                    </a:gs>
                    <a:gs pos="50000">
                      <a:srgbClr val="0F6FC6">
                        <a:tint val="44500"/>
                        <a:satMod val="160000"/>
                      </a:srgbClr>
                    </a:gs>
                    <a:gs pos="100000">
                      <a:srgbClr val="0F6FC6">
                        <a:tint val="23500"/>
                        <a:satMod val="160000"/>
                      </a:srgbClr>
                    </a:gs>
                  </a:gsLst>
                  <a:lin ang="5400000" scaled="0"/>
                </a:gradFill>
              </a:ln>
              <a:solidFill>
                <a:prstClr val="white"/>
              </a:solidFill>
              <a:latin typeface="Calibri" pitchFamily="34" charset="0"/>
              <a:cs typeface="+mn-cs"/>
            </a:endParaRPr>
          </a:p>
        </p:txBody>
      </p:sp>
      <p:sp>
        <p:nvSpPr>
          <p:cNvPr id="15" name="TextBox 14"/>
          <p:cNvSpPr txBox="1"/>
          <p:nvPr userDrawn="1"/>
        </p:nvSpPr>
        <p:spPr>
          <a:xfrm>
            <a:off x="2209800" y="304800"/>
            <a:ext cx="4724400" cy="400110"/>
          </a:xfrm>
          <a:prstGeom prst="rect">
            <a:avLst/>
          </a:prstGeom>
          <a:noFill/>
        </p:spPr>
        <p:txBody>
          <a:bodyPr wrap="square" rtlCol="0">
            <a:spAutoFit/>
          </a:bodyPr>
          <a:lstStyle/>
          <a:p>
            <a:pPr fontAlgn="auto">
              <a:spcBef>
                <a:spcPts val="0"/>
              </a:spcBef>
              <a:spcAft>
                <a:spcPts val="0"/>
              </a:spcAft>
            </a:pPr>
            <a:r>
              <a:rPr lang="en-US" sz="2000" b="1" dirty="0" smtClean="0">
                <a:solidFill>
                  <a:srgbClr val="04617B"/>
                </a:solidFill>
                <a:latin typeface="Calibri" pitchFamily="34" charset="0"/>
                <a:cs typeface="+mn-cs"/>
              </a:rPr>
              <a:t>Business Insights</a:t>
            </a:r>
            <a:r>
              <a:rPr lang="en-US" sz="1800" b="1" dirty="0" smtClean="0">
                <a:solidFill>
                  <a:srgbClr val="04617B"/>
                </a:solidFill>
                <a:latin typeface="Calibri" pitchFamily="34" charset="0"/>
                <a:cs typeface="+mn-cs"/>
              </a:rPr>
              <a:t> </a:t>
            </a:r>
            <a:r>
              <a:rPr lang="en-US" sz="1800" i="1" dirty="0" smtClean="0">
                <a:solidFill>
                  <a:prstClr val="black"/>
                </a:solidFill>
                <a:latin typeface="Calibri" pitchFamily="34" charset="0"/>
                <a:cs typeface="+mn-cs"/>
              </a:rPr>
              <a:t>Together, we build business.</a:t>
            </a:r>
            <a:endParaRPr lang="en-US" sz="1800" dirty="0">
              <a:solidFill>
                <a:prstClr val="black"/>
              </a:solidFill>
              <a:latin typeface="Calibri" pitchFamily="34" charset="0"/>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s &amp; themes">
    <p:spTree>
      <p:nvGrpSpPr>
        <p:cNvPr id="1" name=""/>
        <p:cNvGrpSpPr/>
        <p:nvPr/>
      </p:nvGrpSpPr>
      <p:grpSpPr>
        <a:xfrm>
          <a:off x="0" y="0"/>
          <a:ext cx="0" cy="0"/>
          <a:chOff x="0" y="0"/>
          <a:chExt cx="0" cy="0"/>
        </a:xfrm>
      </p:grpSpPr>
      <p:sp>
        <p:nvSpPr>
          <p:cNvPr id="9" name="Rectangle 8"/>
          <p:cNvSpPr/>
          <p:nvPr userDrawn="1"/>
        </p:nvSpPr>
        <p:spPr>
          <a:xfrm>
            <a:off x="0" y="6172200"/>
            <a:ext cx="9144000" cy="685800"/>
          </a:xfrm>
          <a:prstGeom prst="rect">
            <a:avLst/>
          </a:prstGeom>
          <a:solidFill>
            <a:schemeClr val="accent2">
              <a:lumMod val="40000"/>
              <a:lumOff val="60000"/>
              <a:alpha val="31000"/>
            </a:schemeClr>
          </a:solidFill>
          <a:ln>
            <a:solidFill>
              <a:schemeClr val="tx2">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1" name="Rectangle 10"/>
          <p:cNvSpPr/>
          <p:nvPr userDrawn="1"/>
        </p:nvSpPr>
        <p:spPr>
          <a:xfrm>
            <a:off x="0" y="6172200"/>
            <a:ext cx="9144000" cy="685800"/>
          </a:xfrm>
          <a:prstGeom prst="rect">
            <a:avLst/>
          </a:prstGeom>
          <a:solidFill>
            <a:schemeClr val="accent2">
              <a:lumMod val="75000"/>
              <a:alpha val="23000"/>
            </a:schemeClr>
          </a:solidFill>
          <a:ln>
            <a:solidFill>
              <a:schemeClr val="tx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75A2"/>
              </a:solidFill>
              <a:latin typeface="Calibri" pitchFamily="34" charset="0"/>
            </a:endParaRPr>
          </a:p>
        </p:txBody>
      </p:sp>
      <p:sp>
        <p:nvSpPr>
          <p:cNvPr id="12" name="Oval 11"/>
          <p:cNvSpPr/>
          <p:nvPr userDrawn="1"/>
        </p:nvSpPr>
        <p:spPr>
          <a:xfrm>
            <a:off x="228600" y="1828800"/>
            <a:ext cx="2514600" cy="6096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3" name="Oval 12"/>
          <p:cNvSpPr/>
          <p:nvPr userDrawn="1"/>
        </p:nvSpPr>
        <p:spPr>
          <a:xfrm>
            <a:off x="228600" y="2514600"/>
            <a:ext cx="2514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4" name="Oval 13"/>
          <p:cNvSpPr/>
          <p:nvPr userDrawn="1"/>
        </p:nvSpPr>
        <p:spPr>
          <a:xfrm>
            <a:off x="228600" y="3200400"/>
            <a:ext cx="2514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5" name="Oval 14"/>
          <p:cNvSpPr/>
          <p:nvPr userDrawn="1"/>
        </p:nvSpPr>
        <p:spPr>
          <a:xfrm>
            <a:off x="228600" y="3886200"/>
            <a:ext cx="2438400" cy="6096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6" name="Title 15"/>
          <p:cNvSpPr>
            <a:spLocks noGrp="1"/>
          </p:cNvSpPr>
          <p:nvPr>
            <p:ph type="title" hasCustomPrompt="1"/>
          </p:nvPr>
        </p:nvSpPr>
        <p:spPr>
          <a:xfrm>
            <a:off x="381000" y="228600"/>
            <a:ext cx="8229600" cy="1143000"/>
          </a:xfrm>
        </p:spPr>
        <p:txBody>
          <a:bodyPr>
            <a:normAutofit/>
          </a:bodyPr>
          <a:lstStyle>
            <a:lvl1pPr>
              <a:defRPr sz="4400"/>
            </a:lvl1pPr>
          </a:lstStyle>
          <a:p>
            <a:r>
              <a:rPr lang="en-US" dirty="0" smtClean="0"/>
              <a:t>A guide to colors in this template</a:t>
            </a:r>
            <a:endParaRPr lang="en-US" dirty="0"/>
          </a:p>
        </p:txBody>
      </p:sp>
      <p:sp>
        <p:nvSpPr>
          <p:cNvPr id="17" name="Oval 16"/>
          <p:cNvSpPr/>
          <p:nvPr userDrawn="1"/>
        </p:nvSpPr>
        <p:spPr>
          <a:xfrm>
            <a:off x="228600" y="4572000"/>
            <a:ext cx="2514600" cy="609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8" name="Oval 17"/>
          <p:cNvSpPr/>
          <p:nvPr userDrawn="1"/>
        </p:nvSpPr>
        <p:spPr>
          <a:xfrm>
            <a:off x="228600" y="5334000"/>
            <a:ext cx="25146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22" name="TextBox 21"/>
          <p:cNvSpPr txBox="1"/>
          <p:nvPr userDrawn="1"/>
        </p:nvSpPr>
        <p:spPr>
          <a:xfrm>
            <a:off x="2819400" y="1981200"/>
            <a:ext cx="35814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pitchFamily="34" charset="0"/>
                <a:cs typeface="+mn-cs"/>
              </a:rPr>
              <a:t>Titles </a:t>
            </a:r>
            <a:endParaRPr lang="en-US" sz="1800" dirty="0">
              <a:solidFill>
                <a:prstClr val="black"/>
              </a:solidFill>
              <a:latin typeface="Calibri" pitchFamily="34" charset="0"/>
              <a:cs typeface="+mn-cs"/>
            </a:endParaRPr>
          </a:p>
        </p:txBody>
      </p:sp>
      <p:sp>
        <p:nvSpPr>
          <p:cNvPr id="23" name="TextBox 22"/>
          <p:cNvSpPr txBox="1"/>
          <p:nvPr userDrawn="1"/>
        </p:nvSpPr>
        <p:spPr>
          <a:xfrm>
            <a:off x="2819400" y="3276600"/>
            <a:ext cx="2667000" cy="369332"/>
          </a:xfrm>
          <a:prstGeom prst="rect">
            <a:avLst/>
          </a:prstGeom>
          <a:noFill/>
        </p:spPr>
        <p:txBody>
          <a:bodyPr wrap="square" rtlCol="0">
            <a:spAutoFit/>
          </a:bodyPr>
          <a:lstStyle/>
          <a:p>
            <a:pPr fontAlgn="auto">
              <a:spcBef>
                <a:spcPts val="0"/>
              </a:spcBef>
              <a:spcAft>
                <a:spcPts val="0"/>
              </a:spcAft>
              <a:defRPr/>
            </a:pPr>
            <a:r>
              <a:rPr lang="en-US" sz="1800" dirty="0" smtClean="0">
                <a:solidFill>
                  <a:prstClr val="black"/>
                </a:solidFill>
                <a:latin typeface="Calibri" pitchFamily="34" charset="0"/>
                <a:cs typeface="+mn-cs"/>
              </a:rPr>
              <a:t>Accent color/ fills</a:t>
            </a:r>
          </a:p>
        </p:txBody>
      </p:sp>
      <p:sp>
        <p:nvSpPr>
          <p:cNvPr id="24" name="TextBox 23"/>
          <p:cNvSpPr txBox="1"/>
          <p:nvPr userDrawn="1"/>
        </p:nvSpPr>
        <p:spPr>
          <a:xfrm>
            <a:off x="2819400" y="4724400"/>
            <a:ext cx="25146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pitchFamily="34" charset="0"/>
                <a:cs typeface="+mn-cs"/>
              </a:rPr>
              <a:t>Background</a:t>
            </a:r>
            <a:endParaRPr lang="en-US" sz="1800" dirty="0">
              <a:solidFill>
                <a:prstClr val="black"/>
              </a:solidFill>
              <a:latin typeface="Calibri" pitchFamily="34" charset="0"/>
              <a:cs typeface="+mn-cs"/>
            </a:endParaRPr>
          </a:p>
        </p:txBody>
      </p:sp>
      <p:sp>
        <p:nvSpPr>
          <p:cNvPr id="25" name="TextBox 24"/>
          <p:cNvSpPr txBox="1"/>
          <p:nvPr userDrawn="1"/>
        </p:nvSpPr>
        <p:spPr>
          <a:xfrm>
            <a:off x="2819400" y="2667000"/>
            <a:ext cx="2819400" cy="369332"/>
          </a:xfrm>
          <a:prstGeom prst="rect">
            <a:avLst/>
          </a:prstGeom>
          <a:noFill/>
        </p:spPr>
        <p:txBody>
          <a:bodyPr wrap="square" rtlCol="0">
            <a:spAutoFit/>
          </a:bodyPr>
          <a:lstStyle/>
          <a:p>
            <a:pPr fontAlgn="auto">
              <a:spcBef>
                <a:spcPts val="0"/>
              </a:spcBef>
              <a:spcAft>
                <a:spcPts val="0"/>
              </a:spcAft>
              <a:defRPr/>
            </a:pPr>
            <a:r>
              <a:rPr lang="en-US" sz="1800" dirty="0" smtClean="0">
                <a:solidFill>
                  <a:prstClr val="black"/>
                </a:solidFill>
                <a:latin typeface="Calibri" pitchFamily="34" charset="0"/>
                <a:cs typeface="+mn-cs"/>
              </a:rPr>
              <a:t>Subheadings</a:t>
            </a:r>
          </a:p>
        </p:txBody>
      </p:sp>
      <p:sp>
        <p:nvSpPr>
          <p:cNvPr id="26" name="TextBox 25"/>
          <p:cNvSpPr txBox="1"/>
          <p:nvPr userDrawn="1"/>
        </p:nvSpPr>
        <p:spPr>
          <a:xfrm>
            <a:off x="2743200" y="4038600"/>
            <a:ext cx="32766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pitchFamily="34" charset="0"/>
                <a:cs typeface="+mn-cs"/>
              </a:rPr>
              <a:t>Alternate accent color/ fills</a:t>
            </a:r>
            <a:endParaRPr lang="en-US" sz="1800" dirty="0">
              <a:solidFill>
                <a:prstClr val="black"/>
              </a:solidFill>
              <a:latin typeface="Calibri" pitchFamily="34" charset="0"/>
              <a:cs typeface="+mn-cs"/>
            </a:endParaRPr>
          </a:p>
        </p:txBody>
      </p:sp>
      <p:sp>
        <p:nvSpPr>
          <p:cNvPr id="27" name="TextBox 26"/>
          <p:cNvSpPr txBox="1"/>
          <p:nvPr userDrawn="1"/>
        </p:nvSpPr>
        <p:spPr>
          <a:xfrm>
            <a:off x="2819400" y="5486400"/>
            <a:ext cx="26670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pitchFamily="34" charset="0"/>
                <a:cs typeface="+mn-cs"/>
              </a:rPr>
              <a:t>Hyperlinks</a:t>
            </a:r>
            <a:endParaRPr lang="en-US" sz="1800" dirty="0">
              <a:solidFill>
                <a:prstClr val="black"/>
              </a:solidFill>
              <a:latin typeface="Calibri" pitchFamily="34" charset="0"/>
              <a:cs typeface="+mn-cs"/>
            </a:endParaRPr>
          </a:p>
        </p:txBody>
      </p:sp>
      <p:pic>
        <p:nvPicPr>
          <p:cNvPr id="30" name="Picture 29" descr="BusinessInsights_Banner_LOGO.jpg"/>
          <p:cNvPicPr>
            <a:picLocks noChangeAspect="1"/>
          </p:cNvPicPr>
          <p:nvPr userDrawn="1"/>
        </p:nvPicPr>
        <p:blipFill>
          <a:blip r:embed="rId2" cstate="print">
            <a:lum bright="-13000" contrast="7000"/>
          </a:blip>
          <a:stretch>
            <a:fillRect/>
          </a:stretch>
        </p:blipFill>
        <p:spPr>
          <a:xfrm>
            <a:off x="5486399" y="6172200"/>
            <a:ext cx="3657601" cy="685800"/>
          </a:xfrm>
          <a:prstGeom prst="roundRect">
            <a:avLst>
              <a:gd name="adj" fmla="val 8594"/>
            </a:avLst>
          </a:prstGeom>
          <a:noFill/>
          <a:ln>
            <a:noFill/>
          </a:ln>
          <a:effectLst>
            <a:outerShdw blurRad="50800" dist="38100" dir="5400000" sx="91000" sy="91000" algn="t" rotWithShape="0">
              <a:prstClr val="black">
                <a:alpha val="10000"/>
              </a:prstClr>
            </a:outerShdw>
            <a:reflection blurRad="12700" stA="38000" endPos="28000" dist="5000" dir="5400000" sy="-100000" algn="bl" rotWithShape="0"/>
          </a:effectLst>
        </p:spPr>
      </p:pic>
      <p:sp>
        <p:nvSpPr>
          <p:cNvPr id="31" name="TextBox 30"/>
          <p:cNvSpPr txBox="1"/>
          <p:nvPr userDrawn="1"/>
        </p:nvSpPr>
        <p:spPr>
          <a:xfrm>
            <a:off x="0" y="6324600"/>
            <a:ext cx="3505200" cy="400110"/>
          </a:xfrm>
          <a:prstGeom prst="rect">
            <a:avLst/>
          </a:prstGeom>
          <a:noFill/>
        </p:spPr>
        <p:txBody>
          <a:bodyPr wrap="square" rtlCol="0">
            <a:spAutoFit/>
          </a:bodyPr>
          <a:lstStyle/>
          <a:p>
            <a:pPr fontAlgn="auto">
              <a:spcBef>
                <a:spcPts val="0"/>
              </a:spcBef>
              <a:spcAft>
                <a:spcPts val="0"/>
              </a:spcAft>
            </a:pPr>
            <a:r>
              <a:rPr lang="en-US" sz="2000" dirty="0" smtClean="0">
                <a:ln>
                  <a:gradFill>
                    <a:gsLst>
                      <a:gs pos="0">
                        <a:srgbClr val="0F6FC6">
                          <a:tint val="66000"/>
                          <a:satMod val="160000"/>
                          <a:alpha val="40000"/>
                        </a:srgbClr>
                      </a:gs>
                      <a:gs pos="50000">
                        <a:srgbClr val="0F6FC6">
                          <a:tint val="44500"/>
                          <a:satMod val="160000"/>
                        </a:srgbClr>
                      </a:gs>
                      <a:gs pos="100000">
                        <a:srgbClr val="0F6FC6">
                          <a:tint val="23500"/>
                          <a:satMod val="160000"/>
                        </a:srgbClr>
                      </a:gs>
                    </a:gsLst>
                    <a:lin ang="5400000" scaled="0"/>
                  </a:gradFill>
                </a:ln>
                <a:solidFill>
                  <a:prstClr val="white">
                    <a:lumMod val="95000"/>
                  </a:prstClr>
                </a:solidFill>
                <a:latin typeface="Calibri" pitchFamily="34" charset="0"/>
                <a:cs typeface="+mn-cs"/>
              </a:rPr>
              <a:t>www.microsoft.com/webcasts</a:t>
            </a:r>
            <a:endParaRPr lang="en-US" sz="2000" dirty="0">
              <a:ln>
                <a:gradFill>
                  <a:gsLst>
                    <a:gs pos="0">
                      <a:srgbClr val="0F6FC6">
                        <a:tint val="66000"/>
                        <a:satMod val="160000"/>
                        <a:alpha val="40000"/>
                      </a:srgbClr>
                    </a:gs>
                    <a:gs pos="50000">
                      <a:srgbClr val="0F6FC6">
                        <a:tint val="44500"/>
                        <a:satMod val="160000"/>
                      </a:srgbClr>
                    </a:gs>
                    <a:gs pos="100000">
                      <a:srgbClr val="0F6FC6">
                        <a:tint val="23500"/>
                        <a:satMod val="160000"/>
                      </a:srgbClr>
                    </a:gs>
                  </a:gsLst>
                  <a:lin ang="5400000" scaled="0"/>
                </a:gradFill>
              </a:ln>
              <a:solidFill>
                <a:prstClr val="white">
                  <a:lumMod val="95000"/>
                </a:prstClr>
              </a:solidFill>
              <a:latin typeface="Calibri" pitchFamily="34" charset="0"/>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Box 4"/>
          <p:cNvSpPr txBox="1">
            <a:spLocks noChangeArrowheads="1"/>
          </p:cNvSpPr>
          <p:nvPr userDrawn="1"/>
        </p:nvSpPr>
        <p:spPr bwMode="auto">
          <a:xfrm>
            <a:off x="0" y="5410200"/>
            <a:ext cx="2471737" cy="701675"/>
          </a:xfrm>
          <a:prstGeom prst="rect">
            <a:avLst/>
          </a:prstGeom>
          <a:noFill/>
          <a:ln w="12700">
            <a:noFill/>
            <a:miter lim="800000"/>
            <a:headEnd/>
            <a:tailEnd/>
          </a:ln>
          <a:effectLst/>
        </p:spPr>
        <p:txBody>
          <a:bodyPr wrap="none">
            <a:spAutoFit/>
          </a:bodyPr>
          <a:lstStyle/>
          <a:p>
            <a:pPr eaLnBrk="0" fontAlgn="auto" hangingPunct="0">
              <a:spcBef>
                <a:spcPts val="0"/>
              </a:spcBef>
              <a:spcAft>
                <a:spcPts val="0"/>
              </a:spcAft>
              <a:defRPr/>
            </a:pPr>
            <a:r>
              <a:rPr lang="en-US" sz="4000" dirty="0">
                <a:solidFill>
                  <a:srgbClr val="04617B"/>
                </a:solidFill>
                <a:effectLst>
                  <a:outerShdw blurRad="38100" dist="38100" dir="2700000" algn="tl">
                    <a:srgbClr val="000000"/>
                  </a:outerShdw>
                </a:effectLst>
                <a:latin typeface="Arial" charset="0"/>
                <a:cs typeface="+mn-cs"/>
              </a:rPr>
              <a:t>Level 200</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Calibri" pitchFamily="34" charset="0"/>
                <a:ea typeface="+mj-ea"/>
                <a:cs typeface="+mj-cs"/>
              </a:defRPr>
            </a:lvl1pPr>
          </a:lstStyle>
          <a:p>
            <a:r>
              <a:rPr kumimoji="0" lang="en-US" smtClean="0"/>
              <a:t>Click to edit Master title style</a:t>
            </a:r>
            <a:endParaRPr kumimoji="0" lang="en-US" dirty="0"/>
          </a:p>
        </p:txBody>
      </p:sp>
      <p:sp>
        <p:nvSpPr>
          <p:cNvPr id="8" name="TextBox 7"/>
          <p:cNvSpPr txBox="1"/>
          <p:nvPr userDrawn="1"/>
        </p:nvSpPr>
        <p:spPr>
          <a:xfrm>
            <a:off x="1371600" y="2362200"/>
            <a:ext cx="264816" cy="923330"/>
          </a:xfrm>
          <a:prstGeom prst="rect">
            <a:avLst/>
          </a:prstGeom>
          <a:noFill/>
        </p:spPr>
        <p:txBody>
          <a:bodyPr wrap="none" rtlCol="0">
            <a:spAutoFit/>
          </a:bodyPr>
          <a:lstStyle/>
          <a:p>
            <a:pPr fontAlgn="auto">
              <a:spcBef>
                <a:spcPts val="0"/>
              </a:spcBef>
              <a:spcAft>
                <a:spcPts val="0"/>
              </a:spcAft>
              <a:buFont typeface="Arial" pitchFamily="34" charset="0"/>
              <a:buChar char="•"/>
            </a:pPr>
            <a:endParaRPr lang="en-US" sz="1800" dirty="0" smtClean="0">
              <a:solidFill>
                <a:prstClr val="black"/>
              </a:solidFill>
              <a:latin typeface="Calibri" pitchFamily="34" charset="0"/>
              <a:cs typeface="+mn-cs"/>
            </a:endParaRPr>
          </a:p>
          <a:p>
            <a:pPr fontAlgn="auto">
              <a:spcBef>
                <a:spcPts val="0"/>
              </a:spcBef>
              <a:spcAft>
                <a:spcPts val="0"/>
              </a:spcAft>
              <a:buFont typeface="Arial" pitchFamily="34" charset="0"/>
              <a:buChar char="•"/>
            </a:pPr>
            <a:endParaRPr lang="en-US" sz="1800" dirty="0" smtClean="0">
              <a:solidFill>
                <a:prstClr val="black"/>
              </a:solidFill>
              <a:latin typeface="Calibri" pitchFamily="34" charset="0"/>
              <a:cs typeface="+mn-cs"/>
            </a:endParaRPr>
          </a:p>
          <a:p>
            <a:pPr fontAlgn="auto">
              <a:spcBef>
                <a:spcPts val="0"/>
              </a:spcBef>
              <a:spcAft>
                <a:spcPts val="0"/>
              </a:spcAft>
              <a:buFont typeface="Arial" pitchFamily="34" charset="0"/>
              <a:buChar char="•"/>
            </a:pPr>
            <a:endParaRPr lang="en-US" sz="1800" dirty="0" smtClean="0">
              <a:solidFill>
                <a:prstClr val="black"/>
              </a:solidFill>
              <a:latin typeface="Calibri" pitchFamily="34" charset="0"/>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524000" y="2819400"/>
            <a:ext cx="6324600" cy="1371600"/>
          </a:xfrm>
        </p:spPr>
        <p:txBody>
          <a:bodyPr/>
          <a:lstStyle>
            <a:lvl1pPr>
              <a:buNone/>
              <a:defRPr/>
            </a:lvl1pPr>
          </a:lstStyle>
          <a:p>
            <a:r>
              <a:rPr lang="en-US" dirty="0" smtClean="0"/>
              <a:t>Click icon to add picture</a:t>
            </a:r>
            <a:endParaRPr lang="en-US" dirty="0"/>
          </a:p>
        </p:txBody>
      </p:sp>
      <p:pic>
        <p:nvPicPr>
          <p:cNvPr id="9" name="Picture 2" descr="Microsoft logo"/>
          <p:cNvPicPr>
            <a:picLocks noChangeAspect="1" noChangeArrowheads="1"/>
          </p:cNvPicPr>
          <p:nvPr userDrawn="1"/>
        </p:nvPicPr>
        <p:blipFill>
          <a:blip r:embed="rId2" cstate="print"/>
          <a:srcRect/>
          <a:stretch>
            <a:fillRect/>
          </a:stretch>
        </p:blipFill>
        <p:spPr bwMode="black">
          <a:xfrm>
            <a:off x="1981200" y="2870200"/>
            <a:ext cx="5181600" cy="850900"/>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atin typeface="Calibri" pitchFamily="34" charset="0"/>
              </a:defRPr>
            </a:lvl3pPr>
            <a:lvl4pPr>
              <a:defRPr sz="1800">
                <a:latin typeface="Calibri" pitchFamily="34" charset="0"/>
              </a:defRPr>
            </a:lvl4pPr>
            <a:lvl5pPr>
              <a:defRPr sz="18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atin typeface="Calibri" pitchFamily="34" charset="0"/>
              </a:defRPr>
            </a:lvl3pPr>
            <a:lvl4pPr>
              <a:defRPr sz="1800">
                <a:latin typeface="Calibri" pitchFamily="34" charset="0"/>
              </a:defRPr>
            </a:lvl4pPr>
            <a:lvl5pPr>
              <a:defRPr sz="18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838200" y="3429000"/>
            <a:ext cx="6172200" cy="1676400"/>
          </a:xfrm>
        </p:spPr>
        <p:txBody>
          <a:bodyPr/>
          <a:lstStyle/>
          <a:p>
            <a:r>
              <a:rPr lang="en-US" dirty="0" smtClean="0"/>
              <a:t>Click icon to add chart</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Calibri" pitchFamily="34" charset="0"/>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atin typeface="Calibri" pitchFamily="34" charset="0"/>
              </a:defRPr>
            </a:lvl3pPr>
            <a:lvl4pPr>
              <a:defRPr sz="2000">
                <a:latin typeface="Calibri" pitchFamily="34" charset="0"/>
              </a:defRPr>
            </a:lvl4pPr>
            <a:lvl5pPr>
              <a:defRPr sz="18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FAF72C82-3BD9-41EA-96DB-5BBDAB6808B1}" type="slidenum">
              <a:rPr lang="en-US"/>
              <a:pPr>
                <a:defRPr/>
              </a:pPr>
              <a:t>‹#›</a:t>
            </a:fld>
            <a:endParaRPr lang="en-US" dirty="0"/>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X:\Production\IDC Research Documents\2009 Documents\2009 CAMAD\5 - 2009 Ongoing\Presentation_Template\UPDATED _ NEW IDC LOGO\final_banner_24-09-09 cop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9"/>
          <p:cNvSpPr>
            <a:spLocks noChangeShapeType="1"/>
          </p:cNvSpPr>
          <p:nvPr/>
        </p:nvSpPr>
        <p:spPr bwMode="auto">
          <a:xfrm>
            <a:off x="534988" y="3560763"/>
            <a:ext cx="6521450" cy="0"/>
          </a:xfrm>
          <a:prstGeom prst="line">
            <a:avLst/>
          </a:prstGeom>
          <a:noFill/>
          <a:ln w="19050">
            <a:solidFill>
              <a:srgbClr val="013064"/>
            </a:solidFill>
            <a:round/>
            <a:headEnd/>
            <a:tailEnd/>
          </a:ln>
          <a:effectLst/>
        </p:spPr>
        <p:txBody>
          <a:bodyPr/>
          <a:lstStyle/>
          <a:p>
            <a:pPr>
              <a:defRPr/>
            </a:pPr>
            <a:endParaRPr lang="en-US" dirty="0">
              <a:solidFill>
                <a:srgbClr val="013064"/>
              </a:solidFill>
              <a:latin typeface="Arial" charset="0"/>
            </a:endParaRPr>
          </a:p>
        </p:txBody>
      </p:sp>
      <p:sp>
        <p:nvSpPr>
          <p:cNvPr id="6" name="Rectangle 18"/>
          <p:cNvSpPr>
            <a:spLocks noChangeArrowheads="1"/>
          </p:cNvSpPr>
          <p:nvPr/>
        </p:nvSpPr>
        <p:spPr bwMode="auto">
          <a:xfrm>
            <a:off x="423863" y="6643688"/>
            <a:ext cx="4959350" cy="258762"/>
          </a:xfrm>
          <a:prstGeom prst="rect">
            <a:avLst/>
          </a:prstGeom>
          <a:noFill/>
          <a:ln w="9525">
            <a:noFill/>
            <a:miter lim="800000"/>
            <a:headEnd/>
            <a:tailEnd/>
          </a:ln>
          <a:effectLst/>
        </p:spPr>
        <p:txBody>
          <a:bodyPr/>
          <a:lstStyle/>
          <a:p>
            <a:pPr>
              <a:lnSpc>
                <a:spcPct val="90000"/>
              </a:lnSpc>
              <a:spcBef>
                <a:spcPct val="15000"/>
              </a:spcBef>
              <a:defRPr/>
            </a:pPr>
            <a:r>
              <a:rPr lang="en-US" sz="1000" dirty="0">
                <a:solidFill>
                  <a:srgbClr val="FFFFFF"/>
                </a:solidFill>
                <a:latin typeface="Arial" charset="0"/>
              </a:rPr>
              <a:t>Copyright 2010 IDC. Reproduction is forbidden unless authorized. All rights reserved.</a:t>
            </a:r>
          </a:p>
        </p:txBody>
      </p:sp>
      <p:sp>
        <p:nvSpPr>
          <p:cNvPr id="95235" name="Rectangle 3"/>
          <p:cNvSpPr>
            <a:spLocks noGrp="1" noChangeArrowheads="1"/>
          </p:cNvSpPr>
          <p:nvPr>
            <p:ph type="ctrTitle"/>
          </p:nvPr>
        </p:nvSpPr>
        <p:spPr>
          <a:xfrm>
            <a:off x="423863" y="1406525"/>
            <a:ext cx="6630987" cy="1939925"/>
          </a:xfrm>
          <a:effectLst/>
        </p:spPr>
        <p:txBody>
          <a:bodyPr anchor="b"/>
          <a:lstStyle>
            <a:lvl1pPr>
              <a:defRPr sz="3800">
                <a:solidFill>
                  <a:schemeClr val="tx1"/>
                </a:solidFill>
              </a:defRPr>
            </a:lvl1pPr>
          </a:lstStyle>
          <a:p>
            <a:r>
              <a:rPr lang="en-US"/>
              <a:t>Click to Edit </a:t>
            </a:r>
            <a:br>
              <a:rPr lang="en-US"/>
            </a:br>
            <a:r>
              <a:rPr lang="en-US"/>
              <a:t>Master Title Style</a:t>
            </a:r>
          </a:p>
        </p:txBody>
      </p:sp>
      <p:sp>
        <p:nvSpPr>
          <p:cNvPr id="95236" name="Rectangle 4"/>
          <p:cNvSpPr>
            <a:spLocks noGrp="1" noChangeArrowheads="1"/>
          </p:cNvSpPr>
          <p:nvPr>
            <p:ph type="subTitle" idx="1"/>
          </p:nvPr>
        </p:nvSpPr>
        <p:spPr>
          <a:xfrm>
            <a:off x="423863" y="3781425"/>
            <a:ext cx="6629400" cy="1654175"/>
          </a:xfrm>
        </p:spPr>
        <p:txBody>
          <a:bodyPr/>
          <a:lstStyle>
            <a:lvl1pPr>
              <a:spcBef>
                <a:spcPct val="15000"/>
              </a:spcBef>
              <a:defRPr sz="2800">
                <a:solidFill>
                  <a:srgbClr val="013064"/>
                </a:solidFill>
              </a:defRPr>
            </a:lvl1pPr>
          </a:lstStyle>
          <a:p>
            <a:r>
              <a:rPr lang="en-US"/>
              <a:t>Click to Edit Master Subtitle Style</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FAF72C82-3BD9-41EA-96DB-5BBDAB6808B1}" type="slidenum">
              <a:rPr lang="en-US">
                <a:solidFill>
                  <a:srgbClr val="013064"/>
                </a:solidFill>
              </a:rPr>
              <a:pPr>
                <a:defRPr/>
              </a:pPr>
              <a:t>‹#›</a:t>
            </a:fld>
            <a:endParaRPr lang="en-US" dirty="0">
              <a:solidFill>
                <a:srgbClr val="013064"/>
              </a:solidFill>
            </a:endParaRP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155700"/>
            <a:ext cx="4273550" cy="5367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155700"/>
            <a:ext cx="4275138" cy="5367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6831050E-9D1A-4D34-A04B-CDB423476589}" type="slidenum">
              <a:rPr lang="en-US">
                <a:solidFill>
                  <a:srgbClr val="013064"/>
                </a:solidFill>
              </a:rPr>
              <a:pPr>
                <a:defRPr/>
              </a:pPr>
              <a:t>‹#›</a:t>
            </a:fld>
            <a:endParaRPr lang="en-US" dirty="0">
              <a:solidFill>
                <a:srgbClr val="013064"/>
              </a:solidFill>
            </a:endParaRP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0FA96AD0-3097-413F-AC47-9722929C7F3D}" type="slidenum">
              <a:rPr lang="en-US">
                <a:solidFill>
                  <a:srgbClr val="013064"/>
                </a:solidFill>
              </a:rPr>
              <a:pPr>
                <a:defRPr/>
              </a:pPr>
              <a:t>‹#›</a:t>
            </a:fld>
            <a:endParaRPr lang="en-US" dirty="0">
              <a:solidFill>
                <a:srgbClr val="013064"/>
              </a:solidFill>
            </a:endParaRP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60D01296-4DA2-4A1C-A879-E7C8EE56AD58}" type="slidenum">
              <a:rPr lang="en-US">
                <a:solidFill>
                  <a:srgbClr val="013064"/>
                </a:solidFill>
              </a:rPr>
              <a:pPr>
                <a:defRPr/>
              </a:pPr>
              <a:t>‹#›</a:t>
            </a:fld>
            <a:endParaRPr lang="en-US" dirty="0">
              <a:solidFill>
                <a:srgbClr val="013064"/>
              </a:solidFill>
            </a:endParaRP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6A032B96-3550-45B8-A728-CC2A609FE6CC}" type="slidenum">
              <a:rPr lang="en-US">
                <a:solidFill>
                  <a:srgbClr val="013064"/>
                </a:solidFill>
              </a:rPr>
              <a:pPr>
                <a:defRPr/>
              </a:pPr>
              <a:t>‹#›</a:t>
            </a:fld>
            <a:endParaRPr lang="en-US" dirty="0">
              <a:solidFill>
                <a:srgbClr val="013064"/>
              </a:solidFill>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155700"/>
            <a:ext cx="4273550" cy="5367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155700"/>
            <a:ext cx="4275138" cy="5367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6831050E-9D1A-4D34-A04B-CDB423476589}" type="slidenum">
              <a:rPr lang="en-US"/>
              <a:pPr>
                <a:defRPr/>
              </a:pPr>
              <a:t>‹#›</a:t>
            </a:fld>
            <a:endParaRPr lang="en-US" dirty="0"/>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5841D292-CE60-4460-9870-9C9E2006C0A5}" type="slidenum">
              <a:rPr lang="en-US">
                <a:solidFill>
                  <a:srgbClr val="013064"/>
                </a:solidFill>
              </a:rPr>
              <a:pPr>
                <a:defRPr/>
              </a:pPr>
              <a:t>‹#›</a:t>
            </a:fld>
            <a:endParaRPr lang="en-US" dirty="0">
              <a:solidFill>
                <a:srgbClr val="013064"/>
              </a:solidFill>
            </a:endParaRP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0"/>
            <a:ext cx="2178050" cy="6523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1938" y="0"/>
            <a:ext cx="6381750" cy="652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BB4A829C-C0F1-47A5-A958-0DEF4584A904}" type="slidenum">
              <a:rPr lang="en-US">
                <a:solidFill>
                  <a:srgbClr val="013064"/>
                </a:solidFill>
              </a:rPr>
              <a:pPr>
                <a:defRPr/>
              </a:pPr>
              <a:t>‹#›</a:t>
            </a:fld>
            <a:endParaRPr lang="en-US" dirty="0">
              <a:solidFill>
                <a:srgbClr val="013064"/>
              </a:solidFill>
            </a:endParaRP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0"/>
            <a:ext cx="7278687" cy="993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3050" y="1155700"/>
            <a:ext cx="4273550" cy="536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155700"/>
            <a:ext cx="4275138" cy="536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210550" y="6629400"/>
            <a:ext cx="908050" cy="228600"/>
          </a:xfrm>
          <a:prstGeom prst="rect">
            <a:avLst/>
          </a:prstGeom>
        </p:spPr>
        <p:txBody>
          <a:bodyPr/>
          <a:lstStyle>
            <a:lvl1pPr>
              <a:defRPr/>
            </a:lvl1pPr>
          </a:lstStyle>
          <a:p>
            <a:pPr>
              <a:defRPr/>
            </a:pPr>
            <a:r>
              <a:rPr lang="en-US" dirty="0">
                <a:solidFill>
                  <a:srgbClr val="013064"/>
                </a:solidFill>
              </a:rPr>
              <a:t> </a:t>
            </a:r>
            <a:fld id="{D9D03609-7F41-4A0A-9610-C46B8B6D9956}" type="slidenum">
              <a:rPr lang="en-US">
                <a:solidFill>
                  <a:srgbClr val="013064"/>
                </a:solidFill>
              </a:rPr>
              <a:pPr>
                <a:defRPr/>
              </a:pPr>
              <a:t>‹#›</a:t>
            </a:fld>
            <a:endParaRPr lang="en-US" dirty="0">
              <a:solidFill>
                <a:srgbClr val="013064"/>
              </a:solidFill>
            </a:endParaRPr>
          </a:p>
        </p:txBody>
      </p:sp>
    </p:spTree>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172200"/>
            <a:ext cx="9144000" cy="685800"/>
          </a:xfrm>
          <a:prstGeom prst="rect">
            <a:avLst/>
          </a:prstGeom>
          <a:solidFill>
            <a:schemeClr val="accent2">
              <a:alpha val="75000"/>
            </a:schemeClr>
          </a:solidFill>
          <a:ln>
            <a:solidFill>
              <a:schemeClr val="tx2">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9" name="Title 8"/>
          <p:cNvSpPr>
            <a:spLocks noGrp="1"/>
          </p:cNvSpPr>
          <p:nvPr>
            <p:ph type="ctrTitle" hasCustomPrompt="1"/>
          </p:nvPr>
        </p:nvSpPr>
        <p:spPr>
          <a:xfrm>
            <a:off x="533400" y="1371600"/>
            <a:ext cx="7851648" cy="12192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Calibri" pitchFamily="34" charset="0"/>
                <a:ea typeface="+mj-ea"/>
                <a:cs typeface="+mj-cs"/>
              </a:defRPr>
            </a:lvl1pPr>
          </a:lstStyle>
          <a:p>
            <a:r>
              <a:rPr kumimoji="0" lang="en-US" dirty="0" smtClean="0"/>
              <a:t>Click to add title</a:t>
            </a:r>
            <a:endParaRPr kumimoji="0" lang="en-US" dirty="0"/>
          </a:p>
        </p:txBody>
      </p:sp>
      <p:sp>
        <p:nvSpPr>
          <p:cNvPr id="17" name="Subtitle 16"/>
          <p:cNvSpPr>
            <a:spLocks noGrp="1"/>
          </p:cNvSpPr>
          <p:nvPr>
            <p:ph type="subTitle" idx="1" hasCustomPrompt="1"/>
          </p:nvPr>
        </p:nvSpPr>
        <p:spPr>
          <a:xfrm>
            <a:off x="533400" y="3228536"/>
            <a:ext cx="7854696" cy="1752600"/>
          </a:xfrm>
        </p:spPr>
        <p:txBody>
          <a:bodyPr lIns="0" rIns="18288"/>
          <a:lstStyle>
            <a:lvl1pPr marL="0" marR="45720" indent="0" algn="l">
              <a:buNone/>
              <a:defRPr baseline="0">
                <a:solidFill>
                  <a:schemeClr val="tx1"/>
                </a:solidFill>
                <a:latin typeface="Calibri" pitchFamily="34" charset="0"/>
                <a:cs typeface="Segoe U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Name</a:t>
            </a:r>
          </a:p>
          <a:p>
            <a:r>
              <a:rPr kumimoji="0" lang="en-US" dirty="0" smtClean="0"/>
              <a:t>Job Title</a:t>
            </a:r>
          </a:p>
          <a:p>
            <a:r>
              <a:rPr kumimoji="0" lang="en-US" dirty="0" smtClean="0"/>
              <a:t>Company</a:t>
            </a:r>
          </a:p>
          <a:p>
            <a:endParaRPr kumimoji="0" lang="en-US" dirty="0" smtClean="0"/>
          </a:p>
          <a:p>
            <a:endParaRPr kumimoji="0" lang="en-US" dirty="0" smtClean="0"/>
          </a:p>
        </p:txBody>
      </p:sp>
      <p:pic>
        <p:nvPicPr>
          <p:cNvPr id="13" name="Picture 12" descr="BusinessInsights_Banner_LOGO.jpg"/>
          <p:cNvPicPr>
            <a:picLocks noChangeAspect="1"/>
          </p:cNvPicPr>
          <p:nvPr userDrawn="1"/>
        </p:nvPicPr>
        <p:blipFill>
          <a:blip r:embed="rId2" cstate="print">
            <a:lum bright="-13000" contrast="11000"/>
          </a:blip>
          <a:stretch>
            <a:fillRect/>
          </a:stretch>
        </p:blipFill>
        <p:spPr>
          <a:xfrm>
            <a:off x="5486401" y="6172200"/>
            <a:ext cx="3657600" cy="685800"/>
          </a:xfrm>
          <a:prstGeom prst="rect">
            <a:avLst/>
          </a:prstGeom>
          <a:noFill/>
          <a:ln>
            <a:noFill/>
          </a:ln>
          <a:effectLst>
            <a:outerShdw blurRad="152400" dist="50800" dir="5400000" sx="1000" sy="1000" algn="ctr" rotWithShape="0">
              <a:schemeClr val="accent3">
                <a:lumMod val="75000"/>
                <a:alpha val="96000"/>
              </a:schemeClr>
            </a:outerShdw>
          </a:effectLst>
        </p:spPr>
      </p:pic>
      <p:sp>
        <p:nvSpPr>
          <p:cNvPr id="14" name="TextBox 13"/>
          <p:cNvSpPr txBox="1"/>
          <p:nvPr userDrawn="1"/>
        </p:nvSpPr>
        <p:spPr>
          <a:xfrm>
            <a:off x="0" y="6324600"/>
            <a:ext cx="3505200" cy="400110"/>
          </a:xfrm>
          <a:prstGeom prst="rect">
            <a:avLst/>
          </a:prstGeom>
          <a:noFill/>
        </p:spPr>
        <p:txBody>
          <a:bodyPr wrap="square" rtlCol="0">
            <a:spAutoFit/>
          </a:bodyPr>
          <a:lstStyle/>
          <a:p>
            <a:pPr fontAlgn="auto">
              <a:spcBef>
                <a:spcPts val="0"/>
              </a:spcBef>
              <a:spcAft>
                <a:spcPts val="0"/>
              </a:spcAft>
            </a:pPr>
            <a:r>
              <a:rPr lang="en-US" sz="2000" dirty="0" smtClean="0">
                <a:ln>
                  <a:gradFill>
                    <a:gsLst>
                      <a:gs pos="0">
                        <a:srgbClr val="0F6FC6">
                          <a:tint val="66000"/>
                          <a:satMod val="160000"/>
                        </a:srgbClr>
                      </a:gs>
                      <a:gs pos="50000">
                        <a:srgbClr val="0F6FC6">
                          <a:tint val="44500"/>
                          <a:satMod val="160000"/>
                        </a:srgbClr>
                      </a:gs>
                      <a:gs pos="100000">
                        <a:srgbClr val="0F6FC6">
                          <a:tint val="23500"/>
                          <a:satMod val="160000"/>
                        </a:srgbClr>
                      </a:gs>
                    </a:gsLst>
                    <a:lin ang="5400000" scaled="0"/>
                  </a:gradFill>
                </a:ln>
                <a:solidFill>
                  <a:prstClr val="white"/>
                </a:solidFill>
                <a:latin typeface="Calibri" pitchFamily="34" charset="0"/>
                <a:cs typeface="+mn-cs"/>
              </a:rPr>
              <a:t>www.microsoft.com/webcasts</a:t>
            </a:r>
            <a:endParaRPr lang="en-US" sz="2000" dirty="0">
              <a:ln>
                <a:gradFill>
                  <a:gsLst>
                    <a:gs pos="0">
                      <a:srgbClr val="0F6FC6">
                        <a:tint val="66000"/>
                        <a:satMod val="160000"/>
                      </a:srgbClr>
                    </a:gs>
                    <a:gs pos="50000">
                      <a:srgbClr val="0F6FC6">
                        <a:tint val="44500"/>
                        <a:satMod val="160000"/>
                      </a:srgbClr>
                    </a:gs>
                    <a:gs pos="100000">
                      <a:srgbClr val="0F6FC6">
                        <a:tint val="23500"/>
                        <a:satMod val="160000"/>
                      </a:srgbClr>
                    </a:gs>
                  </a:gsLst>
                  <a:lin ang="5400000" scaled="0"/>
                </a:gradFill>
              </a:ln>
              <a:solidFill>
                <a:prstClr val="white"/>
              </a:solidFill>
              <a:latin typeface="Calibri" pitchFamily="34" charset="0"/>
              <a:cs typeface="+mn-cs"/>
            </a:endParaRPr>
          </a:p>
        </p:txBody>
      </p:sp>
      <p:sp>
        <p:nvSpPr>
          <p:cNvPr id="15" name="TextBox 14"/>
          <p:cNvSpPr txBox="1"/>
          <p:nvPr userDrawn="1"/>
        </p:nvSpPr>
        <p:spPr>
          <a:xfrm>
            <a:off x="2209800" y="304800"/>
            <a:ext cx="4724400" cy="400110"/>
          </a:xfrm>
          <a:prstGeom prst="rect">
            <a:avLst/>
          </a:prstGeom>
          <a:noFill/>
        </p:spPr>
        <p:txBody>
          <a:bodyPr wrap="square" rtlCol="0">
            <a:spAutoFit/>
          </a:bodyPr>
          <a:lstStyle/>
          <a:p>
            <a:pPr fontAlgn="auto">
              <a:spcBef>
                <a:spcPts val="0"/>
              </a:spcBef>
              <a:spcAft>
                <a:spcPts val="0"/>
              </a:spcAft>
            </a:pPr>
            <a:r>
              <a:rPr lang="en-US" sz="2000" b="1" dirty="0" smtClean="0">
                <a:solidFill>
                  <a:srgbClr val="04617B"/>
                </a:solidFill>
                <a:latin typeface="Calibri" pitchFamily="34" charset="0"/>
                <a:cs typeface="+mn-cs"/>
              </a:rPr>
              <a:t>Business Insights</a:t>
            </a:r>
            <a:r>
              <a:rPr lang="en-US" sz="1800" b="1" dirty="0" smtClean="0">
                <a:solidFill>
                  <a:srgbClr val="04617B"/>
                </a:solidFill>
                <a:latin typeface="Calibri" pitchFamily="34" charset="0"/>
                <a:cs typeface="+mn-cs"/>
              </a:rPr>
              <a:t> </a:t>
            </a:r>
            <a:r>
              <a:rPr lang="en-US" sz="1800" i="1" dirty="0" smtClean="0">
                <a:solidFill>
                  <a:prstClr val="black"/>
                </a:solidFill>
                <a:latin typeface="Calibri" pitchFamily="34" charset="0"/>
                <a:cs typeface="+mn-cs"/>
              </a:rPr>
              <a:t>Together, we build business.</a:t>
            </a:r>
            <a:endParaRPr lang="en-US" sz="1800" dirty="0">
              <a:solidFill>
                <a:prstClr val="black"/>
              </a:solidFill>
              <a:latin typeface="Calibri" pitchFamily="34" charset="0"/>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rs &amp; themes">
    <p:spTree>
      <p:nvGrpSpPr>
        <p:cNvPr id="1" name=""/>
        <p:cNvGrpSpPr/>
        <p:nvPr/>
      </p:nvGrpSpPr>
      <p:grpSpPr>
        <a:xfrm>
          <a:off x="0" y="0"/>
          <a:ext cx="0" cy="0"/>
          <a:chOff x="0" y="0"/>
          <a:chExt cx="0" cy="0"/>
        </a:xfrm>
      </p:grpSpPr>
      <p:sp>
        <p:nvSpPr>
          <p:cNvPr id="9" name="Rectangle 8"/>
          <p:cNvSpPr/>
          <p:nvPr userDrawn="1"/>
        </p:nvSpPr>
        <p:spPr>
          <a:xfrm>
            <a:off x="0" y="6172200"/>
            <a:ext cx="9144000" cy="685800"/>
          </a:xfrm>
          <a:prstGeom prst="rect">
            <a:avLst/>
          </a:prstGeom>
          <a:solidFill>
            <a:schemeClr val="accent2">
              <a:lumMod val="40000"/>
              <a:lumOff val="60000"/>
              <a:alpha val="31000"/>
            </a:schemeClr>
          </a:solidFill>
          <a:ln>
            <a:solidFill>
              <a:schemeClr val="tx2">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1" name="Rectangle 10"/>
          <p:cNvSpPr/>
          <p:nvPr userDrawn="1"/>
        </p:nvSpPr>
        <p:spPr>
          <a:xfrm>
            <a:off x="0" y="6172200"/>
            <a:ext cx="9144000" cy="685800"/>
          </a:xfrm>
          <a:prstGeom prst="rect">
            <a:avLst/>
          </a:prstGeom>
          <a:solidFill>
            <a:schemeClr val="accent2">
              <a:lumMod val="75000"/>
              <a:alpha val="23000"/>
            </a:schemeClr>
          </a:solidFill>
          <a:ln>
            <a:solidFill>
              <a:schemeClr val="tx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75A2"/>
              </a:solidFill>
              <a:latin typeface="Calibri" pitchFamily="34" charset="0"/>
            </a:endParaRPr>
          </a:p>
        </p:txBody>
      </p:sp>
      <p:sp>
        <p:nvSpPr>
          <p:cNvPr id="12" name="Oval 11"/>
          <p:cNvSpPr/>
          <p:nvPr userDrawn="1"/>
        </p:nvSpPr>
        <p:spPr>
          <a:xfrm>
            <a:off x="228600" y="1828800"/>
            <a:ext cx="2514600" cy="6096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3" name="Oval 12"/>
          <p:cNvSpPr/>
          <p:nvPr userDrawn="1"/>
        </p:nvSpPr>
        <p:spPr>
          <a:xfrm>
            <a:off x="228600" y="2514600"/>
            <a:ext cx="2514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4" name="Oval 13"/>
          <p:cNvSpPr/>
          <p:nvPr userDrawn="1"/>
        </p:nvSpPr>
        <p:spPr>
          <a:xfrm>
            <a:off x="228600" y="3200400"/>
            <a:ext cx="2514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5" name="Oval 14"/>
          <p:cNvSpPr/>
          <p:nvPr userDrawn="1"/>
        </p:nvSpPr>
        <p:spPr>
          <a:xfrm>
            <a:off x="228600" y="3886200"/>
            <a:ext cx="2438400" cy="6096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6" name="Title 15"/>
          <p:cNvSpPr>
            <a:spLocks noGrp="1"/>
          </p:cNvSpPr>
          <p:nvPr>
            <p:ph type="title" hasCustomPrompt="1"/>
          </p:nvPr>
        </p:nvSpPr>
        <p:spPr>
          <a:xfrm>
            <a:off x="381000" y="228600"/>
            <a:ext cx="8229600" cy="1143000"/>
          </a:xfrm>
        </p:spPr>
        <p:txBody>
          <a:bodyPr>
            <a:normAutofit/>
          </a:bodyPr>
          <a:lstStyle>
            <a:lvl1pPr>
              <a:defRPr sz="4400"/>
            </a:lvl1pPr>
          </a:lstStyle>
          <a:p>
            <a:r>
              <a:rPr lang="en-US" dirty="0" smtClean="0"/>
              <a:t>A guide to colors in this template</a:t>
            </a:r>
            <a:endParaRPr lang="en-US" dirty="0"/>
          </a:p>
        </p:txBody>
      </p:sp>
      <p:sp>
        <p:nvSpPr>
          <p:cNvPr id="17" name="Oval 16"/>
          <p:cNvSpPr/>
          <p:nvPr userDrawn="1"/>
        </p:nvSpPr>
        <p:spPr>
          <a:xfrm>
            <a:off x="228600" y="4572000"/>
            <a:ext cx="2514600" cy="609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8" name="Oval 17"/>
          <p:cNvSpPr/>
          <p:nvPr userDrawn="1"/>
        </p:nvSpPr>
        <p:spPr>
          <a:xfrm>
            <a:off x="228600" y="5334000"/>
            <a:ext cx="25146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22" name="TextBox 21"/>
          <p:cNvSpPr txBox="1"/>
          <p:nvPr userDrawn="1"/>
        </p:nvSpPr>
        <p:spPr>
          <a:xfrm>
            <a:off x="2819400" y="1981200"/>
            <a:ext cx="35814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pitchFamily="34" charset="0"/>
                <a:cs typeface="+mn-cs"/>
              </a:rPr>
              <a:t>Titles </a:t>
            </a:r>
            <a:endParaRPr lang="en-US" sz="1800" dirty="0">
              <a:solidFill>
                <a:prstClr val="black"/>
              </a:solidFill>
              <a:latin typeface="Calibri" pitchFamily="34" charset="0"/>
              <a:cs typeface="+mn-cs"/>
            </a:endParaRPr>
          </a:p>
        </p:txBody>
      </p:sp>
      <p:sp>
        <p:nvSpPr>
          <p:cNvPr id="23" name="TextBox 22"/>
          <p:cNvSpPr txBox="1"/>
          <p:nvPr userDrawn="1"/>
        </p:nvSpPr>
        <p:spPr>
          <a:xfrm>
            <a:off x="2819400" y="3276600"/>
            <a:ext cx="2667000" cy="369332"/>
          </a:xfrm>
          <a:prstGeom prst="rect">
            <a:avLst/>
          </a:prstGeom>
          <a:noFill/>
        </p:spPr>
        <p:txBody>
          <a:bodyPr wrap="square" rtlCol="0">
            <a:spAutoFit/>
          </a:bodyPr>
          <a:lstStyle/>
          <a:p>
            <a:pPr fontAlgn="auto">
              <a:spcBef>
                <a:spcPts val="0"/>
              </a:spcBef>
              <a:spcAft>
                <a:spcPts val="0"/>
              </a:spcAft>
              <a:defRPr/>
            </a:pPr>
            <a:r>
              <a:rPr lang="en-US" sz="1800" dirty="0" smtClean="0">
                <a:solidFill>
                  <a:prstClr val="black"/>
                </a:solidFill>
                <a:latin typeface="Calibri" pitchFamily="34" charset="0"/>
                <a:cs typeface="+mn-cs"/>
              </a:rPr>
              <a:t>Accent color/ fills</a:t>
            </a:r>
          </a:p>
        </p:txBody>
      </p:sp>
      <p:sp>
        <p:nvSpPr>
          <p:cNvPr id="24" name="TextBox 23"/>
          <p:cNvSpPr txBox="1"/>
          <p:nvPr userDrawn="1"/>
        </p:nvSpPr>
        <p:spPr>
          <a:xfrm>
            <a:off x="2819400" y="4724400"/>
            <a:ext cx="25146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pitchFamily="34" charset="0"/>
                <a:cs typeface="+mn-cs"/>
              </a:rPr>
              <a:t>Background</a:t>
            </a:r>
            <a:endParaRPr lang="en-US" sz="1800" dirty="0">
              <a:solidFill>
                <a:prstClr val="black"/>
              </a:solidFill>
              <a:latin typeface="Calibri" pitchFamily="34" charset="0"/>
              <a:cs typeface="+mn-cs"/>
            </a:endParaRPr>
          </a:p>
        </p:txBody>
      </p:sp>
      <p:sp>
        <p:nvSpPr>
          <p:cNvPr id="25" name="TextBox 24"/>
          <p:cNvSpPr txBox="1"/>
          <p:nvPr userDrawn="1"/>
        </p:nvSpPr>
        <p:spPr>
          <a:xfrm>
            <a:off x="2819400" y="2667000"/>
            <a:ext cx="2819400" cy="369332"/>
          </a:xfrm>
          <a:prstGeom prst="rect">
            <a:avLst/>
          </a:prstGeom>
          <a:noFill/>
        </p:spPr>
        <p:txBody>
          <a:bodyPr wrap="square" rtlCol="0">
            <a:spAutoFit/>
          </a:bodyPr>
          <a:lstStyle/>
          <a:p>
            <a:pPr fontAlgn="auto">
              <a:spcBef>
                <a:spcPts val="0"/>
              </a:spcBef>
              <a:spcAft>
                <a:spcPts val="0"/>
              </a:spcAft>
              <a:defRPr/>
            </a:pPr>
            <a:r>
              <a:rPr lang="en-US" sz="1800" dirty="0" smtClean="0">
                <a:solidFill>
                  <a:prstClr val="black"/>
                </a:solidFill>
                <a:latin typeface="Calibri" pitchFamily="34" charset="0"/>
                <a:cs typeface="+mn-cs"/>
              </a:rPr>
              <a:t>Subheadings</a:t>
            </a:r>
          </a:p>
        </p:txBody>
      </p:sp>
      <p:sp>
        <p:nvSpPr>
          <p:cNvPr id="26" name="TextBox 25"/>
          <p:cNvSpPr txBox="1"/>
          <p:nvPr userDrawn="1"/>
        </p:nvSpPr>
        <p:spPr>
          <a:xfrm>
            <a:off x="2743200" y="4038600"/>
            <a:ext cx="32766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pitchFamily="34" charset="0"/>
                <a:cs typeface="+mn-cs"/>
              </a:rPr>
              <a:t>Alternate accent color/ fills</a:t>
            </a:r>
            <a:endParaRPr lang="en-US" sz="1800" dirty="0">
              <a:solidFill>
                <a:prstClr val="black"/>
              </a:solidFill>
              <a:latin typeface="Calibri" pitchFamily="34" charset="0"/>
              <a:cs typeface="+mn-cs"/>
            </a:endParaRPr>
          </a:p>
        </p:txBody>
      </p:sp>
      <p:sp>
        <p:nvSpPr>
          <p:cNvPr id="27" name="TextBox 26"/>
          <p:cNvSpPr txBox="1"/>
          <p:nvPr userDrawn="1"/>
        </p:nvSpPr>
        <p:spPr>
          <a:xfrm>
            <a:off x="2819400" y="5486400"/>
            <a:ext cx="26670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pitchFamily="34" charset="0"/>
                <a:cs typeface="+mn-cs"/>
              </a:rPr>
              <a:t>Hyperlinks</a:t>
            </a:r>
            <a:endParaRPr lang="en-US" sz="1800" dirty="0">
              <a:solidFill>
                <a:prstClr val="black"/>
              </a:solidFill>
              <a:latin typeface="Calibri" pitchFamily="34" charset="0"/>
              <a:cs typeface="+mn-cs"/>
            </a:endParaRPr>
          </a:p>
        </p:txBody>
      </p:sp>
      <p:pic>
        <p:nvPicPr>
          <p:cNvPr id="30" name="Picture 29" descr="BusinessInsights_Banner_LOGO.jpg"/>
          <p:cNvPicPr>
            <a:picLocks noChangeAspect="1"/>
          </p:cNvPicPr>
          <p:nvPr userDrawn="1"/>
        </p:nvPicPr>
        <p:blipFill>
          <a:blip r:embed="rId2" cstate="print">
            <a:lum bright="-13000" contrast="7000"/>
          </a:blip>
          <a:stretch>
            <a:fillRect/>
          </a:stretch>
        </p:blipFill>
        <p:spPr>
          <a:xfrm>
            <a:off x="5486399" y="6172200"/>
            <a:ext cx="3657601" cy="685800"/>
          </a:xfrm>
          <a:prstGeom prst="roundRect">
            <a:avLst>
              <a:gd name="adj" fmla="val 8594"/>
            </a:avLst>
          </a:prstGeom>
          <a:noFill/>
          <a:ln>
            <a:noFill/>
          </a:ln>
          <a:effectLst>
            <a:outerShdw blurRad="50800" dist="38100" dir="5400000" sx="91000" sy="91000" algn="t" rotWithShape="0">
              <a:prstClr val="black">
                <a:alpha val="10000"/>
              </a:prstClr>
            </a:outerShdw>
            <a:reflection blurRad="12700" stA="38000" endPos="28000" dist="5000" dir="5400000" sy="-100000" algn="bl" rotWithShape="0"/>
          </a:effectLst>
        </p:spPr>
      </p:pic>
      <p:sp>
        <p:nvSpPr>
          <p:cNvPr id="31" name="TextBox 30"/>
          <p:cNvSpPr txBox="1"/>
          <p:nvPr userDrawn="1"/>
        </p:nvSpPr>
        <p:spPr>
          <a:xfrm>
            <a:off x="0" y="6324600"/>
            <a:ext cx="3505200" cy="400110"/>
          </a:xfrm>
          <a:prstGeom prst="rect">
            <a:avLst/>
          </a:prstGeom>
          <a:noFill/>
        </p:spPr>
        <p:txBody>
          <a:bodyPr wrap="square" rtlCol="0">
            <a:spAutoFit/>
          </a:bodyPr>
          <a:lstStyle/>
          <a:p>
            <a:pPr fontAlgn="auto">
              <a:spcBef>
                <a:spcPts val="0"/>
              </a:spcBef>
              <a:spcAft>
                <a:spcPts val="0"/>
              </a:spcAft>
            </a:pPr>
            <a:r>
              <a:rPr lang="en-US" sz="2000" dirty="0" smtClean="0">
                <a:ln>
                  <a:gradFill>
                    <a:gsLst>
                      <a:gs pos="0">
                        <a:srgbClr val="0F6FC6">
                          <a:tint val="66000"/>
                          <a:satMod val="160000"/>
                          <a:alpha val="40000"/>
                        </a:srgbClr>
                      </a:gs>
                      <a:gs pos="50000">
                        <a:srgbClr val="0F6FC6">
                          <a:tint val="44500"/>
                          <a:satMod val="160000"/>
                        </a:srgbClr>
                      </a:gs>
                      <a:gs pos="100000">
                        <a:srgbClr val="0F6FC6">
                          <a:tint val="23500"/>
                          <a:satMod val="160000"/>
                        </a:srgbClr>
                      </a:gs>
                    </a:gsLst>
                    <a:lin ang="5400000" scaled="0"/>
                  </a:gradFill>
                </a:ln>
                <a:solidFill>
                  <a:prstClr val="white">
                    <a:lumMod val="95000"/>
                  </a:prstClr>
                </a:solidFill>
                <a:latin typeface="Calibri" pitchFamily="34" charset="0"/>
                <a:cs typeface="+mn-cs"/>
              </a:rPr>
              <a:t>www.microsoft.com/webcasts</a:t>
            </a:r>
            <a:endParaRPr lang="en-US" sz="2000" dirty="0">
              <a:ln>
                <a:gradFill>
                  <a:gsLst>
                    <a:gs pos="0">
                      <a:srgbClr val="0F6FC6">
                        <a:tint val="66000"/>
                        <a:satMod val="160000"/>
                        <a:alpha val="40000"/>
                      </a:srgbClr>
                    </a:gs>
                    <a:gs pos="50000">
                      <a:srgbClr val="0F6FC6">
                        <a:tint val="44500"/>
                        <a:satMod val="160000"/>
                      </a:srgbClr>
                    </a:gs>
                    <a:gs pos="100000">
                      <a:srgbClr val="0F6FC6">
                        <a:tint val="23500"/>
                        <a:satMod val="160000"/>
                      </a:srgbClr>
                    </a:gs>
                  </a:gsLst>
                  <a:lin ang="5400000" scaled="0"/>
                </a:gradFill>
              </a:ln>
              <a:solidFill>
                <a:prstClr val="white">
                  <a:lumMod val="95000"/>
                </a:prstClr>
              </a:solidFill>
              <a:latin typeface="Calibri" pitchFamily="34" charset="0"/>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Box 4"/>
          <p:cNvSpPr txBox="1">
            <a:spLocks noChangeArrowheads="1"/>
          </p:cNvSpPr>
          <p:nvPr userDrawn="1"/>
        </p:nvSpPr>
        <p:spPr bwMode="auto">
          <a:xfrm>
            <a:off x="0" y="5410200"/>
            <a:ext cx="2471737" cy="701675"/>
          </a:xfrm>
          <a:prstGeom prst="rect">
            <a:avLst/>
          </a:prstGeom>
          <a:noFill/>
          <a:ln w="12700">
            <a:noFill/>
            <a:miter lim="800000"/>
            <a:headEnd/>
            <a:tailEnd/>
          </a:ln>
          <a:effectLst/>
        </p:spPr>
        <p:txBody>
          <a:bodyPr wrap="none">
            <a:spAutoFit/>
          </a:bodyPr>
          <a:lstStyle/>
          <a:p>
            <a:pPr eaLnBrk="0" fontAlgn="auto" hangingPunct="0">
              <a:spcBef>
                <a:spcPts val="0"/>
              </a:spcBef>
              <a:spcAft>
                <a:spcPts val="0"/>
              </a:spcAft>
              <a:defRPr/>
            </a:pPr>
            <a:r>
              <a:rPr lang="en-US" sz="4000" dirty="0">
                <a:solidFill>
                  <a:srgbClr val="04617B"/>
                </a:solidFill>
                <a:effectLst>
                  <a:outerShdw blurRad="38100" dist="38100" dir="2700000" algn="tl">
                    <a:srgbClr val="000000"/>
                  </a:outerShdw>
                </a:effectLst>
                <a:latin typeface="Arial" charset="0"/>
                <a:cs typeface="+mn-cs"/>
              </a:rPr>
              <a:t>Level 200</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Calibri" pitchFamily="34" charset="0"/>
                <a:ea typeface="+mj-ea"/>
                <a:cs typeface="+mj-cs"/>
              </a:defRPr>
            </a:lvl1pPr>
          </a:lstStyle>
          <a:p>
            <a:r>
              <a:rPr kumimoji="0" lang="en-US" smtClean="0"/>
              <a:t>Click to edit Master title style</a:t>
            </a:r>
            <a:endParaRPr kumimoji="0" lang="en-US" dirty="0"/>
          </a:p>
        </p:txBody>
      </p:sp>
      <p:sp>
        <p:nvSpPr>
          <p:cNvPr id="8" name="TextBox 7"/>
          <p:cNvSpPr txBox="1"/>
          <p:nvPr userDrawn="1"/>
        </p:nvSpPr>
        <p:spPr>
          <a:xfrm>
            <a:off x="1371600" y="2362200"/>
            <a:ext cx="264816" cy="923330"/>
          </a:xfrm>
          <a:prstGeom prst="rect">
            <a:avLst/>
          </a:prstGeom>
          <a:noFill/>
        </p:spPr>
        <p:txBody>
          <a:bodyPr wrap="none" rtlCol="0">
            <a:spAutoFit/>
          </a:bodyPr>
          <a:lstStyle/>
          <a:p>
            <a:pPr fontAlgn="auto">
              <a:spcBef>
                <a:spcPts val="0"/>
              </a:spcBef>
              <a:spcAft>
                <a:spcPts val="0"/>
              </a:spcAft>
              <a:buFont typeface="Arial" pitchFamily="34" charset="0"/>
              <a:buChar char="•"/>
            </a:pPr>
            <a:endParaRPr lang="en-US" sz="1800" dirty="0" smtClean="0">
              <a:solidFill>
                <a:prstClr val="black"/>
              </a:solidFill>
              <a:latin typeface="Calibri" pitchFamily="34" charset="0"/>
              <a:cs typeface="+mn-cs"/>
            </a:endParaRPr>
          </a:p>
          <a:p>
            <a:pPr fontAlgn="auto">
              <a:spcBef>
                <a:spcPts val="0"/>
              </a:spcBef>
              <a:spcAft>
                <a:spcPts val="0"/>
              </a:spcAft>
              <a:buFont typeface="Arial" pitchFamily="34" charset="0"/>
              <a:buChar char="•"/>
            </a:pPr>
            <a:endParaRPr lang="en-US" sz="1800" dirty="0" smtClean="0">
              <a:solidFill>
                <a:prstClr val="black"/>
              </a:solidFill>
              <a:latin typeface="Calibri" pitchFamily="34" charset="0"/>
              <a:cs typeface="+mn-cs"/>
            </a:endParaRPr>
          </a:p>
          <a:p>
            <a:pPr fontAlgn="auto">
              <a:spcBef>
                <a:spcPts val="0"/>
              </a:spcBef>
              <a:spcAft>
                <a:spcPts val="0"/>
              </a:spcAft>
              <a:buFont typeface="Arial" pitchFamily="34" charset="0"/>
              <a:buChar char="•"/>
            </a:pPr>
            <a:endParaRPr lang="en-US" sz="1800" dirty="0" smtClean="0">
              <a:solidFill>
                <a:prstClr val="black"/>
              </a:solidFill>
              <a:latin typeface="Calibri" pitchFamily="34" charset="0"/>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524000" y="2819400"/>
            <a:ext cx="6324600" cy="1371600"/>
          </a:xfrm>
        </p:spPr>
        <p:txBody>
          <a:bodyPr/>
          <a:lstStyle>
            <a:lvl1pPr>
              <a:buNone/>
              <a:defRPr/>
            </a:lvl1pPr>
          </a:lstStyle>
          <a:p>
            <a:r>
              <a:rPr lang="en-US" dirty="0" smtClean="0"/>
              <a:t>Click icon to add picture</a:t>
            </a:r>
            <a:endParaRPr lang="en-US" dirty="0"/>
          </a:p>
        </p:txBody>
      </p:sp>
      <p:pic>
        <p:nvPicPr>
          <p:cNvPr id="9" name="Picture 2" descr="Microsoft logo"/>
          <p:cNvPicPr>
            <a:picLocks noChangeAspect="1" noChangeArrowheads="1"/>
          </p:cNvPicPr>
          <p:nvPr userDrawn="1"/>
        </p:nvPicPr>
        <p:blipFill>
          <a:blip r:embed="rId2" cstate="print"/>
          <a:srcRect/>
          <a:stretch>
            <a:fillRect/>
          </a:stretch>
        </p:blipFill>
        <p:spPr bwMode="black">
          <a:xfrm>
            <a:off x="1981200" y="2870200"/>
            <a:ext cx="5181600" cy="850900"/>
          </a:xfrm>
          <a:prstGeom prst="rect">
            <a:avLst/>
          </a:prstGeom>
          <a:noFill/>
          <a:ln w="9525">
            <a:noFill/>
            <a:miter lim="800000"/>
            <a:headEnd/>
            <a:tailEnd/>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atin typeface="Calibri" pitchFamily="34" charset="0"/>
              </a:defRPr>
            </a:lvl3pPr>
            <a:lvl4pPr>
              <a:defRPr sz="1800">
                <a:latin typeface="Calibri" pitchFamily="34" charset="0"/>
              </a:defRPr>
            </a:lvl4pPr>
            <a:lvl5pPr>
              <a:defRPr sz="18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atin typeface="Calibri" pitchFamily="34" charset="0"/>
              </a:defRPr>
            </a:lvl3pPr>
            <a:lvl4pPr>
              <a:defRPr sz="1800">
                <a:latin typeface="Calibri" pitchFamily="34" charset="0"/>
              </a:defRPr>
            </a:lvl4pPr>
            <a:lvl5pPr>
              <a:defRPr sz="18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0FA96AD0-3097-413F-AC47-9722929C7F3D}" type="slidenum">
              <a:rPr lang="en-US"/>
              <a:pPr>
                <a:defRPr/>
              </a:pPr>
              <a:t>‹#›</a:t>
            </a:fld>
            <a:endParaRPr lang="en-US" dirty="0"/>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838200" y="3429000"/>
            <a:ext cx="6172200" cy="1676400"/>
          </a:xfrm>
        </p:spPr>
        <p:txBody>
          <a:bodyPr/>
          <a:lstStyle/>
          <a:p>
            <a:r>
              <a:rPr lang="en-US" dirty="0" smtClean="0"/>
              <a:t>Click icon to add chart</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Calibri" pitchFamily="34" charset="0"/>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atin typeface="Calibri" pitchFamily="34" charset="0"/>
              </a:defRPr>
            </a:lvl3pPr>
            <a:lvl4pPr>
              <a:defRPr sz="2000">
                <a:latin typeface="Calibri" pitchFamily="34" charset="0"/>
              </a:defRPr>
            </a:lvl4pPr>
            <a:lvl5pPr>
              <a:defRPr sz="1800">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60D01296-4DA2-4A1C-A879-E7C8EE56AD58}" type="slidenum">
              <a:rPr lang="en-US"/>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
          <p:cNvSpPr>
            <a:spLocks noGrp="1" noChangeArrowheads="1"/>
          </p:cNvSpPr>
          <p:nvPr>
            <p:ph type="sldNum" sz="quarter" idx="10"/>
          </p:nvPr>
        </p:nvSpPr>
        <p:spPr>
          <a:xfrm>
            <a:off x="8712200" y="6626225"/>
            <a:ext cx="431800" cy="231775"/>
          </a:xfrm>
          <a:prstGeom prst="rect">
            <a:avLst/>
          </a:prstGeom>
        </p:spPr>
        <p:txBody>
          <a:bodyPr/>
          <a:lstStyle>
            <a:lvl1pPr>
              <a:defRPr/>
            </a:lvl1pPr>
          </a:lstStyle>
          <a:p>
            <a:pPr>
              <a:defRPr/>
            </a:pPr>
            <a:fld id="{6A032B96-3550-45B8-A728-CC2A609FE6CC}" type="slidenum">
              <a:rPr lang="en-US"/>
              <a:pPr>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3.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19" descr="X:\Production\IDC Research Documents\2009 Documents\2009 CAMAD\5 - 2009 Ongoing\Presentation_Template\UPDATED _ NEW IDC LOGO\final_banner_24-09-09 copy.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94214" name="Rectangle 6"/>
          <p:cNvSpPr>
            <a:spLocks noGrp="1" noChangeArrowheads="1"/>
          </p:cNvSpPr>
          <p:nvPr>
            <p:ph type="title"/>
          </p:nvPr>
        </p:nvSpPr>
        <p:spPr bwMode="auto">
          <a:xfrm>
            <a:off x="261938" y="0"/>
            <a:ext cx="7278687" cy="993775"/>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2" name="Rectangle 7"/>
          <p:cNvSpPr>
            <a:spLocks noGrp="1" noChangeArrowheads="1"/>
          </p:cNvSpPr>
          <p:nvPr>
            <p:ph type="body" idx="1"/>
          </p:nvPr>
        </p:nvSpPr>
        <p:spPr bwMode="auto">
          <a:xfrm>
            <a:off x="273050" y="1155700"/>
            <a:ext cx="8701088" cy="5367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317" name="Rectangle 109"/>
          <p:cNvSpPr>
            <a:spLocks noChangeArrowheads="1"/>
          </p:cNvSpPr>
          <p:nvPr/>
        </p:nvSpPr>
        <p:spPr bwMode="auto">
          <a:xfrm>
            <a:off x="282575" y="6637338"/>
            <a:ext cx="4960938" cy="258762"/>
          </a:xfrm>
          <a:prstGeom prst="rect">
            <a:avLst/>
          </a:prstGeom>
          <a:noFill/>
          <a:ln w="9525">
            <a:noFill/>
            <a:miter lim="800000"/>
            <a:headEnd/>
            <a:tailEnd/>
          </a:ln>
          <a:effectLst/>
        </p:spPr>
        <p:txBody>
          <a:bodyPr/>
          <a:lstStyle/>
          <a:p>
            <a:pPr>
              <a:lnSpc>
                <a:spcPct val="90000"/>
              </a:lnSpc>
              <a:spcBef>
                <a:spcPct val="15000"/>
              </a:spcBef>
              <a:defRPr/>
            </a:pPr>
            <a:r>
              <a:rPr lang="en-US" sz="1000" dirty="0">
                <a:solidFill>
                  <a:schemeClr val="tx2"/>
                </a:solidFill>
                <a:latin typeface="Arial" charset="0"/>
                <a:cs typeface="+mn-cs"/>
              </a:rPr>
              <a:t>© 2010 IDC</a:t>
            </a:r>
          </a:p>
        </p:txBody>
      </p:sp>
      <p:sp>
        <p:nvSpPr>
          <p:cNvPr id="8" name="TextBox 7"/>
          <p:cNvSpPr txBox="1"/>
          <p:nvPr userDrawn="1"/>
        </p:nvSpPr>
        <p:spPr>
          <a:xfrm>
            <a:off x="7886700" y="6616700"/>
            <a:ext cx="1257300" cy="276225"/>
          </a:xfrm>
          <a:prstGeom prst="rect">
            <a:avLst/>
          </a:prstGeom>
          <a:noFill/>
        </p:spPr>
        <p:txBody>
          <a:bodyPr>
            <a:spAutoFit/>
          </a:bodyPr>
          <a:lstStyle/>
          <a:p>
            <a:pPr>
              <a:defRPr/>
            </a:pPr>
            <a:r>
              <a:rPr lang="en-US" sz="1200" dirty="0">
                <a:solidFill>
                  <a:schemeClr val="tx2"/>
                </a:solidFill>
              </a:rPr>
              <a:t>Feb-10      </a:t>
            </a:r>
            <a:fld id="{DD21520D-58DA-4351-8879-F7DEC64C2137}" type="slidenum">
              <a:rPr lang="en-US" sz="1200">
                <a:solidFill>
                  <a:schemeClr val="tx2"/>
                </a:solidFill>
              </a:rPr>
              <a:pPr>
                <a:defRPr/>
              </a:pPr>
              <a:t>‹#›</a:t>
            </a:fld>
            <a:endParaRPr lang="en-US" sz="12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91" r:id="rId1"/>
    <p:sldLayoutId id="2147483788" r:id="rId2"/>
    <p:sldLayoutId id="2147483792" r:id="rId3"/>
    <p:sldLayoutId id="2147483793" r:id="rId4"/>
    <p:sldLayoutId id="2147483794" r:id="rId5"/>
    <p:sldLayoutId id="2147483789" r:id="rId6"/>
    <p:sldLayoutId id="2147483795" r:id="rId7"/>
    <p:sldLayoutId id="2147483790" r:id="rId8"/>
    <p:sldLayoutId id="2147483796" r:id="rId9"/>
    <p:sldLayoutId id="2147483797" r:id="rId10"/>
    <p:sldLayoutId id="2147483798" r:id="rId11"/>
    <p:sldLayoutId id="2147483800" r:id="rId12"/>
  </p:sldLayoutIdLst>
  <p:transition>
    <p:wipe dir="r"/>
  </p:transition>
  <p:hf hdr="0" ftr="0"/>
  <p:txStyles>
    <p:titleStyle>
      <a:lvl1pPr algn="l" rtl="0" eaLnBrk="0" fontAlgn="base" hangingPunct="0">
        <a:lnSpc>
          <a:spcPct val="90000"/>
        </a:lnSpc>
        <a:spcBef>
          <a:spcPct val="0"/>
        </a:spcBef>
        <a:spcAft>
          <a:spcPct val="0"/>
        </a:spcAft>
        <a:defRPr sz="3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defRPr>
      </a:lvl2pPr>
      <a:lvl3pPr algn="l" rtl="0" eaLnBrk="0" fontAlgn="base" hangingPunct="0">
        <a:lnSpc>
          <a:spcPct val="90000"/>
        </a:lnSpc>
        <a:spcBef>
          <a:spcPct val="0"/>
        </a:spcBef>
        <a:spcAft>
          <a:spcPct val="0"/>
        </a:spcAft>
        <a:defRPr sz="3200">
          <a:solidFill>
            <a:schemeClr val="tx2"/>
          </a:solidFill>
          <a:latin typeface="Arial" charset="0"/>
        </a:defRPr>
      </a:lvl3pPr>
      <a:lvl4pPr algn="l" rtl="0" eaLnBrk="0" fontAlgn="base" hangingPunct="0">
        <a:lnSpc>
          <a:spcPct val="90000"/>
        </a:lnSpc>
        <a:spcBef>
          <a:spcPct val="0"/>
        </a:spcBef>
        <a:spcAft>
          <a:spcPct val="0"/>
        </a:spcAft>
        <a:defRPr sz="3200">
          <a:solidFill>
            <a:schemeClr val="tx2"/>
          </a:solidFill>
          <a:latin typeface="Arial" charset="0"/>
        </a:defRPr>
      </a:lvl4pPr>
      <a:lvl5pPr algn="l" rtl="0" eaLnBrk="0" fontAlgn="base" hangingPunct="0">
        <a:lnSpc>
          <a:spcPct val="90000"/>
        </a:lnSpc>
        <a:spcBef>
          <a:spcPct val="0"/>
        </a:spcBef>
        <a:spcAft>
          <a:spcPct val="0"/>
        </a:spcAft>
        <a:defRPr sz="3200">
          <a:solidFill>
            <a:schemeClr val="tx2"/>
          </a:solidFill>
          <a:latin typeface="Arial" charset="0"/>
        </a:defRPr>
      </a:lvl5pPr>
      <a:lvl6pPr marL="457200" algn="l" rtl="0" fontAlgn="base">
        <a:lnSpc>
          <a:spcPct val="90000"/>
        </a:lnSpc>
        <a:spcBef>
          <a:spcPct val="0"/>
        </a:spcBef>
        <a:spcAft>
          <a:spcPct val="0"/>
        </a:spcAft>
        <a:defRPr sz="3200">
          <a:solidFill>
            <a:schemeClr val="tx2"/>
          </a:solidFill>
          <a:latin typeface="Arial" charset="0"/>
        </a:defRPr>
      </a:lvl6pPr>
      <a:lvl7pPr marL="914400" algn="l" rtl="0" fontAlgn="base">
        <a:lnSpc>
          <a:spcPct val="90000"/>
        </a:lnSpc>
        <a:spcBef>
          <a:spcPct val="0"/>
        </a:spcBef>
        <a:spcAft>
          <a:spcPct val="0"/>
        </a:spcAft>
        <a:defRPr sz="3200">
          <a:solidFill>
            <a:schemeClr val="tx2"/>
          </a:solidFill>
          <a:latin typeface="Arial" charset="0"/>
        </a:defRPr>
      </a:lvl7pPr>
      <a:lvl8pPr marL="1371600" algn="l" rtl="0" fontAlgn="base">
        <a:lnSpc>
          <a:spcPct val="90000"/>
        </a:lnSpc>
        <a:spcBef>
          <a:spcPct val="0"/>
        </a:spcBef>
        <a:spcAft>
          <a:spcPct val="0"/>
        </a:spcAft>
        <a:defRPr sz="3200">
          <a:solidFill>
            <a:schemeClr val="tx2"/>
          </a:solidFill>
          <a:latin typeface="Arial" charset="0"/>
        </a:defRPr>
      </a:lvl8pPr>
      <a:lvl9pPr marL="1828800" algn="l" rtl="0" fontAlgn="base">
        <a:lnSpc>
          <a:spcPct val="90000"/>
        </a:lnSpc>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461963" indent="-231775" algn="l" rtl="0" eaLnBrk="0" fontAlgn="base" hangingPunct="0">
        <a:spcBef>
          <a:spcPct val="75000"/>
        </a:spcBef>
        <a:spcAft>
          <a:spcPct val="0"/>
        </a:spcAft>
        <a:buClr>
          <a:srgbClr val="9F1136"/>
        </a:buClr>
        <a:buSzPct val="90000"/>
        <a:buFont typeface="Wingdings" pitchFamily="2" charset="2"/>
        <a:buChar char="§"/>
        <a:defRPr sz="2200">
          <a:solidFill>
            <a:schemeClr val="tx1"/>
          </a:solidFill>
          <a:latin typeface="+mn-lt"/>
        </a:defRPr>
      </a:lvl2pPr>
      <a:lvl3pPr marL="1087438" indent="-288925" algn="l" rtl="0" eaLnBrk="0" fontAlgn="base" hangingPunct="0">
        <a:spcBef>
          <a:spcPct val="25000"/>
        </a:spcBef>
        <a:spcAft>
          <a:spcPct val="0"/>
        </a:spcAft>
        <a:buClr>
          <a:schemeClr val="accent1"/>
        </a:buClr>
        <a:buChar char="–"/>
        <a:defRPr sz="2000">
          <a:solidFill>
            <a:schemeClr val="tx1"/>
          </a:solidFill>
          <a:latin typeface="+mn-lt"/>
        </a:defRPr>
      </a:lvl3pPr>
      <a:lvl4pPr marL="1600200" indent="-228600" algn="l" rtl="0" eaLnBrk="0" fontAlgn="base" hangingPunct="0">
        <a:spcBef>
          <a:spcPct val="50000"/>
        </a:spcBef>
        <a:spcAft>
          <a:spcPct val="0"/>
        </a:spcAft>
        <a:buClr>
          <a:srgbClr val="013064"/>
        </a:buClr>
        <a:buChar char="•"/>
        <a:defRPr sz="2000">
          <a:solidFill>
            <a:schemeClr val="tx1"/>
          </a:solidFill>
          <a:latin typeface="+mn-lt"/>
        </a:defRPr>
      </a:lvl4pPr>
      <a:lvl5pPr marL="2057400" indent="-228600" algn="l" rtl="0" eaLnBrk="0" fontAlgn="base" hangingPunct="0">
        <a:spcBef>
          <a:spcPct val="25000"/>
        </a:spcBef>
        <a:spcAft>
          <a:spcPct val="0"/>
        </a:spcAft>
        <a:buClr>
          <a:schemeClr val="hlink"/>
        </a:buClr>
        <a:buChar char="–"/>
        <a:defRPr sz="2000">
          <a:solidFill>
            <a:schemeClr val="tx1"/>
          </a:solidFill>
          <a:latin typeface="+mn-lt"/>
        </a:defRPr>
      </a:lvl5pPr>
      <a:lvl6pPr marL="2514600" indent="-228600" algn="l" rtl="0" fontAlgn="base">
        <a:spcBef>
          <a:spcPct val="25000"/>
        </a:spcBef>
        <a:spcAft>
          <a:spcPct val="0"/>
        </a:spcAft>
        <a:buClr>
          <a:schemeClr val="hlink"/>
        </a:buClr>
        <a:buChar char="–"/>
        <a:defRPr sz="2000">
          <a:solidFill>
            <a:schemeClr val="tx1"/>
          </a:solidFill>
          <a:latin typeface="+mn-lt"/>
        </a:defRPr>
      </a:lvl6pPr>
      <a:lvl7pPr marL="2971800" indent="-228600" algn="l" rtl="0" fontAlgn="base">
        <a:spcBef>
          <a:spcPct val="25000"/>
        </a:spcBef>
        <a:spcAft>
          <a:spcPct val="0"/>
        </a:spcAft>
        <a:buClr>
          <a:schemeClr val="hlink"/>
        </a:buClr>
        <a:buChar char="–"/>
        <a:defRPr sz="2000">
          <a:solidFill>
            <a:schemeClr val="tx1"/>
          </a:solidFill>
          <a:latin typeface="+mn-lt"/>
        </a:defRPr>
      </a:lvl7pPr>
      <a:lvl8pPr marL="3429000" indent="-228600" algn="l" rtl="0" fontAlgn="base">
        <a:spcBef>
          <a:spcPct val="25000"/>
        </a:spcBef>
        <a:spcAft>
          <a:spcPct val="0"/>
        </a:spcAft>
        <a:buClr>
          <a:schemeClr val="hlink"/>
        </a:buClr>
        <a:buChar char="–"/>
        <a:defRPr sz="2000">
          <a:solidFill>
            <a:schemeClr val="tx1"/>
          </a:solidFill>
          <a:latin typeface="+mn-lt"/>
        </a:defRPr>
      </a:lvl8pPr>
      <a:lvl9pPr marL="3886200" indent="-228600" algn="l" rtl="0" fontAlgn="base">
        <a:spcBef>
          <a:spcPct val="25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
        <p:nvSpPr>
          <p:cNvPr id="9" name="Title Placeholder 8"/>
          <p:cNvSpPr>
            <a:spLocks noGrp="1"/>
          </p:cNvSpPr>
          <p:nvPr>
            <p:ph type="title"/>
          </p:nvPr>
        </p:nvSpPr>
        <p:spPr>
          <a:xfrm>
            <a:off x="457200" y="838200"/>
            <a:ext cx="8229600" cy="1371600"/>
          </a:xfrm>
          <a:prstGeom prst="rect">
            <a:avLst/>
          </a:prstGeom>
        </p:spPr>
        <p:txBody>
          <a:bodyPr vert="horz" lIns="0" rIns="0" bIns="0" anchor="b">
            <a:normAutofit/>
          </a:bodyPr>
          <a:lstStyle/>
          <a:p>
            <a:pPr marL="274320" marR="0" lvl="0" indent="-274320" algn="l" defTabSz="914400" rtl="0" eaLnBrk="1" fontAlgn="auto" latinLnBrk="0" hangingPunct="1">
              <a:lnSpc>
                <a:spcPct val="100000"/>
              </a:lnSpc>
              <a:spcBef>
                <a:spcPct val="20000"/>
              </a:spcBef>
              <a:spcAft>
                <a:spcPts val="0"/>
              </a:spcAft>
              <a:buClrTx/>
              <a:buSzTx/>
              <a:buFontTx/>
              <a:buNone/>
              <a:tabLst/>
              <a:defRPr/>
            </a:pPr>
            <a:r>
              <a:rPr kumimoji="0" lang="en-US" dirty="0" smtClean="0"/>
              <a:t/>
            </a:r>
            <a:br>
              <a:rPr kumimoji="0" lang="en-US" dirty="0" smtClean="0"/>
            </a:br>
            <a:r>
              <a:rPr kumimoji="0" lang="en-US" dirty="0" smtClean="0"/>
              <a:t/>
            </a:r>
            <a:br>
              <a:rPr kumimoji="0" lang="en-US" dirty="0" smtClean="0"/>
            </a:br>
            <a:r>
              <a:rPr kumimoji="0" lang="en-US" dirty="0" smtClean="0"/>
              <a:t/>
            </a:r>
            <a:br>
              <a:rPr kumimoji="0" lang="en-US" dirty="0" smtClean="0"/>
            </a:br>
            <a:r>
              <a:rPr kumimoji="0" lang="en-US" dirty="0" smtClean="0"/>
              <a:t/>
            </a:r>
            <a:br>
              <a:rPr kumimoji="0" lang="en-US" dirty="0" smtClean="0"/>
            </a:br>
            <a:r>
              <a:rPr kumimoji="0" lang="en-US" dirty="0" smtClean="0"/>
              <a:t/>
            </a:r>
            <a:br>
              <a:rPr kumimoji="0" lang="en-US" dirty="0" smtClean="0"/>
            </a:br>
            <a:r>
              <a:rPr lang="en-US" dirty="0" smtClean="0"/>
              <a:t/>
            </a:r>
            <a:br>
              <a:rPr lang="en-US" dirty="0" smtClean="0"/>
            </a:br>
            <a:r>
              <a:rPr kumimoji="0" lang="en-US" dirty="0" smtClean="0"/>
              <a:t/>
            </a:r>
            <a:br>
              <a:rPr kumimoji="0" lang="en-US" dirty="0" smtClean="0"/>
            </a:br>
            <a:r>
              <a:rPr lang="en-US" dirty="0" smtClean="0"/>
              <a:t>PowerPoint Template</a:t>
            </a:r>
            <a:r>
              <a:rPr lang="en-US" b="0" dirty="0" smtClean="0"/>
              <a:t/>
            </a:r>
            <a:br>
              <a:rPr lang="en-US" b="0" dirty="0" smtClean="0"/>
            </a:br>
            <a:r>
              <a:rPr lang="en-US" sz="3600" dirty="0" smtClean="0">
                <a:solidFill>
                  <a:schemeClr val="accent1"/>
                </a:solidFill>
              </a:rPr>
              <a:t>Subtitle Color</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r>
              <a:rPr lang="en-US" dirty="0" smtClean="0"/>
              <a:t>Example of a slide with a subhead</a:t>
            </a:r>
          </a:p>
          <a:p>
            <a:pPr lvl="1"/>
            <a:r>
              <a:rPr lang="en-US" dirty="0" smtClean="0"/>
              <a:t>Generally set subhead to 36pt or smaller so if will fit on a single line</a:t>
            </a:r>
          </a:p>
          <a:p>
            <a:pPr lvl="1"/>
            <a:r>
              <a:rPr lang="en-US" dirty="0" smtClean="0"/>
              <a:t>Subheads should be set in Uppercase</a:t>
            </a:r>
          </a:p>
          <a:p>
            <a:pPr lvl="1"/>
            <a:r>
              <a:rPr lang="en-US" dirty="0" smtClean="0"/>
              <a:t>The subhead color is defined for this template but must be selected; On the font color palette, select the color to the right of title color</a:t>
            </a:r>
            <a:endParaRPr kumimoji="0" lang="en-US" dirty="0" smtClean="0"/>
          </a:p>
          <a:p>
            <a:pPr lvl="0" eaLnBrk="1" latinLnBrk="0" hangingPunct="1"/>
            <a:endParaRPr kumimoji="0" lang="en-US" dirty="0"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alibri" pitchFamily="34" charset="0"/>
              </a:defRPr>
            </a:lvl1pPr>
          </a:lstStyle>
          <a:p>
            <a:pPr fontAlgn="auto">
              <a:spcBef>
                <a:spcPts val="0"/>
              </a:spcBef>
              <a:spcAft>
                <a:spcPts val="0"/>
              </a:spcAft>
            </a:pPr>
            <a:fld id="{B35A39F8-B503-478F-9D84-5CB8A1A86C16}" type="datetime1">
              <a:rPr lang="en-US" smtClean="0">
                <a:solidFill>
                  <a:srgbClr val="04617B">
                    <a:shade val="90000"/>
                  </a:srgbClr>
                </a:solidFill>
                <a:cs typeface="+mn-cs"/>
              </a:rPr>
              <a:pPr fontAlgn="auto">
                <a:spcBef>
                  <a:spcPts val="0"/>
                </a:spcBef>
                <a:spcAft>
                  <a:spcPts val="0"/>
                </a:spcAft>
              </a:pPr>
              <a:t>5/19/2010</a:t>
            </a:fld>
            <a:endParaRPr lang="en-US" dirty="0">
              <a:solidFill>
                <a:srgbClr val="04617B">
                  <a:shade val="90000"/>
                </a:srgbClr>
              </a:solidFill>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alibri" pitchFamily="34" charset="0"/>
              </a:defRPr>
            </a:lvl1pPr>
          </a:lstStyle>
          <a:p>
            <a:pPr fontAlgn="auto">
              <a:spcBef>
                <a:spcPts val="0"/>
              </a:spcBef>
              <a:spcAft>
                <a:spcPts val="0"/>
              </a:spcAft>
            </a:pPr>
            <a:r>
              <a:rPr lang="en-US" dirty="0" smtClean="0">
                <a:solidFill>
                  <a:srgbClr val="04617B">
                    <a:shade val="90000"/>
                  </a:srgbClr>
                </a:solidFill>
                <a:cs typeface="+mn-cs"/>
              </a:rPr>
              <a:t>BusinessInsights</a:t>
            </a:r>
            <a:endParaRPr lang="en-US" dirty="0">
              <a:solidFill>
                <a:srgbClr val="04617B">
                  <a:shade val="90000"/>
                </a:srgbClr>
              </a:solidFill>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Calibri" pitchFamily="34" charset="0"/>
              </a:defRPr>
            </a:lvl1pPr>
          </a:lstStyle>
          <a:p>
            <a:pPr fontAlgn="auto">
              <a:spcBef>
                <a:spcPts val="0"/>
              </a:spcBef>
              <a:spcAft>
                <a:spcPts val="0"/>
              </a:spcAft>
            </a:pPr>
            <a:fld id="{5F6E8FC3-72DB-4817-9091-CCF5AEFE2114}" type="slidenum">
              <a:rPr lang="en-US" smtClean="0">
                <a:solidFill>
                  <a:srgbClr val="04617B">
                    <a:shade val="90000"/>
                  </a:srgbClr>
                </a:solidFill>
                <a:cs typeface="+mn-cs"/>
              </a:rPr>
              <a:pPr fontAlgn="auto">
                <a:spcBef>
                  <a:spcPts val="0"/>
                </a:spcBef>
                <a:spcAft>
                  <a:spcPts val="0"/>
                </a:spcAft>
              </a:pPr>
              <a:t>‹#›</a:t>
            </a:fld>
            <a:endParaRPr lang="en-US" dirty="0">
              <a:solidFill>
                <a:srgbClr val="04617B">
                  <a:shade val="90000"/>
                </a:srgbClr>
              </a:solidFill>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grpSp>
      <p:sp>
        <p:nvSpPr>
          <p:cNvPr id="14" name="Rectangle 13"/>
          <p:cNvSpPr/>
          <p:nvPr/>
        </p:nvSpPr>
        <p:spPr>
          <a:xfrm>
            <a:off x="0" y="6172200"/>
            <a:ext cx="9144000" cy="685800"/>
          </a:xfrm>
          <a:prstGeom prst="rect">
            <a:avLst/>
          </a:prstGeom>
          <a:solidFill>
            <a:schemeClr val="accent2">
              <a:alpha val="75000"/>
            </a:schemeClr>
          </a:solidFill>
          <a:ln>
            <a:solidFill>
              <a:schemeClr val="accent1">
                <a:shade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pic>
        <p:nvPicPr>
          <p:cNvPr id="15" name="Picture 14" descr="BusinessInsights_Banner_LOGO.jpg"/>
          <p:cNvPicPr>
            <a:picLocks noChangeAspect="1"/>
          </p:cNvPicPr>
          <p:nvPr/>
        </p:nvPicPr>
        <p:blipFill>
          <a:blip r:embed="rId20" cstate="print">
            <a:lum bright="-15000" contrast="18000"/>
          </a:blip>
          <a:stretch>
            <a:fillRect/>
          </a:stretch>
        </p:blipFill>
        <p:spPr>
          <a:xfrm>
            <a:off x="5486399" y="6172200"/>
            <a:ext cx="3657601" cy="685800"/>
          </a:xfrm>
          <a:prstGeom prst="roundRect">
            <a:avLst>
              <a:gd name="adj" fmla="val 8594"/>
            </a:avLst>
          </a:prstGeom>
          <a:noFill/>
          <a:ln>
            <a:noFill/>
          </a:ln>
          <a:effectLst>
            <a:outerShdw blurRad="50800" dist="50800" dir="5400000" sx="85000" sy="85000" algn="ctr" rotWithShape="0">
              <a:schemeClr val="accent1">
                <a:lumMod val="60000"/>
                <a:lumOff val="40000"/>
              </a:schemeClr>
            </a:outerShdw>
            <a:reflection blurRad="12700" stA="38000" endPos="28000" dist="5000" dir="5400000" sy="-100000" algn="bl" rotWithShape="0"/>
          </a:effectLst>
        </p:spPr>
      </p:pic>
      <p:sp>
        <p:nvSpPr>
          <p:cNvPr id="16" name="TextBox 15"/>
          <p:cNvSpPr txBox="1"/>
          <p:nvPr/>
        </p:nvSpPr>
        <p:spPr>
          <a:xfrm>
            <a:off x="0" y="6324600"/>
            <a:ext cx="3505200" cy="400110"/>
          </a:xfrm>
          <a:prstGeom prst="rect">
            <a:avLst/>
          </a:prstGeom>
          <a:noFill/>
        </p:spPr>
        <p:txBody>
          <a:bodyPr wrap="square" rtlCol="0">
            <a:spAutoFit/>
          </a:bodyPr>
          <a:lstStyle/>
          <a:p>
            <a:pPr fontAlgn="auto">
              <a:spcBef>
                <a:spcPts val="0"/>
              </a:spcBef>
              <a:spcAft>
                <a:spcPts val="0"/>
              </a:spcAft>
            </a:pPr>
            <a:r>
              <a:rPr lang="en-US" sz="2000" dirty="0" smtClean="0">
                <a:ln>
                  <a:gradFill>
                    <a:gsLst>
                      <a:gs pos="0">
                        <a:srgbClr val="0F6FC6">
                          <a:tint val="66000"/>
                          <a:satMod val="160000"/>
                          <a:alpha val="40000"/>
                        </a:srgbClr>
                      </a:gs>
                      <a:gs pos="50000">
                        <a:srgbClr val="0F6FC6">
                          <a:tint val="44500"/>
                          <a:satMod val="160000"/>
                        </a:srgbClr>
                      </a:gs>
                      <a:gs pos="100000">
                        <a:srgbClr val="0F6FC6">
                          <a:tint val="23500"/>
                          <a:satMod val="160000"/>
                        </a:srgbClr>
                      </a:gs>
                    </a:gsLst>
                    <a:lin ang="5400000" scaled="0"/>
                  </a:gradFill>
                </a:ln>
                <a:solidFill>
                  <a:prstClr val="white">
                    <a:lumMod val="95000"/>
                  </a:prstClr>
                </a:solidFill>
                <a:latin typeface="Calibri" pitchFamily="34" charset="0"/>
                <a:cs typeface="+mn-cs"/>
              </a:rPr>
              <a:t>www.microsoft.com/webcasts</a:t>
            </a:r>
            <a:endParaRPr lang="en-US" sz="2000" dirty="0">
              <a:ln>
                <a:gradFill>
                  <a:gsLst>
                    <a:gs pos="0">
                      <a:srgbClr val="0F6FC6">
                        <a:tint val="66000"/>
                        <a:satMod val="160000"/>
                        <a:alpha val="40000"/>
                      </a:srgbClr>
                    </a:gs>
                    <a:gs pos="50000">
                      <a:srgbClr val="0F6FC6">
                        <a:tint val="44500"/>
                        <a:satMod val="160000"/>
                      </a:srgbClr>
                    </a:gs>
                    <a:gs pos="100000">
                      <a:srgbClr val="0F6FC6">
                        <a:tint val="23500"/>
                        <a:satMod val="160000"/>
                      </a:srgbClr>
                    </a:gs>
                  </a:gsLst>
                  <a:lin ang="5400000" scaled="0"/>
                </a:gradFill>
              </a:ln>
              <a:solidFill>
                <a:prstClr val="white">
                  <a:lumMod val="95000"/>
                </a:prstClr>
              </a:solidFill>
              <a:latin typeface="Calibri" pitchFamily="34" charset="0"/>
              <a:cs typeface="+mn-cs"/>
            </a:endParaRP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hf hdr="0" ftr="0" dt="0"/>
  <p:txStyles>
    <p:titleStyle>
      <a:lvl1pPr marL="274320" marR="0" indent="-274320" algn="l" defTabSz="914400" rtl="0" eaLnBrk="1" fontAlgn="auto" latinLnBrk="0" hangingPunct="1">
        <a:lnSpc>
          <a:spcPct val="100000"/>
        </a:lnSpc>
        <a:spcBef>
          <a:spcPct val="20000"/>
        </a:spcBef>
        <a:spcAft>
          <a:spcPts val="0"/>
        </a:spcAft>
        <a:buClrTx/>
        <a:buSzTx/>
        <a:buFontTx/>
        <a:buNone/>
        <a:tabLst/>
        <a:defRPr kumimoji="0" sz="4400" b="1" kern="1200">
          <a:ln>
            <a:noFill/>
          </a:ln>
          <a:solidFill>
            <a:schemeClr val="tx2"/>
          </a:solidFill>
          <a:effectLst/>
          <a:latin typeface="Calibri" pitchFamily="34" charset="0"/>
          <a:ea typeface="+mj-ea"/>
          <a:cs typeface="+mj-cs"/>
        </a:defRPr>
      </a:lvl1pPr>
    </p:titleStyle>
    <p:bodyStyle>
      <a:lvl1pPr marL="274320" indent="-274320" algn="l" rtl="0" eaLnBrk="1" latinLnBrk="0" hangingPunct="1">
        <a:spcBef>
          <a:spcPct val="20000"/>
        </a:spcBef>
        <a:buClr>
          <a:schemeClr val="tx1">
            <a:lumMod val="65000"/>
            <a:lumOff val="35000"/>
          </a:schemeClr>
        </a:buClr>
        <a:buSzPct val="95000"/>
        <a:buFont typeface="Arial" pitchFamily="34" charset="0"/>
        <a:buChar char="•"/>
        <a:defRPr kumimoji="0" sz="3600" kern="1200">
          <a:solidFill>
            <a:schemeClr val="accent2"/>
          </a:solidFill>
          <a:latin typeface="Calibri"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baseline="0">
          <a:solidFill>
            <a:schemeClr val="tx1"/>
          </a:solidFill>
          <a:latin typeface="Calibri"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19" descr="X:\Production\IDC Research Documents\2009 Documents\2009 CAMAD\5 - 2009 Ongoing\Presentation_Template\UPDATED _ NEW IDC LOGO\final_banner_24-09-09 copy.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94214" name="Rectangle 6"/>
          <p:cNvSpPr>
            <a:spLocks noGrp="1" noChangeArrowheads="1"/>
          </p:cNvSpPr>
          <p:nvPr>
            <p:ph type="title"/>
          </p:nvPr>
        </p:nvSpPr>
        <p:spPr bwMode="auto">
          <a:xfrm>
            <a:off x="261938" y="0"/>
            <a:ext cx="7278687" cy="993775"/>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2" name="Rectangle 7"/>
          <p:cNvSpPr>
            <a:spLocks noGrp="1" noChangeArrowheads="1"/>
          </p:cNvSpPr>
          <p:nvPr>
            <p:ph type="body" idx="1"/>
          </p:nvPr>
        </p:nvSpPr>
        <p:spPr bwMode="auto">
          <a:xfrm>
            <a:off x="273050" y="1155700"/>
            <a:ext cx="8701088" cy="5367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317" name="Rectangle 109"/>
          <p:cNvSpPr>
            <a:spLocks noChangeArrowheads="1"/>
          </p:cNvSpPr>
          <p:nvPr/>
        </p:nvSpPr>
        <p:spPr bwMode="auto">
          <a:xfrm>
            <a:off x="282575" y="6637338"/>
            <a:ext cx="4960938" cy="258762"/>
          </a:xfrm>
          <a:prstGeom prst="rect">
            <a:avLst/>
          </a:prstGeom>
          <a:noFill/>
          <a:ln w="9525">
            <a:noFill/>
            <a:miter lim="800000"/>
            <a:headEnd/>
            <a:tailEnd/>
          </a:ln>
          <a:effectLst/>
        </p:spPr>
        <p:txBody>
          <a:bodyPr/>
          <a:lstStyle/>
          <a:p>
            <a:pPr>
              <a:lnSpc>
                <a:spcPct val="90000"/>
              </a:lnSpc>
              <a:spcBef>
                <a:spcPct val="15000"/>
              </a:spcBef>
              <a:defRPr/>
            </a:pPr>
            <a:r>
              <a:rPr lang="en-US" sz="1000" dirty="0">
                <a:solidFill>
                  <a:srgbClr val="FFFFFF"/>
                </a:solidFill>
                <a:latin typeface="Arial" charset="0"/>
              </a:rPr>
              <a:t>© 2010 IDC</a:t>
            </a:r>
          </a:p>
        </p:txBody>
      </p:sp>
      <p:sp>
        <p:nvSpPr>
          <p:cNvPr id="8" name="TextBox 7"/>
          <p:cNvSpPr txBox="1"/>
          <p:nvPr userDrawn="1"/>
        </p:nvSpPr>
        <p:spPr>
          <a:xfrm>
            <a:off x="7886700" y="6616700"/>
            <a:ext cx="1257300" cy="276225"/>
          </a:xfrm>
          <a:prstGeom prst="rect">
            <a:avLst/>
          </a:prstGeom>
          <a:noFill/>
        </p:spPr>
        <p:txBody>
          <a:bodyPr>
            <a:spAutoFit/>
          </a:bodyPr>
          <a:lstStyle/>
          <a:p>
            <a:pPr>
              <a:defRPr/>
            </a:pPr>
            <a:r>
              <a:rPr lang="en-US" sz="1200" dirty="0">
                <a:solidFill>
                  <a:srgbClr val="FFFFFF"/>
                </a:solidFill>
              </a:rPr>
              <a:t>Feb-10      </a:t>
            </a:r>
            <a:fld id="{DD21520D-58DA-4351-8879-F7DEC64C2137}" type="slidenum">
              <a:rPr lang="en-US" sz="1200">
                <a:solidFill>
                  <a:srgbClr val="FFFFFF"/>
                </a:solidFill>
              </a:rPr>
              <a:pPr>
                <a:defRPr/>
              </a:pPr>
              <a:t>‹#›</a:t>
            </a:fld>
            <a:endParaRPr lang="en-US" sz="12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p:wipe dir="r"/>
  </p:transition>
  <p:hf hdr="0" ftr="0"/>
  <p:txStyles>
    <p:titleStyle>
      <a:lvl1pPr algn="l" rtl="0" eaLnBrk="0" fontAlgn="base" hangingPunct="0">
        <a:lnSpc>
          <a:spcPct val="90000"/>
        </a:lnSpc>
        <a:spcBef>
          <a:spcPct val="0"/>
        </a:spcBef>
        <a:spcAft>
          <a:spcPct val="0"/>
        </a:spcAft>
        <a:defRPr sz="3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defRPr>
      </a:lvl2pPr>
      <a:lvl3pPr algn="l" rtl="0" eaLnBrk="0" fontAlgn="base" hangingPunct="0">
        <a:lnSpc>
          <a:spcPct val="90000"/>
        </a:lnSpc>
        <a:spcBef>
          <a:spcPct val="0"/>
        </a:spcBef>
        <a:spcAft>
          <a:spcPct val="0"/>
        </a:spcAft>
        <a:defRPr sz="3200">
          <a:solidFill>
            <a:schemeClr val="tx2"/>
          </a:solidFill>
          <a:latin typeface="Arial" charset="0"/>
        </a:defRPr>
      </a:lvl3pPr>
      <a:lvl4pPr algn="l" rtl="0" eaLnBrk="0" fontAlgn="base" hangingPunct="0">
        <a:lnSpc>
          <a:spcPct val="90000"/>
        </a:lnSpc>
        <a:spcBef>
          <a:spcPct val="0"/>
        </a:spcBef>
        <a:spcAft>
          <a:spcPct val="0"/>
        </a:spcAft>
        <a:defRPr sz="3200">
          <a:solidFill>
            <a:schemeClr val="tx2"/>
          </a:solidFill>
          <a:latin typeface="Arial" charset="0"/>
        </a:defRPr>
      </a:lvl4pPr>
      <a:lvl5pPr algn="l" rtl="0" eaLnBrk="0" fontAlgn="base" hangingPunct="0">
        <a:lnSpc>
          <a:spcPct val="90000"/>
        </a:lnSpc>
        <a:spcBef>
          <a:spcPct val="0"/>
        </a:spcBef>
        <a:spcAft>
          <a:spcPct val="0"/>
        </a:spcAft>
        <a:defRPr sz="3200">
          <a:solidFill>
            <a:schemeClr val="tx2"/>
          </a:solidFill>
          <a:latin typeface="Arial" charset="0"/>
        </a:defRPr>
      </a:lvl5pPr>
      <a:lvl6pPr marL="457200" algn="l" rtl="0" fontAlgn="base">
        <a:lnSpc>
          <a:spcPct val="90000"/>
        </a:lnSpc>
        <a:spcBef>
          <a:spcPct val="0"/>
        </a:spcBef>
        <a:spcAft>
          <a:spcPct val="0"/>
        </a:spcAft>
        <a:defRPr sz="3200">
          <a:solidFill>
            <a:schemeClr val="tx2"/>
          </a:solidFill>
          <a:latin typeface="Arial" charset="0"/>
        </a:defRPr>
      </a:lvl6pPr>
      <a:lvl7pPr marL="914400" algn="l" rtl="0" fontAlgn="base">
        <a:lnSpc>
          <a:spcPct val="90000"/>
        </a:lnSpc>
        <a:spcBef>
          <a:spcPct val="0"/>
        </a:spcBef>
        <a:spcAft>
          <a:spcPct val="0"/>
        </a:spcAft>
        <a:defRPr sz="3200">
          <a:solidFill>
            <a:schemeClr val="tx2"/>
          </a:solidFill>
          <a:latin typeface="Arial" charset="0"/>
        </a:defRPr>
      </a:lvl7pPr>
      <a:lvl8pPr marL="1371600" algn="l" rtl="0" fontAlgn="base">
        <a:lnSpc>
          <a:spcPct val="90000"/>
        </a:lnSpc>
        <a:spcBef>
          <a:spcPct val="0"/>
        </a:spcBef>
        <a:spcAft>
          <a:spcPct val="0"/>
        </a:spcAft>
        <a:defRPr sz="3200">
          <a:solidFill>
            <a:schemeClr val="tx2"/>
          </a:solidFill>
          <a:latin typeface="Arial" charset="0"/>
        </a:defRPr>
      </a:lvl8pPr>
      <a:lvl9pPr marL="1828800" algn="l" rtl="0" fontAlgn="base">
        <a:lnSpc>
          <a:spcPct val="90000"/>
        </a:lnSpc>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461963" indent="-231775" algn="l" rtl="0" eaLnBrk="0" fontAlgn="base" hangingPunct="0">
        <a:spcBef>
          <a:spcPct val="75000"/>
        </a:spcBef>
        <a:spcAft>
          <a:spcPct val="0"/>
        </a:spcAft>
        <a:buClr>
          <a:srgbClr val="9F1136"/>
        </a:buClr>
        <a:buSzPct val="90000"/>
        <a:buFont typeface="Wingdings" pitchFamily="2" charset="2"/>
        <a:buChar char="§"/>
        <a:defRPr sz="2200">
          <a:solidFill>
            <a:schemeClr val="tx1"/>
          </a:solidFill>
          <a:latin typeface="+mn-lt"/>
        </a:defRPr>
      </a:lvl2pPr>
      <a:lvl3pPr marL="1087438" indent="-288925" algn="l" rtl="0" eaLnBrk="0" fontAlgn="base" hangingPunct="0">
        <a:spcBef>
          <a:spcPct val="25000"/>
        </a:spcBef>
        <a:spcAft>
          <a:spcPct val="0"/>
        </a:spcAft>
        <a:buClr>
          <a:schemeClr val="accent1"/>
        </a:buClr>
        <a:buChar char="–"/>
        <a:defRPr sz="2000">
          <a:solidFill>
            <a:schemeClr val="tx1"/>
          </a:solidFill>
          <a:latin typeface="+mn-lt"/>
        </a:defRPr>
      </a:lvl3pPr>
      <a:lvl4pPr marL="1600200" indent="-228600" algn="l" rtl="0" eaLnBrk="0" fontAlgn="base" hangingPunct="0">
        <a:spcBef>
          <a:spcPct val="50000"/>
        </a:spcBef>
        <a:spcAft>
          <a:spcPct val="0"/>
        </a:spcAft>
        <a:buClr>
          <a:srgbClr val="013064"/>
        </a:buClr>
        <a:buChar char="•"/>
        <a:defRPr sz="2000">
          <a:solidFill>
            <a:schemeClr val="tx1"/>
          </a:solidFill>
          <a:latin typeface="+mn-lt"/>
        </a:defRPr>
      </a:lvl4pPr>
      <a:lvl5pPr marL="2057400" indent="-228600" algn="l" rtl="0" eaLnBrk="0" fontAlgn="base" hangingPunct="0">
        <a:spcBef>
          <a:spcPct val="25000"/>
        </a:spcBef>
        <a:spcAft>
          <a:spcPct val="0"/>
        </a:spcAft>
        <a:buClr>
          <a:schemeClr val="hlink"/>
        </a:buClr>
        <a:buChar char="–"/>
        <a:defRPr sz="2000">
          <a:solidFill>
            <a:schemeClr val="tx1"/>
          </a:solidFill>
          <a:latin typeface="+mn-lt"/>
        </a:defRPr>
      </a:lvl5pPr>
      <a:lvl6pPr marL="2514600" indent="-228600" algn="l" rtl="0" fontAlgn="base">
        <a:spcBef>
          <a:spcPct val="25000"/>
        </a:spcBef>
        <a:spcAft>
          <a:spcPct val="0"/>
        </a:spcAft>
        <a:buClr>
          <a:schemeClr val="hlink"/>
        </a:buClr>
        <a:buChar char="–"/>
        <a:defRPr sz="2000">
          <a:solidFill>
            <a:schemeClr val="tx1"/>
          </a:solidFill>
          <a:latin typeface="+mn-lt"/>
        </a:defRPr>
      </a:lvl6pPr>
      <a:lvl7pPr marL="2971800" indent="-228600" algn="l" rtl="0" fontAlgn="base">
        <a:spcBef>
          <a:spcPct val="25000"/>
        </a:spcBef>
        <a:spcAft>
          <a:spcPct val="0"/>
        </a:spcAft>
        <a:buClr>
          <a:schemeClr val="hlink"/>
        </a:buClr>
        <a:buChar char="–"/>
        <a:defRPr sz="2000">
          <a:solidFill>
            <a:schemeClr val="tx1"/>
          </a:solidFill>
          <a:latin typeface="+mn-lt"/>
        </a:defRPr>
      </a:lvl7pPr>
      <a:lvl8pPr marL="3429000" indent="-228600" algn="l" rtl="0" fontAlgn="base">
        <a:spcBef>
          <a:spcPct val="25000"/>
        </a:spcBef>
        <a:spcAft>
          <a:spcPct val="0"/>
        </a:spcAft>
        <a:buClr>
          <a:schemeClr val="hlink"/>
        </a:buClr>
        <a:buChar char="–"/>
        <a:defRPr sz="2000">
          <a:solidFill>
            <a:schemeClr val="tx1"/>
          </a:solidFill>
          <a:latin typeface="+mn-lt"/>
        </a:defRPr>
      </a:lvl8pPr>
      <a:lvl9pPr marL="3886200" indent="-228600" algn="l" rtl="0" fontAlgn="base">
        <a:spcBef>
          <a:spcPct val="25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
        <p:nvSpPr>
          <p:cNvPr id="9" name="Title Placeholder 8"/>
          <p:cNvSpPr>
            <a:spLocks noGrp="1"/>
          </p:cNvSpPr>
          <p:nvPr>
            <p:ph type="title"/>
          </p:nvPr>
        </p:nvSpPr>
        <p:spPr>
          <a:xfrm>
            <a:off x="457200" y="838200"/>
            <a:ext cx="8229600" cy="1371600"/>
          </a:xfrm>
          <a:prstGeom prst="rect">
            <a:avLst/>
          </a:prstGeom>
        </p:spPr>
        <p:txBody>
          <a:bodyPr vert="horz" lIns="0" rIns="0" bIns="0" anchor="b">
            <a:normAutofit/>
          </a:bodyPr>
          <a:lstStyle/>
          <a:p>
            <a:pPr marL="274320" marR="0" lvl="0" indent="-274320" algn="l" defTabSz="914400" rtl="0" eaLnBrk="1" fontAlgn="auto" latinLnBrk="0" hangingPunct="1">
              <a:lnSpc>
                <a:spcPct val="100000"/>
              </a:lnSpc>
              <a:spcBef>
                <a:spcPct val="20000"/>
              </a:spcBef>
              <a:spcAft>
                <a:spcPts val="0"/>
              </a:spcAft>
              <a:buClrTx/>
              <a:buSzTx/>
              <a:buFontTx/>
              <a:buNone/>
              <a:tabLst/>
              <a:defRPr/>
            </a:pPr>
            <a:r>
              <a:rPr kumimoji="0" lang="en-US" dirty="0" smtClean="0"/>
              <a:t/>
            </a:r>
            <a:br>
              <a:rPr kumimoji="0" lang="en-US" dirty="0" smtClean="0"/>
            </a:br>
            <a:r>
              <a:rPr kumimoji="0" lang="en-US" dirty="0" smtClean="0"/>
              <a:t/>
            </a:r>
            <a:br>
              <a:rPr kumimoji="0" lang="en-US" dirty="0" smtClean="0"/>
            </a:br>
            <a:r>
              <a:rPr kumimoji="0" lang="en-US" dirty="0" smtClean="0"/>
              <a:t/>
            </a:r>
            <a:br>
              <a:rPr kumimoji="0" lang="en-US" dirty="0" smtClean="0"/>
            </a:br>
            <a:r>
              <a:rPr kumimoji="0" lang="en-US" dirty="0" smtClean="0"/>
              <a:t/>
            </a:r>
            <a:br>
              <a:rPr kumimoji="0" lang="en-US" dirty="0" smtClean="0"/>
            </a:br>
            <a:r>
              <a:rPr kumimoji="0" lang="en-US" dirty="0" smtClean="0"/>
              <a:t/>
            </a:r>
            <a:br>
              <a:rPr kumimoji="0" lang="en-US" dirty="0" smtClean="0"/>
            </a:br>
            <a:r>
              <a:rPr lang="en-US" dirty="0" smtClean="0"/>
              <a:t/>
            </a:r>
            <a:br>
              <a:rPr lang="en-US" dirty="0" smtClean="0"/>
            </a:br>
            <a:r>
              <a:rPr kumimoji="0" lang="en-US" dirty="0" smtClean="0"/>
              <a:t/>
            </a:r>
            <a:br>
              <a:rPr kumimoji="0" lang="en-US" dirty="0" smtClean="0"/>
            </a:br>
            <a:r>
              <a:rPr lang="en-US" dirty="0" smtClean="0"/>
              <a:t>PowerPoint Template</a:t>
            </a:r>
            <a:r>
              <a:rPr lang="en-US" b="0" dirty="0" smtClean="0"/>
              <a:t/>
            </a:r>
            <a:br>
              <a:rPr lang="en-US" b="0" dirty="0" smtClean="0"/>
            </a:br>
            <a:r>
              <a:rPr lang="en-US" sz="3600" dirty="0" smtClean="0">
                <a:solidFill>
                  <a:schemeClr val="accent1"/>
                </a:solidFill>
              </a:rPr>
              <a:t>Subtitle Color</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r>
              <a:rPr lang="en-US" dirty="0" smtClean="0"/>
              <a:t>Example of a slide with a subhead</a:t>
            </a:r>
          </a:p>
          <a:p>
            <a:pPr lvl="1"/>
            <a:r>
              <a:rPr lang="en-US" dirty="0" smtClean="0"/>
              <a:t>Generally set subhead to 36pt or smaller so if will fit on a single line</a:t>
            </a:r>
          </a:p>
          <a:p>
            <a:pPr lvl="1"/>
            <a:r>
              <a:rPr lang="en-US" dirty="0" smtClean="0"/>
              <a:t>Subheads should be set in Uppercase</a:t>
            </a:r>
          </a:p>
          <a:p>
            <a:pPr lvl="1"/>
            <a:r>
              <a:rPr lang="en-US" dirty="0" smtClean="0"/>
              <a:t>The subhead color is defined for this template but must be selected; On the font color palette, select the color to the right of title color</a:t>
            </a:r>
            <a:endParaRPr kumimoji="0" lang="en-US" dirty="0" smtClean="0"/>
          </a:p>
          <a:p>
            <a:pPr lvl="0" eaLnBrk="1" latinLnBrk="0" hangingPunct="1"/>
            <a:endParaRPr kumimoji="0" lang="en-US" dirty="0"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alibri" pitchFamily="34" charset="0"/>
              </a:defRPr>
            </a:lvl1pPr>
          </a:lstStyle>
          <a:p>
            <a:pPr fontAlgn="auto">
              <a:spcBef>
                <a:spcPts val="0"/>
              </a:spcBef>
              <a:spcAft>
                <a:spcPts val="0"/>
              </a:spcAft>
            </a:pPr>
            <a:fld id="{B35A39F8-B503-478F-9D84-5CB8A1A86C16}" type="datetime1">
              <a:rPr lang="en-US" smtClean="0">
                <a:solidFill>
                  <a:srgbClr val="04617B">
                    <a:shade val="90000"/>
                  </a:srgbClr>
                </a:solidFill>
                <a:cs typeface="+mn-cs"/>
              </a:rPr>
              <a:pPr fontAlgn="auto">
                <a:spcBef>
                  <a:spcPts val="0"/>
                </a:spcBef>
                <a:spcAft>
                  <a:spcPts val="0"/>
                </a:spcAft>
              </a:pPr>
              <a:t>5/19/2010</a:t>
            </a:fld>
            <a:endParaRPr lang="en-US" dirty="0">
              <a:solidFill>
                <a:srgbClr val="04617B">
                  <a:shade val="90000"/>
                </a:srgbClr>
              </a:solidFill>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alibri" pitchFamily="34" charset="0"/>
              </a:defRPr>
            </a:lvl1pPr>
          </a:lstStyle>
          <a:p>
            <a:pPr fontAlgn="auto">
              <a:spcBef>
                <a:spcPts val="0"/>
              </a:spcBef>
              <a:spcAft>
                <a:spcPts val="0"/>
              </a:spcAft>
            </a:pPr>
            <a:r>
              <a:rPr lang="en-US" dirty="0" smtClean="0">
                <a:solidFill>
                  <a:srgbClr val="04617B">
                    <a:shade val="90000"/>
                  </a:srgbClr>
                </a:solidFill>
                <a:cs typeface="+mn-cs"/>
              </a:rPr>
              <a:t>BusinessInsights</a:t>
            </a:r>
            <a:endParaRPr lang="en-US" dirty="0">
              <a:solidFill>
                <a:srgbClr val="04617B">
                  <a:shade val="90000"/>
                </a:srgbClr>
              </a:solidFill>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Calibri" pitchFamily="34" charset="0"/>
              </a:defRPr>
            </a:lvl1pPr>
          </a:lstStyle>
          <a:p>
            <a:pPr fontAlgn="auto">
              <a:spcBef>
                <a:spcPts val="0"/>
              </a:spcBef>
              <a:spcAft>
                <a:spcPts val="0"/>
              </a:spcAft>
            </a:pPr>
            <a:fld id="{5F6E8FC3-72DB-4817-9091-CCF5AEFE2114}" type="slidenum">
              <a:rPr lang="en-US" smtClean="0">
                <a:solidFill>
                  <a:srgbClr val="04617B">
                    <a:shade val="90000"/>
                  </a:srgbClr>
                </a:solidFill>
                <a:cs typeface="+mn-cs"/>
              </a:rPr>
              <a:pPr fontAlgn="auto">
                <a:spcBef>
                  <a:spcPts val="0"/>
                </a:spcBef>
                <a:spcAft>
                  <a:spcPts val="0"/>
                </a:spcAft>
              </a:pPr>
              <a:t>‹#›</a:t>
            </a:fld>
            <a:endParaRPr lang="en-US" dirty="0">
              <a:solidFill>
                <a:srgbClr val="04617B">
                  <a:shade val="90000"/>
                </a:srgbClr>
              </a:solidFill>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libri" pitchFamily="34" charset="0"/>
                <a:cs typeface="+mn-cs"/>
              </a:endParaRPr>
            </a:p>
          </p:txBody>
        </p:sp>
      </p:grpSp>
      <p:sp>
        <p:nvSpPr>
          <p:cNvPr id="14" name="Rectangle 13"/>
          <p:cNvSpPr/>
          <p:nvPr/>
        </p:nvSpPr>
        <p:spPr>
          <a:xfrm>
            <a:off x="0" y="6172200"/>
            <a:ext cx="9144000" cy="685800"/>
          </a:xfrm>
          <a:prstGeom prst="rect">
            <a:avLst/>
          </a:prstGeom>
          <a:solidFill>
            <a:schemeClr val="accent2">
              <a:alpha val="75000"/>
            </a:schemeClr>
          </a:solidFill>
          <a:ln>
            <a:solidFill>
              <a:schemeClr val="accent1">
                <a:shade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pitchFamily="34" charset="0"/>
            </a:endParaRPr>
          </a:p>
        </p:txBody>
      </p:sp>
      <p:pic>
        <p:nvPicPr>
          <p:cNvPr id="15" name="Picture 14" descr="BusinessInsights_Banner_LOGO.jpg"/>
          <p:cNvPicPr>
            <a:picLocks noChangeAspect="1"/>
          </p:cNvPicPr>
          <p:nvPr/>
        </p:nvPicPr>
        <p:blipFill>
          <a:blip r:embed="rId20" cstate="print">
            <a:lum bright="-15000" contrast="18000"/>
          </a:blip>
          <a:stretch>
            <a:fillRect/>
          </a:stretch>
        </p:blipFill>
        <p:spPr>
          <a:xfrm>
            <a:off x="5486399" y="6172200"/>
            <a:ext cx="3657601" cy="685800"/>
          </a:xfrm>
          <a:prstGeom prst="roundRect">
            <a:avLst>
              <a:gd name="adj" fmla="val 8594"/>
            </a:avLst>
          </a:prstGeom>
          <a:noFill/>
          <a:ln>
            <a:noFill/>
          </a:ln>
          <a:effectLst>
            <a:outerShdw blurRad="50800" dist="50800" dir="5400000" sx="85000" sy="85000" algn="ctr" rotWithShape="0">
              <a:schemeClr val="accent1">
                <a:lumMod val="60000"/>
                <a:lumOff val="40000"/>
              </a:schemeClr>
            </a:outerShdw>
            <a:reflection blurRad="12700" stA="38000" endPos="28000" dist="5000" dir="5400000" sy="-100000" algn="bl" rotWithShape="0"/>
          </a:effectLst>
        </p:spPr>
      </p:pic>
      <p:sp>
        <p:nvSpPr>
          <p:cNvPr id="16" name="TextBox 15"/>
          <p:cNvSpPr txBox="1"/>
          <p:nvPr/>
        </p:nvSpPr>
        <p:spPr>
          <a:xfrm>
            <a:off x="0" y="6324600"/>
            <a:ext cx="3505200" cy="400110"/>
          </a:xfrm>
          <a:prstGeom prst="rect">
            <a:avLst/>
          </a:prstGeom>
          <a:noFill/>
        </p:spPr>
        <p:txBody>
          <a:bodyPr wrap="square" rtlCol="0">
            <a:spAutoFit/>
          </a:bodyPr>
          <a:lstStyle/>
          <a:p>
            <a:pPr fontAlgn="auto">
              <a:spcBef>
                <a:spcPts val="0"/>
              </a:spcBef>
              <a:spcAft>
                <a:spcPts val="0"/>
              </a:spcAft>
            </a:pPr>
            <a:r>
              <a:rPr lang="en-US" sz="2000" dirty="0" smtClean="0">
                <a:ln>
                  <a:gradFill>
                    <a:gsLst>
                      <a:gs pos="0">
                        <a:srgbClr val="0F6FC6">
                          <a:tint val="66000"/>
                          <a:satMod val="160000"/>
                          <a:alpha val="40000"/>
                        </a:srgbClr>
                      </a:gs>
                      <a:gs pos="50000">
                        <a:srgbClr val="0F6FC6">
                          <a:tint val="44500"/>
                          <a:satMod val="160000"/>
                        </a:srgbClr>
                      </a:gs>
                      <a:gs pos="100000">
                        <a:srgbClr val="0F6FC6">
                          <a:tint val="23500"/>
                          <a:satMod val="160000"/>
                        </a:srgbClr>
                      </a:gs>
                    </a:gsLst>
                    <a:lin ang="5400000" scaled="0"/>
                  </a:gradFill>
                </a:ln>
                <a:solidFill>
                  <a:prstClr val="white">
                    <a:lumMod val="95000"/>
                  </a:prstClr>
                </a:solidFill>
                <a:latin typeface="Calibri" pitchFamily="34" charset="0"/>
                <a:cs typeface="+mn-cs"/>
              </a:rPr>
              <a:t>www.microsoft.com/webcasts</a:t>
            </a:r>
            <a:endParaRPr lang="en-US" sz="2000" dirty="0">
              <a:ln>
                <a:gradFill>
                  <a:gsLst>
                    <a:gs pos="0">
                      <a:srgbClr val="0F6FC6">
                        <a:tint val="66000"/>
                        <a:satMod val="160000"/>
                        <a:alpha val="40000"/>
                      </a:srgbClr>
                    </a:gs>
                    <a:gs pos="50000">
                      <a:srgbClr val="0F6FC6">
                        <a:tint val="44500"/>
                        <a:satMod val="160000"/>
                      </a:srgbClr>
                    </a:gs>
                    <a:gs pos="100000">
                      <a:srgbClr val="0F6FC6">
                        <a:tint val="23500"/>
                        <a:satMod val="160000"/>
                      </a:srgbClr>
                    </a:gs>
                  </a:gsLst>
                  <a:lin ang="5400000" scaled="0"/>
                </a:gradFill>
              </a:ln>
              <a:solidFill>
                <a:prstClr val="white">
                  <a:lumMod val="95000"/>
                </a:prstClr>
              </a:solidFill>
              <a:latin typeface="Calibri" pitchFamily="34" charset="0"/>
              <a:cs typeface="+mn-cs"/>
            </a:endParaRP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Lst>
  <p:hf hdr="0" ftr="0" dt="0"/>
  <p:txStyles>
    <p:titleStyle>
      <a:lvl1pPr marL="274320" marR="0" indent="-274320" algn="l" defTabSz="914400" rtl="0" eaLnBrk="1" fontAlgn="auto" latinLnBrk="0" hangingPunct="1">
        <a:lnSpc>
          <a:spcPct val="100000"/>
        </a:lnSpc>
        <a:spcBef>
          <a:spcPct val="20000"/>
        </a:spcBef>
        <a:spcAft>
          <a:spcPts val="0"/>
        </a:spcAft>
        <a:buClrTx/>
        <a:buSzTx/>
        <a:buFontTx/>
        <a:buNone/>
        <a:tabLst/>
        <a:defRPr kumimoji="0" sz="4400" b="1" kern="1200">
          <a:ln>
            <a:noFill/>
          </a:ln>
          <a:solidFill>
            <a:schemeClr val="tx2"/>
          </a:solidFill>
          <a:effectLst/>
          <a:latin typeface="Calibri" pitchFamily="34" charset="0"/>
          <a:ea typeface="+mj-ea"/>
          <a:cs typeface="+mj-cs"/>
        </a:defRPr>
      </a:lvl1pPr>
    </p:titleStyle>
    <p:bodyStyle>
      <a:lvl1pPr marL="274320" indent="-274320" algn="l" rtl="0" eaLnBrk="1" latinLnBrk="0" hangingPunct="1">
        <a:spcBef>
          <a:spcPct val="20000"/>
        </a:spcBef>
        <a:buClr>
          <a:schemeClr val="tx1">
            <a:lumMod val="65000"/>
            <a:lumOff val="35000"/>
          </a:schemeClr>
        </a:buClr>
        <a:buSzPct val="95000"/>
        <a:buFont typeface="Arial" pitchFamily="34" charset="0"/>
        <a:buChar char="•"/>
        <a:defRPr kumimoji="0" sz="3600" kern="1200">
          <a:solidFill>
            <a:schemeClr val="accent2"/>
          </a:solidFill>
          <a:latin typeface="Calibri"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baseline="0">
          <a:solidFill>
            <a:schemeClr val="tx1"/>
          </a:solidFill>
          <a:latin typeface="Calibri"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0.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webcas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go.microsoft.com/fwlink/?LinkId=41781"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283475" y="2382043"/>
            <a:ext cx="3898868" cy="2565453"/>
            <a:chOff x="3283475" y="2382043"/>
            <a:chExt cx="3898868" cy="2565453"/>
          </a:xfrm>
        </p:grpSpPr>
        <p:sp>
          <p:nvSpPr>
            <p:cNvPr id="21" name="Freeform 5"/>
            <p:cNvSpPr>
              <a:spLocks/>
            </p:cNvSpPr>
            <p:nvPr/>
          </p:nvSpPr>
          <p:spPr bwMode="auto">
            <a:xfrm>
              <a:off x="3631707" y="2382043"/>
              <a:ext cx="3550636" cy="2516636"/>
            </a:xfrm>
            <a:custGeom>
              <a:avLst/>
              <a:gdLst/>
              <a:ahLst/>
              <a:cxnLst>
                <a:cxn ang="0">
                  <a:pos x="1971" y="681"/>
                </a:cxn>
                <a:cxn ang="0">
                  <a:pos x="1395" y="278"/>
                </a:cxn>
                <a:cxn ang="0">
                  <a:pos x="1444" y="558"/>
                </a:cxn>
                <a:cxn ang="0">
                  <a:pos x="0" y="0"/>
                </a:cxn>
                <a:cxn ang="0">
                  <a:pos x="0" y="240"/>
                </a:cxn>
                <a:cxn ang="0">
                  <a:pos x="698" y="564"/>
                </a:cxn>
                <a:cxn ang="0">
                  <a:pos x="0" y="564"/>
                </a:cxn>
                <a:cxn ang="0">
                  <a:pos x="0" y="804"/>
                </a:cxn>
                <a:cxn ang="0">
                  <a:pos x="696" y="804"/>
                </a:cxn>
                <a:cxn ang="0">
                  <a:pos x="1" y="1127"/>
                </a:cxn>
                <a:cxn ang="0">
                  <a:pos x="1" y="1367"/>
                </a:cxn>
                <a:cxn ang="0">
                  <a:pos x="1443" y="810"/>
                </a:cxn>
                <a:cxn ang="0">
                  <a:pos x="1395" y="1067"/>
                </a:cxn>
                <a:cxn ang="0">
                  <a:pos x="1971" y="681"/>
                </a:cxn>
              </a:cxnLst>
              <a:rect l="0" t="0" r="r" b="b"/>
              <a:pathLst>
                <a:path w="1971" h="1367">
                  <a:moveTo>
                    <a:pt x="1971" y="681"/>
                  </a:moveTo>
                  <a:cubicBezTo>
                    <a:pt x="1395" y="278"/>
                    <a:pt x="1395" y="278"/>
                    <a:pt x="1395" y="278"/>
                  </a:cubicBezTo>
                  <a:cubicBezTo>
                    <a:pt x="1444" y="558"/>
                    <a:pt x="1444" y="558"/>
                    <a:pt x="1444" y="558"/>
                  </a:cubicBezTo>
                  <a:cubicBezTo>
                    <a:pt x="1311" y="521"/>
                    <a:pt x="601" y="315"/>
                    <a:pt x="0" y="0"/>
                  </a:cubicBezTo>
                  <a:cubicBezTo>
                    <a:pt x="0" y="240"/>
                    <a:pt x="0" y="240"/>
                    <a:pt x="0" y="240"/>
                  </a:cubicBezTo>
                  <a:cubicBezTo>
                    <a:pt x="225" y="371"/>
                    <a:pt x="472" y="479"/>
                    <a:pt x="698" y="564"/>
                  </a:cubicBezTo>
                  <a:cubicBezTo>
                    <a:pt x="0" y="564"/>
                    <a:pt x="0" y="564"/>
                    <a:pt x="0" y="564"/>
                  </a:cubicBezTo>
                  <a:cubicBezTo>
                    <a:pt x="0" y="804"/>
                    <a:pt x="0" y="804"/>
                    <a:pt x="0" y="804"/>
                  </a:cubicBezTo>
                  <a:cubicBezTo>
                    <a:pt x="696" y="804"/>
                    <a:pt x="696" y="804"/>
                    <a:pt x="696" y="804"/>
                  </a:cubicBezTo>
                  <a:cubicBezTo>
                    <a:pt x="471" y="889"/>
                    <a:pt x="225" y="997"/>
                    <a:pt x="1" y="1127"/>
                  </a:cubicBezTo>
                  <a:cubicBezTo>
                    <a:pt x="1" y="1367"/>
                    <a:pt x="1" y="1367"/>
                    <a:pt x="1" y="1367"/>
                  </a:cubicBezTo>
                  <a:cubicBezTo>
                    <a:pt x="599" y="1054"/>
                    <a:pt x="1304" y="849"/>
                    <a:pt x="1443" y="810"/>
                  </a:cubicBezTo>
                  <a:cubicBezTo>
                    <a:pt x="1395" y="1067"/>
                    <a:pt x="1395" y="1067"/>
                    <a:pt x="1395" y="1067"/>
                  </a:cubicBezTo>
                  <a:lnTo>
                    <a:pt x="1971" y="681"/>
                  </a:lnTo>
                  <a:close/>
                </a:path>
              </a:pathLst>
            </a:custGeom>
            <a:gradFill flip="none" rotWithShape="1">
              <a:gsLst>
                <a:gs pos="20000">
                  <a:schemeClr val="accent2">
                    <a:lumMod val="40000"/>
                    <a:lumOff val="60000"/>
                    <a:alpha val="30000"/>
                  </a:schemeClr>
                </a:gs>
                <a:gs pos="96000">
                  <a:schemeClr val="accent2">
                    <a:lumMod val="60000"/>
                    <a:lumOff val="40000"/>
                    <a:alpha val="30000"/>
                  </a:schemeClr>
                </a:gs>
              </a:gsLst>
              <a:lin ang="2700000" scaled="1"/>
              <a:tileRect/>
            </a:gradFill>
            <a:ln w="12700" cap="flat" cmpd="sng" algn="ctr">
              <a:noFill/>
              <a:prstDash val="solid"/>
              <a:round/>
              <a:headEnd type="none" w="med" len="med"/>
              <a:tailEnd type="none" w="med" len="med"/>
            </a:ln>
            <a:effectLst>
              <a:outerShdw blurRad="254000" dist="266700" dir="5400000" algn="t" rotWithShape="0">
                <a:prstClr val="black">
                  <a:alpha val="41000"/>
                </a:prstClr>
              </a:outerShdw>
            </a:effectLst>
            <a:scene3d>
              <a:camera prst="orthographicFront">
                <a:rot lat="0" lon="0" rev="0"/>
              </a:camera>
              <a:lightRig rig="glow" dir="t">
                <a:rot lat="0" lon="0" rev="3000000"/>
              </a:lightRig>
            </a:scene3d>
            <a:sp3d>
              <a:extrusionClr>
                <a:srgbClr val="0070C0"/>
              </a:extrusionClr>
              <a:contourClr>
                <a:srgbClr val="00B0F0"/>
              </a:contourClr>
            </a:sp3d>
          </p:spPr>
          <p:txBody>
            <a:bodyPr vert="horz" wrap="none" lIns="0" tIns="182865" rIns="0" bIns="0" numCol="1" rtlCol="0" anchor="ctr" anchorCtr="0" compatLnSpc="1">
              <a:prstTxWarp prst="textNoShape">
                <a:avLst/>
              </a:prstTxWarp>
              <a:flatTx/>
            </a:bodyPr>
            <a:lstStyle/>
            <a:p>
              <a:pPr algn="ctr">
                <a:lnSpc>
                  <a:spcPct val="80000"/>
                </a:lnSpc>
                <a:defRPr/>
              </a:pPr>
              <a:endParaRPr lang="en-US" altLang="zh-CN" sz="6000" b="1" i="1" spc="-150"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grpSp>
          <p:nvGrpSpPr>
            <p:cNvPr id="3" name="Group 78"/>
            <p:cNvGrpSpPr/>
            <p:nvPr/>
          </p:nvGrpSpPr>
          <p:grpSpPr>
            <a:xfrm>
              <a:off x="3283475" y="2457873"/>
              <a:ext cx="3833966" cy="2489623"/>
              <a:chOff x="3339693" y="1420813"/>
              <a:chExt cx="5506264" cy="3575545"/>
            </a:xfrm>
          </p:grpSpPr>
          <p:pic>
            <p:nvPicPr>
              <p:cNvPr id="24" name="spot rt" descr="E:\Clients\Artitudes\z_MS_08-00461_eventsTeam_work\CES_2009\spot-grn-50.png"/>
              <p:cNvPicPr>
                <a:picLocks noChangeAspect="1" noChangeArrowheads="1"/>
              </p:cNvPicPr>
              <p:nvPr/>
            </p:nvPicPr>
            <p:blipFill>
              <a:blip r:embed="rId3" cstate="print"/>
              <a:srcRect/>
              <a:stretch>
                <a:fillRect/>
              </a:stretch>
            </p:blipFill>
            <p:spPr bwMode="auto">
              <a:xfrm>
                <a:off x="3339693" y="3440254"/>
                <a:ext cx="5506264" cy="1556104"/>
              </a:xfrm>
              <a:prstGeom prst="rect">
                <a:avLst/>
              </a:prstGeom>
              <a:noFill/>
              <a:ln w="9525">
                <a:noFill/>
                <a:miter lim="800000"/>
                <a:headEnd/>
                <a:tailEnd/>
              </a:ln>
            </p:spPr>
          </p:pic>
          <p:grpSp>
            <p:nvGrpSpPr>
              <p:cNvPr id="4" name="Group 75"/>
              <p:cNvGrpSpPr/>
              <p:nvPr/>
            </p:nvGrpSpPr>
            <p:grpSpPr>
              <a:xfrm>
                <a:off x="4552048" y="1420813"/>
                <a:ext cx="3081554" cy="3081554"/>
                <a:chOff x="4418373" y="1432357"/>
                <a:chExt cx="3352079" cy="3352079"/>
              </a:xfrm>
            </p:grpSpPr>
            <p:pic>
              <p:nvPicPr>
                <p:cNvPr id="26" name="Picture 7" descr="\\SERVER3\InternalBin\Resource DVD\DVD_ART36\Artwork_Imagery\Icons - Illustrations\_ WINDOWS VISTA ICONS\Computer PC desktop.png"/>
                <p:cNvPicPr>
                  <a:picLocks noChangeAspect="1" noChangeArrowheads="1"/>
                </p:cNvPicPr>
                <p:nvPr/>
              </p:nvPicPr>
              <p:blipFill>
                <a:blip r:embed="rId4" cstate="print"/>
                <a:srcRect/>
                <a:stretch>
                  <a:fillRect/>
                </a:stretch>
              </p:blipFill>
              <p:spPr bwMode="auto">
                <a:xfrm>
                  <a:off x="4418373" y="1432357"/>
                  <a:ext cx="3352079" cy="3352079"/>
                </a:xfrm>
                <a:prstGeom prst="rect">
                  <a:avLst/>
                </a:prstGeom>
                <a:noFill/>
              </p:spPr>
            </p:pic>
            <p:grpSp>
              <p:nvGrpSpPr>
                <p:cNvPr id="6" name="Group 58"/>
                <p:cNvGrpSpPr/>
                <p:nvPr/>
              </p:nvGrpSpPr>
              <p:grpSpPr>
                <a:xfrm>
                  <a:off x="5786270" y="2411267"/>
                  <a:ext cx="809670" cy="1274043"/>
                  <a:chOff x="4321944" y="3793189"/>
                  <a:chExt cx="3310128" cy="5208588"/>
                </a:xfrm>
                <a:scene3d>
                  <a:camera prst="perspectiveHeroicExtremeLeftFacing">
                    <a:rot lat="21593998" lon="2395170" rev="21119248"/>
                  </a:camera>
                  <a:lightRig rig="threePt" dir="t"/>
                </a:scene3d>
              </p:grpSpPr>
              <p:grpSp>
                <p:nvGrpSpPr>
                  <p:cNvPr id="7" name="Group 8"/>
                  <p:cNvGrpSpPr/>
                  <p:nvPr/>
                </p:nvGrpSpPr>
                <p:grpSpPr>
                  <a:xfrm>
                    <a:off x="4321944" y="3793189"/>
                    <a:ext cx="3310128" cy="5208588"/>
                    <a:chOff x="538220" y="1081520"/>
                    <a:chExt cx="3310128" cy="5208588"/>
                  </a:xfrm>
                </p:grpSpPr>
                <p:sp>
                  <p:nvSpPr>
                    <p:cNvPr id="43" name="Rounded Rectangle 42"/>
                    <p:cNvSpPr/>
                    <p:nvPr/>
                  </p:nvSpPr>
                  <p:spPr bwMode="auto">
                    <a:xfrm>
                      <a:off x="538220" y="2421476"/>
                      <a:ext cx="3310128" cy="1188720"/>
                    </a:xfrm>
                    <a:prstGeom prst="roundRect">
                      <a:avLst>
                        <a:gd name="adj" fmla="val 3773"/>
                      </a:avLst>
                    </a:prstGeom>
                    <a:gradFill flip="none" rotWithShape="1">
                      <a:gsLst>
                        <a:gs pos="6000">
                          <a:srgbClr val="000000">
                            <a:alpha val="50000"/>
                          </a:srgbClr>
                        </a:gs>
                        <a:gs pos="35000">
                          <a:schemeClr val="accent3">
                            <a:lumMod val="75000"/>
                            <a:alpha val="50000"/>
                          </a:schemeClr>
                        </a:gs>
                        <a:gs pos="61000">
                          <a:srgbClr val="00163E">
                            <a:alpha val="0"/>
                          </a:srgbClr>
                        </a:gs>
                        <a:gs pos="90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500" dirty="0" smtClean="0">
                          <a:gradFill>
                            <a:gsLst>
                              <a:gs pos="0">
                                <a:prstClr val="black"/>
                              </a:gs>
                              <a:gs pos="100000">
                                <a:prstClr val="black"/>
                              </a:gs>
                            </a:gsLst>
                            <a:lin ang="16200000" scaled="1"/>
                          </a:gradFill>
                          <a:latin typeface="Calibri"/>
                          <a:cs typeface="+mn-cs"/>
                        </a:rPr>
                        <a:t>Applications</a:t>
                      </a:r>
                    </a:p>
                  </p:txBody>
                </p:sp>
                <p:sp>
                  <p:nvSpPr>
                    <p:cNvPr id="44" name="Rounded Rectangle 43"/>
                    <p:cNvSpPr/>
                    <p:nvPr/>
                  </p:nvSpPr>
                  <p:spPr bwMode="auto">
                    <a:xfrm>
                      <a:off x="538220" y="1081520"/>
                      <a:ext cx="3308566" cy="1188720"/>
                    </a:xfrm>
                    <a:prstGeom prst="roundRect">
                      <a:avLst>
                        <a:gd name="adj" fmla="val 3773"/>
                      </a:avLst>
                    </a:prstGeom>
                    <a:gradFill flip="none" rotWithShape="1">
                      <a:gsLst>
                        <a:gs pos="6000">
                          <a:srgbClr val="000000">
                            <a:alpha val="50000"/>
                          </a:srgbClr>
                        </a:gs>
                        <a:gs pos="35000">
                          <a:srgbClr val="0463CC">
                            <a:alpha val="50000"/>
                          </a:srgbClr>
                        </a:gs>
                        <a:gs pos="61000">
                          <a:srgbClr val="00163E">
                            <a:alpha val="0"/>
                          </a:srgbClr>
                        </a:gs>
                        <a:gs pos="90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500" dirty="0" smtClean="0">
                          <a:gradFill>
                            <a:gsLst>
                              <a:gs pos="0">
                                <a:prstClr val="black"/>
                              </a:gs>
                              <a:gs pos="100000">
                                <a:prstClr val="black"/>
                              </a:gs>
                            </a:gsLst>
                            <a:lin ang="16200000" scaled="1"/>
                          </a:gradFill>
                          <a:latin typeface="Calibri"/>
                          <a:cs typeface="+mn-cs"/>
                        </a:rPr>
                        <a:t>Data</a:t>
                      </a:r>
                    </a:p>
                  </p:txBody>
                </p:sp>
                <p:pic>
                  <p:nvPicPr>
                    <p:cNvPr id="45" name="Picture 3" descr="\\SERVER3\InternalBin\Resource DVD\DVD_ART36\Artwork_Imagery\Icons - Illustrations\_ REAL VISTA STYLE\batch database group.png"/>
                    <p:cNvPicPr>
                      <a:picLocks noChangeAspect="1" noChangeArrowheads="1"/>
                    </p:cNvPicPr>
                    <p:nvPr/>
                  </p:nvPicPr>
                  <p:blipFill>
                    <a:blip r:embed="rId5" cstate="print"/>
                    <a:srcRect b="10056"/>
                    <a:stretch>
                      <a:fillRect/>
                    </a:stretch>
                  </p:blipFill>
                  <p:spPr bwMode="auto">
                    <a:xfrm>
                      <a:off x="776017" y="1218680"/>
                      <a:ext cx="1016628" cy="914400"/>
                    </a:xfrm>
                    <a:prstGeom prst="rect">
                      <a:avLst/>
                    </a:prstGeom>
                    <a:noFill/>
                    <a:effectLst/>
                  </p:spPr>
                </p:pic>
                <p:sp>
                  <p:nvSpPr>
                    <p:cNvPr id="46" name="Rounded Rectangle 45"/>
                    <p:cNvSpPr/>
                    <p:nvPr/>
                  </p:nvSpPr>
                  <p:spPr bwMode="auto">
                    <a:xfrm>
                      <a:off x="538220" y="3761432"/>
                      <a:ext cx="3310128" cy="1188720"/>
                    </a:xfrm>
                    <a:prstGeom prst="roundRect">
                      <a:avLst>
                        <a:gd name="adj" fmla="val 3773"/>
                      </a:avLst>
                    </a:prstGeom>
                    <a:gradFill flip="none" rotWithShape="1">
                      <a:gsLst>
                        <a:gs pos="6000">
                          <a:srgbClr val="000000">
                            <a:alpha val="50000"/>
                          </a:srgbClr>
                        </a:gs>
                        <a:gs pos="35000">
                          <a:schemeClr val="accent2">
                            <a:alpha val="50000"/>
                          </a:schemeClr>
                        </a:gs>
                        <a:gs pos="61000">
                          <a:srgbClr val="00163E">
                            <a:alpha val="0"/>
                          </a:srgbClr>
                        </a:gs>
                        <a:gs pos="90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500" dirty="0" smtClean="0">
                          <a:gradFill>
                            <a:gsLst>
                              <a:gs pos="0">
                                <a:srgbClr val="FFFFFF"/>
                              </a:gs>
                              <a:gs pos="45000">
                                <a:srgbClr val="FFFFFF"/>
                              </a:gs>
                            </a:gsLst>
                            <a:lin ang="16200000" scaled="1"/>
                          </a:gradFill>
                          <a:latin typeface="Calibri"/>
                          <a:cs typeface="+mn-cs"/>
                        </a:rPr>
                        <a:t>Operating </a:t>
                      </a:r>
                      <a:br>
                        <a:rPr lang="en-US" altLang="zh-CN" sz="500" dirty="0" smtClean="0">
                          <a:gradFill>
                            <a:gsLst>
                              <a:gs pos="0">
                                <a:srgbClr val="FFFFFF"/>
                              </a:gs>
                              <a:gs pos="45000">
                                <a:srgbClr val="FFFFFF"/>
                              </a:gs>
                            </a:gsLst>
                            <a:lin ang="16200000" scaled="1"/>
                          </a:gradFill>
                          <a:latin typeface="Calibri"/>
                          <a:cs typeface="+mn-cs"/>
                        </a:rPr>
                      </a:br>
                      <a:r>
                        <a:rPr lang="en-US" altLang="zh-CN" sz="500" dirty="0" smtClean="0">
                          <a:gradFill>
                            <a:gsLst>
                              <a:gs pos="0">
                                <a:srgbClr val="FFFFFF"/>
                              </a:gs>
                              <a:gs pos="45000">
                                <a:srgbClr val="FFFFFF"/>
                              </a:gs>
                            </a:gsLst>
                            <a:lin ang="16200000" scaled="1"/>
                          </a:gradFill>
                          <a:latin typeface="Calibri"/>
                          <a:cs typeface="+mn-cs"/>
                        </a:rPr>
                        <a:t>System</a:t>
                      </a:r>
                    </a:p>
                  </p:txBody>
                </p:sp>
                <p:pic>
                  <p:nvPicPr>
                    <p:cNvPr id="47" name="Picture 3" descr="\\SERVER3\InternalBin\Resource DVD\DVD_ART36\Logos\Windows Vista\_ Windows Vista (brand)\Windows Vista button.png"/>
                    <p:cNvPicPr>
                      <a:picLocks noChangeAspect="1" noChangeArrowheads="1"/>
                    </p:cNvPicPr>
                    <p:nvPr/>
                  </p:nvPicPr>
                  <p:blipFill>
                    <a:blip r:embed="rId6" cstate="print"/>
                    <a:srcRect b="-1702"/>
                    <a:stretch>
                      <a:fillRect/>
                    </a:stretch>
                  </p:blipFill>
                  <p:spPr bwMode="auto">
                    <a:xfrm>
                      <a:off x="833877" y="3898592"/>
                      <a:ext cx="900908" cy="914400"/>
                    </a:xfrm>
                    <a:prstGeom prst="rect">
                      <a:avLst/>
                    </a:prstGeom>
                    <a:noFill/>
                    <a:effectLst/>
                  </p:spPr>
                </p:pic>
                <p:sp>
                  <p:nvSpPr>
                    <p:cNvPr id="48" name="Rounded Rectangle 47"/>
                    <p:cNvSpPr/>
                    <p:nvPr/>
                  </p:nvSpPr>
                  <p:spPr bwMode="auto">
                    <a:xfrm>
                      <a:off x="538220" y="5101388"/>
                      <a:ext cx="3310128" cy="1188720"/>
                    </a:xfrm>
                    <a:prstGeom prst="roundRect">
                      <a:avLst>
                        <a:gd name="adj" fmla="val 3773"/>
                      </a:avLst>
                    </a:prstGeom>
                    <a:gradFill flip="none" rotWithShape="1">
                      <a:gsLst>
                        <a:gs pos="6000">
                          <a:srgbClr val="000000">
                            <a:alpha val="50000"/>
                          </a:srgbClr>
                        </a:gs>
                        <a:gs pos="35000">
                          <a:schemeClr val="accent5">
                            <a:alpha val="50000"/>
                          </a:schemeClr>
                        </a:gs>
                        <a:gs pos="61000">
                          <a:srgbClr val="00163E">
                            <a:alpha val="0"/>
                          </a:srgbClr>
                        </a:gs>
                        <a:gs pos="90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500" dirty="0" smtClean="0">
                          <a:gradFill>
                            <a:gsLst>
                              <a:gs pos="0">
                                <a:srgbClr val="FFFFFF"/>
                              </a:gs>
                              <a:gs pos="45000">
                                <a:srgbClr val="FFFFFF"/>
                              </a:gs>
                            </a:gsLst>
                            <a:lin ang="16200000" scaled="1"/>
                          </a:gradFill>
                          <a:latin typeface="Calibri"/>
                          <a:cs typeface="+mn-cs"/>
                        </a:rPr>
                        <a:t>Hardware</a:t>
                      </a:r>
                    </a:p>
                  </p:txBody>
                </p:sp>
                <p:pic>
                  <p:nvPicPr>
                    <p:cNvPr id="49" name="Picture 2" descr="\\SERVER3\InternalBin\Resource DVD\DVD_ART36\Artwork_Imagery\Icons - Illustrations\_ xMAC STYLE\computer desktop pc 4.png"/>
                    <p:cNvPicPr>
                      <a:picLocks noChangeAspect="1" noChangeArrowheads="1"/>
                    </p:cNvPicPr>
                    <p:nvPr/>
                  </p:nvPicPr>
                  <p:blipFill>
                    <a:blip r:embed="rId7" cstate="print"/>
                    <a:srcRect b="18928"/>
                    <a:stretch>
                      <a:fillRect/>
                    </a:stretch>
                  </p:blipFill>
                  <p:spPr bwMode="auto">
                    <a:xfrm>
                      <a:off x="710524" y="5230555"/>
                      <a:ext cx="1147615" cy="930387"/>
                    </a:xfrm>
                    <a:prstGeom prst="rect">
                      <a:avLst/>
                    </a:prstGeom>
                    <a:noFill/>
                    <a:effectLst/>
                  </p:spPr>
                </p:pic>
              </p:grpSp>
              <p:grpSp>
                <p:nvGrpSpPr>
                  <p:cNvPr id="8" name="Group 18"/>
                  <p:cNvGrpSpPr/>
                  <p:nvPr/>
                </p:nvGrpSpPr>
                <p:grpSpPr>
                  <a:xfrm>
                    <a:off x="4602205" y="5300180"/>
                    <a:ext cx="902397" cy="882608"/>
                    <a:chOff x="-1819035" y="4533082"/>
                    <a:chExt cx="1363854" cy="1438609"/>
                  </a:xfrm>
                </p:grpSpPr>
                <p:pic>
                  <p:nvPicPr>
                    <p:cNvPr id="36" name="Picture 35" descr="image001"/>
                    <p:cNvPicPr>
                      <a:picLocks noChangeAspect="1" noChangeArrowheads="1"/>
                    </p:cNvPicPr>
                    <p:nvPr/>
                  </p:nvPicPr>
                  <p:blipFill>
                    <a:blip r:embed="rId8" cstate="print"/>
                    <a:stretch>
                      <a:fillRect/>
                    </a:stretch>
                  </p:blipFill>
                  <p:spPr bwMode="auto">
                    <a:xfrm>
                      <a:off x="-1819035" y="4608533"/>
                      <a:ext cx="732584" cy="700723"/>
                    </a:xfrm>
                    <a:prstGeom prst="rect">
                      <a:avLst/>
                    </a:prstGeom>
                    <a:noFill/>
                    <a:ln>
                      <a:noFill/>
                    </a:ln>
                  </p:spPr>
                </p:pic>
                <p:pic>
                  <p:nvPicPr>
                    <p:cNvPr id="40" name="Picture 2" descr="image002"/>
                    <p:cNvPicPr>
                      <a:picLocks noChangeAspect="1" noChangeArrowheads="1"/>
                    </p:cNvPicPr>
                    <p:nvPr/>
                  </p:nvPicPr>
                  <p:blipFill>
                    <a:blip r:embed="rId9" cstate="print"/>
                    <a:stretch>
                      <a:fillRect/>
                    </a:stretch>
                  </p:blipFill>
                  <p:spPr bwMode="auto">
                    <a:xfrm>
                      <a:off x="-1744434" y="5225970"/>
                      <a:ext cx="749388" cy="716802"/>
                    </a:xfrm>
                    <a:prstGeom prst="rect">
                      <a:avLst/>
                    </a:prstGeom>
                    <a:noFill/>
                    <a:ln>
                      <a:noFill/>
                    </a:ln>
                  </p:spPr>
                </p:pic>
                <p:pic>
                  <p:nvPicPr>
                    <p:cNvPr id="41" name="Picture 3" descr="image003"/>
                    <p:cNvPicPr>
                      <a:picLocks noChangeAspect="1" noChangeArrowheads="1"/>
                    </p:cNvPicPr>
                    <p:nvPr/>
                  </p:nvPicPr>
                  <p:blipFill>
                    <a:blip r:embed="rId10" cstate="print"/>
                    <a:stretch>
                      <a:fillRect/>
                    </a:stretch>
                  </p:blipFill>
                  <p:spPr bwMode="auto">
                    <a:xfrm>
                      <a:off x="-1252493" y="4533082"/>
                      <a:ext cx="797312" cy="736147"/>
                    </a:xfrm>
                    <a:prstGeom prst="rect">
                      <a:avLst/>
                    </a:prstGeom>
                    <a:noFill/>
                    <a:ln>
                      <a:noFill/>
                    </a:ln>
                  </p:spPr>
                </p:pic>
                <p:pic>
                  <p:nvPicPr>
                    <p:cNvPr id="42" name="Picture 4" descr="image004"/>
                    <p:cNvPicPr>
                      <a:picLocks noChangeAspect="1" noChangeArrowheads="1"/>
                    </p:cNvPicPr>
                    <p:nvPr/>
                  </p:nvPicPr>
                  <p:blipFill>
                    <a:blip r:embed="rId11" cstate="print"/>
                    <a:stretch>
                      <a:fillRect/>
                    </a:stretch>
                  </p:blipFill>
                  <p:spPr bwMode="auto">
                    <a:xfrm>
                      <a:off x="-1276566" y="5184111"/>
                      <a:ext cx="791784" cy="787580"/>
                    </a:xfrm>
                    <a:prstGeom prst="rect">
                      <a:avLst/>
                    </a:prstGeom>
                    <a:noFill/>
                    <a:ln>
                      <a:noFill/>
                    </a:ln>
                    <a:effectLst/>
                  </p:spPr>
                </p:pic>
              </p:grpSp>
            </p:grpSp>
          </p:grpSp>
        </p:grpSp>
      </p:grpSp>
      <p:sp>
        <p:nvSpPr>
          <p:cNvPr id="5" name="Title 4"/>
          <p:cNvSpPr>
            <a:spLocks noGrp="1"/>
          </p:cNvSpPr>
          <p:nvPr>
            <p:ph type="title"/>
          </p:nvPr>
        </p:nvSpPr>
        <p:spPr>
          <a:xfrm>
            <a:off x="381000" y="990600"/>
            <a:ext cx="8610600" cy="762000"/>
          </a:xfrm>
        </p:spPr>
        <p:txBody>
          <a:bodyPr>
            <a:normAutofit fontScale="90000"/>
          </a:bodyPr>
          <a:lstStyle/>
          <a:p>
            <a:r>
              <a:rPr spc="-100" dirty="0" smtClean="0"/>
              <a:t>Desktop Virtualization</a:t>
            </a:r>
            <a:br>
              <a:rPr spc="-100" dirty="0" smtClean="0"/>
            </a:br>
            <a:r>
              <a:rPr lang="en-US" sz="2400" dirty="0">
                <a:solidFill>
                  <a:schemeClr val="bg1">
                    <a:lumMod val="50000"/>
                  </a:schemeClr>
                </a:solidFill>
                <a:latin typeface="Segoe" pitchFamily="34" charset="0"/>
              </a:rPr>
              <a:t>Microsoft delivers a broad range of desktop virtualization offerings to address </a:t>
            </a:r>
            <a:r>
              <a:rPr lang="en-US" sz="2400" dirty="0" smtClean="0">
                <a:solidFill>
                  <a:schemeClr val="bg1">
                    <a:lumMod val="50000"/>
                  </a:schemeClr>
                </a:solidFill>
                <a:latin typeface="Segoe" pitchFamily="34" charset="0"/>
              </a:rPr>
              <a:t>your unique </a:t>
            </a:r>
            <a:r>
              <a:rPr lang="en-US" sz="2400" dirty="0">
                <a:solidFill>
                  <a:schemeClr val="bg1">
                    <a:lumMod val="50000"/>
                  </a:schemeClr>
                </a:solidFill>
                <a:latin typeface="Segoe" pitchFamily="34" charset="0"/>
              </a:rPr>
              <a:t>business and </a:t>
            </a:r>
            <a:r>
              <a:rPr lang="en-US" sz="2400" dirty="0" smtClean="0">
                <a:solidFill>
                  <a:schemeClr val="bg1">
                    <a:lumMod val="50000"/>
                  </a:schemeClr>
                </a:solidFill>
                <a:latin typeface="Segoe" pitchFamily="34" charset="0"/>
              </a:rPr>
              <a:t>IT challenges</a:t>
            </a:r>
            <a:r>
              <a:rPr spc="-100" dirty="0" smtClean="0"/>
              <a:t> </a:t>
            </a:r>
            <a:endParaRPr lang="en-US" sz="2400" spc="-100" dirty="0"/>
          </a:p>
        </p:txBody>
      </p:sp>
      <p:sp>
        <p:nvSpPr>
          <p:cNvPr id="17" name="TextBox 16"/>
          <p:cNvSpPr txBox="1"/>
          <p:nvPr/>
        </p:nvSpPr>
        <p:spPr>
          <a:xfrm>
            <a:off x="4782710" y="2438097"/>
            <a:ext cx="2816481" cy="553998"/>
          </a:xfrm>
          <a:prstGeom prst="rect">
            <a:avLst/>
          </a:prstGeom>
          <a:noFill/>
          <a:ln>
            <a:noFill/>
          </a:ln>
        </p:spPr>
        <p:txBody>
          <a:bodyPr wrap="square" lIns="0" tIns="0" rIns="0" bIns="0" rtlCol="0">
            <a:spAutoFit/>
          </a:bodyPr>
          <a:lstStyle/>
          <a:p>
            <a:pPr marL="231775" indent="-231775" fontAlgn="auto">
              <a:lnSpc>
                <a:spcPct val="90000"/>
              </a:lnSpc>
              <a:spcBef>
                <a:spcPct val="20000"/>
              </a:spcBef>
              <a:spcAft>
                <a:spcPts val="0"/>
              </a:spcAft>
              <a:buFont typeface="Arial" pitchFamily="34" charset="0"/>
              <a:buChar char="•"/>
            </a:pPr>
            <a:r>
              <a:rPr lang="en-US" sz="1800" dirty="0" smtClean="0">
                <a:solidFill>
                  <a:prstClr val="black"/>
                </a:solidFill>
                <a:latin typeface="+mj-lt"/>
                <a:cs typeface="+mn-cs"/>
              </a:rPr>
              <a:t>Folder Redirection</a:t>
            </a:r>
          </a:p>
          <a:p>
            <a:pPr marL="231775" indent="-231775" fontAlgn="auto">
              <a:lnSpc>
                <a:spcPct val="90000"/>
              </a:lnSpc>
              <a:spcBef>
                <a:spcPct val="20000"/>
              </a:spcBef>
              <a:spcAft>
                <a:spcPts val="0"/>
              </a:spcAft>
              <a:buFont typeface="Arial" pitchFamily="34" charset="0"/>
              <a:buChar char="•"/>
            </a:pPr>
            <a:r>
              <a:rPr lang="en-US" sz="1800" dirty="0" smtClean="0">
                <a:solidFill>
                  <a:prstClr val="black"/>
                </a:solidFill>
                <a:latin typeface="+mj-lt"/>
                <a:cs typeface="+mn-cs"/>
              </a:rPr>
              <a:t>Roaming Profiles</a:t>
            </a:r>
          </a:p>
        </p:txBody>
      </p:sp>
      <p:sp>
        <p:nvSpPr>
          <p:cNvPr id="18" name="TextBox 17"/>
          <p:cNvSpPr txBox="1"/>
          <p:nvPr/>
        </p:nvSpPr>
        <p:spPr>
          <a:xfrm>
            <a:off x="4800908" y="3402376"/>
            <a:ext cx="2825087" cy="553998"/>
          </a:xfrm>
          <a:prstGeom prst="rect">
            <a:avLst/>
          </a:prstGeom>
          <a:noFill/>
          <a:ln>
            <a:noFill/>
          </a:ln>
        </p:spPr>
        <p:txBody>
          <a:bodyPr wrap="square" lIns="0" tIns="0" rIns="0" bIns="0" rtlCol="0">
            <a:spAutoFit/>
          </a:bodyPr>
          <a:lstStyle/>
          <a:p>
            <a:pPr marL="231775" indent="-231775" fontAlgn="auto">
              <a:lnSpc>
                <a:spcPct val="90000"/>
              </a:lnSpc>
              <a:spcBef>
                <a:spcPct val="20000"/>
              </a:spcBef>
              <a:spcAft>
                <a:spcPts val="0"/>
              </a:spcAft>
              <a:buFont typeface="Arial" pitchFamily="34" charset="0"/>
              <a:buChar char="•"/>
            </a:pPr>
            <a:r>
              <a:rPr lang="en-US" sz="1800" dirty="0" smtClean="0">
                <a:latin typeface="+mj-lt"/>
                <a:cs typeface="+mn-cs"/>
              </a:rPr>
              <a:t>Application Virtualization</a:t>
            </a:r>
          </a:p>
          <a:p>
            <a:pPr marL="231775" indent="-231775" fontAlgn="auto">
              <a:lnSpc>
                <a:spcPct val="90000"/>
              </a:lnSpc>
              <a:spcBef>
                <a:spcPct val="20000"/>
              </a:spcBef>
              <a:spcAft>
                <a:spcPts val="0"/>
              </a:spcAft>
              <a:buFont typeface="Arial" pitchFamily="34" charset="0"/>
              <a:buChar char="•"/>
            </a:pPr>
            <a:r>
              <a:rPr lang="en-US" sz="1800" dirty="0" smtClean="0">
                <a:latin typeface="+mj-lt"/>
                <a:cs typeface="+mn-cs"/>
              </a:rPr>
              <a:t>RemoteApp™</a:t>
            </a:r>
            <a:endParaRPr lang="en-US" sz="1800" dirty="0">
              <a:latin typeface="+mj-lt"/>
              <a:cs typeface="+mn-cs"/>
            </a:endParaRPr>
          </a:p>
        </p:txBody>
      </p:sp>
      <p:sp>
        <p:nvSpPr>
          <p:cNvPr id="22" name="TextBox 21"/>
          <p:cNvSpPr txBox="1"/>
          <p:nvPr/>
        </p:nvSpPr>
        <p:spPr>
          <a:xfrm>
            <a:off x="4800908" y="4098837"/>
            <a:ext cx="3840163" cy="1129540"/>
          </a:xfrm>
          <a:prstGeom prst="rect">
            <a:avLst/>
          </a:prstGeom>
          <a:noFill/>
          <a:ln>
            <a:noFill/>
          </a:ln>
        </p:spPr>
        <p:txBody>
          <a:bodyPr wrap="square" lIns="0" tIns="0" rIns="0" bIns="0" rtlCol="0">
            <a:spAutoFit/>
          </a:bodyPr>
          <a:lstStyle/>
          <a:p>
            <a:pPr marL="231775" indent="-231775" fontAlgn="auto">
              <a:lnSpc>
                <a:spcPct val="90000"/>
              </a:lnSpc>
              <a:spcBef>
                <a:spcPct val="20000"/>
              </a:spcBef>
              <a:spcAft>
                <a:spcPts val="0"/>
              </a:spcAft>
              <a:buFont typeface="Arial" pitchFamily="34" charset="0"/>
              <a:buChar char="•"/>
            </a:pPr>
            <a:r>
              <a:rPr lang="en-US" sz="1800" dirty="0" smtClean="0">
                <a:solidFill>
                  <a:prstClr val="black"/>
                </a:solidFill>
                <a:latin typeface="Calibri" pitchFamily="34" charset="0"/>
                <a:cs typeface="+mn-cs"/>
              </a:rPr>
              <a:t>Virtual Desktop Infrastructure (VDI)</a:t>
            </a:r>
          </a:p>
          <a:p>
            <a:pPr marL="231775" indent="-231775" fontAlgn="auto">
              <a:lnSpc>
                <a:spcPct val="90000"/>
              </a:lnSpc>
              <a:spcBef>
                <a:spcPct val="20000"/>
              </a:spcBef>
              <a:spcAft>
                <a:spcPts val="0"/>
              </a:spcAft>
              <a:buFont typeface="Arial" pitchFamily="34" charset="0"/>
              <a:buChar char="•"/>
            </a:pPr>
            <a:r>
              <a:rPr lang="en-US" sz="1800" dirty="0" smtClean="0">
                <a:solidFill>
                  <a:prstClr val="black"/>
                </a:solidFill>
                <a:latin typeface="Calibri" pitchFamily="34" charset="0"/>
                <a:cs typeface="+mn-cs"/>
              </a:rPr>
              <a:t>Session Virtualization</a:t>
            </a:r>
          </a:p>
          <a:p>
            <a:pPr marL="231775" indent="-231775" fontAlgn="auto">
              <a:lnSpc>
                <a:spcPct val="90000"/>
              </a:lnSpc>
              <a:spcBef>
                <a:spcPct val="20000"/>
              </a:spcBef>
              <a:spcAft>
                <a:spcPts val="0"/>
              </a:spcAft>
              <a:buFont typeface="Arial" pitchFamily="34" charset="0"/>
              <a:buChar char="•"/>
            </a:pPr>
            <a:r>
              <a:rPr lang="en-US" sz="1800" dirty="0" smtClean="0">
                <a:solidFill>
                  <a:prstClr val="black"/>
                </a:solidFill>
                <a:latin typeface="Calibri" pitchFamily="34" charset="0"/>
                <a:cs typeface="+mn-cs"/>
              </a:rPr>
              <a:t>Image Management</a:t>
            </a:r>
          </a:p>
          <a:p>
            <a:pPr marL="231775" indent="-231775" fontAlgn="auto">
              <a:lnSpc>
                <a:spcPct val="90000"/>
              </a:lnSpc>
              <a:spcBef>
                <a:spcPct val="20000"/>
              </a:spcBef>
              <a:spcAft>
                <a:spcPts val="0"/>
              </a:spcAft>
              <a:buFont typeface="Arial" pitchFamily="34" charset="0"/>
              <a:buChar char="•"/>
            </a:pPr>
            <a:r>
              <a:rPr lang="en-US" sz="1600" dirty="0" smtClean="0">
                <a:gradFill>
                  <a:gsLst>
                    <a:gs pos="0">
                      <a:prstClr val="white"/>
                    </a:gs>
                    <a:gs pos="86000">
                      <a:prstClr val="white">
                        <a:lumMod val="95000"/>
                      </a:prstClr>
                    </a:gs>
                  </a:gsLst>
                  <a:lin ang="5400000" scaled="0"/>
                </a:gradFill>
                <a:latin typeface="Constantia"/>
                <a:cs typeface="+mn-cs"/>
              </a:rPr>
              <a:t>Enterprise Desktop Virtualization</a:t>
            </a:r>
          </a:p>
        </p:txBody>
      </p:sp>
      <p:grpSp>
        <p:nvGrpSpPr>
          <p:cNvPr id="9" name="Group 28"/>
          <p:cNvGrpSpPr/>
          <p:nvPr/>
        </p:nvGrpSpPr>
        <p:grpSpPr>
          <a:xfrm>
            <a:off x="1458207" y="2209049"/>
            <a:ext cx="2212691" cy="950540"/>
            <a:chOff x="276860" y="2539983"/>
            <a:chExt cx="2212691" cy="950540"/>
          </a:xfrm>
        </p:grpSpPr>
        <p:sp>
          <p:nvSpPr>
            <p:cNvPr id="30" name="Rounded Rectangle 29"/>
            <p:cNvSpPr/>
            <p:nvPr/>
          </p:nvSpPr>
          <p:spPr bwMode="auto">
            <a:xfrm>
              <a:off x="297700" y="2632332"/>
              <a:ext cx="2191851" cy="787500"/>
            </a:xfrm>
            <a:prstGeom prst="roundRect">
              <a:avLst>
                <a:gd name="adj" fmla="val 3773"/>
              </a:avLst>
            </a:prstGeom>
            <a:gradFill flip="none" rotWithShape="1">
              <a:gsLst>
                <a:gs pos="5000">
                  <a:schemeClr val="accent2">
                    <a:lumMod val="50000"/>
                  </a:schemeClr>
                </a:gs>
                <a:gs pos="54000">
                  <a:srgbClr val="2064A1">
                    <a:alpha val="82000"/>
                  </a:srgbClr>
                </a:gs>
                <a:gs pos="100000">
                  <a:schemeClr val="accent2">
                    <a:lumMod val="60000"/>
                    <a:lumOff val="40000"/>
                  </a:schemeClr>
                </a:gs>
              </a:gsLst>
              <a:lin ang="1620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a:sp3d>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1400" dirty="0" smtClean="0">
                  <a:solidFill>
                    <a:srgbClr val="FFFFFF"/>
                  </a:solidFill>
                  <a:latin typeface="Calibri"/>
                  <a:cs typeface="+mn-cs"/>
                </a:rPr>
                <a:t>Data &amp; </a:t>
              </a:r>
              <a:br>
                <a:rPr lang="en-US" altLang="zh-CN" sz="1400" dirty="0" smtClean="0">
                  <a:solidFill>
                    <a:srgbClr val="FFFFFF"/>
                  </a:solidFill>
                  <a:latin typeface="Calibri"/>
                  <a:cs typeface="+mn-cs"/>
                </a:rPr>
              </a:br>
              <a:r>
                <a:rPr lang="en-US" altLang="zh-CN" sz="1400" dirty="0" smtClean="0">
                  <a:solidFill>
                    <a:srgbClr val="FFFFFF"/>
                  </a:solidFill>
                  <a:latin typeface="Calibri"/>
                  <a:cs typeface="+mn-cs"/>
                </a:rPr>
                <a:t>User Settings</a:t>
              </a:r>
            </a:p>
          </p:txBody>
        </p:sp>
        <p:pic>
          <p:nvPicPr>
            <p:cNvPr id="31" name="Picture 3" descr="\\SERVER3\InternalBin\Resource DVD\DVD_ART36\Artwork_Imagery\Icons - Illustrations\_ REAL VISTA STYLE\batch database group.png"/>
            <p:cNvPicPr>
              <a:picLocks noChangeAspect="1" noChangeArrowheads="1"/>
            </p:cNvPicPr>
            <p:nvPr/>
          </p:nvPicPr>
          <p:blipFill>
            <a:blip r:embed="rId12" cstate="print"/>
            <a:stretch>
              <a:fillRect/>
            </a:stretch>
          </p:blipFill>
          <p:spPr bwMode="auto">
            <a:xfrm>
              <a:off x="276860" y="2539983"/>
              <a:ext cx="948496" cy="950540"/>
            </a:xfrm>
            <a:prstGeom prst="rect">
              <a:avLst/>
            </a:prstGeom>
            <a:noFill/>
            <a:effectLst/>
          </p:spPr>
        </p:pic>
      </p:grpSp>
      <p:grpSp>
        <p:nvGrpSpPr>
          <p:cNvPr id="10" name="Group 31"/>
          <p:cNvGrpSpPr/>
          <p:nvPr/>
        </p:nvGrpSpPr>
        <p:grpSpPr>
          <a:xfrm>
            <a:off x="1479047" y="3232089"/>
            <a:ext cx="2192886" cy="833019"/>
            <a:chOff x="297700" y="3490523"/>
            <a:chExt cx="2192886" cy="833019"/>
          </a:xfrm>
        </p:grpSpPr>
        <p:sp>
          <p:nvSpPr>
            <p:cNvPr id="33" name="Rounded Rectangle 32"/>
            <p:cNvSpPr/>
            <p:nvPr/>
          </p:nvSpPr>
          <p:spPr bwMode="auto">
            <a:xfrm>
              <a:off x="297700" y="3520023"/>
              <a:ext cx="2192886" cy="787500"/>
            </a:xfrm>
            <a:prstGeom prst="roundRect">
              <a:avLst>
                <a:gd name="adj" fmla="val 3773"/>
              </a:avLst>
            </a:prstGeom>
            <a:gradFill flip="none" rotWithShape="1">
              <a:gsLst>
                <a:gs pos="1000">
                  <a:srgbClr val="3C5220">
                    <a:alpha val="90000"/>
                  </a:srgbClr>
                </a:gs>
                <a:gs pos="66000">
                  <a:schemeClr val="accent4">
                    <a:lumMod val="75000"/>
                  </a:schemeClr>
                </a:gs>
                <a:gs pos="100000">
                  <a:schemeClr val="accent4">
                    <a:lumMod val="60000"/>
                    <a:lumOff val="40000"/>
                  </a:schemeClr>
                </a:gs>
              </a:gsLst>
              <a:lin ang="16200000" scaled="0"/>
              <a:tileRect/>
            </a:gradFill>
            <a:ln w="31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a:sp3d>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1400" dirty="0" smtClean="0">
                  <a:solidFill>
                    <a:srgbClr val="FFFFFF"/>
                  </a:solidFill>
                  <a:latin typeface="Constantia"/>
                  <a:cs typeface="+mn-cs"/>
                </a:rPr>
                <a:t>   </a:t>
              </a:r>
              <a:r>
                <a:rPr lang="en-US" altLang="zh-CN" sz="1400" dirty="0" smtClean="0">
                  <a:solidFill>
                    <a:srgbClr val="FFFFFF"/>
                  </a:solidFill>
                  <a:latin typeface="Calibri" pitchFamily="34" charset="0"/>
                  <a:cs typeface="+mn-cs"/>
                </a:rPr>
                <a:t>Applications</a:t>
              </a:r>
            </a:p>
          </p:txBody>
        </p:sp>
        <p:pic>
          <p:nvPicPr>
            <p:cNvPr id="34" name="Picture 2" descr="image002"/>
            <p:cNvPicPr>
              <a:picLocks noChangeAspect="1" noChangeArrowheads="1"/>
            </p:cNvPicPr>
            <p:nvPr/>
          </p:nvPicPr>
          <p:blipFill>
            <a:blip r:embed="rId13" cstate="print"/>
            <a:stretch>
              <a:fillRect/>
            </a:stretch>
          </p:blipFill>
          <p:spPr bwMode="auto">
            <a:xfrm>
              <a:off x="307969" y="3490523"/>
              <a:ext cx="833019" cy="833019"/>
            </a:xfrm>
            <a:prstGeom prst="rect">
              <a:avLst/>
            </a:prstGeom>
            <a:noFill/>
            <a:ln>
              <a:noFill/>
            </a:ln>
          </p:spPr>
        </p:pic>
      </p:grpSp>
      <p:grpSp>
        <p:nvGrpSpPr>
          <p:cNvPr id="11" name="Group 36"/>
          <p:cNvGrpSpPr/>
          <p:nvPr/>
        </p:nvGrpSpPr>
        <p:grpSpPr>
          <a:xfrm>
            <a:off x="1479047" y="4159642"/>
            <a:ext cx="2192886" cy="912518"/>
            <a:chOff x="297700" y="4354651"/>
            <a:chExt cx="2192886" cy="912518"/>
          </a:xfrm>
        </p:grpSpPr>
        <p:sp>
          <p:nvSpPr>
            <p:cNvPr id="38" name="Rounded Rectangle 22"/>
            <p:cNvSpPr/>
            <p:nvPr/>
          </p:nvSpPr>
          <p:spPr bwMode="auto">
            <a:xfrm>
              <a:off x="297700" y="4407714"/>
              <a:ext cx="2192886" cy="787500"/>
            </a:xfrm>
            <a:prstGeom prst="roundRect">
              <a:avLst>
                <a:gd name="adj" fmla="val 3773"/>
              </a:avLst>
            </a:prstGeom>
            <a:gradFill flip="none" rotWithShape="1">
              <a:gsLst>
                <a:gs pos="28000">
                  <a:srgbClr val="721B13">
                    <a:alpha val="96000"/>
                  </a:srgbClr>
                </a:gs>
                <a:gs pos="100000">
                  <a:srgbClr val="FF6600"/>
                </a:gs>
                <a:gs pos="81000">
                  <a:srgbClr val="CD4116"/>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a:sp3d>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1400" dirty="0" smtClean="0">
                  <a:solidFill>
                    <a:srgbClr val="FFFFFF"/>
                  </a:solidFill>
                  <a:latin typeface="Calibri"/>
                  <a:cs typeface="+mn-cs"/>
                </a:rPr>
                <a:t>Operating </a:t>
              </a:r>
              <a:br>
                <a:rPr lang="en-US" altLang="zh-CN" sz="1400" dirty="0" smtClean="0">
                  <a:solidFill>
                    <a:srgbClr val="FFFFFF"/>
                  </a:solidFill>
                  <a:latin typeface="Calibri"/>
                  <a:cs typeface="+mn-cs"/>
                </a:rPr>
              </a:br>
              <a:r>
                <a:rPr lang="en-US" altLang="zh-CN" sz="1400" dirty="0" smtClean="0">
                  <a:solidFill>
                    <a:srgbClr val="FFFFFF"/>
                  </a:solidFill>
                  <a:latin typeface="Calibri"/>
                  <a:cs typeface="+mn-cs"/>
                </a:rPr>
                <a:t>System</a:t>
              </a:r>
            </a:p>
          </p:txBody>
        </p:sp>
        <p:pic>
          <p:nvPicPr>
            <p:cNvPr id="39" name="Picture 3" descr="\\SERVER3\InternalBin\Resource DVD\DVD_ART36\Logos\Windows Vista\_ Windows Vista (brand)\Windows Vista button.png"/>
            <p:cNvPicPr>
              <a:picLocks noChangeAspect="1" noChangeArrowheads="1"/>
            </p:cNvPicPr>
            <p:nvPr/>
          </p:nvPicPr>
          <p:blipFill>
            <a:blip r:embed="rId14" cstate="print"/>
            <a:stretch>
              <a:fillRect/>
            </a:stretch>
          </p:blipFill>
          <p:spPr bwMode="auto">
            <a:xfrm>
              <a:off x="314882" y="4354651"/>
              <a:ext cx="912518" cy="912518"/>
            </a:xfrm>
            <a:prstGeom prst="rect">
              <a:avLst/>
            </a:prstGeom>
            <a:noFill/>
            <a:effectLst/>
          </p:spPr>
        </p:pic>
      </p:grpSp>
      <p:sp>
        <p:nvSpPr>
          <p:cNvPr id="15" name="Rectangle 14"/>
          <p:cNvSpPr/>
          <p:nvPr/>
        </p:nvSpPr>
        <p:spPr bwMode="auto">
          <a:xfrm>
            <a:off x="2257724" y="2309956"/>
            <a:ext cx="2194560" cy="786384"/>
          </a:xfrm>
          <a:prstGeom prst="rect">
            <a:avLst/>
          </a:prstGeom>
          <a:noFill/>
          <a:ln w="57150">
            <a:solidFill>
              <a:schemeClr val="bg1">
                <a:lumMod val="65000"/>
              </a:schemeClr>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indent="-342900" algn="ctr" defTabSz="914099">
              <a:lnSpc>
                <a:spcPct val="90000"/>
              </a:lnSpc>
              <a:buClr>
                <a:srgbClr val="FFFF99"/>
              </a:buClr>
              <a:buSzPct val="80000"/>
              <a:tabLst>
                <a:tab pos="424590" algn="l"/>
              </a:tabLst>
            </a:pPr>
            <a:endParaRPr lang="en-US" sz="1800" kern="0" dirty="0" smtClean="0">
              <a:gradFill flip="none" rotWithShape="1">
                <a:gsLst>
                  <a:gs pos="0">
                    <a:prstClr val="white"/>
                  </a:gs>
                  <a:gs pos="31000">
                    <a:prstClr val="white"/>
                  </a:gs>
                  <a:gs pos="81000">
                    <a:prstClr val="white">
                      <a:lumMod val="95000"/>
                    </a:prstClr>
                  </a:gs>
                </a:gsLst>
                <a:lin ang="5400000" scaled="1"/>
                <a:tileRect/>
              </a:gradFill>
              <a:latin typeface="Segoe Semibold" pitchFamily="34" charset="0"/>
              <a:cs typeface="+mn-cs"/>
            </a:endParaRPr>
          </a:p>
        </p:txBody>
      </p:sp>
      <p:sp>
        <p:nvSpPr>
          <p:cNvPr id="16" name="Rectangle 15"/>
          <p:cNvSpPr/>
          <p:nvPr/>
        </p:nvSpPr>
        <p:spPr bwMode="auto">
          <a:xfrm>
            <a:off x="2257724" y="3268042"/>
            <a:ext cx="2194560" cy="786384"/>
          </a:xfrm>
          <a:prstGeom prst="rect">
            <a:avLst/>
          </a:prstGeom>
          <a:noFill/>
          <a:ln w="57150">
            <a:solidFill>
              <a:schemeClr val="bg1">
                <a:lumMod val="65000"/>
              </a:schemeClr>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indent="-342900" algn="ctr" defTabSz="914099">
              <a:lnSpc>
                <a:spcPct val="90000"/>
              </a:lnSpc>
              <a:buClr>
                <a:srgbClr val="FFFF99"/>
              </a:buClr>
              <a:buSzPct val="80000"/>
              <a:tabLst>
                <a:tab pos="424590" algn="l"/>
              </a:tabLst>
            </a:pPr>
            <a:endParaRPr lang="en-US" sz="1800" kern="0" dirty="0" smtClean="0">
              <a:gradFill flip="none" rotWithShape="1">
                <a:gsLst>
                  <a:gs pos="0">
                    <a:prstClr val="white"/>
                  </a:gs>
                  <a:gs pos="31000">
                    <a:prstClr val="white"/>
                  </a:gs>
                  <a:gs pos="81000">
                    <a:prstClr val="white">
                      <a:lumMod val="95000"/>
                    </a:prstClr>
                  </a:gs>
                </a:gsLst>
                <a:lin ang="5400000" scaled="1"/>
                <a:tileRect/>
              </a:gradFill>
              <a:latin typeface="Segoe Semibold" pitchFamily="34" charset="0"/>
              <a:cs typeface="+mn-cs"/>
            </a:endParaRPr>
          </a:p>
        </p:txBody>
      </p:sp>
      <p:sp>
        <p:nvSpPr>
          <p:cNvPr id="19" name="Rectangle 18"/>
          <p:cNvSpPr/>
          <p:nvPr/>
        </p:nvSpPr>
        <p:spPr bwMode="auto">
          <a:xfrm>
            <a:off x="2257724" y="4209143"/>
            <a:ext cx="2194560" cy="786384"/>
          </a:xfrm>
          <a:prstGeom prst="rect">
            <a:avLst/>
          </a:prstGeom>
          <a:noFill/>
          <a:ln w="57150">
            <a:solidFill>
              <a:schemeClr val="bg1">
                <a:lumMod val="65000"/>
              </a:schemeClr>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indent="-342900" algn="ctr" defTabSz="914099">
              <a:lnSpc>
                <a:spcPct val="90000"/>
              </a:lnSpc>
              <a:buClr>
                <a:srgbClr val="FFFF99"/>
              </a:buClr>
              <a:buSzPct val="80000"/>
              <a:tabLst>
                <a:tab pos="424590" algn="l"/>
              </a:tabLst>
            </a:pPr>
            <a:endParaRPr lang="en-US" sz="1800" kern="0" dirty="0" smtClean="0">
              <a:gradFill flip="none" rotWithShape="1">
                <a:gsLst>
                  <a:gs pos="0">
                    <a:prstClr val="white"/>
                  </a:gs>
                  <a:gs pos="31000">
                    <a:prstClr val="white"/>
                  </a:gs>
                  <a:gs pos="81000">
                    <a:prstClr val="white">
                      <a:lumMod val="95000"/>
                    </a:prstClr>
                  </a:gs>
                </a:gsLst>
                <a:lin ang="5400000" scaled="1"/>
                <a:tileRect/>
              </a:gradFill>
              <a:latin typeface="Segoe Semibold" pitchFamily="34" charset="0"/>
              <a:cs typeface="+mn-cs"/>
            </a:endParaRPr>
          </a:p>
        </p:txBody>
      </p:sp>
    </p:spTree>
    <p:extLst>
      <p:ext uri="{BB962C8B-B14F-4D97-AF65-F5344CB8AC3E}">
        <p14:creationId xmlns="" xmlns:p14="http://schemas.microsoft.com/office/powerpoint/2010/main" val="4043659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endCondLst>
                                    <p:cond evt="onNext" delay="0">
                                      <p:tgtEl>
                                        <p:sldTgt/>
                                      </p:tgtEl>
                                    </p:cond>
                                  </p:endCondLst>
                                  <p:childTnLst>
                                    <p:set>
                                      <p:cBhvr rctx="PPT">
                                        <p:cTn id="6" dur="indefinite"/>
                                        <p:tgtEl>
                                          <p:spTgt spid="10"/>
                                        </p:tgtEl>
                                        <p:attrNameLst>
                                          <p:attrName>style.opacity</p:attrName>
                                        </p:attrNameLst>
                                      </p:cBhvr>
                                      <p:to>
                                        <p:strVal val="0.25"/>
                                      </p:to>
                                    </p:set>
                                    <p:animEffect filter="image" prLst="opacity: 0.25">
                                      <p:cBhvr rctx="IE">
                                        <p:cTn id="7" dur="indefinite"/>
                                        <p:tgtEl>
                                          <p:spTgt spid="10"/>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64" presetClass="path" presetSubtype="0" accel="50000" decel="50000" fill="hold" nodeType="withEffect">
                                  <p:stCondLst>
                                    <p:cond delay="0"/>
                                  </p:stCondLst>
                                  <p:childTnLst>
                                    <p:animMotion origin="layout" path="M 4.72222E-6 1.72103E-6 L 0.08906 0.00069 " pathEditMode="relative" rAng="0" ptsTypes="AA">
                                      <p:cBhvr>
                                        <p:cTn id="12" dur="2000" fill="hold"/>
                                        <p:tgtEl>
                                          <p:spTgt spid="9"/>
                                        </p:tgtEl>
                                        <p:attrNameLst>
                                          <p:attrName>ppt_x</p:attrName>
                                          <p:attrName>ppt_y</p:attrName>
                                        </p:attrNameLst>
                                      </p:cBhvr>
                                      <p:rCtr x="44" y="0"/>
                                    </p:animMotion>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2000"/>
                                        <p:tgtEl>
                                          <p:spTgt spid="15"/>
                                        </p:tgtEl>
                                      </p:cBhvr>
                                    </p:animEffect>
                                  </p:childTnLst>
                                </p:cTn>
                              </p:par>
                              <p:par>
                                <p:cTn id="19" presetID="9" presetClass="emph" presetSubtype="0" nodeType="withEffect">
                                  <p:stCondLst>
                                    <p:cond delay="0"/>
                                  </p:stCondLst>
                                  <p:endCondLst>
                                    <p:cond evt="onNext" delay="0">
                                      <p:tgtEl>
                                        <p:sldTgt/>
                                      </p:tgtEl>
                                    </p:cond>
                                  </p:endCondLst>
                                  <p:childTnLst>
                                    <p:set>
                                      <p:cBhvr rctx="PPT">
                                        <p:cTn id="20" dur="indefinite"/>
                                        <p:tgtEl>
                                          <p:spTgt spid="11"/>
                                        </p:tgtEl>
                                        <p:attrNameLst>
                                          <p:attrName>style.opacity</p:attrName>
                                        </p:attrNameLst>
                                      </p:cBhvr>
                                      <p:to>
                                        <p:strVal val="0.25"/>
                                      </p:to>
                                    </p:set>
                                    <p:animEffect filter="image" prLst="opacity: 0.25">
                                      <p:cBhvr rctx="IE">
                                        <p:cTn id="21" dur="indefinite"/>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endCondLst>
                                    <p:cond evt="onNext" delay="0">
                                      <p:tgtEl>
                                        <p:sldTgt/>
                                      </p:tgtEl>
                                    </p:cond>
                                  </p:endCondLst>
                                  <p:childTnLst>
                                    <p:set>
                                      <p:cBhvr rctx="PPT">
                                        <p:cTn id="25" dur="indefinite"/>
                                        <p:tgtEl>
                                          <p:spTgt spid="9"/>
                                        </p:tgtEl>
                                        <p:attrNameLst>
                                          <p:attrName>style.opacity</p:attrName>
                                        </p:attrNameLst>
                                      </p:cBhvr>
                                      <p:to>
                                        <p:strVal val="0.25"/>
                                      </p:to>
                                    </p:set>
                                    <p:animEffect filter="image" prLst="opacity: 0.25">
                                      <p:cBhvr rctx="IE">
                                        <p:cTn id="26" dur="indefinite"/>
                                        <p:tgtEl>
                                          <p:spTgt spid="9"/>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2000"/>
                                        <p:tgtEl>
                                          <p:spTgt spid="16"/>
                                        </p:tgtEl>
                                      </p:cBhvr>
                                    </p:animEffect>
                                  </p:childTnLst>
                                </p:cTn>
                              </p:par>
                              <p:par>
                                <p:cTn id="30" presetID="9" presetClass="emph" presetSubtype="0" grpId="1" nodeType="withEffect">
                                  <p:stCondLst>
                                    <p:cond delay="0"/>
                                  </p:stCondLst>
                                  <p:childTnLst>
                                    <p:set>
                                      <p:cBhvr rctx="PPT">
                                        <p:cTn id="31" dur="indefinite"/>
                                        <p:tgtEl>
                                          <p:spTgt spid="17"/>
                                        </p:tgtEl>
                                        <p:attrNameLst>
                                          <p:attrName>style.opacity</p:attrName>
                                        </p:attrNameLst>
                                      </p:cBhvr>
                                      <p:to>
                                        <p:strVal val="0.25"/>
                                      </p:to>
                                    </p:set>
                                    <p:animEffect filter="image" prLst="opacity: 0.25">
                                      <p:cBhvr rctx="IE">
                                        <p:cTn id="32" dur="indefinite"/>
                                        <p:tgtEl>
                                          <p:spTgt spid="17"/>
                                        </p:tgtEl>
                                      </p:cBhvr>
                                    </p:animEffect>
                                  </p:childTnLst>
                                </p:cTn>
                              </p:par>
                              <p:par>
                                <p:cTn id="33" presetID="9" presetClass="emph" presetSubtype="0" grpId="1" nodeType="withEffect">
                                  <p:stCondLst>
                                    <p:cond delay="0"/>
                                  </p:stCondLst>
                                  <p:childTnLst>
                                    <p:set>
                                      <p:cBhvr rctx="PPT">
                                        <p:cTn id="34" dur="indefinite"/>
                                        <p:tgtEl>
                                          <p:spTgt spid="15"/>
                                        </p:tgtEl>
                                        <p:attrNameLst>
                                          <p:attrName>style.opacity</p:attrName>
                                        </p:attrNameLst>
                                      </p:cBhvr>
                                      <p:to>
                                        <p:strVal val="0.25"/>
                                      </p:to>
                                    </p:set>
                                    <p:animEffect filter="image" prLst="opacity: 0.25">
                                      <p:cBhvr rctx="IE">
                                        <p:cTn id="35" dur="indefinite"/>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childTnLst>
                                </p:cTn>
                              </p:par>
                              <p:par>
                                <p:cTn id="39" presetID="64" presetClass="path" presetSubtype="0" accel="50000" decel="50000" fill="hold" nodeType="withEffect">
                                  <p:stCondLst>
                                    <p:cond delay="0"/>
                                  </p:stCondLst>
                                  <p:childTnLst>
                                    <p:animMotion origin="layout" path="M -5.55556E-7 -5.92181E-7 L 0.08785 -0.00231 " pathEditMode="relative" rAng="0" ptsTypes="AA">
                                      <p:cBhvr>
                                        <p:cTn id="40" dur="2000" fill="hold"/>
                                        <p:tgtEl>
                                          <p:spTgt spid="10"/>
                                        </p:tgtEl>
                                        <p:attrNameLst>
                                          <p:attrName>ppt_x</p:attrName>
                                          <p:attrName>ppt_y</p:attrName>
                                        </p:attrNameLst>
                                      </p:cBhvr>
                                      <p:rCtr x="44" y="-1"/>
                                    </p:animMotion>
                                  </p:childTnLst>
                                </p:cTn>
                              </p:par>
                              <p:par>
                                <p:cTn id="41" presetID="9" presetClass="emph" presetSubtype="0" nodeType="withEffect">
                                  <p:stCondLst>
                                    <p:cond delay="0"/>
                                  </p:stCondLst>
                                  <p:endCondLst>
                                    <p:cond evt="onNext" delay="0">
                                      <p:tgtEl>
                                        <p:sldTgt/>
                                      </p:tgtEl>
                                    </p:cond>
                                  </p:endCondLst>
                                  <p:childTnLst>
                                    <p:set>
                                      <p:cBhvr rctx="PPT">
                                        <p:cTn id="42" dur="indefinite"/>
                                        <p:tgtEl>
                                          <p:spTgt spid="11"/>
                                        </p:tgtEl>
                                        <p:attrNameLst>
                                          <p:attrName>style.opacity</p:attrName>
                                        </p:attrNameLst>
                                      </p:cBhvr>
                                      <p:to>
                                        <p:strVal val="0.25"/>
                                      </p:to>
                                    </p:set>
                                    <p:animEffect filter="image" prLst="opacity: 0.25">
                                      <p:cBhvr rctx="IE">
                                        <p:cTn id="43" dur="indefinite"/>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childTnLst>
                                    <p:set>
                                      <p:cBhvr rctx="PPT">
                                        <p:cTn id="47" dur="indefinite"/>
                                        <p:tgtEl>
                                          <p:spTgt spid="10"/>
                                        </p:tgtEl>
                                        <p:attrNameLst>
                                          <p:attrName>style.opacity</p:attrName>
                                        </p:attrNameLst>
                                      </p:cBhvr>
                                      <p:to>
                                        <p:strVal val="0.25"/>
                                      </p:to>
                                    </p:set>
                                    <p:animEffect filter="image" prLst="opacity: 0.25">
                                      <p:cBhvr rctx="IE">
                                        <p:cTn id="48" dur="indefinite"/>
                                        <p:tgtEl>
                                          <p:spTgt spid="1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2000"/>
                                        <p:tgtEl>
                                          <p:spTgt spid="19"/>
                                        </p:tgtEl>
                                      </p:cBhvr>
                                    </p:animEffect>
                                  </p:childTnLst>
                                </p:cTn>
                              </p:par>
                              <p:par>
                                <p:cTn id="52" presetID="9" presetClass="emph" presetSubtype="0" grpId="1" nodeType="withEffect">
                                  <p:stCondLst>
                                    <p:cond delay="0"/>
                                  </p:stCondLst>
                                  <p:childTnLst>
                                    <p:set>
                                      <p:cBhvr rctx="PPT">
                                        <p:cTn id="53" dur="indefinite"/>
                                        <p:tgtEl>
                                          <p:spTgt spid="18"/>
                                        </p:tgtEl>
                                        <p:attrNameLst>
                                          <p:attrName>style.opacity</p:attrName>
                                        </p:attrNameLst>
                                      </p:cBhvr>
                                      <p:to>
                                        <p:strVal val="0.25"/>
                                      </p:to>
                                    </p:set>
                                    <p:animEffect filter="image" prLst="opacity: 0.25">
                                      <p:cBhvr rctx="IE">
                                        <p:cTn id="54" dur="indefinite"/>
                                        <p:tgtEl>
                                          <p:spTgt spid="18"/>
                                        </p:tgtEl>
                                      </p:cBhvr>
                                    </p:animEffect>
                                  </p:childTnLst>
                                </p:cTn>
                              </p:par>
                              <p:par>
                                <p:cTn id="55" presetID="9" presetClass="emph" presetSubtype="0" grpId="1" nodeType="withEffect">
                                  <p:stCondLst>
                                    <p:cond delay="0"/>
                                  </p:stCondLst>
                                  <p:childTnLst>
                                    <p:set>
                                      <p:cBhvr rctx="PPT">
                                        <p:cTn id="56" dur="indefinite"/>
                                        <p:tgtEl>
                                          <p:spTgt spid="16"/>
                                        </p:tgtEl>
                                        <p:attrNameLst>
                                          <p:attrName>style.opacity</p:attrName>
                                        </p:attrNameLst>
                                      </p:cBhvr>
                                      <p:to>
                                        <p:strVal val="0.25"/>
                                      </p:to>
                                    </p:set>
                                    <p:animEffect filter="image" prLst="opacity: 0.25">
                                      <p:cBhvr rctx="IE">
                                        <p:cTn id="57" dur="indefinite"/>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2000"/>
                                        <p:tgtEl>
                                          <p:spTgt spid="22"/>
                                        </p:tgtEl>
                                      </p:cBhvr>
                                    </p:animEffect>
                                  </p:childTnLst>
                                </p:cTn>
                              </p:par>
                              <p:par>
                                <p:cTn id="61" presetID="64" presetClass="path" presetSubtype="0" accel="50000" decel="50000" fill="hold" nodeType="withEffect">
                                  <p:stCondLst>
                                    <p:cond delay="0"/>
                                  </p:stCondLst>
                                  <p:childTnLst>
                                    <p:animMotion origin="layout" path="M -5.55556E-7 -2.15128E-6 L 0.08785 -0.00092 " pathEditMode="relative" rAng="0" ptsTypes="AA">
                                      <p:cBhvr>
                                        <p:cTn id="62" dur="2000" fill="hold"/>
                                        <p:tgtEl>
                                          <p:spTgt spid="11"/>
                                        </p:tgtEl>
                                        <p:attrNameLst>
                                          <p:attrName>ppt_x</p:attrName>
                                          <p:attrName>ppt_y</p:attrName>
                                        </p:attrNameLst>
                                      </p:cBhvr>
                                      <p:rCtr x="44" y="0"/>
                                    </p:animMotion>
                                  </p:childTnLst>
                                </p:cTn>
                              </p:par>
                              <p:par>
                                <p:cTn id="63" presetID="9" presetClass="emph" presetSubtype="0" nodeType="withEffect">
                                  <p:stCondLst>
                                    <p:cond delay="0"/>
                                  </p:stCondLst>
                                  <p:childTnLst>
                                    <p:set>
                                      <p:cBhvr rctx="PPT">
                                        <p:cTn id="64" dur="indefinite"/>
                                        <p:tgtEl>
                                          <p:spTgt spid="9"/>
                                        </p:tgtEl>
                                        <p:attrNameLst>
                                          <p:attrName>style.opacity</p:attrName>
                                        </p:attrNameLst>
                                      </p:cBhvr>
                                      <p:to>
                                        <p:strVal val="0.25"/>
                                      </p:to>
                                    </p:set>
                                    <p:animEffect filter="image" prLst="opacity: 0.25">
                                      <p:cBhvr rctx="IE">
                                        <p:cTn id="65"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22" grpId="0"/>
      <p:bldP spid="15" grpId="0" animBg="1"/>
      <p:bldP spid="15" grpId="1" animBg="1"/>
      <p:bldP spid="16" grpId="0" animBg="1"/>
      <p:bldP spid="16" grpId="1"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defRPr/>
            </a:pPr>
            <a:r>
              <a:rPr lang="en-US" dirty="0" smtClean="0"/>
              <a:t>Market Overview </a:t>
            </a:r>
            <a:br>
              <a:rPr lang="en-US" dirty="0" smtClean="0"/>
            </a:br>
            <a:r>
              <a:rPr lang="en-US" sz="2000" dirty="0" smtClean="0"/>
              <a:t>Client Virtualization Use Cases Expanding</a:t>
            </a:r>
            <a:endParaRPr lang="en-US" dirty="0" smtClean="0"/>
          </a:p>
        </p:txBody>
      </p:sp>
      <p:sp>
        <p:nvSpPr>
          <p:cNvPr id="27651" name="Rectangle 3"/>
          <p:cNvSpPr>
            <a:spLocks noGrp="1" noChangeArrowheads="1"/>
          </p:cNvSpPr>
          <p:nvPr>
            <p:ph type="body" idx="1"/>
          </p:nvPr>
        </p:nvSpPr>
        <p:spPr/>
        <p:txBody>
          <a:bodyPr/>
          <a:lstStyle/>
          <a:p>
            <a:pPr marL="0" indent="0" eaLnBrk="1" hangingPunct="1">
              <a:lnSpc>
                <a:spcPct val="90000"/>
              </a:lnSpc>
              <a:buFont typeface="Wingdings" pitchFamily="2" charset="2"/>
              <a:buNone/>
            </a:pPr>
            <a:r>
              <a:rPr lang="en-US" sz="1800" dirty="0" smtClean="0"/>
              <a:t>Use cases expanding for client virtualization in and out of the datacenter, and in the cloud, with new use cases still being found</a:t>
            </a:r>
          </a:p>
        </p:txBody>
      </p:sp>
      <p:sp>
        <p:nvSpPr>
          <p:cNvPr id="27652" name="TextBox 9"/>
          <p:cNvSpPr txBox="1">
            <a:spLocks noChangeArrowheads="1"/>
          </p:cNvSpPr>
          <p:nvPr/>
        </p:nvSpPr>
        <p:spPr bwMode="auto">
          <a:xfrm>
            <a:off x="1300163" y="1820734"/>
            <a:ext cx="1143000" cy="457200"/>
          </a:xfrm>
          <a:prstGeom prst="rect">
            <a:avLst/>
          </a:prstGeom>
          <a:noFill/>
          <a:ln w="9525">
            <a:noFill/>
            <a:miter lim="800000"/>
            <a:headEnd/>
            <a:tailEnd/>
          </a:ln>
        </p:spPr>
        <p:txBody>
          <a:bodyPr>
            <a:spAutoFit/>
          </a:bodyPr>
          <a:lstStyle/>
          <a:p>
            <a:r>
              <a:rPr lang="en-US" dirty="0">
                <a:solidFill>
                  <a:srgbClr val="00B050"/>
                </a:solidFill>
              </a:rPr>
              <a:t>Mature</a:t>
            </a:r>
          </a:p>
        </p:txBody>
      </p:sp>
      <p:sp>
        <p:nvSpPr>
          <p:cNvPr id="27653" name="TextBox 10"/>
          <p:cNvSpPr txBox="1">
            <a:spLocks noChangeArrowheads="1"/>
          </p:cNvSpPr>
          <p:nvPr/>
        </p:nvSpPr>
        <p:spPr bwMode="auto">
          <a:xfrm>
            <a:off x="5624513" y="1850897"/>
            <a:ext cx="1490662" cy="457200"/>
          </a:xfrm>
          <a:prstGeom prst="rect">
            <a:avLst/>
          </a:prstGeom>
          <a:noFill/>
          <a:ln w="9525">
            <a:noFill/>
            <a:miter lim="800000"/>
            <a:headEnd/>
            <a:tailEnd/>
          </a:ln>
        </p:spPr>
        <p:txBody>
          <a:bodyPr wrap="none">
            <a:spAutoFit/>
          </a:bodyPr>
          <a:lstStyle/>
          <a:p>
            <a:r>
              <a:rPr lang="en-US" dirty="0">
                <a:solidFill>
                  <a:srgbClr val="F96A37"/>
                </a:solidFill>
              </a:rPr>
              <a:t>Emerging</a:t>
            </a:r>
          </a:p>
        </p:txBody>
      </p:sp>
      <p:sp>
        <p:nvSpPr>
          <p:cNvPr id="27654" name="Text Box 9"/>
          <p:cNvSpPr txBox="1">
            <a:spLocks noChangeArrowheads="1"/>
          </p:cNvSpPr>
          <p:nvPr/>
        </p:nvSpPr>
        <p:spPr bwMode="auto">
          <a:xfrm>
            <a:off x="5259959" y="2409833"/>
            <a:ext cx="3377414" cy="3847207"/>
          </a:xfrm>
          <a:prstGeom prst="rect">
            <a:avLst/>
          </a:prstGeom>
          <a:noFill/>
          <a:ln w="9525">
            <a:noFill/>
            <a:miter lim="800000"/>
            <a:headEnd/>
            <a:tailEnd/>
          </a:ln>
        </p:spPr>
        <p:txBody>
          <a:bodyPr wrap="square">
            <a:spAutoFit/>
          </a:bodyPr>
          <a:lstStyle/>
          <a:p>
            <a:pPr marL="231775" lvl="1" indent="-231775">
              <a:lnSpc>
                <a:spcPct val="90000"/>
              </a:lnSpc>
              <a:spcBef>
                <a:spcPct val="75000"/>
              </a:spcBef>
              <a:buClr>
                <a:schemeClr val="tx1"/>
              </a:buClr>
              <a:buSzPct val="90000"/>
              <a:buFont typeface="Wingdings" pitchFamily="2" charset="2"/>
              <a:buChar char="§"/>
            </a:pPr>
            <a:r>
              <a:rPr lang="en-US" sz="1600" dirty="0" smtClean="0"/>
              <a:t>Client virtualization management</a:t>
            </a:r>
          </a:p>
          <a:p>
            <a:pPr marL="231775" lvl="1" indent="-231775">
              <a:lnSpc>
                <a:spcPct val="90000"/>
              </a:lnSpc>
              <a:spcBef>
                <a:spcPct val="75000"/>
              </a:spcBef>
              <a:buClr>
                <a:schemeClr val="tx1"/>
              </a:buClr>
              <a:buSzPct val="90000"/>
              <a:buFont typeface="Wingdings" pitchFamily="2" charset="2"/>
              <a:buChar char="§"/>
            </a:pPr>
            <a:r>
              <a:rPr lang="en-US" sz="1600" dirty="0" smtClean="0"/>
              <a:t>User experience</a:t>
            </a:r>
          </a:p>
          <a:p>
            <a:pPr marL="231775" lvl="1" indent="-231775">
              <a:lnSpc>
                <a:spcPct val="90000"/>
              </a:lnSpc>
              <a:spcBef>
                <a:spcPct val="75000"/>
              </a:spcBef>
              <a:buClr>
                <a:schemeClr val="tx1"/>
              </a:buClr>
              <a:buSzPct val="90000"/>
              <a:buFont typeface="Wingdings" pitchFamily="2" charset="2"/>
              <a:buChar char="§"/>
            </a:pPr>
            <a:r>
              <a:rPr lang="en-US" sz="1600" dirty="0" smtClean="0"/>
              <a:t>Application management</a:t>
            </a:r>
          </a:p>
          <a:p>
            <a:pPr marL="231775" lvl="1" indent="-231775">
              <a:lnSpc>
                <a:spcPct val="90000"/>
              </a:lnSpc>
              <a:spcBef>
                <a:spcPct val="75000"/>
              </a:spcBef>
              <a:buClr>
                <a:schemeClr val="tx1"/>
              </a:buClr>
              <a:buSzPct val="90000"/>
              <a:buFont typeface="Wingdings" pitchFamily="2" charset="2"/>
              <a:buChar char="§"/>
            </a:pPr>
            <a:r>
              <a:rPr lang="en-US" sz="1600" dirty="0" smtClean="0"/>
              <a:t>Type-1 client hypervisor</a:t>
            </a:r>
            <a:endParaRPr lang="en-US" sz="1600" dirty="0"/>
          </a:p>
          <a:p>
            <a:pPr marL="231775" indent="-231775">
              <a:lnSpc>
                <a:spcPct val="90000"/>
              </a:lnSpc>
              <a:spcBef>
                <a:spcPct val="50000"/>
              </a:spcBef>
              <a:buClr>
                <a:schemeClr val="tx1"/>
              </a:buClr>
              <a:buFont typeface="Wingdings" pitchFamily="2" charset="2"/>
              <a:buChar char="§"/>
            </a:pPr>
            <a:r>
              <a:rPr lang="en-US" sz="1600" dirty="0" smtClean="0"/>
              <a:t>Business continuity</a:t>
            </a:r>
          </a:p>
          <a:p>
            <a:pPr marL="231775" lvl="1" indent="-231775">
              <a:lnSpc>
                <a:spcPct val="90000"/>
              </a:lnSpc>
              <a:spcBef>
                <a:spcPct val="75000"/>
              </a:spcBef>
              <a:buClr>
                <a:schemeClr val="tx1"/>
              </a:buClr>
              <a:buSzPct val="90000"/>
              <a:buFont typeface="Wingdings" pitchFamily="2" charset="2"/>
              <a:buChar char="§"/>
            </a:pPr>
            <a:r>
              <a:rPr lang="en-US" sz="1600" dirty="0" smtClean="0"/>
              <a:t>High availability</a:t>
            </a:r>
          </a:p>
          <a:p>
            <a:pPr marL="231775" lvl="1" indent="-231775">
              <a:lnSpc>
                <a:spcPct val="90000"/>
              </a:lnSpc>
              <a:spcBef>
                <a:spcPct val="75000"/>
              </a:spcBef>
              <a:buClr>
                <a:schemeClr val="tx1"/>
              </a:buClr>
              <a:buSzPct val="90000"/>
              <a:buFont typeface="Wingdings" pitchFamily="2" charset="2"/>
              <a:buChar char="§"/>
            </a:pPr>
            <a:r>
              <a:rPr lang="en-US" sz="1600" dirty="0" smtClean="0"/>
              <a:t>Fault tolerance</a:t>
            </a:r>
          </a:p>
          <a:p>
            <a:pPr marL="231775" lvl="1" indent="-231775">
              <a:lnSpc>
                <a:spcPct val="90000"/>
              </a:lnSpc>
              <a:spcBef>
                <a:spcPct val="75000"/>
              </a:spcBef>
              <a:buClr>
                <a:schemeClr val="tx1"/>
              </a:buClr>
              <a:buSzPct val="90000"/>
              <a:buFont typeface="Wingdings" pitchFamily="2" charset="2"/>
              <a:buChar char="§"/>
            </a:pPr>
            <a:r>
              <a:rPr lang="en-US" sz="1600" dirty="0" smtClean="0"/>
              <a:t>Disaster recovery</a:t>
            </a:r>
          </a:p>
          <a:p>
            <a:pPr marL="231775" indent="-231775">
              <a:lnSpc>
                <a:spcPct val="90000"/>
              </a:lnSpc>
              <a:spcBef>
                <a:spcPct val="50000"/>
              </a:spcBef>
              <a:buClr>
                <a:schemeClr val="tx1"/>
              </a:buClr>
              <a:buFont typeface="Wingdings" pitchFamily="2" charset="2"/>
              <a:buChar char="§"/>
            </a:pPr>
            <a:r>
              <a:rPr lang="en-US" sz="1600" dirty="0" smtClean="0"/>
              <a:t>Resource optimization</a:t>
            </a:r>
          </a:p>
          <a:p>
            <a:pPr marL="231775" lvl="1" indent="-231775">
              <a:lnSpc>
                <a:spcPct val="90000"/>
              </a:lnSpc>
              <a:spcBef>
                <a:spcPct val="75000"/>
              </a:spcBef>
              <a:buClr>
                <a:schemeClr val="tx1"/>
              </a:buClr>
              <a:buSzPct val="90000"/>
              <a:buFont typeface="Wingdings" pitchFamily="2" charset="2"/>
              <a:buChar char="§"/>
            </a:pPr>
            <a:r>
              <a:rPr lang="en-US" sz="1600" dirty="0" smtClean="0"/>
              <a:t>Mobile computing</a:t>
            </a:r>
            <a:endParaRPr lang="en-US" sz="1600" dirty="0"/>
          </a:p>
        </p:txBody>
      </p:sp>
      <p:sp>
        <p:nvSpPr>
          <p:cNvPr id="27655" name="Text Box 10"/>
          <p:cNvSpPr txBox="1">
            <a:spLocks noChangeArrowheads="1"/>
          </p:cNvSpPr>
          <p:nvPr/>
        </p:nvSpPr>
        <p:spPr bwMode="auto">
          <a:xfrm>
            <a:off x="753556" y="2443342"/>
            <a:ext cx="3496897" cy="1348061"/>
          </a:xfrm>
          <a:prstGeom prst="rect">
            <a:avLst/>
          </a:prstGeom>
          <a:noFill/>
          <a:ln w="9525">
            <a:noFill/>
            <a:miter lim="800000"/>
            <a:headEnd/>
            <a:tailEnd/>
          </a:ln>
        </p:spPr>
        <p:txBody>
          <a:bodyPr wrap="square">
            <a:spAutoFit/>
          </a:bodyPr>
          <a:lstStyle/>
          <a:p>
            <a:pPr marL="231775" indent="-231775">
              <a:lnSpc>
                <a:spcPct val="90000"/>
              </a:lnSpc>
              <a:spcBef>
                <a:spcPct val="50000"/>
              </a:spcBef>
              <a:buFont typeface="Wingdings" pitchFamily="2" charset="2"/>
              <a:buChar char="§"/>
            </a:pPr>
            <a:r>
              <a:rPr lang="en-US" sz="1600" dirty="0" smtClean="0"/>
              <a:t>Terminal Services</a:t>
            </a:r>
          </a:p>
          <a:p>
            <a:pPr marL="231775" indent="-231775">
              <a:lnSpc>
                <a:spcPct val="90000"/>
              </a:lnSpc>
              <a:spcBef>
                <a:spcPct val="50000"/>
              </a:spcBef>
              <a:buFont typeface="Wingdings" pitchFamily="2" charset="2"/>
              <a:buChar char="§"/>
            </a:pPr>
            <a:r>
              <a:rPr lang="en-US" sz="1600" dirty="0" smtClean="0"/>
              <a:t>Server-side virtual machine (VM)</a:t>
            </a:r>
          </a:p>
          <a:p>
            <a:pPr marL="231775" indent="-231775">
              <a:lnSpc>
                <a:spcPct val="90000"/>
              </a:lnSpc>
              <a:spcBef>
                <a:spcPct val="50000"/>
              </a:spcBef>
              <a:buFont typeface="Wingdings" pitchFamily="2" charset="2"/>
              <a:buChar char="§"/>
            </a:pPr>
            <a:r>
              <a:rPr lang="en-US" sz="1600" dirty="0" smtClean="0"/>
              <a:t>Type-2 client hypervisor</a:t>
            </a:r>
          </a:p>
          <a:p>
            <a:pPr marL="231775" indent="-231775">
              <a:lnSpc>
                <a:spcPct val="90000"/>
              </a:lnSpc>
              <a:spcBef>
                <a:spcPct val="50000"/>
              </a:spcBef>
              <a:buFont typeface="Wingdings" pitchFamily="2" charset="2"/>
              <a:buChar char="§"/>
            </a:pPr>
            <a:r>
              <a:rPr lang="en-US" sz="1600" dirty="0" smtClean="0"/>
              <a:t>Desktop consolidation </a:t>
            </a:r>
            <a:endParaRPr lang="en-US" sz="44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defRPr/>
            </a:pPr>
            <a:r>
              <a:rPr lang="en-US" dirty="0" smtClean="0"/>
              <a:t>Buyer Insights – Client Virtualization</a:t>
            </a:r>
            <a:br>
              <a:rPr lang="en-US" dirty="0" smtClean="0"/>
            </a:br>
            <a:r>
              <a:rPr lang="en-US" sz="2400" i="1" dirty="0" smtClean="0"/>
              <a:t>Application Virtualization</a:t>
            </a:r>
            <a:endParaRPr lang="en-US" i="1" dirty="0" smtClean="0"/>
          </a:p>
        </p:txBody>
      </p:sp>
      <p:sp>
        <p:nvSpPr>
          <p:cNvPr id="35843" name="Rectangle 4"/>
          <p:cNvSpPr>
            <a:spLocks noChangeArrowheads="1"/>
          </p:cNvSpPr>
          <p:nvPr/>
        </p:nvSpPr>
        <p:spPr bwMode="auto">
          <a:xfrm>
            <a:off x="5224" y="1019175"/>
            <a:ext cx="4460432" cy="5187950"/>
          </a:xfrm>
          <a:prstGeom prst="rect">
            <a:avLst/>
          </a:prstGeom>
          <a:noFill/>
          <a:ln w="9525">
            <a:noFill/>
            <a:miter lim="800000"/>
            <a:headEnd/>
            <a:tailEnd/>
          </a:ln>
        </p:spPr>
        <p:txBody>
          <a:bodyPr/>
          <a:lstStyle/>
          <a:p>
            <a:pPr>
              <a:spcBef>
                <a:spcPct val="50000"/>
              </a:spcBef>
            </a:pPr>
            <a:r>
              <a:rPr lang="en-US" sz="2000" b="1" dirty="0"/>
              <a:t>Benefits</a:t>
            </a:r>
            <a:r>
              <a:rPr lang="en-US" sz="2000" dirty="0"/>
              <a:t> </a:t>
            </a:r>
          </a:p>
          <a:p>
            <a:pPr marL="233363" indent="-233363">
              <a:spcBef>
                <a:spcPct val="50000"/>
              </a:spcBef>
              <a:buFont typeface="Wingdings" pitchFamily="2" charset="2"/>
              <a:buChar char="§"/>
            </a:pPr>
            <a:r>
              <a:rPr lang="en-US" sz="1800" dirty="0" smtClean="0"/>
              <a:t>Eliminates/reduces </a:t>
            </a:r>
            <a:r>
              <a:rPr lang="en-US" sz="1800" dirty="0"/>
              <a:t>application </a:t>
            </a:r>
            <a:r>
              <a:rPr lang="en-US" sz="1800" dirty="0" smtClean="0"/>
              <a:t>conflicts</a:t>
            </a:r>
          </a:p>
          <a:p>
            <a:pPr marL="233363" indent="-233363">
              <a:spcBef>
                <a:spcPct val="50000"/>
              </a:spcBef>
              <a:buFont typeface="Wingdings" pitchFamily="2" charset="2"/>
              <a:buChar char="§"/>
            </a:pPr>
            <a:r>
              <a:rPr lang="en-US" sz="1800" dirty="0" smtClean="0"/>
              <a:t>Legacy application support</a:t>
            </a:r>
          </a:p>
          <a:p>
            <a:pPr marL="233363" indent="-233363">
              <a:spcBef>
                <a:spcPct val="50000"/>
              </a:spcBef>
              <a:buFont typeface="Wingdings" pitchFamily="2" charset="2"/>
              <a:buChar char="§"/>
            </a:pPr>
            <a:r>
              <a:rPr lang="en-US" sz="1800" dirty="0" smtClean="0"/>
              <a:t>Simplify/improve provisioning and management</a:t>
            </a:r>
          </a:p>
          <a:p>
            <a:pPr marL="233363" indent="-233363">
              <a:spcBef>
                <a:spcPct val="50000"/>
              </a:spcBef>
              <a:buFont typeface="Wingdings" pitchFamily="2" charset="2"/>
              <a:buChar char="§"/>
            </a:pPr>
            <a:r>
              <a:rPr lang="en-US" sz="1800" dirty="0" smtClean="0"/>
              <a:t>Enable “follow me” applications</a:t>
            </a:r>
            <a:endParaRPr lang="en-US" sz="1800" dirty="0"/>
          </a:p>
          <a:p>
            <a:pPr marL="233363" indent="-233363">
              <a:spcBef>
                <a:spcPct val="50000"/>
              </a:spcBef>
              <a:buFont typeface="Wingdings" pitchFamily="2" charset="2"/>
              <a:buChar char="§"/>
            </a:pPr>
            <a:r>
              <a:rPr lang="en-US" sz="1800" dirty="0" smtClean="0"/>
              <a:t>Reduce storage requirement</a:t>
            </a:r>
          </a:p>
          <a:p>
            <a:pPr marL="233363" indent="-233363">
              <a:spcBef>
                <a:spcPct val="50000"/>
              </a:spcBef>
              <a:buFont typeface="Wingdings" pitchFamily="2" charset="2"/>
              <a:buChar char="§"/>
            </a:pPr>
            <a:r>
              <a:rPr lang="en-US" sz="1800" dirty="0" smtClean="0"/>
              <a:t>Good starting point to client virtualization</a:t>
            </a:r>
            <a:endParaRPr lang="en-US" sz="1800" dirty="0"/>
          </a:p>
          <a:p>
            <a:pPr>
              <a:spcBef>
                <a:spcPct val="50000"/>
              </a:spcBef>
            </a:pPr>
            <a:r>
              <a:rPr lang="en-US" sz="2000" b="1" dirty="0" smtClean="0"/>
              <a:t>Challenges</a:t>
            </a:r>
            <a:endParaRPr lang="en-US" sz="2000" b="1" dirty="0"/>
          </a:p>
          <a:p>
            <a:pPr marL="233363" indent="-233363">
              <a:spcBef>
                <a:spcPct val="50000"/>
              </a:spcBef>
              <a:buFont typeface="Wingdings" pitchFamily="2" charset="2"/>
              <a:buChar char="§"/>
            </a:pPr>
            <a:r>
              <a:rPr lang="en-US" sz="1800" dirty="0" smtClean="0"/>
              <a:t>Complexity</a:t>
            </a:r>
            <a:endParaRPr lang="en-US" sz="1800" dirty="0"/>
          </a:p>
          <a:p>
            <a:pPr marL="233363" indent="-233363">
              <a:spcBef>
                <a:spcPct val="50000"/>
              </a:spcBef>
              <a:buFont typeface="Wingdings" pitchFamily="2" charset="2"/>
              <a:buChar char="§"/>
            </a:pPr>
            <a:r>
              <a:rPr lang="en-US" sz="1800" dirty="0" smtClean="0"/>
              <a:t>Application </a:t>
            </a:r>
            <a:r>
              <a:rPr lang="en-US" sz="1800" dirty="0"/>
              <a:t>compatibility</a:t>
            </a:r>
          </a:p>
          <a:p>
            <a:pPr marL="233363" indent="-233363">
              <a:spcBef>
                <a:spcPct val="50000"/>
              </a:spcBef>
              <a:buFont typeface="Wingdings" pitchFamily="2" charset="2"/>
              <a:buChar char="§"/>
            </a:pPr>
            <a:r>
              <a:rPr lang="en-US" sz="1800" dirty="0" smtClean="0"/>
              <a:t>Application </a:t>
            </a:r>
            <a:r>
              <a:rPr lang="en-US" sz="1800" dirty="0"/>
              <a:t>interoperability</a:t>
            </a:r>
          </a:p>
        </p:txBody>
      </p:sp>
      <p:pic>
        <p:nvPicPr>
          <p:cNvPr id="7" name="Picture 6" descr="app-virt.png"/>
          <p:cNvPicPr>
            <a:picLocks noChangeAspect="1"/>
          </p:cNvPicPr>
          <p:nvPr/>
        </p:nvPicPr>
        <p:blipFill>
          <a:blip r:embed="rId2" cstate="print"/>
          <a:stretch>
            <a:fillRect/>
          </a:stretch>
        </p:blipFill>
        <p:spPr>
          <a:xfrm>
            <a:off x="4087606" y="2080520"/>
            <a:ext cx="5024495" cy="2874251"/>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defRPr/>
            </a:pPr>
            <a:r>
              <a:rPr lang="en-US" dirty="0" smtClean="0"/>
              <a:t>Buyer Insights – Client Virtualization</a:t>
            </a:r>
            <a:br>
              <a:rPr lang="en-US" dirty="0" smtClean="0"/>
            </a:br>
            <a:r>
              <a:rPr lang="en-US" sz="2400" i="1" dirty="0" smtClean="0"/>
              <a:t>Virtual User Session </a:t>
            </a:r>
            <a:endParaRPr lang="en-US" i="1" dirty="0" smtClean="0"/>
          </a:p>
        </p:txBody>
      </p:sp>
      <p:sp>
        <p:nvSpPr>
          <p:cNvPr id="35843" name="Rectangle 4"/>
          <p:cNvSpPr>
            <a:spLocks noChangeArrowheads="1"/>
          </p:cNvSpPr>
          <p:nvPr/>
        </p:nvSpPr>
        <p:spPr bwMode="auto">
          <a:xfrm>
            <a:off x="5224" y="1019175"/>
            <a:ext cx="4460432" cy="5187950"/>
          </a:xfrm>
          <a:prstGeom prst="rect">
            <a:avLst/>
          </a:prstGeom>
          <a:noFill/>
          <a:ln w="9525">
            <a:noFill/>
            <a:miter lim="800000"/>
            <a:headEnd/>
            <a:tailEnd/>
          </a:ln>
        </p:spPr>
        <p:txBody>
          <a:bodyPr/>
          <a:lstStyle/>
          <a:p>
            <a:pPr>
              <a:spcBef>
                <a:spcPct val="50000"/>
              </a:spcBef>
            </a:pPr>
            <a:r>
              <a:rPr lang="en-US" sz="2000" b="1" dirty="0"/>
              <a:t>Benefits</a:t>
            </a:r>
            <a:r>
              <a:rPr lang="en-US" sz="2000" dirty="0"/>
              <a:t> </a:t>
            </a:r>
          </a:p>
          <a:p>
            <a:pPr marL="233363" indent="-233363">
              <a:spcBef>
                <a:spcPct val="50000"/>
              </a:spcBef>
              <a:buFont typeface="Wingdings" pitchFamily="2" charset="2"/>
              <a:buChar char="§"/>
            </a:pPr>
            <a:r>
              <a:rPr lang="en-US" sz="1800" dirty="0" smtClean="0"/>
              <a:t>Proven technology</a:t>
            </a:r>
          </a:p>
          <a:p>
            <a:pPr marL="233363" indent="-233363">
              <a:spcBef>
                <a:spcPct val="50000"/>
              </a:spcBef>
              <a:buFont typeface="Wingdings" pitchFamily="2" charset="2"/>
              <a:buChar char="§"/>
            </a:pPr>
            <a:r>
              <a:rPr lang="en-US" sz="1800" dirty="0" smtClean="0"/>
              <a:t>Lower cost</a:t>
            </a:r>
          </a:p>
          <a:p>
            <a:pPr marL="233363" indent="-233363">
              <a:spcBef>
                <a:spcPct val="50000"/>
              </a:spcBef>
              <a:buFont typeface="Wingdings" pitchFamily="2" charset="2"/>
              <a:buChar char="§"/>
            </a:pPr>
            <a:r>
              <a:rPr lang="en-US" sz="1800" dirty="0" smtClean="0"/>
              <a:t>Enable thin computing</a:t>
            </a:r>
          </a:p>
          <a:p>
            <a:pPr marL="233363" indent="-233363">
              <a:spcBef>
                <a:spcPct val="50000"/>
              </a:spcBef>
              <a:buFont typeface="Wingdings" pitchFamily="2" charset="2"/>
              <a:buChar char="§"/>
            </a:pPr>
            <a:r>
              <a:rPr lang="en-US" sz="1800" dirty="0" smtClean="0"/>
              <a:t>High ratio of users per server</a:t>
            </a:r>
            <a:endParaRPr lang="en-US" sz="1800" dirty="0"/>
          </a:p>
          <a:p>
            <a:pPr marL="233363" indent="-233363">
              <a:spcBef>
                <a:spcPct val="50000"/>
              </a:spcBef>
              <a:buFont typeface="Wingdings" pitchFamily="2" charset="2"/>
              <a:buChar char="§"/>
            </a:pPr>
            <a:r>
              <a:rPr lang="en-US" sz="1800" dirty="0" smtClean="0"/>
              <a:t>Highly managed environment</a:t>
            </a:r>
            <a:endParaRPr lang="en-US" sz="1800" dirty="0"/>
          </a:p>
          <a:p>
            <a:pPr>
              <a:spcBef>
                <a:spcPct val="50000"/>
              </a:spcBef>
            </a:pPr>
            <a:r>
              <a:rPr lang="en-US" sz="2000" b="1" dirty="0" smtClean="0"/>
              <a:t>Challenges</a:t>
            </a:r>
            <a:endParaRPr lang="en-US" sz="2000" b="1" dirty="0"/>
          </a:p>
          <a:p>
            <a:pPr marL="233363" indent="-233363">
              <a:spcBef>
                <a:spcPct val="50000"/>
              </a:spcBef>
              <a:buFont typeface="Wingdings" pitchFamily="2" charset="2"/>
              <a:buChar char="§"/>
            </a:pPr>
            <a:r>
              <a:rPr lang="en-US" sz="1800" dirty="0" smtClean="0"/>
              <a:t>Address only connected users</a:t>
            </a:r>
          </a:p>
          <a:p>
            <a:pPr marL="233363" indent="-233363">
              <a:spcBef>
                <a:spcPct val="50000"/>
              </a:spcBef>
              <a:buFont typeface="Wingdings" pitchFamily="2" charset="2"/>
              <a:buChar char="§"/>
            </a:pPr>
            <a:r>
              <a:rPr lang="en-US" sz="1800" dirty="0" smtClean="0"/>
              <a:t>Limited customization/personalization</a:t>
            </a:r>
          </a:p>
          <a:p>
            <a:pPr marL="233363" indent="-233363">
              <a:spcBef>
                <a:spcPct val="50000"/>
              </a:spcBef>
              <a:buFont typeface="Wingdings" pitchFamily="2" charset="2"/>
              <a:buChar char="§"/>
            </a:pPr>
            <a:r>
              <a:rPr lang="en-US" sz="1800" dirty="0" smtClean="0"/>
              <a:t>Performance depended on network and protocol</a:t>
            </a:r>
          </a:p>
          <a:p>
            <a:pPr marL="233363" indent="-233363">
              <a:spcBef>
                <a:spcPct val="50000"/>
              </a:spcBef>
            </a:pPr>
            <a:endParaRPr lang="en-US" sz="1800" dirty="0"/>
          </a:p>
        </p:txBody>
      </p:sp>
      <p:pic>
        <p:nvPicPr>
          <p:cNvPr id="5" name="Picture 4" descr="VUS.png"/>
          <p:cNvPicPr>
            <a:picLocks noChangeAspect="1"/>
          </p:cNvPicPr>
          <p:nvPr/>
        </p:nvPicPr>
        <p:blipFill>
          <a:blip r:embed="rId2" cstate="print"/>
          <a:stretch>
            <a:fillRect/>
          </a:stretch>
        </p:blipFill>
        <p:spPr>
          <a:xfrm>
            <a:off x="4255573" y="1472077"/>
            <a:ext cx="4856528" cy="3216881"/>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defRPr/>
            </a:pPr>
            <a:r>
              <a:rPr lang="en-US" dirty="0" smtClean="0"/>
              <a:t>Buyer Insights – Client Virtualization</a:t>
            </a:r>
            <a:br>
              <a:rPr lang="en-US" dirty="0" smtClean="0"/>
            </a:br>
            <a:r>
              <a:rPr lang="en-US" sz="2400" i="1" dirty="0" smtClean="0"/>
              <a:t>Centralized Virtual Desktops</a:t>
            </a:r>
            <a:endParaRPr lang="en-US" i="1" dirty="0" smtClean="0"/>
          </a:p>
        </p:txBody>
      </p:sp>
      <p:sp>
        <p:nvSpPr>
          <p:cNvPr id="33795" name="Rectangle 4"/>
          <p:cNvSpPr>
            <a:spLocks noChangeArrowheads="1"/>
          </p:cNvSpPr>
          <p:nvPr/>
        </p:nvSpPr>
        <p:spPr bwMode="auto">
          <a:xfrm>
            <a:off x="1" y="1029806"/>
            <a:ext cx="4327450" cy="5187950"/>
          </a:xfrm>
          <a:prstGeom prst="rect">
            <a:avLst/>
          </a:prstGeom>
          <a:noFill/>
          <a:ln w="9525">
            <a:noFill/>
            <a:miter lim="800000"/>
            <a:headEnd/>
            <a:tailEnd/>
          </a:ln>
        </p:spPr>
        <p:txBody>
          <a:bodyPr/>
          <a:lstStyle/>
          <a:p>
            <a:pPr>
              <a:spcBef>
                <a:spcPct val="50000"/>
              </a:spcBef>
            </a:pPr>
            <a:r>
              <a:rPr lang="en-US" sz="2000" b="1" dirty="0"/>
              <a:t>Benefits</a:t>
            </a:r>
            <a:r>
              <a:rPr lang="en-US" sz="2000" dirty="0"/>
              <a:t> </a:t>
            </a:r>
          </a:p>
          <a:p>
            <a:pPr marL="233363" indent="-233363">
              <a:spcBef>
                <a:spcPct val="50000"/>
              </a:spcBef>
              <a:buFont typeface="Wingdings" pitchFamily="2" charset="2"/>
              <a:buChar char="§"/>
            </a:pPr>
            <a:r>
              <a:rPr lang="en-US" sz="1800" dirty="0" smtClean="0"/>
              <a:t>Centralize, </a:t>
            </a:r>
            <a:r>
              <a:rPr lang="en-US" sz="1800" dirty="0"/>
              <a:t>simplify </a:t>
            </a:r>
            <a:r>
              <a:rPr lang="en-US" sz="1800" dirty="0" smtClean="0"/>
              <a:t>management</a:t>
            </a:r>
            <a:endParaRPr lang="en-US" sz="1800" dirty="0"/>
          </a:p>
          <a:p>
            <a:pPr marL="233363" indent="-233363">
              <a:spcBef>
                <a:spcPct val="50000"/>
              </a:spcBef>
              <a:buFont typeface="Wingdings" pitchFamily="2" charset="2"/>
              <a:buChar char="§"/>
            </a:pPr>
            <a:r>
              <a:rPr lang="en-US" sz="1800" dirty="0" smtClean="0"/>
              <a:t>Enable thin-client computing</a:t>
            </a:r>
          </a:p>
          <a:p>
            <a:pPr marL="233363" indent="-233363">
              <a:spcBef>
                <a:spcPct val="50000"/>
              </a:spcBef>
              <a:buFont typeface="Wingdings" pitchFamily="2" charset="2"/>
              <a:buChar char="§"/>
            </a:pPr>
            <a:r>
              <a:rPr lang="en-US" sz="1800" dirty="0" smtClean="0"/>
              <a:t>Simplify </a:t>
            </a:r>
            <a:r>
              <a:rPr lang="en-US" sz="1800" dirty="0"/>
              <a:t>device </a:t>
            </a:r>
            <a:r>
              <a:rPr lang="en-US" sz="1800" dirty="0" smtClean="0"/>
              <a:t>support and management</a:t>
            </a:r>
          </a:p>
          <a:p>
            <a:pPr marL="233363" indent="-233363">
              <a:spcBef>
                <a:spcPct val="50000"/>
              </a:spcBef>
              <a:buFont typeface="Wingdings" pitchFamily="2" charset="2"/>
              <a:buChar char="§"/>
            </a:pPr>
            <a:r>
              <a:rPr lang="en-US" sz="1800" dirty="0" smtClean="0"/>
              <a:t>Lower </a:t>
            </a:r>
            <a:r>
              <a:rPr lang="en-US" sz="1800" dirty="0"/>
              <a:t>service desk </a:t>
            </a:r>
            <a:r>
              <a:rPr lang="en-US" sz="1800" dirty="0" smtClean="0"/>
              <a:t>costs</a:t>
            </a:r>
          </a:p>
          <a:p>
            <a:pPr marL="233363" indent="-233363">
              <a:spcBef>
                <a:spcPct val="50000"/>
              </a:spcBef>
              <a:buFont typeface="Wingdings" pitchFamily="2" charset="2"/>
              <a:buChar char="§"/>
            </a:pPr>
            <a:r>
              <a:rPr lang="en-US" sz="1800" dirty="0" smtClean="0"/>
              <a:t>Provide </a:t>
            </a:r>
            <a:r>
              <a:rPr lang="en-US" sz="1800" dirty="0"/>
              <a:t>business continuity</a:t>
            </a:r>
          </a:p>
          <a:p>
            <a:pPr>
              <a:spcBef>
                <a:spcPct val="50000"/>
              </a:spcBef>
            </a:pPr>
            <a:r>
              <a:rPr lang="en-US" sz="2000" b="1" dirty="0"/>
              <a:t>Challenges</a:t>
            </a:r>
          </a:p>
          <a:p>
            <a:pPr marL="233363" indent="-233363">
              <a:spcBef>
                <a:spcPct val="50000"/>
              </a:spcBef>
              <a:buFont typeface="Wingdings" pitchFamily="2" charset="2"/>
              <a:buChar char="§"/>
            </a:pPr>
            <a:r>
              <a:rPr lang="en-US" sz="1800" dirty="0" smtClean="0"/>
              <a:t>Cost</a:t>
            </a:r>
            <a:endParaRPr lang="en-US" sz="1800" dirty="0"/>
          </a:p>
          <a:p>
            <a:pPr marL="233363" indent="-233363">
              <a:spcBef>
                <a:spcPct val="50000"/>
              </a:spcBef>
              <a:buFont typeface="Wingdings" pitchFamily="2" charset="2"/>
              <a:buChar char="§"/>
            </a:pPr>
            <a:r>
              <a:rPr lang="en-US" sz="1800" dirty="0" smtClean="0"/>
              <a:t>Complexity</a:t>
            </a:r>
            <a:endParaRPr lang="en-US" sz="1800" dirty="0"/>
          </a:p>
          <a:p>
            <a:pPr marL="233363" indent="-233363">
              <a:spcBef>
                <a:spcPct val="50000"/>
              </a:spcBef>
              <a:buFont typeface="Wingdings" pitchFamily="2" charset="2"/>
              <a:buChar char="§"/>
            </a:pPr>
            <a:r>
              <a:rPr lang="en-US" sz="1800" dirty="0" smtClean="0"/>
              <a:t>Address </a:t>
            </a:r>
            <a:r>
              <a:rPr lang="en-US" sz="1800" dirty="0"/>
              <a:t>only connected users</a:t>
            </a:r>
          </a:p>
          <a:p>
            <a:pPr marL="233363" indent="-233363">
              <a:spcBef>
                <a:spcPct val="50000"/>
              </a:spcBef>
              <a:buFont typeface="Wingdings" pitchFamily="2" charset="2"/>
              <a:buChar char="§"/>
            </a:pPr>
            <a:r>
              <a:rPr lang="en-US" sz="1800" dirty="0" smtClean="0"/>
              <a:t>Performance </a:t>
            </a:r>
            <a:r>
              <a:rPr lang="en-US" sz="1800" dirty="0"/>
              <a:t>depended on </a:t>
            </a:r>
            <a:r>
              <a:rPr lang="en-US" sz="1800" dirty="0" smtClean="0"/>
              <a:t>network and storage</a:t>
            </a:r>
            <a:endParaRPr lang="en-US" sz="1800" dirty="0"/>
          </a:p>
          <a:p>
            <a:pPr>
              <a:spcBef>
                <a:spcPct val="50000"/>
              </a:spcBef>
              <a:buFontTx/>
              <a:buChar char="•"/>
            </a:pPr>
            <a:endParaRPr lang="en-US" sz="2000" dirty="0"/>
          </a:p>
        </p:txBody>
      </p:sp>
      <p:pic>
        <p:nvPicPr>
          <p:cNvPr id="9" name="Picture 8" descr="CVD.png"/>
          <p:cNvPicPr>
            <a:picLocks noChangeAspect="1"/>
          </p:cNvPicPr>
          <p:nvPr/>
        </p:nvPicPr>
        <p:blipFill>
          <a:blip r:embed="rId2" cstate="print"/>
          <a:stretch>
            <a:fillRect/>
          </a:stretch>
        </p:blipFill>
        <p:spPr>
          <a:xfrm>
            <a:off x="4212412" y="1642416"/>
            <a:ext cx="4899689" cy="3237928"/>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defRPr/>
            </a:pPr>
            <a:r>
              <a:rPr lang="en-US" dirty="0" smtClean="0"/>
              <a:t>Buyer Insights – Client Virtualization</a:t>
            </a:r>
            <a:br>
              <a:rPr lang="en-US" dirty="0" smtClean="0"/>
            </a:br>
            <a:r>
              <a:rPr lang="en-US" sz="2400" i="1" dirty="0" smtClean="0"/>
              <a:t>Distributed Virtual Desktop</a:t>
            </a:r>
            <a:endParaRPr lang="en-US" i="1" dirty="0" smtClean="0"/>
          </a:p>
        </p:txBody>
      </p:sp>
      <p:sp>
        <p:nvSpPr>
          <p:cNvPr id="34819" name="Rectangle 4"/>
          <p:cNvSpPr>
            <a:spLocks noChangeArrowheads="1"/>
          </p:cNvSpPr>
          <p:nvPr/>
        </p:nvSpPr>
        <p:spPr bwMode="auto">
          <a:xfrm>
            <a:off x="8995" y="1029808"/>
            <a:ext cx="4371619" cy="5187950"/>
          </a:xfrm>
          <a:prstGeom prst="rect">
            <a:avLst/>
          </a:prstGeom>
          <a:noFill/>
          <a:ln w="9525">
            <a:noFill/>
            <a:miter lim="800000"/>
            <a:headEnd/>
            <a:tailEnd/>
          </a:ln>
        </p:spPr>
        <p:txBody>
          <a:bodyPr/>
          <a:lstStyle/>
          <a:p>
            <a:pPr>
              <a:spcBef>
                <a:spcPct val="50000"/>
              </a:spcBef>
            </a:pPr>
            <a:r>
              <a:rPr lang="en-US" sz="2000" b="1" dirty="0"/>
              <a:t>Benefits</a:t>
            </a:r>
            <a:r>
              <a:rPr lang="en-US" sz="2000" dirty="0"/>
              <a:t> </a:t>
            </a:r>
          </a:p>
          <a:p>
            <a:pPr marL="233363" indent="-233363">
              <a:spcBef>
                <a:spcPct val="50000"/>
              </a:spcBef>
              <a:buFont typeface="Wingdings" pitchFamily="2" charset="2"/>
              <a:buChar char="§"/>
            </a:pPr>
            <a:r>
              <a:rPr lang="en-US" sz="1800" dirty="0" smtClean="0"/>
              <a:t>Ubiquitous computing</a:t>
            </a:r>
            <a:endParaRPr lang="en-US" sz="2000" dirty="0"/>
          </a:p>
          <a:p>
            <a:pPr marL="233363" indent="-233363">
              <a:spcBef>
                <a:spcPct val="50000"/>
              </a:spcBef>
              <a:buFont typeface="Wingdings" pitchFamily="2" charset="2"/>
              <a:buChar char="§"/>
            </a:pPr>
            <a:r>
              <a:rPr lang="en-US" sz="2000" dirty="0" smtClean="0"/>
              <a:t>CVD type </a:t>
            </a:r>
            <a:r>
              <a:rPr lang="en-US" sz="1800" dirty="0" smtClean="0"/>
              <a:t>management and enforcement</a:t>
            </a:r>
            <a:endParaRPr lang="en-US" sz="1800" dirty="0"/>
          </a:p>
          <a:p>
            <a:pPr marL="233363" indent="-233363">
              <a:spcBef>
                <a:spcPct val="50000"/>
              </a:spcBef>
              <a:buFont typeface="Wingdings" pitchFamily="2" charset="2"/>
              <a:buChar char="§"/>
            </a:pPr>
            <a:r>
              <a:rPr lang="en-US" sz="1800" dirty="0" smtClean="0"/>
              <a:t> Reduce </a:t>
            </a:r>
            <a:r>
              <a:rPr lang="en-US" sz="1800" dirty="0"/>
              <a:t>initial </a:t>
            </a:r>
            <a:r>
              <a:rPr lang="en-US" sz="1800" dirty="0" smtClean="0"/>
              <a:t>investment</a:t>
            </a:r>
            <a:endParaRPr lang="en-US" sz="1800" dirty="0"/>
          </a:p>
          <a:p>
            <a:pPr marL="233363" indent="-233363">
              <a:spcBef>
                <a:spcPct val="50000"/>
              </a:spcBef>
              <a:buFont typeface="Wingdings" pitchFamily="2" charset="2"/>
              <a:buChar char="§"/>
            </a:pPr>
            <a:r>
              <a:rPr lang="en-US" sz="1800" dirty="0"/>
              <a:t> </a:t>
            </a:r>
            <a:r>
              <a:rPr lang="en-US" sz="1800" dirty="0" smtClean="0"/>
              <a:t>Enable BYOC</a:t>
            </a:r>
            <a:endParaRPr lang="en-US" sz="1800" dirty="0"/>
          </a:p>
          <a:p>
            <a:pPr>
              <a:spcBef>
                <a:spcPct val="50000"/>
              </a:spcBef>
            </a:pPr>
            <a:r>
              <a:rPr lang="en-US" sz="2000" b="1" dirty="0" smtClean="0"/>
              <a:t>Challenges</a:t>
            </a:r>
            <a:endParaRPr lang="en-US" sz="2000" b="1" dirty="0"/>
          </a:p>
          <a:p>
            <a:pPr marL="233363" indent="-233363">
              <a:spcBef>
                <a:spcPct val="50000"/>
              </a:spcBef>
              <a:buFont typeface="Wingdings" pitchFamily="2" charset="2"/>
              <a:buChar char="§"/>
            </a:pPr>
            <a:r>
              <a:rPr lang="en-US" sz="1800" dirty="0" smtClean="0"/>
              <a:t>Unproven technology</a:t>
            </a:r>
            <a:endParaRPr lang="en-US" sz="1800" dirty="0"/>
          </a:p>
          <a:p>
            <a:pPr marL="233363" indent="-233363">
              <a:spcBef>
                <a:spcPct val="50000"/>
              </a:spcBef>
              <a:buFont typeface="Wingdings" pitchFamily="2" charset="2"/>
              <a:buChar char="§"/>
            </a:pPr>
            <a:r>
              <a:rPr lang="en-US" sz="1800" dirty="0" smtClean="0"/>
              <a:t>Physical </a:t>
            </a:r>
            <a:r>
              <a:rPr lang="en-US" sz="1800" dirty="0"/>
              <a:t>device </a:t>
            </a:r>
            <a:r>
              <a:rPr lang="en-US" sz="1800" dirty="0" smtClean="0"/>
              <a:t>management</a:t>
            </a:r>
          </a:p>
          <a:p>
            <a:pPr marL="233363" indent="-233363">
              <a:spcBef>
                <a:spcPct val="50000"/>
              </a:spcBef>
              <a:buFont typeface="Wingdings" pitchFamily="2" charset="2"/>
              <a:buChar char="§"/>
            </a:pPr>
            <a:r>
              <a:rPr lang="en-US" sz="1800" dirty="0" smtClean="0"/>
              <a:t>Lower performance for type-2 hypervisors</a:t>
            </a:r>
            <a:endParaRPr lang="en-US" sz="1800" dirty="0"/>
          </a:p>
          <a:p>
            <a:pPr marL="233363" indent="-233363">
              <a:spcBef>
                <a:spcPct val="50000"/>
              </a:spcBef>
              <a:buFont typeface="Wingdings" pitchFamily="2" charset="2"/>
              <a:buChar char="§"/>
            </a:pPr>
            <a:r>
              <a:rPr lang="en-US" sz="1800" dirty="0" smtClean="0"/>
              <a:t>Requires </a:t>
            </a:r>
            <a:r>
              <a:rPr lang="en-US" sz="1800" dirty="0"/>
              <a:t>full PC</a:t>
            </a:r>
          </a:p>
        </p:txBody>
      </p:sp>
      <p:pic>
        <p:nvPicPr>
          <p:cNvPr id="7" name="Picture 6" descr="DVD.png"/>
          <p:cNvPicPr>
            <a:picLocks noChangeAspect="1"/>
          </p:cNvPicPr>
          <p:nvPr/>
        </p:nvPicPr>
        <p:blipFill>
          <a:blip r:embed="rId2" cstate="print"/>
          <a:stretch>
            <a:fillRect/>
          </a:stretch>
        </p:blipFill>
        <p:spPr>
          <a:xfrm>
            <a:off x="3897578" y="1712880"/>
            <a:ext cx="5214523" cy="3082379"/>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12725" y="0"/>
            <a:ext cx="7551738" cy="993775"/>
          </a:xfrm>
        </p:spPr>
        <p:txBody>
          <a:bodyPr/>
          <a:lstStyle/>
          <a:p>
            <a:pPr eaLnBrk="1" hangingPunct="1">
              <a:defRPr/>
            </a:pPr>
            <a:r>
              <a:rPr lang="en-US" dirty="0" smtClean="0"/>
              <a:t>Market Landscape </a:t>
            </a:r>
            <a:br>
              <a:rPr lang="en-US" dirty="0" smtClean="0"/>
            </a:br>
            <a:r>
              <a:rPr lang="en-US" sz="2400" i="1" dirty="0" smtClean="0"/>
              <a:t>Client Virtualization Software</a:t>
            </a:r>
            <a:endParaRPr lang="en-US" i="1" dirty="0" smtClean="0"/>
          </a:p>
        </p:txBody>
      </p:sp>
      <p:graphicFrame>
        <p:nvGraphicFramePr>
          <p:cNvPr id="5" name="Table 4"/>
          <p:cNvGraphicFramePr>
            <a:graphicFrameLocks noGrp="1"/>
          </p:cNvGraphicFramePr>
          <p:nvPr/>
        </p:nvGraphicFramePr>
        <p:xfrm>
          <a:off x="890767" y="2617295"/>
          <a:ext cx="7902354" cy="2411928"/>
        </p:xfrm>
        <a:graphic>
          <a:graphicData uri="http://schemas.openxmlformats.org/drawingml/2006/table">
            <a:tbl>
              <a:tblPr firstRow="1" bandRow="1">
                <a:tableStyleId>{5C22544A-7EE6-4342-B048-85BDC9FD1C3A}</a:tableStyleId>
              </a:tblPr>
              <a:tblGrid>
                <a:gridCol w="1317059"/>
                <a:gridCol w="1317059"/>
                <a:gridCol w="1317059"/>
                <a:gridCol w="1317059"/>
                <a:gridCol w="1317059"/>
                <a:gridCol w="1317059"/>
              </a:tblGrid>
              <a:tr h="572753">
                <a:tc>
                  <a:txBody>
                    <a:bodyPr/>
                    <a:lstStyle/>
                    <a:p>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User</a:t>
                      </a:r>
                      <a:r>
                        <a:rPr lang="en-US" sz="1200" baseline="0" dirty="0" smtClean="0">
                          <a:solidFill>
                            <a:schemeClr val="bg1">
                              <a:lumMod val="10000"/>
                            </a:schemeClr>
                          </a:solidFill>
                          <a:latin typeface="+mn-lt"/>
                        </a:rPr>
                        <a:t> Session</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CVD</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DVD</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Application Virtualization</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Management</a:t>
                      </a:r>
                      <a:endParaRPr lang="en-US" sz="1200" dirty="0">
                        <a:solidFill>
                          <a:schemeClr val="bg1">
                            <a:lumMod val="10000"/>
                          </a:schemeClr>
                        </a:solidFill>
                        <a:latin typeface="+mn-lt"/>
                      </a:endParaRPr>
                    </a:p>
                  </a:txBody>
                  <a:tcPr/>
                </a:tc>
              </a:tr>
              <a:tr h="464567">
                <a:tc>
                  <a:txBody>
                    <a:bodyPr/>
                    <a:lstStyle/>
                    <a:p>
                      <a:r>
                        <a:rPr lang="en-US" sz="1200" b="1" dirty="0" smtClean="0">
                          <a:solidFill>
                            <a:schemeClr val="bg1">
                              <a:lumMod val="10000"/>
                            </a:schemeClr>
                          </a:solidFill>
                          <a:latin typeface="+mn-lt"/>
                        </a:rPr>
                        <a:t>VMware</a:t>
                      </a:r>
                      <a:endParaRPr lang="en-US" sz="1200" b="1" dirty="0">
                        <a:solidFill>
                          <a:schemeClr val="bg1">
                            <a:lumMod val="10000"/>
                          </a:schemeClr>
                        </a:solidFill>
                        <a:latin typeface="+mn-lt"/>
                      </a:endParaRPr>
                    </a:p>
                  </a:txBody>
                  <a:tcPr/>
                </a:tc>
                <a:tc>
                  <a:txBody>
                    <a:bodyPr/>
                    <a:lstStyle/>
                    <a:p>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View</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View Offline (Type 2)*</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ThinApp</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View Manager</a:t>
                      </a:r>
                      <a:endParaRPr lang="en-US" sz="1200" dirty="0">
                        <a:solidFill>
                          <a:schemeClr val="bg1">
                            <a:lumMod val="10000"/>
                          </a:schemeClr>
                        </a:solidFill>
                        <a:latin typeface="+mn-lt"/>
                      </a:endParaRPr>
                    </a:p>
                  </a:txBody>
                  <a:tcPr/>
                </a:tc>
              </a:tr>
              <a:tr h="572753">
                <a:tc>
                  <a:txBody>
                    <a:bodyPr/>
                    <a:lstStyle/>
                    <a:p>
                      <a:r>
                        <a:rPr lang="en-US" sz="1200" b="1" dirty="0" smtClean="0">
                          <a:solidFill>
                            <a:schemeClr val="bg1">
                              <a:lumMod val="10000"/>
                            </a:schemeClr>
                          </a:solidFill>
                          <a:latin typeface="+mn-lt"/>
                        </a:rPr>
                        <a:t>Citrix</a:t>
                      </a:r>
                      <a:endParaRPr lang="en-US" sz="1200" b="1"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XenApp</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XenDesktop</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XenClient*</a:t>
                      </a:r>
                    </a:p>
                    <a:p>
                      <a:r>
                        <a:rPr lang="en-US" sz="1200" dirty="0" smtClean="0">
                          <a:solidFill>
                            <a:schemeClr val="bg1">
                              <a:lumMod val="10000"/>
                            </a:schemeClr>
                          </a:solidFill>
                          <a:latin typeface="+mn-lt"/>
                        </a:rPr>
                        <a:t>(Type 1)</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XenApp</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XenDesktop</a:t>
                      </a:r>
                      <a:endParaRPr lang="en-US" sz="1200" dirty="0">
                        <a:solidFill>
                          <a:schemeClr val="bg1">
                            <a:lumMod val="10000"/>
                          </a:schemeClr>
                        </a:solidFill>
                        <a:latin typeface="+mn-lt"/>
                      </a:endParaRPr>
                    </a:p>
                  </a:txBody>
                  <a:tcPr/>
                </a:tc>
              </a:tr>
              <a:tr h="801855">
                <a:tc>
                  <a:txBody>
                    <a:bodyPr/>
                    <a:lstStyle/>
                    <a:p>
                      <a:r>
                        <a:rPr lang="en-US" sz="1200" b="1" dirty="0" smtClean="0">
                          <a:solidFill>
                            <a:schemeClr val="bg1">
                              <a:lumMod val="10000"/>
                            </a:schemeClr>
                          </a:solidFill>
                          <a:latin typeface="+mn-lt"/>
                        </a:rPr>
                        <a:t>Microsoft</a:t>
                      </a:r>
                      <a:endParaRPr lang="en-US" sz="1200" b="1"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Remote</a:t>
                      </a:r>
                      <a:r>
                        <a:rPr lang="en-US" sz="1200" baseline="0" dirty="0" smtClean="0">
                          <a:solidFill>
                            <a:schemeClr val="bg1">
                              <a:lumMod val="10000"/>
                            </a:schemeClr>
                          </a:solidFill>
                          <a:latin typeface="+mn-lt"/>
                        </a:rPr>
                        <a:t> Desktop Services</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VDI Suite</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MED-V/XP Mode</a:t>
                      </a:r>
                      <a:r>
                        <a:rPr lang="en-US" sz="1200" baseline="0" dirty="0" smtClean="0">
                          <a:solidFill>
                            <a:schemeClr val="bg1">
                              <a:lumMod val="10000"/>
                            </a:schemeClr>
                          </a:solidFill>
                          <a:latin typeface="+mn-lt"/>
                        </a:rPr>
                        <a:t> (Type 2)</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APP-V</a:t>
                      </a:r>
                      <a:endParaRPr lang="en-US" sz="1200" dirty="0">
                        <a:solidFill>
                          <a:schemeClr val="bg1">
                            <a:lumMod val="10000"/>
                          </a:schemeClr>
                        </a:solidFill>
                        <a:latin typeface="+mn-lt"/>
                      </a:endParaRPr>
                    </a:p>
                  </a:txBody>
                  <a:tcPr/>
                </a:tc>
                <a:tc>
                  <a:txBody>
                    <a:bodyPr/>
                    <a:lstStyle/>
                    <a:p>
                      <a:r>
                        <a:rPr lang="en-US" sz="1200" dirty="0" smtClean="0">
                          <a:solidFill>
                            <a:schemeClr val="bg1">
                              <a:lumMod val="10000"/>
                            </a:schemeClr>
                          </a:solidFill>
                          <a:latin typeface="+mn-lt"/>
                        </a:rPr>
                        <a:t>System Center</a:t>
                      </a:r>
                      <a:endParaRPr lang="en-US" sz="1200" dirty="0">
                        <a:solidFill>
                          <a:schemeClr val="bg1">
                            <a:lumMod val="10000"/>
                          </a:schemeClr>
                        </a:solidFill>
                        <a:latin typeface="+mn-lt"/>
                      </a:endParaRPr>
                    </a:p>
                  </a:txBody>
                  <a:tcPr/>
                </a:tc>
              </a:tr>
            </a:tbl>
          </a:graphicData>
        </a:graphic>
      </p:graphicFrame>
      <p:sp>
        <p:nvSpPr>
          <p:cNvPr id="36904" name="TextBox 5"/>
          <p:cNvSpPr txBox="1">
            <a:spLocks noChangeArrowheads="1"/>
          </p:cNvSpPr>
          <p:nvPr/>
        </p:nvSpPr>
        <p:spPr bwMode="auto">
          <a:xfrm>
            <a:off x="7486650" y="6153150"/>
            <a:ext cx="1377950" cy="254000"/>
          </a:xfrm>
          <a:prstGeom prst="rect">
            <a:avLst/>
          </a:prstGeom>
          <a:noFill/>
          <a:ln w="9525">
            <a:noFill/>
            <a:miter lim="800000"/>
            <a:headEnd/>
            <a:tailEnd/>
          </a:ln>
        </p:spPr>
        <p:txBody>
          <a:bodyPr>
            <a:spAutoFit/>
          </a:bodyPr>
          <a:lstStyle/>
          <a:p>
            <a:r>
              <a:rPr lang="en-US" sz="1000" dirty="0"/>
              <a:t>* Not yet available</a:t>
            </a:r>
          </a:p>
        </p:txBody>
      </p:sp>
      <p:sp>
        <p:nvSpPr>
          <p:cNvPr id="36942" name="TextBox 7"/>
          <p:cNvSpPr txBox="1">
            <a:spLocks noChangeArrowheads="1"/>
          </p:cNvSpPr>
          <p:nvPr/>
        </p:nvSpPr>
        <p:spPr bwMode="auto">
          <a:xfrm>
            <a:off x="871719" y="2198195"/>
            <a:ext cx="3825875" cy="461962"/>
          </a:xfrm>
          <a:prstGeom prst="rect">
            <a:avLst/>
          </a:prstGeom>
          <a:noFill/>
          <a:ln w="9525">
            <a:noFill/>
            <a:miter lim="800000"/>
            <a:headEnd/>
            <a:tailEnd/>
          </a:ln>
        </p:spPr>
        <p:txBody>
          <a:bodyPr>
            <a:spAutoFit/>
          </a:bodyPr>
          <a:lstStyle/>
          <a:p>
            <a:r>
              <a:rPr lang="en-US" dirty="0" smtClean="0"/>
              <a:t>Full-Solution </a:t>
            </a:r>
            <a:r>
              <a:rPr lang="en-US" dirty="0"/>
              <a:t>Providers</a:t>
            </a:r>
          </a:p>
        </p:txBody>
      </p:sp>
      <p:sp>
        <p:nvSpPr>
          <p:cNvPr id="36944" name="TextBox 9"/>
          <p:cNvSpPr txBox="1">
            <a:spLocks noChangeArrowheads="1"/>
          </p:cNvSpPr>
          <p:nvPr/>
        </p:nvSpPr>
        <p:spPr bwMode="auto">
          <a:xfrm>
            <a:off x="0" y="1376018"/>
            <a:ext cx="3540125" cy="460375"/>
          </a:xfrm>
          <a:prstGeom prst="rect">
            <a:avLst/>
          </a:prstGeom>
          <a:noFill/>
          <a:ln w="9525">
            <a:noFill/>
            <a:miter lim="800000"/>
            <a:headEnd/>
            <a:tailEnd/>
          </a:ln>
        </p:spPr>
        <p:txBody>
          <a:bodyPr>
            <a:spAutoFit/>
          </a:bodyPr>
          <a:lstStyle/>
          <a:p>
            <a:r>
              <a:rPr lang="en-US" b="1" dirty="0"/>
              <a:t>Solution Providers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533650" y="2801938"/>
            <a:ext cx="4229100" cy="452437"/>
          </a:xfrm>
          <a:prstGeom prst="rect">
            <a:avLst/>
          </a:prstGeom>
          <a:solidFill>
            <a:schemeClr val="hlink"/>
          </a:solidFill>
          <a:ln w="9525">
            <a:noFill/>
            <a:miter lim="800000"/>
            <a:headEnd/>
            <a:tailEnd/>
          </a:ln>
        </p:spPr>
        <p:txBody>
          <a:bodyPr wrap="none" anchor="ctr"/>
          <a:lstStyle/>
          <a:p>
            <a:endParaRPr lang="en-US" dirty="0"/>
          </a:p>
        </p:txBody>
      </p:sp>
      <p:sp>
        <p:nvSpPr>
          <p:cNvPr id="36868" name="Rectangle 3"/>
          <p:cNvSpPr>
            <a:spLocks noGrp="1" noChangeArrowheads="1"/>
          </p:cNvSpPr>
          <p:nvPr>
            <p:ph type="title"/>
          </p:nvPr>
        </p:nvSpPr>
        <p:spPr/>
        <p:txBody>
          <a:bodyPr/>
          <a:lstStyle/>
          <a:p>
            <a:pPr eaLnBrk="1" hangingPunct="1">
              <a:defRPr/>
            </a:pPr>
            <a:r>
              <a:rPr lang="en-US" dirty="0" smtClean="0"/>
              <a:t>Agenda</a:t>
            </a:r>
          </a:p>
        </p:txBody>
      </p:sp>
      <p:sp>
        <p:nvSpPr>
          <p:cNvPr id="37892" name="Rectangle 1027"/>
          <p:cNvSpPr>
            <a:spLocks noGrp="1" noChangeArrowheads="1"/>
          </p:cNvSpPr>
          <p:nvPr>
            <p:ph type="body" idx="4294967295"/>
          </p:nvPr>
        </p:nvSpPr>
        <p:spPr>
          <a:xfrm>
            <a:off x="2374900" y="1624013"/>
            <a:ext cx="4316413" cy="2770187"/>
          </a:xfrm>
        </p:spPr>
        <p:txBody>
          <a:bodyPr wrap="none">
            <a:spAutoFit/>
          </a:bodyPr>
          <a:lstStyle/>
          <a:p>
            <a:pPr marL="649288" lvl="1" indent="-419100" eaLnBrk="1" hangingPunct="1">
              <a:buFont typeface="Wingdings" pitchFamily="2" charset="2"/>
              <a:buAutoNum type="arabicPeriod"/>
            </a:pPr>
            <a:r>
              <a:rPr lang="en-US" b="1" dirty="0" smtClean="0"/>
              <a:t>Industry Highlights</a:t>
            </a:r>
          </a:p>
          <a:p>
            <a:pPr marL="649288" lvl="1" indent="-419100" eaLnBrk="1" hangingPunct="1">
              <a:buFont typeface="Wingdings" pitchFamily="2" charset="2"/>
              <a:buAutoNum type="arabicPeriod"/>
            </a:pPr>
            <a:r>
              <a:rPr lang="en-US" b="1" dirty="0" smtClean="0"/>
              <a:t>Market Landscape</a:t>
            </a:r>
          </a:p>
          <a:p>
            <a:pPr marL="649288" lvl="1" indent="-419100" eaLnBrk="1" hangingPunct="1">
              <a:buFont typeface="Wingdings" pitchFamily="2" charset="2"/>
              <a:buAutoNum type="arabicPeriod"/>
            </a:pPr>
            <a:r>
              <a:rPr lang="en-US" b="1" dirty="0" smtClean="0"/>
              <a:t>Competitive Assessment  </a:t>
            </a:r>
          </a:p>
          <a:p>
            <a:pPr marL="649288" lvl="1" indent="-419100" eaLnBrk="1" hangingPunct="1">
              <a:buFont typeface="Wingdings" pitchFamily="2" charset="2"/>
              <a:buAutoNum type="arabicPeriod"/>
            </a:pPr>
            <a:r>
              <a:rPr lang="en-US" b="1" dirty="0" smtClean="0"/>
              <a:t>Future View of the Market</a:t>
            </a:r>
          </a:p>
          <a:p>
            <a:pPr marL="649288" lvl="1" indent="-419100" eaLnBrk="1" hangingPunct="1">
              <a:buFont typeface="Wingdings" pitchFamily="2" charset="2"/>
              <a:buAutoNum type="arabicPeriod"/>
            </a:pPr>
            <a:r>
              <a:rPr lang="en-US" b="1" dirty="0" smtClean="0"/>
              <a:t>Essential Guidance</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nvPr>
        </p:nvSpPr>
        <p:spPr/>
        <p:txBody>
          <a:bodyPr/>
          <a:lstStyle/>
          <a:p>
            <a:pPr>
              <a:defRPr/>
            </a:pPr>
            <a:r>
              <a:rPr lang="en-US" sz="2100" b="1" dirty="0" smtClean="0"/>
              <a:t>Client </a:t>
            </a:r>
            <a:r>
              <a:rPr lang="en-US" sz="2100" b="1" dirty="0"/>
              <a:t>Virtualization Will Have a Breakout Year in 2010 Thanks to Microsoft</a:t>
            </a:r>
            <a:endParaRPr lang="en-US" sz="1200" i="1" dirty="0"/>
          </a:p>
        </p:txBody>
      </p:sp>
      <p:sp>
        <p:nvSpPr>
          <p:cNvPr id="3076" name="Rectangle 3"/>
          <p:cNvSpPr>
            <a:spLocks noGrp="1" noChangeArrowheads="1"/>
          </p:cNvSpPr>
          <p:nvPr>
            <p:ph type="body" sz="half" idx="1"/>
          </p:nvPr>
        </p:nvSpPr>
        <p:spPr>
          <a:xfrm>
            <a:off x="0" y="1155700"/>
            <a:ext cx="4830763" cy="5367338"/>
          </a:xfrm>
        </p:spPr>
        <p:txBody>
          <a:bodyPr/>
          <a:lstStyle/>
          <a:p>
            <a:pPr marL="611188" lvl="1" indent="-381000">
              <a:spcBef>
                <a:spcPct val="80000"/>
              </a:spcBef>
            </a:pPr>
            <a:r>
              <a:rPr lang="en-US" sz="1800" dirty="0" smtClean="0"/>
              <a:t>Expect more production deployments of centralized virtualized desktops in 2010</a:t>
            </a:r>
          </a:p>
          <a:p>
            <a:pPr marL="611188" lvl="1" indent="-381000">
              <a:spcBef>
                <a:spcPct val="80000"/>
              </a:spcBef>
            </a:pPr>
            <a:r>
              <a:rPr lang="en-US" sz="1800" dirty="0" smtClean="0"/>
              <a:t>Application incompatibilities with Windows</a:t>
            </a:r>
            <a:r>
              <a:rPr lang="en-US" sz="1800" baseline="30000" dirty="0" smtClean="0"/>
              <a:t>®</a:t>
            </a:r>
            <a:r>
              <a:rPr lang="en-US" sz="1800" dirty="0" smtClean="0"/>
              <a:t> XP and Windows 7 ensure that Windows XP Mode and Microsoft</a:t>
            </a:r>
            <a:r>
              <a:rPr lang="en-US" sz="1800" baseline="30000" dirty="0" smtClean="0"/>
              <a:t>®</a:t>
            </a:r>
            <a:r>
              <a:rPr lang="en-US" sz="1800" dirty="0" smtClean="0"/>
              <a:t> Enterprise Desktop Virtualization (MED-V) are used to virtualize a guest copy of Windows XP aboard </a:t>
            </a:r>
            <a:br>
              <a:rPr lang="en-US" sz="1800" dirty="0" smtClean="0"/>
            </a:br>
            <a:r>
              <a:rPr lang="en-US" sz="1800" dirty="0" smtClean="0"/>
              <a:t>Windows</a:t>
            </a:r>
            <a:r>
              <a:rPr lang="en-US" sz="1800" baseline="30000" dirty="0" smtClean="0"/>
              <a:t>®</a:t>
            </a:r>
            <a:r>
              <a:rPr lang="en-US" sz="1800" dirty="0" smtClean="0"/>
              <a:t> 7 Professional installations</a:t>
            </a:r>
          </a:p>
          <a:p>
            <a:pPr marL="611188" lvl="1" indent="-381000">
              <a:spcBef>
                <a:spcPct val="80000"/>
              </a:spcBef>
            </a:pPr>
            <a:r>
              <a:rPr lang="en-US" sz="1800" dirty="0" smtClean="0"/>
              <a:t>Microsoft will grab market share by focusing on Windows</a:t>
            </a:r>
            <a:r>
              <a:rPr lang="en-US" sz="1800" baseline="30000" dirty="0" smtClean="0"/>
              <a:t>®</a:t>
            </a:r>
            <a:r>
              <a:rPr lang="en-US" sz="1800" dirty="0" smtClean="0"/>
              <a:t> compatibility issues</a:t>
            </a:r>
          </a:p>
          <a:p>
            <a:pPr marL="611188" lvl="1" indent="-381000">
              <a:spcBef>
                <a:spcPct val="80000"/>
              </a:spcBef>
            </a:pPr>
            <a:r>
              <a:rPr lang="en-US" sz="1800" dirty="0" smtClean="0"/>
              <a:t>Competitors focus on accessing desktop from any device in any place</a:t>
            </a:r>
          </a:p>
          <a:p>
            <a:pPr marL="611188" lvl="1" indent="-381000">
              <a:spcBef>
                <a:spcPct val="80000"/>
              </a:spcBef>
            </a:pPr>
            <a:r>
              <a:rPr lang="en-US" sz="1800" dirty="0" smtClean="0"/>
              <a:t>Bare-metal client hypervisors finally debut in 2010, face adoption hurdles</a:t>
            </a:r>
          </a:p>
        </p:txBody>
      </p:sp>
      <p:graphicFrame>
        <p:nvGraphicFramePr>
          <p:cNvPr id="3074" name="Chart 5"/>
          <p:cNvGraphicFramePr>
            <a:graphicFrameLocks noGrp="1"/>
          </p:cNvGraphicFramePr>
          <p:nvPr>
            <p:ph sz="half" idx="2"/>
          </p:nvPr>
        </p:nvGraphicFramePr>
        <p:xfrm>
          <a:off x="4772025" y="1857375"/>
          <a:ext cx="4164013" cy="3863975"/>
        </p:xfrm>
        <a:graphic>
          <a:graphicData uri="http://schemas.openxmlformats.org/presentationml/2006/ole">
            <p:oleObj spid="_x0000_s3081" r:id="rId4" imgW="3877392" imgH="3420152" progId="Excel.Sheet.8">
              <p:embed/>
            </p:oleObj>
          </a:graphicData>
        </a:graphic>
      </p:graphicFrame>
      <p:sp>
        <p:nvSpPr>
          <p:cNvPr id="3077" name="Text Box 17"/>
          <p:cNvSpPr txBox="1">
            <a:spLocks noChangeArrowheads="1"/>
          </p:cNvSpPr>
          <p:nvPr/>
        </p:nvSpPr>
        <p:spPr bwMode="auto">
          <a:xfrm>
            <a:off x="5230813" y="6103938"/>
            <a:ext cx="1609725" cy="274637"/>
          </a:xfrm>
          <a:prstGeom prst="rect">
            <a:avLst/>
          </a:prstGeom>
          <a:noFill/>
          <a:ln w="9525">
            <a:noFill/>
            <a:miter lim="800000"/>
            <a:headEnd/>
            <a:tailEnd/>
          </a:ln>
        </p:spPr>
        <p:txBody>
          <a:bodyPr>
            <a:spAutoFit/>
          </a:bodyPr>
          <a:lstStyle/>
          <a:p>
            <a:pPr>
              <a:spcBef>
                <a:spcPct val="50000"/>
              </a:spcBef>
            </a:pPr>
            <a:r>
              <a:rPr lang="en-US" sz="1200" b="1" dirty="0"/>
              <a:t>Source: IDC</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a:defRPr/>
            </a:pPr>
            <a:r>
              <a:rPr lang="en-US" dirty="0" smtClean="0"/>
              <a:t>Client Virtualization Software Vendor Shares</a:t>
            </a:r>
          </a:p>
        </p:txBody>
      </p:sp>
      <p:graphicFrame>
        <p:nvGraphicFramePr>
          <p:cNvPr id="1197" name="Group 173"/>
          <p:cNvGraphicFramePr>
            <a:graphicFrameLocks noGrp="1"/>
          </p:cNvGraphicFramePr>
          <p:nvPr/>
        </p:nvGraphicFramePr>
        <p:xfrm>
          <a:off x="279400" y="2235200"/>
          <a:ext cx="3875087" cy="3251200"/>
        </p:xfrm>
        <a:graphic>
          <a:graphicData uri="http://schemas.openxmlformats.org/drawingml/2006/table">
            <a:tbl>
              <a:tblPr/>
              <a:tblGrid>
                <a:gridCol w="1938337"/>
                <a:gridCol w="1936750"/>
              </a:tblGrid>
              <a:tr h="406400">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Vendor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Share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pitchFamily="34" charset="0"/>
                          <a:cs typeface="Arial" pitchFamily="34" charset="0"/>
                        </a:rPr>
                        <a:t>Citrix*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69.9%</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pitchFamily="34" charset="0"/>
                          <a:cs typeface="Arial" pitchFamily="34" charset="0"/>
                        </a:rPr>
                        <a:t>Microsoft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28.6%</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pitchFamily="34" charset="0"/>
                          <a:cs typeface="Arial" pitchFamily="34" charset="0"/>
                        </a:rPr>
                        <a:t>VMware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0.6%</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pitchFamily="34" charset="0"/>
                          <a:cs typeface="Arial" pitchFamily="34" charset="0"/>
                        </a:rPr>
                        <a:t>Symantec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0.6%</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pitchFamily="34" charset="0"/>
                          <a:cs typeface="Arial" pitchFamily="34" charset="0"/>
                        </a:rPr>
                        <a:t>Sun/ Oracle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0.5%</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pitchFamily="34" charset="0"/>
                          <a:cs typeface="Arial" pitchFamily="34" charset="0"/>
                        </a:rPr>
                        <a:t>Quest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0.2%</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pitchFamily="34" charset="0"/>
                          <a:cs typeface="Arial" pitchFamily="34" charset="0"/>
                        </a:rPr>
                        <a:t>Others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9.2%</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68" name="Text Box 174"/>
          <p:cNvSpPr txBox="1">
            <a:spLocks noChangeArrowheads="1"/>
          </p:cNvSpPr>
          <p:nvPr/>
        </p:nvSpPr>
        <p:spPr bwMode="auto">
          <a:xfrm>
            <a:off x="1204913" y="1214438"/>
            <a:ext cx="6443662" cy="646112"/>
          </a:xfrm>
          <a:prstGeom prst="rect">
            <a:avLst/>
          </a:prstGeom>
          <a:noFill/>
          <a:ln w="9525">
            <a:noFill/>
            <a:miter lim="800000"/>
            <a:headEnd/>
            <a:tailEnd/>
          </a:ln>
        </p:spPr>
        <p:txBody>
          <a:bodyPr>
            <a:spAutoFit/>
          </a:bodyPr>
          <a:lstStyle/>
          <a:p>
            <a:pPr algn="ctr" fontAlgn="b"/>
            <a:r>
              <a:rPr lang="en-US" sz="1800" dirty="0"/>
              <a:t>Worldwide Application </a:t>
            </a:r>
            <a:r>
              <a:rPr lang="en-US" sz="1800" dirty="0" smtClean="0"/>
              <a:t>Virtualization and </a:t>
            </a:r>
            <a:r>
              <a:rPr lang="en-US" sz="1800" dirty="0"/>
              <a:t>Virtual User Session Software </a:t>
            </a:r>
            <a:r>
              <a:rPr lang="en-US" sz="1800" dirty="0" smtClean="0"/>
              <a:t>2009 </a:t>
            </a:r>
            <a:r>
              <a:rPr lang="en-US" sz="1800" dirty="0"/>
              <a:t>Vendor Shares by Revenue</a:t>
            </a:r>
          </a:p>
        </p:txBody>
      </p:sp>
      <p:graphicFrame>
        <p:nvGraphicFramePr>
          <p:cNvPr id="8" name="Chart 7"/>
          <p:cNvGraphicFramePr/>
          <p:nvPr/>
        </p:nvGraphicFramePr>
        <p:xfrm>
          <a:off x="4707758" y="2295413"/>
          <a:ext cx="4010025"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39970" name="TextBox 6"/>
          <p:cNvSpPr txBox="1">
            <a:spLocks noChangeArrowheads="1"/>
          </p:cNvSpPr>
          <p:nvPr/>
        </p:nvSpPr>
        <p:spPr bwMode="auto">
          <a:xfrm>
            <a:off x="266700" y="6200775"/>
            <a:ext cx="3573463" cy="261938"/>
          </a:xfrm>
          <a:prstGeom prst="rect">
            <a:avLst/>
          </a:prstGeom>
          <a:noFill/>
          <a:ln w="9525">
            <a:noFill/>
            <a:miter lim="800000"/>
            <a:headEnd/>
            <a:tailEnd/>
          </a:ln>
        </p:spPr>
        <p:txBody>
          <a:bodyPr>
            <a:spAutoFit/>
          </a:bodyPr>
          <a:lstStyle/>
          <a:p>
            <a:r>
              <a:rPr lang="en-US" sz="1100" dirty="0"/>
              <a:t>Source: Software Market Forecaster Database, 2009</a:t>
            </a:r>
          </a:p>
        </p:txBody>
      </p:sp>
      <p:sp>
        <p:nvSpPr>
          <p:cNvPr id="7" name="TextBox 6"/>
          <p:cNvSpPr txBox="1"/>
          <p:nvPr/>
        </p:nvSpPr>
        <p:spPr>
          <a:xfrm>
            <a:off x="436728" y="5500043"/>
            <a:ext cx="8161362" cy="276999"/>
          </a:xfrm>
          <a:prstGeom prst="rect">
            <a:avLst/>
          </a:prstGeom>
          <a:noFill/>
        </p:spPr>
        <p:txBody>
          <a:bodyPr wrap="square" rtlCol="0">
            <a:spAutoFit/>
          </a:bodyPr>
          <a:lstStyle/>
          <a:p>
            <a:r>
              <a:rPr lang="en-US" sz="1200" dirty="0" smtClean="0"/>
              <a:t>* Citrix share represent Presentation Server and Application Virtualization</a:t>
            </a:r>
            <a:endParaRPr lang="en-US" sz="120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defRPr/>
            </a:pPr>
            <a:r>
              <a:rPr lang="en-US" dirty="0" smtClean="0"/>
              <a:t>Drivers and Inhibitors</a:t>
            </a:r>
            <a:br>
              <a:rPr lang="en-US" dirty="0" smtClean="0"/>
            </a:br>
            <a:r>
              <a:rPr lang="en-US" sz="2400" i="1" dirty="0" smtClean="0"/>
              <a:t>Client Virtualization Software</a:t>
            </a:r>
            <a:endParaRPr lang="en-US" i="1" dirty="0" smtClean="0"/>
          </a:p>
        </p:txBody>
      </p:sp>
      <p:sp>
        <p:nvSpPr>
          <p:cNvPr id="40963" name="Rectangle 3"/>
          <p:cNvSpPr>
            <a:spLocks noChangeArrowheads="1"/>
          </p:cNvSpPr>
          <p:nvPr/>
        </p:nvSpPr>
        <p:spPr bwMode="auto">
          <a:xfrm>
            <a:off x="261938" y="1143000"/>
            <a:ext cx="8634412" cy="5493812"/>
          </a:xfrm>
          <a:prstGeom prst="rect">
            <a:avLst/>
          </a:prstGeom>
          <a:noFill/>
          <a:ln w="9525">
            <a:noFill/>
            <a:miter lim="800000"/>
            <a:headEnd/>
            <a:tailEnd/>
          </a:ln>
        </p:spPr>
        <p:txBody>
          <a:bodyPr>
            <a:spAutoFit/>
          </a:bodyPr>
          <a:lstStyle/>
          <a:p>
            <a:pPr marL="461963" lvl="1" indent="-231775">
              <a:spcBef>
                <a:spcPct val="75000"/>
              </a:spcBef>
              <a:buClr>
                <a:srgbClr val="9F1136"/>
              </a:buClr>
              <a:buSzPct val="90000"/>
            </a:pPr>
            <a:r>
              <a:rPr lang="en-US" sz="1800" dirty="0" smtClean="0"/>
              <a:t>Drivers</a:t>
            </a:r>
            <a:endParaRPr lang="en-US" sz="1800" dirty="0"/>
          </a:p>
          <a:p>
            <a:pPr marL="1087438" lvl="2" indent="-288925">
              <a:spcBef>
                <a:spcPct val="25000"/>
              </a:spcBef>
              <a:buClr>
                <a:schemeClr val="accent2"/>
              </a:buClr>
              <a:buFont typeface="Wingdings" pitchFamily="2" charset="2"/>
              <a:buChar char="§"/>
            </a:pPr>
            <a:r>
              <a:rPr lang="en-US" sz="1800" dirty="0" smtClean="0"/>
              <a:t>Full-solution providers </a:t>
            </a:r>
            <a:r>
              <a:rPr lang="en-US" sz="1800" dirty="0"/>
              <a:t>are producing maturing products/solutions</a:t>
            </a:r>
          </a:p>
          <a:p>
            <a:pPr marL="1087438" lvl="2" indent="-288925">
              <a:spcBef>
                <a:spcPct val="25000"/>
              </a:spcBef>
              <a:buClr>
                <a:schemeClr val="accent2"/>
              </a:buClr>
              <a:buFont typeface="Wingdings" pitchFamily="2" charset="2"/>
              <a:buChar char="§"/>
            </a:pPr>
            <a:r>
              <a:rPr lang="en-US" sz="1800" dirty="0"/>
              <a:t>Vendors now offer </a:t>
            </a:r>
            <a:r>
              <a:rPr lang="en-US" sz="1800" dirty="0" smtClean="0"/>
              <a:t>end-to-end </a:t>
            </a:r>
            <a:r>
              <a:rPr lang="en-US" sz="1800" dirty="0"/>
              <a:t>solutions as well as well consulting services to build solutions according to customer needs</a:t>
            </a:r>
          </a:p>
          <a:p>
            <a:pPr marL="1087438" lvl="2" indent="-288925">
              <a:spcBef>
                <a:spcPct val="25000"/>
              </a:spcBef>
              <a:buClr>
                <a:schemeClr val="accent2"/>
              </a:buClr>
              <a:buFont typeface="Wingdings" pitchFamily="2" charset="2"/>
              <a:buChar char="§"/>
            </a:pPr>
            <a:r>
              <a:rPr lang="en-US" sz="1800" dirty="0"/>
              <a:t>Vendors offers scalable solutions </a:t>
            </a:r>
            <a:r>
              <a:rPr lang="en-US" sz="1800" dirty="0" smtClean="0"/>
              <a:t>to minimize </a:t>
            </a:r>
            <a:r>
              <a:rPr lang="en-US" sz="1800" dirty="0"/>
              <a:t>initial </a:t>
            </a:r>
            <a:r>
              <a:rPr lang="en-US" sz="1800" dirty="0" smtClean="0"/>
              <a:t>CapEx</a:t>
            </a:r>
          </a:p>
          <a:p>
            <a:pPr marL="1087438" lvl="2" indent="-288925">
              <a:spcBef>
                <a:spcPct val="25000"/>
              </a:spcBef>
              <a:buClr>
                <a:schemeClr val="accent2"/>
              </a:buClr>
              <a:buFont typeface="Wingdings" pitchFamily="2" charset="2"/>
              <a:buChar char="§"/>
            </a:pPr>
            <a:r>
              <a:rPr lang="en-US" sz="1800" dirty="0" smtClean="0"/>
              <a:t>General agreement that VDI is not the only solution</a:t>
            </a:r>
            <a:endParaRPr lang="en-US" sz="1800" dirty="0"/>
          </a:p>
          <a:p>
            <a:pPr marL="1087438" lvl="2" indent="-288925">
              <a:spcBef>
                <a:spcPct val="25000"/>
              </a:spcBef>
              <a:buClr>
                <a:schemeClr val="accent2"/>
              </a:buClr>
              <a:buFont typeface="Wingdings" pitchFamily="2" charset="2"/>
              <a:buChar char="§"/>
            </a:pPr>
            <a:r>
              <a:rPr lang="en-US" sz="1800" dirty="0"/>
              <a:t>System </a:t>
            </a:r>
            <a:r>
              <a:rPr lang="en-US" sz="1800" dirty="0" smtClean="0"/>
              <a:t>integrators </a:t>
            </a:r>
            <a:r>
              <a:rPr lang="en-US" sz="1800" dirty="0"/>
              <a:t>offer managed </a:t>
            </a:r>
            <a:r>
              <a:rPr lang="en-US" sz="1800" dirty="0" smtClean="0"/>
              <a:t>turnkey </a:t>
            </a:r>
            <a:r>
              <a:rPr lang="en-US" sz="1800" dirty="0"/>
              <a:t>solutions  </a:t>
            </a:r>
          </a:p>
          <a:p>
            <a:pPr marL="1087438" lvl="2" indent="-288925">
              <a:spcBef>
                <a:spcPct val="25000"/>
              </a:spcBef>
              <a:buClr>
                <a:schemeClr val="accent2"/>
              </a:buClr>
              <a:buFont typeface="Wingdings" pitchFamily="2" charset="2"/>
              <a:buChar char="§"/>
            </a:pPr>
            <a:r>
              <a:rPr lang="en-US" sz="1800" dirty="0"/>
              <a:t>Smaller vendors offer solutions to fill gaps left by bigger vendors</a:t>
            </a:r>
          </a:p>
          <a:p>
            <a:pPr marL="461963" lvl="1" indent="-231775">
              <a:spcBef>
                <a:spcPct val="50000"/>
              </a:spcBef>
              <a:buClr>
                <a:srgbClr val="9F1136"/>
              </a:buClr>
              <a:buSzPct val="90000"/>
            </a:pPr>
            <a:r>
              <a:rPr lang="en-US" sz="1800" dirty="0" smtClean="0"/>
              <a:t>Inhibitors</a:t>
            </a:r>
            <a:endParaRPr lang="en-US" sz="1800" dirty="0"/>
          </a:p>
          <a:p>
            <a:pPr marL="1087438" lvl="2" indent="-288925">
              <a:spcBef>
                <a:spcPct val="25000"/>
              </a:spcBef>
              <a:buClr>
                <a:schemeClr val="accent2"/>
              </a:buClr>
              <a:buFont typeface="Wingdings" pitchFamily="2" charset="2"/>
              <a:buChar char="§"/>
            </a:pPr>
            <a:r>
              <a:rPr lang="en-US" sz="1800" dirty="0" smtClean="0"/>
              <a:t>Conflicted </a:t>
            </a:r>
            <a:r>
              <a:rPr lang="en-US" sz="1800" dirty="0"/>
              <a:t>messaging from </a:t>
            </a:r>
            <a:r>
              <a:rPr lang="en-US" sz="1800" dirty="0" smtClean="0"/>
              <a:t>different vendors </a:t>
            </a:r>
            <a:r>
              <a:rPr lang="en-US" sz="1800" dirty="0"/>
              <a:t>and integrators</a:t>
            </a:r>
          </a:p>
          <a:p>
            <a:pPr marL="1087438" lvl="2" indent="-288925">
              <a:spcBef>
                <a:spcPct val="25000"/>
              </a:spcBef>
              <a:buClr>
                <a:schemeClr val="accent2"/>
              </a:buClr>
              <a:buFont typeface="Wingdings" pitchFamily="2" charset="2"/>
              <a:buChar char="§"/>
            </a:pPr>
            <a:r>
              <a:rPr lang="en-US" sz="1800" dirty="0" smtClean="0"/>
              <a:t>Full-solution </a:t>
            </a:r>
            <a:r>
              <a:rPr lang="en-US" sz="1800" dirty="0"/>
              <a:t>provider product portfolios </a:t>
            </a:r>
            <a:r>
              <a:rPr lang="en-US" sz="1800" dirty="0" smtClean="0"/>
              <a:t>complex </a:t>
            </a:r>
            <a:r>
              <a:rPr lang="en-US" sz="1800" dirty="0"/>
              <a:t>and </a:t>
            </a:r>
            <a:r>
              <a:rPr lang="en-US" sz="1800" dirty="0" smtClean="0"/>
              <a:t>confusing</a:t>
            </a:r>
          </a:p>
          <a:p>
            <a:pPr marL="1087438" lvl="2" indent="-288925">
              <a:spcBef>
                <a:spcPct val="25000"/>
              </a:spcBef>
              <a:buClr>
                <a:schemeClr val="accent2"/>
              </a:buClr>
              <a:buFont typeface="Wingdings" pitchFamily="2" charset="2"/>
              <a:buChar char="§"/>
            </a:pPr>
            <a:r>
              <a:rPr lang="en-US" sz="1800" dirty="0" smtClean="0"/>
              <a:t>Few vendors offers both physical and virtual desktop management solutions</a:t>
            </a:r>
            <a:endParaRPr lang="en-US" sz="1800" dirty="0"/>
          </a:p>
          <a:p>
            <a:pPr marL="1087438" lvl="2" indent="-288925">
              <a:spcBef>
                <a:spcPct val="25000"/>
              </a:spcBef>
              <a:buClr>
                <a:schemeClr val="accent2"/>
              </a:buClr>
              <a:buFont typeface="Wingdings" pitchFamily="2" charset="2"/>
              <a:buChar char="§"/>
            </a:pPr>
            <a:r>
              <a:rPr lang="en-US" sz="1800" dirty="0"/>
              <a:t>There is no </a:t>
            </a:r>
            <a:r>
              <a:rPr lang="en-US" sz="1800" dirty="0" smtClean="0"/>
              <a:t>catch-all solution </a:t>
            </a:r>
            <a:r>
              <a:rPr lang="en-US" sz="1800" dirty="0"/>
              <a:t>for one single vendor</a:t>
            </a:r>
          </a:p>
          <a:p>
            <a:pPr marL="1087438" lvl="2" indent="-288925">
              <a:spcBef>
                <a:spcPct val="25000"/>
              </a:spcBef>
              <a:buClr>
                <a:schemeClr val="accent2"/>
              </a:buClr>
              <a:buFont typeface="Wingdings" pitchFamily="2" charset="2"/>
              <a:buChar char="§"/>
            </a:pPr>
            <a:r>
              <a:rPr lang="en-US" sz="1800" dirty="0"/>
              <a:t>Initial deployment costs </a:t>
            </a:r>
            <a:r>
              <a:rPr lang="en-US" sz="1800" dirty="0" smtClean="0"/>
              <a:t>for CVD is </a:t>
            </a:r>
            <a:r>
              <a:rPr lang="en-US" sz="1800" dirty="0"/>
              <a:t>still </a:t>
            </a:r>
            <a:r>
              <a:rPr lang="en-US" sz="1800" dirty="0" smtClean="0"/>
              <a:t>high</a:t>
            </a:r>
            <a:endParaRPr lang="en-US" sz="1800" dirty="0"/>
          </a:p>
          <a:p>
            <a:pPr marL="1087438" lvl="2" indent="-288925">
              <a:spcBef>
                <a:spcPct val="25000"/>
              </a:spcBef>
              <a:buClr>
                <a:schemeClr val="accent2"/>
              </a:buClr>
              <a:buFont typeface="Wingdings" pitchFamily="2" charset="2"/>
              <a:buChar char="§"/>
            </a:pPr>
            <a:r>
              <a:rPr lang="en-US" sz="1800" dirty="0"/>
              <a:t>Client virtualization deployment is still </a:t>
            </a:r>
            <a:r>
              <a:rPr lang="en-US" sz="1800" dirty="0" smtClean="0"/>
              <a:t>complex</a:t>
            </a:r>
            <a:endParaRPr lang="en-US" sz="18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775597"/>
          </a:xfrm>
        </p:spPr>
        <p:txBody>
          <a:bodyPr>
            <a:normAutofit fontScale="90000"/>
          </a:bodyPr>
          <a:lstStyle/>
          <a:p>
            <a:r>
              <a:rPr lang="en-US" dirty="0" smtClean="0"/>
              <a:t>Choices for Desktop Virtualization</a:t>
            </a:r>
            <a:br>
              <a:rPr lang="en-US" dirty="0" smtClean="0"/>
            </a:br>
            <a:r>
              <a:rPr lang="en-US" sz="2400" dirty="0" smtClean="0">
                <a:gradFill flip="none" rotWithShape="1">
                  <a:gsLst>
                    <a:gs pos="0">
                      <a:schemeClr val="bg2">
                        <a:lumMod val="75000"/>
                      </a:schemeClr>
                    </a:gs>
                    <a:gs pos="100000">
                      <a:schemeClr val="bg2">
                        <a:lumMod val="90000"/>
                      </a:schemeClr>
                    </a:gs>
                  </a:gsLst>
                  <a:lin ang="16200000" scaled="1"/>
                  <a:tileRect/>
                </a:gradFill>
                <a:latin typeface="Segoe" pitchFamily="34" charset="0"/>
              </a:rPr>
              <a:t>Supporting Your Hybrid </a:t>
            </a:r>
            <a:r>
              <a:rPr lang="en-US" sz="2400" dirty="0">
                <a:gradFill flip="none" rotWithShape="1">
                  <a:gsLst>
                    <a:gs pos="0">
                      <a:schemeClr val="bg2">
                        <a:lumMod val="75000"/>
                      </a:schemeClr>
                    </a:gs>
                    <a:gs pos="100000">
                      <a:schemeClr val="bg2">
                        <a:lumMod val="90000"/>
                      </a:schemeClr>
                    </a:gs>
                  </a:gsLst>
                  <a:lin ang="16200000" scaled="1"/>
                  <a:tileRect/>
                </a:gradFill>
                <a:latin typeface="Segoe" pitchFamily="34" charset="0"/>
              </a:rPr>
              <a:t>E</a:t>
            </a:r>
            <a:r>
              <a:rPr lang="en-US" sz="2400" dirty="0" smtClean="0">
                <a:gradFill flip="none" rotWithShape="1">
                  <a:gsLst>
                    <a:gs pos="0">
                      <a:schemeClr val="bg2">
                        <a:lumMod val="75000"/>
                      </a:schemeClr>
                    </a:gs>
                    <a:gs pos="100000">
                      <a:schemeClr val="bg2">
                        <a:lumMod val="90000"/>
                      </a:schemeClr>
                    </a:gs>
                  </a:gsLst>
                  <a:lin ang="16200000" scaled="1"/>
                  <a:tileRect/>
                </a:gradFill>
                <a:latin typeface="Segoe" pitchFamily="34" charset="0"/>
              </a:rPr>
              <a:t>nvironment</a:t>
            </a:r>
            <a:endParaRPr lang="en-US" sz="2400" dirty="0"/>
          </a:p>
        </p:txBody>
      </p:sp>
      <p:sp>
        <p:nvSpPr>
          <p:cNvPr id="44" name="Left-Right Arrow 43"/>
          <p:cNvSpPr/>
          <p:nvPr/>
        </p:nvSpPr>
        <p:spPr bwMode="auto">
          <a:xfrm>
            <a:off x="0" y="1721239"/>
            <a:ext cx="9144000" cy="3041779"/>
          </a:xfrm>
          <a:prstGeom prst="leftRightArrow">
            <a:avLst/>
          </a:prstGeom>
          <a:gradFill>
            <a:gsLst>
              <a:gs pos="0">
                <a:srgbClr val="5E9EFF"/>
              </a:gs>
              <a:gs pos="39999">
                <a:srgbClr val="85C2FF"/>
              </a:gs>
              <a:gs pos="70000">
                <a:srgbClr val="C4D6EB"/>
              </a:gs>
              <a:gs pos="100000">
                <a:srgbClr val="FFEBFA"/>
              </a:gs>
            </a:gsLst>
            <a:lin ang="13500000" scaled="0"/>
          </a:grad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indent="-342900" algn="ctr" defTabSz="914099">
              <a:lnSpc>
                <a:spcPct val="90000"/>
              </a:lnSpc>
              <a:buClr>
                <a:srgbClr val="FFFF99"/>
              </a:buClr>
              <a:buSzPct val="80000"/>
              <a:tabLst>
                <a:tab pos="424590" algn="l"/>
              </a:tabLst>
            </a:pPr>
            <a:endParaRPr lang="en-US" sz="1800" kern="0" dirty="0" smtClean="0">
              <a:gradFill flip="none" rotWithShape="1">
                <a:gsLst>
                  <a:gs pos="0">
                    <a:prstClr val="white"/>
                  </a:gs>
                  <a:gs pos="31000">
                    <a:prstClr val="white"/>
                  </a:gs>
                  <a:gs pos="81000">
                    <a:prstClr val="white">
                      <a:lumMod val="95000"/>
                    </a:prstClr>
                  </a:gs>
                </a:gsLst>
                <a:lin ang="5400000" scaled="1"/>
                <a:tileRect/>
              </a:gradFill>
              <a:latin typeface="Segoe Semibold" pitchFamily="34" charset="0"/>
              <a:cs typeface="+mn-cs"/>
            </a:endParaRPr>
          </a:p>
        </p:txBody>
      </p:sp>
      <p:grpSp>
        <p:nvGrpSpPr>
          <p:cNvPr id="3" name="Group 45"/>
          <p:cNvGrpSpPr/>
          <p:nvPr/>
        </p:nvGrpSpPr>
        <p:grpSpPr>
          <a:xfrm>
            <a:off x="279919" y="4556032"/>
            <a:ext cx="8674450" cy="1569390"/>
            <a:chOff x="338989" y="4654777"/>
            <a:chExt cx="8674450" cy="1569390"/>
          </a:xfrm>
        </p:grpSpPr>
        <p:grpSp>
          <p:nvGrpSpPr>
            <p:cNvPr id="4" name="Group 32"/>
            <p:cNvGrpSpPr/>
            <p:nvPr/>
          </p:nvGrpSpPr>
          <p:grpSpPr>
            <a:xfrm>
              <a:off x="718525" y="4654780"/>
              <a:ext cx="8294914" cy="1569391"/>
              <a:chOff x="1324467" y="4824952"/>
              <a:chExt cx="9509420" cy="1872688"/>
            </a:xfrm>
          </p:grpSpPr>
          <p:pic>
            <p:nvPicPr>
              <p:cNvPr id="59" name="Picture 8" descr="\\SERVER3\InternalBin\Resource DVD\DVD_ART36\Artwork_Imagery\Shapes\rings\blue-ring.png"/>
              <p:cNvPicPr>
                <a:picLocks noChangeAspect="1" noChangeArrowheads="1"/>
              </p:cNvPicPr>
              <p:nvPr/>
            </p:nvPicPr>
            <p:blipFill>
              <a:blip r:embed="rId3" cstate="email">
                <a:grayscl/>
              </a:blip>
              <a:srcRect/>
              <a:stretch>
                <a:fillRect/>
              </a:stretch>
            </p:blipFill>
            <p:spPr bwMode="auto">
              <a:xfrm>
                <a:off x="1324467" y="5325584"/>
                <a:ext cx="9509420" cy="1372056"/>
              </a:xfrm>
              <a:prstGeom prst="rect">
                <a:avLst/>
              </a:prstGeom>
              <a:noFill/>
            </p:spPr>
          </p:pic>
          <p:pic>
            <p:nvPicPr>
              <p:cNvPr id="62" name="Picture 6" descr="\\SERVER3\InternalBin\Resource DVD\DVD_ART36\Artwork_Imagery\Icons - Illustrations\_ xMAC STYLE\computer desktop pc 4.png"/>
              <p:cNvPicPr>
                <a:picLocks noChangeAspect="1" noChangeArrowheads="1"/>
              </p:cNvPicPr>
              <p:nvPr/>
            </p:nvPicPr>
            <p:blipFill>
              <a:blip r:embed="rId4" cstate="email"/>
              <a:stretch>
                <a:fillRect/>
              </a:stretch>
            </p:blipFill>
            <p:spPr bwMode="auto">
              <a:xfrm>
                <a:off x="2137356" y="5163954"/>
                <a:ext cx="1376812" cy="1264526"/>
              </a:xfrm>
              <a:prstGeom prst="rect">
                <a:avLst/>
              </a:prstGeom>
              <a:noFill/>
            </p:spPr>
          </p:pic>
          <p:pic>
            <p:nvPicPr>
              <p:cNvPr id="63" name="Picture 5" descr="\\SERVER3\InternalBin\Resource DVD\DVD_ART36\Artwork_Imagery\Icons - Illustrations\Hardware - Istock\Istock 5922273 - Data Center Servers  datacenter.png"/>
              <p:cNvPicPr>
                <a:picLocks noChangeAspect="1" noChangeArrowheads="1"/>
              </p:cNvPicPr>
              <p:nvPr/>
            </p:nvPicPr>
            <p:blipFill>
              <a:blip r:embed="rId5" cstate="email"/>
              <a:stretch>
                <a:fillRect/>
              </a:stretch>
            </p:blipFill>
            <p:spPr bwMode="auto">
              <a:xfrm>
                <a:off x="8339647" y="4824952"/>
                <a:ext cx="2065622" cy="1375459"/>
              </a:xfrm>
              <a:prstGeom prst="rect">
                <a:avLst/>
              </a:prstGeom>
              <a:noFill/>
            </p:spPr>
          </p:pic>
          <p:sp>
            <p:nvSpPr>
              <p:cNvPr id="64" name="Rectangle 63"/>
              <p:cNvSpPr/>
              <p:nvPr/>
            </p:nvSpPr>
            <p:spPr>
              <a:xfrm>
                <a:off x="1483796" y="5115614"/>
                <a:ext cx="9144000" cy="1318435"/>
              </a:xfrm>
              <a:prstGeom prst="rect">
                <a:avLst/>
              </a:prstGeom>
              <a:noFill/>
              <a:ln w="3175" cap="flat" cmpd="sng" algn="ctr">
                <a:noFill/>
                <a:prstDash val="solid"/>
                <a:round/>
                <a:headEnd type="none" w="med" len="med"/>
                <a:tailEnd type="none" w="med" len="med"/>
              </a:ln>
              <a:effectLst/>
            </p:spPr>
            <p:txBody>
              <a:bodyPr vert="horz" wrap="square" lIns="594360" tIns="91440" rIns="91440" bIns="91440" numCol="1" rtlCol="0" anchor="ctr" anchorCtr="0" compatLnSpc="1">
                <a:prstTxWarp prst="textArchDown">
                  <a:avLst/>
                </a:prstTxWarp>
              </a:bodyPr>
              <a:lstStyle/>
              <a:p>
                <a:pPr algn="ctr" defTabSz="914328" fontAlgn="auto">
                  <a:lnSpc>
                    <a:spcPct val="88000"/>
                  </a:lnSpc>
                  <a:spcBef>
                    <a:spcPct val="30000"/>
                  </a:spcBef>
                  <a:spcAft>
                    <a:spcPts val="0"/>
                  </a:spcAft>
                  <a:buClr>
                    <a:srgbClr val="1F497D"/>
                  </a:buClr>
                  <a:buSzPct val="95000"/>
                  <a:defRPr/>
                </a:pPr>
                <a:r>
                  <a:rPr lang="en-US" altLang="zh-CN" sz="2000" spc="-150" dirty="0" smtClean="0">
                    <a:solidFill>
                      <a:prstClr val="black"/>
                    </a:solidFill>
                    <a:latin typeface="Calibri"/>
                    <a:cs typeface="+mn-cs"/>
                  </a:rPr>
                  <a:t>Comprehensive Management Tools</a:t>
                </a:r>
                <a:endParaRPr lang="en-US" altLang="zh-CN" sz="2000" spc="-150" dirty="0">
                  <a:solidFill>
                    <a:prstClr val="black"/>
                  </a:solidFill>
                  <a:latin typeface="Calibri"/>
                  <a:cs typeface="+mn-cs"/>
                </a:endParaRPr>
              </a:p>
            </p:txBody>
          </p:sp>
        </p:grpSp>
        <p:pic>
          <p:nvPicPr>
            <p:cNvPr id="58" name="Picture 7" descr="C:\Users\davidg\Pictures\DVD_ART34\Artwork_Imagery\Icons - Illustrations\_WINDOWS SERVER ICONS\Hardware\Computer PC desktop machine.png"/>
            <p:cNvPicPr>
              <a:picLocks noChangeAspect="1" noChangeArrowheads="1"/>
            </p:cNvPicPr>
            <p:nvPr/>
          </p:nvPicPr>
          <p:blipFill>
            <a:blip r:embed="rId6" cstate="email"/>
            <a:srcRect/>
            <a:stretch>
              <a:fillRect/>
            </a:stretch>
          </p:blipFill>
          <p:spPr bwMode="auto">
            <a:xfrm>
              <a:off x="338989" y="4931381"/>
              <a:ext cx="1019185" cy="938612"/>
            </a:xfrm>
            <a:prstGeom prst="rect">
              <a:avLst/>
            </a:prstGeom>
            <a:noFill/>
          </p:spPr>
        </p:pic>
      </p:grpSp>
      <p:sp>
        <p:nvSpPr>
          <p:cNvPr id="65" name="TextBox 64"/>
          <p:cNvSpPr txBox="1"/>
          <p:nvPr/>
        </p:nvSpPr>
        <p:spPr>
          <a:xfrm>
            <a:off x="5816155" y="1228796"/>
            <a:ext cx="3197284" cy="1077218"/>
          </a:xfrm>
          <a:prstGeom prst="rect">
            <a:avLst/>
          </a:prstGeom>
          <a:noFill/>
        </p:spPr>
        <p:txBody>
          <a:bodyPr wrap="square" lIns="0" tIns="0" rIns="0" bIns="0" rtlCol="0">
            <a:spAutoFit/>
          </a:bodyPr>
          <a:lstStyle/>
          <a:p>
            <a:pPr algn="ctr" fontAlgn="auto">
              <a:spcBef>
                <a:spcPts val="0"/>
              </a:spcBef>
              <a:spcAft>
                <a:spcPts val="0"/>
              </a:spcAft>
            </a:pPr>
            <a:r>
              <a:rPr lang="en-US" sz="1600" b="1" dirty="0" smtClean="0">
                <a:gradFill>
                  <a:gsLst>
                    <a:gs pos="0">
                      <a:prstClr val="white"/>
                    </a:gs>
                    <a:gs pos="86000">
                      <a:prstClr val="white">
                        <a:lumMod val="95000"/>
                      </a:prstClr>
                    </a:gs>
                  </a:gsLst>
                  <a:lin ang="5400000" scaled="0"/>
                </a:gradFill>
                <a:latin typeface="Constantia"/>
                <a:cs typeface="+mn-cs"/>
              </a:rPr>
              <a:t> </a:t>
            </a:r>
            <a:r>
              <a:rPr lang="en-US" sz="1800" b="1" dirty="0" smtClean="0">
                <a:solidFill>
                  <a:prstClr val="black"/>
                </a:solidFill>
                <a:latin typeface="Calibri" pitchFamily="34" charset="0"/>
                <a:cs typeface="+mn-cs"/>
              </a:rPr>
              <a:t>VDI and Remote Desktop Services (RDS) for Every Company</a:t>
            </a:r>
          </a:p>
          <a:p>
            <a:pPr algn="ctr" fontAlgn="auto">
              <a:spcBef>
                <a:spcPts val="0"/>
              </a:spcBef>
              <a:spcAft>
                <a:spcPts val="0"/>
              </a:spcAft>
            </a:pPr>
            <a:r>
              <a:rPr lang="en-US" sz="1800" b="1" dirty="0" smtClean="0">
                <a:solidFill>
                  <a:prstClr val="black"/>
                </a:solidFill>
                <a:latin typeface="Calibri" pitchFamily="34" charset="0"/>
                <a:cs typeface="+mn-cs"/>
              </a:rPr>
              <a:t>  Not Every Desktop</a:t>
            </a:r>
          </a:p>
          <a:p>
            <a:pPr algn="ctr" fontAlgn="auto">
              <a:spcBef>
                <a:spcPts val="0"/>
              </a:spcBef>
              <a:spcAft>
                <a:spcPts val="0"/>
              </a:spcAft>
            </a:pPr>
            <a:endParaRPr lang="en-US" sz="1600" b="1" i="1" dirty="0" smtClean="0">
              <a:solidFill>
                <a:prstClr val="black"/>
              </a:solidFill>
              <a:latin typeface="Constantia"/>
              <a:cs typeface="+mn-cs"/>
            </a:endParaRPr>
          </a:p>
        </p:txBody>
      </p:sp>
      <p:sp>
        <p:nvSpPr>
          <p:cNvPr id="66" name="TextBox 65"/>
          <p:cNvSpPr txBox="1"/>
          <p:nvPr/>
        </p:nvSpPr>
        <p:spPr>
          <a:xfrm>
            <a:off x="213291" y="1276480"/>
            <a:ext cx="3439887" cy="553998"/>
          </a:xfrm>
          <a:prstGeom prst="rect">
            <a:avLst/>
          </a:prstGeom>
          <a:noFill/>
        </p:spPr>
        <p:txBody>
          <a:bodyPr wrap="square" lIns="0" tIns="0" rIns="0" bIns="0" rtlCol="0">
            <a:spAutoFit/>
          </a:bodyPr>
          <a:lstStyle/>
          <a:p>
            <a:pPr algn="ctr" fontAlgn="auto">
              <a:spcBef>
                <a:spcPts val="0"/>
              </a:spcBef>
              <a:spcAft>
                <a:spcPts val="0"/>
              </a:spcAft>
            </a:pPr>
            <a:r>
              <a:rPr lang="en-US" sz="1800" b="1" dirty="0" smtClean="0">
                <a:solidFill>
                  <a:prstClr val="black"/>
                </a:solidFill>
                <a:latin typeface="Calibri" pitchFamily="34" charset="0"/>
                <a:cs typeface="+mn-cs"/>
              </a:rPr>
              <a:t>App-V/User State Virtualization </a:t>
            </a:r>
          </a:p>
          <a:p>
            <a:pPr algn="ctr" fontAlgn="auto">
              <a:spcBef>
                <a:spcPts val="0"/>
              </a:spcBef>
              <a:spcAft>
                <a:spcPts val="0"/>
              </a:spcAft>
            </a:pPr>
            <a:r>
              <a:rPr lang="en-US" sz="1800" b="1" dirty="0" smtClean="0">
                <a:solidFill>
                  <a:prstClr val="black"/>
                </a:solidFill>
                <a:latin typeface="Calibri" pitchFamily="34" charset="0"/>
                <a:cs typeface="+mn-cs"/>
              </a:rPr>
              <a:t>for All Desktops</a:t>
            </a:r>
          </a:p>
        </p:txBody>
      </p:sp>
      <p:grpSp>
        <p:nvGrpSpPr>
          <p:cNvPr id="5" name="Group 66"/>
          <p:cNvGrpSpPr/>
          <p:nvPr/>
        </p:nvGrpSpPr>
        <p:grpSpPr>
          <a:xfrm>
            <a:off x="639795" y="2067446"/>
            <a:ext cx="2212691" cy="2559964"/>
            <a:chOff x="639795" y="2156346"/>
            <a:chExt cx="2212691" cy="2559964"/>
          </a:xfrm>
        </p:grpSpPr>
        <p:grpSp>
          <p:nvGrpSpPr>
            <p:cNvPr id="6" name="Group 47"/>
            <p:cNvGrpSpPr/>
            <p:nvPr/>
          </p:nvGrpSpPr>
          <p:grpSpPr>
            <a:xfrm>
              <a:off x="639795" y="2156346"/>
              <a:ext cx="2212691" cy="950540"/>
              <a:chOff x="5720506" y="2300747"/>
              <a:chExt cx="2212691" cy="950540"/>
            </a:xfrm>
          </p:grpSpPr>
          <p:sp>
            <p:nvSpPr>
              <p:cNvPr id="76" name="Rounded Rectangle 75"/>
              <p:cNvSpPr/>
              <p:nvPr/>
            </p:nvSpPr>
            <p:spPr bwMode="auto">
              <a:xfrm>
                <a:off x="5741346" y="2393096"/>
                <a:ext cx="2191851" cy="787500"/>
              </a:xfrm>
              <a:prstGeom prst="roundRect">
                <a:avLst>
                  <a:gd name="adj" fmla="val 3773"/>
                </a:avLst>
              </a:prstGeom>
              <a:gradFill flip="none" rotWithShape="1">
                <a:gsLst>
                  <a:gs pos="5000">
                    <a:schemeClr val="accent2">
                      <a:lumMod val="50000"/>
                    </a:schemeClr>
                  </a:gs>
                  <a:gs pos="54000">
                    <a:srgbClr val="2064A1">
                      <a:alpha val="82000"/>
                    </a:srgbClr>
                  </a:gs>
                  <a:gs pos="100000">
                    <a:schemeClr val="accent2">
                      <a:lumMod val="60000"/>
                      <a:lumOff val="40000"/>
                    </a:schemeClr>
                  </a:gs>
                </a:gsLst>
                <a:lin ang="1620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a:sp3d>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1400" dirty="0" smtClean="0">
                    <a:solidFill>
                      <a:srgbClr val="FFFFFF"/>
                    </a:solidFill>
                    <a:latin typeface="Calibri"/>
                    <a:cs typeface="+mn-cs"/>
                  </a:rPr>
                  <a:t>Data &amp; </a:t>
                </a:r>
                <a:br>
                  <a:rPr lang="en-US" altLang="zh-CN" sz="1400" dirty="0" smtClean="0">
                    <a:solidFill>
                      <a:srgbClr val="FFFFFF"/>
                    </a:solidFill>
                    <a:latin typeface="Calibri"/>
                    <a:cs typeface="+mn-cs"/>
                  </a:rPr>
                </a:br>
                <a:r>
                  <a:rPr lang="en-US" altLang="zh-CN" sz="1400" dirty="0" smtClean="0">
                    <a:solidFill>
                      <a:srgbClr val="FFFFFF"/>
                    </a:solidFill>
                    <a:latin typeface="Calibri"/>
                    <a:cs typeface="+mn-cs"/>
                  </a:rPr>
                  <a:t>User Settings</a:t>
                </a:r>
              </a:p>
            </p:txBody>
          </p:sp>
          <p:pic>
            <p:nvPicPr>
              <p:cNvPr id="77" name="Picture 3" descr="\\SERVER3\InternalBin\Resource DVD\DVD_ART36\Artwork_Imagery\Icons - Illustrations\_ REAL VISTA STYLE\batch database group.png"/>
              <p:cNvPicPr>
                <a:picLocks noChangeAspect="1" noChangeArrowheads="1"/>
              </p:cNvPicPr>
              <p:nvPr/>
            </p:nvPicPr>
            <p:blipFill>
              <a:blip r:embed="rId7" cstate="print"/>
              <a:stretch>
                <a:fillRect/>
              </a:stretch>
            </p:blipFill>
            <p:spPr bwMode="auto">
              <a:xfrm>
                <a:off x="5720506" y="2300747"/>
                <a:ext cx="948496" cy="950540"/>
              </a:xfrm>
              <a:prstGeom prst="rect">
                <a:avLst/>
              </a:prstGeom>
              <a:noFill/>
              <a:effectLst/>
            </p:spPr>
          </p:pic>
        </p:grpSp>
        <p:grpSp>
          <p:nvGrpSpPr>
            <p:cNvPr id="7" name="Group 50"/>
            <p:cNvGrpSpPr/>
            <p:nvPr/>
          </p:nvGrpSpPr>
          <p:grpSpPr>
            <a:xfrm>
              <a:off x="650366" y="3023836"/>
              <a:ext cx="2192886" cy="833019"/>
              <a:chOff x="5731077" y="3168237"/>
              <a:chExt cx="2192886" cy="833019"/>
            </a:xfrm>
          </p:grpSpPr>
          <p:sp>
            <p:nvSpPr>
              <p:cNvPr id="74" name="Rounded Rectangle 73"/>
              <p:cNvSpPr/>
              <p:nvPr/>
            </p:nvSpPr>
            <p:spPr bwMode="auto">
              <a:xfrm>
                <a:off x="5731077" y="3197737"/>
                <a:ext cx="2192886" cy="787500"/>
              </a:xfrm>
              <a:prstGeom prst="roundRect">
                <a:avLst>
                  <a:gd name="adj" fmla="val 3773"/>
                </a:avLst>
              </a:prstGeom>
              <a:gradFill flip="none" rotWithShape="1">
                <a:gsLst>
                  <a:gs pos="1000">
                    <a:srgbClr val="3C5220">
                      <a:alpha val="90000"/>
                    </a:srgbClr>
                  </a:gs>
                  <a:gs pos="66000">
                    <a:schemeClr val="accent4">
                      <a:lumMod val="75000"/>
                    </a:schemeClr>
                  </a:gs>
                  <a:gs pos="100000">
                    <a:schemeClr val="accent4">
                      <a:lumMod val="60000"/>
                      <a:lumOff val="40000"/>
                    </a:schemeClr>
                  </a:gs>
                </a:gsLst>
                <a:lin ang="1620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a:sp3d>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1400" dirty="0" smtClean="0">
                    <a:solidFill>
                      <a:srgbClr val="FFFFFF"/>
                    </a:solidFill>
                    <a:latin typeface="Calibri" pitchFamily="34" charset="0"/>
                    <a:cs typeface="+mn-cs"/>
                  </a:rPr>
                  <a:t>   Applications</a:t>
                </a:r>
              </a:p>
            </p:txBody>
          </p:sp>
          <p:pic>
            <p:nvPicPr>
              <p:cNvPr id="75" name="Picture 2" descr="image002"/>
              <p:cNvPicPr>
                <a:picLocks noChangeAspect="1" noChangeArrowheads="1"/>
              </p:cNvPicPr>
              <p:nvPr/>
            </p:nvPicPr>
            <p:blipFill>
              <a:blip r:embed="rId8" cstate="print"/>
              <a:stretch>
                <a:fillRect/>
              </a:stretch>
            </p:blipFill>
            <p:spPr bwMode="auto">
              <a:xfrm>
                <a:off x="5741346" y="3168237"/>
                <a:ext cx="833019" cy="833019"/>
              </a:xfrm>
              <a:prstGeom prst="rect">
                <a:avLst/>
              </a:prstGeom>
              <a:noFill/>
              <a:ln>
                <a:noFill/>
              </a:ln>
            </p:spPr>
          </p:pic>
        </p:grpSp>
        <p:grpSp>
          <p:nvGrpSpPr>
            <p:cNvPr id="8" name="Group 53"/>
            <p:cNvGrpSpPr/>
            <p:nvPr/>
          </p:nvGrpSpPr>
          <p:grpSpPr>
            <a:xfrm>
              <a:off x="639795" y="3803792"/>
              <a:ext cx="2192886" cy="912518"/>
              <a:chOff x="5720506" y="3948193"/>
              <a:chExt cx="2192886" cy="912518"/>
            </a:xfrm>
          </p:grpSpPr>
          <p:sp>
            <p:nvSpPr>
              <p:cNvPr id="72" name="Rounded Rectangle 22"/>
              <p:cNvSpPr/>
              <p:nvPr/>
            </p:nvSpPr>
            <p:spPr bwMode="auto">
              <a:xfrm>
                <a:off x="5720506" y="4001256"/>
                <a:ext cx="2192886" cy="787500"/>
              </a:xfrm>
              <a:prstGeom prst="roundRect">
                <a:avLst>
                  <a:gd name="adj" fmla="val 3773"/>
                </a:avLst>
              </a:prstGeom>
              <a:gradFill flip="none" rotWithShape="1">
                <a:gsLst>
                  <a:gs pos="28000">
                    <a:srgbClr val="721B13">
                      <a:alpha val="96000"/>
                    </a:srgbClr>
                  </a:gs>
                  <a:gs pos="100000">
                    <a:srgbClr val="FF6600"/>
                  </a:gs>
                  <a:gs pos="81000">
                    <a:srgbClr val="CD4116"/>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a:sp3d>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1400" dirty="0" smtClean="0">
                    <a:solidFill>
                      <a:srgbClr val="FFFFFF"/>
                    </a:solidFill>
                    <a:latin typeface="Calibri"/>
                    <a:cs typeface="+mn-cs"/>
                  </a:rPr>
                  <a:t>Windows Executes Locally</a:t>
                </a:r>
              </a:p>
            </p:txBody>
          </p:sp>
          <p:pic>
            <p:nvPicPr>
              <p:cNvPr id="73" name="Picture 3" descr="\\SERVER3\InternalBin\Resource DVD\DVD_ART36\Logos\Windows Vista\_ Windows Vista (brand)\Windows Vista button.png"/>
              <p:cNvPicPr>
                <a:picLocks noChangeAspect="1" noChangeArrowheads="1"/>
              </p:cNvPicPr>
              <p:nvPr/>
            </p:nvPicPr>
            <p:blipFill>
              <a:blip r:embed="rId9" cstate="print"/>
              <a:stretch>
                <a:fillRect/>
              </a:stretch>
            </p:blipFill>
            <p:spPr bwMode="auto">
              <a:xfrm>
                <a:off x="5737688" y="3948193"/>
                <a:ext cx="912518" cy="912518"/>
              </a:xfrm>
              <a:prstGeom prst="rect">
                <a:avLst/>
              </a:prstGeom>
              <a:noFill/>
              <a:effectLst/>
            </p:spPr>
          </p:pic>
        </p:grpSp>
        <p:sp>
          <p:nvSpPr>
            <p:cNvPr id="71" name="Rectangle 70"/>
            <p:cNvSpPr/>
            <p:nvPr/>
          </p:nvSpPr>
          <p:spPr bwMode="auto">
            <a:xfrm>
              <a:off x="639795" y="2248696"/>
              <a:ext cx="2212691" cy="1608160"/>
            </a:xfrm>
            <a:prstGeom prst="rect">
              <a:avLst/>
            </a:prstGeom>
            <a:noFill/>
            <a:ln w="63500">
              <a:solidFill>
                <a:schemeClr val="tx2"/>
              </a:solidFill>
              <a:headEnd type="none" w="med" len="med"/>
              <a:tailEnd type="none" w="med" len="med"/>
            </a:ln>
            <a:effectLst>
              <a:glow rad="228600">
                <a:schemeClr val="accent5">
                  <a:satMod val="175000"/>
                  <a:alpha val="40000"/>
                </a:schemeClr>
              </a:glow>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indent="-342900" algn="ctr" defTabSz="914099">
                <a:lnSpc>
                  <a:spcPct val="90000"/>
                </a:lnSpc>
                <a:buClr>
                  <a:srgbClr val="FFFF99"/>
                </a:buClr>
                <a:buSzPct val="80000"/>
                <a:tabLst>
                  <a:tab pos="424590" algn="l"/>
                </a:tabLst>
              </a:pPr>
              <a:endParaRPr lang="en-US" sz="1800" kern="0" dirty="0" smtClean="0">
                <a:gradFill flip="none" rotWithShape="1">
                  <a:gsLst>
                    <a:gs pos="0">
                      <a:prstClr val="white"/>
                    </a:gs>
                    <a:gs pos="31000">
                      <a:prstClr val="white"/>
                    </a:gs>
                    <a:gs pos="81000">
                      <a:prstClr val="white">
                        <a:lumMod val="95000"/>
                      </a:prstClr>
                    </a:gs>
                  </a:gsLst>
                  <a:lin ang="5400000" scaled="1"/>
                  <a:tileRect/>
                </a:gradFill>
                <a:latin typeface="Segoe Semibold" pitchFamily="34" charset="0"/>
                <a:cs typeface="+mn-cs"/>
              </a:endParaRPr>
            </a:p>
          </p:txBody>
        </p:sp>
      </p:grpSp>
      <p:sp>
        <p:nvSpPr>
          <p:cNvPr id="78" name="Rectangle 77"/>
          <p:cNvSpPr/>
          <p:nvPr/>
        </p:nvSpPr>
        <p:spPr>
          <a:xfrm>
            <a:off x="2852486" y="2780463"/>
            <a:ext cx="3538942" cy="1015663"/>
          </a:xfrm>
          <a:prstGeom prst="rect">
            <a:avLst/>
          </a:prstGeom>
        </p:spPr>
        <p:txBody>
          <a:bodyPr wrap="square">
            <a:spAutoFit/>
          </a:bodyPr>
          <a:lstStyle/>
          <a:p>
            <a:pPr algn="ctr" fontAlgn="auto">
              <a:spcBef>
                <a:spcPts val="0"/>
              </a:spcBef>
              <a:spcAft>
                <a:spcPts val="0"/>
              </a:spcAft>
            </a:pPr>
            <a:r>
              <a:rPr lang="en-US" sz="2000" dirty="0">
                <a:solidFill>
                  <a:prstClr val="white"/>
                </a:solidFill>
                <a:effectLst>
                  <a:outerShdw blurRad="38100" dist="38100" dir="2700000" algn="tl">
                    <a:srgbClr val="000000">
                      <a:alpha val="43137"/>
                    </a:srgbClr>
                  </a:outerShdw>
                </a:effectLst>
                <a:latin typeface="Calibri" pitchFamily="34" charset="0"/>
                <a:cs typeface="+mn-cs"/>
              </a:rPr>
              <a:t>Business Agility </a:t>
            </a:r>
            <a:r>
              <a:rPr lang="en-US" sz="2000" dirty="0" smtClean="0">
                <a:solidFill>
                  <a:prstClr val="white"/>
                </a:solidFill>
                <a:effectLst>
                  <a:outerShdw blurRad="38100" dist="38100" dir="2700000" algn="tl">
                    <a:srgbClr val="000000">
                      <a:alpha val="43137"/>
                    </a:srgbClr>
                  </a:outerShdw>
                </a:effectLst>
                <a:latin typeface="Calibri" pitchFamily="34" charset="0"/>
                <a:cs typeface="+mn-cs"/>
              </a:rPr>
              <a:t>and </a:t>
            </a:r>
            <a:r>
              <a:rPr lang="en-US" sz="2000" dirty="0">
                <a:solidFill>
                  <a:prstClr val="white"/>
                </a:solidFill>
                <a:effectLst>
                  <a:outerShdw blurRad="38100" dist="38100" dir="2700000" algn="tl">
                    <a:srgbClr val="000000">
                      <a:alpha val="43137"/>
                    </a:srgbClr>
                  </a:outerShdw>
                </a:effectLst>
                <a:latin typeface="Calibri" pitchFamily="34" charset="0"/>
                <a:cs typeface="+mn-cs"/>
              </a:rPr>
              <a:t>Continuity</a:t>
            </a:r>
          </a:p>
          <a:p>
            <a:pPr algn="ctr" fontAlgn="auto">
              <a:spcBef>
                <a:spcPts val="0"/>
              </a:spcBef>
              <a:spcAft>
                <a:spcPts val="0"/>
              </a:spcAft>
            </a:pPr>
            <a:r>
              <a:rPr lang="en-US" sz="2000" dirty="0">
                <a:solidFill>
                  <a:prstClr val="white"/>
                </a:solidFill>
                <a:effectLst>
                  <a:outerShdw blurRad="38100" dist="38100" dir="2700000" algn="tl">
                    <a:srgbClr val="000000">
                      <a:alpha val="43137"/>
                    </a:srgbClr>
                  </a:outerShdw>
                </a:effectLst>
                <a:latin typeface="Calibri" pitchFamily="34" charset="0"/>
                <a:cs typeface="+mn-cs"/>
              </a:rPr>
              <a:t>Anywhere Access for </a:t>
            </a:r>
            <a:r>
              <a:rPr lang="en-US" sz="2000" dirty="0" smtClean="0">
                <a:solidFill>
                  <a:prstClr val="white"/>
                </a:solidFill>
                <a:effectLst>
                  <a:outerShdw blurRad="38100" dist="38100" dir="2700000" algn="tl">
                    <a:srgbClr val="000000">
                      <a:alpha val="43137"/>
                    </a:srgbClr>
                  </a:outerShdw>
                </a:effectLst>
                <a:latin typeface="Calibri" pitchFamily="34" charset="0"/>
                <a:cs typeface="+mn-cs"/>
              </a:rPr>
              <a:t>Users</a:t>
            </a:r>
          </a:p>
          <a:p>
            <a:pPr algn="ctr" fontAlgn="auto">
              <a:spcBef>
                <a:spcPts val="0"/>
              </a:spcBef>
              <a:spcAft>
                <a:spcPts val="0"/>
              </a:spcAft>
            </a:pPr>
            <a:r>
              <a:rPr lang="en-US" sz="2000" dirty="0">
                <a:solidFill>
                  <a:prstClr val="white"/>
                </a:solidFill>
                <a:effectLst>
                  <a:outerShdw blurRad="38100" dist="38100" dir="2700000" algn="tl">
                    <a:srgbClr val="000000">
                      <a:alpha val="43137"/>
                    </a:srgbClr>
                  </a:outerShdw>
                </a:effectLst>
                <a:latin typeface="Calibri" pitchFamily="34" charset="0"/>
                <a:cs typeface="+mn-cs"/>
              </a:rPr>
              <a:t>Comprehensive Set of </a:t>
            </a:r>
            <a:r>
              <a:rPr lang="en-US" sz="2000" dirty="0" smtClean="0">
                <a:solidFill>
                  <a:prstClr val="white"/>
                </a:solidFill>
                <a:effectLst>
                  <a:outerShdw blurRad="38100" dist="38100" dir="2700000" algn="tl">
                    <a:srgbClr val="000000">
                      <a:alpha val="43137"/>
                    </a:srgbClr>
                  </a:outerShdw>
                </a:effectLst>
                <a:latin typeface="Calibri" pitchFamily="34" charset="0"/>
                <a:cs typeface="+mn-cs"/>
              </a:rPr>
              <a:t>Solutions</a:t>
            </a:r>
            <a:endParaRPr lang="en-US" sz="2000" dirty="0">
              <a:solidFill>
                <a:prstClr val="white"/>
              </a:solidFill>
              <a:effectLst>
                <a:outerShdw blurRad="38100" dist="38100" dir="2700000" algn="tl">
                  <a:srgbClr val="000000">
                    <a:alpha val="43137"/>
                  </a:srgbClr>
                </a:outerShdw>
              </a:effectLst>
              <a:latin typeface="Calibri" pitchFamily="34" charset="0"/>
              <a:cs typeface="+mn-cs"/>
            </a:endParaRPr>
          </a:p>
        </p:txBody>
      </p:sp>
      <p:grpSp>
        <p:nvGrpSpPr>
          <p:cNvPr id="9" name="Group 78"/>
          <p:cNvGrpSpPr/>
          <p:nvPr/>
        </p:nvGrpSpPr>
        <p:grpSpPr>
          <a:xfrm>
            <a:off x="6370588" y="2067446"/>
            <a:ext cx="2212691" cy="2488009"/>
            <a:chOff x="6370588" y="2156346"/>
            <a:chExt cx="2212691" cy="2488009"/>
          </a:xfrm>
        </p:grpSpPr>
        <p:grpSp>
          <p:nvGrpSpPr>
            <p:cNvPr id="10" name="Group 18"/>
            <p:cNvGrpSpPr/>
            <p:nvPr/>
          </p:nvGrpSpPr>
          <p:grpSpPr>
            <a:xfrm>
              <a:off x="6370588" y="3856855"/>
              <a:ext cx="2192886" cy="787500"/>
              <a:chOff x="6370588" y="3856855"/>
              <a:chExt cx="2192886" cy="787500"/>
            </a:xfrm>
          </p:grpSpPr>
          <p:sp>
            <p:nvSpPr>
              <p:cNvPr id="89" name="Rounded Rectangle 22"/>
              <p:cNvSpPr/>
              <p:nvPr/>
            </p:nvSpPr>
            <p:spPr bwMode="auto">
              <a:xfrm>
                <a:off x="6370588" y="3856855"/>
                <a:ext cx="2192886" cy="787500"/>
              </a:xfrm>
              <a:prstGeom prst="roundRect">
                <a:avLst>
                  <a:gd name="adj" fmla="val 3773"/>
                </a:avLst>
              </a:prstGeom>
              <a:gradFill flip="none" rotWithShape="1">
                <a:gsLst>
                  <a:gs pos="28000">
                    <a:srgbClr val="721B13">
                      <a:alpha val="96000"/>
                    </a:srgbClr>
                  </a:gs>
                  <a:gs pos="100000">
                    <a:srgbClr val="FF6600"/>
                  </a:gs>
                  <a:gs pos="81000">
                    <a:srgbClr val="CD4116"/>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a:sp3d>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1400" dirty="0" smtClean="0">
                    <a:solidFill>
                      <a:srgbClr val="FFFFFF"/>
                    </a:solidFill>
                    <a:latin typeface="Calibri"/>
                    <a:cs typeface="+mn-cs"/>
                  </a:rPr>
                  <a:t>Windows® in </a:t>
                </a:r>
              </a:p>
              <a:p>
                <a:pPr algn="r" defTabSz="914328" fontAlgn="auto">
                  <a:lnSpc>
                    <a:spcPct val="88000"/>
                  </a:lnSpc>
                  <a:spcBef>
                    <a:spcPts val="0"/>
                  </a:spcBef>
                  <a:spcAft>
                    <a:spcPts val="0"/>
                  </a:spcAft>
                  <a:defRPr/>
                </a:pPr>
                <a:r>
                  <a:rPr lang="en-US" altLang="zh-CN" sz="1400" dirty="0" smtClean="0">
                    <a:solidFill>
                      <a:srgbClr val="FFFFFF"/>
                    </a:solidFill>
                    <a:latin typeface="Calibri"/>
                    <a:cs typeface="+mn-cs"/>
                  </a:rPr>
                  <a:t>Data Center</a:t>
                </a:r>
              </a:p>
            </p:txBody>
          </p:sp>
          <p:grpSp>
            <p:nvGrpSpPr>
              <p:cNvPr id="11" name="Group 17"/>
              <p:cNvGrpSpPr/>
              <p:nvPr/>
            </p:nvGrpSpPr>
            <p:grpSpPr>
              <a:xfrm>
                <a:off x="6670775" y="3945141"/>
                <a:ext cx="510130" cy="629820"/>
                <a:chOff x="9392819" y="579019"/>
                <a:chExt cx="598301" cy="738677"/>
              </a:xfrm>
            </p:grpSpPr>
            <p:pic>
              <p:nvPicPr>
                <p:cNvPr id="91" name="Picture 3" descr="image00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392819" y="579019"/>
                  <a:ext cx="293501" cy="52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 name="Picture 3" descr="image00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545219" y="687877"/>
                  <a:ext cx="293501" cy="52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 name="Picture 3" descr="image00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697619" y="796735"/>
                  <a:ext cx="293501" cy="52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12" name="Group 16"/>
            <p:cNvGrpSpPr/>
            <p:nvPr/>
          </p:nvGrpSpPr>
          <p:grpSpPr>
            <a:xfrm>
              <a:off x="6370588" y="2156346"/>
              <a:ext cx="2212691" cy="2488009"/>
              <a:chOff x="6370588" y="2156346"/>
              <a:chExt cx="2212691" cy="2488009"/>
            </a:xfrm>
          </p:grpSpPr>
          <p:grpSp>
            <p:nvGrpSpPr>
              <p:cNvPr id="13" name="Group 35"/>
              <p:cNvGrpSpPr/>
              <p:nvPr/>
            </p:nvGrpSpPr>
            <p:grpSpPr>
              <a:xfrm>
                <a:off x="6370588" y="2156346"/>
                <a:ext cx="2212691" cy="950540"/>
                <a:chOff x="5720506" y="2300747"/>
                <a:chExt cx="2212691" cy="950540"/>
              </a:xfrm>
            </p:grpSpPr>
            <p:sp>
              <p:nvSpPr>
                <p:cNvPr id="87" name="Rounded Rectangle 86"/>
                <p:cNvSpPr/>
                <p:nvPr/>
              </p:nvSpPr>
              <p:spPr bwMode="auto">
                <a:xfrm>
                  <a:off x="5741346" y="2393096"/>
                  <a:ext cx="2191851" cy="787500"/>
                </a:xfrm>
                <a:prstGeom prst="roundRect">
                  <a:avLst>
                    <a:gd name="adj" fmla="val 3773"/>
                  </a:avLst>
                </a:prstGeom>
                <a:gradFill flip="none" rotWithShape="1">
                  <a:gsLst>
                    <a:gs pos="5000">
                      <a:schemeClr val="accent2">
                        <a:lumMod val="50000"/>
                      </a:schemeClr>
                    </a:gs>
                    <a:gs pos="54000">
                      <a:srgbClr val="2064A1">
                        <a:alpha val="82000"/>
                      </a:srgbClr>
                    </a:gs>
                    <a:gs pos="100000">
                      <a:schemeClr val="accent2">
                        <a:lumMod val="60000"/>
                        <a:lumOff val="40000"/>
                      </a:schemeClr>
                    </a:gs>
                  </a:gsLst>
                  <a:lin ang="1620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a:sp3d>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1400" dirty="0" smtClean="0">
                      <a:solidFill>
                        <a:srgbClr val="FFFFFF"/>
                      </a:solidFill>
                      <a:latin typeface="Calibri"/>
                      <a:cs typeface="+mn-cs"/>
                    </a:rPr>
                    <a:t>Data &amp; </a:t>
                  </a:r>
                  <a:br>
                    <a:rPr lang="en-US" altLang="zh-CN" sz="1400" dirty="0" smtClean="0">
                      <a:solidFill>
                        <a:srgbClr val="FFFFFF"/>
                      </a:solidFill>
                      <a:latin typeface="Calibri"/>
                      <a:cs typeface="+mn-cs"/>
                    </a:rPr>
                  </a:br>
                  <a:r>
                    <a:rPr lang="en-US" altLang="zh-CN" sz="1400" dirty="0" smtClean="0">
                      <a:solidFill>
                        <a:srgbClr val="FFFFFF"/>
                      </a:solidFill>
                      <a:latin typeface="Calibri"/>
                      <a:cs typeface="+mn-cs"/>
                    </a:rPr>
                    <a:t>User Settings</a:t>
                  </a:r>
                </a:p>
              </p:txBody>
            </p:sp>
            <p:pic>
              <p:nvPicPr>
                <p:cNvPr id="88" name="Picture 3" descr="\\SERVER3\InternalBin\Resource DVD\DVD_ART36\Artwork_Imagery\Icons - Illustrations\_ REAL VISTA STYLE\batch database group.png"/>
                <p:cNvPicPr>
                  <a:picLocks noChangeAspect="1" noChangeArrowheads="1"/>
                </p:cNvPicPr>
                <p:nvPr/>
              </p:nvPicPr>
              <p:blipFill>
                <a:blip r:embed="rId7" cstate="print"/>
                <a:stretch>
                  <a:fillRect/>
                </a:stretch>
              </p:blipFill>
              <p:spPr bwMode="auto">
                <a:xfrm>
                  <a:off x="5720506" y="2300747"/>
                  <a:ext cx="948496" cy="950540"/>
                </a:xfrm>
                <a:prstGeom prst="rect">
                  <a:avLst/>
                </a:prstGeom>
                <a:noFill/>
                <a:effectLst/>
              </p:spPr>
            </p:pic>
          </p:grpSp>
          <p:grpSp>
            <p:nvGrpSpPr>
              <p:cNvPr id="14" name="Group 38"/>
              <p:cNvGrpSpPr/>
              <p:nvPr/>
            </p:nvGrpSpPr>
            <p:grpSpPr>
              <a:xfrm>
                <a:off x="6381159" y="3023836"/>
                <a:ext cx="2192886" cy="833019"/>
                <a:chOff x="5731077" y="3168237"/>
                <a:chExt cx="2192886" cy="833019"/>
              </a:xfrm>
            </p:grpSpPr>
            <p:sp>
              <p:nvSpPr>
                <p:cNvPr id="85" name="Rounded Rectangle 84"/>
                <p:cNvSpPr/>
                <p:nvPr/>
              </p:nvSpPr>
              <p:spPr bwMode="auto">
                <a:xfrm>
                  <a:off x="5731077" y="3197737"/>
                  <a:ext cx="2192886" cy="787500"/>
                </a:xfrm>
                <a:prstGeom prst="roundRect">
                  <a:avLst>
                    <a:gd name="adj" fmla="val 3773"/>
                  </a:avLst>
                </a:prstGeom>
                <a:gradFill flip="none" rotWithShape="1">
                  <a:gsLst>
                    <a:gs pos="1000">
                      <a:srgbClr val="3C5220">
                        <a:alpha val="90000"/>
                      </a:srgbClr>
                    </a:gs>
                    <a:gs pos="66000">
                      <a:schemeClr val="accent4">
                        <a:lumMod val="75000"/>
                      </a:schemeClr>
                    </a:gs>
                    <a:gs pos="100000">
                      <a:schemeClr val="accent4">
                        <a:lumMod val="60000"/>
                        <a:lumOff val="40000"/>
                      </a:schemeClr>
                    </a:gs>
                  </a:gsLst>
                  <a:lin ang="1620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a:sp3d>
              </p:spPr>
              <p:txBody>
                <a:bodyPr vert="horz" wrap="square" lIns="91440" tIns="91440" rIns="91440" bIns="91440" numCol="1" rtlCol="0" anchor="ctr" anchorCtr="0" compatLnSpc="1">
                  <a:prstTxWarp prst="textNoShape">
                    <a:avLst/>
                  </a:prstTxWarp>
                </a:bodyPr>
                <a:lstStyle/>
                <a:p>
                  <a:pPr algn="r" defTabSz="914328" fontAlgn="auto">
                    <a:lnSpc>
                      <a:spcPct val="88000"/>
                    </a:lnSpc>
                    <a:spcBef>
                      <a:spcPts val="0"/>
                    </a:spcBef>
                    <a:spcAft>
                      <a:spcPts val="0"/>
                    </a:spcAft>
                    <a:defRPr/>
                  </a:pPr>
                  <a:r>
                    <a:rPr lang="en-US" altLang="zh-CN" sz="1400" dirty="0" smtClean="0">
                      <a:solidFill>
                        <a:srgbClr val="FFFFFF"/>
                      </a:solidFill>
                      <a:latin typeface="Calibri" pitchFamily="34" charset="0"/>
                      <a:cs typeface="+mn-cs"/>
                    </a:rPr>
                    <a:t>   Applications</a:t>
                  </a:r>
                </a:p>
              </p:txBody>
            </p:sp>
            <p:pic>
              <p:nvPicPr>
                <p:cNvPr id="86" name="Picture 2" descr="image002"/>
                <p:cNvPicPr>
                  <a:picLocks noChangeAspect="1" noChangeArrowheads="1"/>
                </p:cNvPicPr>
                <p:nvPr/>
              </p:nvPicPr>
              <p:blipFill>
                <a:blip r:embed="rId8" cstate="print"/>
                <a:stretch>
                  <a:fillRect/>
                </a:stretch>
              </p:blipFill>
              <p:spPr bwMode="auto">
                <a:xfrm>
                  <a:off x="5741346" y="3168237"/>
                  <a:ext cx="833019" cy="833019"/>
                </a:xfrm>
                <a:prstGeom prst="rect">
                  <a:avLst/>
                </a:prstGeom>
                <a:noFill/>
                <a:ln>
                  <a:noFill/>
                </a:ln>
              </p:spPr>
            </p:pic>
          </p:grpSp>
          <p:sp>
            <p:nvSpPr>
              <p:cNvPr id="84" name="Rectangle 83"/>
              <p:cNvSpPr/>
              <p:nvPr/>
            </p:nvSpPr>
            <p:spPr bwMode="auto">
              <a:xfrm>
                <a:off x="6370588" y="2248695"/>
                <a:ext cx="2212691" cy="2395660"/>
              </a:xfrm>
              <a:prstGeom prst="rect">
                <a:avLst/>
              </a:prstGeom>
              <a:noFill/>
              <a:ln w="63500">
                <a:solidFill>
                  <a:schemeClr val="tx2"/>
                </a:solidFill>
                <a:headEnd type="none" w="med" len="med"/>
                <a:tailEnd type="none" w="med" len="med"/>
              </a:ln>
              <a:effectLst>
                <a:glow rad="228600">
                  <a:schemeClr val="accent5">
                    <a:satMod val="175000"/>
                    <a:alpha val="40000"/>
                  </a:schemeClr>
                </a:glow>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indent="-342900" algn="ctr" defTabSz="914099">
                  <a:lnSpc>
                    <a:spcPct val="90000"/>
                  </a:lnSpc>
                  <a:buClr>
                    <a:srgbClr val="FFFF99"/>
                  </a:buClr>
                  <a:buSzPct val="80000"/>
                  <a:tabLst>
                    <a:tab pos="424590" algn="l"/>
                  </a:tabLst>
                </a:pPr>
                <a:endParaRPr lang="en-US" sz="1800" kern="0" dirty="0" smtClean="0">
                  <a:gradFill flip="none" rotWithShape="1">
                    <a:gsLst>
                      <a:gs pos="0">
                        <a:prstClr val="white"/>
                      </a:gs>
                      <a:gs pos="31000">
                        <a:prstClr val="white"/>
                      </a:gs>
                      <a:gs pos="81000">
                        <a:prstClr val="white">
                          <a:lumMod val="95000"/>
                        </a:prstClr>
                      </a:gs>
                    </a:gsLst>
                    <a:lin ang="5400000" scaled="1"/>
                    <a:tileRect/>
                  </a:gradFill>
                  <a:latin typeface="Segoe Semibold" pitchFamily="34" charset="0"/>
                  <a:cs typeface="+mn-cs"/>
                </a:endParaRPr>
              </a:p>
            </p:txBody>
          </p:sp>
        </p:grpSp>
      </p:grpSp>
    </p:spTree>
    <p:extLst>
      <p:ext uri="{BB962C8B-B14F-4D97-AF65-F5344CB8AC3E}">
        <p14:creationId xmlns="" xmlns:p14="http://schemas.microsoft.com/office/powerpoint/2010/main" val="3218600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p:cTn id="7"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8">
                                            <p:txEl>
                                              <p:pRg st="1" end="1"/>
                                            </p:txEl>
                                          </p:spTgt>
                                        </p:tgtEl>
                                        <p:attrNameLst>
                                          <p:attrName>style.visibility</p:attrName>
                                        </p:attrNameLst>
                                      </p:cBhvr>
                                      <p:to>
                                        <p:strVal val="visible"/>
                                      </p:to>
                                    </p:set>
                                    <p:anim calcmode="lin" valueType="num">
                                      <p:cBhvr>
                                        <p:cTn id="12" dur="500" fill="hold"/>
                                        <p:tgtEl>
                                          <p:spTgt spid="7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8">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8">
                                            <p:txEl>
                                              <p:pRg st="2" end="2"/>
                                            </p:txEl>
                                          </p:spTgt>
                                        </p:tgtEl>
                                        <p:attrNameLst>
                                          <p:attrName>style.visibility</p:attrName>
                                        </p:attrNameLst>
                                      </p:cBhvr>
                                      <p:to>
                                        <p:strVal val="visible"/>
                                      </p:to>
                                    </p:set>
                                    <p:anim calcmode="lin" valueType="num">
                                      <p:cBhvr>
                                        <p:cTn id="17" dur="500" fill="hold"/>
                                        <p:tgtEl>
                                          <p:spTgt spid="7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outVertical)">
                                      <p:cBhvr>
                                        <p:cTn id="24" dur="500"/>
                                        <p:tgtEl>
                                          <p:spTgt spid="44"/>
                                        </p:tgtEl>
                                      </p:cBhvr>
                                    </p:animEffect>
                                  </p:childTnLst>
                                </p:cTn>
                              </p:par>
                              <p:par>
                                <p:cTn id="25" presetID="3" presetClass="emph" presetSubtype="2" fill="hold" nodeType="withEffect">
                                  <p:stCondLst>
                                    <p:cond delay="0"/>
                                  </p:stCondLst>
                                  <p:childTnLst>
                                    <p:animClr clrSpc="rgb" dir="cw">
                                      <p:cBhvr override="childStyle">
                                        <p:cTn id="26" dur="500" fill="hold"/>
                                        <p:tgtEl>
                                          <p:spTgt spid="78">
                                            <p:txEl>
                                              <p:pRg st="0" end="0"/>
                                            </p:txEl>
                                          </p:spTgt>
                                        </p:tgtEl>
                                        <p:attrNameLst>
                                          <p:attrName>style.color</p:attrName>
                                        </p:attrNameLst>
                                      </p:cBhvr>
                                      <p:to>
                                        <a:schemeClr val="tx1"/>
                                      </p:to>
                                    </p:animClr>
                                  </p:childTnLst>
                                </p:cTn>
                              </p:par>
                              <p:par>
                                <p:cTn id="27" presetID="3" presetClass="emph" presetSubtype="2" fill="hold" nodeType="withEffect">
                                  <p:stCondLst>
                                    <p:cond delay="0"/>
                                  </p:stCondLst>
                                  <p:childTnLst>
                                    <p:animClr clrSpc="rgb" dir="cw">
                                      <p:cBhvr override="childStyle">
                                        <p:cTn id="28" dur="500" fill="hold"/>
                                        <p:tgtEl>
                                          <p:spTgt spid="78">
                                            <p:txEl>
                                              <p:pRg st="1" end="1"/>
                                            </p:txEl>
                                          </p:spTgt>
                                        </p:tgtEl>
                                        <p:attrNameLst>
                                          <p:attrName>style.color</p:attrName>
                                        </p:attrNameLst>
                                      </p:cBhvr>
                                      <p:to>
                                        <a:schemeClr val="tx1"/>
                                      </p:to>
                                    </p:animClr>
                                  </p:childTnLst>
                                </p:cTn>
                              </p:par>
                              <p:par>
                                <p:cTn id="29" presetID="3" presetClass="emph" presetSubtype="2" fill="hold" nodeType="withEffect">
                                  <p:stCondLst>
                                    <p:cond delay="0"/>
                                  </p:stCondLst>
                                  <p:childTnLst>
                                    <p:animClr clrSpc="rgb" dir="cw">
                                      <p:cBhvr override="childStyle">
                                        <p:cTn id="30" dur="500" fill="hold"/>
                                        <p:tgtEl>
                                          <p:spTgt spid="78">
                                            <p:txEl>
                                              <p:pRg st="2" end="2"/>
                                            </p:txEl>
                                          </p:spTgt>
                                        </p:tgtEl>
                                        <p:attrNameLst>
                                          <p:attrName>style.color</p:attrName>
                                        </p:attrNameLst>
                                      </p:cBhvr>
                                      <p:to>
                                        <a:schemeClr val="tx1"/>
                                      </p:to>
                                    </p:animClr>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ppt_x"/>
                                          </p:val>
                                        </p:tav>
                                        <p:tav tm="100000">
                                          <p:val>
                                            <p:strVal val="#ppt_x"/>
                                          </p:val>
                                        </p:tav>
                                      </p:tavLst>
                                    </p:anim>
                                    <p:anim calcmode="lin" valueType="num">
                                      <p:cBhvr additive="base">
                                        <p:cTn id="46" dur="500" fill="hold"/>
                                        <p:tgtEl>
                                          <p:spTgt spid="6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5"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533650" y="3373438"/>
            <a:ext cx="4229100" cy="452437"/>
          </a:xfrm>
          <a:prstGeom prst="rect">
            <a:avLst/>
          </a:prstGeom>
          <a:solidFill>
            <a:schemeClr val="hlink"/>
          </a:solidFill>
          <a:ln w="9525">
            <a:noFill/>
            <a:miter lim="800000"/>
            <a:headEnd/>
            <a:tailEnd/>
          </a:ln>
        </p:spPr>
        <p:txBody>
          <a:bodyPr wrap="none" anchor="ctr"/>
          <a:lstStyle/>
          <a:p>
            <a:endParaRPr lang="en-US" dirty="0"/>
          </a:p>
        </p:txBody>
      </p:sp>
      <p:sp>
        <p:nvSpPr>
          <p:cNvPr id="41988" name="Rectangle 3"/>
          <p:cNvSpPr>
            <a:spLocks noGrp="1" noChangeArrowheads="1"/>
          </p:cNvSpPr>
          <p:nvPr>
            <p:ph type="title"/>
          </p:nvPr>
        </p:nvSpPr>
        <p:spPr/>
        <p:txBody>
          <a:bodyPr/>
          <a:lstStyle/>
          <a:p>
            <a:pPr eaLnBrk="1" hangingPunct="1">
              <a:defRPr/>
            </a:pPr>
            <a:r>
              <a:rPr lang="en-US" dirty="0" smtClean="0"/>
              <a:t>Agenda</a:t>
            </a:r>
          </a:p>
        </p:txBody>
      </p:sp>
      <p:sp>
        <p:nvSpPr>
          <p:cNvPr id="2" name="Rectangle 1027"/>
          <p:cNvSpPr>
            <a:spLocks noGrp="1" noChangeArrowheads="1"/>
          </p:cNvSpPr>
          <p:nvPr>
            <p:ph type="body" idx="4294967295"/>
          </p:nvPr>
        </p:nvSpPr>
        <p:spPr>
          <a:xfrm>
            <a:off x="2374900" y="1624013"/>
            <a:ext cx="4316413" cy="2770187"/>
          </a:xfrm>
        </p:spPr>
        <p:txBody>
          <a:bodyPr wrap="none">
            <a:spAutoFit/>
          </a:bodyPr>
          <a:lstStyle/>
          <a:p>
            <a:pPr marL="649288" lvl="1" indent="-419100" eaLnBrk="1" hangingPunct="1">
              <a:buFont typeface="Wingdings" pitchFamily="2" charset="2"/>
              <a:buAutoNum type="arabicPeriod"/>
            </a:pPr>
            <a:r>
              <a:rPr lang="en-US" b="1" dirty="0" smtClean="0"/>
              <a:t>Industry Highlights</a:t>
            </a:r>
          </a:p>
          <a:p>
            <a:pPr marL="649288" lvl="1" indent="-419100" eaLnBrk="1" hangingPunct="1">
              <a:buFont typeface="Wingdings" pitchFamily="2" charset="2"/>
              <a:buAutoNum type="arabicPeriod"/>
            </a:pPr>
            <a:r>
              <a:rPr lang="en-US" b="1" dirty="0" smtClean="0"/>
              <a:t>Market Landscape</a:t>
            </a:r>
          </a:p>
          <a:p>
            <a:pPr marL="649288" lvl="1" indent="-419100" eaLnBrk="1" hangingPunct="1">
              <a:buFont typeface="Wingdings" pitchFamily="2" charset="2"/>
              <a:buAutoNum type="arabicPeriod"/>
            </a:pPr>
            <a:r>
              <a:rPr lang="en-US" b="1" dirty="0" smtClean="0"/>
              <a:t>Competitive Assessment  </a:t>
            </a:r>
          </a:p>
          <a:p>
            <a:pPr marL="649288" lvl="1" indent="-419100" eaLnBrk="1" hangingPunct="1">
              <a:buFont typeface="Wingdings" pitchFamily="2" charset="2"/>
              <a:buAutoNum type="arabicPeriod"/>
            </a:pPr>
            <a:r>
              <a:rPr lang="en-US" b="1" dirty="0" smtClean="0"/>
              <a:t>Future View of the Market</a:t>
            </a:r>
          </a:p>
          <a:p>
            <a:pPr marL="649288" lvl="1" indent="-419100" eaLnBrk="1" hangingPunct="1">
              <a:buFont typeface="Wingdings" pitchFamily="2" charset="2"/>
              <a:buAutoNum type="arabicPeriod"/>
            </a:pPr>
            <a:r>
              <a:rPr lang="en-US" b="1" dirty="0" smtClean="0"/>
              <a:t>Essential Guidance</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Outlook</a:t>
            </a:r>
            <a:br>
              <a:rPr lang="en-US" dirty="0" smtClean="0"/>
            </a:br>
            <a:r>
              <a:rPr lang="en-US" sz="2400" i="1" dirty="0" smtClean="0"/>
              <a:t>Client Virtualization </a:t>
            </a:r>
            <a:endParaRPr lang="en-US" dirty="0"/>
          </a:p>
        </p:txBody>
      </p:sp>
      <p:graphicFrame>
        <p:nvGraphicFramePr>
          <p:cNvPr id="3" name="Diagram 2"/>
          <p:cNvGraphicFramePr/>
          <p:nvPr/>
        </p:nvGraphicFramePr>
        <p:xfrm>
          <a:off x="495300" y="1244599"/>
          <a:ext cx="8439150" cy="526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3605" y="3257550"/>
            <a:ext cx="3743325" cy="342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10000"/>
                  </a:schemeClr>
                </a:solidFill>
              </a:rPr>
              <a:t>Client Virtualization 1.0</a:t>
            </a:r>
            <a:endParaRPr lang="en-US" sz="2000" dirty="0">
              <a:solidFill>
                <a:schemeClr val="bg1">
                  <a:lumMod val="10000"/>
                </a:schemeClr>
              </a:solidFill>
            </a:endParaRPr>
          </a:p>
        </p:txBody>
      </p:sp>
      <p:sp>
        <p:nvSpPr>
          <p:cNvPr id="5" name="Rounded Rectangle 4"/>
          <p:cNvSpPr/>
          <p:nvPr/>
        </p:nvSpPr>
        <p:spPr>
          <a:xfrm>
            <a:off x="3390899" y="4067175"/>
            <a:ext cx="4314826" cy="3429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10000"/>
                  </a:schemeClr>
                </a:solidFill>
              </a:rPr>
              <a:t>Client Virtualization 2.0</a:t>
            </a:r>
            <a:endParaRPr lang="en-US" sz="2000" dirty="0">
              <a:solidFill>
                <a:schemeClr val="bg1">
                  <a:lumMod val="10000"/>
                </a:schemeClr>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533650" y="3957638"/>
            <a:ext cx="4229100" cy="452437"/>
          </a:xfrm>
          <a:prstGeom prst="rect">
            <a:avLst/>
          </a:prstGeom>
          <a:solidFill>
            <a:schemeClr val="hlink"/>
          </a:solidFill>
          <a:ln w="9525">
            <a:noFill/>
            <a:miter lim="800000"/>
            <a:headEnd/>
            <a:tailEnd/>
          </a:ln>
        </p:spPr>
        <p:txBody>
          <a:bodyPr wrap="none" anchor="ctr"/>
          <a:lstStyle/>
          <a:p>
            <a:endParaRPr lang="en-US" dirty="0"/>
          </a:p>
        </p:txBody>
      </p:sp>
      <p:sp>
        <p:nvSpPr>
          <p:cNvPr id="49156" name="Rectangle 3"/>
          <p:cNvSpPr>
            <a:spLocks noGrp="1" noChangeArrowheads="1"/>
          </p:cNvSpPr>
          <p:nvPr>
            <p:ph type="title"/>
          </p:nvPr>
        </p:nvSpPr>
        <p:spPr/>
        <p:txBody>
          <a:bodyPr/>
          <a:lstStyle/>
          <a:p>
            <a:pPr eaLnBrk="1" hangingPunct="1">
              <a:defRPr/>
            </a:pPr>
            <a:r>
              <a:rPr lang="en-US" dirty="0" smtClean="0"/>
              <a:t>Agenda</a:t>
            </a:r>
          </a:p>
        </p:txBody>
      </p:sp>
      <p:sp>
        <p:nvSpPr>
          <p:cNvPr id="45060" name="Rectangle 1027"/>
          <p:cNvSpPr>
            <a:spLocks noGrp="1" noChangeArrowheads="1"/>
          </p:cNvSpPr>
          <p:nvPr>
            <p:ph type="body" idx="4294967295"/>
          </p:nvPr>
        </p:nvSpPr>
        <p:spPr>
          <a:xfrm>
            <a:off x="2374900" y="1624013"/>
            <a:ext cx="4316413" cy="2770187"/>
          </a:xfrm>
        </p:spPr>
        <p:txBody>
          <a:bodyPr wrap="none">
            <a:spAutoFit/>
          </a:bodyPr>
          <a:lstStyle/>
          <a:p>
            <a:pPr marL="649288" lvl="1" indent="-419100" eaLnBrk="1" hangingPunct="1">
              <a:buFont typeface="Wingdings" pitchFamily="2" charset="2"/>
              <a:buAutoNum type="arabicPeriod"/>
            </a:pPr>
            <a:r>
              <a:rPr lang="en-US" b="1" dirty="0" smtClean="0"/>
              <a:t>Industry Highlights</a:t>
            </a:r>
          </a:p>
          <a:p>
            <a:pPr marL="649288" lvl="1" indent="-419100" eaLnBrk="1" hangingPunct="1">
              <a:buFont typeface="Wingdings" pitchFamily="2" charset="2"/>
              <a:buAutoNum type="arabicPeriod"/>
            </a:pPr>
            <a:r>
              <a:rPr lang="en-US" b="1" dirty="0" smtClean="0"/>
              <a:t>Market Landscape</a:t>
            </a:r>
          </a:p>
          <a:p>
            <a:pPr marL="649288" lvl="1" indent="-419100" eaLnBrk="1" hangingPunct="1">
              <a:buFont typeface="Wingdings" pitchFamily="2" charset="2"/>
              <a:buAutoNum type="arabicPeriod"/>
            </a:pPr>
            <a:r>
              <a:rPr lang="en-US" b="1" dirty="0" smtClean="0"/>
              <a:t>Competitive Assessment  </a:t>
            </a:r>
          </a:p>
          <a:p>
            <a:pPr marL="649288" lvl="1" indent="-419100" eaLnBrk="1" hangingPunct="1">
              <a:buFont typeface="Wingdings" pitchFamily="2" charset="2"/>
              <a:buAutoNum type="arabicPeriod"/>
            </a:pPr>
            <a:r>
              <a:rPr lang="en-US" b="1" dirty="0" smtClean="0"/>
              <a:t>Future View of the Market</a:t>
            </a:r>
          </a:p>
          <a:p>
            <a:pPr marL="649288" lvl="1" indent="-419100" eaLnBrk="1" hangingPunct="1">
              <a:buFont typeface="Wingdings" pitchFamily="2" charset="2"/>
              <a:buAutoNum type="arabicPeriod"/>
            </a:pPr>
            <a:r>
              <a:rPr lang="en-US" b="1" dirty="0" smtClean="0"/>
              <a:t>Essential Guidance</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Essential Guidance</a:t>
            </a:r>
            <a:br>
              <a:rPr lang="en-US" dirty="0" smtClean="0"/>
            </a:br>
            <a:r>
              <a:rPr lang="en-US" sz="2400" i="1" dirty="0" smtClean="0"/>
              <a:t>Client Virtualization Software</a:t>
            </a:r>
            <a:endParaRPr lang="en-US" i="1" dirty="0" smtClean="0"/>
          </a:p>
        </p:txBody>
      </p:sp>
      <p:sp>
        <p:nvSpPr>
          <p:cNvPr id="47107" name="Content Placeholder 3"/>
          <p:cNvSpPr>
            <a:spLocks noGrp="1"/>
          </p:cNvSpPr>
          <p:nvPr>
            <p:ph idx="1"/>
          </p:nvPr>
        </p:nvSpPr>
        <p:spPr/>
        <p:txBody>
          <a:bodyPr/>
          <a:lstStyle/>
          <a:p>
            <a:pPr marL="0" indent="0" eaLnBrk="1" hangingPunct="1">
              <a:buFontTx/>
              <a:buNone/>
            </a:pPr>
            <a:r>
              <a:rPr lang="en-US" dirty="0" smtClean="0"/>
              <a:t>  Client Virtualization 1.0 was </a:t>
            </a:r>
            <a:r>
              <a:rPr lang="en-US" i="1" dirty="0" smtClean="0">
                <a:solidFill>
                  <a:srgbClr val="FF0000"/>
                </a:solidFill>
              </a:rPr>
              <a:t>easy</a:t>
            </a:r>
          </a:p>
          <a:p>
            <a:pPr marL="455613" lvl="1" eaLnBrk="1" hangingPunct="1"/>
            <a:r>
              <a:rPr lang="en-US" sz="1800" dirty="0" smtClean="0">
                <a:solidFill>
                  <a:srgbClr val="002060"/>
                </a:solidFill>
              </a:rPr>
              <a:t>Server virtualization mindset, focus on CapEx reduction</a:t>
            </a:r>
          </a:p>
          <a:p>
            <a:pPr marL="455613" lvl="1" eaLnBrk="1" hangingPunct="1"/>
            <a:r>
              <a:rPr lang="en-US" sz="1800" dirty="0" smtClean="0">
                <a:solidFill>
                  <a:srgbClr val="002060"/>
                </a:solidFill>
              </a:rPr>
              <a:t>Little to no management</a:t>
            </a:r>
          </a:p>
          <a:p>
            <a:pPr marL="455613" lvl="1" eaLnBrk="1" hangingPunct="1"/>
            <a:r>
              <a:rPr lang="en-US" sz="1800" dirty="0" smtClean="0">
                <a:solidFill>
                  <a:srgbClr val="002060"/>
                </a:solidFill>
              </a:rPr>
              <a:t>High Deployment cost, low efficiency, low utilization </a:t>
            </a:r>
          </a:p>
          <a:p>
            <a:pPr marL="455613" lvl="1" eaLnBrk="1" hangingPunct="1">
              <a:buFont typeface="Wingdings" pitchFamily="2" charset="2"/>
              <a:buNone/>
            </a:pPr>
            <a:r>
              <a:rPr lang="en-US" sz="2400" dirty="0" smtClean="0"/>
              <a:t>Client Virtualization 2.0 will be </a:t>
            </a:r>
            <a:r>
              <a:rPr lang="en-US" sz="2400" i="1" dirty="0" smtClean="0">
                <a:solidFill>
                  <a:srgbClr val="FF0000"/>
                </a:solidFill>
              </a:rPr>
              <a:t>hard</a:t>
            </a:r>
          </a:p>
          <a:p>
            <a:pPr marL="455613" lvl="1" eaLnBrk="1" hangingPunct="1"/>
            <a:r>
              <a:rPr lang="en-US" sz="1800" dirty="0" smtClean="0">
                <a:solidFill>
                  <a:srgbClr val="002060"/>
                </a:solidFill>
              </a:rPr>
              <a:t>Must understand client virtualization value lies with OpEx reduction and improving resource utilization through management</a:t>
            </a:r>
          </a:p>
          <a:p>
            <a:pPr marL="455613" lvl="1" eaLnBrk="1" hangingPunct="1"/>
            <a:r>
              <a:rPr lang="en-US" sz="1800" dirty="0" smtClean="0">
                <a:solidFill>
                  <a:srgbClr val="002060"/>
                </a:solidFill>
              </a:rPr>
              <a:t>Integrate client virtualization into the overall desktop management strategy</a:t>
            </a:r>
          </a:p>
          <a:p>
            <a:pPr marL="455613" lvl="1" eaLnBrk="1" hangingPunct="1"/>
            <a:r>
              <a:rPr lang="en-US" sz="1800" dirty="0" smtClean="0">
                <a:solidFill>
                  <a:srgbClr val="002060"/>
                </a:solidFill>
              </a:rPr>
              <a:t>Conduct proof of concept (POC) and pilot to gauge product and user fit</a:t>
            </a:r>
          </a:p>
          <a:p>
            <a:pPr marL="455613" lvl="1" eaLnBrk="1" hangingPunct="1"/>
            <a:r>
              <a:rPr lang="en-US" sz="1800" dirty="0" smtClean="0">
                <a:solidFill>
                  <a:srgbClr val="002060"/>
                </a:solidFill>
              </a:rPr>
              <a:t>Recognize that organizations will need to manage the hybrid, both physical and virtual</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Essential Guidance</a:t>
            </a:r>
            <a:br>
              <a:rPr lang="en-US" dirty="0" smtClean="0"/>
            </a:br>
            <a:r>
              <a:rPr lang="en-US" sz="2400" i="1" dirty="0" smtClean="0"/>
              <a:t>Process for Adaption</a:t>
            </a:r>
            <a:endParaRPr lang="en-US" i="1" dirty="0" smtClean="0"/>
          </a:p>
        </p:txBody>
      </p:sp>
      <p:sp>
        <p:nvSpPr>
          <p:cNvPr id="47107" name="Content Placeholder 3"/>
          <p:cNvSpPr>
            <a:spLocks noGrp="1"/>
          </p:cNvSpPr>
          <p:nvPr>
            <p:ph idx="1"/>
          </p:nvPr>
        </p:nvSpPr>
        <p:spPr/>
        <p:txBody>
          <a:bodyPr/>
          <a:lstStyle/>
          <a:p>
            <a:pPr marL="0" indent="0" eaLnBrk="1" hangingPunct="1">
              <a:buFontTx/>
              <a:buNone/>
            </a:pPr>
            <a:r>
              <a:rPr lang="en-US" dirty="0" smtClean="0"/>
              <a:t>  </a:t>
            </a:r>
            <a:endParaRPr lang="en-US" sz="1800" dirty="0" smtClean="0">
              <a:solidFill>
                <a:srgbClr val="002060"/>
              </a:solidFill>
            </a:endParaRPr>
          </a:p>
        </p:txBody>
      </p:sp>
      <p:sp>
        <p:nvSpPr>
          <p:cNvPr id="5" name="TextBox 4"/>
          <p:cNvSpPr txBox="1"/>
          <p:nvPr/>
        </p:nvSpPr>
        <p:spPr>
          <a:xfrm>
            <a:off x="245660" y="1160060"/>
            <a:ext cx="8720919" cy="4811574"/>
          </a:xfrm>
          <a:prstGeom prst="rect">
            <a:avLst/>
          </a:prstGeom>
          <a:noFill/>
        </p:spPr>
        <p:txBody>
          <a:bodyPr wrap="square" rtlCol="0">
            <a:spAutoFit/>
          </a:bodyPr>
          <a:lstStyle/>
          <a:p>
            <a:pPr marL="231775" indent="-231775">
              <a:spcBef>
                <a:spcPts val="1000"/>
              </a:spcBef>
              <a:buFont typeface="Wingdings" pitchFamily="2" charset="2"/>
              <a:buChar char="§"/>
            </a:pPr>
            <a:r>
              <a:rPr lang="en-US" sz="2000" dirty="0" smtClean="0"/>
              <a:t>Determine where existing infrastructure can continue to deliver return on investment (ROI) now, and include virtualization in the future </a:t>
            </a:r>
          </a:p>
          <a:p>
            <a:pPr marL="231775" indent="-231775">
              <a:spcBef>
                <a:spcPts val="1000"/>
              </a:spcBef>
              <a:buFont typeface="Wingdings" pitchFamily="2" charset="2"/>
              <a:buChar char="§"/>
            </a:pPr>
            <a:r>
              <a:rPr lang="en-US" sz="2000" dirty="0" smtClean="0"/>
              <a:t>Create solid business cases client virtualization can address</a:t>
            </a:r>
          </a:p>
          <a:p>
            <a:pPr marL="231775" indent="-231775">
              <a:spcBef>
                <a:spcPts val="1000"/>
              </a:spcBef>
              <a:buFont typeface="Wingdings" pitchFamily="2" charset="2"/>
              <a:buChar char="§"/>
            </a:pPr>
            <a:r>
              <a:rPr lang="en-US" sz="2000" dirty="0" smtClean="0"/>
              <a:t>Gain buy-in or sponsorship from senior management</a:t>
            </a:r>
          </a:p>
          <a:p>
            <a:pPr marL="231775" indent="-231775">
              <a:spcBef>
                <a:spcPts val="1000"/>
              </a:spcBef>
              <a:buFont typeface="Wingdings" pitchFamily="2" charset="2"/>
              <a:buChar char="§"/>
            </a:pPr>
            <a:r>
              <a:rPr lang="en-US" sz="2000" dirty="0" smtClean="0"/>
              <a:t>Recognize both the technical limitations and the business value of available virtualization technologies</a:t>
            </a:r>
          </a:p>
          <a:p>
            <a:pPr marL="231775" indent="-231775">
              <a:spcBef>
                <a:spcPts val="1000"/>
              </a:spcBef>
              <a:buFont typeface="Wingdings" pitchFamily="2" charset="2"/>
              <a:buChar char="§"/>
            </a:pPr>
            <a:r>
              <a:rPr lang="en-US" sz="2000" dirty="0" smtClean="0"/>
              <a:t>Evaluate vendors with pilot programs </a:t>
            </a:r>
          </a:p>
          <a:p>
            <a:pPr marL="231775" indent="-231775">
              <a:spcBef>
                <a:spcPts val="1000"/>
              </a:spcBef>
              <a:buFont typeface="Wingdings" pitchFamily="2" charset="2"/>
              <a:buChar char="§"/>
            </a:pPr>
            <a:r>
              <a:rPr lang="en-US" sz="2000" dirty="0" smtClean="0"/>
              <a:t>Create proof of concept and define target user groups</a:t>
            </a:r>
          </a:p>
          <a:p>
            <a:pPr marL="231775" indent="-231775">
              <a:spcBef>
                <a:spcPts val="1000"/>
              </a:spcBef>
              <a:buFont typeface="Wingdings" pitchFamily="2" charset="2"/>
              <a:buChar char="§"/>
            </a:pPr>
            <a:r>
              <a:rPr lang="en-US" sz="2000" dirty="0" smtClean="0"/>
              <a:t>Begin deploying virtual desktop solutions to the selected user groups</a:t>
            </a:r>
          </a:p>
          <a:p>
            <a:pPr marL="231775" indent="-231775">
              <a:spcBef>
                <a:spcPts val="1000"/>
              </a:spcBef>
              <a:buFont typeface="Wingdings" pitchFamily="2" charset="2"/>
              <a:buChar char="§"/>
            </a:pPr>
            <a:r>
              <a:rPr lang="en-US" sz="2000" dirty="0" smtClean="0"/>
              <a:t>Stage deployment to maintain proper capacity management</a:t>
            </a:r>
          </a:p>
          <a:p>
            <a:pPr marL="231775" indent="-231775">
              <a:spcBef>
                <a:spcPts val="1000"/>
              </a:spcBef>
              <a:buFont typeface="Wingdings" pitchFamily="2" charset="2"/>
              <a:buChar char="§"/>
            </a:pPr>
            <a:r>
              <a:rPr lang="en-US" sz="2000" dirty="0" smtClean="0"/>
              <a:t>Scale deployment depend on the success of initial deployment</a:t>
            </a:r>
          </a:p>
          <a:p>
            <a:endParaRPr lang="en-US" sz="2000"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smtClean="0"/>
              <a:t>Questions and Answers</a:t>
            </a:r>
          </a:p>
        </p:txBody>
      </p:sp>
      <p:sp>
        <p:nvSpPr>
          <p:cNvPr id="15363" name="Rectangle 3"/>
          <p:cNvSpPr>
            <a:spLocks noGrp="1" noChangeArrowheads="1"/>
          </p:cNvSpPr>
          <p:nvPr>
            <p:ph idx="1"/>
          </p:nvPr>
        </p:nvSpPr>
        <p:spPr/>
        <p:txBody>
          <a:bodyPr/>
          <a:lstStyle/>
          <a:p>
            <a:r>
              <a:rPr lang="en-US" smtClean="0"/>
              <a:t>Submit text questions using the “Ask” button. </a:t>
            </a:r>
          </a:p>
          <a:p>
            <a:r>
              <a:rPr lang="en-US" smtClean="0"/>
              <a:t>Don’t forget to fill out the survey.</a:t>
            </a:r>
          </a:p>
          <a:p>
            <a:r>
              <a:rPr lang="en-US" smtClean="0"/>
              <a:t>For upcoming and previously live webcasts: </a:t>
            </a:r>
            <a:r>
              <a:rPr lang="en-US" smtClean="0">
                <a:hlinkClick r:id="rId3"/>
              </a:rPr>
              <a:t>www.microsoft.com/webcast</a:t>
            </a:r>
            <a:r>
              <a:rPr lang="en-US" smtClean="0"/>
              <a:t>  </a:t>
            </a:r>
          </a:p>
          <a:p>
            <a:r>
              <a:rPr lang="en-US" smtClean="0"/>
              <a:t>Got webcast content ideas? Contact us at: </a:t>
            </a:r>
            <a:r>
              <a:rPr lang="en-US" smtClean="0">
                <a:hlinkClick r:id="rId4" tooltip="http://go.microsoft.com/fwlink/?LinkId=41781"/>
              </a:rPr>
              <a:t>http://go.microsoft.com/fwlink/?LinkId=41781</a:t>
            </a:r>
            <a:endParaRPr lang="en-US"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defRPr/>
            </a:pPr>
            <a:r>
              <a:rPr lang="en-US" dirty="0" smtClean="0"/>
              <a:t>Questions</a:t>
            </a:r>
          </a:p>
        </p:txBody>
      </p:sp>
      <p:pic>
        <p:nvPicPr>
          <p:cNvPr id="52227" name="Picture 3"/>
          <p:cNvPicPr>
            <a:picLocks noChangeAspect="1" noChangeArrowheads="1"/>
          </p:cNvPicPr>
          <p:nvPr/>
        </p:nvPicPr>
        <p:blipFill>
          <a:blip r:embed="rId2" cstate="print"/>
          <a:srcRect/>
          <a:stretch>
            <a:fillRect/>
          </a:stretch>
        </p:blipFill>
        <p:spPr bwMode="auto">
          <a:xfrm>
            <a:off x="4376738" y="1557338"/>
            <a:ext cx="3673475" cy="2757487"/>
          </a:xfrm>
          <a:prstGeom prst="rect">
            <a:avLst/>
          </a:prstGeom>
          <a:noFill/>
          <a:ln w="9525">
            <a:noFill/>
            <a:miter lim="800000"/>
            <a:headEnd/>
            <a:tailEnd/>
          </a:ln>
        </p:spPr>
      </p:pic>
      <p:sp>
        <p:nvSpPr>
          <p:cNvPr id="52228" name="Text Box 4"/>
          <p:cNvSpPr txBox="1">
            <a:spLocks noChangeArrowheads="1"/>
          </p:cNvSpPr>
          <p:nvPr/>
        </p:nvSpPr>
        <p:spPr bwMode="auto">
          <a:xfrm>
            <a:off x="1216025" y="5524500"/>
            <a:ext cx="7296150" cy="584200"/>
          </a:xfrm>
          <a:prstGeom prst="rect">
            <a:avLst/>
          </a:prstGeom>
          <a:noFill/>
          <a:ln w="9525">
            <a:noFill/>
            <a:miter lim="800000"/>
            <a:headEnd/>
            <a:tailEnd/>
          </a:ln>
        </p:spPr>
        <p:txBody>
          <a:bodyPr>
            <a:spAutoFit/>
          </a:bodyPr>
          <a:lstStyle/>
          <a:p>
            <a:r>
              <a:rPr lang="en-US" sz="1600" dirty="0">
                <a:cs typeface="Times New Roman" pitchFamily="18" charset="0"/>
              </a:rPr>
              <a:t>For more information on the Enterprise Virtualization CIS and published </a:t>
            </a:r>
            <a:r>
              <a:rPr lang="en-US" sz="1600" dirty="0" smtClean="0">
                <a:cs typeface="Times New Roman" pitchFamily="18" charset="0"/>
              </a:rPr>
              <a:t>research, </a:t>
            </a:r>
            <a:r>
              <a:rPr lang="en-US" sz="1600" dirty="0">
                <a:cs typeface="Times New Roman" pitchFamily="18" charset="0"/>
              </a:rPr>
              <a:t>please </a:t>
            </a:r>
            <a:r>
              <a:rPr lang="en-US" sz="1600" dirty="0" smtClean="0">
                <a:cs typeface="Times New Roman" pitchFamily="18" charset="0"/>
              </a:rPr>
              <a:t>visit: </a:t>
            </a:r>
            <a:r>
              <a:rPr lang="en-US" sz="1600" dirty="0">
                <a:cs typeface="Times New Roman" pitchFamily="18" charset="0"/>
              </a:rPr>
              <a:t>www.idc.com and search using this service name.</a:t>
            </a:r>
          </a:p>
        </p:txBody>
      </p:sp>
      <p:sp>
        <p:nvSpPr>
          <p:cNvPr id="52229" name="Rectangle 5"/>
          <p:cNvSpPr>
            <a:spLocks noChangeArrowheads="1"/>
          </p:cNvSpPr>
          <p:nvPr/>
        </p:nvSpPr>
        <p:spPr bwMode="auto">
          <a:xfrm>
            <a:off x="1204913" y="1503363"/>
            <a:ext cx="2569934" cy="1169551"/>
          </a:xfrm>
          <a:prstGeom prst="rect">
            <a:avLst/>
          </a:prstGeom>
          <a:noFill/>
          <a:ln w="9525">
            <a:noFill/>
            <a:miter lim="800000"/>
            <a:headEnd/>
            <a:tailEnd/>
          </a:ln>
        </p:spPr>
        <p:txBody>
          <a:bodyPr wrap="none">
            <a:spAutoFit/>
          </a:bodyPr>
          <a:lstStyle/>
          <a:p>
            <a:r>
              <a:rPr lang="en-US" sz="1800" b="1" dirty="0" smtClean="0">
                <a:cs typeface="Times New Roman" pitchFamily="18" charset="0"/>
              </a:rPr>
              <a:t>Al </a:t>
            </a:r>
            <a:r>
              <a:rPr lang="en-US" sz="1800" b="1" dirty="0">
                <a:cs typeface="Times New Roman" pitchFamily="18" charset="0"/>
              </a:rPr>
              <a:t>Gillen, Program VP</a:t>
            </a:r>
          </a:p>
          <a:p>
            <a:endParaRPr lang="en-US" sz="1800" dirty="0" smtClean="0">
              <a:solidFill>
                <a:srgbClr val="002060"/>
              </a:solidFill>
              <a:cs typeface="Times New Roman" pitchFamily="18" charset="0"/>
            </a:endParaRPr>
          </a:p>
          <a:p>
            <a:r>
              <a:rPr lang="en-US" sz="1800" dirty="0" smtClean="0">
                <a:solidFill>
                  <a:srgbClr val="002060"/>
                </a:solidFill>
                <a:cs typeface="Times New Roman" pitchFamily="18" charset="0"/>
              </a:rPr>
              <a:t>agillen@idc.com</a:t>
            </a:r>
            <a:endParaRPr lang="en-US" sz="1800" dirty="0">
              <a:solidFill>
                <a:srgbClr val="002060"/>
              </a:solidFill>
              <a:cs typeface="Times New Roman" pitchFamily="18" charset="0"/>
            </a:endParaRPr>
          </a:p>
          <a:p>
            <a:r>
              <a:rPr lang="en-US" sz="1600" dirty="0">
                <a:cs typeface="Times New Roman" pitchFamily="18" charset="0"/>
              </a:rPr>
              <a:t>732-842-4276</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0525" y="1522413"/>
            <a:ext cx="8355013" cy="1939925"/>
          </a:xfrm>
          <a:effectLst>
            <a:outerShdw dist="17961" dir="2700000" algn="ctr" rotWithShape="0">
              <a:schemeClr val="tx1"/>
            </a:outerShdw>
          </a:effectLst>
        </p:spPr>
        <p:txBody>
          <a:bodyPr/>
          <a:lstStyle/>
          <a:p>
            <a:pPr eaLnBrk="1" hangingPunct="1">
              <a:defRPr/>
            </a:pPr>
            <a:r>
              <a:rPr lang="en-US" dirty="0" smtClean="0"/>
              <a:t>IDC Discusses Client Virtualization: Overview, Benefits and Market Trends </a:t>
            </a:r>
            <a:endParaRPr lang="en-US" i="1" dirty="0" smtClean="0"/>
          </a:p>
        </p:txBody>
      </p:sp>
      <p:sp>
        <p:nvSpPr>
          <p:cNvPr id="4" name="Rectangle 3"/>
          <p:cNvSpPr txBox="1">
            <a:spLocks noChangeArrowheads="1"/>
          </p:cNvSpPr>
          <p:nvPr/>
        </p:nvSpPr>
        <p:spPr bwMode="auto">
          <a:xfrm>
            <a:off x="552717" y="3549650"/>
            <a:ext cx="4892675" cy="3025775"/>
          </a:xfrm>
          <a:prstGeom prst="rect">
            <a:avLst/>
          </a:prstGeom>
          <a:noFill/>
          <a:ln w="9525">
            <a:noFill/>
            <a:miter lim="800000"/>
            <a:headEnd/>
            <a:tailEnd/>
          </a:ln>
        </p:spPr>
        <p:txBody>
          <a:bodyPr/>
          <a:lstStyle/>
          <a:p>
            <a:pPr>
              <a:spcBef>
                <a:spcPct val="15000"/>
              </a:spcBef>
              <a:defRPr/>
            </a:pPr>
            <a:r>
              <a:rPr lang="en-US" kern="0" dirty="0" smtClean="0">
                <a:solidFill>
                  <a:srgbClr val="013064"/>
                </a:solidFill>
              </a:rPr>
              <a:t>Al Gillen</a:t>
            </a:r>
            <a:r>
              <a:rPr lang="en-US" sz="1800" kern="0" dirty="0" smtClean="0">
                <a:solidFill>
                  <a:srgbClr val="013064"/>
                </a:solidFill>
              </a:rPr>
              <a:t/>
            </a:r>
            <a:br>
              <a:rPr lang="en-US" sz="1800" kern="0" dirty="0" smtClean="0">
                <a:solidFill>
                  <a:srgbClr val="013064"/>
                </a:solidFill>
              </a:rPr>
            </a:br>
            <a:r>
              <a:rPr lang="en-US" sz="1800" kern="0" dirty="0" smtClean="0">
                <a:solidFill>
                  <a:srgbClr val="013064"/>
                </a:solidFill>
              </a:rPr>
              <a:t>Program Vice President</a:t>
            </a:r>
          </a:p>
          <a:p>
            <a:pPr>
              <a:spcBef>
                <a:spcPct val="15000"/>
              </a:spcBef>
              <a:defRPr/>
            </a:pPr>
            <a:r>
              <a:rPr lang="en-US" sz="1800" kern="0" dirty="0" smtClean="0">
                <a:solidFill>
                  <a:srgbClr val="013064"/>
                </a:solidFill>
              </a:rPr>
              <a:t>System Software</a:t>
            </a:r>
          </a:p>
          <a:p>
            <a:pPr>
              <a:spcBef>
                <a:spcPct val="15000"/>
              </a:spcBef>
              <a:defRPr/>
            </a:pPr>
            <a:r>
              <a:rPr lang="en-US" sz="1800" kern="0" dirty="0" smtClean="0">
                <a:solidFill>
                  <a:srgbClr val="013064"/>
                </a:solidFill>
              </a:rPr>
              <a:t>IDC</a:t>
            </a:r>
          </a:p>
          <a:p>
            <a:pPr>
              <a:spcBef>
                <a:spcPct val="15000"/>
              </a:spcBef>
              <a:defRPr/>
            </a:pPr>
            <a:r>
              <a:rPr lang="en-US" sz="1800" kern="0" dirty="0" smtClean="0">
                <a:solidFill>
                  <a:srgbClr val="013064"/>
                </a:solidFill>
              </a:rPr>
              <a:t>732-842-4276</a:t>
            </a:r>
          </a:p>
          <a:p>
            <a:pPr>
              <a:spcBef>
                <a:spcPct val="15000"/>
              </a:spcBef>
              <a:defRPr/>
            </a:pPr>
            <a:r>
              <a:rPr lang="en-US" sz="1800" kern="0" dirty="0" smtClean="0">
                <a:solidFill>
                  <a:srgbClr val="013064"/>
                </a:solidFill>
              </a:rPr>
              <a:t>agillen@idc.com</a:t>
            </a:r>
          </a:p>
          <a:p>
            <a:pPr>
              <a:spcBef>
                <a:spcPct val="15000"/>
              </a:spcBef>
              <a:defRPr/>
            </a:pPr>
            <a:endParaRPr lang="en-US" sz="2800" kern="0" dirty="0">
              <a:solidFill>
                <a:srgbClr val="013064"/>
              </a:solidFill>
              <a:latin typeface="Aria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533650" y="1620838"/>
            <a:ext cx="4229100" cy="452437"/>
          </a:xfrm>
          <a:prstGeom prst="rect">
            <a:avLst/>
          </a:prstGeom>
          <a:solidFill>
            <a:schemeClr val="hlink"/>
          </a:solidFill>
          <a:ln w="9525">
            <a:noFill/>
            <a:miter lim="800000"/>
            <a:headEnd/>
            <a:tailEnd/>
          </a:ln>
        </p:spPr>
        <p:txBody>
          <a:bodyPr wrap="none" anchor="ctr"/>
          <a:lstStyle/>
          <a:p>
            <a:endParaRPr lang="en-US" dirty="0"/>
          </a:p>
        </p:txBody>
      </p:sp>
      <p:sp>
        <p:nvSpPr>
          <p:cNvPr id="19460" name="Rectangle 3"/>
          <p:cNvSpPr>
            <a:spLocks noGrp="1" noChangeArrowheads="1"/>
          </p:cNvSpPr>
          <p:nvPr>
            <p:ph type="title"/>
          </p:nvPr>
        </p:nvSpPr>
        <p:spPr/>
        <p:txBody>
          <a:bodyPr/>
          <a:lstStyle/>
          <a:p>
            <a:pPr eaLnBrk="1" hangingPunct="1">
              <a:defRPr/>
            </a:pPr>
            <a:r>
              <a:rPr lang="en-US" dirty="0" smtClean="0"/>
              <a:t>Agenda</a:t>
            </a:r>
          </a:p>
        </p:txBody>
      </p:sp>
      <p:sp>
        <p:nvSpPr>
          <p:cNvPr id="20484" name="Rectangle 1027"/>
          <p:cNvSpPr>
            <a:spLocks noGrp="1" noChangeArrowheads="1"/>
          </p:cNvSpPr>
          <p:nvPr>
            <p:ph type="body" idx="4294967295"/>
          </p:nvPr>
        </p:nvSpPr>
        <p:spPr>
          <a:xfrm>
            <a:off x="2374900" y="1624013"/>
            <a:ext cx="4316413" cy="2770187"/>
          </a:xfrm>
        </p:spPr>
        <p:txBody>
          <a:bodyPr wrap="none">
            <a:spAutoFit/>
          </a:bodyPr>
          <a:lstStyle/>
          <a:p>
            <a:pPr marL="649288" lvl="1" indent="-419100" eaLnBrk="1" hangingPunct="1">
              <a:buFont typeface="Wingdings" pitchFamily="2" charset="2"/>
              <a:buAutoNum type="arabicPeriod"/>
            </a:pPr>
            <a:r>
              <a:rPr lang="en-US" b="1" dirty="0" smtClean="0"/>
              <a:t>Industry Highlights</a:t>
            </a:r>
          </a:p>
          <a:p>
            <a:pPr marL="649288" lvl="1" indent="-419100" eaLnBrk="1" hangingPunct="1">
              <a:buFont typeface="Wingdings" pitchFamily="2" charset="2"/>
              <a:buAutoNum type="arabicPeriod"/>
            </a:pPr>
            <a:r>
              <a:rPr lang="en-US" b="1" dirty="0" smtClean="0"/>
              <a:t>Market Landscape</a:t>
            </a:r>
          </a:p>
          <a:p>
            <a:pPr marL="649288" lvl="1" indent="-419100" eaLnBrk="1" hangingPunct="1">
              <a:buFont typeface="Wingdings" pitchFamily="2" charset="2"/>
              <a:buAutoNum type="arabicPeriod"/>
            </a:pPr>
            <a:r>
              <a:rPr lang="en-US" b="1" dirty="0" smtClean="0"/>
              <a:t>Competitive Assessment  </a:t>
            </a:r>
          </a:p>
          <a:p>
            <a:pPr marL="649288" lvl="1" indent="-419100" eaLnBrk="1" hangingPunct="1">
              <a:buFont typeface="Wingdings" pitchFamily="2" charset="2"/>
              <a:buAutoNum type="arabicPeriod"/>
            </a:pPr>
            <a:r>
              <a:rPr lang="en-US" b="1" dirty="0" smtClean="0"/>
              <a:t>Future View of the Market</a:t>
            </a:r>
          </a:p>
          <a:p>
            <a:pPr marL="649288" lvl="1" indent="-419100" eaLnBrk="1" hangingPunct="1">
              <a:buFont typeface="Wingdings" pitchFamily="2" charset="2"/>
              <a:buAutoNum type="arabicPeriod"/>
            </a:pPr>
            <a:r>
              <a:rPr lang="en-US" b="1" dirty="0" smtClean="0"/>
              <a:t>Essential Guidance</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defRPr/>
            </a:pPr>
            <a:r>
              <a:rPr lang="en-US" dirty="0" smtClean="0"/>
              <a:t>Virtualization Industry Highlights</a:t>
            </a:r>
            <a:br>
              <a:rPr lang="en-US" dirty="0" smtClean="0"/>
            </a:br>
            <a:r>
              <a:rPr lang="en-US" sz="2400" i="1" dirty="0" smtClean="0"/>
              <a:t>Client Software</a:t>
            </a:r>
            <a:endParaRPr lang="en-US" i="1" dirty="0" smtClean="0"/>
          </a:p>
        </p:txBody>
      </p:sp>
      <p:sp>
        <p:nvSpPr>
          <p:cNvPr id="23555" name="Rectangle 3"/>
          <p:cNvSpPr>
            <a:spLocks noChangeArrowheads="1"/>
          </p:cNvSpPr>
          <p:nvPr/>
        </p:nvSpPr>
        <p:spPr bwMode="auto">
          <a:xfrm>
            <a:off x="250824" y="1181100"/>
            <a:ext cx="8675461" cy="5147563"/>
          </a:xfrm>
          <a:prstGeom prst="rect">
            <a:avLst/>
          </a:prstGeom>
          <a:noFill/>
          <a:ln w="9525">
            <a:noFill/>
            <a:miter lim="800000"/>
            <a:headEnd/>
            <a:tailEnd/>
          </a:ln>
        </p:spPr>
        <p:txBody>
          <a:bodyPr wrap="square">
            <a:spAutoFit/>
          </a:bodyPr>
          <a:lstStyle/>
          <a:p>
            <a:pPr marL="461963" lvl="1" indent="-231775">
              <a:spcBef>
                <a:spcPct val="75000"/>
              </a:spcBef>
              <a:buClr>
                <a:srgbClr val="9F1136"/>
              </a:buClr>
              <a:buSzPct val="90000"/>
              <a:buFont typeface="Wingdings" pitchFamily="2" charset="2"/>
              <a:buChar char="§"/>
            </a:pPr>
            <a:r>
              <a:rPr lang="en-US" sz="1800" dirty="0"/>
              <a:t>Client virtualization widely over-generalized as </a:t>
            </a:r>
            <a:r>
              <a:rPr lang="en-US" sz="1800" dirty="0" smtClean="0"/>
              <a:t>VDI</a:t>
            </a:r>
            <a:endParaRPr lang="en-US" sz="1800" dirty="0"/>
          </a:p>
          <a:p>
            <a:pPr marL="461963" lvl="1" indent="-231775">
              <a:spcBef>
                <a:spcPct val="75000"/>
              </a:spcBef>
              <a:buClr>
                <a:srgbClr val="9F1136"/>
              </a:buClr>
              <a:buSzPct val="90000"/>
              <a:buFont typeface="Wingdings" pitchFamily="2" charset="2"/>
              <a:buChar char="§"/>
            </a:pPr>
            <a:r>
              <a:rPr lang="en-US" sz="1800" dirty="0"/>
              <a:t>Four distinct forms of client virtualization tracked by </a:t>
            </a:r>
            <a:r>
              <a:rPr lang="en-US" sz="1800" dirty="0" smtClean="0"/>
              <a:t>IDC</a:t>
            </a:r>
          </a:p>
          <a:p>
            <a:pPr marL="919163" lvl="2" indent="-231775">
              <a:spcBef>
                <a:spcPct val="75000"/>
              </a:spcBef>
              <a:buClr>
                <a:srgbClr val="9F1136"/>
              </a:buClr>
              <a:buSzPct val="90000"/>
              <a:buFont typeface="Wingdings" pitchFamily="2" charset="2"/>
              <a:buChar char="§"/>
            </a:pPr>
            <a:r>
              <a:rPr lang="en-US" sz="1800" dirty="0" smtClean="0"/>
              <a:t>Application Virtualization, Virtual User Session, Centralized Virtual Desktop (CVD, a.k.a. VDI), Distributed Virtual Desktop (DVD)</a:t>
            </a:r>
            <a:endParaRPr lang="en-US" sz="1800" dirty="0"/>
          </a:p>
          <a:p>
            <a:pPr marL="461963" lvl="1" indent="-231775">
              <a:spcBef>
                <a:spcPct val="75000"/>
              </a:spcBef>
              <a:buClr>
                <a:srgbClr val="9F1136"/>
              </a:buClr>
              <a:buSzPct val="90000"/>
              <a:buFont typeface="Wingdings" pitchFamily="2" charset="2"/>
              <a:buChar char="§"/>
            </a:pPr>
            <a:r>
              <a:rPr lang="en-US" sz="1800" dirty="0"/>
              <a:t>Value prop of client virtualization is NOT immediate CapEx reduction, rather measureable OpEx reduction from better management and IT efficiency</a:t>
            </a:r>
          </a:p>
          <a:p>
            <a:pPr marL="461963" lvl="1" indent="-231775">
              <a:spcBef>
                <a:spcPct val="75000"/>
              </a:spcBef>
              <a:buClr>
                <a:srgbClr val="9F1136"/>
              </a:buClr>
              <a:buSzPct val="90000"/>
              <a:buFont typeface="Wingdings" pitchFamily="2" charset="2"/>
              <a:buChar char="§"/>
            </a:pPr>
            <a:r>
              <a:rPr lang="en-US" sz="1800" dirty="0"/>
              <a:t>Client virtualization expected to ramp steeply thanks to changing user habits and shifting device form factors</a:t>
            </a:r>
          </a:p>
          <a:p>
            <a:pPr marL="461963" lvl="1" indent="-231775">
              <a:spcBef>
                <a:spcPct val="75000"/>
              </a:spcBef>
              <a:buClr>
                <a:srgbClr val="9F1136"/>
              </a:buClr>
              <a:buSzPct val="90000"/>
              <a:buFont typeface="Wingdings" pitchFamily="2" charset="2"/>
              <a:buChar char="§"/>
            </a:pPr>
            <a:r>
              <a:rPr lang="en-US" sz="1800" dirty="0" smtClean="0"/>
              <a:t>Server hypervisors </a:t>
            </a:r>
            <a:r>
              <a:rPr lang="en-US" sz="1800" dirty="0"/>
              <a:t>are increasingly commoditized, management and user experience are the vendor differentiators</a:t>
            </a:r>
          </a:p>
          <a:p>
            <a:pPr marL="461963" lvl="1" indent="-231775">
              <a:spcBef>
                <a:spcPct val="75000"/>
              </a:spcBef>
              <a:buClr>
                <a:srgbClr val="9F1136"/>
              </a:buClr>
              <a:buSzPct val="90000"/>
              <a:buFont typeface="Wingdings" pitchFamily="2" charset="2"/>
              <a:buChar char="§"/>
            </a:pPr>
            <a:r>
              <a:rPr lang="en-US" sz="1800" dirty="0"/>
              <a:t>Microsoft </a:t>
            </a:r>
            <a:r>
              <a:rPr lang="en-US" sz="1800" dirty="0" smtClean="0"/>
              <a:t>enters market with full product portfolio, intent to be a serious player</a:t>
            </a:r>
            <a:endParaRPr lang="en-US" sz="1800" dirty="0"/>
          </a:p>
          <a:p>
            <a:pPr marL="461963" lvl="1" indent="-231775">
              <a:spcBef>
                <a:spcPct val="75000"/>
              </a:spcBef>
              <a:buClr>
                <a:srgbClr val="9F1136"/>
              </a:buClr>
              <a:buSzPct val="90000"/>
              <a:buFont typeface="Wingdings" pitchFamily="2" charset="2"/>
              <a:buChar char="§"/>
            </a:pPr>
            <a:r>
              <a:rPr lang="en-US" sz="1800" dirty="0"/>
              <a:t>Next-generation users likely to push the envelope on client virtualization services that traditional IT must support</a:t>
            </a:r>
            <a:endParaRPr lang="en-US" sz="18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r>
              <a:rPr lang="en-US" dirty="0" smtClean="0"/>
              <a:t>Industry Highlights</a:t>
            </a:r>
            <a:br>
              <a:rPr lang="en-US" dirty="0" smtClean="0"/>
            </a:br>
            <a:r>
              <a:rPr lang="en-US" sz="2400" i="1" dirty="0" smtClean="0"/>
              <a:t>Client Virtualization Solutions</a:t>
            </a:r>
            <a:endParaRPr lang="en-US" i="1" dirty="0" smtClean="0"/>
          </a:p>
        </p:txBody>
      </p:sp>
      <p:pic>
        <p:nvPicPr>
          <p:cNvPr id="48" name="Picture 47" descr="app-virt.png"/>
          <p:cNvPicPr>
            <a:picLocks noChangeAspect="1"/>
          </p:cNvPicPr>
          <p:nvPr/>
        </p:nvPicPr>
        <p:blipFill>
          <a:blip r:embed="rId2" cstate="print"/>
          <a:stretch>
            <a:fillRect/>
          </a:stretch>
        </p:blipFill>
        <p:spPr>
          <a:xfrm>
            <a:off x="4537710" y="3994382"/>
            <a:ext cx="4606290" cy="2635018"/>
          </a:xfrm>
          <a:prstGeom prst="rect">
            <a:avLst/>
          </a:prstGeom>
        </p:spPr>
      </p:pic>
      <p:pic>
        <p:nvPicPr>
          <p:cNvPr id="63" name="Picture 62" descr="CVD.png"/>
          <p:cNvPicPr>
            <a:picLocks noChangeAspect="1"/>
          </p:cNvPicPr>
          <p:nvPr/>
        </p:nvPicPr>
        <p:blipFill>
          <a:blip r:embed="rId3" cstate="print"/>
          <a:stretch>
            <a:fillRect/>
          </a:stretch>
        </p:blipFill>
        <p:spPr>
          <a:xfrm>
            <a:off x="1" y="993830"/>
            <a:ext cx="4480560" cy="2960949"/>
          </a:xfrm>
          <a:prstGeom prst="rect">
            <a:avLst/>
          </a:prstGeom>
        </p:spPr>
      </p:pic>
      <p:pic>
        <p:nvPicPr>
          <p:cNvPr id="90" name="Picture 89" descr="DVD.png"/>
          <p:cNvPicPr>
            <a:picLocks noChangeAspect="1"/>
          </p:cNvPicPr>
          <p:nvPr/>
        </p:nvPicPr>
        <p:blipFill>
          <a:blip r:embed="rId4" cstate="print"/>
          <a:stretch>
            <a:fillRect/>
          </a:stretch>
        </p:blipFill>
        <p:spPr>
          <a:xfrm>
            <a:off x="0" y="3977639"/>
            <a:ext cx="4480560" cy="2648523"/>
          </a:xfrm>
          <a:prstGeom prst="rect">
            <a:avLst/>
          </a:prstGeom>
        </p:spPr>
      </p:pic>
      <p:pic>
        <p:nvPicPr>
          <p:cNvPr id="119" name="Picture 118" descr="VUS.png"/>
          <p:cNvPicPr>
            <a:picLocks noChangeAspect="1"/>
          </p:cNvPicPr>
          <p:nvPr/>
        </p:nvPicPr>
        <p:blipFill>
          <a:blip r:embed="rId5" cstate="print"/>
          <a:stretch>
            <a:fillRect/>
          </a:stretch>
        </p:blipFill>
        <p:spPr>
          <a:xfrm>
            <a:off x="4546120" y="982980"/>
            <a:ext cx="4597879" cy="3045556"/>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533650" y="2217738"/>
            <a:ext cx="4229100" cy="452437"/>
          </a:xfrm>
          <a:prstGeom prst="rect">
            <a:avLst/>
          </a:prstGeom>
          <a:solidFill>
            <a:schemeClr val="hlink"/>
          </a:solidFill>
          <a:ln w="9525">
            <a:noFill/>
            <a:miter lim="800000"/>
            <a:headEnd/>
            <a:tailEnd/>
          </a:ln>
        </p:spPr>
        <p:txBody>
          <a:bodyPr wrap="none" anchor="ctr"/>
          <a:lstStyle/>
          <a:p>
            <a:endParaRPr lang="en-US" dirty="0"/>
          </a:p>
        </p:txBody>
      </p:sp>
      <p:sp>
        <p:nvSpPr>
          <p:cNvPr id="24580" name="Rectangle 3"/>
          <p:cNvSpPr>
            <a:spLocks noGrp="1" noChangeArrowheads="1"/>
          </p:cNvSpPr>
          <p:nvPr>
            <p:ph type="title"/>
          </p:nvPr>
        </p:nvSpPr>
        <p:spPr/>
        <p:txBody>
          <a:bodyPr/>
          <a:lstStyle/>
          <a:p>
            <a:pPr eaLnBrk="1" hangingPunct="1">
              <a:defRPr/>
            </a:pPr>
            <a:r>
              <a:rPr lang="en-US" dirty="0" smtClean="0"/>
              <a:t>Agenda</a:t>
            </a:r>
          </a:p>
        </p:txBody>
      </p:sp>
      <p:sp>
        <p:nvSpPr>
          <p:cNvPr id="25604" name="Rectangle 1027"/>
          <p:cNvSpPr>
            <a:spLocks noGrp="1" noChangeArrowheads="1"/>
          </p:cNvSpPr>
          <p:nvPr>
            <p:ph type="body" idx="4294967295"/>
          </p:nvPr>
        </p:nvSpPr>
        <p:spPr>
          <a:xfrm>
            <a:off x="2374900" y="1624013"/>
            <a:ext cx="4316413" cy="2770187"/>
          </a:xfrm>
        </p:spPr>
        <p:txBody>
          <a:bodyPr wrap="none">
            <a:spAutoFit/>
          </a:bodyPr>
          <a:lstStyle/>
          <a:p>
            <a:pPr marL="649288" lvl="1" indent="-419100" eaLnBrk="1" hangingPunct="1">
              <a:buFont typeface="Wingdings" pitchFamily="2" charset="2"/>
              <a:buAutoNum type="arabicPeriod"/>
            </a:pPr>
            <a:r>
              <a:rPr lang="en-US" b="1" dirty="0" smtClean="0"/>
              <a:t>Industry Highlights</a:t>
            </a:r>
          </a:p>
          <a:p>
            <a:pPr marL="649288" lvl="1" indent="-419100" eaLnBrk="1" hangingPunct="1">
              <a:buFont typeface="Wingdings" pitchFamily="2" charset="2"/>
              <a:buAutoNum type="arabicPeriod"/>
            </a:pPr>
            <a:r>
              <a:rPr lang="en-US" b="1" dirty="0" smtClean="0"/>
              <a:t>Market Landscape</a:t>
            </a:r>
          </a:p>
          <a:p>
            <a:pPr marL="649288" lvl="1" indent="-419100" eaLnBrk="1" hangingPunct="1">
              <a:buFont typeface="Wingdings" pitchFamily="2" charset="2"/>
              <a:buAutoNum type="arabicPeriod"/>
            </a:pPr>
            <a:r>
              <a:rPr lang="en-US" b="1" dirty="0" smtClean="0"/>
              <a:t>Competitive Assessment  </a:t>
            </a:r>
          </a:p>
          <a:p>
            <a:pPr marL="649288" lvl="1" indent="-419100" eaLnBrk="1" hangingPunct="1">
              <a:buFont typeface="Wingdings" pitchFamily="2" charset="2"/>
              <a:buAutoNum type="arabicPeriod"/>
            </a:pPr>
            <a:r>
              <a:rPr lang="en-US" b="1" dirty="0" smtClean="0"/>
              <a:t>Future View of the Market</a:t>
            </a:r>
          </a:p>
          <a:p>
            <a:pPr marL="649288" lvl="1" indent="-419100" eaLnBrk="1" hangingPunct="1">
              <a:buFont typeface="Wingdings" pitchFamily="2" charset="2"/>
              <a:buAutoNum type="arabicPeriod"/>
            </a:pPr>
            <a:r>
              <a:rPr lang="en-US" b="1" dirty="0" smtClean="0"/>
              <a:t>Essential Guidance</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for Adoption</a:t>
            </a:r>
            <a:endParaRPr lang="en-US" dirty="0"/>
          </a:p>
        </p:txBody>
      </p:sp>
      <p:sp>
        <p:nvSpPr>
          <p:cNvPr id="4" name="TextBox 3"/>
          <p:cNvSpPr txBox="1"/>
          <p:nvPr/>
        </p:nvSpPr>
        <p:spPr>
          <a:xfrm>
            <a:off x="170120" y="1288901"/>
            <a:ext cx="7838415" cy="5421997"/>
          </a:xfrm>
          <a:prstGeom prst="rect">
            <a:avLst/>
          </a:prstGeom>
          <a:noFill/>
        </p:spPr>
        <p:txBody>
          <a:bodyPr wrap="square" rtlCol="0">
            <a:spAutoFit/>
          </a:bodyPr>
          <a:lstStyle/>
          <a:p>
            <a:pPr marL="231775" indent="-231775">
              <a:lnSpc>
                <a:spcPct val="150000"/>
              </a:lnSpc>
              <a:spcBef>
                <a:spcPts val="1000"/>
              </a:spcBef>
              <a:buFont typeface="Wingdings" pitchFamily="2" charset="2"/>
              <a:buChar char="§"/>
            </a:pPr>
            <a:r>
              <a:rPr lang="en-US" dirty="0" smtClean="0"/>
              <a:t>Windows</a:t>
            </a:r>
            <a:r>
              <a:rPr lang="en-US" baseline="30000" dirty="0" smtClean="0"/>
              <a:t>®</a:t>
            </a:r>
            <a:r>
              <a:rPr lang="en-US" dirty="0" smtClean="0"/>
              <a:t> 7 migration</a:t>
            </a:r>
          </a:p>
          <a:p>
            <a:pPr marL="231775" indent="-231775">
              <a:lnSpc>
                <a:spcPct val="150000"/>
              </a:lnSpc>
              <a:spcBef>
                <a:spcPts val="1000"/>
              </a:spcBef>
              <a:buFont typeface="Wingdings" pitchFamily="2" charset="2"/>
              <a:buChar char="§"/>
            </a:pPr>
            <a:r>
              <a:rPr lang="en-US" dirty="0" smtClean="0"/>
              <a:t>Cost savings/green IT</a:t>
            </a:r>
          </a:p>
          <a:p>
            <a:pPr marL="231775" indent="-231775">
              <a:lnSpc>
                <a:spcPct val="150000"/>
              </a:lnSpc>
              <a:spcBef>
                <a:spcPts val="1000"/>
              </a:spcBef>
              <a:buFont typeface="Wingdings" pitchFamily="2" charset="2"/>
              <a:buChar char="§"/>
            </a:pPr>
            <a:r>
              <a:rPr lang="en-US" dirty="0" smtClean="0"/>
              <a:t>Business continuity planning/disaster recovery (DR)</a:t>
            </a:r>
          </a:p>
          <a:p>
            <a:pPr marL="231775" indent="-231775">
              <a:lnSpc>
                <a:spcPct val="150000"/>
              </a:lnSpc>
              <a:spcBef>
                <a:spcPts val="1000"/>
              </a:spcBef>
              <a:buFont typeface="Wingdings" pitchFamily="2" charset="2"/>
              <a:buChar char="§"/>
            </a:pPr>
            <a:r>
              <a:rPr lang="en-US" dirty="0" smtClean="0"/>
              <a:t>PC lifecycle management</a:t>
            </a:r>
          </a:p>
          <a:p>
            <a:pPr marL="231775" indent="-231775">
              <a:lnSpc>
                <a:spcPct val="150000"/>
              </a:lnSpc>
              <a:spcBef>
                <a:spcPts val="1000"/>
              </a:spcBef>
              <a:buFont typeface="Wingdings" pitchFamily="2" charset="2"/>
              <a:buChar char="§"/>
            </a:pPr>
            <a:r>
              <a:rPr lang="en-US" dirty="0" smtClean="0"/>
              <a:t>Desktop management/helpdesk efficiency</a:t>
            </a:r>
          </a:p>
          <a:p>
            <a:pPr marL="231775" indent="-231775">
              <a:lnSpc>
                <a:spcPct val="150000"/>
              </a:lnSpc>
              <a:spcBef>
                <a:spcPts val="1000"/>
              </a:spcBef>
              <a:buFont typeface="Wingdings" pitchFamily="2" charset="2"/>
              <a:buChar char="§"/>
            </a:pPr>
            <a:r>
              <a:rPr lang="en-US" dirty="0" smtClean="0"/>
              <a:t>User experience</a:t>
            </a:r>
          </a:p>
          <a:p>
            <a:pPr marL="231775" indent="-231775">
              <a:lnSpc>
                <a:spcPct val="150000"/>
              </a:lnSpc>
              <a:spcBef>
                <a:spcPts val="1000"/>
              </a:spcBef>
              <a:buFont typeface="Wingdings" pitchFamily="2" charset="2"/>
              <a:buChar char="§"/>
            </a:pPr>
            <a:r>
              <a:rPr lang="en-US" dirty="0" smtClean="0"/>
              <a:t>Cloud integration</a:t>
            </a:r>
          </a:p>
          <a:p>
            <a:pPr marL="231775" indent="-231775">
              <a:lnSpc>
                <a:spcPct val="150000"/>
              </a:lnSpc>
              <a:spcBef>
                <a:spcPts val="1000"/>
              </a:spcBef>
              <a:buFont typeface="Wingdings" pitchFamily="2" charset="2"/>
              <a:buChar char="§"/>
            </a:pPr>
            <a:r>
              <a:rPr lang="en-US" dirty="0" smtClean="0"/>
              <a:t>Organization-specific drivers</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 Overview </a:t>
            </a:r>
            <a:br>
              <a:rPr lang="en-US" dirty="0" smtClean="0"/>
            </a:br>
            <a:r>
              <a:rPr lang="en-US" sz="2400" i="1" dirty="0" smtClean="0"/>
              <a:t>Where We’re Going</a:t>
            </a:r>
            <a:endParaRPr lang="en-US" dirty="0"/>
          </a:p>
        </p:txBody>
      </p:sp>
      <p:graphicFrame>
        <p:nvGraphicFramePr>
          <p:cNvPr id="4" name="Diagram 3"/>
          <p:cNvGraphicFramePr/>
          <p:nvPr/>
        </p:nvGraphicFramePr>
        <p:xfrm>
          <a:off x="0" y="1026543"/>
          <a:ext cx="9144000" cy="5589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1233369" y="5074017"/>
            <a:ext cx="2169042" cy="1600438"/>
          </a:xfrm>
          <a:prstGeom prst="rect">
            <a:avLst/>
          </a:prstGeom>
          <a:noFill/>
        </p:spPr>
        <p:txBody>
          <a:bodyPr wrap="square" rtlCol="0">
            <a:spAutoFit/>
          </a:bodyPr>
          <a:lstStyle/>
          <a:p>
            <a:pPr marL="117475" lvl="0" indent="-117475">
              <a:buFont typeface="Wingdings" pitchFamily="2" charset="2"/>
              <a:buChar char="§"/>
            </a:pPr>
            <a:r>
              <a:rPr lang="en-US" sz="1400" b="1" dirty="0" smtClean="0">
                <a:solidFill>
                  <a:srgbClr val="00B050"/>
                </a:solidFill>
              </a:rPr>
              <a:t>Tier-1 Applications</a:t>
            </a:r>
          </a:p>
          <a:p>
            <a:pPr marL="117475" lvl="0" indent="-117475">
              <a:buFont typeface="Wingdings" pitchFamily="2" charset="2"/>
              <a:buChar char="§"/>
            </a:pPr>
            <a:r>
              <a:rPr lang="en-US" sz="1400" b="1" dirty="0" smtClean="0">
                <a:solidFill>
                  <a:srgbClr val="00B050"/>
                </a:solidFill>
              </a:rPr>
              <a:t>Unplanned downtime</a:t>
            </a:r>
          </a:p>
          <a:p>
            <a:pPr marL="117475" lvl="0" indent="-117475">
              <a:buFont typeface="Wingdings" pitchFamily="2" charset="2"/>
              <a:buChar char="§"/>
            </a:pPr>
            <a:r>
              <a:rPr lang="en-US" sz="1400" b="1" dirty="0" smtClean="0">
                <a:solidFill>
                  <a:srgbClr val="00B050"/>
                </a:solidFill>
              </a:rPr>
              <a:t>VDI</a:t>
            </a:r>
          </a:p>
          <a:p>
            <a:pPr marL="117475" lvl="0" indent="-117475">
              <a:buFont typeface="Wingdings" pitchFamily="2" charset="2"/>
              <a:buChar char="§"/>
            </a:pPr>
            <a:r>
              <a:rPr lang="en-US" sz="1400" b="1" dirty="0" smtClean="0">
                <a:solidFill>
                  <a:srgbClr val="00B050"/>
                </a:solidFill>
              </a:rPr>
              <a:t>Resource optimization</a:t>
            </a:r>
          </a:p>
          <a:p>
            <a:pPr marL="117475" lvl="0" indent="-117475">
              <a:buFont typeface="Wingdings" pitchFamily="2" charset="2"/>
              <a:buChar char="§"/>
            </a:pPr>
            <a:r>
              <a:rPr lang="en-US" sz="1400" b="1" dirty="0" smtClean="0">
                <a:solidFill>
                  <a:srgbClr val="00B050"/>
                </a:solidFill>
                <a:ea typeface="Geneva"/>
                <a:cs typeface="Geneva"/>
              </a:rPr>
              <a:t>Business continuity</a:t>
            </a:r>
            <a:endParaRPr lang="en-US" sz="1400" b="1" dirty="0" smtClean="0">
              <a:solidFill>
                <a:srgbClr val="00B050"/>
              </a:solidFill>
            </a:endParaRPr>
          </a:p>
          <a:p>
            <a:pPr marL="117475" indent="-117475">
              <a:buFont typeface="Wingdings" pitchFamily="2" charset="2"/>
              <a:buChar char="§"/>
            </a:pPr>
            <a:endParaRPr lang="en-US" sz="1400" b="1" dirty="0"/>
          </a:p>
        </p:txBody>
      </p:sp>
      <p:sp>
        <p:nvSpPr>
          <p:cNvPr id="21" name="TextBox 20"/>
          <p:cNvSpPr txBox="1"/>
          <p:nvPr/>
        </p:nvSpPr>
        <p:spPr>
          <a:xfrm>
            <a:off x="3381153" y="3820627"/>
            <a:ext cx="2881424" cy="3194721"/>
          </a:xfrm>
          <a:prstGeom prst="rect">
            <a:avLst/>
          </a:prstGeom>
          <a:noFill/>
        </p:spPr>
        <p:txBody>
          <a:bodyPr wrap="square" rtlCol="0">
            <a:spAutoFit/>
          </a:bodyPr>
          <a:lstStyle/>
          <a:p>
            <a:pPr marL="117475" indent="-117475" eaLnBrk="0" hangingPunct="0">
              <a:spcBef>
                <a:spcPct val="30000"/>
              </a:spcBef>
              <a:buFont typeface="Wingdings" pitchFamily="2" charset="2"/>
              <a:buChar char="§"/>
              <a:defRPr/>
            </a:pPr>
            <a:r>
              <a:rPr lang="en-US" sz="1400" b="1" dirty="0" smtClean="0">
                <a:solidFill>
                  <a:schemeClr val="accent5">
                    <a:lumMod val="50000"/>
                  </a:schemeClr>
                </a:solidFill>
                <a:ea typeface="Geneva"/>
                <a:cs typeface="Geneva"/>
              </a:rPr>
              <a:t>Utility billing/chargeback</a:t>
            </a:r>
          </a:p>
          <a:p>
            <a:pPr marL="117475" indent="-117475" eaLnBrk="0" hangingPunct="0">
              <a:spcBef>
                <a:spcPct val="30000"/>
              </a:spcBef>
              <a:buFont typeface="Wingdings" pitchFamily="2" charset="2"/>
              <a:buChar char="§"/>
              <a:defRPr/>
            </a:pPr>
            <a:r>
              <a:rPr lang="en-US" sz="1400" b="1" dirty="0" smtClean="0">
                <a:solidFill>
                  <a:schemeClr val="accent5">
                    <a:lumMod val="50000"/>
                  </a:schemeClr>
                </a:solidFill>
                <a:ea typeface="Geneva"/>
                <a:cs typeface="Geneva"/>
              </a:rPr>
              <a:t>Automation and Orchestration</a:t>
            </a:r>
          </a:p>
          <a:p>
            <a:pPr marL="117475" indent="-117475" eaLnBrk="0" hangingPunct="0">
              <a:spcBef>
                <a:spcPct val="30000"/>
              </a:spcBef>
              <a:buFont typeface="Wingdings" pitchFamily="2" charset="2"/>
              <a:buChar char="§"/>
              <a:defRPr/>
            </a:pPr>
            <a:r>
              <a:rPr lang="en-US" sz="1400" b="1" dirty="0" smtClean="0">
                <a:solidFill>
                  <a:schemeClr val="accent5">
                    <a:lumMod val="50000"/>
                  </a:schemeClr>
                </a:solidFill>
                <a:ea typeface="Geneva"/>
                <a:cs typeface="Geneva"/>
              </a:rPr>
              <a:t>Self-service portals</a:t>
            </a:r>
          </a:p>
          <a:p>
            <a:pPr marL="117475" indent="-117475" eaLnBrk="0" hangingPunct="0">
              <a:spcBef>
                <a:spcPct val="30000"/>
              </a:spcBef>
              <a:buFont typeface="Wingdings" pitchFamily="2" charset="2"/>
              <a:buChar char="§"/>
              <a:defRPr/>
            </a:pPr>
            <a:r>
              <a:rPr lang="en-US" sz="1400" b="1" dirty="0" smtClean="0">
                <a:solidFill>
                  <a:schemeClr val="accent5">
                    <a:lumMod val="50000"/>
                  </a:schemeClr>
                </a:solidFill>
                <a:ea typeface="Geneva"/>
                <a:cs typeface="Geneva"/>
              </a:rPr>
              <a:t>Storage virtualization</a:t>
            </a:r>
          </a:p>
          <a:p>
            <a:pPr marL="117475" indent="-117475" eaLnBrk="0" hangingPunct="0">
              <a:spcBef>
                <a:spcPct val="30000"/>
              </a:spcBef>
              <a:buFont typeface="Wingdings" pitchFamily="2" charset="2"/>
              <a:buChar char="§"/>
              <a:defRPr/>
            </a:pPr>
            <a:r>
              <a:rPr lang="en-US" sz="1400" b="1" dirty="0" smtClean="0">
                <a:solidFill>
                  <a:schemeClr val="accent5">
                    <a:lumMod val="50000"/>
                  </a:schemeClr>
                </a:solidFill>
                <a:ea typeface="Geneva"/>
                <a:cs typeface="Geneva"/>
              </a:rPr>
              <a:t>Client hypervisor</a:t>
            </a:r>
          </a:p>
          <a:p>
            <a:pPr marL="117475" indent="-117475" eaLnBrk="0" hangingPunct="0">
              <a:spcBef>
                <a:spcPct val="30000"/>
              </a:spcBef>
              <a:buFont typeface="Wingdings" pitchFamily="2" charset="2"/>
              <a:buChar char="§"/>
              <a:defRPr/>
            </a:pPr>
            <a:r>
              <a:rPr lang="en-US" sz="1400" b="1" dirty="0" smtClean="0">
                <a:solidFill>
                  <a:schemeClr val="accent5">
                    <a:lumMod val="50000"/>
                  </a:schemeClr>
                </a:solidFill>
                <a:ea typeface="Geneva"/>
                <a:cs typeface="Geneva"/>
              </a:rPr>
              <a:t>Integrated physical/virtual management</a:t>
            </a:r>
          </a:p>
          <a:p>
            <a:pPr marL="117475" indent="-117475" eaLnBrk="0" hangingPunct="0">
              <a:spcBef>
                <a:spcPct val="30000"/>
              </a:spcBef>
              <a:buFont typeface="Wingdings" pitchFamily="2" charset="2"/>
              <a:buChar char="§"/>
              <a:defRPr/>
            </a:pPr>
            <a:r>
              <a:rPr lang="en-US" sz="1400" b="1" dirty="0" smtClean="0">
                <a:solidFill>
                  <a:schemeClr val="accent5">
                    <a:lumMod val="50000"/>
                  </a:schemeClr>
                </a:solidFill>
                <a:ea typeface="Geneva"/>
                <a:cs typeface="Geneva"/>
              </a:rPr>
              <a:t>Policy-based management</a:t>
            </a:r>
          </a:p>
          <a:p>
            <a:pPr marL="117475" indent="-117475" eaLnBrk="0" hangingPunct="0">
              <a:spcBef>
                <a:spcPct val="30000"/>
              </a:spcBef>
              <a:buFont typeface="Wingdings" pitchFamily="2" charset="2"/>
              <a:buChar char="§"/>
              <a:defRPr/>
            </a:pPr>
            <a:r>
              <a:rPr lang="en-US" sz="1400" b="1" dirty="0" smtClean="0">
                <a:solidFill>
                  <a:schemeClr val="accent5">
                    <a:lumMod val="50000"/>
                  </a:schemeClr>
                </a:solidFill>
                <a:ea typeface="Geneva"/>
                <a:cs typeface="Geneva"/>
              </a:rPr>
              <a:t>Network/IO virtualization</a:t>
            </a:r>
          </a:p>
          <a:p>
            <a:pPr marL="117475" indent="-117475" eaLnBrk="0" hangingPunct="0">
              <a:spcBef>
                <a:spcPct val="30000"/>
              </a:spcBef>
              <a:buFont typeface="Wingdings" pitchFamily="2" charset="2"/>
              <a:buChar char="§"/>
              <a:defRPr/>
            </a:pPr>
            <a:r>
              <a:rPr lang="en-US" sz="1400" b="1" dirty="0" smtClean="0">
                <a:solidFill>
                  <a:schemeClr val="accent5">
                    <a:lumMod val="50000"/>
                  </a:schemeClr>
                </a:solidFill>
                <a:ea typeface="Geneva"/>
                <a:cs typeface="Geneva"/>
              </a:rPr>
              <a:t>Application Virtualization</a:t>
            </a:r>
          </a:p>
          <a:p>
            <a:pPr marL="117475" lvl="0" indent="-117475">
              <a:buFont typeface="Wingdings" pitchFamily="2" charset="2"/>
              <a:buChar char="§"/>
            </a:pPr>
            <a:endParaRPr lang="en-US" sz="1400" b="1" dirty="0" smtClean="0"/>
          </a:p>
          <a:p>
            <a:pPr marL="117475" indent="-117475">
              <a:buFont typeface="Wingdings" pitchFamily="2" charset="2"/>
              <a:buChar char="§"/>
            </a:pPr>
            <a:endParaRPr lang="en-US" sz="1400" b="1" dirty="0"/>
          </a:p>
        </p:txBody>
      </p:sp>
      <p:sp>
        <p:nvSpPr>
          <p:cNvPr id="22" name="TextBox 21"/>
          <p:cNvSpPr txBox="1"/>
          <p:nvPr/>
        </p:nvSpPr>
        <p:spPr>
          <a:xfrm>
            <a:off x="6166874" y="3455576"/>
            <a:ext cx="2977126" cy="2139047"/>
          </a:xfrm>
          <a:prstGeom prst="rect">
            <a:avLst/>
          </a:prstGeom>
          <a:noFill/>
        </p:spPr>
        <p:txBody>
          <a:bodyPr wrap="square" rtlCol="0">
            <a:spAutoFit/>
          </a:bodyPr>
          <a:lstStyle/>
          <a:p>
            <a:pPr marL="117475" indent="-117475" eaLnBrk="0" hangingPunct="0">
              <a:spcBef>
                <a:spcPct val="30000"/>
              </a:spcBef>
              <a:buFont typeface="Wingdings" pitchFamily="2" charset="2"/>
              <a:buChar char="§"/>
              <a:defRPr/>
            </a:pPr>
            <a:r>
              <a:rPr lang="en-US" sz="1400" b="1" dirty="0" smtClean="0">
                <a:solidFill>
                  <a:srgbClr val="FF0000"/>
                </a:solidFill>
                <a:ea typeface="Geneva"/>
                <a:cs typeface="Geneva"/>
              </a:rPr>
              <a:t>Integrated cloud management</a:t>
            </a:r>
          </a:p>
          <a:p>
            <a:pPr marL="117475" indent="-117475" eaLnBrk="0" hangingPunct="0">
              <a:spcBef>
                <a:spcPct val="30000"/>
              </a:spcBef>
              <a:buFont typeface="Wingdings" pitchFamily="2" charset="2"/>
              <a:buChar char="§"/>
              <a:defRPr/>
            </a:pPr>
            <a:r>
              <a:rPr lang="en-US" sz="1400" b="1" dirty="0" smtClean="0">
                <a:solidFill>
                  <a:srgbClr val="FF0000"/>
                </a:solidFill>
                <a:ea typeface="Geneva"/>
                <a:cs typeface="Geneva"/>
              </a:rPr>
              <a:t>Holistic monitoring/diagnosis</a:t>
            </a:r>
          </a:p>
          <a:p>
            <a:pPr marL="117475" indent="-117475" eaLnBrk="0" hangingPunct="0">
              <a:spcBef>
                <a:spcPct val="30000"/>
              </a:spcBef>
              <a:buFont typeface="Wingdings" pitchFamily="2" charset="2"/>
              <a:buChar char="§"/>
              <a:defRPr/>
            </a:pPr>
            <a:r>
              <a:rPr lang="en-US" sz="1400" b="1" dirty="0" smtClean="0">
                <a:solidFill>
                  <a:srgbClr val="FF0000"/>
                </a:solidFill>
                <a:ea typeface="Geneva"/>
                <a:cs typeface="Geneva"/>
              </a:rPr>
              <a:t>Cross-hypervisor management</a:t>
            </a:r>
          </a:p>
          <a:p>
            <a:pPr marL="117475" indent="-117475" eaLnBrk="0" hangingPunct="0">
              <a:spcBef>
                <a:spcPct val="30000"/>
              </a:spcBef>
              <a:buFont typeface="Wingdings" pitchFamily="2" charset="2"/>
              <a:buChar char="§"/>
              <a:defRPr/>
            </a:pPr>
            <a:r>
              <a:rPr lang="en-US" sz="1400" b="1" dirty="0" smtClean="0">
                <a:solidFill>
                  <a:srgbClr val="FF0000"/>
                </a:solidFill>
                <a:ea typeface="Geneva"/>
                <a:cs typeface="Geneva"/>
              </a:rPr>
              <a:t>External cloud federation</a:t>
            </a:r>
          </a:p>
          <a:p>
            <a:pPr marL="117475" indent="-117475" eaLnBrk="0" hangingPunct="0">
              <a:spcBef>
                <a:spcPct val="30000"/>
              </a:spcBef>
              <a:buFont typeface="Wingdings" pitchFamily="2" charset="2"/>
              <a:buChar char="§"/>
              <a:defRPr/>
            </a:pPr>
            <a:r>
              <a:rPr lang="en-US" sz="1400" b="1" dirty="0" smtClean="0">
                <a:solidFill>
                  <a:srgbClr val="FF0000"/>
                </a:solidFill>
                <a:ea typeface="Geneva"/>
                <a:cs typeface="Geneva"/>
              </a:rPr>
              <a:t>Platform as a Service</a:t>
            </a:r>
          </a:p>
          <a:p>
            <a:pPr marL="117475" indent="-117475" eaLnBrk="0" hangingPunct="0">
              <a:spcBef>
                <a:spcPct val="30000"/>
              </a:spcBef>
              <a:buFont typeface="Wingdings" pitchFamily="2" charset="2"/>
              <a:buChar char="§"/>
              <a:defRPr/>
            </a:pPr>
            <a:r>
              <a:rPr lang="en-US" sz="1400" b="1" dirty="0" smtClean="0">
                <a:solidFill>
                  <a:srgbClr val="FF0000"/>
                </a:solidFill>
                <a:ea typeface="Geneva"/>
                <a:cs typeface="Geneva"/>
              </a:rPr>
              <a:t>Virtualization-aware applications</a:t>
            </a:r>
          </a:p>
          <a:p>
            <a:pPr marL="117475" indent="-117475">
              <a:buFont typeface="Wingdings" pitchFamily="2" charset="2"/>
              <a:buChar char="§"/>
            </a:pPr>
            <a:endParaRPr lang="en-US" sz="1400" b="1" dirty="0">
              <a:solidFill>
                <a:srgbClr val="FF0000"/>
              </a:solidFill>
            </a:endParaRPr>
          </a:p>
        </p:txBody>
      </p:sp>
      <p:sp>
        <p:nvSpPr>
          <p:cNvPr id="23" name="TextBox 22"/>
          <p:cNvSpPr txBox="1"/>
          <p:nvPr/>
        </p:nvSpPr>
        <p:spPr>
          <a:xfrm>
            <a:off x="382772" y="5061091"/>
            <a:ext cx="1052623" cy="461665"/>
          </a:xfrm>
          <a:prstGeom prst="rect">
            <a:avLst/>
          </a:prstGeom>
          <a:noFill/>
        </p:spPr>
        <p:txBody>
          <a:bodyPr wrap="square" rtlCol="0">
            <a:spAutoFit/>
          </a:bodyPr>
          <a:lstStyle/>
          <a:p>
            <a:r>
              <a:rPr lang="en-US" b="1" dirty="0" smtClean="0"/>
              <a:t>2009</a:t>
            </a:r>
            <a:endParaRPr lang="en-US" b="1" dirty="0"/>
          </a:p>
        </p:txBody>
      </p:sp>
      <p:sp>
        <p:nvSpPr>
          <p:cNvPr id="24" name="TextBox 23"/>
          <p:cNvSpPr txBox="1"/>
          <p:nvPr/>
        </p:nvSpPr>
        <p:spPr>
          <a:xfrm>
            <a:off x="7389628" y="1779175"/>
            <a:ext cx="1428307" cy="584775"/>
          </a:xfrm>
          <a:prstGeom prst="rect">
            <a:avLst/>
          </a:prstGeom>
          <a:noFill/>
        </p:spPr>
        <p:txBody>
          <a:bodyPr wrap="square" rtlCol="0">
            <a:spAutoFit/>
          </a:bodyPr>
          <a:lstStyle/>
          <a:p>
            <a:r>
              <a:rPr lang="en-US" sz="3200" b="1" dirty="0" smtClean="0">
                <a:solidFill>
                  <a:srgbClr val="FF0000"/>
                </a:solidFill>
              </a:rPr>
              <a:t>2013+</a:t>
            </a:r>
            <a:endParaRPr lang="en-US" sz="3200" b="1" dirty="0">
              <a:solidFill>
                <a:srgbClr val="FF0000"/>
              </a:solidFill>
            </a:endParaRPr>
          </a:p>
        </p:txBody>
      </p:sp>
      <p:sp>
        <p:nvSpPr>
          <p:cNvPr id="25" name="Text Box 52"/>
          <p:cNvSpPr txBox="1">
            <a:spLocks noChangeArrowheads="1"/>
          </p:cNvSpPr>
          <p:nvPr/>
        </p:nvSpPr>
        <p:spPr bwMode="auto">
          <a:xfrm>
            <a:off x="6508152" y="5778020"/>
            <a:ext cx="2646878" cy="369332"/>
          </a:xfrm>
          <a:prstGeom prst="rect">
            <a:avLst/>
          </a:prstGeom>
          <a:noFill/>
          <a:ln w="9525">
            <a:noFill/>
            <a:miter lim="800000"/>
            <a:headEnd/>
            <a:tailEnd/>
          </a:ln>
        </p:spPr>
        <p:txBody>
          <a:bodyPr wrap="none">
            <a:spAutoFit/>
          </a:bodyPr>
          <a:lstStyle/>
          <a:p>
            <a:pPr eaLnBrk="0" hangingPunct="0"/>
            <a:r>
              <a:rPr lang="en-US" sz="1800" b="1" i="1" dirty="0" smtClean="0">
                <a:ea typeface="Geneva"/>
                <a:cs typeface="Geneva"/>
              </a:rPr>
              <a:t>…Operational </a:t>
            </a:r>
            <a:r>
              <a:rPr lang="en-US" sz="1800" b="1" i="1" dirty="0">
                <a:ea typeface="Geneva"/>
                <a:cs typeface="Geneva"/>
              </a:rPr>
              <a:t>Savings</a:t>
            </a:r>
          </a:p>
        </p:txBody>
      </p:sp>
      <p:sp>
        <p:nvSpPr>
          <p:cNvPr id="26" name="TextBox 25"/>
          <p:cNvSpPr txBox="1"/>
          <p:nvPr/>
        </p:nvSpPr>
        <p:spPr>
          <a:xfrm>
            <a:off x="0" y="1982905"/>
            <a:ext cx="3413051" cy="1384995"/>
          </a:xfrm>
          <a:prstGeom prst="rect">
            <a:avLst/>
          </a:prstGeom>
          <a:noFill/>
        </p:spPr>
        <p:txBody>
          <a:bodyPr wrap="square" rtlCol="0">
            <a:spAutoFit/>
          </a:bodyPr>
          <a:lstStyle/>
          <a:p>
            <a:r>
              <a:rPr lang="en-US" sz="2000" dirty="0" smtClean="0">
                <a:solidFill>
                  <a:srgbClr val="002060"/>
                </a:solidFill>
              </a:rPr>
              <a:t>Virtualization 1.x: </a:t>
            </a:r>
            <a:r>
              <a:rPr lang="en-US" sz="2000" b="1" dirty="0" smtClean="0">
                <a:solidFill>
                  <a:srgbClr val="00B050"/>
                </a:solidFill>
              </a:rPr>
              <a:t>Near term</a:t>
            </a:r>
          </a:p>
          <a:p>
            <a:r>
              <a:rPr lang="en-US" sz="2000" dirty="0" smtClean="0">
                <a:solidFill>
                  <a:srgbClr val="002060"/>
                </a:solidFill>
              </a:rPr>
              <a:t>Virtualization 2.0: </a:t>
            </a:r>
            <a:r>
              <a:rPr lang="en-US" sz="2000" b="1" dirty="0" smtClean="0">
                <a:solidFill>
                  <a:schemeClr val="accent5">
                    <a:lumMod val="50000"/>
                  </a:schemeClr>
                </a:solidFill>
              </a:rPr>
              <a:t>Emerging</a:t>
            </a:r>
          </a:p>
          <a:p>
            <a:r>
              <a:rPr lang="en-US" sz="2000" dirty="0" smtClean="0">
                <a:solidFill>
                  <a:srgbClr val="002060"/>
                </a:solidFill>
              </a:rPr>
              <a:t>Virtualization 3.0: </a:t>
            </a:r>
            <a:r>
              <a:rPr lang="en-US" sz="2000" b="1" dirty="0" smtClean="0">
                <a:solidFill>
                  <a:srgbClr val="FF0000"/>
                </a:solidFill>
              </a:rPr>
              <a:t>Future</a:t>
            </a:r>
          </a:p>
          <a:p>
            <a:endParaRPr lang="en-US" dirty="0"/>
          </a:p>
        </p:txBody>
      </p:sp>
      <p:sp>
        <p:nvSpPr>
          <p:cNvPr id="27" name="Rectangle 26"/>
          <p:cNvSpPr/>
          <p:nvPr/>
        </p:nvSpPr>
        <p:spPr>
          <a:xfrm>
            <a:off x="0" y="1237865"/>
            <a:ext cx="5528930" cy="461665"/>
          </a:xfrm>
          <a:prstGeom prst="rect">
            <a:avLst/>
          </a:prstGeom>
        </p:spPr>
        <p:txBody>
          <a:bodyPr wrap="square">
            <a:spAutoFit/>
          </a:bodyPr>
          <a:lstStyle/>
          <a:p>
            <a:r>
              <a:rPr lang="en-US" b="1" dirty="0" smtClean="0"/>
              <a:t>The journey to Virtualization 3.0…</a:t>
            </a:r>
            <a:endParaRPr lang="en-US" b="1" dirty="0"/>
          </a:p>
        </p:txBody>
      </p:sp>
    </p:spTree>
  </p:cSld>
  <p:clrMapOvr>
    <a:masterClrMapping/>
  </p:clrMapOvr>
  <p:transition>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DC Presentation">
  <a:themeElements>
    <a:clrScheme name="IDC Presentation 1">
      <a:dk1>
        <a:srgbClr val="013064"/>
      </a:dk1>
      <a:lt1>
        <a:srgbClr val="A4CFFE"/>
      </a:lt1>
      <a:dk2>
        <a:srgbClr val="FFFFFF"/>
      </a:dk2>
      <a:lt2>
        <a:srgbClr val="01244B"/>
      </a:lt2>
      <a:accent1>
        <a:srgbClr val="F9DD37"/>
      </a:accent1>
      <a:accent2>
        <a:srgbClr val="A50001"/>
      </a:accent2>
      <a:accent3>
        <a:srgbClr val="CFE4FE"/>
      </a:accent3>
      <a:accent4>
        <a:srgbClr val="012754"/>
      </a:accent4>
      <a:accent5>
        <a:srgbClr val="FBEBAE"/>
      </a:accent5>
      <a:accent6>
        <a:srgbClr val="950001"/>
      </a:accent6>
      <a:hlink>
        <a:srgbClr val="DDD6AA"/>
      </a:hlink>
      <a:folHlink>
        <a:srgbClr val="529A21"/>
      </a:folHlink>
    </a:clrScheme>
    <a:fontScheme name="IDC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DC Presentation 1">
        <a:dk1>
          <a:srgbClr val="013064"/>
        </a:dk1>
        <a:lt1>
          <a:srgbClr val="A4CFFE"/>
        </a:lt1>
        <a:dk2>
          <a:srgbClr val="FFFFFF"/>
        </a:dk2>
        <a:lt2>
          <a:srgbClr val="01244B"/>
        </a:lt2>
        <a:accent1>
          <a:srgbClr val="F9DD37"/>
        </a:accent1>
        <a:accent2>
          <a:srgbClr val="A50001"/>
        </a:accent2>
        <a:accent3>
          <a:srgbClr val="CFE4FE"/>
        </a:accent3>
        <a:accent4>
          <a:srgbClr val="012754"/>
        </a:accent4>
        <a:accent5>
          <a:srgbClr val="FBEBAE"/>
        </a:accent5>
        <a:accent6>
          <a:srgbClr val="950001"/>
        </a:accent6>
        <a:hlink>
          <a:srgbClr val="DDD6AA"/>
        </a:hlink>
        <a:folHlink>
          <a:srgbClr val="529A21"/>
        </a:folHlink>
      </a:clrScheme>
      <a:clrMap bg1="lt1" tx1="dk1" bg2="lt2" tx2="dk2" accent1="accent1" accent2="accent2" accent3="accent3" accent4="accent4" accent5="accent5" accent6="accent6" hlink="hlink" folHlink="folHlink"/>
    </a:extraClrScheme>
    <a:extraClrScheme>
      <a:clrScheme name="IDC Presentation 2">
        <a:dk1>
          <a:srgbClr val="000000"/>
        </a:dk1>
        <a:lt1>
          <a:srgbClr val="FFFFFF"/>
        </a:lt1>
        <a:dk2>
          <a:srgbClr val="000000"/>
        </a:dk2>
        <a:lt2>
          <a:srgbClr val="01244B"/>
        </a:lt2>
        <a:accent1>
          <a:srgbClr val="F9DD37"/>
        </a:accent1>
        <a:accent2>
          <a:srgbClr val="A50001"/>
        </a:accent2>
        <a:accent3>
          <a:srgbClr val="FFFFFF"/>
        </a:accent3>
        <a:accent4>
          <a:srgbClr val="000000"/>
        </a:accent4>
        <a:accent5>
          <a:srgbClr val="FBEBAE"/>
        </a:accent5>
        <a:accent6>
          <a:srgbClr val="950001"/>
        </a:accent6>
        <a:hlink>
          <a:srgbClr val="DDD6AA"/>
        </a:hlink>
        <a:folHlink>
          <a:srgbClr val="529A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sinessInsights_Template_FY10_03">
  <a:themeElements>
    <a:clrScheme name="Custom 1">
      <a:dk1>
        <a:sysClr val="windowText" lastClr="000000"/>
      </a:dk1>
      <a:lt1>
        <a:sysClr val="window" lastClr="FFFFFF"/>
      </a:lt1>
      <a:dk2>
        <a:srgbClr val="04617B"/>
      </a:dk2>
      <a:lt2>
        <a:srgbClr val="DBF5F9"/>
      </a:lt2>
      <a:accent1>
        <a:srgbClr val="0F6FC6"/>
      </a:accent1>
      <a:accent2>
        <a:srgbClr val="0075A2"/>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IDC Presentation">
  <a:themeElements>
    <a:clrScheme name="IDC Presentation 1">
      <a:dk1>
        <a:srgbClr val="013064"/>
      </a:dk1>
      <a:lt1>
        <a:srgbClr val="A4CFFE"/>
      </a:lt1>
      <a:dk2>
        <a:srgbClr val="FFFFFF"/>
      </a:dk2>
      <a:lt2>
        <a:srgbClr val="01244B"/>
      </a:lt2>
      <a:accent1>
        <a:srgbClr val="F9DD37"/>
      </a:accent1>
      <a:accent2>
        <a:srgbClr val="A50001"/>
      </a:accent2>
      <a:accent3>
        <a:srgbClr val="CFE4FE"/>
      </a:accent3>
      <a:accent4>
        <a:srgbClr val="012754"/>
      </a:accent4>
      <a:accent5>
        <a:srgbClr val="FBEBAE"/>
      </a:accent5>
      <a:accent6>
        <a:srgbClr val="950001"/>
      </a:accent6>
      <a:hlink>
        <a:srgbClr val="DDD6AA"/>
      </a:hlink>
      <a:folHlink>
        <a:srgbClr val="529A21"/>
      </a:folHlink>
    </a:clrScheme>
    <a:fontScheme name="IDC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DC Presentation 1">
        <a:dk1>
          <a:srgbClr val="013064"/>
        </a:dk1>
        <a:lt1>
          <a:srgbClr val="A4CFFE"/>
        </a:lt1>
        <a:dk2>
          <a:srgbClr val="FFFFFF"/>
        </a:dk2>
        <a:lt2>
          <a:srgbClr val="01244B"/>
        </a:lt2>
        <a:accent1>
          <a:srgbClr val="F9DD37"/>
        </a:accent1>
        <a:accent2>
          <a:srgbClr val="A50001"/>
        </a:accent2>
        <a:accent3>
          <a:srgbClr val="CFE4FE"/>
        </a:accent3>
        <a:accent4>
          <a:srgbClr val="012754"/>
        </a:accent4>
        <a:accent5>
          <a:srgbClr val="FBEBAE"/>
        </a:accent5>
        <a:accent6>
          <a:srgbClr val="950001"/>
        </a:accent6>
        <a:hlink>
          <a:srgbClr val="DDD6AA"/>
        </a:hlink>
        <a:folHlink>
          <a:srgbClr val="529A21"/>
        </a:folHlink>
      </a:clrScheme>
      <a:clrMap bg1="lt1" tx1="dk1" bg2="lt2" tx2="dk2" accent1="accent1" accent2="accent2" accent3="accent3" accent4="accent4" accent5="accent5" accent6="accent6" hlink="hlink" folHlink="folHlink"/>
    </a:extraClrScheme>
    <a:extraClrScheme>
      <a:clrScheme name="IDC Presentation 2">
        <a:dk1>
          <a:srgbClr val="000000"/>
        </a:dk1>
        <a:lt1>
          <a:srgbClr val="FFFFFF"/>
        </a:lt1>
        <a:dk2>
          <a:srgbClr val="000000"/>
        </a:dk2>
        <a:lt2>
          <a:srgbClr val="01244B"/>
        </a:lt2>
        <a:accent1>
          <a:srgbClr val="F9DD37"/>
        </a:accent1>
        <a:accent2>
          <a:srgbClr val="A50001"/>
        </a:accent2>
        <a:accent3>
          <a:srgbClr val="FFFFFF"/>
        </a:accent3>
        <a:accent4>
          <a:srgbClr val="000000"/>
        </a:accent4>
        <a:accent5>
          <a:srgbClr val="FBEBAE"/>
        </a:accent5>
        <a:accent6>
          <a:srgbClr val="950001"/>
        </a:accent6>
        <a:hlink>
          <a:srgbClr val="DDD6AA"/>
        </a:hlink>
        <a:folHlink>
          <a:srgbClr val="529A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usinessInsights_Template_FY10_03">
  <a:themeElements>
    <a:clrScheme name="Custom 1">
      <a:dk1>
        <a:sysClr val="windowText" lastClr="000000"/>
      </a:dk1>
      <a:lt1>
        <a:sysClr val="window" lastClr="FFFFFF"/>
      </a:lt1>
      <a:dk2>
        <a:srgbClr val="04617B"/>
      </a:dk2>
      <a:lt2>
        <a:srgbClr val="DBF5F9"/>
      </a:lt2>
      <a:accent1>
        <a:srgbClr val="0F6FC6"/>
      </a:accent1>
      <a:accent2>
        <a:srgbClr val="0075A2"/>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01244B"/>
      </a:lt2>
      <a:accent1>
        <a:srgbClr val="F9DD37"/>
      </a:accent1>
      <a:accent2>
        <a:srgbClr val="A50001"/>
      </a:accent2>
      <a:accent3>
        <a:srgbClr val="FFFFFF"/>
      </a:accent3>
      <a:accent4>
        <a:srgbClr val="000000"/>
      </a:accent4>
      <a:accent5>
        <a:srgbClr val="FBEBAE"/>
      </a:accent5>
      <a:accent6>
        <a:srgbClr val="950001"/>
      </a:accent6>
      <a:hlink>
        <a:srgbClr val="DDD6AA"/>
      </a:hlink>
      <a:folHlink>
        <a:srgbClr val="529A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01244B"/>
      </a:lt2>
      <a:accent1>
        <a:srgbClr val="F9DD37"/>
      </a:accent1>
      <a:accent2>
        <a:srgbClr val="A50001"/>
      </a:accent2>
      <a:accent3>
        <a:srgbClr val="FFFFFF"/>
      </a:accent3>
      <a:accent4>
        <a:srgbClr val="000000"/>
      </a:accent4>
      <a:accent5>
        <a:srgbClr val="FBEBAE"/>
      </a:accent5>
      <a:accent6>
        <a:srgbClr val="950001"/>
      </a:accent6>
      <a:hlink>
        <a:srgbClr val="DDD6AA"/>
      </a:hlink>
      <a:folHlink>
        <a:srgbClr val="529A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DC Presentation 1">
    <a:dk1>
      <a:srgbClr val="013064"/>
    </a:dk1>
    <a:lt1>
      <a:srgbClr val="A4CFFE"/>
    </a:lt1>
    <a:dk2>
      <a:srgbClr val="FFFFFF"/>
    </a:dk2>
    <a:lt2>
      <a:srgbClr val="01244B"/>
    </a:lt2>
    <a:accent1>
      <a:srgbClr val="F9DD37"/>
    </a:accent1>
    <a:accent2>
      <a:srgbClr val="A50001"/>
    </a:accent2>
    <a:accent3>
      <a:srgbClr val="CFE4FE"/>
    </a:accent3>
    <a:accent4>
      <a:srgbClr val="012754"/>
    </a:accent4>
    <a:accent5>
      <a:srgbClr val="FBEBAE"/>
    </a:accent5>
    <a:accent6>
      <a:srgbClr val="950001"/>
    </a:accent6>
    <a:hlink>
      <a:srgbClr val="DDD6AA"/>
    </a:hlink>
    <a:folHlink>
      <a:srgbClr val="529A21"/>
    </a:folHlink>
  </a:clrScheme>
  <a:fontScheme name="IDC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19503A6622AA4BA3EF5F66970A316E" ma:contentTypeVersion="0" ma:contentTypeDescription="Create a new document." ma:contentTypeScope="" ma:versionID="0a8267ae68e5c7a59bb581185061f01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6123B87-5C2B-4C96-93F9-5C2CFD7CF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523DAD7-38F1-46F8-8672-1E56C028E578}">
  <ds:schemaRefs>
    <ds:schemaRef ds:uri="http://schemas.microsoft.com/sharepoint/v3/contenttype/forms"/>
  </ds:schemaRefs>
</ds:datastoreItem>
</file>

<file path=customXml/itemProps3.xml><?xml version="1.0" encoding="utf-8"?>
<ds:datastoreItem xmlns:ds="http://schemas.openxmlformats.org/officeDocument/2006/customXml" ds:itemID="{D8F58ABB-8026-4BD3-9C7C-93091955ACB3}">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C:\Documents and Settings\sbalasubramanian\Desktop\IDC Presentation.pot</Template>
  <TotalTime>8703</TotalTime>
  <Words>2028</Words>
  <Application>Microsoft Office PowerPoint</Application>
  <PresentationFormat>On-screen Show (4:3)</PresentationFormat>
  <Paragraphs>385</Paragraphs>
  <Slides>26</Slides>
  <Notes>12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IDC Presentation</vt:lpstr>
      <vt:lpstr>BusinessInsights_Template_FY10_03</vt:lpstr>
      <vt:lpstr>1_IDC Presentation</vt:lpstr>
      <vt:lpstr>1_BusinessInsights_Template_FY10_03</vt:lpstr>
      <vt:lpstr>Microsoft Office Excel 97-2003 Worksheet</vt:lpstr>
      <vt:lpstr>Desktop Virtualization Microsoft delivers a broad range of desktop virtualization offerings to address your unique business and IT challenges </vt:lpstr>
      <vt:lpstr>Choices for Desktop Virtualization Supporting Your Hybrid Environment</vt:lpstr>
      <vt:lpstr>IDC Discusses Client Virtualization: Overview, Benefits and Market Trends </vt:lpstr>
      <vt:lpstr>Agenda</vt:lpstr>
      <vt:lpstr>Virtualization Industry Highlights Client Software</vt:lpstr>
      <vt:lpstr>Industry Highlights Client Virtualization Solutions</vt:lpstr>
      <vt:lpstr>Agenda</vt:lpstr>
      <vt:lpstr>Drivers for Adoption</vt:lpstr>
      <vt:lpstr>Market Overview  Where We’re Going</vt:lpstr>
      <vt:lpstr>Market Overview  Client Virtualization Use Cases Expanding</vt:lpstr>
      <vt:lpstr>Buyer Insights – Client Virtualization Application Virtualization</vt:lpstr>
      <vt:lpstr>Buyer Insights – Client Virtualization Virtual User Session </vt:lpstr>
      <vt:lpstr>Buyer Insights – Client Virtualization Centralized Virtual Desktops</vt:lpstr>
      <vt:lpstr>Buyer Insights – Client Virtualization Distributed Virtual Desktop</vt:lpstr>
      <vt:lpstr>Market Landscape  Client Virtualization Software</vt:lpstr>
      <vt:lpstr>Agenda</vt:lpstr>
      <vt:lpstr>Client Virtualization Will Have a Breakout Year in 2010 Thanks to Microsoft</vt:lpstr>
      <vt:lpstr>Client Virtualization Software Vendor Shares</vt:lpstr>
      <vt:lpstr>Drivers and Inhibitors Client Virtualization Software</vt:lpstr>
      <vt:lpstr>Agenda</vt:lpstr>
      <vt:lpstr>Market Outlook Client Virtualization </vt:lpstr>
      <vt:lpstr>Agenda</vt:lpstr>
      <vt:lpstr>Essential Guidance Client Virtualization Software</vt:lpstr>
      <vt:lpstr>Essential Guidance Process for Adaption</vt:lpstr>
      <vt:lpstr>Questions and Answers</vt:lpstr>
      <vt:lpstr>Questions</vt:lpstr>
    </vt:vector>
  </TitlesOfParts>
  <Company>IDC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sbalasubramanian</dc:creator>
  <cp:lastModifiedBy>Dobson</cp:lastModifiedBy>
  <cp:revision>242</cp:revision>
  <dcterms:created xsi:type="dcterms:W3CDTF">2009-12-09T05:51:12Z</dcterms:created>
  <dcterms:modified xsi:type="dcterms:W3CDTF">2010-05-19T16:47:58Z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0x010100CD19503A6622AA4BA3EF5F66970A316E</vt:lpwstr>
  </property>
</Properties>
</file>