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58"/>
  </p:notesMasterIdLst>
  <p:sldIdLst>
    <p:sldId id="257" r:id="rId2"/>
    <p:sldId id="259" r:id="rId3"/>
    <p:sldId id="461" r:id="rId4"/>
    <p:sldId id="490" r:id="rId5"/>
    <p:sldId id="463" r:id="rId6"/>
    <p:sldId id="521" r:id="rId7"/>
    <p:sldId id="467" r:id="rId8"/>
    <p:sldId id="465" r:id="rId9"/>
    <p:sldId id="466" r:id="rId10"/>
    <p:sldId id="522" r:id="rId11"/>
    <p:sldId id="468" r:id="rId12"/>
    <p:sldId id="469" r:id="rId13"/>
    <p:sldId id="531" r:id="rId14"/>
    <p:sldId id="532" r:id="rId15"/>
    <p:sldId id="470" r:id="rId16"/>
    <p:sldId id="504" r:id="rId17"/>
    <p:sldId id="472" r:id="rId18"/>
    <p:sldId id="473" r:id="rId19"/>
    <p:sldId id="533" r:id="rId20"/>
    <p:sldId id="534" r:id="rId21"/>
    <p:sldId id="535" r:id="rId22"/>
    <p:sldId id="474" r:id="rId23"/>
    <p:sldId id="475" r:id="rId24"/>
    <p:sldId id="478" r:id="rId25"/>
    <p:sldId id="536" r:id="rId26"/>
    <p:sldId id="511" r:id="rId27"/>
    <p:sldId id="545" r:id="rId28"/>
    <p:sldId id="546" r:id="rId29"/>
    <p:sldId id="547" r:id="rId30"/>
    <p:sldId id="548" r:id="rId31"/>
    <p:sldId id="549" r:id="rId32"/>
    <p:sldId id="550" r:id="rId33"/>
    <p:sldId id="479" r:id="rId34"/>
    <p:sldId id="510" r:id="rId35"/>
    <p:sldId id="523" r:id="rId36"/>
    <p:sldId id="524" r:id="rId37"/>
    <p:sldId id="525" r:id="rId38"/>
    <p:sldId id="526" r:id="rId39"/>
    <p:sldId id="528" r:id="rId40"/>
    <p:sldId id="529" r:id="rId41"/>
    <p:sldId id="530" r:id="rId42"/>
    <p:sldId id="484" r:id="rId43"/>
    <p:sldId id="537" r:id="rId44"/>
    <p:sldId id="538" r:id="rId45"/>
    <p:sldId id="488" r:id="rId46"/>
    <p:sldId id="518" r:id="rId47"/>
    <p:sldId id="489" r:id="rId48"/>
    <p:sldId id="539" r:id="rId49"/>
    <p:sldId id="544" r:id="rId50"/>
    <p:sldId id="543" r:id="rId51"/>
    <p:sldId id="540" r:id="rId52"/>
    <p:sldId id="541" r:id="rId53"/>
    <p:sldId id="542" r:id="rId54"/>
    <p:sldId id="460" r:id="rId55"/>
    <p:sldId id="501" r:id="rId56"/>
    <p:sldId id="392" r:id="rId5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wg439ciCjSZy0YQbeayRvQ" hashData="Gs0Hs7pGG272mtJVPqHivMDxqFg"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695" autoAdjust="0"/>
    <p:restoredTop sz="71176" autoAdjust="0"/>
  </p:normalViewPr>
  <p:slideViewPr>
    <p:cSldViewPr>
      <p:cViewPr varScale="1">
        <p:scale>
          <a:sx n="31" d="100"/>
          <a:sy n="31" d="100"/>
        </p:scale>
        <p:origin x="-166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D1E74A-2094-41DA-BC4B-3818075E26D2}" type="datetimeFigureOut">
              <a:rPr lang="fr-FR" smtClean="0"/>
              <a:pPr/>
              <a:t>03/07/2007</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52AAF9-913D-457D-B414-DD1334D58CFD}"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32DE5-866C-40A7-A8CB-1DDF7AADF13E}" type="slidenum">
              <a:rPr lang="fr-FR"/>
              <a:pPr/>
              <a:t>1</a:t>
            </a:fld>
            <a:endParaRPr lang="fr-FR"/>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A52AAF9-913D-457D-B414-DD1334D58CFD}"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INF210</a:t>
            </a:r>
          </a:p>
        </p:txBody>
      </p:sp>
      <p:sp>
        <p:nvSpPr>
          <p:cNvPr id="82946" name="Rectangle 7"/>
          <p:cNvSpPr>
            <a:spLocks noGrp="1" noChangeArrowheads="1"/>
          </p:cNvSpPr>
          <p:nvPr>
            <p:ph type="sldNum" sz="quarter" idx="5"/>
          </p:nvPr>
        </p:nvSpPr>
        <p:spPr>
          <a:noFill/>
        </p:spPr>
        <p:txBody>
          <a:bodyPr/>
          <a:lstStyle/>
          <a:p>
            <a:fld id="{65049FC6-755C-48F0-8835-763BE0C58006}" type="slidenum">
              <a:rPr lang="en-US" smtClean="0"/>
              <a:pPr/>
              <a:t>11</a:t>
            </a:fld>
            <a:endParaRPr lang="en-US" smtClean="0"/>
          </a:p>
        </p:txBody>
      </p:sp>
      <p:sp>
        <p:nvSpPr>
          <p:cNvPr id="4" name="Notes Placeholder 3"/>
          <p:cNvSpPr>
            <a:spLocks noGrp="1"/>
          </p:cNvSpPr>
          <p:nvPr>
            <p:ph type="body" idx="1"/>
          </p:nvPr>
        </p:nvSpPr>
        <p:spPr/>
        <p:txBody>
          <a:bodyPr>
            <a:normAutofit/>
          </a:bodyPr>
          <a:lstStyle/>
          <a:p>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INF210</a:t>
            </a:r>
          </a:p>
        </p:txBody>
      </p:sp>
      <p:sp>
        <p:nvSpPr>
          <p:cNvPr id="83970" name="Rectangle 7"/>
          <p:cNvSpPr>
            <a:spLocks noGrp="1" noChangeArrowheads="1"/>
          </p:cNvSpPr>
          <p:nvPr>
            <p:ph type="sldNum" sz="quarter" idx="5"/>
          </p:nvPr>
        </p:nvSpPr>
        <p:spPr>
          <a:noFill/>
        </p:spPr>
        <p:txBody>
          <a:bodyPr/>
          <a:lstStyle/>
          <a:p>
            <a:fld id="{04957E05-1C8E-4BFE-9608-629B712DB8CF}"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p:spPr>
        <p:txBody>
          <a:bodyPr/>
          <a:lstStyle/>
          <a:p>
            <a:r>
              <a:rPr lang="en-GB"/>
              <a:t>INF210</a:t>
            </a:r>
          </a:p>
        </p:txBody>
      </p:sp>
      <p:sp>
        <p:nvSpPr>
          <p:cNvPr id="55299" name="Rectangle 7"/>
          <p:cNvSpPr>
            <a:spLocks noGrp="1" noChangeArrowheads="1"/>
          </p:cNvSpPr>
          <p:nvPr>
            <p:ph type="sldNum" sz="quarter" idx="5"/>
          </p:nvPr>
        </p:nvSpPr>
        <p:spPr>
          <a:noFill/>
        </p:spPr>
        <p:txBody>
          <a:bodyPr/>
          <a:lstStyle/>
          <a:p>
            <a:fld id="{4A5828D4-5DAA-4988-97D2-423000EC806A}" type="slidenum">
              <a:rPr lang="en-US" smtClean="0"/>
              <a:pPr/>
              <a:t>2</a:t>
            </a:fld>
            <a:endParaRPr lang="en-US" smtClean="0"/>
          </a:p>
        </p:txBody>
      </p:sp>
      <p:sp>
        <p:nvSpPr>
          <p:cNvPr id="4" name="Notes Placeholder 3"/>
          <p:cNvSpPr>
            <a:spLocks noGrp="1"/>
          </p:cNvSpPr>
          <p:nvPr>
            <p:ph type="body" idx="1"/>
          </p:nvPr>
        </p:nvSpPr>
        <p:spPr/>
        <p:txBody>
          <a:bodyPr>
            <a:normAutofit/>
          </a:bodyPr>
          <a:lstStyle/>
          <a:p>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normAutofit lnSpcReduction="10000"/>
          </a:bodyPr>
          <a:lstStyle/>
          <a:p>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A816EF36-3B21-4BE0-BB7A-EC3EF42A5305}"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fr-FR" dirty="0"/>
          </a:p>
        </p:txBody>
      </p:sp>
      <p:sp>
        <p:nvSpPr>
          <p:cNvPr id="4" name="Slide Number Placeholder 3"/>
          <p:cNvSpPr>
            <a:spLocks noGrp="1"/>
          </p:cNvSpPr>
          <p:nvPr>
            <p:ph type="sldNum" sz="quarter" idx="10"/>
          </p:nvPr>
        </p:nvSpPr>
        <p:spPr/>
        <p:txBody>
          <a:bodyPr/>
          <a:lstStyle/>
          <a:p>
            <a:fld id="{5A52AAF9-913D-457D-B414-DD1334D58CFD}"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75000"/>
              </a:lnSpc>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7/3/2007 1:23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95232"/>
          <p:cNvSpPr>
            <a:spLocks noGrp="1" noRot="1" noChangeAspect="1" noChangeArrowheads="1" noTextEdit="1"/>
          </p:cNvSpPr>
          <p:nvPr>
            <p:ph type="sldImg"/>
          </p:nvPr>
        </p:nvSpPr>
        <p:spPr>
          <a:ln cap="flat">
            <a:headEnd type="none" w="med" len="med"/>
            <a:tailEnd type="none" w="med" len="med"/>
          </a:ln>
        </p:spPr>
      </p:sp>
      <p:sp>
        <p:nvSpPr>
          <p:cNvPr id="90115" name="Rectangle 9523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95232"/>
          <p:cNvSpPr>
            <a:spLocks noGrp="1" noRot="1" noChangeAspect="1" noChangeArrowheads="1" noTextEdit="1"/>
          </p:cNvSpPr>
          <p:nvPr>
            <p:ph type="sldImg"/>
          </p:nvPr>
        </p:nvSpPr>
        <p:spPr>
          <a:ln cap="flat">
            <a:headEnd type="none" w="med" len="med"/>
            <a:tailEnd type="none" w="med" len="med"/>
          </a:ln>
        </p:spPr>
      </p:sp>
      <p:sp>
        <p:nvSpPr>
          <p:cNvPr id="91139" name="Rectangle 9523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95232"/>
          <p:cNvSpPr>
            <a:spLocks noGrp="1" noRot="1" noChangeAspect="1" noChangeArrowheads="1" noTextEdit="1"/>
          </p:cNvSpPr>
          <p:nvPr>
            <p:ph type="sldImg"/>
          </p:nvPr>
        </p:nvSpPr>
        <p:spPr>
          <a:ln cap="flat">
            <a:headEnd type="none" w="med" len="med"/>
            <a:tailEnd type="none" w="med" len="med"/>
          </a:ln>
        </p:spPr>
      </p:sp>
      <p:sp>
        <p:nvSpPr>
          <p:cNvPr id="92163" name="Rectangle 9523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p:txBody>
          <a:bodyPr/>
          <a:lstStyle/>
          <a:p>
            <a:pPr>
              <a:defRPr/>
            </a:pPr>
            <a:fld id="{95A70286-8FC1-4CD4-B03E-F0BA3CC4E6AB}" type="datetime1">
              <a:rPr lang="en-US" smtClean="0"/>
              <a:pPr>
                <a:defRPr/>
              </a:pPr>
              <a:t>7/3/2007</a:t>
            </a:fld>
            <a:endParaRPr lang="en-US" smtClean="0"/>
          </a:p>
        </p:txBody>
      </p:sp>
      <p:sp>
        <p:nvSpPr>
          <p:cNvPr id="66563" name="Rectangle 6"/>
          <p:cNvSpPr>
            <a:spLocks noGrp="1" noChangeArrowheads="1"/>
          </p:cNvSpPr>
          <p:nvPr>
            <p:ph type="ftr" sz="quarter" idx="4"/>
          </p:nvPr>
        </p:nvSpPr>
        <p:spPr/>
        <p:txBody>
          <a:bodyPr/>
          <a:lstStyle/>
          <a:p>
            <a:pPr>
              <a:defRPr/>
            </a:pPr>
            <a:r>
              <a:rPr lang="en-US" smtClean="0"/>
              <a:t>HP template</a:t>
            </a:r>
          </a:p>
        </p:txBody>
      </p:sp>
      <p:sp>
        <p:nvSpPr>
          <p:cNvPr id="66564" name="Rectangle 7"/>
          <p:cNvSpPr>
            <a:spLocks noGrp="1" noChangeArrowheads="1"/>
          </p:cNvSpPr>
          <p:nvPr>
            <p:ph type="sldNum" sz="quarter" idx="5"/>
          </p:nvPr>
        </p:nvSpPr>
        <p:spPr/>
        <p:txBody>
          <a:bodyPr/>
          <a:lstStyle/>
          <a:p>
            <a:pPr>
              <a:defRPr/>
            </a:pPr>
            <a:fld id="{F85CAA9D-B8D8-428C-B88E-31C8194C714F}" type="slidenum">
              <a:rPr lang="en-US" smtClean="0"/>
              <a:pPr>
                <a:defRPr/>
              </a:pPr>
              <a:t>30</a:t>
            </a:fld>
            <a:endParaRPr lang="en-US" smtClean="0"/>
          </a:p>
        </p:txBody>
      </p:sp>
      <p:sp>
        <p:nvSpPr>
          <p:cNvPr id="93189" name="Rectangle 2"/>
          <p:cNvSpPr>
            <a:spLocks noGrp="1" noRot="1" noChangeAspect="1" noChangeArrowheads="1" noTextEdit="1"/>
          </p:cNvSpPr>
          <p:nvPr>
            <p:ph type="sldImg"/>
          </p:nvPr>
        </p:nvSpPr>
        <p:spPr>
          <a:xfrm>
            <a:off x="1154113" y="682625"/>
            <a:ext cx="4556125" cy="3416300"/>
          </a:xfrm>
          <a:ln/>
        </p:spPr>
      </p:sp>
      <p:sp>
        <p:nvSpPr>
          <p:cNvPr id="93190" name="Rectangle 3"/>
          <p:cNvSpPr>
            <a:spLocks noGrp="1" noChangeArrowheads="1"/>
          </p:cNvSpPr>
          <p:nvPr>
            <p:ph type="body" idx="1"/>
          </p:nvPr>
        </p:nvSpPr>
        <p:spPr>
          <a:xfrm>
            <a:off x="914400" y="4325938"/>
            <a:ext cx="5029200" cy="4097337"/>
          </a:xfrm>
          <a:noFill/>
          <a:ln/>
        </p:spPr>
        <p:txBody>
          <a:bodyPr/>
          <a:lstStyle/>
          <a:p>
            <a:pPr marL="250825" indent="-250825" eaLnBrk="1" hangingPunct="1"/>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p:txBody>
          <a:bodyPr/>
          <a:lstStyle/>
          <a:p>
            <a:pPr>
              <a:defRPr/>
            </a:pPr>
            <a:fld id="{975523C3-DAD8-41C5-90AD-E2A198C9B90C}" type="datetime1">
              <a:rPr lang="en-US" smtClean="0"/>
              <a:pPr>
                <a:defRPr/>
              </a:pPr>
              <a:t>7/3/2007</a:t>
            </a:fld>
            <a:endParaRPr lang="en-US" smtClean="0"/>
          </a:p>
        </p:txBody>
      </p:sp>
      <p:sp>
        <p:nvSpPr>
          <p:cNvPr id="67587" name="Rectangle 6"/>
          <p:cNvSpPr>
            <a:spLocks noGrp="1" noChangeArrowheads="1"/>
          </p:cNvSpPr>
          <p:nvPr>
            <p:ph type="ftr" sz="quarter" idx="4"/>
          </p:nvPr>
        </p:nvSpPr>
        <p:spPr/>
        <p:txBody>
          <a:bodyPr/>
          <a:lstStyle/>
          <a:p>
            <a:pPr>
              <a:defRPr/>
            </a:pPr>
            <a:r>
              <a:rPr lang="en-US" smtClean="0"/>
              <a:t>HP template</a:t>
            </a:r>
          </a:p>
        </p:txBody>
      </p:sp>
      <p:sp>
        <p:nvSpPr>
          <p:cNvPr id="67588" name="Rectangle 7"/>
          <p:cNvSpPr>
            <a:spLocks noGrp="1" noChangeArrowheads="1"/>
          </p:cNvSpPr>
          <p:nvPr>
            <p:ph type="sldNum" sz="quarter" idx="5"/>
          </p:nvPr>
        </p:nvSpPr>
        <p:spPr/>
        <p:txBody>
          <a:bodyPr/>
          <a:lstStyle/>
          <a:p>
            <a:pPr>
              <a:defRPr/>
            </a:pPr>
            <a:fld id="{EA864A96-0511-4379-8474-710B8B621D17}" type="slidenum">
              <a:rPr lang="en-US" smtClean="0"/>
              <a:pPr>
                <a:defRPr/>
              </a:pPr>
              <a:t>31</a:t>
            </a:fld>
            <a:endParaRPr lang="en-US" smtClean="0"/>
          </a:p>
        </p:txBody>
      </p:sp>
      <p:sp>
        <p:nvSpPr>
          <p:cNvPr id="94213" name="Rectangle 2"/>
          <p:cNvSpPr>
            <a:spLocks noGrp="1" noRot="1" noChangeAspect="1" noChangeArrowheads="1" noTextEdit="1"/>
          </p:cNvSpPr>
          <p:nvPr>
            <p:ph type="sldImg"/>
          </p:nvPr>
        </p:nvSpPr>
        <p:spPr>
          <a:xfrm>
            <a:off x="1154113" y="682625"/>
            <a:ext cx="4556125" cy="3416300"/>
          </a:xfrm>
          <a:ln/>
        </p:spPr>
      </p:sp>
      <p:sp>
        <p:nvSpPr>
          <p:cNvPr id="94214" name="Rectangle 3"/>
          <p:cNvSpPr>
            <a:spLocks noGrp="1" noChangeArrowheads="1"/>
          </p:cNvSpPr>
          <p:nvPr>
            <p:ph type="body" idx="1"/>
          </p:nvPr>
        </p:nvSpPr>
        <p:spPr>
          <a:xfrm>
            <a:off x="914400" y="4325938"/>
            <a:ext cx="5029200" cy="4097337"/>
          </a:xfrm>
          <a:noFill/>
          <a:ln/>
        </p:spPr>
        <p:txBody>
          <a:bodyPr/>
          <a:lstStyle/>
          <a:p>
            <a:pPr marL="250825" indent="-250825" eaLnBrk="1" hangingPunct="1"/>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p:txBody>
          <a:bodyPr/>
          <a:lstStyle/>
          <a:p>
            <a:pPr>
              <a:defRPr/>
            </a:pPr>
            <a:fld id="{FCCE57E3-9EED-4ABB-99BE-37818A95400A}" type="datetime1">
              <a:rPr lang="en-US" smtClean="0"/>
              <a:pPr>
                <a:defRPr/>
              </a:pPr>
              <a:t>7/3/2007</a:t>
            </a:fld>
            <a:endParaRPr lang="en-US" smtClean="0"/>
          </a:p>
        </p:txBody>
      </p:sp>
      <p:sp>
        <p:nvSpPr>
          <p:cNvPr id="68611" name="Rectangle 6"/>
          <p:cNvSpPr>
            <a:spLocks noGrp="1" noChangeArrowheads="1"/>
          </p:cNvSpPr>
          <p:nvPr>
            <p:ph type="ftr" sz="quarter" idx="4"/>
          </p:nvPr>
        </p:nvSpPr>
        <p:spPr/>
        <p:txBody>
          <a:bodyPr/>
          <a:lstStyle/>
          <a:p>
            <a:pPr>
              <a:defRPr/>
            </a:pPr>
            <a:r>
              <a:rPr lang="en-US" smtClean="0"/>
              <a:t>HP template</a:t>
            </a:r>
          </a:p>
        </p:txBody>
      </p:sp>
      <p:sp>
        <p:nvSpPr>
          <p:cNvPr id="68612" name="Rectangle 7"/>
          <p:cNvSpPr>
            <a:spLocks noGrp="1" noChangeArrowheads="1"/>
          </p:cNvSpPr>
          <p:nvPr>
            <p:ph type="sldNum" sz="quarter" idx="5"/>
          </p:nvPr>
        </p:nvSpPr>
        <p:spPr/>
        <p:txBody>
          <a:bodyPr/>
          <a:lstStyle/>
          <a:p>
            <a:pPr>
              <a:defRPr/>
            </a:pPr>
            <a:fld id="{08464753-0766-4AA3-9F19-537DA4E8EF5E}" type="slidenum">
              <a:rPr lang="en-US" smtClean="0"/>
              <a:pPr>
                <a:defRPr/>
              </a:pPr>
              <a:t>32</a:t>
            </a:fld>
            <a:endParaRPr lang="en-US" smtClean="0"/>
          </a:p>
        </p:txBody>
      </p:sp>
      <p:sp>
        <p:nvSpPr>
          <p:cNvPr id="95237" name="Rectangle 2"/>
          <p:cNvSpPr>
            <a:spLocks noGrp="1" noRot="1" noChangeAspect="1" noChangeArrowheads="1" noTextEdit="1"/>
          </p:cNvSpPr>
          <p:nvPr>
            <p:ph type="sldImg"/>
          </p:nvPr>
        </p:nvSpPr>
        <p:spPr>
          <a:xfrm>
            <a:off x="1154113" y="682625"/>
            <a:ext cx="4556125" cy="3416300"/>
          </a:xfrm>
          <a:ln/>
        </p:spPr>
      </p:sp>
      <p:sp>
        <p:nvSpPr>
          <p:cNvPr id="95238" name="Rectangle 3"/>
          <p:cNvSpPr>
            <a:spLocks noGrp="1" noChangeArrowheads="1"/>
          </p:cNvSpPr>
          <p:nvPr>
            <p:ph type="body" idx="1"/>
          </p:nvPr>
        </p:nvSpPr>
        <p:spPr>
          <a:xfrm>
            <a:off x="914400" y="4325938"/>
            <a:ext cx="5029200" cy="4097337"/>
          </a:xfrm>
          <a:noFill/>
          <a:ln/>
        </p:spPr>
        <p:txBody>
          <a:bodyPr/>
          <a:lstStyle/>
          <a:p>
            <a:pPr marL="250825" indent="-250825" eaLnBrk="1" hangingPunct="1"/>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normAutofit/>
          </a:bodyPr>
          <a:lstStyle/>
          <a:p>
            <a:endParaRPr lang="fr-F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7/3/2007 1:24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7/3/2007 1:23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94208"/>
          <p:cNvSpPr>
            <a:spLocks noGrp="1" noRot="1" noChangeAspect="1" noChangeArrowheads="1" noTextEdit="1"/>
          </p:cNvSpPr>
          <p:nvPr>
            <p:ph type="sldImg"/>
          </p:nvPr>
        </p:nvSpPr>
        <p:spPr>
          <a:ln cap="flat">
            <a:headEnd type="none" w="med" len="med"/>
            <a:tailEnd type="none" w="med" len="med"/>
          </a:ln>
        </p:spPr>
      </p:sp>
      <p:sp>
        <p:nvSpPr>
          <p:cNvPr id="100355" name="Rectangle 94209"/>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94208"/>
          <p:cNvSpPr>
            <a:spLocks noGrp="1" noRot="1" noChangeAspect="1" noChangeArrowheads="1" noTextEdit="1"/>
          </p:cNvSpPr>
          <p:nvPr>
            <p:ph type="sldImg"/>
          </p:nvPr>
        </p:nvSpPr>
        <p:spPr>
          <a:ln cap="flat">
            <a:headEnd type="none" w="med" len="med"/>
            <a:tailEnd type="none" w="med" len="med"/>
          </a:ln>
        </p:spPr>
      </p:sp>
      <p:sp>
        <p:nvSpPr>
          <p:cNvPr id="101379" name="Rectangle 94209"/>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BCC6FD76-3F9B-4437-8FA4-61CAD645AD38}" type="slidenum">
              <a:rPr lang="en-US" smtClean="0"/>
              <a:pPr>
                <a:defRPr/>
              </a:pPr>
              <a:t>47</a:t>
            </a:fld>
            <a:endParaRPr lang="en-US" smtClean="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48</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fr-FR" smtClean="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sz="quarter" idx="1"/>
          </p:nvPr>
        </p:nvSpPr>
        <p:spPr/>
        <p:txBody>
          <a:bodyPr/>
          <a:lstStyle/>
          <a:p>
            <a:pPr>
              <a:defRPr/>
            </a:pPr>
            <a:fld id="{81331B57-0BE5-4F82-AA58-76F53EFF3ADA}" type="datetime8">
              <a:rPr lang="en-US" smtClean="0"/>
              <a:pPr>
                <a:defRPr/>
              </a:pPr>
              <a:t>7/3/2007 1:24 PM</a:t>
            </a:fld>
            <a:endParaRPr lang="en-US"/>
          </a:p>
        </p:txBody>
      </p:sp>
      <p:sp>
        <p:nvSpPr>
          <p:cNvPr id="6" name="Footer Placeholder 5"/>
          <p:cNvSpPr>
            <a:spLocks noGrp="1"/>
          </p:cNvSpPr>
          <p:nvPr>
            <p:ph type="ftr" sz="quarter" idx="4"/>
          </p:nvPr>
        </p:nvSpPr>
        <p:spPr/>
        <p:txBody>
          <a:bodyPr/>
          <a:lstStyle/>
          <a:p>
            <a:pPr>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a:defRPr/>
            </a:pPr>
            <a:endParaRPr lang="en-US" dirty="0"/>
          </a:p>
        </p:txBody>
      </p:sp>
      <p:sp>
        <p:nvSpPr>
          <p:cNvPr id="7" name="Slide Number Placeholder 6"/>
          <p:cNvSpPr>
            <a:spLocks noGrp="1"/>
          </p:cNvSpPr>
          <p:nvPr>
            <p:ph type="sldNum" sz="quarter" idx="5"/>
          </p:nvPr>
        </p:nvSpPr>
        <p:spPr/>
        <p:txBody>
          <a:bodyPr/>
          <a:lstStyle/>
          <a:p>
            <a:pPr>
              <a:defRPr/>
            </a:pPr>
            <a:fld id="{9489FB2B-7FB6-456C-8703-4A484F7D8450}"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normAutofit/>
          </a:bodyPr>
          <a:lstStyle/>
          <a:p>
            <a:endParaRPr lang="fr-F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50</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51</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52</a:t>
            </a:fld>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53</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7/3/2007 1:24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54</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Date Placeholder 3"/>
          <p:cNvSpPr>
            <a:spLocks noGrp="1"/>
          </p:cNvSpPr>
          <p:nvPr>
            <p:ph type="dt" idx="10"/>
          </p:nvPr>
        </p:nvSpPr>
        <p:spPr/>
        <p:txBody>
          <a:bodyPr/>
          <a:lstStyle/>
          <a:p>
            <a:fld id="{EB6052EE-314C-4779-AA24-B92A8A589297}" type="datetime8">
              <a:rPr lang="en-US" smtClean="0"/>
              <a:pPr/>
              <a:t>7/3/2007 1:24 PM</a:t>
            </a:fld>
            <a:endParaRPr lang="en-US" dirty="0"/>
          </a:p>
        </p:txBody>
      </p:sp>
      <p:sp>
        <p:nvSpPr>
          <p:cNvPr id="5" name="Footer Placeholder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1D3C1D7C-6F57-42B5-BBF3-45F62F5CAB4D}"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A816EF36-3B21-4BE0-BB7A-EC3EF42A5305}" type="slidenum">
              <a:rPr lang="en-US" smtClean="0"/>
              <a:pPr>
                <a:defRPr/>
              </a:pPr>
              <a:t>56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A816EF36-3B21-4BE0-BB7A-EC3EF42A530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23850"/>
            <a:ext cx="2247900" cy="5537200"/>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95250" y="323850"/>
            <a:ext cx="6591300" cy="553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5250" y="323850"/>
            <a:ext cx="8991600" cy="890588"/>
          </a:xfrm>
        </p:spPr>
        <p:txBody>
          <a:bodyPr/>
          <a:lstStyle/>
          <a:p>
            <a:r>
              <a:rPr lang="en-US" smtClean="0"/>
              <a:t>Click to edit Master title style</a:t>
            </a:r>
            <a:endParaRPr lang="fr-FR"/>
          </a:p>
        </p:txBody>
      </p:sp>
      <p:sp>
        <p:nvSpPr>
          <p:cNvPr id="3" name="Text Placeholder 2"/>
          <p:cNvSpPr>
            <a:spLocks noGrp="1"/>
          </p:cNvSpPr>
          <p:nvPr>
            <p:ph type="body" sz="half" idx="1"/>
          </p:nvPr>
        </p:nvSpPr>
        <p:spPr>
          <a:xfrm>
            <a:off x="430213" y="1614488"/>
            <a:ext cx="4027487" cy="4246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10100" y="1614488"/>
            <a:ext cx="4027488" cy="4246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44462"/>
            <a:ext cx="9144000" cy="803276"/>
          </a:xfrm>
        </p:spPr>
        <p:txBody>
          <a:bodyPr rtlCol="0"/>
          <a:lstStyle/>
          <a:p>
            <a:r>
              <a:rPr lang="en-US" dirty="0"/>
              <a:t>Click to edit Master title style</a:t>
            </a:r>
          </a:p>
        </p:txBody>
      </p:sp>
      <p:sp>
        <p:nvSpPr>
          <p:cNvPr id="3" name="Text Placeholder 2"/>
          <p:cNvSpPr>
            <a:spLocks noGrp="1"/>
          </p:cNvSpPr>
          <p:nvPr>
            <p:ph type="body" idx="1"/>
          </p:nvPr>
        </p:nvSpPr>
        <p:spPr>
          <a:xfrm>
            <a:off x="406400" y="1057274"/>
            <a:ext cx="8229600" cy="5019675"/>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buFont typeface="Arial" pitchFamily="34" charset="0"/>
              <a:buChar char="•"/>
              <a:defRPr/>
            </a:lvl1pPr>
            <a:lvl2pPr>
              <a:lnSpc>
                <a:spcPct val="90000"/>
              </a:lnSpc>
              <a:buFont typeface="Arial" pitchFamily="34" charset="0"/>
              <a:buChar char="•"/>
              <a:defRPr/>
            </a:lvl2pPr>
            <a:lvl3pPr>
              <a:lnSpc>
                <a:spcPct val="90000"/>
              </a:lnSpc>
              <a:buFont typeface="Arial" pitchFamily="34" charset="0"/>
              <a:buChar char="•"/>
              <a:defRPr/>
            </a:lvl3pPr>
            <a:lvl4pPr>
              <a:lnSpc>
                <a:spcPct val="90000"/>
              </a:lnSpc>
              <a:buFont typeface="Arial" pitchFamily="34" charset="0"/>
              <a:buChar char="•"/>
              <a:defRPr/>
            </a:lvl4pPr>
            <a:lvl5pPr>
              <a:lnSpc>
                <a:spcPct val="90000"/>
              </a:lnSpc>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30213" y="1614488"/>
            <a:ext cx="4027487" cy="424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10100" y="1614488"/>
            <a:ext cx="4027488" cy="424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02" name="Picture 2" descr="slide5_btob_2"/>
          <p:cNvPicPr>
            <a:picLocks noChangeAspect="1" noChangeArrowheads="1"/>
          </p:cNvPicPr>
          <p:nvPr/>
        </p:nvPicPr>
        <p:blipFill>
          <a:blip r:embed="rId16"/>
          <a:srcRect/>
          <a:stretch>
            <a:fillRect/>
          </a:stretch>
        </p:blipFill>
        <p:spPr bwMode="auto">
          <a:xfrm>
            <a:off x="0" y="0"/>
            <a:ext cx="9144000" cy="6877050"/>
          </a:xfrm>
          <a:prstGeom prst="rect">
            <a:avLst/>
          </a:prstGeom>
          <a:noFill/>
        </p:spPr>
      </p:pic>
      <p:sp>
        <p:nvSpPr>
          <p:cNvPr id="153604" name="Rectangle 4"/>
          <p:cNvSpPr>
            <a:spLocks noGrp="1" noChangeArrowheads="1"/>
          </p:cNvSpPr>
          <p:nvPr>
            <p:ph type="title"/>
          </p:nvPr>
        </p:nvSpPr>
        <p:spPr bwMode="auto">
          <a:xfrm>
            <a:off x="95250" y="323850"/>
            <a:ext cx="8991600" cy="8905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53605" name="Rectangle 5"/>
          <p:cNvSpPr>
            <a:spLocks noGrp="1" noChangeArrowheads="1"/>
          </p:cNvSpPr>
          <p:nvPr>
            <p:ph type="body" idx="1"/>
          </p:nvPr>
        </p:nvSpPr>
        <p:spPr bwMode="auto">
          <a:xfrm>
            <a:off x="430213" y="1614488"/>
            <a:ext cx="8207375" cy="4246562"/>
          </a:xfrm>
          <a:prstGeom prst="rect">
            <a:avLst/>
          </a:prstGeom>
          <a:noFill/>
          <a:ln w="9525" algn="ctr">
            <a:noFill/>
            <a:miter lim="800000"/>
            <a:headEnd/>
            <a:tailEnd/>
          </a:ln>
          <a:effectLst/>
        </p:spPr>
        <p:txBody>
          <a:bodyPr vert="horz" wrap="square" lIns="92075" tIns="46038" rIns="92075" bIns="46038"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rtl="0" fontAlgn="base">
        <a:spcBef>
          <a:spcPct val="0"/>
        </a:spcBef>
        <a:spcAft>
          <a:spcPct val="0"/>
        </a:spcAft>
        <a:defRPr sz="3000" b="1">
          <a:solidFill>
            <a:schemeClr val="tx1"/>
          </a:solidFill>
          <a:latin typeface="+mj-lt"/>
          <a:ea typeface="+mj-ea"/>
          <a:cs typeface="+mj-cs"/>
        </a:defRPr>
      </a:lvl1pPr>
      <a:lvl2pPr algn="l" rtl="0" fontAlgn="base">
        <a:spcBef>
          <a:spcPct val="0"/>
        </a:spcBef>
        <a:spcAft>
          <a:spcPct val="0"/>
        </a:spcAft>
        <a:defRPr sz="3000" b="1">
          <a:solidFill>
            <a:schemeClr val="tx1"/>
          </a:solidFill>
          <a:latin typeface="Arial" charset="0"/>
        </a:defRPr>
      </a:lvl2pPr>
      <a:lvl3pPr algn="l" rtl="0" fontAlgn="base">
        <a:spcBef>
          <a:spcPct val="0"/>
        </a:spcBef>
        <a:spcAft>
          <a:spcPct val="0"/>
        </a:spcAft>
        <a:defRPr sz="3000" b="1">
          <a:solidFill>
            <a:schemeClr val="tx1"/>
          </a:solidFill>
          <a:latin typeface="Arial" charset="0"/>
        </a:defRPr>
      </a:lvl3pPr>
      <a:lvl4pPr algn="l" rtl="0" fontAlgn="base">
        <a:spcBef>
          <a:spcPct val="0"/>
        </a:spcBef>
        <a:spcAft>
          <a:spcPct val="0"/>
        </a:spcAft>
        <a:defRPr sz="3000" b="1">
          <a:solidFill>
            <a:schemeClr val="tx1"/>
          </a:solidFill>
          <a:latin typeface="Arial" charset="0"/>
        </a:defRPr>
      </a:lvl4pPr>
      <a:lvl5pPr algn="l" rtl="0" fontAlgn="base">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342900" indent="-342900" algn="l" defTabSz="762000"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800">
          <a:solidFill>
            <a:srgbClr val="000099"/>
          </a:solidFill>
          <a:latin typeface="+mn-lt"/>
        </a:defRPr>
      </a:lvl2pPr>
      <a:lvl3pPr marL="1143000" indent="-228600" algn="l" defTabSz="762000" rtl="0" eaLnBrk="0" fontAlgn="base" hangingPunct="0">
        <a:spcBef>
          <a:spcPct val="20000"/>
        </a:spcBef>
        <a:spcAft>
          <a:spcPct val="0"/>
        </a:spcAft>
        <a:buChar char="•"/>
        <a:defRPr sz="2400">
          <a:solidFill>
            <a:srgbClr val="000099"/>
          </a:solidFill>
          <a:latin typeface="+mn-lt"/>
        </a:defRPr>
      </a:lvl3pPr>
      <a:lvl4pPr marL="1600200" indent="-228600" algn="l" defTabSz="762000" rtl="0" fontAlgn="base">
        <a:spcBef>
          <a:spcPct val="20000"/>
        </a:spcBef>
        <a:spcAft>
          <a:spcPct val="0"/>
        </a:spcAft>
        <a:buChar char="–"/>
        <a:defRPr>
          <a:solidFill>
            <a:schemeClr val="tx1"/>
          </a:solidFill>
          <a:latin typeface="+mn-lt"/>
        </a:defRPr>
      </a:lvl4pPr>
      <a:lvl5pPr marL="2057400" indent="-228600" algn="l" defTabSz="762000" rtl="0" fontAlgn="base">
        <a:spcBef>
          <a:spcPct val="20000"/>
        </a:spcBef>
        <a:spcAft>
          <a:spcPct val="0"/>
        </a:spcAft>
        <a:buChar char="»"/>
        <a:defRPr>
          <a:solidFill>
            <a:schemeClr val="tx1"/>
          </a:solidFill>
          <a:latin typeface="+mn-lt"/>
        </a:defRPr>
      </a:lvl5pPr>
      <a:lvl6pPr marL="2514600" indent="-228600" algn="l" defTabSz="762000" rtl="0" fontAlgn="base">
        <a:spcBef>
          <a:spcPct val="20000"/>
        </a:spcBef>
        <a:spcAft>
          <a:spcPct val="0"/>
        </a:spcAft>
        <a:buChar char="»"/>
        <a:defRPr>
          <a:solidFill>
            <a:schemeClr val="tx1"/>
          </a:solidFill>
          <a:latin typeface="+mn-lt"/>
        </a:defRPr>
      </a:lvl6pPr>
      <a:lvl7pPr marL="2971800" indent="-228600" algn="l" defTabSz="762000" rtl="0" fontAlgn="base">
        <a:spcBef>
          <a:spcPct val="20000"/>
        </a:spcBef>
        <a:spcAft>
          <a:spcPct val="0"/>
        </a:spcAft>
        <a:buChar char="»"/>
        <a:defRPr>
          <a:solidFill>
            <a:schemeClr val="tx1"/>
          </a:solidFill>
          <a:latin typeface="+mn-lt"/>
        </a:defRPr>
      </a:lvl7pPr>
      <a:lvl8pPr marL="3429000" indent="-228600" algn="l" defTabSz="762000" rtl="0" fontAlgn="base">
        <a:spcBef>
          <a:spcPct val="20000"/>
        </a:spcBef>
        <a:spcAft>
          <a:spcPct val="0"/>
        </a:spcAft>
        <a:buChar char="»"/>
        <a:defRPr>
          <a:solidFill>
            <a:schemeClr val="tx1"/>
          </a:solidFill>
          <a:latin typeface="+mn-lt"/>
        </a:defRPr>
      </a:lvl8pPr>
      <a:lvl9pPr marL="3886200" indent="-228600" algn="l" defTabSz="762000"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3" Type="http://schemas.openxmlformats.org/officeDocument/2006/relationships/notesSlide" Target="../notesSlides/notesSlide17.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6.xml"/><Relationship Id="rId16"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15.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24.xml"/><Relationship Id="rId16" Type="http://schemas.openxmlformats.org/officeDocument/2006/relationships/image" Target="../media/image57.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59.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9.jpeg"/><Relationship Id="rId4" Type="http://schemas.openxmlformats.org/officeDocument/2006/relationships/image" Target="../media/image68.jpeg"/></Relationships>
</file>

<file path=ppt/slides/_rels/slide36.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80.jpeg"/><Relationship Id="rId3" Type="http://schemas.openxmlformats.org/officeDocument/2006/relationships/image" Target="../media/image70.jpeg"/><Relationship Id="rId7" Type="http://schemas.openxmlformats.org/officeDocument/2006/relationships/image" Target="../media/image74.jpeg"/><Relationship Id="rId12" Type="http://schemas.openxmlformats.org/officeDocument/2006/relationships/image" Target="../media/image79.jpeg"/><Relationship Id="rId2" Type="http://schemas.openxmlformats.org/officeDocument/2006/relationships/notesSlide" Target="../notesSlides/notesSlide36.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78.jpeg"/><Relationship Id="rId5" Type="http://schemas.openxmlformats.org/officeDocument/2006/relationships/image" Target="../media/image72.jpeg"/><Relationship Id="rId15" Type="http://schemas.openxmlformats.org/officeDocument/2006/relationships/image" Target="../media/image82.jpeg"/><Relationship Id="rId10" Type="http://schemas.openxmlformats.org/officeDocument/2006/relationships/image" Target="../media/image77.jpeg"/><Relationship Id="rId4" Type="http://schemas.openxmlformats.org/officeDocument/2006/relationships/image" Target="../media/image71.jpeg"/><Relationship Id="rId9" Type="http://schemas.openxmlformats.org/officeDocument/2006/relationships/image" Target="../media/image76.jpeg"/><Relationship Id="rId14" Type="http://schemas.openxmlformats.org/officeDocument/2006/relationships/image" Target="../media/image8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87.png"/></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90.png"/><Relationship Id="rId4" Type="http://schemas.openxmlformats.org/officeDocument/2006/relationships/image" Target="../media/image8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6" name="Rectangle 4"/>
          <p:cNvSpPr>
            <a:spLocks noGrp="1" noChangeArrowheads="1"/>
          </p:cNvSpPr>
          <p:nvPr>
            <p:ph type="ctrTitle"/>
          </p:nvPr>
        </p:nvSpPr>
        <p:spPr>
          <a:xfrm>
            <a:off x="0" y="1958975"/>
            <a:ext cx="9144000" cy="1470025"/>
          </a:xfrm>
        </p:spPr>
        <p:txBody>
          <a:bodyPr/>
          <a:lstStyle/>
          <a:p>
            <a:pPr algn="ctr"/>
            <a:r>
              <a:rPr lang="fr-FR" sz="4400" dirty="0" smtClean="0"/>
              <a:t/>
            </a:r>
            <a:br>
              <a:rPr lang="fr-FR" sz="4400" dirty="0" smtClean="0"/>
            </a:br>
            <a:r>
              <a:rPr lang="fr-FR" sz="4400" dirty="0" err="1" smtClean="0"/>
              <a:t>Webcasts</a:t>
            </a:r>
            <a:r>
              <a:rPr lang="fr-FR" sz="4400" dirty="0" smtClean="0"/>
              <a:t> TechNet Live </a:t>
            </a:r>
            <a:br>
              <a:rPr lang="fr-FR" sz="4400" dirty="0" smtClean="0"/>
            </a:br>
            <a:r>
              <a:rPr lang="fr-FR" sz="3600" dirty="0" smtClean="0"/>
              <a:t/>
            </a:r>
            <a:br>
              <a:rPr lang="fr-FR" sz="3600" dirty="0" smtClean="0"/>
            </a:br>
            <a:r>
              <a:rPr lang="fr-FR" sz="3600" dirty="0" smtClean="0">
                <a:solidFill>
                  <a:schemeClr val="tx2"/>
                </a:solidFill>
              </a:rPr>
              <a:t> </a:t>
            </a:r>
            <a:r>
              <a:rPr lang="fr-FR" sz="3600" dirty="0" smtClean="0">
                <a:solidFill>
                  <a:schemeClr val="accent4"/>
                </a:solidFill>
              </a:rPr>
              <a:t>Nouveautés des services d’annuaire </a:t>
            </a:r>
            <a:br>
              <a:rPr lang="fr-FR" sz="3600" dirty="0" smtClean="0">
                <a:solidFill>
                  <a:schemeClr val="accent4"/>
                </a:solidFill>
              </a:rPr>
            </a:br>
            <a:r>
              <a:rPr lang="fr-FR" sz="3600" dirty="0" smtClean="0">
                <a:solidFill>
                  <a:schemeClr val="accent4"/>
                </a:solidFill>
              </a:rPr>
              <a:t>avec Windows Server 2008</a:t>
            </a:r>
            <a:endParaRPr lang="en-US" sz="3600" dirty="0">
              <a:solidFill>
                <a:schemeClr val="accent4"/>
              </a:solidFill>
            </a:endParaRPr>
          </a:p>
        </p:txBody>
      </p:sp>
      <p:sp>
        <p:nvSpPr>
          <p:cNvPr id="7" name="Subtitle 6"/>
          <p:cNvSpPr>
            <a:spLocks noGrp="1"/>
          </p:cNvSpPr>
          <p:nvPr>
            <p:ph type="subTitle" idx="1"/>
          </p:nvPr>
        </p:nvSpPr>
        <p:spPr>
          <a:xfrm>
            <a:off x="357158" y="4714884"/>
            <a:ext cx="6400800" cy="1071570"/>
          </a:xfrm>
        </p:spPr>
        <p:txBody>
          <a:bodyPr/>
          <a:lstStyle/>
          <a:p>
            <a:pPr marL="447675" indent="-447675" algn="l">
              <a:lnSpc>
                <a:spcPct val="90000"/>
              </a:lnSpc>
              <a:buClr>
                <a:schemeClr val="tx2"/>
              </a:buClr>
            </a:pPr>
            <a:r>
              <a:rPr lang="fr-FR" sz="2000" dirty="0" smtClean="0">
                <a:solidFill>
                  <a:schemeClr val="tx2"/>
                </a:solidFill>
              </a:rPr>
              <a:t>Fabrice Meillon &amp; Stanislas Quastana, CISSP</a:t>
            </a:r>
          </a:p>
          <a:p>
            <a:pPr marL="447675" indent="-447675" algn="l">
              <a:lnSpc>
                <a:spcPct val="90000"/>
              </a:lnSpc>
              <a:buClr>
                <a:schemeClr val="tx2"/>
              </a:buClr>
            </a:pPr>
            <a:r>
              <a:rPr lang="fr-FR" sz="2000" dirty="0" smtClean="0">
                <a:solidFill>
                  <a:schemeClr val="tx2"/>
                </a:solidFill>
              </a:rPr>
              <a:t>Architectes Infrastructure</a:t>
            </a:r>
          </a:p>
          <a:p>
            <a:pPr marL="447675" indent="-447675" algn="l">
              <a:lnSpc>
                <a:spcPct val="90000"/>
              </a:lnSpc>
              <a:buClr>
                <a:schemeClr val="tx2"/>
              </a:buClr>
            </a:pPr>
            <a:r>
              <a:rPr lang="fr-FR" sz="2000" dirty="0" smtClean="0">
                <a:solidFill>
                  <a:schemeClr val="tx2"/>
                </a:solidFill>
              </a:rPr>
              <a:t>Microsoft France</a:t>
            </a:r>
          </a:p>
          <a:p>
            <a:pPr marL="447675" indent="-447675" algn="l">
              <a:lnSpc>
                <a:spcPct val="90000"/>
              </a:lnSpc>
              <a:buClr>
                <a:schemeClr val="tx2"/>
              </a:buClr>
            </a:pPr>
            <a:r>
              <a:rPr lang="fr-FR" sz="2000" u="sng" dirty="0" smtClean="0">
                <a:solidFill>
                  <a:srgbClr val="FF0000"/>
                </a:solidFill>
              </a:rPr>
              <a:t>http://blogs.technet.com/longhorn </a:t>
            </a:r>
          </a:p>
        </p:txBody>
      </p:sp>
      <p:pic>
        <p:nvPicPr>
          <p:cNvPr id="8" name="Picture 2" descr="C:\data\Informations Techniques\longhorn\beta3\ws2008.png"/>
          <p:cNvPicPr>
            <a:picLocks noChangeAspect="1" noChangeArrowheads="1"/>
          </p:cNvPicPr>
          <p:nvPr/>
        </p:nvPicPr>
        <p:blipFill>
          <a:blip r:embed="rId3"/>
          <a:srcRect/>
          <a:stretch>
            <a:fillRect/>
          </a:stretch>
        </p:blipFill>
        <p:spPr bwMode="auto">
          <a:xfrm>
            <a:off x="1113678" y="357166"/>
            <a:ext cx="7581578" cy="1285884"/>
          </a:xfrm>
          <a:prstGeom prst="rect">
            <a:avLst/>
          </a:prstGeom>
          <a:noFill/>
        </p:spPr>
      </p:pic>
      <p:pic>
        <p:nvPicPr>
          <p:cNvPr id="5" name="Rectangle 1091592"/>
          <p:cNvPicPr>
            <a:picLocks noChangeAspect="1" noChangeArrowheads="1"/>
          </p:cNvPicPr>
          <p:nvPr/>
        </p:nvPicPr>
        <p:blipFill>
          <a:blip r:embed="rId4"/>
          <a:srcRect/>
          <a:stretch>
            <a:fillRect/>
          </a:stretch>
        </p:blipFill>
        <p:spPr bwMode="auto">
          <a:xfrm>
            <a:off x="5121277" y="5682093"/>
            <a:ext cx="4022723" cy="8187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Réseau d’agences</a:t>
            </a:r>
            <a:endParaRPr lang="fr-FR" dirty="0"/>
          </a:p>
        </p:txBody>
      </p:sp>
      <p:sp>
        <p:nvSpPr>
          <p:cNvPr id="5" name="Text Placeholder 4"/>
          <p:cNvSpPr>
            <a:spLocks noGrp="1"/>
          </p:cNvSpPr>
          <p:nvPr>
            <p:ph type="body" idx="1"/>
          </p:nvPr>
        </p:nvSpPr>
        <p:spPr/>
        <p:txBody>
          <a:bodyPr/>
          <a:lstStyle/>
          <a:p>
            <a:endParaRPr lang="fr-F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342648" y="404973"/>
            <a:ext cx="8229600" cy="846034"/>
          </a:xfrm>
        </p:spPr>
        <p:txBody>
          <a:bodyPr/>
          <a:lstStyle/>
          <a:p>
            <a:pPr eaLnBrk="1" hangingPunct="1"/>
            <a:r>
              <a:rPr lang="fr-FR" sz="3200" dirty="0" smtClean="0"/>
              <a:t>Contrôleur de domaine en lecture seule </a:t>
            </a:r>
            <a:r>
              <a:rPr lang="en-US" sz="2800" dirty="0" smtClean="0"/>
              <a:t>(Read Only Domain Controller)</a:t>
            </a:r>
            <a:r>
              <a:rPr lang="en-US" dirty="0" smtClean="0"/>
              <a:t/>
            </a:r>
            <a:br>
              <a:rPr lang="en-US" dirty="0" smtClean="0"/>
            </a:br>
            <a:endParaRPr lang="en-US" dirty="0" smtClean="0">
              <a:solidFill>
                <a:schemeClr val="accent2"/>
              </a:solidFill>
            </a:endParaRPr>
          </a:p>
        </p:txBody>
      </p:sp>
      <p:sp>
        <p:nvSpPr>
          <p:cNvPr id="38915" name="Rectangle 5"/>
          <p:cNvSpPr>
            <a:spLocks noGrp="1" noChangeArrowheads="1"/>
          </p:cNvSpPr>
          <p:nvPr>
            <p:ph type="body" idx="1"/>
          </p:nvPr>
        </p:nvSpPr>
        <p:spPr>
          <a:xfrm>
            <a:off x="311922" y="1274656"/>
            <a:ext cx="8617796" cy="4726112"/>
          </a:xfrm>
        </p:spPr>
        <p:txBody>
          <a:bodyPr/>
          <a:lstStyle/>
          <a:p>
            <a:pPr eaLnBrk="1" hangingPunct="1"/>
            <a:r>
              <a:rPr lang="fr-FR" sz="2400" dirty="0" smtClean="0"/>
              <a:t>Le retour du BDC de Windows NT 4.0 ?</a:t>
            </a:r>
          </a:p>
          <a:p>
            <a:pPr eaLnBrk="1" hangingPunct="1"/>
            <a:r>
              <a:rPr lang="fr-FR" sz="2400" dirty="0" smtClean="0"/>
              <a:t>Base AD sur un RODC</a:t>
            </a:r>
          </a:p>
          <a:p>
            <a:pPr lvl="1" eaLnBrk="1" hangingPunct="1"/>
            <a:r>
              <a:rPr lang="fr-FR" sz="2000" dirty="0" smtClean="0"/>
              <a:t>Accès LDAP en lecture seule, avec réponse de type </a:t>
            </a:r>
            <a:r>
              <a:rPr lang="fr-FR" sz="2000" dirty="0" err="1" smtClean="0"/>
              <a:t>referral</a:t>
            </a:r>
            <a:r>
              <a:rPr lang="fr-FR" sz="2000" dirty="0" smtClean="0"/>
              <a:t> vers un autre DC pour les accès en écriture</a:t>
            </a:r>
          </a:p>
          <a:p>
            <a:pPr lvl="1" eaLnBrk="1" hangingPunct="1"/>
            <a:r>
              <a:rPr lang="fr-FR" sz="2000" dirty="0" smtClean="0"/>
              <a:t>Réplication unidirectionnelle</a:t>
            </a:r>
          </a:p>
          <a:p>
            <a:pPr lvl="1" eaLnBrk="1" hangingPunct="1">
              <a:defRPr/>
            </a:pPr>
            <a:r>
              <a:rPr lang="fr-FR" sz="2000" dirty="0" smtClean="0"/>
              <a:t>Réplication sélective des condensés des mots de passe</a:t>
            </a:r>
          </a:p>
          <a:p>
            <a:pPr eaLnBrk="1" hangingPunct="1"/>
            <a:r>
              <a:rPr lang="fr-FR" sz="2400" dirty="0" smtClean="0"/>
              <a:t>Bénéfices d’un RODC</a:t>
            </a:r>
          </a:p>
          <a:p>
            <a:pPr lvl="1" eaLnBrk="1" hangingPunct="1"/>
            <a:r>
              <a:rPr lang="fr-FR" sz="2000" b="1" u="sng" dirty="0" smtClean="0"/>
              <a:t>Améliorer</a:t>
            </a:r>
            <a:r>
              <a:rPr lang="fr-FR" sz="2000" dirty="0" smtClean="0"/>
              <a:t> la sécurité des serveurs DC distants lorsque la sécurité physique ne peut être garantit</a:t>
            </a:r>
            <a:endParaRPr lang="fr-FR" sz="2000" dirty="0" smtClean="0">
              <a:effectLst>
                <a:outerShdw blurRad="38100" dist="38100" dir="2700000" algn="tl">
                  <a:srgbClr val="000000">
                    <a:alpha val="43137"/>
                  </a:srgbClr>
                </a:outerShdw>
              </a:effectLst>
            </a:endParaRPr>
          </a:p>
          <a:p>
            <a:pPr lvl="1" eaLnBrk="1" hangingPunct="1"/>
            <a:r>
              <a:rPr lang="fr-FR" sz="2000" dirty="0" smtClean="0"/>
              <a:t>Améliorer l’administration et la configuration des DC distants</a:t>
            </a:r>
          </a:p>
          <a:p>
            <a:pPr lvl="2" eaLnBrk="1" hangingPunct="1"/>
            <a:r>
              <a:rPr lang="fr-FR" sz="1800" dirty="0" smtClean="0"/>
              <a:t>Séparation des rôles Administrateur local des contrôleurs de domaine et Administrateurs du domaine</a:t>
            </a:r>
          </a:p>
          <a:p>
            <a:pPr lvl="2" eaLnBrk="1" hangingPunct="1"/>
            <a:endParaRPr lang="fr-FR" sz="2000" dirty="0" smtClean="0"/>
          </a:p>
        </p:txBody>
      </p:sp>
      <p:pic>
        <p:nvPicPr>
          <p:cNvPr id="4" name="Picture 65" descr="4 color circle inside blue slice"/>
          <p:cNvPicPr>
            <a:picLocks noChangeAspect="1" noChangeArrowheads="1"/>
          </p:cNvPicPr>
          <p:nvPr/>
        </p:nvPicPr>
        <p:blipFill>
          <a:blip r:embed="rId3"/>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3156" y="320658"/>
            <a:ext cx="8190810" cy="750888"/>
          </a:xfrm>
        </p:spPr>
        <p:txBody>
          <a:bodyPr>
            <a:noAutofit/>
          </a:bodyPr>
          <a:lstStyle/>
          <a:p>
            <a:r>
              <a:rPr lang="fr-FR" sz="3200" dirty="0" smtClean="0"/>
              <a:t>Limiter les risques avec un DC non physiquement sécurisé</a:t>
            </a:r>
          </a:p>
        </p:txBody>
      </p:sp>
      <p:sp>
        <p:nvSpPr>
          <p:cNvPr id="17411" name="Rectangle 3"/>
          <p:cNvSpPr>
            <a:spLocks noGrp="1" noChangeArrowheads="1"/>
          </p:cNvSpPr>
          <p:nvPr>
            <p:ph type="body" idx="1"/>
          </p:nvPr>
        </p:nvSpPr>
        <p:spPr>
          <a:xfrm>
            <a:off x="428596" y="1335640"/>
            <a:ext cx="8469342" cy="4473023"/>
          </a:xfrm>
        </p:spPr>
        <p:txBody>
          <a:bodyPr/>
          <a:lstStyle/>
          <a:p>
            <a:pPr>
              <a:lnSpc>
                <a:spcPct val="105000"/>
              </a:lnSpc>
              <a:defRPr/>
            </a:pPr>
            <a:r>
              <a:rPr lang="fr-FR" sz="2400" dirty="0" smtClean="0"/>
              <a:t>Par défaut, aucun mot de passe n’est stocké / répliqué sur un RODC </a:t>
            </a:r>
          </a:p>
          <a:p>
            <a:pPr>
              <a:lnSpc>
                <a:spcPct val="105000"/>
              </a:lnSpc>
              <a:defRPr/>
            </a:pPr>
            <a:r>
              <a:rPr lang="fr-FR" sz="2400" dirty="0" smtClean="0"/>
              <a:t>Instance en lecture seule de la base de domaine Active Directory</a:t>
            </a:r>
          </a:p>
          <a:p>
            <a:pPr>
              <a:lnSpc>
                <a:spcPct val="105000"/>
              </a:lnSpc>
              <a:defRPr/>
            </a:pPr>
            <a:r>
              <a:rPr lang="fr-FR" sz="2400" dirty="0" smtClean="0"/>
              <a:t>Server </a:t>
            </a:r>
            <a:r>
              <a:rPr lang="fr-FR" sz="2400" dirty="0" err="1" smtClean="0"/>
              <a:t>Core</a:t>
            </a:r>
            <a:r>
              <a:rPr lang="fr-FR" sz="2400" dirty="0" smtClean="0"/>
              <a:t> + RODC = surface d’exposition réduite</a:t>
            </a:r>
          </a:p>
          <a:p>
            <a:pPr>
              <a:lnSpc>
                <a:spcPct val="105000"/>
              </a:lnSpc>
              <a:defRPr/>
            </a:pPr>
            <a:r>
              <a:rPr lang="fr-FR" sz="2400" dirty="0" smtClean="0"/>
              <a:t>Réplication unidirectionnelle pour l’AD et FRS\DFSR</a:t>
            </a:r>
          </a:p>
          <a:p>
            <a:pPr>
              <a:lnSpc>
                <a:spcPct val="105000"/>
              </a:lnSpc>
              <a:defRPr/>
            </a:pPr>
            <a:r>
              <a:rPr lang="fr-FR" sz="2400" dirty="0" smtClean="0"/>
              <a:t>Séparation </a:t>
            </a:r>
            <a:r>
              <a:rPr lang="fr-FR" sz="2400" dirty="0" err="1" smtClean="0"/>
              <a:t>Kerberos</a:t>
            </a:r>
            <a:r>
              <a:rPr lang="fr-FR" sz="2400" dirty="0" smtClean="0"/>
              <a:t> : RODC dispose de son propre compte </a:t>
            </a:r>
            <a:r>
              <a:rPr lang="fr-FR" sz="2400" dirty="0" err="1" smtClean="0"/>
              <a:t>Krbtgt</a:t>
            </a:r>
            <a:r>
              <a:rPr lang="fr-FR" sz="2400" dirty="0" smtClean="0"/>
              <a:t> KDC</a:t>
            </a:r>
          </a:p>
          <a:p>
            <a:pPr>
              <a:lnSpc>
                <a:spcPct val="105000"/>
              </a:lnSpc>
              <a:defRPr/>
            </a:pPr>
            <a:r>
              <a:rPr lang="fr-FR" sz="2400" dirty="0" smtClean="0"/>
              <a:t>Droits d’écriture limités sur l’annuaire: RODC n’est pas membre des groupes “Enterprise DC” et  “Domain DC”</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500034" y="1041420"/>
            <a:ext cx="7920038" cy="5245100"/>
          </a:xfrm>
          <a:prstGeom prst="rect">
            <a:avLst/>
          </a:prstGeom>
          <a:ln>
            <a:noFill/>
          </a:ln>
          <a:effectLst>
            <a:outerShdw blurRad="292100" dist="139700" dir="2700000" algn="tl" rotWithShape="0">
              <a:srgbClr val="333333">
                <a:alpha val="65000"/>
              </a:srgbClr>
            </a:outerShdw>
          </a:effectLst>
        </p:spPr>
      </p:pic>
      <p:sp>
        <p:nvSpPr>
          <p:cNvPr id="5" name="Rectangle 13"/>
          <p:cNvSpPr>
            <a:spLocks noGrp="1" noChangeArrowheads="1"/>
          </p:cNvSpPr>
          <p:nvPr>
            <p:ph type="title"/>
          </p:nvPr>
        </p:nvSpPr>
        <p:spPr>
          <a:xfrm>
            <a:off x="0" y="41275"/>
            <a:ext cx="9144000" cy="1033463"/>
          </a:xfrm>
        </p:spPr>
        <p:txBody>
          <a:bodyPr/>
          <a:lstStyle/>
          <a:p>
            <a:pPr eaLnBrk="1" hangingPunct="1">
              <a:defRPr/>
            </a:pPr>
            <a:r>
              <a:rPr lang="fr-FR" sz="3200" dirty="0" smtClean="0"/>
              <a:t>RODC- Réplication unidirectionnelle</a:t>
            </a:r>
          </a:p>
        </p:txBody>
      </p:sp>
      <p:pic>
        <p:nvPicPr>
          <p:cNvPr id="364547" name="Picture 3"/>
          <p:cNvPicPr>
            <a:picLocks noChangeAspect="1" noChangeArrowheads="1"/>
          </p:cNvPicPr>
          <p:nvPr/>
        </p:nvPicPr>
        <p:blipFill>
          <a:blip r:embed="rId4"/>
          <a:srcRect/>
          <a:stretch>
            <a:fillRect/>
          </a:stretch>
        </p:blipFill>
        <p:spPr bwMode="auto">
          <a:xfrm>
            <a:off x="4819622" y="1401782"/>
            <a:ext cx="3848100" cy="42672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273675" y="4356100"/>
            <a:ext cx="3367088"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5" descr="4 color circle inside blue slice"/>
          <p:cNvPicPr>
            <a:picLocks noChangeAspect="1" noChangeArrowheads="1"/>
          </p:cNvPicPr>
          <p:nvPr/>
        </p:nvPicPr>
        <p:blipFill>
          <a:blip r:embed="rId5"/>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547"/>
                                        </p:tgtEl>
                                        <p:attrNameLst>
                                          <p:attrName>style.visibility</p:attrName>
                                        </p:attrNameLst>
                                      </p:cBhvr>
                                      <p:to>
                                        <p:strVal val="visible"/>
                                      </p:to>
                                    </p:set>
                                    <p:animEffect transition="in" filter="fade">
                                      <p:cBhvr>
                                        <p:cTn id="7" dur="500"/>
                                        <p:tgtEl>
                                          <p:spTgt spid="36454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4714877" y="1000108"/>
            <a:ext cx="4278312" cy="5474178"/>
          </a:xfrm>
          <a:prstGeom prst="rect">
            <a:avLst/>
          </a:prstGeom>
          <a:ln>
            <a:noFill/>
          </a:ln>
          <a:effectLst>
            <a:outerShdw blurRad="292100" dist="139700" dir="2700000" algn="tl" rotWithShape="0">
              <a:srgbClr val="333333">
                <a:alpha val="65000"/>
              </a:srgbClr>
            </a:outerShdw>
          </a:effectLst>
        </p:spPr>
      </p:pic>
      <p:pic>
        <p:nvPicPr>
          <p:cNvPr id="35843" name="Picture 3"/>
          <p:cNvPicPr>
            <a:picLocks noChangeAspect="1" noChangeArrowheads="1"/>
          </p:cNvPicPr>
          <p:nvPr/>
        </p:nvPicPr>
        <p:blipFill>
          <a:blip r:embed="rId4"/>
          <a:srcRect/>
          <a:stretch>
            <a:fillRect/>
          </a:stretch>
        </p:blipFill>
        <p:spPr bwMode="auto">
          <a:xfrm>
            <a:off x="142844" y="975299"/>
            <a:ext cx="4313238" cy="5560439"/>
          </a:xfrm>
          <a:prstGeom prst="rect">
            <a:avLst/>
          </a:prstGeom>
          <a:ln>
            <a:noFill/>
          </a:ln>
          <a:effectLst>
            <a:outerShdw blurRad="292100" dist="139700" dir="2700000" algn="tl" rotWithShape="0">
              <a:srgbClr val="333333">
                <a:alpha val="65000"/>
              </a:srgbClr>
            </a:outerShdw>
          </a:effectLst>
        </p:spPr>
      </p:pic>
      <p:sp>
        <p:nvSpPr>
          <p:cNvPr id="6" name="Rectangle 13"/>
          <p:cNvSpPr>
            <a:spLocks noGrp="1" noChangeArrowheads="1"/>
          </p:cNvSpPr>
          <p:nvPr>
            <p:ph type="title"/>
          </p:nvPr>
        </p:nvSpPr>
        <p:spPr>
          <a:xfrm>
            <a:off x="0" y="41275"/>
            <a:ext cx="9144000" cy="1025525"/>
          </a:xfrm>
        </p:spPr>
        <p:txBody>
          <a:bodyPr/>
          <a:lstStyle/>
          <a:p>
            <a:pPr eaLnBrk="1" hangingPunct="1">
              <a:defRPr/>
            </a:pPr>
            <a:r>
              <a:rPr lang="fr-FR" sz="3200" dirty="0" smtClean="0"/>
              <a:t>RODC - Appartenance aux groupes</a:t>
            </a:r>
          </a:p>
        </p:txBody>
      </p:sp>
      <p:sp>
        <p:nvSpPr>
          <p:cNvPr id="5" name="Rectangle 4"/>
          <p:cNvSpPr/>
          <p:nvPr/>
        </p:nvSpPr>
        <p:spPr>
          <a:xfrm>
            <a:off x="5000628" y="2357430"/>
            <a:ext cx="1524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28596" y="2214554"/>
            <a:ext cx="1143008"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65" descr="4 color circle inside blue slice"/>
          <p:cNvPicPr>
            <a:picLocks noChangeAspect="1" noChangeArrowheads="1"/>
          </p:cNvPicPr>
          <p:nvPr/>
        </p:nvPicPr>
        <p:blipFill>
          <a:blip r:embed="rId5"/>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28595" y="320658"/>
            <a:ext cx="8501123" cy="750888"/>
          </a:xfrm>
        </p:spPr>
        <p:txBody>
          <a:bodyPr>
            <a:noAutofit/>
          </a:bodyPr>
          <a:lstStyle/>
          <a:p>
            <a:r>
              <a:rPr lang="fr-FR" sz="3200" dirty="0" smtClean="0"/>
              <a:t>Rendre plus flexible l’administration et la configuration des serveurs isolés</a:t>
            </a:r>
          </a:p>
        </p:txBody>
      </p:sp>
      <p:sp>
        <p:nvSpPr>
          <p:cNvPr id="18435" name="Rectangle 3"/>
          <p:cNvSpPr>
            <a:spLocks noGrp="1" noChangeArrowheads="1"/>
          </p:cNvSpPr>
          <p:nvPr>
            <p:ph type="body" idx="1"/>
          </p:nvPr>
        </p:nvSpPr>
        <p:spPr>
          <a:xfrm>
            <a:off x="147638" y="1387011"/>
            <a:ext cx="8763000" cy="4637552"/>
          </a:xfrm>
        </p:spPr>
        <p:txBody>
          <a:bodyPr/>
          <a:lstStyle/>
          <a:p>
            <a:pPr>
              <a:defRPr/>
            </a:pPr>
            <a:r>
              <a:rPr lang="fr-FR" sz="2400" dirty="0" smtClean="0"/>
              <a:t>La réplication unidirectionnelle permet de simplifier la topologie (liens, planning) de réplication et la charge sur les serveurs têtes de pont (</a:t>
            </a:r>
            <a:r>
              <a:rPr lang="fr-FR" sz="2400" dirty="0" err="1" smtClean="0"/>
              <a:t>bridgehead</a:t>
            </a:r>
            <a:r>
              <a:rPr lang="fr-FR" sz="2400" dirty="0" smtClean="0"/>
              <a:t>)</a:t>
            </a:r>
          </a:p>
          <a:p>
            <a:pPr lvl="1">
              <a:defRPr/>
            </a:pPr>
            <a:r>
              <a:rPr lang="fr-FR" sz="2000" dirty="0" smtClean="0"/>
              <a:t>Bonne pratique de déploiement en réseau d’agences!!</a:t>
            </a:r>
          </a:p>
          <a:p>
            <a:pPr lvl="1">
              <a:buNone/>
              <a:defRPr/>
            </a:pPr>
            <a:endParaRPr lang="fr-FR" sz="1200" dirty="0" smtClean="0"/>
          </a:p>
          <a:p>
            <a:pPr>
              <a:defRPr/>
            </a:pPr>
            <a:r>
              <a:rPr lang="fr-FR" sz="2400" dirty="0" smtClean="0"/>
              <a:t>Délégation promotion/restauration RODC</a:t>
            </a:r>
          </a:p>
          <a:p>
            <a:pPr>
              <a:buNone/>
              <a:defRPr/>
            </a:pPr>
            <a:endParaRPr lang="fr-FR" sz="1200" dirty="0" smtClean="0"/>
          </a:p>
          <a:p>
            <a:pPr>
              <a:defRPr/>
            </a:pPr>
            <a:r>
              <a:rPr lang="fr-FR" sz="2400" dirty="0" smtClean="0"/>
              <a:t>L’administration d’un RODC peut être accordée au cas par cas et sans devoir être “Domain </a:t>
            </a:r>
            <a:r>
              <a:rPr lang="fr-FR" sz="2400" dirty="0" err="1" smtClean="0"/>
              <a:t>Admins</a:t>
            </a:r>
            <a:r>
              <a:rPr lang="fr-FR" sz="2400" dirty="0" smtClean="0"/>
              <a:t>”</a:t>
            </a:r>
          </a:p>
          <a:p>
            <a:pPr lvl="1">
              <a:defRPr/>
            </a:pPr>
            <a:r>
              <a:rPr lang="fr-FR" sz="2000" dirty="0" smtClean="0"/>
              <a:t>Eviter des modifications accidentelles sur le domaine</a:t>
            </a:r>
          </a:p>
          <a:p>
            <a:pPr lvl="1">
              <a:defRPr/>
            </a:pPr>
            <a:r>
              <a:rPr lang="fr-FR" sz="2000" dirty="0" smtClean="0"/>
              <a:t>N’évite pas la compromission des données du RODC</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9" name="Rectangle 3"/>
          <p:cNvSpPr>
            <a:spLocks noGrp="1" noChangeArrowheads="1"/>
          </p:cNvSpPr>
          <p:nvPr>
            <p:ph type="body" idx="1"/>
          </p:nvPr>
        </p:nvSpPr>
        <p:spPr>
          <a:xfrm>
            <a:off x="428596" y="1033463"/>
            <a:ext cx="8501122" cy="5764212"/>
          </a:xfrm>
        </p:spPr>
        <p:txBody>
          <a:bodyPr/>
          <a:lstStyle/>
          <a:p>
            <a:pPr eaLnBrk="1" hangingPunct="1">
              <a:defRPr/>
            </a:pPr>
            <a:r>
              <a:rPr lang="fr-FR" sz="2400" dirty="0" smtClean="0"/>
              <a:t>Produits et services supportant nativement le mécanisme de RODC</a:t>
            </a:r>
          </a:p>
          <a:p>
            <a:pPr lvl="1" eaLnBrk="1" hangingPunct="1">
              <a:defRPr/>
            </a:pPr>
            <a:r>
              <a:rPr lang="fr-FR" sz="2000" dirty="0" smtClean="0"/>
              <a:t>AD </a:t>
            </a:r>
            <a:r>
              <a:rPr lang="fr-FR" sz="2000" dirty="0" err="1" smtClean="0"/>
              <a:t>Federation</a:t>
            </a:r>
            <a:r>
              <a:rPr lang="fr-FR" sz="2000" dirty="0" smtClean="0"/>
              <a:t> Services, AD </a:t>
            </a:r>
            <a:r>
              <a:rPr lang="fr-FR" sz="2000" dirty="0" err="1" smtClean="0"/>
              <a:t>Certificate</a:t>
            </a:r>
            <a:r>
              <a:rPr lang="fr-FR" sz="2000" dirty="0" smtClean="0"/>
              <a:t> Services, DNS, DHCP, DFS-R, DFS-N, Group Policy, Network Policy Server(Radius)/VPN</a:t>
            </a:r>
          </a:p>
          <a:p>
            <a:pPr lvl="1" eaLnBrk="1" hangingPunct="1">
              <a:defRPr/>
            </a:pPr>
            <a:endParaRPr lang="fr-FR" sz="1100" dirty="0" smtClean="0"/>
          </a:p>
          <a:p>
            <a:pPr eaLnBrk="1" hangingPunct="1">
              <a:defRPr/>
            </a:pPr>
            <a:r>
              <a:rPr lang="fr-FR" sz="2400" dirty="0" smtClean="0"/>
              <a:t>Produit à valider</a:t>
            </a:r>
          </a:p>
          <a:p>
            <a:pPr lvl="1" eaLnBrk="1" hangingPunct="1">
              <a:defRPr/>
            </a:pPr>
            <a:r>
              <a:rPr lang="fr-FR" sz="2000" dirty="0" smtClean="0"/>
              <a:t>Les applications LDAP au sens large sous réserve qu’elles supportent les </a:t>
            </a:r>
            <a:r>
              <a:rPr lang="fr-FR" sz="2000" dirty="0" err="1" smtClean="0"/>
              <a:t>referrals</a:t>
            </a:r>
            <a:r>
              <a:rPr lang="fr-FR" sz="2000" dirty="0" smtClean="0"/>
              <a:t> lors d’accès en écriture et capables de supporter un échec en écriture en cas d’indisponibilité du lien WAN</a:t>
            </a:r>
          </a:p>
          <a:p>
            <a:pPr lvl="1" eaLnBrk="1" hangingPunct="1">
              <a:defRPr/>
            </a:pPr>
            <a:endParaRPr lang="fr-FR" sz="1100" dirty="0" smtClean="0"/>
          </a:p>
          <a:p>
            <a:pPr eaLnBrk="1" hangingPunct="1">
              <a:defRPr/>
            </a:pPr>
            <a:r>
              <a:rPr lang="fr-FR" sz="2400" dirty="0" smtClean="0"/>
              <a:t>Le mécanisme a été étendu à d’autres attributs que le mot de passe avec la beta 3</a:t>
            </a:r>
          </a:p>
          <a:p>
            <a:pPr lvl="1" eaLnBrk="1" hangingPunct="1">
              <a:defRPr/>
            </a:pPr>
            <a:r>
              <a:rPr lang="fr-FR" sz="2400" dirty="0" smtClean="0"/>
              <a:t>Clé de récupération </a:t>
            </a:r>
            <a:r>
              <a:rPr lang="fr-FR" sz="2400" dirty="0" err="1" smtClean="0"/>
              <a:t>BitLocker</a:t>
            </a:r>
            <a:endParaRPr lang="fr-FR" sz="2000" dirty="0" smtClean="0"/>
          </a:p>
        </p:txBody>
      </p:sp>
      <p:sp>
        <p:nvSpPr>
          <p:cNvPr id="6" name="Rectangle 6"/>
          <p:cNvSpPr>
            <a:spLocks noGrp="1" noChangeArrowheads="1"/>
          </p:cNvSpPr>
          <p:nvPr>
            <p:ph type="title"/>
          </p:nvPr>
        </p:nvSpPr>
        <p:spPr>
          <a:xfrm>
            <a:off x="263525" y="41275"/>
            <a:ext cx="8728075" cy="1025525"/>
          </a:xfrm>
        </p:spPr>
        <p:txBody>
          <a:bodyPr/>
          <a:lstStyle/>
          <a:p>
            <a:pPr eaLnBrk="1" hangingPunct="1">
              <a:defRPr/>
            </a:pPr>
            <a:r>
              <a:rPr lang="fr-FR" sz="3200" dirty="0" smtClean="0"/>
              <a:t>Support des configurations « RODC »</a:t>
            </a:r>
          </a:p>
        </p:txBody>
      </p:sp>
      <p:pic>
        <p:nvPicPr>
          <p:cNvPr id="4" name="Picture 65" descr="4 color circle inside blue slice"/>
          <p:cNvPicPr>
            <a:picLocks noChangeAspect="1" noChangeArrowheads="1"/>
          </p:cNvPicPr>
          <p:nvPr/>
        </p:nvPicPr>
        <p:blipFill>
          <a:blip r:embed="rId3"/>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ph sz="half" idx="4294967295"/>
          </p:nvPr>
        </p:nvGraphicFramePr>
        <p:xfrm>
          <a:off x="230241" y="1524017"/>
          <a:ext cx="6007100" cy="4262437"/>
        </p:xfrm>
        <a:graphic>
          <a:graphicData uri="http://schemas.openxmlformats.org/presentationml/2006/ole">
            <p:oleObj spid="_x0000_s161794" name="Visio" r:id="rId4" imgW="8627529" imgH="6121035" progId="Visio.Drawing.11">
              <p:embed/>
            </p:oleObj>
          </a:graphicData>
        </a:graphic>
      </p:graphicFrame>
      <p:sp>
        <p:nvSpPr>
          <p:cNvPr id="2064" name="Rectangle 33"/>
          <p:cNvSpPr>
            <a:spLocks noGrp="1" noChangeArrowheads="1"/>
          </p:cNvSpPr>
          <p:nvPr>
            <p:ph type="title"/>
          </p:nvPr>
        </p:nvSpPr>
        <p:spPr>
          <a:xfrm>
            <a:off x="214346" y="268270"/>
            <a:ext cx="5572100" cy="803276"/>
          </a:xfrm>
        </p:spPr>
        <p:txBody>
          <a:bodyPr/>
          <a:lstStyle/>
          <a:p>
            <a:pPr eaLnBrk="1" hangingPunct="1"/>
            <a:r>
              <a:rPr lang="en-US" sz="3200" dirty="0" smtClean="0"/>
              <a:t>Read-Only DC</a:t>
            </a:r>
            <a:br>
              <a:rPr lang="en-US" sz="3200" dirty="0" smtClean="0"/>
            </a:br>
            <a:r>
              <a:rPr lang="fr-FR" sz="2800" dirty="0" smtClean="0">
                <a:solidFill>
                  <a:schemeClr val="accent2"/>
                </a:solidFill>
              </a:rPr>
              <a:t>Authentification</a:t>
            </a:r>
            <a:endParaRPr lang="fr-FR" sz="3200" dirty="0" smtClean="0">
              <a:solidFill>
                <a:schemeClr val="accent2"/>
              </a:solidFill>
            </a:endParaRPr>
          </a:p>
        </p:txBody>
      </p:sp>
      <p:sp>
        <p:nvSpPr>
          <p:cNvPr id="285707" name="Straight Connector 285706"/>
          <p:cNvSpPr>
            <a:spLocks noChangeShapeType="1"/>
          </p:cNvSpPr>
          <p:nvPr/>
        </p:nvSpPr>
        <p:spPr bwMode="auto">
          <a:xfrm flipH="1" flipV="1">
            <a:off x="4413678" y="3519700"/>
            <a:ext cx="1219200" cy="1295400"/>
          </a:xfrm>
          <a:prstGeom prst="line">
            <a:avLst/>
          </a:prstGeom>
          <a:noFill/>
          <a:ln w="19050" algn="ctr">
            <a:solidFill>
              <a:schemeClr val="accent2"/>
            </a:solidFill>
            <a:round/>
            <a:headEnd/>
            <a:tailEnd type="triangle" w="med" len="med"/>
          </a:ln>
        </p:spPr>
        <p:txBody>
          <a:bodyPr/>
          <a:lstStyle/>
          <a:p>
            <a:endParaRPr lang="fr-FR" sz="2400"/>
          </a:p>
        </p:txBody>
      </p:sp>
      <p:graphicFrame>
        <p:nvGraphicFramePr>
          <p:cNvPr id="285709" name="Object 13"/>
          <p:cNvGraphicFramePr>
            <a:graphicFrameLocks noChangeAspect="1"/>
          </p:cNvGraphicFramePr>
          <p:nvPr/>
        </p:nvGraphicFramePr>
        <p:xfrm>
          <a:off x="5363966" y="4088186"/>
          <a:ext cx="231775" cy="231775"/>
        </p:xfrm>
        <a:graphic>
          <a:graphicData uri="http://schemas.openxmlformats.org/presentationml/2006/ole">
            <p:oleObj spid="_x0000_s161795" name="Visio" r:id="rId5" imgW="231648" imgH="231648" progId="Visio.Drawing.11">
              <p:embed/>
            </p:oleObj>
          </a:graphicData>
        </a:graphic>
      </p:graphicFrame>
      <p:graphicFrame>
        <p:nvGraphicFramePr>
          <p:cNvPr id="285710" name="Object 14"/>
          <p:cNvGraphicFramePr>
            <a:graphicFrameLocks noChangeAspect="1"/>
          </p:cNvGraphicFramePr>
          <p:nvPr/>
        </p:nvGraphicFramePr>
        <p:xfrm>
          <a:off x="4674746" y="3188342"/>
          <a:ext cx="231775" cy="231775"/>
        </p:xfrm>
        <a:graphic>
          <a:graphicData uri="http://schemas.openxmlformats.org/presentationml/2006/ole">
            <p:oleObj spid="_x0000_s161796" name="Visio" r:id="rId6" imgW="231648" imgH="231648" progId="Visio.Drawing.11">
              <p:embed/>
            </p:oleObj>
          </a:graphicData>
        </a:graphic>
      </p:graphicFrame>
      <p:sp>
        <p:nvSpPr>
          <p:cNvPr id="285711" name="Straight Connector 285710"/>
          <p:cNvSpPr>
            <a:spLocks noChangeShapeType="1"/>
          </p:cNvSpPr>
          <p:nvPr/>
        </p:nvSpPr>
        <p:spPr bwMode="auto">
          <a:xfrm flipH="1" flipV="1">
            <a:off x="1165029" y="3173786"/>
            <a:ext cx="2743200" cy="0"/>
          </a:xfrm>
          <a:prstGeom prst="line">
            <a:avLst/>
          </a:prstGeom>
          <a:noFill/>
          <a:ln w="19050" algn="ctr">
            <a:solidFill>
              <a:schemeClr val="accent2"/>
            </a:solidFill>
            <a:round/>
            <a:headEnd/>
            <a:tailEnd type="triangle" w="med" len="med"/>
          </a:ln>
        </p:spPr>
        <p:txBody>
          <a:bodyPr/>
          <a:lstStyle/>
          <a:p>
            <a:endParaRPr lang="fr-FR" sz="2400"/>
          </a:p>
        </p:txBody>
      </p:sp>
      <p:sp>
        <p:nvSpPr>
          <p:cNvPr id="285712" name="Straight Connector 285711"/>
          <p:cNvSpPr>
            <a:spLocks noChangeShapeType="1"/>
          </p:cNvSpPr>
          <p:nvPr/>
        </p:nvSpPr>
        <p:spPr bwMode="auto">
          <a:xfrm flipV="1">
            <a:off x="1165029" y="3402386"/>
            <a:ext cx="2743200" cy="0"/>
          </a:xfrm>
          <a:prstGeom prst="line">
            <a:avLst/>
          </a:prstGeom>
          <a:noFill/>
          <a:ln w="19050" algn="ctr">
            <a:solidFill>
              <a:schemeClr val="accent2"/>
            </a:solidFill>
            <a:round/>
            <a:headEnd/>
            <a:tailEnd type="triangle" w="med" len="med"/>
          </a:ln>
        </p:spPr>
        <p:txBody>
          <a:bodyPr/>
          <a:lstStyle/>
          <a:p>
            <a:endParaRPr lang="fr-FR" sz="2400"/>
          </a:p>
        </p:txBody>
      </p:sp>
      <p:sp>
        <p:nvSpPr>
          <p:cNvPr id="285713" name="Straight Connector 285712"/>
          <p:cNvSpPr>
            <a:spLocks noChangeShapeType="1"/>
          </p:cNvSpPr>
          <p:nvPr/>
        </p:nvSpPr>
        <p:spPr bwMode="auto">
          <a:xfrm flipH="1">
            <a:off x="1165029" y="3859586"/>
            <a:ext cx="2743200" cy="0"/>
          </a:xfrm>
          <a:prstGeom prst="line">
            <a:avLst/>
          </a:prstGeom>
          <a:noFill/>
          <a:ln w="19050" algn="ctr">
            <a:solidFill>
              <a:schemeClr val="accent2"/>
            </a:solidFill>
            <a:round/>
            <a:headEnd/>
            <a:tailEnd type="triangle" w="med" len="med"/>
          </a:ln>
        </p:spPr>
        <p:txBody>
          <a:bodyPr/>
          <a:lstStyle/>
          <a:p>
            <a:endParaRPr lang="fr-FR" sz="2400"/>
          </a:p>
        </p:txBody>
      </p:sp>
      <p:sp>
        <p:nvSpPr>
          <p:cNvPr id="285714" name="Straight Connector 285713"/>
          <p:cNvSpPr>
            <a:spLocks noChangeShapeType="1"/>
          </p:cNvSpPr>
          <p:nvPr/>
        </p:nvSpPr>
        <p:spPr bwMode="auto">
          <a:xfrm flipV="1">
            <a:off x="1165029" y="4088186"/>
            <a:ext cx="2743200" cy="0"/>
          </a:xfrm>
          <a:prstGeom prst="line">
            <a:avLst/>
          </a:prstGeom>
          <a:noFill/>
          <a:ln w="19050" algn="ctr">
            <a:solidFill>
              <a:schemeClr val="accent2"/>
            </a:solidFill>
            <a:round/>
            <a:headEnd/>
            <a:tailEnd type="triangle" w="med" len="med"/>
          </a:ln>
        </p:spPr>
        <p:txBody>
          <a:bodyPr/>
          <a:lstStyle/>
          <a:p>
            <a:endParaRPr lang="fr-FR" sz="2400"/>
          </a:p>
        </p:txBody>
      </p:sp>
      <p:graphicFrame>
        <p:nvGraphicFramePr>
          <p:cNvPr id="285715" name="Object 19"/>
          <p:cNvGraphicFramePr>
            <a:graphicFrameLocks noChangeAspect="1"/>
          </p:cNvGraphicFramePr>
          <p:nvPr/>
        </p:nvGraphicFramePr>
        <p:xfrm>
          <a:off x="3679629" y="2942011"/>
          <a:ext cx="231775" cy="231775"/>
        </p:xfrm>
        <a:graphic>
          <a:graphicData uri="http://schemas.openxmlformats.org/presentationml/2006/ole">
            <p:oleObj spid="_x0000_s161797" name="Visio" r:id="rId7" imgW="231648" imgH="231648" progId="Visio.Drawing.11">
              <p:embed/>
            </p:oleObj>
          </a:graphicData>
        </a:graphic>
      </p:graphicFrame>
      <p:graphicFrame>
        <p:nvGraphicFramePr>
          <p:cNvPr id="285716" name="Object 20"/>
          <p:cNvGraphicFramePr>
            <a:graphicFrameLocks noChangeAspect="1"/>
          </p:cNvGraphicFramePr>
          <p:nvPr/>
        </p:nvGraphicFramePr>
        <p:xfrm>
          <a:off x="258331" y="3373274"/>
          <a:ext cx="231775" cy="231775"/>
        </p:xfrm>
        <a:graphic>
          <a:graphicData uri="http://schemas.openxmlformats.org/presentationml/2006/ole">
            <p:oleObj spid="_x0000_s161798" name="Visio" r:id="rId8" imgW="231648" imgH="231648" progId="Visio.Drawing.11">
              <p:embed/>
            </p:oleObj>
          </a:graphicData>
        </a:graphic>
      </p:graphicFrame>
      <p:graphicFrame>
        <p:nvGraphicFramePr>
          <p:cNvPr id="285717" name="Object 21"/>
          <p:cNvGraphicFramePr>
            <a:graphicFrameLocks noChangeAspect="1"/>
          </p:cNvGraphicFramePr>
          <p:nvPr/>
        </p:nvGraphicFramePr>
        <p:xfrm>
          <a:off x="1165029" y="3402386"/>
          <a:ext cx="231775" cy="231775"/>
        </p:xfrm>
        <a:graphic>
          <a:graphicData uri="http://schemas.openxmlformats.org/presentationml/2006/ole">
            <p:oleObj spid="_x0000_s161799" name="Visio" r:id="rId9" imgW="231648" imgH="231648" progId="Visio.Drawing.11">
              <p:embed/>
            </p:oleObj>
          </a:graphicData>
        </a:graphic>
      </p:graphicFrame>
      <p:graphicFrame>
        <p:nvGraphicFramePr>
          <p:cNvPr id="285718" name="Object 22"/>
          <p:cNvGraphicFramePr>
            <a:graphicFrameLocks noChangeAspect="1"/>
          </p:cNvGraphicFramePr>
          <p:nvPr/>
        </p:nvGraphicFramePr>
        <p:xfrm>
          <a:off x="4678166" y="4621586"/>
          <a:ext cx="231775" cy="231775"/>
        </p:xfrm>
        <a:graphic>
          <a:graphicData uri="http://schemas.openxmlformats.org/presentationml/2006/ole">
            <p:oleObj spid="_x0000_s161800" name="Visio" r:id="rId10" imgW="231648" imgH="231648" progId="Visio.Drawing.11">
              <p:embed/>
            </p:oleObj>
          </a:graphicData>
        </a:graphic>
      </p:graphicFrame>
      <p:sp>
        <p:nvSpPr>
          <p:cNvPr id="285719" name="Straight Connector 285718"/>
          <p:cNvSpPr>
            <a:spLocks noChangeShapeType="1"/>
          </p:cNvSpPr>
          <p:nvPr/>
        </p:nvSpPr>
        <p:spPr bwMode="auto">
          <a:xfrm>
            <a:off x="4289408" y="3617377"/>
            <a:ext cx="1219200" cy="1371600"/>
          </a:xfrm>
          <a:prstGeom prst="line">
            <a:avLst/>
          </a:prstGeom>
          <a:noFill/>
          <a:ln w="19050" algn="ctr">
            <a:solidFill>
              <a:schemeClr val="accent2"/>
            </a:solidFill>
            <a:round/>
            <a:headEnd/>
            <a:tailEnd type="triangle" w="med" len="med"/>
          </a:ln>
        </p:spPr>
        <p:txBody>
          <a:bodyPr/>
          <a:lstStyle/>
          <a:p>
            <a:endParaRPr lang="fr-FR" sz="2400"/>
          </a:p>
        </p:txBody>
      </p:sp>
      <p:graphicFrame>
        <p:nvGraphicFramePr>
          <p:cNvPr id="285720" name="Object 24"/>
          <p:cNvGraphicFramePr>
            <a:graphicFrameLocks noChangeAspect="1"/>
          </p:cNvGraphicFramePr>
          <p:nvPr/>
        </p:nvGraphicFramePr>
        <p:xfrm>
          <a:off x="3679629" y="3630986"/>
          <a:ext cx="231775" cy="231775"/>
        </p:xfrm>
        <a:graphic>
          <a:graphicData uri="http://schemas.openxmlformats.org/presentationml/2006/ole">
            <p:oleObj spid="_x0000_s161801" name="Visio" r:id="rId11" imgW="231648" imgH="231648" progId="Visio.Drawing.11">
              <p:embed/>
            </p:oleObj>
          </a:graphicData>
        </a:graphic>
      </p:graphicFrame>
      <p:graphicFrame>
        <p:nvGraphicFramePr>
          <p:cNvPr id="285721" name="Object 25"/>
          <p:cNvGraphicFramePr>
            <a:graphicFrameLocks noChangeAspect="1"/>
          </p:cNvGraphicFramePr>
          <p:nvPr/>
        </p:nvGraphicFramePr>
        <p:xfrm>
          <a:off x="1165029" y="4088186"/>
          <a:ext cx="231775" cy="231775"/>
        </p:xfrm>
        <a:graphic>
          <a:graphicData uri="http://schemas.openxmlformats.org/presentationml/2006/ole">
            <p:oleObj spid="_x0000_s161802" name="Visio" r:id="rId12" imgW="231648" imgH="231648" progId="Visio.Drawing.11">
              <p:embed/>
            </p:oleObj>
          </a:graphicData>
        </a:graphic>
      </p:graphicFrame>
      <p:graphicFrame>
        <p:nvGraphicFramePr>
          <p:cNvPr id="285722" name="Object 26"/>
          <p:cNvGraphicFramePr>
            <a:graphicFrameLocks noChangeAspect="1"/>
          </p:cNvGraphicFramePr>
          <p:nvPr/>
        </p:nvGraphicFramePr>
        <p:xfrm>
          <a:off x="258331" y="3754274"/>
          <a:ext cx="231775" cy="231775"/>
        </p:xfrm>
        <a:graphic>
          <a:graphicData uri="http://schemas.openxmlformats.org/presentationml/2006/ole">
            <p:oleObj spid="_x0000_s161803" name="Visio" r:id="rId13" imgW="231648" imgH="231648" progId="Visio.Drawing.11">
              <p:embed/>
            </p:oleObj>
          </a:graphicData>
        </a:graphic>
      </p:graphicFrame>
      <p:graphicFrame>
        <p:nvGraphicFramePr>
          <p:cNvPr id="285724" name="Object 28"/>
          <p:cNvGraphicFramePr>
            <a:graphicFrameLocks noChangeAspect="1"/>
          </p:cNvGraphicFramePr>
          <p:nvPr/>
        </p:nvGraphicFramePr>
        <p:xfrm>
          <a:off x="1546029" y="3402386"/>
          <a:ext cx="246062" cy="230188"/>
        </p:xfrm>
        <a:graphic>
          <a:graphicData uri="http://schemas.openxmlformats.org/presentationml/2006/ole">
            <p:oleObj spid="_x0000_s161804" name="Visio" r:id="rId14" imgW="245872" imgH="230632" progId="Visio.Drawing.11">
              <p:embed/>
            </p:oleObj>
          </a:graphicData>
        </a:graphic>
      </p:graphicFrame>
      <p:graphicFrame>
        <p:nvGraphicFramePr>
          <p:cNvPr id="285725" name="Object 29"/>
          <p:cNvGraphicFramePr>
            <a:graphicFrameLocks noChangeAspect="1"/>
          </p:cNvGraphicFramePr>
          <p:nvPr/>
        </p:nvGraphicFramePr>
        <p:xfrm>
          <a:off x="4297166" y="4240586"/>
          <a:ext cx="246063" cy="230188"/>
        </p:xfrm>
        <a:graphic>
          <a:graphicData uri="http://schemas.openxmlformats.org/presentationml/2006/ole">
            <p:oleObj spid="_x0000_s161805" name="Visio" r:id="rId15" imgW="245872" imgH="230632" progId="Visio.Drawing.11">
              <p:embed/>
            </p:oleObj>
          </a:graphicData>
        </a:graphic>
      </p:graphicFrame>
      <p:sp>
        <p:nvSpPr>
          <p:cNvPr id="2074" name="Rectangle 32"/>
          <p:cNvSpPr>
            <a:spLocks noChangeArrowheads="1"/>
          </p:cNvSpPr>
          <p:nvPr/>
        </p:nvSpPr>
        <p:spPr bwMode="auto">
          <a:xfrm>
            <a:off x="6168571" y="362352"/>
            <a:ext cx="3057623" cy="5539978"/>
          </a:xfrm>
          <a:prstGeom prst="rect">
            <a:avLst/>
          </a:prstGeom>
          <a:noFill/>
          <a:ln w="9525">
            <a:noFill/>
            <a:miter lim="800000"/>
            <a:headEnd/>
            <a:tailEnd/>
          </a:ln>
        </p:spPr>
        <p:txBody>
          <a:bodyPr wrap="square">
            <a:spAutoFit/>
          </a:bodyPr>
          <a:lstStyle/>
          <a:p>
            <a:pPr marL="342900" indent="-342900">
              <a:spcAft>
                <a:spcPts val="1000"/>
              </a:spcAft>
              <a:buFont typeface="Arial" charset="0"/>
              <a:buAutoNum type="arabicPeriod"/>
              <a:tabLst>
                <a:tab pos="457200" algn="l"/>
              </a:tabLst>
            </a:pPr>
            <a:r>
              <a:rPr lang="fr-FR" sz="1600" dirty="0" err="1" smtClean="0">
                <a:latin typeface="Calibri" pitchFamily="34" charset="0"/>
                <a:ea typeface="Calibri" pitchFamily="34" charset="0"/>
                <a:cs typeface="Times New Roman" pitchFamily="18" charset="0"/>
              </a:rPr>
              <a:t>AS_Req</a:t>
            </a:r>
            <a:r>
              <a:rPr lang="fr-FR" sz="1600" dirty="0" smtClean="0">
                <a:latin typeface="Calibri" pitchFamily="34" charset="0"/>
                <a:ea typeface="Calibri" pitchFamily="34" charset="0"/>
                <a:cs typeface="Times New Roman" pitchFamily="18" charset="0"/>
              </a:rPr>
              <a:t> vers le RODC (requête pour TGT)</a:t>
            </a:r>
          </a:p>
          <a:p>
            <a:pPr marL="342900" indent="-342900">
              <a:spcAft>
                <a:spcPts val="1000"/>
              </a:spcAft>
              <a:buFont typeface="Arial" charset="0"/>
              <a:buAutoNum type="arabicPeriod"/>
              <a:tabLst>
                <a:tab pos="457200" algn="l"/>
              </a:tabLst>
            </a:pPr>
            <a:r>
              <a:rPr lang="fr-FR" sz="1600" dirty="0" smtClean="0">
                <a:latin typeface="Calibri" pitchFamily="34" charset="0"/>
                <a:ea typeface="Calibri" pitchFamily="34" charset="0"/>
                <a:cs typeface="Times New Roman" pitchFamily="18" charset="0"/>
              </a:rPr>
              <a:t>RODC: regarde dans sa base: “Je n’ai pas les </a:t>
            </a:r>
            <a:r>
              <a:rPr lang="fr-FR" sz="1600" dirty="0" err="1" smtClean="0">
                <a:latin typeface="Calibri" pitchFamily="34" charset="0"/>
                <a:ea typeface="Calibri" pitchFamily="34" charset="0"/>
                <a:cs typeface="Times New Roman" pitchFamily="18" charset="0"/>
              </a:rPr>
              <a:t>crédentiels</a:t>
            </a:r>
            <a:r>
              <a:rPr lang="fr-FR" sz="1600" dirty="0" smtClean="0">
                <a:latin typeface="Calibri" pitchFamily="34" charset="0"/>
                <a:ea typeface="Calibri" pitchFamily="34" charset="0"/>
                <a:cs typeface="Times New Roman" pitchFamily="18" charset="0"/>
              </a:rPr>
              <a:t> de l’utilisateur"</a:t>
            </a:r>
          </a:p>
          <a:p>
            <a:pPr marL="342900" indent="-342900">
              <a:spcAft>
                <a:spcPts val="1000"/>
              </a:spcAft>
              <a:buFont typeface="Arial" charset="0"/>
              <a:buAutoNum type="arabicPeriod"/>
              <a:tabLst>
                <a:tab pos="457200" algn="l"/>
              </a:tabLst>
            </a:pPr>
            <a:r>
              <a:rPr lang="fr-FR" sz="1600" dirty="0" smtClean="0">
                <a:latin typeface="Calibri" pitchFamily="34" charset="0"/>
                <a:ea typeface="Calibri" pitchFamily="34" charset="0"/>
                <a:cs typeface="Times New Roman" pitchFamily="18" charset="0"/>
              </a:rPr>
              <a:t>Transmet la requête vers un Windows Server  2008 DC</a:t>
            </a:r>
          </a:p>
          <a:p>
            <a:pPr marL="342900" indent="-342900">
              <a:spcAft>
                <a:spcPts val="1000"/>
              </a:spcAft>
              <a:buFont typeface="Arial" charset="0"/>
              <a:buAutoNum type="arabicPeriod"/>
              <a:tabLst>
                <a:tab pos="457200" algn="l"/>
              </a:tabLst>
            </a:pPr>
            <a:r>
              <a:rPr lang="fr-FR" sz="1600" dirty="0" smtClean="0">
                <a:latin typeface="Calibri" pitchFamily="34" charset="0"/>
                <a:ea typeface="Calibri" pitchFamily="34" charset="0"/>
                <a:cs typeface="Times New Roman" pitchFamily="18" charset="0"/>
              </a:rPr>
              <a:t>Windows Server 2008 DC authentifie la demande</a:t>
            </a:r>
          </a:p>
          <a:p>
            <a:pPr marL="342900" indent="-342900">
              <a:spcAft>
                <a:spcPts val="1000"/>
              </a:spcAft>
              <a:buFont typeface="Arial" charset="0"/>
              <a:buAutoNum type="arabicPeriod"/>
              <a:tabLst>
                <a:tab pos="457200" algn="l"/>
              </a:tabLst>
            </a:pPr>
            <a:r>
              <a:rPr lang="fr-FR" sz="1600" dirty="0" smtClean="0">
                <a:latin typeface="Calibri" pitchFamily="34" charset="0"/>
                <a:ea typeface="Calibri" pitchFamily="34" charset="0"/>
                <a:cs typeface="Times New Roman" pitchFamily="18" charset="0"/>
              </a:rPr>
              <a:t>Renvoi la réponse et la TGT vers le RODC (Hub </a:t>
            </a:r>
            <a:r>
              <a:rPr lang="fr-FR" sz="1600" dirty="0" err="1" smtClean="0">
                <a:latin typeface="Calibri" pitchFamily="34" charset="0"/>
                <a:ea typeface="Calibri" pitchFamily="34" charset="0"/>
                <a:cs typeface="Times New Roman" pitchFamily="18" charset="0"/>
              </a:rPr>
              <a:t>signed</a:t>
            </a:r>
            <a:r>
              <a:rPr lang="fr-FR" sz="1600" dirty="0" smtClean="0">
                <a:latin typeface="Calibri" pitchFamily="34" charset="0"/>
                <a:ea typeface="Calibri" pitchFamily="34" charset="0"/>
                <a:cs typeface="Times New Roman" pitchFamily="18" charset="0"/>
              </a:rPr>
              <a:t> TGT)</a:t>
            </a:r>
          </a:p>
          <a:p>
            <a:pPr marL="342900" indent="-342900">
              <a:spcAft>
                <a:spcPts val="1000"/>
              </a:spcAft>
              <a:buFont typeface="Arial" charset="0"/>
              <a:buAutoNum type="arabicPeriod"/>
              <a:tabLst>
                <a:tab pos="457200" algn="l"/>
              </a:tabLst>
            </a:pPr>
            <a:r>
              <a:rPr lang="fr-FR" sz="1600" dirty="0" smtClean="0">
                <a:latin typeface="Calibri" pitchFamily="34" charset="0"/>
                <a:ea typeface="Calibri" pitchFamily="34" charset="0"/>
                <a:cs typeface="Times New Roman" pitchFamily="18" charset="0"/>
              </a:rPr>
              <a:t>RODC fournit le TGT à l’utilisateur  et met en queue une demande de réplication pour les </a:t>
            </a:r>
            <a:r>
              <a:rPr lang="fr-FR" sz="1600" dirty="0" err="1" smtClean="0">
                <a:latin typeface="Calibri" pitchFamily="34" charset="0"/>
                <a:ea typeface="Calibri" pitchFamily="34" charset="0"/>
                <a:cs typeface="Times New Roman" pitchFamily="18" charset="0"/>
              </a:rPr>
              <a:t>crédentiels</a:t>
            </a:r>
            <a:endParaRPr lang="fr-FR" sz="1600" dirty="0" smtClean="0">
              <a:latin typeface="Calibri" pitchFamily="34" charset="0"/>
              <a:ea typeface="Calibri" pitchFamily="34" charset="0"/>
              <a:cs typeface="Times New Roman" pitchFamily="18" charset="0"/>
            </a:endParaRPr>
          </a:p>
          <a:p>
            <a:pPr marL="342900" indent="-342900">
              <a:spcAft>
                <a:spcPts val="1000"/>
              </a:spcAft>
              <a:buFont typeface="Arial" charset="0"/>
              <a:buAutoNum type="arabicPeriod"/>
              <a:tabLst>
                <a:tab pos="457200" algn="l"/>
              </a:tabLst>
            </a:pPr>
            <a:r>
              <a:rPr lang="fr-FR" sz="1600" dirty="0" smtClean="0">
                <a:latin typeface="Calibri" pitchFamily="34" charset="0"/>
                <a:ea typeface="Calibri" pitchFamily="34" charset="0"/>
                <a:cs typeface="Times New Roman" pitchFamily="18" charset="0"/>
              </a:rPr>
              <a:t>Le « Hub » DC vérifie la politique de réplication des mots de passe pour savoir s’il peut être répliqué</a:t>
            </a:r>
            <a:endParaRPr lang="fr-FR" sz="1600" dirty="0">
              <a:latin typeface="Calibri" pitchFamily="34" charset="0"/>
              <a:ea typeface="Calibri" pitchFamily="34" charset="0"/>
              <a:cs typeface="Times New Roman" pitchFamily="18" charset="0"/>
            </a:endParaRPr>
          </a:p>
        </p:txBody>
      </p:sp>
      <p:pic>
        <p:nvPicPr>
          <p:cNvPr id="22" name="Picture 65" descr="4 color circle inside blue slice"/>
          <p:cNvPicPr>
            <a:picLocks noChangeAspect="1" noChangeArrowheads="1"/>
          </p:cNvPicPr>
          <p:nvPr/>
        </p:nvPicPr>
        <p:blipFill>
          <a:blip r:embed="rId16"/>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709"/>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285707"/>
                                        </p:tgtEl>
                                        <p:attrNameLst>
                                          <p:attrName>style.visibility</p:attrName>
                                        </p:attrNameLst>
                                      </p:cBhvr>
                                      <p:to>
                                        <p:strVal val="visible"/>
                                      </p:to>
                                    </p:set>
                                    <p:animEffect transition="in" filter="wipe(down)">
                                      <p:cBhvr>
                                        <p:cTn id="9" dur="500"/>
                                        <p:tgtEl>
                                          <p:spTgt spid="285707"/>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2074">
                                            <p:txEl>
                                              <p:pRg st="0" end="0"/>
                                            </p:txEl>
                                          </p:spTgt>
                                        </p:tgtEl>
                                        <p:attrNameLst>
                                          <p:attrName>style.visibility</p:attrName>
                                        </p:attrNameLst>
                                      </p:cBhvr>
                                      <p:to>
                                        <p:strVal val="visible"/>
                                      </p:to>
                                    </p:set>
                                    <p:animEffect transition="in" filter="wipe(up)">
                                      <p:cBhvr>
                                        <p:cTn id="12" dur="500"/>
                                        <p:tgtEl>
                                          <p:spTgt spid="20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5710"/>
                                        </p:tgtEl>
                                        <p:attrNameLst>
                                          <p:attrName>style.visibility</p:attrName>
                                        </p:attrNameLst>
                                      </p:cBhvr>
                                      <p:to>
                                        <p:strVal val="visible"/>
                                      </p:to>
                                    </p:set>
                                  </p:childTnLst>
                                </p:cTn>
                              </p:par>
                              <p:par>
                                <p:cTn id="17" presetID="22" presetClass="entr" presetSubtype="1" fill="hold" grpId="0" nodeType="withEffect">
                                  <p:stCondLst>
                                    <p:cond delay="0"/>
                                  </p:stCondLst>
                                  <p:childTnLst>
                                    <p:set>
                                      <p:cBhvr>
                                        <p:cTn id="18" dur="1" fill="hold">
                                          <p:stCondLst>
                                            <p:cond delay="0"/>
                                          </p:stCondLst>
                                        </p:cTn>
                                        <p:tgtEl>
                                          <p:spTgt spid="2074">
                                            <p:txEl>
                                              <p:pRg st="1" end="1"/>
                                            </p:txEl>
                                          </p:spTgt>
                                        </p:tgtEl>
                                        <p:attrNameLst>
                                          <p:attrName>style.visibility</p:attrName>
                                        </p:attrNameLst>
                                      </p:cBhvr>
                                      <p:to>
                                        <p:strVal val="visible"/>
                                      </p:to>
                                    </p:set>
                                    <p:animEffect transition="in" filter="wipe(up)">
                                      <p:cBhvr>
                                        <p:cTn id="19" dur="500"/>
                                        <p:tgtEl>
                                          <p:spTgt spid="207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85715"/>
                                        </p:tgtEl>
                                        <p:attrNameLst>
                                          <p:attrName>style.visibility</p:attrName>
                                        </p:attrNameLst>
                                      </p:cBhvr>
                                      <p:to>
                                        <p:strVal val="visible"/>
                                      </p:to>
                                    </p:set>
                                  </p:childTnLst>
                                </p:cTn>
                              </p:par>
                              <p:par>
                                <p:cTn id="24" presetID="22" presetClass="entr" presetSubtype="2" fill="hold" grpId="0" nodeType="withEffect">
                                  <p:stCondLst>
                                    <p:cond delay="0"/>
                                  </p:stCondLst>
                                  <p:childTnLst>
                                    <p:set>
                                      <p:cBhvr>
                                        <p:cTn id="25" dur="1" fill="hold">
                                          <p:stCondLst>
                                            <p:cond delay="0"/>
                                          </p:stCondLst>
                                        </p:cTn>
                                        <p:tgtEl>
                                          <p:spTgt spid="285711"/>
                                        </p:tgtEl>
                                        <p:attrNameLst>
                                          <p:attrName>style.visibility</p:attrName>
                                        </p:attrNameLst>
                                      </p:cBhvr>
                                      <p:to>
                                        <p:strVal val="visible"/>
                                      </p:to>
                                    </p:set>
                                    <p:animEffect transition="in" filter="wipe(right)">
                                      <p:cBhvr>
                                        <p:cTn id="26" dur="500"/>
                                        <p:tgtEl>
                                          <p:spTgt spid="285711"/>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074">
                                            <p:txEl>
                                              <p:pRg st="2" end="2"/>
                                            </p:txEl>
                                          </p:spTgt>
                                        </p:tgtEl>
                                        <p:attrNameLst>
                                          <p:attrName>style.visibility</p:attrName>
                                        </p:attrNameLst>
                                      </p:cBhvr>
                                      <p:to>
                                        <p:strVal val="visible"/>
                                      </p:to>
                                    </p:set>
                                    <p:animEffect transition="in" filter="wipe(up)">
                                      <p:cBhvr>
                                        <p:cTn id="29" dur="500"/>
                                        <p:tgtEl>
                                          <p:spTgt spid="207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85716"/>
                                        </p:tgtEl>
                                        <p:attrNameLst>
                                          <p:attrName>style.visibility</p:attrName>
                                        </p:attrNameLst>
                                      </p:cBhvr>
                                      <p:to>
                                        <p:strVal val="visible"/>
                                      </p:to>
                                    </p:set>
                                  </p:childTnLst>
                                </p:cTn>
                              </p:par>
                              <p:par>
                                <p:cTn id="34" presetID="22" presetClass="entr" presetSubtype="1" fill="hold" grpId="0" nodeType="withEffect">
                                  <p:stCondLst>
                                    <p:cond delay="0"/>
                                  </p:stCondLst>
                                  <p:childTnLst>
                                    <p:set>
                                      <p:cBhvr>
                                        <p:cTn id="35" dur="1" fill="hold">
                                          <p:stCondLst>
                                            <p:cond delay="0"/>
                                          </p:stCondLst>
                                        </p:cTn>
                                        <p:tgtEl>
                                          <p:spTgt spid="2074">
                                            <p:txEl>
                                              <p:pRg st="3" end="3"/>
                                            </p:txEl>
                                          </p:spTgt>
                                        </p:tgtEl>
                                        <p:attrNameLst>
                                          <p:attrName>style.visibility</p:attrName>
                                        </p:attrNameLst>
                                      </p:cBhvr>
                                      <p:to>
                                        <p:strVal val="visible"/>
                                      </p:to>
                                    </p:set>
                                    <p:animEffect transition="in" filter="wipe(up)">
                                      <p:cBhvr>
                                        <p:cTn id="36" dur="500"/>
                                        <p:tgtEl>
                                          <p:spTgt spid="207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57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5724"/>
                                        </p:tgtEl>
                                        <p:attrNameLst>
                                          <p:attrName>style.visibility</p:attrName>
                                        </p:attrNameLst>
                                      </p:cBhvr>
                                      <p:to>
                                        <p:strVal val="visible"/>
                                      </p:to>
                                    </p:set>
                                  </p:childTnLst>
                                </p:cTn>
                              </p:par>
                              <p:par>
                                <p:cTn id="43" presetID="22" presetClass="entr" presetSubtype="8" fill="hold" grpId="0" nodeType="withEffect">
                                  <p:stCondLst>
                                    <p:cond delay="0"/>
                                  </p:stCondLst>
                                  <p:childTnLst>
                                    <p:set>
                                      <p:cBhvr>
                                        <p:cTn id="44" dur="1" fill="hold">
                                          <p:stCondLst>
                                            <p:cond delay="0"/>
                                          </p:stCondLst>
                                        </p:cTn>
                                        <p:tgtEl>
                                          <p:spTgt spid="285712"/>
                                        </p:tgtEl>
                                        <p:attrNameLst>
                                          <p:attrName>style.visibility</p:attrName>
                                        </p:attrNameLst>
                                      </p:cBhvr>
                                      <p:to>
                                        <p:strVal val="visible"/>
                                      </p:to>
                                    </p:set>
                                    <p:animEffect transition="in" filter="wipe(left)">
                                      <p:cBhvr>
                                        <p:cTn id="45" dur="500"/>
                                        <p:tgtEl>
                                          <p:spTgt spid="285712"/>
                                        </p:tgtEl>
                                      </p:cBhvr>
                                    </p:animEffect>
                                  </p:childTnLst>
                                </p:cTn>
                              </p:par>
                              <p:par>
                                <p:cTn id="46" presetID="63" presetClass="path" presetSubtype="0" accel="50000" decel="50000" fill="hold" nodeType="withEffect">
                                  <p:stCondLst>
                                    <p:cond delay="0"/>
                                  </p:stCondLst>
                                  <p:childTnLst>
                                    <p:animMotion origin="layout" path="M 0 0  L 0.25 0  E" pathEditMode="relative" ptsTypes="">
                                      <p:cBhvr>
                                        <p:cTn id="47" dur="2000" fill="hold"/>
                                        <p:tgtEl>
                                          <p:spTgt spid="285724"/>
                                        </p:tgtEl>
                                        <p:attrNameLst>
                                          <p:attrName>ppt_x</p:attrName>
                                          <p:attrName>ppt_y</p:attrName>
                                        </p:attrNameLst>
                                      </p:cBhvr>
                                    </p:animMotion>
                                  </p:childTnLst>
                                </p:cTn>
                              </p:par>
                              <p:par>
                                <p:cTn id="48" presetID="22" presetClass="entr" presetSubtype="1" fill="hold" grpId="0" nodeType="withEffect">
                                  <p:stCondLst>
                                    <p:cond delay="0"/>
                                  </p:stCondLst>
                                  <p:childTnLst>
                                    <p:set>
                                      <p:cBhvr>
                                        <p:cTn id="49" dur="1" fill="hold">
                                          <p:stCondLst>
                                            <p:cond delay="0"/>
                                          </p:stCondLst>
                                        </p:cTn>
                                        <p:tgtEl>
                                          <p:spTgt spid="2074">
                                            <p:txEl>
                                              <p:pRg st="4" end="4"/>
                                            </p:txEl>
                                          </p:spTgt>
                                        </p:tgtEl>
                                        <p:attrNameLst>
                                          <p:attrName>style.visibility</p:attrName>
                                        </p:attrNameLst>
                                      </p:cBhvr>
                                      <p:to>
                                        <p:strVal val="visible"/>
                                      </p:to>
                                    </p:set>
                                    <p:animEffect transition="in" filter="wipe(up)">
                                      <p:cBhvr>
                                        <p:cTn id="50" dur="500"/>
                                        <p:tgtEl>
                                          <p:spTgt spid="2074">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5718"/>
                                        </p:tgtEl>
                                        <p:attrNameLst>
                                          <p:attrName>style.visibility</p:attrName>
                                        </p:attrNameLst>
                                      </p:cBhvr>
                                      <p:to>
                                        <p:strVal val="visible"/>
                                      </p:to>
                                    </p:set>
                                  </p:childTnLst>
                                </p:cTn>
                              </p:par>
                              <p:par>
                                <p:cTn id="55" presetID="22" presetClass="entr" presetSubtype="1" fill="hold" grpId="0" nodeType="withEffect">
                                  <p:stCondLst>
                                    <p:cond delay="0"/>
                                  </p:stCondLst>
                                  <p:childTnLst>
                                    <p:set>
                                      <p:cBhvr>
                                        <p:cTn id="56" dur="1" fill="hold">
                                          <p:stCondLst>
                                            <p:cond delay="0"/>
                                          </p:stCondLst>
                                        </p:cTn>
                                        <p:tgtEl>
                                          <p:spTgt spid="285719"/>
                                        </p:tgtEl>
                                        <p:attrNameLst>
                                          <p:attrName>style.visibility</p:attrName>
                                        </p:attrNameLst>
                                      </p:cBhvr>
                                      <p:to>
                                        <p:strVal val="visible"/>
                                      </p:to>
                                    </p:set>
                                    <p:animEffect transition="in" filter="wipe(up)">
                                      <p:cBhvr>
                                        <p:cTn id="57" dur="500"/>
                                        <p:tgtEl>
                                          <p:spTgt spid="285719"/>
                                        </p:tgtEl>
                                      </p:cBhvr>
                                    </p:animEffect>
                                  </p:childTnLst>
                                </p:cTn>
                              </p:par>
                              <p:par>
                                <p:cTn id="58" presetID="1" presetClass="entr" presetSubtype="0" fill="hold" nodeType="withEffect">
                                  <p:stCondLst>
                                    <p:cond delay="0"/>
                                  </p:stCondLst>
                                  <p:childTnLst>
                                    <p:set>
                                      <p:cBhvr>
                                        <p:cTn id="59" dur="1" fill="hold">
                                          <p:stCondLst>
                                            <p:cond delay="0"/>
                                          </p:stCondLst>
                                        </p:cTn>
                                        <p:tgtEl>
                                          <p:spTgt spid="285720"/>
                                        </p:tgtEl>
                                        <p:attrNameLst>
                                          <p:attrName>style.visibility</p:attrName>
                                        </p:attrNameLst>
                                      </p:cBhvr>
                                      <p:to>
                                        <p:strVal val="visible"/>
                                      </p:to>
                                    </p:set>
                                  </p:childTnLst>
                                </p:cTn>
                              </p:par>
                              <p:par>
                                <p:cTn id="60" presetID="22" presetClass="entr" presetSubtype="2" fill="hold" grpId="0" nodeType="withEffect">
                                  <p:stCondLst>
                                    <p:cond delay="0"/>
                                  </p:stCondLst>
                                  <p:childTnLst>
                                    <p:set>
                                      <p:cBhvr>
                                        <p:cTn id="61" dur="1" fill="hold">
                                          <p:stCondLst>
                                            <p:cond delay="0"/>
                                          </p:stCondLst>
                                        </p:cTn>
                                        <p:tgtEl>
                                          <p:spTgt spid="285713"/>
                                        </p:tgtEl>
                                        <p:attrNameLst>
                                          <p:attrName>style.visibility</p:attrName>
                                        </p:attrNameLst>
                                      </p:cBhvr>
                                      <p:to>
                                        <p:strVal val="visible"/>
                                      </p:to>
                                    </p:set>
                                    <p:animEffect transition="in" filter="wipe(right)">
                                      <p:cBhvr>
                                        <p:cTn id="62" dur="500"/>
                                        <p:tgtEl>
                                          <p:spTgt spid="285713"/>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074">
                                            <p:txEl>
                                              <p:pRg st="5" end="5"/>
                                            </p:txEl>
                                          </p:spTgt>
                                        </p:tgtEl>
                                        <p:attrNameLst>
                                          <p:attrName>style.visibility</p:attrName>
                                        </p:attrNameLst>
                                      </p:cBhvr>
                                      <p:to>
                                        <p:strVal val="visible"/>
                                      </p:to>
                                    </p:set>
                                    <p:animEffect transition="in" filter="wipe(up)">
                                      <p:cBhvr>
                                        <p:cTn id="65" dur="500"/>
                                        <p:tgtEl>
                                          <p:spTgt spid="2074">
                                            <p:txEl>
                                              <p:pRg st="5" end="5"/>
                                            </p:txEl>
                                          </p:spTgt>
                                        </p:tgtEl>
                                      </p:cBhvr>
                                    </p:animEffect>
                                  </p:childTnLst>
                                </p:cTn>
                              </p:par>
                            </p:childTnLst>
                          </p:cTn>
                        </p:par>
                        <p:par>
                          <p:cTn id="66" fill="hold">
                            <p:stCondLst>
                              <p:cond delay="500"/>
                            </p:stCondLst>
                            <p:childTnLst>
                              <p:par>
                                <p:cTn id="67" presetID="1" presetClass="entr" presetSubtype="0" fill="hold" nodeType="afterEffect">
                                  <p:stCondLst>
                                    <p:cond delay="0"/>
                                  </p:stCondLst>
                                  <p:childTnLst>
                                    <p:set>
                                      <p:cBhvr>
                                        <p:cTn id="68" dur="1" fill="hold">
                                          <p:stCondLst>
                                            <p:cond delay="0"/>
                                          </p:stCondLst>
                                        </p:cTn>
                                        <p:tgtEl>
                                          <p:spTgt spid="285725"/>
                                        </p:tgtEl>
                                        <p:attrNameLst>
                                          <p:attrName>style.visibility</p:attrName>
                                        </p:attrNameLst>
                                      </p:cBhvr>
                                      <p:to>
                                        <p:strVal val="visible"/>
                                      </p:to>
                                    </p:set>
                                  </p:childTnLst>
                                </p:cTn>
                              </p:par>
                              <p:par>
                                <p:cTn id="69" presetID="63" presetClass="path" presetSubtype="0" accel="50000" decel="50000" fill="hold" nodeType="withEffect">
                                  <p:stCondLst>
                                    <p:cond delay="0"/>
                                  </p:stCondLst>
                                  <p:childTnLst>
                                    <p:animMotion origin="layout" path="M 3.33333E-6 -1.11111E-6 L 0.11666 0.16667 " pathEditMode="relative" rAng="0" ptsTypes="AA">
                                      <p:cBhvr>
                                        <p:cTn id="70" dur="2000" fill="hold"/>
                                        <p:tgtEl>
                                          <p:spTgt spid="285725"/>
                                        </p:tgtEl>
                                        <p:attrNameLst>
                                          <p:attrName>ppt_x</p:attrName>
                                          <p:attrName>ppt_y</p:attrName>
                                        </p:attrNameLst>
                                      </p:cBhvr>
                                      <p:rCtr x="58" y="83"/>
                                    </p:animMotion>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85721"/>
                                        </p:tgtEl>
                                        <p:attrNameLst>
                                          <p:attrName>style.visibility</p:attrName>
                                        </p:attrNameLst>
                                      </p:cBhvr>
                                      <p:to>
                                        <p:strVal val="visible"/>
                                      </p:to>
                                    </p:set>
                                  </p:childTnLst>
                                </p:cTn>
                              </p:par>
                              <p:par>
                                <p:cTn id="75" presetID="22" presetClass="entr" presetSubtype="8" fill="hold" grpId="0" nodeType="withEffect">
                                  <p:stCondLst>
                                    <p:cond delay="0"/>
                                  </p:stCondLst>
                                  <p:childTnLst>
                                    <p:set>
                                      <p:cBhvr>
                                        <p:cTn id="76" dur="1" fill="hold">
                                          <p:stCondLst>
                                            <p:cond delay="0"/>
                                          </p:stCondLst>
                                        </p:cTn>
                                        <p:tgtEl>
                                          <p:spTgt spid="285714"/>
                                        </p:tgtEl>
                                        <p:attrNameLst>
                                          <p:attrName>style.visibility</p:attrName>
                                        </p:attrNameLst>
                                      </p:cBhvr>
                                      <p:to>
                                        <p:strVal val="visible"/>
                                      </p:to>
                                    </p:set>
                                    <p:animEffect transition="in" filter="wipe(left)">
                                      <p:cBhvr>
                                        <p:cTn id="77" dur="500"/>
                                        <p:tgtEl>
                                          <p:spTgt spid="285714"/>
                                        </p:tgtEl>
                                      </p:cBhvr>
                                    </p:animEffect>
                                  </p:childTnLst>
                                </p:cTn>
                              </p:par>
                              <p:par>
                                <p:cTn id="78" presetID="1" presetClass="entr" presetSubtype="0" fill="hold" nodeType="withEffect">
                                  <p:stCondLst>
                                    <p:cond delay="0"/>
                                  </p:stCondLst>
                                  <p:childTnLst>
                                    <p:set>
                                      <p:cBhvr>
                                        <p:cTn id="79" dur="1" fill="hold">
                                          <p:stCondLst>
                                            <p:cond delay="0"/>
                                          </p:stCondLst>
                                        </p:cTn>
                                        <p:tgtEl>
                                          <p:spTgt spid="285722"/>
                                        </p:tgtEl>
                                        <p:attrNameLst>
                                          <p:attrName>style.visibility</p:attrName>
                                        </p:attrNameLst>
                                      </p:cBhvr>
                                      <p:to>
                                        <p:strVal val="visible"/>
                                      </p:to>
                                    </p:set>
                                  </p:childTnLst>
                                </p:cTn>
                              </p:par>
                              <p:par>
                                <p:cTn id="80" presetID="22" presetClass="entr" presetSubtype="1" fill="hold" grpId="0" nodeType="withEffect">
                                  <p:stCondLst>
                                    <p:cond delay="0"/>
                                  </p:stCondLst>
                                  <p:childTnLst>
                                    <p:set>
                                      <p:cBhvr>
                                        <p:cTn id="81" dur="1" fill="hold">
                                          <p:stCondLst>
                                            <p:cond delay="0"/>
                                          </p:stCondLst>
                                        </p:cTn>
                                        <p:tgtEl>
                                          <p:spTgt spid="2074">
                                            <p:txEl>
                                              <p:pRg st="6" end="6"/>
                                            </p:txEl>
                                          </p:spTgt>
                                        </p:tgtEl>
                                        <p:attrNameLst>
                                          <p:attrName>style.visibility</p:attrName>
                                        </p:attrNameLst>
                                      </p:cBhvr>
                                      <p:to>
                                        <p:strVal val="visible"/>
                                      </p:to>
                                    </p:set>
                                    <p:animEffect transition="in" filter="wipe(up)">
                                      <p:cBhvr>
                                        <p:cTn id="82" dur="500"/>
                                        <p:tgtEl>
                                          <p:spTgt spid="20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7" grpId="0" animBg="1"/>
      <p:bldP spid="285711" grpId="0" animBg="1"/>
      <p:bldP spid="285712" grpId="0" animBg="1"/>
      <p:bldP spid="285713" grpId="0" animBg="1"/>
      <p:bldP spid="285714" grpId="0" animBg="1"/>
      <p:bldP spid="285719" grpId="0" animBg="1"/>
      <p:bldP spid="20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a:xfrm>
            <a:off x="381000" y="300022"/>
            <a:ext cx="8372475" cy="914400"/>
          </a:xfrm>
        </p:spPr>
        <p:txBody>
          <a:bodyPr/>
          <a:lstStyle/>
          <a:p>
            <a:pPr>
              <a:defRPr/>
            </a:pPr>
            <a:r>
              <a:rPr lang="fr-FR" sz="3200" dirty="0" smtClean="0"/>
              <a:t>Politique de réplication des mots de passe</a:t>
            </a:r>
            <a:endParaRPr lang="fr-FR" sz="2800" i="1" dirty="0"/>
          </a:p>
        </p:txBody>
      </p:sp>
      <p:sp>
        <p:nvSpPr>
          <p:cNvPr id="783363" name="Rectangle 3"/>
          <p:cNvSpPr>
            <a:spLocks noGrp="1" noChangeArrowheads="1"/>
          </p:cNvSpPr>
          <p:nvPr>
            <p:ph type="body" idx="1"/>
          </p:nvPr>
        </p:nvSpPr>
        <p:spPr>
          <a:xfrm>
            <a:off x="381000" y="1355634"/>
            <a:ext cx="8410575" cy="4156075"/>
          </a:xfrm>
        </p:spPr>
        <p:txBody>
          <a:bodyPr/>
          <a:lstStyle/>
          <a:p>
            <a:pPr>
              <a:lnSpc>
                <a:spcPct val="80000"/>
              </a:lnSpc>
              <a:defRPr/>
            </a:pPr>
            <a:r>
              <a:rPr lang="fr-FR" sz="2400" b="1" dirty="0" smtClean="0"/>
              <a:t>Pas de mise en cache des comptes </a:t>
            </a:r>
            <a:r>
              <a:rPr lang="fr-FR" sz="2400" dirty="0" smtClean="0"/>
              <a:t>(défaut)</a:t>
            </a:r>
          </a:p>
          <a:p>
            <a:pPr>
              <a:lnSpc>
                <a:spcPct val="80000"/>
              </a:lnSpc>
              <a:defRPr/>
            </a:pPr>
            <a:r>
              <a:rPr lang="fr-FR" sz="2400" b="1" dirty="0" smtClean="0"/>
              <a:t>La plupart des comptes </a:t>
            </a:r>
            <a:r>
              <a:rPr lang="fr-FR" sz="2400" dirty="0" smtClean="0"/>
              <a:t>sont cachés</a:t>
            </a:r>
          </a:p>
          <a:p>
            <a:pPr>
              <a:lnSpc>
                <a:spcPct val="80000"/>
              </a:lnSpc>
              <a:defRPr/>
            </a:pPr>
            <a:r>
              <a:rPr lang="fr-FR" sz="2400" b="1" dirty="0" smtClean="0"/>
              <a:t>Quelques comptes</a:t>
            </a:r>
            <a:r>
              <a:rPr lang="fr-FR" sz="2400" dirty="0" smtClean="0"/>
              <a:t> sont cachés (comptes en agence)</a:t>
            </a:r>
            <a:endParaRPr lang="fr-FR" sz="2400" dirty="0"/>
          </a:p>
        </p:txBody>
      </p:sp>
      <p:pic>
        <p:nvPicPr>
          <p:cNvPr id="358401" name="Picture 1" descr="E:\Pictures\rodc\rodc-dsa-1.png"/>
          <p:cNvPicPr>
            <a:picLocks noChangeAspect="1" noChangeArrowheads="1"/>
          </p:cNvPicPr>
          <p:nvPr/>
        </p:nvPicPr>
        <p:blipFill>
          <a:blip r:embed="rId3"/>
          <a:srcRect/>
          <a:stretch>
            <a:fillRect/>
          </a:stretch>
        </p:blipFill>
        <p:spPr bwMode="auto">
          <a:xfrm>
            <a:off x="0" y="2500305"/>
            <a:ext cx="4286248" cy="3618839"/>
          </a:xfrm>
          <a:prstGeom prst="rect">
            <a:avLst/>
          </a:prstGeom>
          <a:ln>
            <a:noFill/>
          </a:ln>
          <a:effectLst>
            <a:outerShdw blurRad="292100" dist="139700" dir="2700000" algn="tl" rotWithShape="0">
              <a:srgbClr val="333333">
                <a:alpha val="65000"/>
              </a:srgbClr>
            </a:outerShdw>
          </a:effectLst>
        </p:spPr>
      </p:pic>
      <p:pic>
        <p:nvPicPr>
          <p:cNvPr id="358402" name="Picture 2" descr="E:\Pictures\rodc\rodc-dsa-3.png"/>
          <p:cNvPicPr>
            <a:picLocks noChangeAspect="1" noChangeArrowheads="1"/>
          </p:cNvPicPr>
          <p:nvPr/>
        </p:nvPicPr>
        <p:blipFill>
          <a:blip r:embed="rId4"/>
          <a:srcRect/>
          <a:stretch>
            <a:fillRect/>
          </a:stretch>
        </p:blipFill>
        <p:spPr bwMode="auto">
          <a:xfrm>
            <a:off x="2214546" y="3714752"/>
            <a:ext cx="3471884" cy="2875537"/>
          </a:xfrm>
          <a:prstGeom prst="rect">
            <a:avLst/>
          </a:prstGeom>
          <a:ln>
            <a:noFill/>
          </a:ln>
          <a:effectLst>
            <a:outerShdw blurRad="292100" dist="139700" dir="2700000" algn="tl" rotWithShape="0">
              <a:srgbClr val="333333">
                <a:alpha val="65000"/>
              </a:srgbClr>
            </a:outerShdw>
          </a:effectLst>
        </p:spPr>
      </p:pic>
      <p:pic>
        <p:nvPicPr>
          <p:cNvPr id="358403" name="Picture 3" descr="E:\Pictures\rodc\rodc-dsa-2.png"/>
          <p:cNvPicPr>
            <a:picLocks noChangeAspect="1" noChangeArrowheads="1"/>
          </p:cNvPicPr>
          <p:nvPr/>
        </p:nvPicPr>
        <p:blipFill>
          <a:blip r:embed="rId5"/>
          <a:srcRect/>
          <a:stretch>
            <a:fillRect/>
          </a:stretch>
        </p:blipFill>
        <p:spPr bwMode="auto">
          <a:xfrm>
            <a:off x="4857752" y="2500306"/>
            <a:ext cx="4286248" cy="3618839"/>
          </a:xfrm>
          <a:prstGeom prst="rect">
            <a:avLst/>
          </a:prstGeom>
          <a:ln>
            <a:noFill/>
          </a:ln>
          <a:effectLst>
            <a:outerShdw blurRad="292100" dist="139700" dir="2700000" algn="tl" rotWithShape="0">
              <a:srgbClr val="333333">
                <a:alpha val="65000"/>
              </a:srgbClr>
            </a:outerShdw>
          </a:effectLst>
        </p:spPr>
      </p:pic>
      <p:pic>
        <p:nvPicPr>
          <p:cNvPr id="7" name="Picture 65" descr="4 color circle inside blue slice"/>
          <p:cNvPicPr>
            <a:picLocks noChangeAspect="1" noChangeArrowheads="1"/>
          </p:cNvPicPr>
          <p:nvPr/>
        </p:nvPicPr>
        <p:blipFill>
          <a:blip r:embed="rId6"/>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srcRect/>
          <a:stretch>
            <a:fillRect/>
          </a:stretch>
        </p:blipFill>
        <p:spPr bwMode="auto">
          <a:xfrm>
            <a:off x="0" y="1214422"/>
            <a:ext cx="4286248" cy="5484332"/>
          </a:xfrm>
          <a:prstGeom prst="rect">
            <a:avLst/>
          </a:prstGeom>
          <a:ln>
            <a:noFill/>
          </a:ln>
          <a:effectLst>
            <a:outerShdw blurRad="292100" dist="139700" dir="2700000" algn="tl" rotWithShape="0">
              <a:srgbClr val="333333">
                <a:alpha val="65000"/>
              </a:srgbClr>
            </a:outerShdw>
          </a:effectLst>
        </p:spPr>
      </p:pic>
      <p:sp>
        <p:nvSpPr>
          <p:cNvPr id="5" name="Rectangle 13"/>
          <p:cNvSpPr>
            <a:spLocks noGrp="1" noChangeArrowheads="1"/>
          </p:cNvSpPr>
          <p:nvPr>
            <p:ph type="title"/>
          </p:nvPr>
        </p:nvSpPr>
        <p:spPr>
          <a:xfrm>
            <a:off x="0" y="41275"/>
            <a:ext cx="9144000" cy="1316023"/>
          </a:xfrm>
        </p:spPr>
        <p:txBody>
          <a:bodyPr/>
          <a:lstStyle/>
          <a:p>
            <a:pPr eaLnBrk="1" hangingPunct="1">
              <a:defRPr/>
            </a:pPr>
            <a:r>
              <a:rPr lang="fr-FR" sz="3200" dirty="0" smtClean="0"/>
              <a:t>RODC - Politique de réplication des condensés des mots de passe</a:t>
            </a:r>
          </a:p>
        </p:txBody>
      </p:sp>
      <p:pic>
        <p:nvPicPr>
          <p:cNvPr id="366595" name="Picture 3"/>
          <p:cNvPicPr>
            <a:picLocks noChangeAspect="1" noChangeArrowheads="1"/>
          </p:cNvPicPr>
          <p:nvPr/>
        </p:nvPicPr>
        <p:blipFill>
          <a:blip r:embed="rId4"/>
          <a:srcRect/>
          <a:stretch>
            <a:fillRect/>
          </a:stretch>
        </p:blipFill>
        <p:spPr bwMode="auto">
          <a:xfrm>
            <a:off x="3419475" y="1800225"/>
            <a:ext cx="5505450" cy="4638675"/>
          </a:xfrm>
          <a:prstGeom prst="rect">
            <a:avLst/>
          </a:prstGeom>
          <a:noFill/>
          <a:ln w="9525">
            <a:noFill/>
            <a:miter lim="800000"/>
            <a:headEnd/>
            <a:tailEnd/>
          </a:ln>
        </p:spPr>
      </p:pic>
      <p:sp>
        <p:nvSpPr>
          <p:cNvPr id="7" name="Rectangle 6"/>
          <p:cNvSpPr/>
          <p:nvPr/>
        </p:nvSpPr>
        <p:spPr>
          <a:xfrm>
            <a:off x="3657600" y="2590800"/>
            <a:ext cx="3733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66596" name="Picture 4"/>
          <p:cNvPicPr>
            <a:picLocks noChangeAspect="1" noChangeArrowheads="1"/>
          </p:cNvPicPr>
          <p:nvPr/>
        </p:nvPicPr>
        <p:blipFill>
          <a:blip r:embed="rId5"/>
          <a:srcRect/>
          <a:stretch>
            <a:fillRect/>
          </a:stretch>
        </p:blipFill>
        <p:spPr bwMode="auto">
          <a:xfrm>
            <a:off x="3232931" y="1643051"/>
            <a:ext cx="5691994" cy="479585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500430" y="2428868"/>
            <a:ext cx="380523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65" descr="4 color circle inside blue slice"/>
          <p:cNvPicPr>
            <a:picLocks noChangeAspect="1" noChangeArrowheads="1"/>
          </p:cNvPicPr>
          <p:nvPr/>
        </p:nvPicPr>
        <p:blipFill>
          <a:blip r:embed="rId6"/>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595"/>
                                        </p:tgtEl>
                                        <p:attrNameLst>
                                          <p:attrName>style.visibility</p:attrName>
                                        </p:attrNameLst>
                                      </p:cBhvr>
                                      <p:to>
                                        <p:strVal val="visible"/>
                                      </p:to>
                                    </p:set>
                                    <p:animEffect transition="in" filter="fade">
                                      <p:cBhvr>
                                        <p:cTn id="7" dur="500"/>
                                        <p:tgtEl>
                                          <p:spTgt spid="366595"/>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6596"/>
                                        </p:tgtEl>
                                        <p:attrNameLst>
                                          <p:attrName>style.visibility</p:attrName>
                                        </p:attrNameLst>
                                      </p:cBhvr>
                                      <p:to>
                                        <p:strVal val="visible"/>
                                      </p:to>
                                    </p:set>
                                    <p:animEffect transition="in" filter="fade">
                                      <p:cBhvr>
                                        <p:cTn id="17" dur="500"/>
                                        <p:tgtEl>
                                          <p:spTgt spid="366596"/>
                                        </p:tgtEl>
                                      </p:cBhvr>
                                    </p:animEffect>
                                  </p:childTnLst>
                                </p:cTn>
                              </p:par>
                            </p:childTnLst>
                          </p:cTn>
                        </p:par>
                        <p:par>
                          <p:cTn id="18" fill="hold">
                            <p:stCondLst>
                              <p:cond delay="500"/>
                            </p:stCondLst>
                            <p:childTnLst>
                              <p:par>
                                <p:cTn id="19" presetID="17" presetClass="entr" presetSubtype="1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418419" y="1279756"/>
            <a:ext cx="2667000" cy="4572000"/>
            <a:chOff x="502103" y="1762126"/>
            <a:chExt cx="3200400" cy="2967990"/>
          </a:xfrm>
        </p:grpSpPr>
        <p:sp>
          <p:nvSpPr>
            <p:cNvPr id="24578" name="Rounded Rectangle 24577"/>
            <p:cNvSpPr>
              <a:spLocks noChangeArrowheads="1"/>
            </p:cNvSpPr>
            <p:nvPr/>
          </p:nvSpPr>
          <p:spPr bwMode="auto">
            <a:xfrm>
              <a:off x="502103" y="1762126"/>
              <a:ext cx="3200400" cy="2967990"/>
            </a:xfrm>
            <a:prstGeom prst="roundRect">
              <a:avLst>
                <a:gd name="adj" fmla="val 16667"/>
              </a:avLst>
            </a:prstGeom>
            <a:gradFill rotWithShape="1">
              <a:gsLst>
                <a:gs pos="0">
                  <a:srgbClr val="000000">
                    <a:alpha val="83000"/>
                  </a:srgbClr>
                </a:gs>
                <a:gs pos="100000">
                  <a:schemeClr val="bg1">
                    <a:alpha val="0"/>
                  </a:schemeClr>
                </a:gs>
              </a:gsLst>
              <a:lin ang="5400000" scaled="1"/>
            </a:gradFill>
            <a:ln w="9525" algn="ctr">
              <a:noFill/>
              <a:round/>
              <a:headEnd/>
              <a:tailEnd/>
            </a:ln>
            <a:effectLst/>
          </p:spPr>
          <p:txBody>
            <a:bodyPr wrap="none" lIns="109724" tIns="54864" rIns="109724" bIns="54864" anchor="ctr"/>
            <a:lstStyle/>
            <a:p>
              <a:pPr>
                <a:defRPr/>
              </a:pPr>
              <a:endParaRPr lang="en-US" b="1">
                <a:solidFill>
                  <a:schemeClr val="accent3"/>
                </a:solidFill>
                <a:effectLst>
                  <a:outerShdw blurRad="38100" dist="38100" dir="2700000" algn="tl">
                    <a:srgbClr val="000000">
                      <a:alpha val="43137"/>
                    </a:srgbClr>
                  </a:outerShdw>
                </a:effectLst>
              </a:endParaRPr>
            </a:p>
          </p:txBody>
        </p:sp>
        <p:sp>
          <p:nvSpPr>
            <p:cNvPr id="10252" name="Text Box 27"/>
            <p:cNvSpPr txBox="1">
              <a:spLocks noChangeArrowheads="1"/>
            </p:cNvSpPr>
            <p:nvPr/>
          </p:nvSpPr>
          <p:spPr bwMode="auto">
            <a:xfrm>
              <a:off x="502103" y="1844041"/>
              <a:ext cx="3200400" cy="431564"/>
            </a:xfrm>
            <a:prstGeom prst="rect">
              <a:avLst/>
            </a:prstGeom>
            <a:noFill/>
            <a:ln w="19050" algn="ctr">
              <a:noFill/>
              <a:miter lim="800000"/>
              <a:headEnd/>
              <a:tailEnd/>
            </a:ln>
          </p:spPr>
          <p:txBody>
            <a:bodyPr lIns="109728" tIns="54864" rIns="109728" bIns="54864">
              <a:spAutoFit/>
            </a:bodyPr>
            <a:lstStyle/>
            <a:p>
              <a:pPr algn="ctr"/>
              <a:r>
                <a:rPr lang="en-US" b="1" i="1" dirty="0" err="1" smtClean="0">
                  <a:solidFill>
                    <a:schemeClr val="accent3"/>
                  </a:solidFill>
                </a:rPr>
                <a:t>Améliorer</a:t>
              </a:r>
              <a:r>
                <a:rPr lang="en-US" b="1" i="1" dirty="0" smtClean="0">
                  <a:solidFill>
                    <a:schemeClr val="accent3"/>
                  </a:solidFill>
                </a:rPr>
                <a:t> le </a:t>
              </a:r>
            </a:p>
            <a:p>
              <a:pPr algn="ctr"/>
              <a:r>
                <a:rPr lang="en-US" b="1" i="1" dirty="0" err="1" smtClean="0">
                  <a:solidFill>
                    <a:schemeClr val="accent3"/>
                  </a:solidFill>
                </a:rPr>
                <a:t>Contrôle</a:t>
              </a:r>
              <a:endParaRPr lang="en-US" b="1" i="1" dirty="0">
                <a:solidFill>
                  <a:schemeClr val="accent3"/>
                </a:solidFill>
              </a:endParaRPr>
            </a:p>
          </p:txBody>
        </p:sp>
      </p:grpSp>
      <p:grpSp>
        <p:nvGrpSpPr>
          <p:cNvPr id="3" name="Group 23"/>
          <p:cNvGrpSpPr/>
          <p:nvPr/>
        </p:nvGrpSpPr>
        <p:grpSpPr>
          <a:xfrm>
            <a:off x="6095547" y="1279756"/>
            <a:ext cx="2667000" cy="4572000"/>
            <a:chOff x="7314656" y="1762126"/>
            <a:chExt cx="3200400" cy="2967990"/>
          </a:xfrm>
        </p:grpSpPr>
        <p:sp>
          <p:nvSpPr>
            <p:cNvPr id="24579" name="Rounded Rectangle 24578"/>
            <p:cNvSpPr>
              <a:spLocks noChangeArrowheads="1"/>
            </p:cNvSpPr>
            <p:nvPr/>
          </p:nvSpPr>
          <p:spPr bwMode="auto">
            <a:xfrm>
              <a:off x="7314656" y="1762126"/>
              <a:ext cx="3200400" cy="2967990"/>
            </a:xfrm>
            <a:prstGeom prst="roundRect">
              <a:avLst>
                <a:gd name="adj" fmla="val 16667"/>
              </a:avLst>
            </a:prstGeom>
            <a:gradFill rotWithShape="1">
              <a:gsLst>
                <a:gs pos="0">
                  <a:srgbClr val="000000">
                    <a:alpha val="83000"/>
                  </a:srgbClr>
                </a:gs>
                <a:gs pos="100000">
                  <a:schemeClr val="bg1">
                    <a:alpha val="0"/>
                  </a:schemeClr>
                </a:gs>
              </a:gsLst>
              <a:lin ang="5400000" scaled="1"/>
            </a:gradFill>
            <a:ln w="9525" algn="ctr">
              <a:noFill/>
              <a:round/>
              <a:headEnd/>
              <a:tailEnd/>
            </a:ln>
            <a:effectLst/>
          </p:spPr>
          <p:txBody>
            <a:bodyPr wrap="none" lIns="109724" tIns="54864" rIns="109724" bIns="54864" anchor="ctr"/>
            <a:lstStyle/>
            <a:p>
              <a:pPr>
                <a:defRPr/>
              </a:pPr>
              <a:endParaRPr lang="en-US" b="1">
                <a:solidFill>
                  <a:schemeClr val="accent3"/>
                </a:solidFill>
                <a:effectLst>
                  <a:outerShdw blurRad="38100" dist="38100" dir="2700000" algn="tl">
                    <a:srgbClr val="000000">
                      <a:alpha val="43137"/>
                    </a:srgbClr>
                  </a:outerShdw>
                </a:effectLst>
              </a:endParaRPr>
            </a:p>
          </p:txBody>
        </p:sp>
        <p:sp>
          <p:nvSpPr>
            <p:cNvPr id="10253" name="Text Box 28"/>
            <p:cNvSpPr txBox="1">
              <a:spLocks noChangeArrowheads="1"/>
            </p:cNvSpPr>
            <p:nvPr/>
          </p:nvSpPr>
          <p:spPr bwMode="auto">
            <a:xfrm>
              <a:off x="7314656" y="1844041"/>
              <a:ext cx="3200400" cy="431564"/>
            </a:xfrm>
            <a:prstGeom prst="rect">
              <a:avLst/>
            </a:prstGeom>
            <a:noFill/>
            <a:ln w="19050" algn="ctr">
              <a:noFill/>
              <a:miter lim="800000"/>
              <a:headEnd/>
              <a:tailEnd/>
            </a:ln>
          </p:spPr>
          <p:txBody>
            <a:bodyPr lIns="109728" tIns="54864" rIns="109728" bIns="54864">
              <a:spAutoFit/>
            </a:bodyPr>
            <a:lstStyle/>
            <a:p>
              <a:pPr algn="ctr"/>
              <a:r>
                <a:rPr lang="fr-FR" b="1" i="1" dirty="0" smtClean="0">
                  <a:solidFill>
                    <a:schemeClr val="accent3"/>
                  </a:solidFill>
                </a:rPr>
                <a:t>Elever</a:t>
              </a:r>
              <a:r>
                <a:rPr lang="en-US" b="1" i="1" dirty="0" smtClean="0">
                  <a:solidFill>
                    <a:schemeClr val="accent3"/>
                  </a:solidFill>
                </a:rPr>
                <a:t> la </a:t>
              </a:r>
            </a:p>
            <a:p>
              <a:pPr algn="ctr"/>
              <a:r>
                <a:rPr lang="fr-FR" b="1" i="1" dirty="0" smtClean="0">
                  <a:solidFill>
                    <a:schemeClr val="accent3"/>
                  </a:solidFill>
                </a:rPr>
                <a:t>sécurité</a:t>
              </a:r>
              <a:endParaRPr lang="fr-FR" b="1" i="1" dirty="0">
                <a:solidFill>
                  <a:schemeClr val="accent3"/>
                </a:solidFill>
              </a:endParaRPr>
            </a:p>
          </p:txBody>
        </p:sp>
      </p:grpSp>
      <p:grpSp>
        <p:nvGrpSpPr>
          <p:cNvPr id="4" name="Group 22"/>
          <p:cNvGrpSpPr/>
          <p:nvPr/>
        </p:nvGrpSpPr>
        <p:grpSpPr>
          <a:xfrm>
            <a:off x="3247458" y="1279756"/>
            <a:ext cx="2667000" cy="4572000"/>
            <a:chOff x="3868238" y="1762126"/>
            <a:chExt cx="3200400" cy="3387090"/>
          </a:xfrm>
        </p:grpSpPr>
        <p:sp>
          <p:nvSpPr>
            <p:cNvPr id="24581" name="Rounded Rectangle 24580"/>
            <p:cNvSpPr>
              <a:spLocks noChangeArrowheads="1"/>
            </p:cNvSpPr>
            <p:nvPr/>
          </p:nvSpPr>
          <p:spPr bwMode="auto">
            <a:xfrm>
              <a:off x="3868238" y="1762126"/>
              <a:ext cx="3200400" cy="3387090"/>
            </a:xfrm>
            <a:prstGeom prst="roundRect">
              <a:avLst>
                <a:gd name="adj" fmla="val 16667"/>
              </a:avLst>
            </a:prstGeom>
            <a:gradFill rotWithShape="1">
              <a:gsLst>
                <a:gs pos="0">
                  <a:srgbClr val="000000">
                    <a:alpha val="83000"/>
                  </a:srgbClr>
                </a:gs>
                <a:gs pos="100000">
                  <a:schemeClr val="bg1">
                    <a:alpha val="0"/>
                  </a:schemeClr>
                </a:gs>
              </a:gsLst>
              <a:lin ang="5400000" scaled="1"/>
            </a:gradFill>
            <a:ln w="9525">
              <a:noFill/>
              <a:round/>
              <a:headEnd/>
              <a:tailEnd/>
            </a:ln>
          </p:spPr>
          <p:txBody>
            <a:bodyPr wrap="none" lIns="109724" tIns="54864" rIns="109724" bIns="54864" anchor="ctr"/>
            <a:lstStyle/>
            <a:p>
              <a:pPr>
                <a:defRPr/>
              </a:pPr>
              <a:endParaRPr lang="en-US" b="1">
                <a:solidFill>
                  <a:schemeClr val="accent3"/>
                </a:solidFill>
                <a:effectLst>
                  <a:outerShdw blurRad="38100" dist="38100" dir="2700000" algn="tl">
                    <a:srgbClr val="000000">
                      <a:alpha val="43137"/>
                    </a:srgbClr>
                  </a:outerShdw>
                </a:effectLst>
              </a:endParaRPr>
            </a:p>
          </p:txBody>
        </p:sp>
        <p:sp>
          <p:nvSpPr>
            <p:cNvPr id="10254" name="Text Box 29"/>
            <p:cNvSpPr txBox="1">
              <a:spLocks noChangeArrowheads="1"/>
            </p:cNvSpPr>
            <p:nvPr/>
          </p:nvSpPr>
          <p:spPr bwMode="auto">
            <a:xfrm>
              <a:off x="3868238" y="1844041"/>
              <a:ext cx="3200400" cy="697714"/>
            </a:xfrm>
            <a:prstGeom prst="rect">
              <a:avLst/>
            </a:prstGeom>
            <a:noFill/>
            <a:ln w="19050" algn="ctr">
              <a:noFill/>
              <a:miter lim="800000"/>
              <a:headEnd/>
              <a:tailEnd/>
            </a:ln>
          </p:spPr>
          <p:txBody>
            <a:bodyPr lIns="109728" tIns="54864" rIns="109728" bIns="54864">
              <a:spAutoFit/>
            </a:bodyPr>
            <a:lstStyle/>
            <a:p>
              <a:pPr algn="ctr"/>
              <a:r>
                <a:rPr lang="fr-FR" b="1" i="1" dirty="0" smtClean="0">
                  <a:solidFill>
                    <a:schemeClr val="accent3"/>
                  </a:solidFill>
                </a:rPr>
                <a:t>Flexibilité: </a:t>
              </a:r>
            </a:p>
            <a:p>
              <a:pPr algn="ctr"/>
              <a:r>
                <a:rPr lang="fr-FR" b="1" i="1" dirty="0" smtClean="0">
                  <a:solidFill>
                    <a:schemeClr val="accent3"/>
                  </a:solidFill>
                </a:rPr>
                <a:t>Consolider et rationnaliser</a:t>
              </a:r>
              <a:endParaRPr lang="fr-FR" b="1" i="1" dirty="0">
                <a:solidFill>
                  <a:schemeClr val="accent3"/>
                </a:solidFill>
              </a:endParaRPr>
            </a:p>
          </p:txBody>
        </p:sp>
      </p:grpSp>
      <p:sp>
        <p:nvSpPr>
          <p:cNvPr id="56" name="Rounded Rectangle 55"/>
          <p:cNvSpPr/>
          <p:nvPr/>
        </p:nvSpPr>
        <p:spPr bwMode="auto">
          <a:xfrm>
            <a:off x="651253" y="2481494"/>
            <a:ext cx="2201333" cy="882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smtClean="0">
                <a:solidFill>
                  <a:schemeClr val="accent3"/>
                </a:solidFill>
                <a:latin typeface="Segoe" pitchFamily="34" charset="0"/>
              </a:rPr>
              <a:t>Administration</a:t>
            </a:r>
          </a:p>
          <a:p>
            <a:pPr algn="ctr" defTabSz="914099"/>
            <a:r>
              <a:rPr lang="en-US" sz="1700" dirty="0" err="1" smtClean="0">
                <a:solidFill>
                  <a:schemeClr val="accent3"/>
                </a:solidFill>
                <a:latin typeface="Segoe" pitchFamily="34" charset="0"/>
              </a:rPr>
              <a:t>Serveur</a:t>
            </a:r>
            <a:endParaRPr lang="en-US" sz="1700" dirty="0" smtClean="0">
              <a:solidFill>
                <a:schemeClr val="accent3"/>
              </a:solidFill>
              <a:latin typeface="Segoe" pitchFamily="34" charset="0"/>
            </a:endParaRPr>
          </a:p>
        </p:txBody>
      </p:sp>
      <p:sp>
        <p:nvSpPr>
          <p:cNvPr id="58" name="Rounded Rectangle 57"/>
          <p:cNvSpPr/>
          <p:nvPr/>
        </p:nvSpPr>
        <p:spPr bwMode="auto">
          <a:xfrm>
            <a:off x="651253" y="3699333"/>
            <a:ext cx="2201333" cy="882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err="1" smtClean="0">
                <a:solidFill>
                  <a:schemeClr val="accent3"/>
                </a:solidFill>
                <a:latin typeface="Segoe" pitchFamily="34" charset="0"/>
              </a:rPr>
              <a:t>Plateforme</a:t>
            </a:r>
            <a:endParaRPr lang="en-US" sz="1700" dirty="0" smtClean="0">
              <a:solidFill>
                <a:schemeClr val="accent3"/>
              </a:solidFill>
              <a:latin typeface="Segoe" pitchFamily="34" charset="0"/>
            </a:endParaRPr>
          </a:p>
          <a:p>
            <a:pPr algn="ctr" defTabSz="914099"/>
            <a:r>
              <a:rPr lang="en-US" sz="1700" dirty="0" smtClean="0">
                <a:solidFill>
                  <a:schemeClr val="accent3"/>
                </a:solidFill>
                <a:latin typeface="Segoe" pitchFamily="34" charset="0"/>
              </a:rPr>
              <a:t>Web &amp; Applications</a:t>
            </a:r>
          </a:p>
        </p:txBody>
      </p:sp>
      <p:sp>
        <p:nvSpPr>
          <p:cNvPr id="59" name="Rounded Rectangle 58"/>
          <p:cNvSpPr/>
          <p:nvPr/>
        </p:nvSpPr>
        <p:spPr bwMode="auto">
          <a:xfrm>
            <a:off x="3489817" y="2491019"/>
            <a:ext cx="2201333" cy="88295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err="1" smtClean="0">
                <a:solidFill>
                  <a:schemeClr val="tx1"/>
                </a:solidFill>
                <a:latin typeface="Segoe" pitchFamily="34" charset="0"/>
              </a:rPr>
              <a:t>Virtualisation</a:t>
            </a:r>
            <a:r>
              <a:rPr lang="en-US" sz="1700" dirty="0" smtClean="0">
                <a:solidFill>
                  <a:schemeClr val="tx1"/>
                </a:solidFill>
                <a:latin typeface="Segoe" pitchFamily="34" charset="0"/>
              </a:rPr>
              <a:t> de  </a:t>
            </a:r>
            <a:r>
              <a:rPr lang="en-US" sz="1700" dirty="0" err="1" smtClean="0">
                <a:solidFill>
                  <a:schemeClr val="tx1"/>
                </a:solidFill>
                <a:latin typeface="Segoe" pitchFamily="34" charset="0"/>
              </a:rPr>
              <a:t>Serveurs</a:t>
            </a:r>
            <a:endParaRPr lang="en-US" sz="1700" dirty="0" smtClean="0">
              <a:solidFill>
                <a:schemeClr val="tx1"/>
              </a:solidFill>
              <a:latin typeface="Segoe" pitchFamily="34" charset="0"/>
            </a:endParaRPr>
          </a:p>
        </p:txBody>
      </p:sp>
      <p:sp>
        <p:nvSpPr>
          <p:cNvPr id="60" name="Rounded Rectangle 59"/>
          <p:cNvSpPr/>
          <p:nvPr/>
        </p:nvSpPr>
        <p:spPr bwMode="auto">
          <a:xfrm>
            <a:off x="3489817" y="3708858"/>
            <a:ext cx="2201333" cy="882953"/>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err="1" smtClean="0">
                <a:solidFill>
                  <a:schemeClr val="tx1"/>
                </a:solidFill>
                <a:latin typeface="Segoe" pitchFamily="34" charset="0"/>
              </a:rPr>
              <a:t>Accès</a:t>
            </a:r>
            <a:r>
              <a:rPr lang="en-US" sz="1700" dirty="0" smtClean="0">
                <a:solidFill>
                  <a:schemeClr val="tx1"/>
                </a:solidFill>
                <a:latin typeface="Segoe" pitchFamily="34" charset="0"/>
              </a:rPr>
              <a:t> </a:t>
            </a:r>
            <a:r>
              <a:rPr lang="en-US" sz="1700" dirty="0" err="1" smtClean="0">
                <a:solidFill>
                  <a:schemeClr val="tx1"/>
                </a:solidFill>
                <a:latin typeface="Segoe" pitchFamily="34" charset="0"/>
              </a:rPr>
              <a:t>centralisé</a:t>
            </a:r>
            <a:r>
              <a:rPr lang="en-US" sz="1700" dirty="0" smtClean="0">
                <a:solidFill>
                  <a:schemeClr val="tx1"/>
                </a:solidFill>
                <a:latin typeface="Segoe" pitchFamily="34" charset="0"/>
              </a:rPr>
              <a:t> aux applications</a:t>
            </a:r>
          </a:p>
        </p:txBody>
      </p:sp>
      <p:sp>
        <p:nvSpPr>
          <p:cNvPr id="61" name="Rounded Rectangle 60"/>
          <p:cNvSpPr/>
          <p:nvPr/>
        </p:nvSpPr>
        <p:spPr bwMode="auto">
          <a:xfrm>
            <a:off x="6328380" y="2491019"/>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err="1" smtClean="0">
                <a:solidFill>
                  <a:schemeClr val="accent3"/>
                </a:solidFill>
                <a:latin typeface="Segoe" pitchFamily="34" charset="0"/>
              </a:rPr>
              <a:t>Sécurité</a:t>
            </a:r>
            <a:r>
              <a:rPr lang="en-US" sz="1700" dirty="0" smtClean="0">
                <a:solidFill>
                  <a:schemeClr val="accent3"/>
                </a:solidFill>
                <a:latin typeface="Segoe" pitchFamily="34" charset="0"/>
              </a:rPr>
              <a:t> &amp; respect des </a:t>
            </a:r>
            <a:r>
              <a:rPr lang="en-US" sz="1700" dirty="0" err="1" smtClean="0">
                <a:solidFill>
                  <a:schemeClr val="accent3"/>
                </a:solidFill>
                <a:latin typeface="Segoe" pitchFamily="34" charset="0"/>
              </a:rPr>
              <a:t>politiques</a:t>
            </a:r>
            <a:endParaRPr lang="en-US" sz="1700" dirty="0" smtClean="0">
              <a:solidFill>
                <a:schemeClr val="accent3"/>
              </a:solidFill>
              <a:latin typeface="Segoe" pitchFamily="34" charset="0"/>
            </a:endParaRPr>
          </a:p>
        </p:txBody>
      </p:sp>
      <p:sp>
        <p:nvSpPr>
          <p:cNvPr id="62" name="Rounded Rectangle 61"/>
          <p:cNvSpPr/>
          <p:nvPr/>
        </p:nvSpPr>
        <p:spPr bwMode="auto">
          <a:xfrm>
            <a:off x="6328380" y="3699333"/>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smtClean="0">
                <a:solidFill>
                  <a:schemeClr val="accent3"/>
                </a:solidFill>
                <a:latin typeface="Segoe" pitchFamily="34" charset="0"/>
              </a:rPr>
              <a:t>Haute </a:t>
            </a:r>
            <a:r>
              <a:rPr lang="fr-FR" sz="1700" dirty="0" smtClean="0">
                <a:solidFill>
                  <a:schemeClr val="accent3"/>
                </a:solidFill>
                <a:latin typeface="Segoe" pitchFamily="34" charset="0"/>
              </a:rPr>
              <a:t>disponibilité</a:t>
            </a:r>
          </a:p>
        </p:txBody>
      </p:sp>
      <p:sp>
        <p:nvSpPr>
          <p:cNvPr id="63" name="Rounded Rectangle 62"/>
          <p:cNvSpPr/>
          <p:nvPr/>
        </p:nvSpPr>
        <p:spPr bwMode="auto">
          <a:xfrm>
            <a:off x="631372" y="4688115"/>
            <a:ext cx="7892143" cy="986974"/>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700" dirty="0" smtClean="0">
              <a:solidFill>
                <a:schemeClr val="accent3"/>
              </a:solidFill>
              <a:latin typeface="Segoe" pitchFamily="34" charset="0"/>
            </a:endParaRPr>
          </a:p>
          <a:p>
            <a:pPr algn="ctr" defTabSz="914099"/>
            <a:r>
              <a:rPr lang="en-US" sz="1700" dirty="0" err="1" smtClean="0">
                <a:solidFill>
                  <a:schemeClr val="accent3"/>
                </a:solidFill>
                <a:latin typeface="Segoe" pitchFamily="34" charset="0"/>
              </a:rPr>
              <a:t>Réseau</a:t>
            </a:r>
            <a:r>
              <a:rPr lang="en-US" sz="1700" dirty="0" smtClean="0">
                <a:solidFill>
                  <a:schemeClr val="accent3"/>
                </a:solidFill>
                <a:latin typeface="Segoe" pitchFamily="34" charset="0"/>
              </a:rPr>
              <a:t> </a:t>
            </a:r>
            <a:r>
              <a:rPr lang="en-US" sz="1700" dirty="0" err="1" smtClean="0">
                <a:solidFill>
                  <a:schemeClr val="accent3"/>
                </a:solidFill>
                <a:latin typeface="Segoe" pitchFamily="34" charset="0"/>
              </a:rPr>
              <a:t>d’agences</a:t>
            </a:r>
            <a:endParaRPr lang="en-US" sz="1700" dirty="0" smtClean="0">
              <a:solidFill>
                <a:schemeClr val="accent3"/>
              </a:solidFill>
              <a:latin typeface="Segoe" pitchFamily="34" charset="0"/>
            </a:endParaRPr>
          </a:p>
          <a:p>
            <a:pPr algn="ctr" defTabSz="914099"/>
            <a:endParaRPr lang="en-US" sz="1700" dirty="0" smtClean="0">
              <a:solidFill>
                <a:schemeClr val="accent3"/>
              </a:solidFill>
              <a:latin typeface="Segoe" pitchFamily="34" charset="0"/>
            </a:endParaRPr>
          </a:p>
        </p:txBody>
      </p:sp>
      <p:sp>
        <p:nvSpPr>
          <p:cNvPr id="19" name="Content Placeholder 2"/>
          <p:cNvSpPr txBox="1">
            <a:spLocks/>
          </p:cNvSpPr>
          <p:nvPr/>
        </p:nvSpPr>
        <p:spPr>
          <a:xfrm>
            <a:off x="771556" y="5747930"/>
            <a:ext cx="8229600" cy="423818"/>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fr-FR" sz="2000" b="0" i="0" u="sng" strike="noStrike" kern="0" cap="none" spc="0" normalizeH="0" baseline="0" noProof="0" dirty="0" smtClean="0">
                <a:ln>
                  <a:noFill/>
                </a:ln>
                <a:solidFill>
                  <a:srgbClr val="112E58"/>
                </a:solidFill>
                <a:effectLst/>
                <a:uLnTx/>
                <a:uFillTx/>
                <a:latin typeface="+mn-lt"/>
                <a:ea typeface="+mn-ea"/>
                <a:cs typeface="+mn-cs"/>
              </a:rPr>
              <a:t>http://www.microsoft.com/windowsserver/longhorn/highlights.mspx</a:t>
            </a:r>
          </a:p>
        </p:txBody>
      </p:sp>
      <p:sp>
        <p:nvSpPr>
          <p:cNvPr id="21" name="Title 1"/>
          <p:cNvSpPr txBox="1">
            <a:spLocks/>
          </p:cNvSpPr>
          <p:nvPr/>
        </p:nvSpPr>
        <p:spPr>
          <a:xfrm>
            <a:off x="266700" y="228600"/>
            <a:ext cx="3409950" cy="84603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0" cap="none" spc="0" normalizeH="0" baseline="0" noProof="0" dirty="0" smtClean="0">
                <a:ln>
                  <a:noFill/>
                </a:ln>
                <a:solidFill>
                  <a:srgbClr val="112E58"/>
                </a:solidFill>
                <a:effectLst/>
                <a:uLnTx/>
                <a:uFillTx/>
                <a:latin typeface="+mj-lt"/>
                <a:ea typeface="+mj-ea"/>
                <a:cs typeface="+mj-cs"/>
              </a:rPr>
              <a:t>Scénarios</a:t>
            </a:r>
            <a:endParaRPr kumimoji="0" lang="fr-FR" sz="3200" b="1" i="0" u="none" strike="noStrike" kern="0" cap="none" spc="0" normalizeH="0" baseline="0" noProof="0" dirty="0">
              <a:ln>
                <a:noFill/>
              </a:ln>
              <a:solidFill>
                <a:srgbClr val="112E58"/>
              </a:solidFill>
              <a:effectLst/>
              <a:uLnTx/>
              <a:uFillTx/>
              <a:latin typeface="+mj-lt"/>
              <a:ea typeface="+mj-ea"/>
              <a:cs typeface="+mj-cs"/>
            </a:endParaRPr>
          </a:p>
        </p:txBody>
      </p:sp>
      <p:pic>
        <p:nvPicPr>
          <p:cNvPr id="23" name="Picture 2" descr="C:\data\Informations Techniques\longhorn\beta3\ws2008.png"/>
          <p:cNvPicPr>
            <a:picLocks noChangeAspect="1" noChangeArrowheads="1"/>
          </p:cNvPicPr>
          <p:nvPr/>
        </p:nvPicPr>
        <p:blipFill>
          <a:blip r:embed="rId4"/>
          <a:srcRect/>
          <a:stretch>
            <a:fillRect/>
          </a:stretch>
        </p:blipFill>
        <p:spPr bwMode="auto">
          <a:xfrm>
            <a:off x="4857752" y="357166"/>
            <a:ext cx="3837503" cy="650865"/>
          </a:xfrm>
          <a:prstGeom prst="rect">
            <a:avLst/>
          </a:prstGeom>
          <a:noFill/>
        </p:spPr>
      </p:pic>
      <p:sp>
        <p:nvSpPr>
          <p:cNvPr id="22" name="Oval 21"/>
          <p:cNvSpPr/>
          <p:nvPr/>
        </p:nvSpPr>
        <p:spPr bwMode="auto">
          <a:xfrm>
            <a:off x="3143240" y="4572008"/>
            <a:ext cx="3000396" cy="1285884"/>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Trebuchet MS"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214282" y="1290851"/>
            <a:ext cx="8426481" cy="578148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285984" y="4143380"/>
            <a:ext cx="2743216" cy="171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13"/>
          <p:cNvSpPr>
            <a:spLocks noGrp="1" noChangeArrowheads="1"/>
          </p:cNvSpPr>
          <p:nvPr>
            <p:ph type="title"/>
          </p:nvPr>
        </p:nvSpPr>
        <p:spPr>
          <a:xfrm>
            <a:off x="0" y="41275"/>
            <a:ext cx="9144000" cy="1406525"/>
          </a:xfrm>
        </p:spPr>
        <p:txBody>
          <a:bodyPr/>
          <a:lstStyle/>
          <a:p>
            <a:pPr eaLnBrk="1" hangingPunct="1">
              <a:defRPr/>
            </a:pPr>
            <a:r>
              <a:rPr lang="fr-FR" sz="3200" dirty="0" smtClean="0"/>
              <a:t>RODC - Politique de réplication des condensés des mots de passe</a:t>
            </a:r>
          </a:p>
        </p:txBody>
      </p:sp>
      <p:pic>
        <p:nvPicPr>
          <p:cNvPr id="367619" name="Picture 3"/>
          <p:cNvPicPr>
            <a:picLocks noChangeAspect="1" noChangeArrowheads="1"/>
          </p:cNvPicPr>
          <p:nvPr/>
        </p:nvPicPr>
        <p:blipFill>
          <a:blip r:embed="rId4"/>
          <a:srcRect/>
          <a:stretch>
            <a:fillRect/>
          </a:stretch>
        </p:blipFill>
        <p:spPr bwMode="auto">
          <a:xfrm>
            <a:off x="4648200" y="2160588"/>
            <a:ext cx="3848100" cy="4438650"/>
          </a:xfrm>
          <a:prstGeom prst="rect">
            <a:avLst/>
          </a:prstGeom>
          <a:noFill/>
          <a:ln w="9525">
            <a:noFill/>
            <a:miter lim="800000"/>
            <a:headEnd/>
            <a:tailEnd/>
          </a:ln>
        </p:spPr>
      </p:pic>
      <p:pic>
        <p:nvPicPr>
          <p:cNvPr id="367620" name="Picture 4"/>
          <p:cNvPicPr>
            <a:picLocks noChangeAspect="1" noChangeArrowheads="1"/>
          </p:cNvPicPr>
          <p:nvPr/>
        </p:nvPicPr>
        <p:blipFill>
          <a:blip r:embed="rId5"/>
          <a:srcRect/>
          <a:stretch>
            <a:fillRect/>
          </a:stretch>
        </p:blipFill>
        <p:spPr bwMode="auto">
          <a:xfrm>
            <a:off x="4648200" y="2160588"/>
            <a:ext cx="3848100" cy="443865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075238" y="3429000"/>
            <a:ext cx="1752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65" descr="4 color circle inside blue slice"/>
          <p:cNvPicPr>
            <a:picLocks noChangeAspect="1" noChangeArrowheads="1"/>
          </p:cNvPicPr>
          <p:nvPr/>
        </p:nvPicPr>
        <p:blipFill>
          <a:blip r:embed="rId6"/>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67619"/>
                                        </p:tgtEl>
                                        <p:attrNameLst>
                                          <p:attrName>style.visibility</p:attrName>
                                        </p:attrNameLst>
                                      </p:cBhvr>
                                      <p:to>
                                        <p:strVal val="visible"/>
                                      </p:to>
                                    </p:set>
                                    <p:animEffect transition="in" filter="fade">
                                      <p:cBhvr>
                                        <p:cTn id="13" dur="500"/>
                                        <p:tgtEl>
                                          <p:spTgt spid="3676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7620"/>
                                        </p:tgtEl>
                                        <p:attrNameLst>
                                          <p:attrName>style.visibility</p:attrName>
                                        </p:attrNameLst>
                                      </p:cBhvr>
                                      <p:to>
                                        <p:strVal val="visible"/>
                                      </p:to>
                                    </p:set>
                                    <p:animEffect transition="in" filter="fade">
                                      <p:cBhvr>
                                        <p:cTn id="18" dur="500"/>
                                        <p:tgtEl>
                                          <p:spTgt spid="367620"/>
                                        </p:tgtEl>
                                      </p:cBhvr>
                                    </p:animEffect>
                                  </p:childTnLst>
                                </p:cTn>
                              </p:par>
                            </p:childTnLst>
                          </p:cTn>
                        </p:par>
                        <p:par>
                          <p:cTn id="19" fill="hold">
                            <p:stCondLst>
                              <p:cond delay="500"/>
                            </p:stCondLst>
                            <p:childTnLst>
                              <p:par>
                                <p:cTn id="20" presetID="17"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title"/>
          </p:nvPr>
        </p:nvSpPr>
        <p:spPr>
          <a:xfrm>
            <a:off x="0" y="41275"/>
            <a:ext cx="9144000" cy="1406525"/>
          </a:xfrm>
        </p:spPr>
        <p:txBody>
          <a:bodyPr/>
          <a:lstStyle/>
          <a:p>
            <a:pPr eaLnBrk="1" hangingPunct="1">
              <a:defRPr/>
            </a:pPr>
            <a:r>
              <a:rPr lang="fr-FR" sz="3200" dirty="0" smtClean="0"/>
              <a:t>RODC - Politique de réplication des condensés des mots de passe</a:t>
            </a:r>
          </a:p>
        </p:txBody>
      </p:sp>
      <p:pic>
        <p:nvPicPr>
          <p:cNvPr id="38915" name="Picture 2"/>
          <p:cNvPicPr>
            <a:picLocks noChangeAspect="1" noChangeArrowheads="1"/>
          </p:cNvPicPr>
          <p:nvPr/>
        </p:nvPicPr>
        <p:blipFill>
          <a:blip r:embed="rId3"/>
          <a:srcRect/>
          <a:stretch>
            <a:fillRect/>
          </a:stretch>
        </p:blipFill>
        <p:spPr bwMode="auto">
          <a:xfrm>
            <a:off x="2143108" y="1285860"/>
            <a:ext cx="4143404" cy="5481274"/>
          </a:xfrm>
          <a:prstGeom prst="rect">
            <a:avLst/>
          </a:prstGeom>
          <a:ln>
            <a:noFill/>
          </a:ln>
          <a:effectLst>
            <a:outerShdw blurRad="292100" dist="139700" dir="2700000" algn="tl" rotWithShape="0">
              <a:srgbClr val="333333">
                <a:alpha val="65000"/>
              </a:srgbClr>
            </a:outerShdw>
          </a:effectLst>
        </p:spPr>
      </p:pic>
      <p:pic>
        <p:nvPicPr>
          <p:cNvPr id="5" name="Picture 65" descr="4 color circle inside blue slice"/>
          <p:cNvPicPr>
            <a:picLocks noChangeAspect="1" noChangeArrowheads="1"/>
          </p:cNvPicPr>
          <p:nvPr/>
        </p:nvPicPr>
        <p:blipFill>
          <a:blip r:embed="rId4"/>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2875" y="414320"/>
            <a:ext cx="9001125" cy="585788"/>
          </a:xfrm>
        </p:spPr>
        <p:txBody>
          <a:bodyPr/>
          <a:lstStyle/>
          <a:p>
            <a:r>
              <a:rPr lang="fr-FR" sz="3200" dirty="0" smtClean="0"/>
              <a:t>Que ce passe-t-il en cas de vol du ‘RODC’</a:t>
            </a:r>
          </a:p>
        </p:txBody>
      </p:sp>
      <p:pic>
        <p:nvPicPr>
          <p:cNvPr id="22531" name="Picture 4" descr="Filename: j0287591.wmf&#10;Keywords: burglaries, burglars, escapes ...&#10;File Size: 44 KB"/>
          <p:cNvPicPr>
            <a:picLocks noChangeAspect="1" noChangeArrowheads="1"/>
          </p:cNvPicPr>
          <p:nvPr/>
        </p:nvPicPr>
        <p:blipFill>
          <a:blip r:embed="rId3"/>
          <a:srcRect/>
          <a:stretch>
            <a:fillRect/>
          </a:stretch>
        </p:blipFill>
        <p:spPr bwMode="auto">
          <a:xfrm>
            <a:off x="171450" y="1228725"/>
            <a:ext cx="914400" cy="914400"/>
          </a:xfrm>
          <a:prstGeom prst="rect">
            <a:avLst/>
          </a:prstGeom>
          <a:noFill/>
          <a:ln w="9525">
            <a:noFill/>
            <a:miter lim="800000"/>
            <a:headEnd/>
            <a:tailEnd/>
          </a:ln>
        </p:spPr>
      </p:pic>
      <p:pic>
        <p:nvPicPr>
          <p:cNvPr id="22532" name="Picture 5" descr="Filename: j0383248.wmf&#10;Keywords: assistance, businesses, businessmen ...&#10;File Size: 13 KB"/>
          <p:cNvPicPr>
            <a:picLocks noChangeAspect="1" noChangeArrowheads="1"/>
          </p:cNvPicPr>
          <p:nvPr/>
        </p:nvPicPr>
        <p:blipFill>
          <a:blip r:embed="rId4"/>
          <a:srcRect/>
          <a:stretch>
            <a:fillRect/>
          </a:stretch>
        </p:blipFill>
        <p:spPr bwMode="auto">
          <a:xfrm>
            <a:off x="4705350" y="1231900"/>
            <a:ext cx="914400" cy="914400"/>
          </a:xfrm>
          <a:prstGeom prst="rect">
            <a:avLst/>
          </a:prstGeom>
          <a:noFill/>
          <a:ln w="9525">
            <a:noFill/>
            <a:miter lim="800000"/>
            <a:headEnd/>
            <a:tailEnd/>
          </a:ln>
        </p:spPr>
      </p:pic>
      <p:sp>
        <p:nvSpPr>
          <p:cNvPr id="401414" name="Text Box 6"/>
          <p:cNvSpPr txBox="1">
            <a:spLocks noChangeArrowheads="1"/>
          </p:cNvSpPr>
          <p:nvPr/>
        </p:nvSpPr>
        <p:spPr bwMode="auto">
          <a:xfrm>
            <a:off x="5695950" y="1403350"/>
            <a:ext cx="3200400" cy="707886"/>
          </a:xfrm>
          <a:prstGeom prst="rect">
            <a:avLst/>
          </a:prstGeom>
          <a:noFill/>
          <a:ln w="12700">
            <a:noFill/>
            <a:miter lim="800000"/>
            <a:headEnd/>
            <a:tailEnd/>
          </a:ln>
          <a:effectLst/>
        </p:spPr>
        <p:txBody>
          <a:bodyPr>
            <a:spAutoFit/>
          </a:bodyPr>
          <a:lstStyle/>
          <a:p>
            <a:pPr>
              <a:defRPr/>
            </a:pPr>
            <a:r>
              <a:rPr lang="fr-FR" sz="2000" dirty="0" smtClean="0"/>
              <a:t>Vue de  l’administrateur en central</a:t>
            </a:r>
            <a:endParaRPr lang="fr-FR" sz="2000" dirty="0"/>
          </a:p>
        </p:txBody>
      </p:sp>
      <p:sp>
        <p:nvSpPr>
          <p:cNvPr id="401415" name="Text Box 7"/>
          <p:cNvSpPr txBox="1">
            <a:spLocks noChangeArrowheads="1"/>
          </p:cNvSpPr>
          <p:nvPr/>
        </p:nvSpPr>
        <p:spPr bwMode="auto">
          <a:xfrm>
            <a:off x="1085850" y="1371600"/>
            <a:ext cx="2971800" cy="396875"/>
          </a:xfrm>
          <a:prstGeom prst="rect">
            <a:avLst/>
          </a:prstGeom>
          <a:noFill/>
          <a:ln w="12700">
            <a:noFill/>
            <a:miter lim="800000"/>
            <a:headEnd/>
            <a:tailEnd/>
          </a:ln>
          <a:effectLst/>
        </p:spPr>
        <p:txBody>
          <a:bodyPr>
            <a:spAutoFit/>
          </a:bodyPr>
          <a:lstStyle/>
          <a:p>
            <a:pPr>
              <a:defRPr/>
            </a:pPr>
            <a:r>
              <a:rPr lang="fr-FR" sz="2000" dirty="0" smtClean="0"/>
              <a:t>Vue du voleur</a:t>
            </a:r>
            <a:endParaRPr lang="fr-FR" sz="2000" dirty="0"/>
          </a:p>
        </p:txBody>
      </p:sp>
      <p:pic>
        <p:nvPicPr>
          <p:cNvPr id="22535" name="Picture 8"/>
          <p:cNvPicPr>
            <a:picLocks noChangeAspect="1" noChangeArrowheads="1"/>
          </p:cNvPicPr>
          <p:nvPr/>
        </p:nvPicPr>
        <p:blipFill>
          <a:blip r:embed="rId5"/>
          <a:srcRect/>
          <a:stretch>
            <a:fillRect/>
          </a:stretch>
        </p:blipFill>
        <p:spPr bwMode="auto">
          <a:xfrm>
            <a:off x="149225" y="2282825"/>
            <a:ext cx="4146550" cy="4210050"/>
          </a:xfrm>
          <a:prstGeom prst="rect">
            <a:avLst/>
          </a:prstGeom>
          <a:ln>
            <a:noFill/>
          </a:ln>
          <a:effectLst>
            <a:outerShdw blurRad="292100" dist="139700" dir="2700000" algn="tl" rotWithShape="0">
              <a:srgbClr val="333333">
                <a:alpha val="65000"/>
              </a:srgbClr>
            </a:outerShdw>
          </a:effectLst>
        </p:spPr>
      </p:pic>
      <p:sp>
        <p:nvSpPr>
          <p:cNvPr id="401417" name="Line 9"/>
          <p:cNvSpPr>
            <a:spLocks noChangeShapeType="1"/>
          </p:cNvSpPr>
          <p:nvPr/>
        </p:nvSpPr>
        <p:spPr bwMode="auto">
          <a:xfrm>
            <a:off x="4448175" y="1495425"/>
            <a:ext cx="57150" cy="5267325"/>
          </a:xfrm>
          <a:prstGeom prst="line">
            <a:avLst/>
          </a:prstGeom>
          <a:noFill/>
          <a:ln w="57150">
            <a:solidFill>
              <a:schemeClr val="folHlink"/>
            </a:solidFill>
            <a:round/>
            <a:headEnd/>
            <a:tailEnd/>
          </a:ln>
          <a:effectLst/>
        </p:spPr>
        <p:txBody>
          <a:bodyPr anchor="ctr"/>
          <a:lstStyle/>
          <a:p>
            <a:pPr>
              <a:defRPr/>
            </a:pPr>
            <a:endParaRPr lang="en-US"/>
          </a:p>
        </p:txBody>
      </p:sp>
      <p:pic>
        <p:nvPicPr>
          <p:cNvPr id="22537" name="Picture 10"/>
          <p:cNvPicPr>
            <a:picLocks noChangeAspect="1" noChangeArrowheads="1"/>
          </p:cNvPicPr>
          <p:nvPr/>
        </p:nvPicPr>
        <p:blipFill>
          <a:blip r:embed="rId6"/>
          <a:srcRect/>
          <a:stretch>
            <a:fillRect/>
          </a:stretch>
        </p:blipFill>
        <p:spPr bwMode="auto">
          <a:xfrm>
            <a:off x="4610100" y="2276475"/>
            <a:ext cx="4414838" cy="31892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325" y="180975"/>
            <a:ext cx="9334500" cy="750888"/>
          </a:xfrm>
        </p:spPr>
        <p:txBody>
          <a:bodyPr/>
          <a:lstStyle/>
          <a:p>
            <a:r>
              <a:rPr lang="fr-FR" sz="3200" dirty="0" smtClean="0"/>
              <a:t>Déploiement</a:t>
            </a:r>
            <a:r>
              <a:rPr lang="en-US" sz="3200" dirty="0" smtClean="0"/>
              <a:t> d’un RODC </a:t>
            </a:r>
          </a:p>
        </p:txBody>
      </p:sp>
      <p:sp>
        <p:nvSpPr>
          <p:cNvPr id="23555" name="Rectangle 3"/>
          <p:cNvSpPr>
            <a:spLocks noGrp="1" noChangeArrowheads="1"/>
          </p:cNvSpPr>
          <p:nvPr>
            <p:ph type="body" idx="1"/>
          </p:nvPr>
        </p:nvSpPr>
        <p:spPr>
          <a:xfrm>
            <a:off x="152400" y="857232"/>
            <a:ext cx="9113520" cy="5146675"/>
          </a:xfrm>
        </p:spPr>
        <p:txBody>
          <a:bodyPr/>
          <a:lstStyle/>
          <a:p>
            <a:r>
              <a:rPr lang="fr-FR" sz="2400" dirty="0" smtClean="0"/>
              <a:t>Fonctionne</a:t>
            </a:r>
            <a:r>
              <a:rPr lang="en-US" sz="2400" dirty="0" smtClean="0"/>
              <a:t> avec les </a:t>
            </a:r>
            <a:r>
              <a:rPr lang="fr-FR" sz="2400" dirty="0" smtClean="0"/>
              <a:t>environnements existants </a:t>
            </a:r>
            <a:r>
              <a:rPr lang="en-US" sz="2400" dirty="0" smtClean="0"/>
              <a:t>!</a:t>
            </a:r>
          </a:p>
          <a:p>
            <a:pPr lvl="1"/>
            <a:r>
              <a:rPr lang="fr-FR" sz="2000" dirty="0" smtClean="0"/>
              <a:t>Pas de mise à jour nécessaire pour les </a:t>
            </a:r>
            <a:r>
              <a:rPr lang="fr-FR" sz="2000" dirty="0" err="1" smtClean="0"/>
              <a:t>DCs</a:t>
            </a:r>
            <a:r>
              <a:rPr lang="fr-FR" sz="2000" dirty="0" smtClean="0"/>
              <a:t> et les clients.</a:t>
            </a:r>
          </a:p>
          <a:p>
            <a:pPr lvl="1"/>
            <a:r>
              <a:rPr lang="en-US" sz="2000" dirty="0" smtClean="0"/>
              <a:t>Pas de </a:t>
            </a:r>
            <a:r>
              <a:rPr lang="fr-FR" sz="2000" dirty="0" smtClean="0"/>
              <a:t>restructuration de domaine nécessaire</a:t>
            </a:r>
          </a:p>
          <a:p>
            <a:r>
              <a:rPr lang="en-US" sz="2400" dirty="0" smtClean="0"/>
              <a:t>1 RODC par site* (</a:t>
            </a:r>
            <a:r>
              <a:rPr lang="fr-FR" sz="2400" dirty="0" smtClean="0"/>
              <a:t>restriction levée à partir </a:t>
            </a:r>
            <a:r>
              <a:rPr lang="en-US" sz="2400" dirty="0" smtClean="0"/>
              <a:t>de la Beta 3)</a:t>
            </a:r>
          </a:p>
          <a:p>
            <a:r>
              <a:rPr lang="fr-FR" sz="2400" dirty="0" smtClean="0"/>
              <a:t>Permet la consolidation des serveurs têtes de pont</a:t>
            </a:r>
          </a:p>
          <a:p>
            <a:r>
              <a:rPr lang="fr-FR" sz="2400" dirty="0" smtClean="0"/>
              <a:t>Pré requis :</a:t>
            </a:r>
          </a:p>
          <a:p>
            <a:pPr lvl="1"/>
            <a:r>
              <a:rPr lang="fr-FR" sz="2000" dirty="0" smtClean="0"/>
              <a:t>Niveau fonctionnel de la forêt </a:t>
            </a:r>
            <a:r>
              <a:rPr lang="en-US" sz="2000" dirty="0" smtClean="0"/>
              <a:t>: </a:t>
            </a:r>
            <a:r>
              <a:rPr lang="en-US" sz="2000" u="sng" dirty="0" smtClean="0"/>
              <a:t>Windows 2003 </a:t>
            </a:r>
            <a:r>
              <a:rPr lang="en-US" sz="2000" u="sng" dirty="0" err="1" smtClean="0"/>
              <a:t>ou</a:t>
            </a:r>
            <a:r>
              <a:rPr lang="en-US" sz="2000" u="sng" dirty="0" smtClean="0"/>
              <a:t> +</a:t>
            </a:r>
          </a:p>
          <a:p>
            <a:pPr lvl="2"/>
            <a:r>
              <a:rPr lang="en-US" sz="1800" dirty="0" smtClean="0"/>
              <a:t>Update du schema </a:t>
            </a:r>
            <a:r>
              <a:rPr lang="en-US" sz="1800" u="sng" dirty="0" err="1" smtClean="0"/>
              <a:t>adprep</a:t>
            </a:r>
            <a:r>
              <a:rPr lang="en-US" sz="1800" u="sng" dirty="0" smtClean="0"/>
              <a:t> /</a:t>
            </a:r>
            <a:r>
              <a:rPr lang="en-US" sz="1800" u="sng" dirty="0" err="1" smtClean="0"/>
              <a:t>rodcprep</a:t>
            </a:r>
            <a:endParaRPr lang="en-US" sz="1800" u="sng" dirty="0" smtClean="0"/>
          </a:p>
          <a:p>
            <a:pPr lvl="1"/>
            <a:r>
              <a:rPr lang="fr-FR" sz="2000" dirty="0" smtClean="0"/>
              <a:t>Nécessite</a:t>
            </a:r>
            <a:r>
              <a:rPr lang="en-US" sz="2000" dirty="0" smtClean="0"/>
              <a:t> la </a:t>
            </a:r>
            <a:r>
              <a:rPr lang="fr-FR" sz="2000" dirty="0" smtClean="0"/>
              <a:t>Réplication de valeurs liées (réplication </a:t>
            </a:r>
            <a:r>
              <a:rPr lang="fr-FR" sz="2000" b="1" dirty="0" smtClean="0"/>
              <a:t>LVR</a:t>
            </a:r>
            <a:r>
              <a:rPr lang="fr-FR" sz="2000" dirty="0" smtClean="0"/>
              <a:t>). </a:t>
            </a:r>
            <a:endParaRPr lang="en-US" sz="2000" dirty="0" smtClean="0"/>
          </a:p>
          <a:p>
            <a:pPr lvl="1"/>
            <a:r>
              <a:rPr lang="fr-FR" sz="2000" dirty="0" smtClean="0"/>
              <a:t>Les </a:t>
            </a:r>
            <a:r>
              <a:rPr lang="fr-FR" sz="2000" dirty="0" err="1" smtClean="0"/>
              <a:t>RODCs</a:t>
            </a:r>
            <a:r>
              <a:rPr lang="fr-FR" sz="2000" dirty="0" smtClean="0"/>
              <a:t> nécessitent la délégation de l’authentification</a:t>
            </a:r>
          </a:p>
          <a:p>
            <a:pPr lvl="1"/>
            <a:r>
              <a:rPr lang="fr-FR" sz="2000" dirty="0" smtClean="0"/>
              <a:t>Le DC hébergeant le rôle FSMO  PDC </a:t>
            </a:r>
            <a:r>
              <a:rPr lang="fr-FR" sz="2000" dirty="0" err="1" smtClean="0"/>
              <a:t>Emulator</a:t>
            </a:r>
            <a:r>
              <a:rPr lang="fr-FR" sz="2000" dirty="0" smtClean="0"/>
              <a:t> doit être un serveur Windows Server 2008</a:t>
            </a:r>
          </a:p>
          <a:p>
            <a:r>
              <a:rPr lang="en-US" sz="2400" dirty="0" smtClean="0"/>
              <a:t>Il </a:t>
            </a:r>
            <a:r>
              <a:rPr lang="fr-FR" sz="2400" dirty="0" smtClean="0"/>
              <a:t>est recommandé de disposer de plusieurs </a:t>
            </a:r>
            <a:r>
              <a:rPr lang="fr-FR" sz="2400" dirty="0" err="1" smtClean="0"/>
              <a:t>DCs</a:t>
            </a:r>
            <a:r>
              <a:rPr lang="fr-FR" sz="2400" dirty="0" smtClean="0"/>
              <a:t> W2K8 par domaine pour répartir la charge de réplication vers les RODC</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5" name="Picture 1" descr="C:\Users\fabricem\Desktop\Pour session longhorn\RODC\rodc-6.png"/>
          <p:cNvPicPr>
            <a:picLocks noChangeAspect="1" noChangeArrowheads="1"/>
          </p:cNvPicPr>
          <p:nvPr/>
        </p:nvPicPr>
        <p:blipFill>
          <a:blip r:embed="rId3"/>
          <a:srcRect r="21719"/>
          <a:stretch>
            <a:fillRect/>
          </a:stretch>
        </p:blipFill>
        <p:spPr bwMode="auto">
          <a:xfrm>
            <a:off x="-1" y="0"/>
            <a:ext cx="4018547" cy="3505200"/>
          </a:xfrm>
          <a:prstGeom prst="rect">
            <a:avLst/>
          </a:prstGeom>
          <a:noFill/>
        </p:spPr>
      </p:pic>
      <p:pic>
        <p:nvPicPr>
          <p:cNvPr id="395266" name="Picture 2" descr="C:\Users\fabricem\Desktop\Pour session longhorn\RODC\rodc-7.png"/>
          <p:cNvPicPr>
            <a:picLocks noChangeAspect="1" noChangeArrowheads="1"/>
          </p:cNvPicPr>
          <p:nvPr/>
        </p:nvPicPr>
        <p:blipFill>
          <a:blip r:embed="rId4"/>
          <a:srcRect r="21563"/>
          <a:stretch>
            <a:fillRect/>
          </a:stretch>
        </p:blipFill>
        <p:spPr bwMode="auto">
          <a:xfrm>
            <a:off x="200024" y="185414"/>
            <a:ext cx="4093683" cy="3563625"/>
          </a:xfrm>
          <a:prstGeom prst="rect">
            <a:avLst/>
          </a:prstGeom>
          <a:noFill/>
        </p:spPr>
      </p:pic>
      <p:pic>
        <p:nvPicPr>
          <p:cNvPr id="395267" name="Picture 3" descr="C:\Users\fabricem\Desktop\Pour session longhorn\RODC\rodc-8.png"/>
          <p:cNvPicPr>
            <a:picLocks noChangeAspect="1" noChangeArrowheads="1"/>
          </p:cNvPicPr>
          <p:nvPr/>
        </p:nvPicPr>
        <p:blipFill>
          <a:blip r:embed="rId5"/>
          <a:srcRect r="21563"/>
          <a:stretch>
            <a:fillRect/>
          </a:stretch>
        </p:blipFill>
        <p:spPr bwMode="auto">
          <a:xfrm>
            <a:off x="535304" y="350832"/>
            <a:ext cx="4131251" cy="3596328"/>
          </a:xfrm>
          <a:prstGeom prst="rect">
            <a:avLst/>
          </a:prstGeom>
          <a:noFill/>
        </p:spPr>
      </p:pic>
      <p:pic>
        <p:nvPicPr>
          <p:cNvPr id="395268" name="Picture 4" descr="C:\Users\fabricem\Desktop\Pour session longhorn\RODC\rodc-9.png"/>
          <p:cNvPicPr>
            <a:picLocks noChangeAspect="1" noChangeArrowheads="1"/>
          </p:cNvPicPr>
          <p:nvPr/>
        </p:nvPicPr>
        <p:blipFill>
          <a:blip r:embed="rId6"/>
          <a:srcRect r="33281" b="22500"/>
          <a:stretch>
            <a:fillRect/>
          </a:stretch>
        </p:blipFill>
        <p:spPr bwMode="auto">
          <a:xfrm>
            <a:off x="933450" y="533400"/>
            <a:ext cx="3631594" cy="2636520"/>
          </a:xfrm>
          <a:prstGeom prst="rect">
            <a:avLst/>
          </a:prstGeom>
          <a:noFill/>
        </p:spPr>
      </p:pic>
      <p:pic>
        <p:nvPicPr>
          <p:cNvPr id="395269" name="Picture 5" descr="C:\Users\fabricem\Desktop\Pour session longhorn\RODC\rodc-10.png"/>
          <p:cNvPicPr>
            <a:picLocks noChangeAspect="1" noChangeArrowheads="1"/>
          </p:cNvPicPr>
          <p:nvPr/>
        </p:nvPicPr>
        <p:blipFill>
          <a:blip r:embed="rId7"/>
          <a:srcRect r="21875"/>
          <a:stretch>
            <a:fillRect/>
          </a:stretch>
        </p:blipFill>
        <p:spPr bwMode="auto">
          <a:xfrm>
            <a:off x="1181100" y="747714"/>
            <a:ext cx="3782752" cy="3306126"/>
          </a:xfrm>
          <a:prstGeom prst="rect">
            <a:avLst/>
          </a:prstGeom>
          <a:noFill/>
        </p:spPr>
      </p:pic>
      <p:pic>
        <p:nvPicPr>
          <p:cNvPr id="395270" name="Picture 6" descr="C:\Users\fabricem\Desktop\Pour session longhorn\RODC\rodc-11.png"/>
          <p:cNvPicPr>
            <a:picLocks noChangeAspect="1" noChangeArrowheads="1"/>
          </p:cNvPicPr>
          <p:nvPr/>
        </p:nvPicPr>
        <p:blipFill>
          <a:blip r:embed="rId8"/>
          <a:srcRect r="21563"/>
          <a:stretch>
            <a:fillRect/>
          </a:stretch>
        </p:blipFill>
        <p:spPr bwMode="auto">
          <a:xfrm>
            <a:off x="1428750" y="957263"/>
            <a:ext cx="3829050" cy="3333257"/>
          </a:xfrm>
          <a:prstGeom prst="rect">
            <a:avLst/>
          </a:prstGeom>
          <a:noFill/>
        </p:spPr>
      </p:pic>
      <p:pic>
        <p:nvPicPr>
          <p:cNvPr id="395271" name="Picture 7" descr="C:\Users\fabricem\Desktop\Pour session longhorn\RODC\rodc-12.png"/>
          <p:cNvPicPr>
            <a:picLocks noChangeAspect="1" noChangeArrowheads="1"/>
          </p:cNvPicPr>
          <p:nvPr/>
        </p:nvPicPr>
        <p:blipFill>
          <a:blip r:embed="rId9"/>
          <a:srcRect r="21563"/>
          <a:stretch>
            <a:fillRect/>
          </a:stretch>
        </p:blipFill>
        <p:spPr bwMode="auto">
          <a:xfrm>
            <a:off x="1676400" y="1100139"/>
            <a:ext cx="4053840" cy="3528940"/>
          </a:xfrm>
          <a:prstGeom prst="rect">
            <a:avLst/>
          </a:prstGeom>
          <a:noFill/>
        </p:spPr>
      </p:pic>
      <p:pic>
        <p:nvPicPr>
          <p:cNvPr id="395272" name="Picture 8" descr="C:\Users\fabricem\Desktop\Pour session longhorn\RODC\rodc-13.png"/>
          <p:cNvPicPr>
            <a:picLocks noChangeAspect="1" noChangeArrowheads="1"/>
          </p:cNvPicPr>
          <p:nvPr/>
        </p:nvPicPr>
        <p:blipFill>
          <a:blip r:embed="rId10"/>
          <a:srcRect r="21563"/>
          <a:stretch>
            <a:fillRect/>
          </a:stretch>
        </p:blipFill>
        <p:spPr bwMode="auto">
          <a:xfrm>
            <a:off x="1876425" y="1271589"/>
            <a:ext cx="4234815" cy="3686482"/>
          </a:xfrm>
          <a:prstGeom prst="rect">
            <a:avLst/>
          </a:prstGeom>
          <a:noFill/>
        </p:spPr>
      </p:pic>
      <p:pic>
        <p:nvPicPr>
          <p:cNvPr id="395273" name="Picture 9" descr="C:\Users\fabricem\Desktop\Pour session longhorn\RODC\rodc-14.png"/>
          <p:cNvPicPr>
            <a:picLocks noChangeAspect="1" noChangeArrowheads="1"/>
          </p:cNvPicPr>
          <p:nvPr/>
        </p:nvPicPr>
        <p:blipFill>
          <a:blip r:embed="rId11"/>
          <a:srcRect r="21563"/>
          <a:stretch>
            <a:fillRect/>
          </a:stretch>
        </p:blipFill>
        <p:spPr bwMode="auto">
          <a:xfrm>
            <a:off x="2124074" y="1471613"/>
            <a:ext cx="4170046" cy="3630100"/>
          </a:xfrm>
          <a:prstGeom prst="rect">
            <a:avLst/>
          </a:prstGeom>
          <a:noFill/>
        </p:spPr>
      </p:pic>
      <p:pic>
        <p:nvPicPr>
          <p:cNvPr id="395274" name="Picture 10" descr="C:\Users\fabricem\Desktop\Pour session longhorn\RODC\rodc-15.png"/>
          <p:cNvPicPr>
            <a:picLocks noChangeAspect="1" noChangeArrowheads="1"/>
          </p:cNvPicPr>
          <p:nvPr/>
        </p:nvPicPr>
        <p:blipFill>
          <a:blip r:embed="rId12"/>
          <a:srcRect r="21406"/>
          <a:stretch>
            <a:fillRect/>
          </a:stretch>
        </p:blipFill>
        <p:spPr bwMode="auto">
          <a:xfrm>
            <a:off x="2371724" y="1624013"/>
            <a:ext cx="4135755" cy="3593091"/>
          </a:xfrm>
          <a:prstGeom prst="rect">
            <a:avLst/>
          </a:prstGeom>
          <a:noFill/>
        </p:spPr>
      </p:pic>
      <p:pic>
        <p:nvPicPr>
          <p:cNvPr id="395275" name="Picture 11" descr="C:\Users\fabricem\Desktop\Pour session longhorn\RODC\rodc-16.png"/>
          <p:cNvPicPr>
            <a:picLocks noChangeAspect="1" noChangeArrowheads="1"/>
          </p:cNvPicPr>
          <p:nvPr/>
        </p:nvPicPr>
        <p:blipFill>
          <a:blip r:embed="rId13"/>
          <a:srcRect r="21563"/>
          <a:stretch>
            <a:fillRect/>
          </a:stretch>
        </p:blipFill>
        <p:spPr bwMode="auto">
          <a:xfrm>
            <a:off x="2581274" y="1766888"/>
            <a:ext cx="4200526" cy="3656633"/>
          </a:xfrm>
          <a:prstGeom prst="rect">
            <a:avLst/>
          </a:prstGeom>
          <a:noFill/>
        </p:spPr>
      </p:pic>
      <p:pic>
        <p:nvPicPr>
          <p:cNvPr id="395276" name="Picture 12" descr="C:\Users\fabricem\Desktop\Pour session longhorn\RODC\rodc-17.png"/>
          <p:cNvPicPr>
            <a:picLocks noChangeAspect="1" noChangeArrowheads="1"/>
          </p:cNvPicPr>
          <p:nvPr/>
        </p:nvPicPr>
        <p:blipFill>
          <a:blip r:embed="rId14"/>
          <a:srcRect r="21875"/>
          <a:stretch>
            <a:fillRect/>
          </a:stretch>
        </p:blipFill>
        <p:spPr bwMode="auto">
          <a:xfrm>
            <a:off x="2828924" y="1947863"/>
            <a:ext cx="4345100" cy="3797617"/>
          </a:xfrm>
          <a:prstGeom prst="rect">
            <a:avLst/>
          </a:prstGeom>
          <a:noFill/>
        </p:spPr>
      </p:pic>
      <p:pic>
        <p:nvPicPr>
          <p:cNvPr id="395277" name="Picture 13" descr="C:\Users\fabricem\Desktop\Pour session longhorn\RODC\rodc-18.png"/>
          <p:cNvPicPr>
            <a:picLocks noChangeAspect="1" noChangeArrowheads="1"/>
          </p:cNvPicPr>
          <p:nvPr/>
        </p:nvPicPr>
        <p:blipFill>
          <a:blip r:embed="rId15"/>
          <a:srcRect r="22031"/>
          <a:stretch>
            <a:fillRect/>
          </a:stretch>
        </p:blipFill>
        <p:spPr bwMode="auto">
          <a:xfrm>
            <a:off x="3028950" y="2138363"/>
            <a:ext cx="4331970" cy="3793729"/>
          </a:xfrm>
          <a:prstGeom prst="rect">
            <a:avLst/>
          </a:prstGeom>
          <a:noFill/>
        </p:spPr>
      </p:pic>
      <p:pic>
        <p:nvPicPr>
          <p:cNvPr id="395278" name="Picture 14" descr="C:\Users\fabricem\Desktop\Pour session longhorn\RODC\rodc-19.png"/>
          <p:cNvPicPr>
            <a:picLocks noChangeAspect="1" noChangeArrowheads="1"/>
          </p:cNvPicPr>
          <p:nvPr/>
        </p:nvPicPr>
        <p:blipFill>
          <a:blip r:embed="rId16"/>
          <a:srcRect r="21563"/>
          <a:stretch>
            <a:fillRect/>
          </a:stretch>
        </p:blipFill>
        <p:spPr bwMode="auto">
          <a:xfrm>
            <a:off x="3257550" y="2334972"/>
            <a:ext cx="4286250" cy="3731257"/>
          </a:xfrm>
          <a:prstGeom prst="rect">
            <a:avLst/>
          </a:prstGeom>
          <a:noFill/>
        </p:spPr>
      </p:pic>
      <p:pic>
        <p:nvPicPr>
          <p:cNvPr id="395283" name="Picture 19"/>
          <p:cNvPicPr>
            <a:picLocks noChangeAspect="1" noChangeArrowheads="1"/>
          </p:cNvPicPr>
          <p:nvPr/>
        </p:nvPicPr>
        <p:blipFill>
          <a:blip r:embed="rId17"/>
          <a:srcRect/>
          <a:stretch>
            <a:fillRect/>
          </a:stretch>
        </p:blipFill>
        <p:spPr bwMode="auto">
          <a:xfrm>
            <a:off x="3435472" y="2533650"/>
            <a:ext cx="5708528" cy="4081708"/>
          </a:xfrm>
          <a:prstGeom prst="rect">
            <a:avLst/>
          </a:prstGeom>
          <a:noFill/>
          <a:ln w="9525">
            <a:noFill/>
            <a:miter lim="800000"/>
            <a:headEnd/>
            <a:tailEnd/>
          </a:ln>
          <a:effectLst/>
        </p:spPr>
      </p:pic>
      <p:pic>
        <p:nvPicPr>
          <p:cNvPr id="395279" name="Picture 15" descr="C:\Users\fabricem\Desktop\Pour session longhorn\RODC\rodc-20.png"/>
          <p:cNvPicPr>
            <a:picLocks noChangeAspect="1" noChangeArrowheads="1"/>
          </p:cNvPicPr>
          <p:nvPr/>
        </p:nvPicPr>
        <p:blipFill>
          <a:blip r:embed="rId18"/>
          <a:srcRect r="31875" b="24250"/>
          <a:stretch>
            <a:fillRect/>
          </a:stretch>
        </p:blipFill>
        <p:spPr bwMode="auto">
          <a:xfrm>
            <a:off x="4210050" y="2647185"/>
            <a:ext cx="3501390" cy="2433306"/>
          </a:xfrm>
          <a:prstGeom prst="rect">
            <a:avLst/>
          </a:prstGeom>
          <a:noFill/>
        </p:spPr>
      </p:pic>
      <p:pic>
        <p:nvPicPr>
          <p:cNvPr id="395280" name="Picture 16" descr="C:\Users\fabricem\Desktop\Pour session longhorn\RODC\rodc-21.png"/>
          <p:cNvPicPr>
            <a:picLocks noChangeAspect="1" noChangeArrowheads="1"/>
          </p:cNvPicPr>
          <p:nvPr/>
        </p:nvPicPr>
        <p:blipFill>
          <a:blip r:embed="rId19"/>
          <a:srcRect r="21719"/>
          <a:stretch>
            <a:fillRect/>
          </a:stretch>
        </p:blipFill>
        <p:spPr bwMode="auto">
          <a:xfrm>
            <a:off x="4486275" y="3109914"/>
            <a:ext cx="3807790" cy="3321366"/>
          </a:xfrm>
          <a:prstGeom prst="rect">
            <a:avLst/>
          </a:prstGeom>
          <a:noFill/>
        </p:spPr>
      </p:pic>
      <p:pic>
        <p:nvPicPr>
          <p:cNvPr id="395281" name="Picture 17" descr="C:\Users\fabricem\Desktop\Pour session longhorn\RODC\rodc-22.png"/>
          <p:cNvPicPr>
            <a:picLocks noChangeAspect="1" noChangeArrowheads="1"/>
          </p:cNvPicPr>
          <p:nvPr/>
        </p:nvPicPr>
        <p:blipFill>
          <a:blip r:embed="rId20"/>
          <a:srcRect/>
          <a:stretch>
            <a:fillRect/>
          </a:stretch>
        </p:blipFill>
        <p:spPr bwMode="auto">
          <a:xfrm>
            <a:off x="4886324" y="3673475"/>
            <a:ext cx="4257675" cy="28384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5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52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52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5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52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52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52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527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52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52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527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9527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528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9527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9528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95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Sécurité</a:t>
            </a:r>
            <a:endParaRPr lang="fr-FR" dirty="0"/>
          </a:p>
        </p:txBody>
      </p:sp>
      <p:sp>
        <p:nvSpPr>
          <p:cNvPr id="5" name="Text Placeholder 4"/>
          <p:cNvSpPr>
            <a:spLocks noGrp="1"/>
          </p:cNvSpPr>
          <p:nvPr>
            <p:ph type="body" idx="1"/>
          </p:nvPr>
        </p:nvSpPr>
        <p:spPr/>
        <p:txBody>
          <a:bodyPr/>
          <a:lstStyle/>
          <a:p>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63196" y="296950"/>
            <a:ext cx="8229600" cy="846034"/>
          </a:xfrm>
        </p:spPr>
        <p:txBody>
          <a:bodyPr/>
          <a:lstStyle/>
          <a:p>
            <a:r>
              <a:rPr lang="fr-FR" sz="3200" dirty="0" smtClean="0"/>
              <a:t>Protection des données avec </a:t>
            </a:r>
            <a:r>
              <a:rPr lang="fr-FR" sz="3200" dirty="0" err="1" smtClean="0"/>
              <a:t>BitLocker</a:t>
            </a:r>
            <a:r>
              <a:rPr lang="fr-FR" sz="3200" dirty="0" smtClean="0"/>
              <a:t> Drive </a:t>
            </a:r>
            <a:r>
              <a:rPr lang="fr-FR" sz="3200" dirty="0" err="1" smtClean="0"/>
              <a:t>Encryption</a:t>
            </a:r>
            <a:endParaRPr lang="fr-FR" sz="3200" dirty="0" smtClean="0"/>
          </a:p>
        </p:txBody>
      </p:sp>
      <p:sp>
        <p:nvSpPr>
          <p:cNvPr id="4" name="Rectangle 3"/>
          <p:cNvSpPr>
            <a:spLocks noGrp="1" noChangeArrowheads="1"/>
          </p:cNvSpPr>
          <p:nvPr>
            <p:ph idx="1"/>
          </p:nvPr>
        </p:nvSpPr>
        <p:spPr>
          <a:xfrm>
            <a:off x="311922" y="1428736"/>
            <a:ext cx="8229600" cy="4525963"/>
          </a:xfrm>
        </p:spPr>
        <p:txBody>
          <a:bodyPr/>
          <a:lstStyle/>
          <a:p>
            <a:r>
              <a:rPr lang="fr-FR" sz="2400" dirty="0" err="1" smtClean="0"/>
              <a:t>BitLocker</a:t>
            </a:r>
            <a:r>
              <a:rPr lang="fr-FR" sz="2400" dirty="0" smtClean="0"/>
              <a:t> est un moyen de chiffrer intégralement un volume sous Windows Vista et Longhorn</a:t>
            </a:r>
          </a:p>
          <a:p>
            <a:pPr lvl="1"/>
            <a:r>
              <a:rPr lang="fr-FR" sz="2000" dirty="0" smtClean="0"/>
              <a:t>L’objectif est de se protéger l’information contenue sur le disque en cas de vol.</a:t>
            </a:r>
          </a:p>
          <a:p>
            <a:pPr lvl="1"/>
            <a:r>
              <a:rPr lang="fr-FR" sz="2000" dirty="0" smtClean="0"/>
              <a:t>Combiné avec l’utilisation d’un TPM (version 1.2c et plus)</a:t>
            </a:r>
          </a:p>
          <a:p>
            <a:pPr lvl="4"/>
            <a:endParaRPr lang="fr-FR" dirty="0" smtClean="0"/>
          </a:p>
          <a:p>
            <a:r>
              <a:rPr lang="fr-FR" sz="2400" dirty="0" smtClean="0"/>
              <a:t>En complément du RODC, </a:t>
            </a:r>
            <a:r>
              <a:rPr lang="fr-FR" sz="2400" dirty="0" err="1" smtClean="0"/>
              <a:t>BitLocker</a:t>
            </a:r>
            <a:r>
              <a:rPr lang="fr-FR" sz="2400" dirty="0" smtClean="0"/>
              <a:t> aide à réduire la surface d’attaque des serveurs hébergés dans des locaux moins sécurisés que des centres de données</a:t>
            </a:r>
          </a:p>
          <a:p>
            <a:pPr lvl="1"/>
            <a:r>
              <a:rPr lang="fr-FR" sz="2000" dirty="0" smtClean="0"/>
              <a:t>…</a:t>
            </a:r>
            <a:r>
              <a:rPr lang="fr-FR" sz="2000" dirty="0" err="1" smtClean="0"/>
              <a:t>BitLocker</a:t>
            </a:r>
            <a:r>
              <a:rPr lang="fr-FR" sz="2000" dirty="0" smtClean="0"/>
              <a:t> peut aussi permettre aux administrateurs de se débarrasser des vieux disques durs sans pour autant les détruire physiquement (en chiffrant tous les volumes et en  « perdant » la clé de chiffrement)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hape 468994"/>
          <p:cNvSpPr>
            <a:spLocks noGrp="1" noChangeArrowheads="1"/>
          </p:cNvSpPr>
          <p:nvPr>
            <p:ph type="body" idx="1"/>
          </p:nvPr>
        </p:nvSpPr>
        <p:spPr>
          <a:xfrm>
            <a:off x="285720" y="1484750"/>
            <a:ext cx="8553480" cy="5301836"/>
          </a:xfrm>
        </p:spPr>
        <p:txBody>
          <a:bodyPr/>
          <a:lstStyle/>
          <a:p>
            <a:pPr eaLnBrk="1" hangingPunct="1">
              <a:defRPr/>
            </a:pPr>
            <a:r>
              <a:rPr lang="fr-FR" sz="2400" b="0" dirty="0" smtClean="0">
                <a:effectLst/>
              </a:rPr>
              <a:t>Problématique</a:t>
            </a:r>
            <a:endParaRPr lang="fr-FR" sz="2800" b="0" dirty="0" smtClean="0">
              <a:effectLst/>
            </a:endParaRPr>
          </a:p>
          <a:p>
            <a:pPr lvl="1" eaLnBrk="1" hangingPunct="1">
              <a:defRPr/>
            </a:pPr>
            <a:r>
              <a:rPr lang="fr-FR" sz="2000" b="0" dirty="0" smtClean="0">
                <a:effectLst/>
              </a:rPr>
              <a:t>Le modèle actuel de gestion des droits (DACL) octroi de manière automatique à l’utilisateur ayant créé un nouvel objet (OWNER) des droits suffisants pour lui permettre de modifier les permissions de l’objet (WRITE DACL)</a:t>
            </a:r>
            <a:r>
              <a:rPr lang="fr-FR" sz="1800" b="0" dirty="0" smtClean="0">
                <a:effectLst/>
              </a:rPr>
              <a:t/>
            </a:r>
            <a:br>
              <a:rPr lang="fr-FR" sz="1800" b="0" dirty="0" smtClean="0">
                <a:effectLst/>
              </a:rPr>
            </a:br>
            <a:endParaRPr lang="fr-FR" sz="1000" b="0" dirty="0" smtClean="0">
              <a:effectLst/>
            </a:endParaRPr>
          </a:p>
          <a:p>
            <a:pPr eaLnBrk="1" hangingPunct="1">
              <a:defRPr/>
            </a:pPr>
            <a:r>
              <a:rPr lang="fr-FR" sz="2400" b="0" dirty="0" smtClean="0">
                <a:effectLst/>
              </a:rPr>
              <a:t>Gestion des permissions </a:t>
            </a:r>
            <a:r>
              <a:rPr lang="fr-FR" sz="2400" b="0" dirty="0" err="1" smtClean="0">
                <a:effectLst/>
              </a:rPr>
              <a:t>Owner</a:t>
            </a:r>
            <a:r>
              <a:rPr lang="fr-FR" sz="2400" b="0" dirty="0" smtClean="0">
                <a:effectLst/>
              </a:rPr>
              <a:t> aujourd’hui</a:t>
            </a:r>
            <a:endParaRPr lang="fr-FR" sz="2800" b="0" dirty="0" smtClean="0">
              <a:effectLst/>
            </a:endParaRPr>
          </a:p>
          <a:p>
            <a:pPr lvl="1" eaLnBrk="1" hangingPunct="1">
              <a:defRPr/>
            </a:pPr>
            <a:r>
              <a:rPr lang="fr-FR" sz="2000" b="0" dirty="0" smtClean="0">
                <a:effectLst/>
              </a:rPr>
              <a:t>CREATOR OWNER &amp; CREATOR GROUPS</a:t>
            </a:r>
          </a:p>
          <a:p>
            <a:pPr lvl="1" eaLnBrk="1" hangingPunct="1">
              <a:defRPr/>
            </a:pPr>
            <a:r>
              <a:rPr lang="fr-FR" sz="2000" b="0" dirty="0" smtClean="0">
                <a:effectLst/>
              </a:rPr>
              <a:t>Utilisés pour octroyer les permissions par défaut pour les nouveaux objets créés par un utilisateur - mais le propriétaire conserve des droits lui permettant de modifier les permissions</a:t>
            </a:r>
            <a:r>
              <a:rPr lang="fr-FR" sz="2000" b="0" i="1" dirty="0" smtClean="0">
                <a:effectLst/>
              </a:rPr>
              <a:t>…</a:t>
            </a:r>
          </a:p>
          <a:p>
            <a:pPr lvl="1" eaLnBrk="1" hangingPunct="1">
              <a:defRPr/>
            </a:pPr>
            <a:r>
              <a:rPr lang="fr-FR" sz="2000" b="0" dirty="0" smtClean="0">
                <a:effectLst/>
              </a:rPr>
              <a:t>En conséquence le propriétaire a un contrôle complet sur les objets qu’il a créé et peut décider de les supprimer, même dans le cas ou la politique de rétention ne le spécifie pas</a:t>
            </a:r>
          </a:p>
        </p:txBody>
      </p:sp>
      <p:sp>
        <p:nvSpPr>
          <p:cNvPr id="5" name="Rectangle 2"/>
          <p:cNvSpPr>
            <a:spLocks noGrp="1" noChangeArrowheads="1"/>
          </p:cNvSpPr>
          <p:nvPr>
            <p:ph type="title"/>
          </p:nvPr>
        </p:nvSpPr>
        <p:spPr>
          <a:xfrm>
            <a:off x="142908" y="236523"/>
            <a:ext cx="8572496" cy="1049337"/>
          </a:xfrm>
        </p:spPr>
        <p:txBody>
          <a:bodyPr/>
          <a:lstStyle/>
          <a:p>
            <a:pPr eaLnBrk="1" hangingPunct="1">
              <a:defRPr/>
            </a:pPr>
            <a:r>
              <a:rPr lang="fr-FR" sz="3200" dirty="0" smtClean="0"/>
              <a:t>Gestion granulaire des droits Propriétaire (</a:t>
            </a:r>
            <a:r>
              <a:rPr lang="fr-FR" sz="3200" dirty="0" err="1" smtClean="0"/>
              <a:t>Owner</a:t>
            </a:r>
            <a:r>
              <a:rPr lang="fr-FR" sz="3200" dirty="0" smtClean="0"/>
              <a:t>)</a:t>
            </a: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hape 468994"/>
          <p:cNvSpPr>
            <a:spLocks noGrp="1" noChangeArrowheads="1"/>
          </p:cNvSpPr>
          <p:nvPr>
            <p:ph type="body" idx="1"/>
          </p:nvPr>
        </p:nvSpPr>
        <p:spPr>
          <a:xfrm>
            <a:off x="285720" y="904896"/>
            <a:ext cx="8643998" cy="5595938"/>
          </a:xfrm>
        </p:spPr>
        <p:txBody>
          <a:bodyPr/>
          <a:lstStyle/>
          <a:p>
            <a:pPr eaLnBrk="1" hangingPunct="1">
              <a:defRPr/>
            </a:pPr>
            <a:r>
              <a:rPr lang="fr-FR" sz="2400" b="0" dirty="0" smtClean="0">
                <a:effectLst/>
              </a:rPr>
              <a:t>Windows Vista et Server 2008 disposent d’une nouvelle fonctionnalité appelée </a:t>
            </a:r>
            <a:r>
              <a:rPr lang="fr-FR" sz="2400" b="0" dirty="0" smtClean="0">
                <a:solidFill>
                  <a:srgbClr val="FF0000"/>
                </a:solidFill>
                <a:effectLst/>
              </a:rPr>
              <a:t>OAR</a:t>
            </a:r>
            <a:r>
              <a:rPr lang="fr-FR" sz="2400" b="0" dirty="0" smtClean="0">
                <a:solidFill>
                  <a:srgbClr val="FFC000"/>
                </a:solidFill>
                <a:effectLst/>
              </a:rPr>
              <a:t> </a:t>
            </a:r>
          </a:p>
          <a:p>
            <a:pPr lvl="1" eaLnBrk="1" hangingPunct="1">
              <a:defRPr/>
            </a:pPr>
            <a:r>
              <a:rPr lang="fr-FR" sz="2000" b="0" dirty="0" smtClean="0">
                <a:effectLst/>
              </a:rPr>
              <a:t>Utilisée pour spécifier les droits qu’un propriétaire devrait posséder sur un objet - en remplacement de la permission par défaut WRITE DACL</a:t>
            </a:r>
          </a:p>
          <a:p>
            <a:pPr lvl="1" eaLnBrk="1" hangingPunct="1">
              <a:defRPr/>
            </a:pPr>
            <a:r>
              <a:rPr lang="fr-FR" sz="2000" b="0" dirty="0" smtClean="0">
                <a:effectLst/>
              </a:rPr>
              <a:t>Mis en œuvre en utilisant un nouveau </a:t>
            </a:r>
            <a:r>
              <a:rPr lang="fr-FR" sz="2000" b="0" dirty="0" err="1" smtClean="0">
                <a:effectLst/>
              </a:rPr>
              <a:t>well</a:t>
            </a:r>
            <a:r>
              <a:rPr lang="fr-FR" sz="2000" b="0" dirty="0" smtClean="0">
                <a:effectLst/>
              </a:rPr>
              <a:t>-</a:t>
            </a:r>
            <a:r>
              <a:rPr lang="fr-FR" sz="2000" b="0" dirty="0" err="1" smtClean="0">
                <a:effectLst/>
              </a:rPr>
              <a:t>known</a:t>
            </a:r>
            <a:r>
              <a:rPr lang="fr-FR" sz="2000" b="0" dirty="0" smtClean="0">
                <a:effectLst/>
              </a:rPr>
              <a:t>-</a:t>
            </a:r>
            <a:r>
              <a:rPr lang="fr-FR" sz="2000" b="0" dirty="0" err="1" smtClean="0">
                <a:effectLst/>
              </a:rPr>
              <a:t>security</a:t>
            </a:r>
            <a:r>
              <a:rPr lang="fr-FR" sz="2000" b="0" dirty="0" smtClean="0">
                <a:effectLst/>
              </a:rPr>
              <a:t> principal appelé </a:t>
            </a:r>
            <a:r>
              <a:rPr lang="fr-FR" sz="2000" b="0" dirty="0" smtClean="0">
                <a:solidFill>
                  <a:srgbClr val="FF0000"/>
                </a:solidFill>
                <a:effectLst/>
              </a:rPr>
              <a:t>OWNER RIGHTS </a:t>
            </a:r>
            <a:r>
              <a:rPr lang="fr-FR" sz="2000" b="0" dirty="0" smtClean="0">
                <a:effectLst/>
              </a:rPr>
              <a:t>(SID: S-1-3-4) positionné comme une ACL sur les objets de type container tels que des OU dans AD ou des dossiers</a:t>
            </a:r>
          </a:p>
          <a:p>
            <a:pPr lvl="1" eaLnBrk="1" hangingPunct="1">
              <a:defRPr/>
            </a:pPr>
            <a:r>
              <a:rPr lang="fr-FR" sz="2000" b="0" dirty="0" smtClean="0">
                <a:effectLst/>
              </a:rPr>
              <a:t>Avec la beta 3, il n’est pas possible d’ajouter le </a:t>
            </a:r>
            <a:r>
              <a:rPr lang="fr-FR" sz="2000" b="0" dirty="0" err="1" smtClean="0">
                <a:effectLst/>
              </a:rPr>
              <a:t>security</a:t>
            </a:r>
            <a:r>
              <a:rPr lang="fr-FR" sz="2000" b="0" dirty="0" smtClean="0">
                <a:effectLst/>
              </a:rPr>
              <a:t> principal OWNER RIGHTS via l’interface graphique</a:t>
            </a:r>
          </a:p>
          <a:p>
            <a:pPr eaLnBrk="1" hangingPunct="1">
              <a:spcBef>
                <a:spcPts val="1200"/>
              </a:spcBef>
              <a:defRPr/>
            </a:pPr>
            <a:r>
              <a:rPr lang="fr-FR" sz="2400" b="0" dirty="0" smtClean="0">
                <a:effectLst/>
              </a:rPr>
              <a:t>Utilisation de DSACLS pour définir General Read pour le propriétaire</a:t>
            </a:r>
          </a:p>
          <a:p>
            <a:pPr lvl="1" eaLnBrk="1" hangingPunct="1">
              <a:defRPr/>
            </a:pPr>
            <a:r>
              <a:rPr lang="fr-FR" sz="2000" b="0" dirty="0" smtClean="0">
                <a:effectLst/>
              </a:rPr>
              <a:t>DSACLS &lt;</a:t>
            </a:r>
            <a:r>
              <a:rPr lang="fr-FR" sz="2000" b="0" dirty="0" err="1" smtClean="0">
                <a:effectLst/>
              </a:rPr>
              <a:t>object</a:t>
            </a:r>
            <a:r>
              <a:rPr lang="fr-FR" sz="2000" b="0" dirty="0" smtClean="0">
                <a:effectLst/>
              </a:rPr>
              <a:t>-DN&gt; /I:S /G  "</a:t>
            </a:r>
            <a:r>
              <a:rPr lang="fr-FR" sz="2000" b="0" dirty="0" err="1" smtClean="0">
                <a:solidFill>
                  <a:srgbClr val="FF0000"/>
                </a:solidFill>
                <a:effectLst/>
              </a:rPr>
              <a:t>Owner</a:t>
            </a:r>
            <a:r>
              <a:rPr lang="fr-FR" sz="2000" b="0" dirty="0" smtClean="0">
                <a:solidFill>
                  <a:srgbClr val="FF0000"/>
                </a:solidFill>
                <a:effectLst/>
              </a:rPr>
              <a:t> </a:t>
            </a:r>
            <a:r>
              <a:rPr lang="fr-FR" sz="2000" b="0" dirty="0" err="1" smtClean="0">
                <a:solidFill>
                  <a:srgbClr val="FF0000"/>
                </a:solidFill>
                <a:effectLst/>
              </a:rPr>
              <a:t>Rights</a:t>
            </a:r>
            <a:r>
              <a:rPr lang="fr-FR" sz="2000" b="0" dirty="0" err="1" smtClean="0">
                <a:effectLst/>
              </a:rPr>
              <a:t>:GR</a:t>
            </a:r>
            <a:r>
              <a:rPr lang="fr-FR" sz="2000" b="0" dirty="0" smtClean="0">
                <a:effectLst/>
              </a:rPr>
              <a:t>"  ou</a:t>
            </a:r>
            <a:endParaRPr lang="fr-FR" sz="1600" b="0" dirty="0" smtClean="0">
              <a:effectLst/>
            </a:endParaRPr>
          </a:p>
          <a:p>
            <a:pPr lvl="1" eaLnBrk="1" hangingPunct="1">
              <a:defRPr/>
            </a:pPr>
            <a:r>
              <a:rPr lang="fr-FR" sz="2000" b="0" dirty="0" smtClean="0">
                <a:effectLst/>
              </a:rPr>
              <a:t>DSACLS &lt;</a:t>
            </a:r>
            <a:r>
              <a:rPr lang="fr-FR" sz="2000" b="0" dirty="0" err="1" smtClean="0">
                <a:effectLst/>
              </a:rPr>
              <a:t>object</a:t>
            </a:r>
            <a:r>
              <a:rPr lang="fr-FR" sz="2000" b="0" dirty="0" smtClean="0">
                <a:effectLst/>
              </a:rPr>
              <a:t>-DN&gt; /I:S /G </a:t>
            </a:r>
            <a:r>
              <a:rPr lang="fr-FR" sz="2000" b="0" dirty="0" smtClean="0">
                <a:solidFill>
                  <a:srgbClr val="FF0000"/>
                </a:solidFill>
                <a:effectLst/>
              </a:rPr>
              <a:t>S-1-3-4</a:t>
            </a:r>
            <a:r>
              <a:rPr lang="fr-FR" sz="2000" b="0" dirty="0" smtClean="0">
                <a:effectLst/>
              </a:rPr>
              <a:t>:GR</a:t>
            </a:r>
          </a:p>
        </p:txBody>
      </p:sp>
      <p:sp>
        <p:nvSpPr>
          <p:cNvPr id="4" name="Rectangle 3"/>
          <p:cNvSpPr/>
          <p:nvPr/>
        </p:nvSpPr>
        <p:spPr>
          <a:xfrm>
            <a:off x="4500562" y="5572140"/>
            <a:ext cx="2286016"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Rectangle 2"/>
          <p:cNvSpPr txBox="1">
            <a:spLocks noChangeArrowheads="1"/>
          </p:cNvSpPr>
          <p:nvPr/>
        </p:nvSpPr>
        <p:spPr bwMode="auto">
          <a:xfrm>
            <a:off x="214346" y="285728"/>
            <a:ext cx="9144000" cy="510909"/>
          </a:xfrm>
          <a:prstGeom prst="rect">
            <a:avLst/>
          </a:prstGeom>
          <a:noFill/>
          <a:ln w="9525">
            <a:noFill/>
            <a:miter lim="800000"/>
            <a:headEnd/>
            <a:tailEnd/>
          </a:ln>
          <a:effectLst/>
        </p:spPr>
        <p:txBody>
          <a:bodyPr anchor="ctr">
            <a:spAutoFit/>
          </a:bodyPr>
          <a:lstStyle/>
          <a:p>
            <a:pPr>
              <a:lnSpc>
                <a:spcPct val="85000"/>
              </a:lnSpc>
              <a:defRPr/>
            </a:pPr>
            <a:r>
              <a:rPr lang="fr-FR" sz="3200" b="1" kern="0" dirty="0" err="1" smtClean="0">
                <a:solidFill>
                  <a:schemeClr val="accent4"/>
                </a:solidFill>
                <a:latin typeface="+mj-lt"/>
                <a:ea typeface="+mj-ea"/>
                <a:cs typeface="+mj-cs"/>
              </a:rPr>
              <a:t>Owner</a:t>
            </a:r>
            <a:r>
              <a:rPr lang="fr-FR" sz="3200" b="1" kern="0" dirty="0" smtClean="0">
                <a:solidFill>
                  <a:schemeClr val="accent4"/>
                </a:solidFill>
                <a:latin typeface="+mj-lt"/>
                <a:ea typeface="+mj-ea"/>
                <a:cs typeface="+mj-cs"/>
              </a:rPr>
              <a:t> </a:t>
            </a:r>
            <a:r>
              <a:rPr lang="fr-FR" sz="3200" b="1" kern="0" dirty="0">
                <a:solidFill>
                  <a:schemeClr val="accent4"/>
                </a:solidFill>
                <a:latin typeface="+mj-lt"/>
                <a:ea typeface="+mj-ea"/>
                <a:cs typeface="+mj-cs"/>
              </a:rPr>
              <a:t>Access Restriction (OAR)</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468994"/>
          <p:cNvSpPr txBox="1">
            <a:spLocks noChangeArrowheads="1"/>
          </p:cNvSpPr>
          <p:nvPr/>
        </p:nvSpPr>
        <p:spPr bwMode="auto">
          <a:xfrm>
            <a:off x="4114800" y="3048000"/>
            <a:ext cx="5029200" cy="1430338"/>
          </a:xfrm>
          <a:prstGeom prst="rect">
            <a:avLst/>
          </a:prstGeom>
          <a:noFill/>
          <a:ln w="9525">
            <a:noFill/>
            <a:miter lim="800000"/>
            <a:headEnd/>
            <a:tailEnd/>
          </a:ln>
          <a:effectLst/>
        </p:spPr>
        <p:txBody>
          <a:bodyPr rIns="0"/>
          <a:lstStyle/>
          <a:p>
            <a:pPr>
              <a:spcBef>
                <a:spcPct val="20000"/>
              </a:spcBef>
              <a:defRPr/>
            </a:pPr>
            <a:r>
              <a:rPr lang="fr-FR" i="0" kern="0" dirty="0">
                <a:effectLst>
                  <a:outerShdw blurRad="38100" dist="38100" dir="2700000" algn="tl">
                    <a:srgbClr val="000000">
                      <a:alpha val="43137"/>
                    </a:srgbClr>
                  </a:outerShdw>
                </a:effectLst>
                <a:latin typeface="+mn-lt"/>
                <a:cs typeface="+mn-cs"/>
              </a:rPr>
              <a:t>Les permissions sont définies de façon à restreindre le propriétaire à “General Read” </a:t>
            </a:r>
            <a:endParaRPr lang="fr-FR" sz="2000" i="0" kern="0" dirty="0">
              <a:effectLst>
                <a:outerShdw blurRad="38100" dist="38100" dir="2700000" algn="tl">
                  <a:srgbClr val="000000">
                    <a:alpha val="43137"/>
                  </a:srgbClr>
                </a:outerShdw>
              </a:effectLst>
              <a:latin typeface="+mn-lt"/>
              <a:cs typeface="+mn-cs"/>
            </a:endParaRPr>
          </a:p>
        </p:txBody>
      </p:sp>
      <p:pic>
        <p:nvPicPr>
          <p:cNvPr id="21507" name="Picture 3"/>
          <p:cNvPicPr>
            <a:picLocks noChangeAspect="1" noChangeArrowheads="1"/>
          </p:cNvPicPr>
          <p:nvPr/>
        </p:nvPicPr>
        <p:blipFill>
          <a:blip r:embed="rId3"/>
          <a:srcRect/>
          <a:stretch>
            <a:fillRect/>
          </a:stretch>
        </p:blipFill>
        <p:spPr bwMode="auto">
          <a:xfrm>
            <a:off x="152400" y="928670"/>
            <a:ext cx="3848100" cy="4267200"/>
          </a:xfrm>
          <a:prstGeom prst="rect">
            <a:avLst/>
          </a:prstGeom>
          <a:ln>
            <a:noFill/>
          </a:ln>
          <a:effectLst>
            <a:outerShdw blurRad="292100" dist="139700" dir="2700000" algn="tl" rotWithShape="0">
              <a:srgbClr val="333333">
                <a:alpha val="65000"/>
              </a:srgbClr>
            </a:outerShdw>
          </a:effectLst>
        </p:spPr>
      </p:pic>
      <p:sp>
        <p:nvSpPr>
          <p:cNvPr id="8" name="Shape 468994"/>
          <p:cNvSpPr>
            <a:spLocks noGrp="1" noChangeArrowheads="1"/>
          </p:cNvSpPr>
          <p:nvPr>
            <p:ph type="body" idx="1"/>
          </p:nvPr>
        </p:nvSpPr>
        <p:spPr>
          <a:xfrm>
            <a:off x="4086260" y="857232"/>
            <a:ext cx="5486400" cy="354013"/>
          </a:xfrm>
        </p:spPr>
        <p:txBody>
          <a:bodyPr/>
          <a:lstStyle/>
          <a:p>
            <a:pPr eaLnBrk="1" hangingPunct="1">
              <a:buFontTx/>
              <a:buNone/>
              <a:defRPr/>
            </a:pPr>
            <a:r>
              <a:rPr lang="fr-FR" sz="2000" dirty="0" smtClean="0"/>
              <a:t>Mary est propriétaire de l’objet User Max…</a:t>
            </a:r>
            <a:endParaRPr lang="fr-FR" sz="1800" dirty="0" smtClean="0"/>
          </a:p>
        </p:txBody>
      </p:sp>
      <p:sp>
        <p:nvSpPr>
          <p:cNvPr id="9" name="Rectangle 8"/>
          <p:cNvSpPr/>
          <p:nvPr/>
        </p:nvSpPr>
        <p:spPr>
          <a:xfrm>
            <a:off x="361950" y="1609714"/>
            <a:ext cx="3409950"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effectLst>
                <a:outerShdw blurRad="38100" dist="38100" dir="2700000" algn="tl">
                  <a:srgbClr val="000000">
                    <a:alpha val="43137"/>
                  </a:srgbClr>
                </a:outerShdw>
              </a:effectLst>
            </a:endParaRPr>
          </a:p>
        </p:txBody>
      </p:sp>
      <p:sp>
        <p:nvSpPr>
          <p:cNvPr id="10" name="Rectangle 9"/>
          <p:cNvSpPr/>
          <p:nvPr/>
        </p:nvSpPr>
        <p:spPr>
          <a:xfrm>
            <a:off x="371475" y="3857628"/>
            <a:ext cx="3409950"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effectLst>
                <a:outerShdw blurRad="38100" dist="38100" dir="2700000" algn="tl">
                  <a:srgbClr val="000000">
                    <a:alpha val="43137"/>
                  </a:srgbClr>
                </a:outerShdw>
              </a:effectLst>
            </a:endParaRPr>
          </a:p>
        </p:txBody>
      </p:sp>
      <p:pic>
        <p:nvPicPr>
          <p:cNvPr id="125956" name="Picture 4"/>
          <p:cNvPicPr>
            <a:picLocks noChangeAspect="1" noChangeArrowheads="1"/>
          </p:cNvPicPr>
          <p:nvPr/>
        </p:nvPicPr>
        <p:blipFill>
          <a:blip r:embed="rId4"/>
          <a:srcRect/>
          <a:stretch>
            <a:fillRect/>
          </a:stretch>
        </p:blipFill>
        <p:spPr bwMode="auto">
          <a:xfrm>
            <a:off x="2324100" y="1295368"/>
            <a:ext cx="5962650" cy="4467225"/>
          </a:xfrm>
          <a:prstGeom prst="rect">
            <a:avLst/>
          </a:prstGeom>
          <a:ln>
            <a:noFill/>
          </a:ln>
          <a:effectLst>
            <a:outerShdw blurRad="292100" dist="139700" dir="2700000" algn="tl" rotWithShape="0">
              <a:srgbClr val="333333">
                <a:alpha val="65000"/>
              </a:srgbClr>
            </a:outerShdw>
          </a:effectLst>
        </p:spPr>
      </p:pic>
      <p:pic>
        <p:nvPicPr>
          <p:cNvPr id="125957" name="Picture 5"/>
          <p:cNvPicPr>
            <a:picLocks noChangeAspect="1" noChangeArrowheads="1"/>
          </p:cNvPicPr>
          <p:nvPr/>
        </p:nvPicPr>
        <p:blipFill>
          <a:blip r:embed="rId5"/>
          <a:srcRect/>
          <a:stretch>
            <a:fillRect/>
          </a:stretch>
        </p:blipFill>
        <p:spPr bwMode="auto">
          <a:xfrm>
            <a:off x="5143504" y="1723996"/>
            <a:ext cx="3848100" cy="4610100"/>
          </a:xfrm>
          <a:prstGeom prst="rect">
            <a:avLst/>
          </a:prstGeom>
          <a:ln>
            <a:noFill/>
          </a:ln>
          <a:effectLst>
            <a:outerShdw blurRad="292100" dist="139700" dir="2700000" algn="tl" rotWithShape="0">
              <a:srgbClr val="333333">
                <a:alpha val="65000"/>
              </a:srgbClr>
            </a:outerShdw>
          </a:effectLst>
        </p:spPr>
      </p:pic>
      <p:sp>
        <p:nvSpPr>
          <p:cNvPr id="7" name="Shape 468994"/>
          <p:cNvSpPr txBox="1">
            <a:spLocks noChangeArrowheads="1"/>
          </p:cNvSpPr>
          <p:nvPr/>
        </p:nvSpPr>
        <p:spPr bwMode="auto">
          <a:xfrm>
            <a:off x="-214346" y="5715016"/>
            <a:ext cx="4967254" cy="838200"/>
          </a:xfrm>
          <a:prstGeom prst="rect">
            <a:avLst/>
          </a:prstGeom>
          <a:noFill/>
          <a:ln w="9525">
            <a:noFill/>
            <a:miter lim="800000"/>
            <a:headEnd/>
            <a:tailEnd/>
          </a:ln>
        </p:spPr>
        <p:txBody>
          <a:bodyPr/>
          <a:lstStyle/>
          <a:p>
            <a:pPr algn="r">
              <a:defRPr/>
            </a:pPr>
            <a:r>
              <a:rPr lang="fr-FR" sz="2000" i="0" kern="0" dirty="0">
                <a:latin typeface="+mn-lt"/>
              </a:rPr>
              <a:t>…mais lorsque Mary administre Max, elle ne peut pas modifier les permissions!</a:t>
            </a:r>
            <a:endParaRPr lang="fr-FR" sz="1800" i="0" dirty="0">
              <a:latin typeface="+mn-lt"/>
            </a:endParaRPr>
          </a:p>
        </p:txBody>
      </p:sp>
      <p:sp>
        <p:nvSpPr>
          <p:cNvPr id="13" name="Rectangle 2"/>
          <p:cNvSpPr txBox="1">
            <a:spLocks noChangeArrowheads="1"/>
          </p:cNvSpPr>
          <p:nvPr/>
        </p:nvSpPr>
        <p:spPr bwMode="auto">
          <a:xfrm>
            <a:off x="0" y="294001"/>
            <a:ext cx="9144000" cy="510909"/>
          </a:xfrm>
          <a:prstGeom prst="rect">
            <a:avLst/>
          </a:prstGeom>
          <a:noFill/>
          <a:ln w="9525">
            <a:noFill/>
            <a:miter lim="800000"/>
            <a:headEnd/>
            <a:tailEnd/>
          </a:ln>
          <a:effectLst/>
        </p:spPr>
        <p:txBody>
          <a:bodyPr anchor="ctr">
            <a:spAutoFit/>
          </a:bodyPr>
          <a:lstStyle/>
          <a:p>
            <a:pPr>
              <a:lnSpc>
                <a:spcPct val="85000"/>
              </a:lnSpc>
              <a:defRPr/>
            </a:pPr>
            <a:r>
              <a:rPr lang="fr-FR" sz="3200" b="1" kern="0" dirty="0" err="1" smtClean="0">
                <a:solidFill>
                  <a:schemeClr val="accent4"/>
                </a:solidFill>
                <a:latin typeface="+mn-lt"/>
                <a:ea typeface="+mj-ea"/>
                <a:cs typeface="+mj-cs"/>
              </a:rPr>
              <a:t>Owner</a:t>
            </a:r>
            <a:r>
              <a:rPr lang="fr-FR" sz="3200" b="1" kern="0" dirty="0" smtClean="0">
                <a:solidFill>
                  <a:schemeClr val="accent4"/>
                </a:solidFill>
                <a:latin typeface="+mn-lt"/>
                <a:ea typeface="+mj-ea"/>
                <a:cs typeface="+mj-cs"/>
              </a:rPr>
              <a:t> </a:t>
            </a:r>
            <a:r>
              <a:rPr lang="fr-FR" sz="3200" b="1" kern="0" dirty="0">
                <a:solidFill>
                  <a:schemeClr val="accent4"/>
                </a:solidFill>
                <a:latin typeface="+mn-lt"/>
                <a:ea typeface="+mj-ea"/>
                <a:cs typeface="+mj-cs"/>
              </a:rPr>
              <a:t>Access Restriction (OAR)</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956"/>
                                        </p:tgtEl>
                                        <p:attrNameLst>
                                          <p:attrName>style.visibility</p:attrName>
                                        </p:attrNameLst>
                                      </p:cBhvr>
                                      <p:to>
                                        <p:strVal val="visible"/>
                                      </p:to>
                                    </p:set>
                                    <p:animEffect transition="in" filter="fade">
                                      <p:cBhvr>
                                        <p:cTn id="17" dur="500"/>
                                        <p:tgtEl>
                                          <p:spTgt spid="12595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5957"/>
                                        </p:tgtEl>
                                        <p:attrNameLst>
                                          <p:attrName>style.visibility</p:attrName>
                                        </p:attrNameLst>
                                      </p:cBhvr>
                                      <p:to>
                                        <p:strVal val="visible"/>
                                      </p:to>
                                    </p:set>
                                    <p:animEffect transition="in" filter="fade">
                                      <p:cBhvr>
                                        <p:cTn id="25" dur="500"/>
                                        <p:tgtEl>
                                          <p:spTgt spid="1259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3200" dirty="0" smtClean="0"/>
              <a:t>Objectifs</a:t>
            </a:r>
            <a:endParaRPr lang="fr-FR" sz="2800" dirty="0"/>
          </a:p>
        </p:txBody>
      </p:sp>
      <p:sp>
        <p:nvSpPr>
          <p:cNvPr id="5" name="Espace réservé du contenu 4"/>
          <p:cNvSpPr>
            <a:spLocks noGrp="1"/>
          </p:cNvSpPr>
          <p:nvPr>
            <p:ph idx="1"/>
          </p:nvPr>
        </p:nvSpPr>
        <p:spPr>
          <a:xfrm>
            <a:off x="430213" y="1539892"/>
            <a:ext cx="8207375" cy="4246562"/>
          </a:xfrm>
        </p:spPr>
        <p:txBody>
          <a:bodyPr/>
          <a:lstStyle/>
          <a:p>
            <a:r>
              <a:rPr lang="fr-FR" sz="2800" dirty="0" smtClean="0"/>
              <a:t>Disposer de mécanismes permettant une installation granulaire d’Active Directory</a:t>
            </a:r>
          </a:p>
          <a:p>
            <a:r>
              <a:rPr lang="fr-FR" sz="2800" dirty="0" smtClean="0"/>
              <a:t>Elever le niveau de sécurité</a:t>
            </a:r>
          </a:p>
          <a:p>
            <a:r>
              <a:rPr lang="fr-FR" sz="2800" dirty="0" smtClean="0"/>
              <a:t>Améliorer la prise en charge des serveurs distribués géographiquement</a:t>
            </a:r>
          </a:p>
          <a:p>
            <a:r>
              <a:rPr lang="fr-FR" sz="2800" dirty="0" smtClean="0"/>
              <a:t>Optimiser la consommation de bande passante</a:t>
            </a:r>
          </a:p>
          <a:p>
            <a:endParaRPr lang="fr-F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85784" y="284937"/>
            <a:ext cx="8858248" cy="929485"/>
          </a:xfrm>
          <a:prstGeom prst="rect">
            <a:avLst/>
          </a:prstGeom>
          <a:noFill/>
          <a:ln w="9525">
            <a:noFill/>
            <a:miter lim="800000"/>
            <a:headEnd/>
            <a:tailEnd/>
          </a:ln>
          <a:effectLst/>
        </p:spPr>
        <p:txBody>
          <a:bodyPr wrap="square" anchor="ctr">
            <a:spAutoFit/>
          </a:bodyPr>
          <a:lstStyle/>
          <a:p>
            <a:pPr>
              <a:lnSpc>
                <a:spcPct val="85000"/>
              </a:lnSpc>
              <a:defRPr/>
            </a:pPr>
            <a:r>
              <a:rPr lang="fr-FR" sz="3200" b="1" kern="0" dirty="0" smtClean="0">
                <a:solidFill>
                  <a:schemeClr val="accent4"/>
                </a:solidFill>
                <a:latin typeface="+mj-lt"/>
                <a:ea typeface="+mj-ea"/>
                <a:cs typeface="+mj-cs"/>
              </a:rPr>
              <a:t>Assurer </a:t>
            </a:r>
            <a:r>
              <a:rPr lang="fr-FR" sz="3200" b="1" kern="0" dirty="0">
                <a:solidFill>
                  <a:schemeClr val="accent4"/>
                </a:solidFill>
                <a:latin typeface="+mj-lt"/>
                <a:ea typeface="+mj-ea"/>
                <a:cs typeface="+mj-cs"/>
              </a:rPr>
              <a:t>l’efficacité de la politique de mots de passe</a:t>
            </a:r>
          </a:p>
        </p:txBody>
      </p:sp>
      <p:sp>
        <p:nvSpPr>
          <p:cNvPr id="6" name="Shape 468994"/>
          <p:cNvSpPr>
            <a:spLocks noGrp="1" noChangeArrowheads="1"/>
          </p:cNvSpPr>
          <p:nvPr>
            <p:ph type="body" idx="1"/>
          </p:nvPr>
        </p:nvSpPr>
        <p:spPr>
          <a:xfrm>
            <a:off x="142844" y="1357313"/>
            <a:ext cx="8858312" cy="4333494"/>
          </a:xfrm>
        </p:spPr>
        <p:txBody>
          <a:bodyPr/>
          <a:lstStyle/>
          <a:p>
            <a:pPr eaLnBrk="1" hangingPunct="1">
              <a:defRPr/>
            </a:pPr>
            <a:r>
              <a:rPr lang="fr-FR" sz="2400" b="0" dirty="0" smtClean="0"/>
              <a:t>Problématique</a:t>
            </a:r>
            <a:endParaRPr lang="fr-FR" sz="2800" b="0" dirty="0" smtClean="0"/>
          </a:p>
          <a:p>
            <a:pPr lvl="1" eaLnBrk="1" hangingPunct="1">
              <a:defRPr/>
            </a:pPr>
            <a:r>
              <a:rPr lang="fr-FR" sz="2000" b="0" dirty="0" smtClean="0"/>
              <a:t>Les administrateurs délégués disposant des droits nécessaires pour administrer des utilisateurs au sein d’OU spécifiques peuvent utiliser ses droits à mauvais escient</a:t>
            </a:r>
          </a:p>
          <a:p>
            <a:pPr lvl="1" eaLnBrk="1" hangingPunct="1">
              <a:defRPr/>
            </a:pPr>
            <a:r>
              <a:rPr lang="fr-FR" sz="2000" b="0" dirty="0" smtClean="0"/>
              <a:t>Utilisateurs avec  </a:t>
            </a:r>
            <a:r>
              <a:rPr lang="fr-FR" sz="2000" b="0" kern="1200" dirty="0" err="1" smtClean="0">
                <a:solidFill>
                  <a:srgbClr val="FF0000"/>
                </a:solidFill>
                <a:ea typeface="+mn-ea"/>
                <a:cs typeface="Arial" charset="0"/>
              </a:rPr>
              <a:t>Password</a:t>
            </a:r>
            <a:r>
              <a:rPr lang="fr-FR" sz="2000" b="0" kern="1200" dirty="0" smtClean="0">
                <a:solidFill>
                  <a:srgbClr val="FF0000"/>
                </a:solidFill>
                <a:ea typeface="+mn-ea"/>
                <a:cs typeface="Arial" charset="0"/>
              </a:rPr>
              <a:t> Never Expires</a:t>
            </a:r>
            <a:endParaRPr lang="fr-FR" sz="2000" b="0" kern="1200" dirty="0" smtClean="0">
              <a:solidFill>
                <a:srgbClr val="FFFFFF"/>
              </a:solidFill>
              <a:ea typeface="+mn-ea"/>
              <a:cs typeface="Arial" charset="0"/>
            </a:endParaRPr>
          </a:p>
          <a:p>
            <a:pPr lvl="1" eaLnBrk="1" hangingPunct="1">
              <a:defRPr/>
            </a:pPr>
            <a:r>
              <a:rPr lang="fr-FR" sz="2000" dirty="0" smtClean="0"/>
              <a:t>Utilisateurs avec </a:t>
            </a:r>
            <a:r>
              <a:rPr lang="fr-FR" sz="2000" b="0" kern="1200" dirty="0" smtClean="0">
                <a:solidFill>
                  <a:srgbClr val="FFFFFF"/>
                </a:solidFill>
                <a:ea typeface="+mn-ea"/>
                <a:cs typeface="Arial" charset="0"/>
              </a:rPr>
              <a:t>"</a:t>
            </a:r>
            <a:r>
              <a:rPr lang="fr-FR" sz="2000" b="0" kern="1200" dirty="0" err="1" smtClean="0">
                <a:solidFill>
                  <a:srgbClr val="FF0000"/>
                </a:solidFill>
                <a:ea typeface="+mn-ea"/>
                <a:cs typeface="Arial" charset="0"/>
              </a:rPr>
              <a:t>Password</a:t>
            </a:r>
            <a:r>
              <a:rPr lang="fr-FR" sz="2000" b="0" kern="1200" dirty="0" smtClean="0">
                <a:solidFill>
                  <a:srgbClr val="FF0000"/>
                </a:solidFill>
                <a:ea typeface="+mn-ea"/>
                <a:cs typeface="Arial" charset="0"/>
              </a:rPr>
              <a:t> Not </a:t>
            </a:r>
            <a:r>
              <a:rPr lang="fr-FR" sz="2000" b="0" kern="1200" dirty="0" err="1" smtClean="0">
                <a:solidFill>
                  <a:srgbClr val="FF0000"/>
                </a:solidFill>
                <a:ea typeface="+mn-ea"/>
                <a:cs typeface="Arial" charset="0"/>
              </a:rPr>
              <a:t>Required</a:t>
            </a:r>
            <a:endParaRPr lang="fr-FR" sz="2000" b="0" kern="1200" dirty="0" smtClean="0">
              <a:solidFill>
                <a:srgbClr val="FFFFFF"/>
              </a:solidFill>
              <a:ea typeface="+mn-ea"/>
              <a:cs typeface="Arial" charset="0"/>
            </a:endParaRPr>
          </a:p>
          <a:p>
            <a:pPr lvl="1" eaLnBrk="1" hangingPunct="1">
              <a:defRPr/>
            </a:pPr>
            <a:endParaRPr lang="fr-FR" sz="2000" b="0" kern="1200" dirty="0" smtClean="0">
              <a:solidFill>
                <a:srgbClr val="FFFFFF"/>
              </a:solidFill>
              <a:effectLst>
                <a:outerShdw blurRad="38100" dist="38100" dir="2700000" algn="tl">
                  <a:srgbClr val="000000">
                    <a:alpha val="43137"/>
                  </a:srgbClr>
                </a:outerShdw>
              </a:effectLst>
              <a:ea typeface="+mn-ea"/>
              <a:cs typeface="Arial" charset="0"/>
            </a:endParaRPr>
          </a:p>
          <a:p>
            <a:pPr eaLnBrk="1" hangingPunct="1">
              <a:defRPr/>
            </a:pPr>
            <a:r>
              <a:rPr lang="fr-FR" sz="2400" b="0" kern="1200" dirty="0" smtClean="0">
                <a:solidFill>
                  <a:schemeClr val="accent4"/>
                </a:solidFill>
                <a:cs typeface="Arial" charset="0"/>
              </a:rPr>
              <a:t>Solution</a:t>
            </a:r>
          </a:p>
          <a:p>
            <a:pPr lvl="1" eaLnBrk="1" hangingPunct="1">
              <a:defRPr/>
            </a:pPr>
            <a:r>
              <a:rPr lang="fr-FR" sz="2000" dirty="0" smtClean="0"/>
              <a:t>Utiliser les droits étendus pour restreindre au niveau du domaine les possibilités des administrateurs délégués liés à la gestion des mots de passe</a:t>
            </a: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4143372" y="1061715"/>
            <a:ext cx="4381527" cy="5796285"/>
          </a:xfrm>
          <a:prstGeom prst="rect">
            <a:avLst/>
          </a:prstGeom>
          <a:noFill/>
          <a:ln w="9525">
            <a:noFill/>
            <a:miter lim="800000"/>
            <a:headEnd/>
            <a:tailEnd/>
          </a:ln>
        </p:spPr>
      </p:pic>
      <p:sp>
        <p:nvSpPr>
          <p:cNvPr id="26630" name="Text Box 11"/>
          <p:cNvSpPr txBox="1">
            <a:spLocks noChangeArrowheads="1"/>
          </p:cNvSpPr>
          <p:nvPr/>
        </p:nvSpPr>
        <p:spPr bwMode="auto">
          <a:xfrm>
            <a:off x="128582" y="4143380"/>
            <a:ext cx="3657600" cy="1631950"/>
          </a:xfrm>
          <a:prstGeom prst="rect">
            <a:avLst/>
          </a:prstGeom>
          <a:noFill/>
          <a:ln w="6350" algn="ctr">
            <a:noFill/>
            <a:miter lim="800000"/>
            <a:headEnd/>
            <a:tailEnd/>
          </a:ln>
        </p:spPr>
        <p:txBody>
          <a:bodyPr>
            <a:spAutoFit/>
          </a:bodyPr>
          <a:lstStyle/>
          <a:p>
            <a:pPr marL="266700" indent="-266700">
              <a:spcBef>
                <a:spcPct val="50000"/>
              </a:spcBef>
              <a:defRPr/>
            </a:pPr>
            <a:r>
              <a:rPr lang="fr-FR" sz="2000" b="1" i="0" dirty="0">
                <a:latin typeface="+mn-lt"/>
              </a:rPr>
              <a:t>Droits étendus</a:t>
            </a:r>
          </a:p>
          <a:p>
            <a:pPr marL="266700" indent="-266700" algn="just">
              <a:spcBef>
                <a:spcPct val="50000"/>
              </a:spcBef>
              <a:defRPr/>
            </a:pPr>
            <a:r>
              <a:rPr lang="fr-FR" sz="2000" i="0" dirty="0" err="1">
                <a:latin typeface="+mn-lt"/>
              </a:rPr>
              <a:t>Unexpire</a:t>
            </a:r>
            <a:r>
              <a:rPr lang="fr-FR" sz="2000" i="0" dirty="0">
                <a:latin typeface="+mn-lt"/>
              </a:rPr>
              <a:t>-</a:t>
            </a:r>
            <a:r>
              <a:rPr lang="fr-FR" sz="2000" i="0" dirty="0" err="1">
                <a:latin typeface="+mn-lt"/>
              </a:rPr>
              <a:t>Password</a:t>
            </a:r>
            <a:endParaRPr lang="fr-FR" sz="2000" i="0" dirty="0">
              <a:latin typeface="+mn-lt"/>
            </a:endParaRPr>
          </a:p>
          <a:p>
            <a:pPr marL="266700" indent="-266700" algn="just">
              <a:spcBef>
                <a:spcPct val="50000"/>
              </a:spcBef>
              <a:defRPr/>
            </a:pPr>
            <a:r>
              <a:rPr lang="fr-FR" sz="2000" i="0" dirty="0" err="1">
                <a:latin typeface="+mn-lt"/>
              </a:rPr>
              <a:t>Enable</a:t>
            </a:r>
            <a:r>
              <a:rPr lang="fr-FR" sz="2000" i="0" dirty="0">
                <a:latin typeface="+mn-lt"/>
              </a:rPr>
              <a:t>-Per-User-</a:t>
            </a:r>
            <a:r>
              <a:rPr lang="fr-FR" sz="2000" i="0" dirty="0" err="1">
                <a:latin typeface="+mn-lt"/>
              </a:rPr>
              <a:t>Reversibly</a:t>
            </a:r>
            <a:r>
              <a:rPr lang="fr-FR" sz="2000" i="0" dirty="0">
                <a:latin typeface="+mn-lt"/>
              </a:rPr>
              <a:t>-</a:t>
            </a:r>
            <a:r>
              <a:rPr lang="fr-FR" sz="2000" i="0" dirty="0" err="1">
                <a:latin typeface="+mn-lt"/>
              </a:rPr>
              <a:t>Encrypted</a:t>
            </a:r>
            <a:r>
              <a:rPr lang="fr-FR" sz="2000" i="0" dirty="0">
                <a:latin typeface="+mn-lt"/>
              </a:rPr>
              <a:t>-</a:t>
            </a:r>
            <a:r>
              <a:rPr lang="fr-FR" sz="2000" i="0" dirty="0" err="1">
                <a:latin typeface="+mn-lt"/>
              </a:rPr>
              <a:t>Password</a:t>
            </a:r>
            <a:endParaRPr lang="fr-FR" sz="2000" i="0" dirty="0">
              <a:latin typeface="+mn-lt"/>
            </a:endParaRPr>
          </a:p>
        </p:txBody>
      </p:sp>
      <p:sp>
        <p:nvSpPr>
          <p:cNvPr id="26631" name="Freeform 13"/>
          <p:cNvSpPr>
            <a:spLocks/>
          </p:cNvSpPr>
          <p:nvPr/>
        </p:nvSpPr>
        <p:spPr bwMode="auto">
          <a:xfrm>
            <a:off x="3214678" y="4714884"/>
            <a:ext cx="955675" cy="274637"/>
          </a:xfrm>
          <a:custGeom>
            <a:avLst/>
            <a:gdLst>
              <a:gd name="T0" fmla="*/ 0 w 1200"/>
              <a:gd name="T1" fmla="*/ 2147483647 h 173"/>
              <a:gd name="T2" fmla="*/ 2147483647 w 1200"/>
              <a:gd name="T3" fmla="*/ 2147483647 h 173"/>
              <a:gd name="T4" fmla="*/ 2147483647 w 1200"/>
              <a:gd name="T5" fmla="*/ 2147483647 h 173"/>
              <a:gd name="T6" fmla="*/ 0 60000 65536"/>
              <a:gd name="T7" fmla="*/ 0 60000 65536"/>
              <a:gd name="T8" fmla="*/ 0 60000 65536"/>
              <a:gd name="T9" fmla="*/ 0 w 1200"/>
              <a:gd name="T10" fmla="*/ 0 h 173"/>
              <a:gd name="T11" fmla="*/ 1200 w 1200"/>
              <a:gd name="T12" fmla="*/ 173 h 173"/>
            </a:gdLst>
            <a:ahLst/>
            <a:cxnLst>
              <a:cxn ang="T6">
                <a:pos x="T0" y="T1"/>
              </a:cxn>
              <a:cxn ang="T7">
                <a:pos x="T2" y="T3"/>
              </a:cxn>
              <a:cxn ang="T8">
                <a:pos x="T4" y="T5"/>
              </a:cxn>
            </a:cxnLst>
            <a:rect l="T9" t="T10" r="T11" b="T12"/>
            <a:pathLst>
              <a:path w="1200" h="173">
                <a:moveTo>
                  <a:pt x="0" y="36"/>
                </a:moveTo>
                <a:cubicBezTo>
                  <a:pt x="98" y="46"/>
                  <a:pt x="534" y="0"/>
                  <a:pt x="588" y="96"/>
                </a:cubicBezTo>
                <a:cubicBezTo>
                  <a:pt x="629" y="173"/>
                  <a:pt x="1073" y="125"/>
                  <a:pt x="1200" y="132"/>
                </a:cubicBezTo>
              </a:path>
            </a:pathLst>
          </a:custGeom>
          <a:noFill/>
          <a:ln w="28575">
            <a:solidFill>
              <a:schemeClr val="tx1"/>
            </a:solidFill>
            <a:round/>
            <a:headEnd type="oval" w="med" len="med"/>
            <a:tailEnd type="triangle" w="med" len="med"/>
          </a:ln>
        </p:spPr>
        <p:txBody>
          <a:bodyPr wrap="none" anchor="ctr"/>
          <a:lstStyle/>
          <a:p>
            <a:pPr>
              <a:defRPr/>
            </a:pPr>
            <a:endParaRPr lang="fr-FR">
              <a:latin typeface="+mn-lt"/>
            </a:endParaRPr>
          </a:p>
        </p:txBody>
      </p:sp>
      <p:sp>
        <p:nvSpPr>
          <p:cNvPr id="26632" name="Freeform 14"/>
          <p:cNvSpPr>
            <a:spLocks/>
          </p:cNvSpPr>
          <p:nvPr/>
        </p:nvSpPr>
        <p:spPr bwMode="auto">
          <a:xfrm>
            <a:off x="3214678" y="5072074"/>
            <a:ext cx="946150" cy="528637"/>
          </a:xfrm>
          <a:custGeom>
            <a:avLst/>
            <a:gdLst>
              <a:gd name="T0" fmla="*/ 0 w 630"/>
              <a:gd name="T1" fmla="*/ 2147483647 h 186"/>
              <a:gd name="T2" fmla="*/ 2147483647 w 630"/>
              <a:gd name="T3" fmla="*/ 2147483647 h 186"/>
              <a:gd name="T4" fmla="*/ 2147483647 w 630"/>
              <a:gd name="T5" fmla="*/ 0 h 186"/>
              <a:gd name="T6" fmla="*/ 0 60000 65536"/>
              <a:gd name="T7" fmla="*/ 0 60000 65536"/>
              <a:gd name="T8" fmla="*/ 0 60000 65536"/>
              <a:gd name="T9" fmla="*/ 0 w 630"/>
              <a:gd name="T10" fmla="*/ 0 h 186"/>
              <a:gd name="T11" fmla="*/ 630 w 630"/>
              <a:gd name="T12" fmla="*/ 186 h 186"/>
            </a:gdLst>
            <a:ahLst/>
            <a:cxnLst>
              <a:cxn ang="T6">
                <a:pos x="T0" y="T1"/>
              </a:cxn>
              <a:cxn ang="T7">
                <a:pos x="T2" y="T3"/>
              </a:cxn>
              <a:cxn ang="T8">
                <a:pos x="T4" y="T5"/>
              </a:cxn>
            </a:cxnLst>
            <a:rect l="T9" t="T10" r="T11" b="T12"/>
            <a:pathLst>
              <a:path w="630" h="186">
                <a:moveTo>
                  <a:pt x="0" y="182"/>
                </a:moveTo>
                <a:cubicBezTo>
                  <a:pt x="51" y="169"/>
                  <a:pt x="252" y="186"/>
                  <a:pt x="306" y="102"/>
                </a:cubicBezTo>
                <a:cubicBezTo>
                  <a:pt x="352" y="21"/>
                  <a:pt x="563" y="21"/>
                  <a:pt x="630" y="0"/>
                </a:cubicBezTo>
              </a:path>
            </a:pathLst>
          </a:custGeom>
          <a:noFill/>
          <a:ln w="28575">
            <a:solidFill>
              <a:schemeClr val="tx1"/>
            </a:solidFill>
            <a:round/>
            <a:headEnd type="oval" w="med" len="med"/>
            <a:tailEnd type="triangle" w="med" len="med"/>
          </a:ln>
        </p:spPr>
        <p:txBody>
          <a:bodyPr wrap="none" anchor="ctr"/>
          <a:lstStyle/>
          <a:p>
            <a:pPr>
              <a:defRPr/>
            </a:pPr>
            <a:endParaRPr lang="fr-FR">
              <a:latin typeface="+mn-lt"/>
            </a:endParaRPr>
          </a:p>
        </p:txBody>
      </p:sp>
      <p:sp>
        <p:nvSpPr>
          <p:cNvPr id="9" name="Rectangle 2"/>
          <p:cNvSpPr txBox="1">
            <a:spLocks noChangeArrowheads="1"/>
          </p:cNvSpPr>
          <p:nvPr/>
        </p:nvSpPr>
        <p:spPr bwMode="auto">
          <a:xfrm>
            <a:off x="142908" y="251731"/>
            <a:ext cx="8858248" cy="1034129"/>
          </a:xfrm>
          <a:prstGeom prst="rect">
            <a:avLst/>
          </a:prstGeom>
          <a:noFill/>
          <a:ln w="9525">
            <a:noFill/>
            <a:miter lim="800000"/>
            <a:headEnd/>
            <a:tailEnd/>
          </a:ln>
          <a:effectLst/>
        </p:spPr>
        <p:txBody>
          <a:bodyPr wrap="square" anchor="ctr">
            <a:spAutoFit/>
          </a:bodyPr>
          <a:lstStyle/>
          <a:p>
            <a:pPr>
              <a:lnSpc>
                <a:spcPct val="85000"/>
              </a:lnSpc>
              <a:defRPr/>
            </a:pPr>
            <a:r>
              <a:rPr lang="fr-FR" sz="3600" kern="0" dirty="0" smtClean="0">
                <a:solidFill>
                  <a:schemeClr val="accent4"/>
                </a:solidFill>
                <a:latin typeface="+mj-lt"/>
                <a:ea typeface="+mj-ea"/>
                <a:cs typeface="+mj-cs"/>
              </a:rPr>
              <a:t>Assurer </a:t>
            </a:r>
            <a:r>
              <a:rPr lang="fr-FR" sz="3600" kern="0" dirty="0">
                <a:solidFill>
                  <a:schemeClr val="accent4"/>
                </a:solidFill>
                <a:latin typeface="+mj-lt"/>
                <a:ea typeface="+mj-ea"/>
                <a:cs typeface="+mj-cs"/>
              </a:rPr>
              <a:t>l’efficacité de la politique de mots de passe</a:t>
            </a:r>
          </a:p>
        </p:txBody>
      </p:sp>
      <p:sp>
        <p:nvSpPr>
          <p:cNvPr id="10" name="Rectangle 9"/>
          <p:cNvSpPr/>
          <p:nvPr/>
        </p:nvSpPr>
        <p:spPr>
          <a:xfrm>
            <a:off x="4357686" y="4786322"/>
            <a:ext cx="3200400" cy="360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32" y="1285860"/>
            <a:ext cx="4573946" cy="5072098"/>
          </a:xfrm>
          <a:prstGeom prst="rect">
            <a:avLst/>
          </a:prstGeom>
          <a:noFill/>
          <a:ln w="9525">
            <a:noFill/>
            <a:miter lim="800000"/>
            <a:headEnd/>
            <a:tailEnd/>
          </a:ln>
        </p:spPr>
      </p:pic>
      <p:pic>
        <p:nvPicPr>
          <p:cNvPr id="24579" name="Picture 3"/>
          <p:cNvPicPr>
            <a:picLocks noChangeAspect="1" noChangeArrowheads="1"/>
          </p:cNvPicPr>
          <p:nvPr/>
        </p:nvPicPr>
        <p:blipFill>
          <a:blip r:embed="rId4"/>
          <a:srcRect/>
          <a:stretch>
            <a:fillRect/>
          </a:stretch>
        </p:blipFill>
        <p:spPr bwMode="auto">
          <a:xfrm>
            <a:off x="4572000" y="1285860"/>
            <a:ext cx="4573946" cy="5072098"/>
          </a:xfrm>
          <a:prstGeom prst="rect">
            <a:avLst/>
          </a:prstGeom>
          <a:noFill/>
          <a:ln w="9525">
            <a:noFill/>
            <a:miter lim="800000"/>
            <a:headEnd/>
            <a:tailEnd/>
          </a:ln>
        </p:spPr>
      </p:pic>
      <p:sp>
        <p:nvSpPr>
          <p:cNvPr id="9" name="Rectangle 2"/>
          <p:cNvSpPr txBox="1">
            <a:spLocks noChangeArrowheads="1"/>
          </p:cNvSpPr>
          <p:nvPr/>
        </p:nvSpPr>
        <p:spPr bwMode="auto">
          <a:xfrm>
            <a:off x="71470" y="251731"/>
            <a:ext cx="9144000" cy="929485"/>
          </a:xfrm>
          <a:prstGeom prst="rect">
            <a:avLst/>
          </a:prstGeom>
          <a:noFill/>
          <a:ln w="9525">
            <a:noFill/>
            <a:miter lim="800000"/>
            <a:headEnd/>
            <a:tailEnd/>
          </a:ln>
          <a:effectLst/>
        </p:spPr>
        <p:txBody>
          <a:bodyPr anchor="ctr">
            <a:spAutoFit/>
          </a:bodyPr>
          <a:lstStyle/>
          <a:p>
            <a:pPr>
              <a:lnSpc>
                <a:spcPct val="85000"/>
              </a:lnSpc>
              <a:defRPr/>
            </a:pPr>
            <a:r>
              <a:rPr lang="fr-FR" sz="3200" b="1" kern="0" dirty="0" smtClean="0">
                <a:solidFill>
                  <a:schemeClr val="accent4"/>
                </a:solidFill>
                <a:latin typeface="+mj-lt"/>
                <a:ea typeface="+mj-ea"/>
                <a:cs typeface="+mj-cs"/>
              </a:rPr>
              <a:t>Assurer </a:t>
            </a:r>
            <a:r>
              <a:rPr lang="fr-FR" sz="3200" b="1" kern="0" dirty="0">
                <a:solidFill>
                  <a:schemeClr val="accent4"/>
                </a:solidFill>
                <a:latin typeface="+mj-lt"/>
                <a:ea typeface="+mj-ea"/>
                <a:cs typeface="+mj-cs"/>
              </a:rPr>
              <a:t>l’efficacité de la politique de mots de passe</a:t>
            </a:r>
          </a:p>
        </p:txBody>
      </p:sp>
      <p:sp>
        <p:nvSpPr>
          <p:cNvPr id="10" name="Rectangle 9"/>
          <p:cNvSpPr/>
          <p:nvPr/>
        </p:nvSpPr>
        <p:spPr>
          <a:xfrm>
            <a:off x="357158" y="4643446"/>
            <a:ext cx="3643338"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4953000" y="4435484"/>
            <a:ext cx="3200400" cy="207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3870" y="180958"/>
            <a:ext cx="8991600" cy="890588"/>
          </a:xfrm>
        </p:spPr>
        <p:txBody>
          <a:bodyPr/>
          <a:lstStyle/>
          <a:p>
            <a:r>
              <a:rPr lang="fr-FR" sz="3200" dirty="0" smtClean="0"/>
              <a:t>Politiques des mots de passe</a:t>
            </a:r>
          </a:p>
        </p:txBody>
      </p:sp>
      <p:sp>
        <p:nvSpPr>
          <p:cNvPr id="30723" name="Content Placeholder 2"/>
          <p:cNvSpPr>
            <a:spLocks noGrp="1"/>
          </p:cNvSpPr>
          <p:nvPr>
            <p:ph idx="1"/>
          </p:nvPr>
        </p:nvSpPr>
        <p:spPr>
          <a:xfrm>
            <a:off x="411480" y="1016000"/>
            <a:ext cx="8077200" cy="5097463"/>
          </a:xfrm>
        </p:spPr>
        <p:txBody>
          <a:bodyPr/>
          <a:lstStyle/>
          <a:p>
            <a:r>
              <a:rPr lang="fr-FR" sz="2400" dirty="0" smtClean="0"/>
              <a:t>Aujourd’hui la politique des mots de passe appliquée se définit pour l’ensemble du domaine</a:t>
            </a:r>
          </a:p>
          <a:p>
            <a:pPr lvl="1"/>
            <a:r>
              <a:rPr lang="fr-FR" sz="2000" dirty="0" smtClean="0"/>
              <a:t>Default Domain Policy dans un AD 2000/2003</a:t>
            </a:r>
          </a:p>
          <a:p>
            <a:pPr lvl="1"/>
            <a:r>
              <a:rPr lang="fr-FR" sz="2000" dirty="0" smtClean="0"/>
              <a:t>Pas assez granulaire pour certaines organisations </a:t>
            </a:r>
          </a:p>
          <a:p>
            <a:pPr lvl="1"/>
            <a:endParaRPr lang="fr-FR" sz="800" dirty="0" smtClean="0"/>
          </a:p>
          <a:p>
            <a:r>
              <a:rPr lang="fr-FR" sz="2400" dirty="0" smtClean="0"/>
              <a:t>Avec Windows Server 2008 : il devient possible de définir des politiques de comptes au niveau des </a:t>
            </a:r>
            <a:r>
              <a:rPr lang="fr-FR" sz="2400" u="sng" dirty="0" smtClean="0"/>
              <a:t>utilisateurs (ou </a:t>
            </a:r>
            <a:r>
              <a:rPr lang="en-US" sz="2400" u="sng" dirty="0" err="1" smtClean="0"/>
              <a:t>iNetOrgPersons</a:t>
            </a:r>
            <a:r>
              <a:rPr lang="fr-FR" sz="2400" u="sng" dirty="0" smtClean="0"/>
              <a:t>) et des groupes de sécurité du domaine</a:t>
            </a:r>
          </a:p>
          <a:p>
            <a:pPr lvl="1"/>
            <a:r>
              <a:rPr lang="fr-FR" sz="2000" dirty="0" smtClean="0"/>
              <a:t>Ne s’applique pas à l’objet ordinateur et aux comptes locaux (utilisateurs hors domaine)</a:t>
            </a:r>
            <a:endParaRPr lang="fr-FR" sz="2000" dirty="0" smtClean="0">
              <a:solidFill>
                <a:srgbClr val="FF0000"/>
              </a:solidFill>
            </a:endParaRPr>
          </a:p>
          <a:p>
            <a:pPr lvl="1" eaLnBrk="1" hangingPunct="1">
              <a:lnSpc>
                <a:spcPct val="80000"/>
              </a:lnSpc>
              <a:defRPr/>
            </a:pPr>
            <a:r>
              <a:rPr lang="fr-FR" sz="2000" dirty="0" smtClean="0"/>
              <a:t>Le schéma doit être en version 2008 : utilisation d’une nouvelle classe d’objets </a:t>
            </a:r>
            <a:r>
              <a:rPr lang="fr-FR" sz="2000" dirty="0" err="1" smtClean="0"/>
              <a:t>msDs</a:t>
            </a:r>
            <a:r>
              <a:rPr lang="fr-FR" sz="2000" dirty="0" smtClean="0"/>
              <a:t>-</a:t>
            </a:r>
            <a:r>
              <a:rPr lang="fr-FR" sz="2000" dirty="0" err="1" smtClean="0"/>
              <a:t>PasswordSettings</a:t>
            </a:r>
            <a:endParaRPr lang="fr-FR" sz="2000" dirty="0" smtClean="0"/>
          </a:p>
          <a:p>
            <a:pPr lvl="1"/>
            <a:r>
              <a:rPr lang="fr-FR" sz="2000" dirty="0" smtClean="0"/>
              <a:t>Nécessite un </a:t>
            </a:r>
            <a:r>
              <a:rPr lang="fr-FR" sz="2000" u="sng" dirty="0" smtClean="0"/>
              <a:t>niveau fonctionnel de domaine Windows 2008</a:t>
            </a:r>
          </a:p>
          <a:p>
            <a:pPr lvl="1" eaLnBrk="1" hangingPunct="1">
              <a:lnSpc>
                <a:spcPct val="80000"/>
              </a:lnSpc>
              <a:defRPr/>
            </a:pPr>
            <a:endParaRPr lang="fr-FR" sz="1200" dirty="0" smtClean="0"/>
          </a:p>
          <a:p>
            <a:pPr lvl="1"/>
            <a:endParaRPr lang="fr-FR" sz="2000" dirty="0" smtClean="0"/>
          </a:p>
          <a:p>
            <a:endParaRPr lang="en-US" dirty="0" smtClean="0"/>
          </a:p>
        </p:txBody>
      </p:sp>
      <p:pic>
        <p:nvPicPr>
          <p:cNvPr id="4" name="Picture 65" descr="4 color circle inside blue slice"/>
          <p:cNvPicPr>
            <a:picLocks noChangeAspect="1" noChangeArrowheads="1"/>
          </p:cNvPicPr>
          <p:nvPr/>
        </p:nvPicPr>
        <p:blipFill>
          <a:blip r:embed="rId3"/>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Stratégies</a:t>
            </a:r>
            <a:r>
              <a:rPr lang="en-US" sz="3200" dirty="0" smtClean="0"/>
              <a:t> de </a:t>
            </a:r>
            <a:r>
              <a:rPr lang="en-US" sz="3200" dirty="0" err="1" smtClean="0"/>
              <a:t>mots</a:t>
            </a:r>
            <a:r>
              <a:rPr lang="en-US" sz="3200" dirty="0" smtClean="0"/>
              <a:t> de </a:t>
            </a:r>
            <a:r>
              <a:rPr lang="en-US" sz="3200" dirty="0" err="1" smtClean="0"/>
              <a:t>passe</a:t>
            </a:r>
            <a:r>
              <a:rPr lang="en-US" sz="3200" dirty="0" smtClean="0"/>
              <a:t> multiples</a:t>
            </a:r>
            <a:r>
              <a:rPr lang="en-US" dirty="0" smtClean="0"/>
              <a:t/>
            </a:r>
            <a:br>
              <a:rPr lang="en-US" dirty="0" smtClean="0"/>
            </a:br>
            <a:r>
              <a:rPr lang="fr-FR" sz="2400" dirty="0" smtClean="0"/>
              <a:t>Guide Pas à pas</a:t>
            </a:r>
            <a:endParaRPr sz="2800"/>
          </a:p>
        </p:txBody>
      </p:sp>
      <p:grpSp>
        <p:nvGrpSpPr>
          <p:cNvPr id="4" name="Group 10"/>
          <p:cNvGrpSpPr/>
          <p:nvPr/>
        </p:nvGrpSpPr>
        <p:grpSpPr>
          <a:xfrm>
            <a:off x="381000" y="1428468"/>
            <a:ext cx="8380678" cy="857304"/>
            <a:chOff x="0" y="5533"/>
            <a:chExt cx="10607040" cy="1028765"/>
          </a:xfrm>
          <a:solidFill>
            <a:schemeClr val="accent2">
              <a:alpha val="50000"/>
            </a:schemeClr>
          </a:solidFill>
        </p:grpSpPr>
        <p:sp>
          <p:nvSpPr>
            <p:cNvPr id="30" name="Rounded Rectangle 29"/>
            <p:cNvSpPr/>
            <p:nvPr/>
          </p:nvSpPr>
          <p:spPr>
            <a:xfrm>
              <a:off x="0" y="5533"/>
              <a:ext cx="10607040" cy="1028765"/>
            </a:xfrm>
            <a:prstGeom prst="roundRect">
              <a:avLst>
                <a:gd name="adj" fmla="val 10000"/>
              </a:avLst>
            </a:prstGeom>
            <a:grpFill/>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sp>
        <p:sp>
          <p:nvSpPr>
            <p:cNvPr id="31" name="Rounded Rectangle 4"/>
            <p:cNvSpPr/>
            <p:nvPr/>
          </p:nvSpPr>
          <p:spPr>
            <a:xfrm>
              <a:off x="30131" y="35664"/>
              <a:ext cx="10546778" cy="9685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888964">
                <a:lnSpc>
                  <a:spcPct val="90000"/>
                </a:lnSpc>
                <a:spcBef>
                  <a:spcPct val="0"/>
                </a:spcBef>
                <a:spcAft>
                  <a:spcPct val="35000"/>
                </a:spcAft>
              </a:pPr>
              <a:r>
                <a:rPr lang="fr-FR" sz="2000" dirty="0" smtClean="0"/>
                <a:t>Définissez la structure d'organisation et les politiques de mot de passe nécessaires </a:t>
              </a:r>
              <a:endParaRPr lang="en-US" sz="2000" dirty="0">
                <a:solidFill>
                  <a:schemeClr val="tx2"/>
                </a:solidFill>
              </a:endParaRPr>
            </a:p>
          </p:txBody>
        </p:sp>
      </p:grpSp>
      <p:grpSp>
        <p:nvGrpSpPr>
          <p:cNvPr id="5" name="Group 11"/>
          <p:cNvGrpSpPr/>
          <p:nvPr/>
        </p:nvGrpSpPr>
        <p:grpSpPr>
          <a:xfrm>
            <a:off x="4379107" y="2339354"/>
            <a:ext cx="385787" cy="321489"/>
            <a:chOff x="5072048" y="1098596"/>
            <a:chExt cx="462944" cy="385787"/>
          </a:xfrm>
        </p:grpSpPr>
        <p:sp>
          <p:nvSpPr>
            <p:cNvPr id="28" name="Right Arrow 27"/>
            <p:cNvSpPr/>
            <p:nvPr/>
          </p:nvSpPr>
          <p:spPr>
            <a:xfrm rot="5400000">
              <a:off x="5110626" y="1060018"/>
              <a:ext cx="385787" cy="462944"/>
            </a:xfrm>
            <a:prstGeom prst="rightArrow">
              <a:avLst>
                <a:gd name="adj1" fmla="val 60000"/>
                <a:gd name="adj2" fmla="val 50000"/>
              </a:avLst>
            </a:prstGeom>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sp>
        <p:sp>
          <p:nvSpPr>
            <p:cNvPr id="29" name="Right Arrow 6"/>
            <p:cNvSpPr/>
            <p:nvPr/>
          </p:nvSpPr>
          <p:spPr>
            <a:xfrm>
              <a:off x="5164637" y="1098596"/>
              <a:ext cx="277766" cy="270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9683">
                <a:lnSpc>
                  <a:spcPct val="90000"/>
                </a:lnSpc>
                <a:spcBef>
                  <a:spcPct val="0"/>
                </a:spcBef>
                <a:spcAft>
                  <a:spcPct val="35000"/>
                </a:spcAft>
              </a:pPr>
              <a:endParaRPr lang="en-US" sz="1400" dirty="0">
                <a:solidFill>
                  <a:schemeClr val="bg1"/>
                </a:solidFill>
              </a:endParaRPr>
            </a:p>
          </p:txBody>
        </p:sp>
      </p:grpSp>
      <p:grpSp>
        <p:nvGrpSpPr>
          <p:cNvPr id="6" name="Group 12"/>
          <p:cNvGrpSpPr/>
          <p:nvPr/>
        </p:nvGrpSpPr>
        <p:grpSpPr>
          <a:xfrm>
            <a:off x="381000" y="2714425"/>
            <a:ext cx="8380678" cy="857304"/>
            <a:chOff x="0" y="1548682"/>
            <a:chExt cx="10607040" cy="1028765"/>
          </a:xfrm>
          <a:solidFill>
            <a:schemeClr val="accent2">
              <a:alpha val="50000"/>
            </a:schemeClr>
          </a:solidFill>
        </p:grpSpPr>
        <p:sp>
          <p:nvSpPr>
            <p:cNvPr id="26" name="Rounded Rectangle 25"/>
            <p:cNvSpPr/>
            <p:nvPr/>
          </p:nvSpPr>
          <p:spPr>
            <a:xfrm>
              <a:off x="0" y="1548682"/>
              <a:ext cx="10607040" cy="1028765"/>
            </a:xfrm>
            <a:prstGeom prst="roundRect">
              <a:avLst>
                <a:gd name="adj" fmla="val 10000"/>
              </a:avLst>
            </a:prstGeom>
            <a:grpFill/>
          </p:spPr>
          <p:style>
            <a:lnRef idx="2">
              <a:schemeClr val="lt1">
                <a:hueOff val="0"/>
                <a:satOff val="0"/>
                <a:lumOff val="0"/>
                <a:alphaOff val="0"/>
              </a:schemeClr>
            </a:lnRef>
            <a:fillRef idx="1">
              <a:schemeClr val="accent2">
                <a:alpha val="90000"/>
                <a:hueOff val="0"/>
                <a:satOff val="0"/>
                <a:lumOff val="0"/>
                <a:alphaOff val="-13333"/>
              </a:schemeClr>
            </a:fillRef>
            <a:effectRef idx="0">
              <a:schemeClr val="accent2">
                <a:alpha val="90000"/>
                <a:hueOff val="0"/>
                <a:satOff val="0"/>
                <a:lumOff val="0"/>
                <a:alphaOff val="-13333"/>
              </a:schemeClr>
            </a:effectRef>
            <a:fontRef idx="minor">
              <a:schemeClr val="lt1"/>
            </a:fontRef>
          </p:style>
        </p:sp>
        <p:sp>
          <p:nvSpPr>
            <p:cNvPr id="27" name="Rounded Rectangle 8"/>
            <p:cNvSpPr/>
            <p:nvPr/>
          </p:nvSpPr>
          <p:spPr>
            <a:xfrm>
              <a:off x="30131" y="1578813"/>
              <a:ext cx="10546778" cy="9685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888964">
                <a:lnSpc>
                  <a:spcPct val="90000"/>
                </a:lnSpc>
                <a:spcBef>
                  <a:spcPct val="0"/>
                </a:spcBef>
                <a:spcAft>
                  <a:spcPct val="35000"/>
                </a:spcAft>
              </a:pPr>
              <a:r>
                <a:rPr lang="fr-FR" sz="2000" dirty="0" smtClean="0"/>
                <a:t>Créez les groupes nécessaires et ajoutez/déplacez des utilisateurs </a:t>
              </a:r>
              <a:endParaRPr lang="en-US" sz="2000" dirty="0">
                <a:solidFill>
                  <a:schemeClr val="tx2"/>
                </a:solidFill>
              </a:endParaRPr>
            </a:p>
          </p:txBody>
        </p:sp>
      </p:grpSp>
      <p:grpSp>
        <p:nvGrpSpPr>
          <p:cNvPr id="7" name="Group 13"/>
          <p:cNvGrpSpPr/>
          <p:nvPr/>
        </p:nvGrpSpPr>
        <p:grpSpPr>
          <a:xfrm>
            <a:off x="4379107" y="3625311"/>
            <a:ext cx="385787" cy="321489"/>
            <a:chOff x="5072048" y="2641745"/>
            <a:chExt cx="462944" cy="385787"/>
          </a:xfrm>
        </p:grpSpPr>
        <p:sp>
          <p:nvSpPr>
            <p:cNvPr id="24" name="Right Arrow 23"/>
            <p:cNvSpPr/>
            <p:nvPr/>
          </p:nvSpPr>
          <p:spPr>
            <a:xfrm rot="5400000">
              <a:off x="5110626" y="2603167"/>
              <a:ext cx="385787" cy="462944"/>
            </a:xfrm>
            <a:prstGeom prst="rightArrow">
              <a:avLst>
                <a:gd name="adj1" fmla="val 60000"/>
                <a:gd name="adj2" fmla="val 50000"/>
              </a:avLst>
            </a:prstGeom>
          </p:spPr>
          <p:style>
            <a:lnRef idx="0">
              <a:schemeClr val="accent2">
                <a:shade val="90000"/>
                <a:hueOff val="153923"/>
                <a:satOff val="-12630"/>
                <a:lumOff val="19091"/>
                <a:alphaOff val="0"/>
              </a:schemeClr>
            </a:lnRef>
            <a:fillRef idx="1">
              <a:schemeClr val="accent2">
                <a:shade val="90000"/>
                <a:hueOff val="153923"/>
                <a:satOff val="-12630"/>
                <a:lumOff val="19091"/>
                <a:alphaOff val="0"/>
              </a:schemeClr>
            </a:fillRef>
            <a:effectRef idx="0">
              <a:schemeClr val="accent2">
                <a:shade val="90000"/>
                <a:hueOff val="153923"/>
                <a:satOff val="-12630"/>
                <a:lumOff val="19091"/>
                <a:alphaOff val="0"/>
              </a:schemeClr>
            </a:effectRef>
            <a:fontRef idx="minor">
              <a:schemeClr val="lt1"/>
            </a:fontRef>
          </p:style>
        </p:sp>
        <p:sp>
          <p:nvSpPr>
            <p:cNvPr id="25" name="Right Arrow 10"/>
            <p:cNvSpPr/>
            <p:nvPr/>
          </p:nvSpPr>
          <p:spPr>
            <a:xfrm>
              <a:off x="5164637" y="2641745"/>
              <a:ext cx="277766" cy="270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9683">
                <a:lnSpc>
                  <a:spcPct val="90000"/>
                </a:lnSpc>
                <a:spcBef>
                  <a:spcPct val="0"/>
                </a:spcBef>
                <a:spcAft>
                  <a:spcPct val="35000"/>
                </a:spcAft>
              </a:pPr>
              <a:endParaRPr lang="en-US" sz="1400" dirty="0">
                <a:solidFill>
                  <a:schemeClr val="bg1"/>
                </a:solidFill>
              </a:endParaRPr>
            </a:p>
          </p:txBody>
        </p:sp>
      </p:grpSp>
      <p:grpSp>
        <p:nvGrpSpPr>
          <p:cNvPr id="8" name="Group 14"/>
          <p:cNvGrpSpPr/>
          <p:nvPr/>
        </p:nvGrpSpPr>
        <p:grpSpPr>
          <a:xfrm>
            <a:off x="381000" y="4000383"/>
            <a:ext cx="8380678" cy="857304"/>
            <a:chOff x="0" y="3091831"/>
            <a:chExt cx="10607040" cy="1028765"/>
          </a:xfrm>
          <a:solidFill>
            <a:schemeClr val="accent2">
              <a:alpha val="50000"/>
            </a:schemeClr>
          </a:solidFill>
        </p:grpSpPr>
        <p:sp>
          <p:nvSpPr>
            <p:cNvPr id="22" name="Rounded Rectangle 21"/>
            <p:cNvSpPr/>
            <p:nvPr/>
          </p:nvSpPr>
          <p:spPr>
            <a:xfrm>
              <a:off x="0" y="3091831"/>
              <a:ext cx="10607040" cy="1028765"/>
            </a:xfrm>
            <a:prstGeom prst="roundRect">
              <a:avLst>
                <a:gd name="adj" fmla="val 10000"/>
              </a:avLst>
            </a:prstGeom>
            <a:grpFill/>
          </p:spPr>
          <p:style>
            <a:lnRef idx="2">
              <a:schemeClr val="lt1">
                <a:hueOff val="0"/>
                <a:satOff val="0"/>
                <a:lumOff val="0"/>
                <a:alphaOff val="0"/>
              </a:schemeClr>
            </a:lnRef>
            <a:fillRef idx="1">
              <a:schemeClr val="accent2">
                <a:alpha val="90000"/>
                <a:hueOff val="0"/>
                <a:satOff val="0"/>
                <a:lumOff val="0"/>
                <a:alphaOff val="-26667"/>
              </a:schemeClr>
            </a:fillRef>
            <a:effectRef idx="0">
              <a:schemeClr val="accent2">
                <a:alpha val="90000"/>
                <a:hueOff val="0"/>
                <a:satOff val="0"/>
                <a:lumOff val="0"/>
                <a:alphaOff val="-26667"/>
              </a:schemeClr>
            </a:effectRef>
            <a:fontRef idx="minor">
              <a:schemeClr val="lt1"/>
            </a:fontRef>
          </p:style>
        </p:sp>
        <p:sp>
          <p:nvSpPr>
            <p:cNvPr id="23" name="Rounded Rectangle 12"/>
            <p:cNvSpPr/>
            <p:nvPr/>
          </p:nvSpPr>
          <p:spPr>
            <a:xfrm>
              <a:off x="30131" y="3121962"/>
              <a:ext cx="10546778" cy="9685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888964">
                <a:lnSpc>
                  <a:spcPct val="90000"/>
                </a:lnSpc>
                <a:spcBef>
                  <a:spcPct val="0"/>
                </a:spcBef>
                <a:spcAft>
                  <a:spcPct val="35000"/>
                </a:spcAft>
              </a:pPr>
              <a:r>
                <a:rPr lang="fr-FR" sz="2000" dirty="0" smtClean="0"/>
                <a:t>Créez les objets paramètres de mot de passe (</a:t>
              </a:r>
              <a:r>
                <a:rPr lang="fr-FR" sz="2000" dirty="0" err="1" smtClean="0"/>
                <a:t>Password</a:t>
              </a:r>
              <a:r>
                <a:rPr lang="fr-FR" sz="2000" dirty="0" smtClean="0"/>
                <a:t> Settings </a:t>
              </a:r>
              <a:r>
                <a:rPr lang="fr-FR" sz="2000" dirty="0" err="1" smtClean="0"/>
                <a:t>Objects</a:t>
              </a:r>
              <a:r>
                <a:rPr lang="fr-FR" sz="2000" dirty="0" smtClean="0"/>
                <a:t>) pour toutes les politiques de mot de passe définies </a:t>
              </a:r>
              <a:endParaRPr lang="en-US" sz="2000" dirty="0">
                <a:solidFill>
                  <a:schemeClr val="tx2"/>
                </a:solidFill>
              </a:endParaRPr>
            </a:p>
          </p:txBody>
        </p:sp>
      </p:grpSp>
      <p:grpSp>
        <p:nvGrpSpPr>
          <p:cNvPr id="10" name="Group 15"/>
          <p:cNvGrpSpPr/>
          <p:nvPr/>
        </p:nvGrpSpPr>
        <p:grpSpPr>
          <a:xfrm>
            <a:off x="4379107" y="4911269"/>
            <a:ext cx="385787" cy="321489"/>
            <a:chOff x="5072048" y="4184894"/>
            <a:chExt cx="462944" cy="385787"/>
          </a:xfrm>
        </p:grpSpPr>
        <p:sp>
          <p:nvSpPr>
            <p:cNvPr id="20" name="Right Arrow 19"/>
            <p:cNvSpPr/>
            <p:nvPr/>
          </p:nvSpPr>
          <p:spPr>
            <a:xfrm rot="5400000">
              <a:off x="5110626" y="4146316"/>
              <a:ext cx="385787" cy="462944"/>
            </a:xfrm>
            <a:prstGeom prst="rightArrow">
              <a:avLst>
                <a:gd name="adj1" fmla="val 60000"/>
                <a:gd name="adj2" fmla="val 50000"/>
              </a:avLst>
            </a:prstGeom>
          </p:spPr>
          <p:style>
            <a:lnRef idx="0">
              <a:schemeClr val="accent2">
                <a:shade val="90000"/>
                <a:hueOff val="307846"/>
                <a:satOff val="-25261"/>
                <a:lumOff val="38181"/>
                <a:alphaOff val="0"/>
              </a:schemeClr>
            </a:lnRef>
            <a:fillRef idx="1">
              <a:schemeClr val="accent2">
                <a:shade val="90000"/>
                <a:hueOff val="307846"/>
                <a:satOff val="-25261"/>
                <a:lumOff val="38181"/>
                <a:alphaOff val="0"/>
              </a:schemeClr>
            </a:fillRef>
            <a:effectRef idx="0">
              <a:schemeClr val="accent2">
                <a:shade val="90000"/>
                <a:hueOff val="307846"/>
                <a:satOff val="-25261"/>
                <a:lumOff val="38181"/>
                <a:alphaOff val="0"/>
              </a:schemeClr>
            </a:effectRef>
            <a:fontRef idx="minor">
              <a:schemeClr val="lt1"/>
            </a:fontRef>
          </p:style>
        </p:sp>
        <p:sp>
          <p:nvSpPr>
            <p:cNvPr id="21" name="Right Arrow 14"/>
            <p:cNvSpPr/>
            <p:nvPr/>
          </p:nvSpPr>
          <p:spPr>
            <a:xfrm>
              <a:off x="5164637" y="4184894"/>
              <a:ext cx="277766" cy="270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9683">
                <a:lnSpc>
                  <a:spcPct val="90000"/>
                </a:lnSpc>
                <a:spcBef>
                  <a:spcPct val="0"/>
                </a:spcBef>
                <a:spcAft>
                  <a:spcPct val="35000"/>
                </a:spcAft>
              </a:pPr>
              <a:endParaRPr lang="en-US" sz="1400" dirty="0">
                <a:solidFill>
                  <a:schemeClr val="bg1"/>
                </a:solidFill>
              </a:endParaRPr>
            </a:p>
          </p:txBody>
        </p:sp>
      </p:grpSp>
      <p:grpSp>
        <p:nvGrpSpPr>
          <p:cNvPr id="11" name="Group 16"/>
          <p:cNvGrpSpPr/>
          <p:nvPr/>
        </p:nvGrpSpPr>
        <p:grpSpPr>
          <a:xfrm>
            <a:off x="381000" y="5286340"/>
            <a:ext cx="8380678" cy="857304"/>
            <a:chOff x="0" y="4634980"/>
            <a:chExt cx="10607040" cy="1028765"/>
          </a:xfrm>
          <a:solidFill>
            <a:schemeClr val="accent2">
              <a:alpha val="50000"/>
            </a:schemeClr>
          </a:solidFill>
        </p:grpSpPr>
        <p:sp>
          <p:nvSpPr>
            <p:cNvPr id="18" name="Rounded Rectangle 17"/>
            <p:cNvSpPr/>
            <p:nvPr/>
          </p:nvSpPr>
          <p:spPr>
            <a:xfrm>
              <a:off x="0" y="4634980"/>
              <a:ext cx="10607040" cy="1028765"/>
            </a:xfrm>
            <a:prstGeom prst="roundRect">
              <a:avLst>
                <a:gd name="adj" fmla="val 10000"/>
              </a:avLst>
            </a:prstGeom>
            <a:grpFill/>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sp>
        <p:sp>
          <p:nvSpPr>
            <p:cNvPr id="19" name="Rounded Rectangle 16"/>
            <p:cNvSpPr/>
            <p:nvPr/>
          </p:nvSpPr>
          <p:spPr>
            <a:xfrm>
              <a:off x="30131" y="4665111"/>
              <a:ext cx="10546778" cy="9685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888964">
                <a:lnSpc>
                  <a:spcPct val="90000"/>
                </a:lnSpc>
                <a:spcBef>
                  <a:spcPct val="0"/>
                </a:spcBef>
                <a:spcAft>
                  <a:spcPct val="35000"/>
                </a:spcAft>
              </a:pPr>
              <a:r>
                <a:rPr lang="fr-FR" sz="2000" dirty="0" smtClean="0"/>
                <a:t>Appliquez les </a:t>
              </a:r>
              <a:r>
                <a:rPr lang="fr-FR" sz="2000" dirty="0" err="1" smtClean="0"/>
                <a:t>PSOs</a:t>
              </a:r>
              <a:r>
                <a:rPr lang="fr-FR" sz="2000" dirty="0" smtClean="0"/>
                <a:t> aux utilisateurs/groupes de sécurité globaux appropriés</a:t>
              </a:r>
              <a:endParaRPr lang="en-US" sz="2000" dirty="0">
                <a:solidFill>
                  <a:schemeClr val="tx2"/>
                </a:solidFill>
              </a:endParaRPr>
            </a:p>
          </p:txBody>
        </p:sp>
      </p:grpSp>
      <p:pic>
        <p:nvPicPr>
          <p:cNvPr id="32" name="Picture 65" descr="4 color circle inside blue slice"/>
          <p:cNvPicPr>
            <a:picLocks noChangeAspect="1" noChangeArrowheads="1"/>
          </p:cNvPicPr>
          <p:nvPr/>
        </p:nvPicPr>
        <p:blipFill>
          <a:blip r:embed="rId3"/>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7463"/>
            <a:ext cx="9144000" cy="1049337"/>
          </a:xfrm>
        </p:spPr>
        <p:txBody>
          <a:bodyPr/>
          <a:lstStyle/>
          <a:p>
            <a:pPr eaLnBrk="1" hangingPunct="1">
              <a:defRPr/>
            </a:pPr>
            <a:r>
              <a:rPr lang="fr-FR" sz="3200" dirty="0" smtClean="0"/>
              <a:t>Stratégies de mots de passe multiples (1/2)</a:t>
            </a:r>
          </a:p>
        </p:txBody>
      </p:sp>
      <p:pic>
        <p:nvPicPr>
          <p:cNvPr id="16387" name="Content Placeholder 9" descr="FGPP-01 ADUC Password Settings Objects FS.jpg"/>
          <p:cNvPicPr>
            <a:picLocks noGrp="1" noChangeAspect="1"/>
          </p:cNvPicPr>
          <p:nvPr>
            <p:ph idx="1"/>
          </p:nvPr>
        </p:nvPicPr>
        <p:blipFill>
          <a:blip r:embed="rId3"/>
          <a:srcRect/>
          <a:stretch>
            <a:fillRect/>
          </a:stretch>
        </p:blipFill>
        <p:spPr>
          <a:xfrm>
            <a:off x="720725" y="1079500"/>
            <a:ext cx="7920038" cy="5942013"/>
          </a:xfrm>
        </p:spPr>
      </p:pic>
      <p:pic>
        <p:nvPicPr>
          <p:cNvPr id="6" name="Content Placeholder 7" descr="FGPP-02a Attribute Editor Strong FS.jpg"/>
          <p:cNvPicPr>
            <a:picLocks noChangeAspect="1"/>
          </p:cNvPicPr>
          <p:nvPr/>
        </p:nvPicPr>
        <p:blipFill>
          <a:blip r:embed="rId4"/>
          <a:srcRect/>
          <a:stretch>
            <a:fillRect/>
          </a:stretch>
        </p:blipFill>
        <p:spPr bwMode="auto">
          <a:xfrm>
            <a:off x="720725" y="1079500"/>
            <a:ext cx="7920038" cy="5942013"/>
          </a:xfrm>
          <a:prstGeom prst="rect">
            <a:avLst/>
          </a:prstGeom>
          <a:noFill/>
          <a:ln w="9525">
            <a:noFill/>
            <a:miter lim="800000"/>
            <a:headEnd/>
            <a:tailEnd/>
          </a:ln>
        </p:spPr>
      </p:pic>
      <p:pic>
        <p:nvPicPr>
          <p:cNvPr id="7" name="Content Placeholder 7" descr="FGPP-02b Attribute Editor Weak FS.jpg"/>
          <p:cNvPicPr>
            <a:picLocks noChangeAspect="1"/>
          </p:cNvPicPr>
          <p:nvPr/>
        </p:nvPicPr>
        <p:blipFill>
          <a:blip r:embed="rId5"/>
          <a:srcRect/>
          <a:stretch>
            <a:fillRect/>
          </a:stretch>
        </p:blipFill>
        <p:spPr bwMode="auto">
          <a:xfrm>
            <a:off x="142844" y="857232"/>
            <a:ext cx="8950572" cy="6715172"/>
          </a:xfrm>
          <a:prstGeom prst="rect">
            <a:avLst/>
          </a:prstGeom>
          <a:ln>
            <a:noFill/>
          </a:ln>
          <a:effectLst>
            <a:outerShdw blurRad="292100" dist="139700" dir="2700000" algn="tl" rotWithShape="0">
              <a:srgbClr val="333333">
                <a:alpha val="65000"/>
              </a:srgbClr>
            </a:outerShdw>
          </a:effectLst>
        </p:spPr>
      </p:pic>
      <p:pic>
        <p:nvPicPr>
          <p:cNvPr id="8" name="Picture 65" descr="4 color circle inside blue slice"/>
          <p:cNvPicPr>
            <a:picLocks noChangeAspect="1" noChangeArrowheads="1"/>
          </p:cNvPicPr>
          <p:nvPr/>
        </p:nvPicPr>
        <p:blipFill>
          <a:blip r:embed="rId6"/>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7" descr="FGPP-03 ADUC Show FGPP Groups FS.jpg"/>
          <p:cNvPicPr>
            <a:picLocks noChangeAspect="1"/>
          </p:cNvPicPr>
          <p:nvPr/>
        </p:nvPicPr>
        <p:blipFill>
          <a:blip r:embed="rId3"/>
          <a:srcRect/>
          <a:stretch>
            <a:fillRect/>
          </a:stretch>
        </p:blipFill>
        <p:spPr bwMode="auto">
          <a:xfrm>
            <a:off x="720725" y="1079500"/>
            <a:ext cx="7920038" cy="5942013"/>
          </a:xfrm>
          <a:prstGeom prst="rect">
            <a:avLst/>
          </a:prstGeom>
          <a:noFill/>
          <a:ln w="9525">
            <a:noFill/>
            <a:miter lim="800000"/>
            <a:headEnd/>
            <a:tailEnd/>
          </a:ln>
        </p:spPr>
      </p:pic>
      <p:sp>
        <p:nvSpPr>
          <p:cNvPr id="5" name="Rectangle 2"/>
          <p:cNvSpPr>
            <a:spLocks noGrp="1" noChangeArrowheads="1"/>
          </p:cNvSpPr>
          <p:nvPr>
            <p:ph type="title"/>
          </p:nvPr>
        </p:nvSpPr>
        <p:spPr>
          <a:xfrm>
            <a:off x="0" y="17463"/>
            <a:ext cx="9144000" cy="1033462"/>
          </a:xfrm>
        </p:spPr>
        <p:txBody>
          <a:bodyPr/>
          <a:lstStyle/>
          <a:p>
            <a:pPr eaLnBrk="1" hangingPunct="1">
              <a:defRPr/>
            </a:pPr>
            <a:r>
              <a:rPr lang="fr-FR" sz="3200" dirty="0" smtClean="0"/>
              <a:t>Stratégies de mots de passe multiples (2/2)</a:t>
            </a:r>
          </a:p>
        </p:txBody>
      </p:sp>
      <p:pic>
        <p:nvPicPr>
          <p:cNvPr id="6" name="Content Placeholder 7" descr="FGPP-03 ADUC Show Memberships FS.jpg"/>
          <p:cNvPicPr>
            <a:picLocks noGrp="1" noChangeAspect="1"/>
          </p:cNvPicPr>
          <p:nvPr>
            <p:ph idx="1"/>
          </p:nvPr>
        </p:nvPicPr>
        <p:blipFill>
          <a:blip r:embed="rId4"/>
          <a:srcRect/>
          <a:stretch>
            <a:fillRect/>
          </a:stretch>
        </p:blipFill>
        <p:spPr>
          <a:xfrm>
            <a:off x="720725" y="1079500"/>
            <a:ext cx="7920038" cy="5942013"/>
          </a:xfrm>
        </p:spPr>
      </p:pic>
      <p:pic>
        <p:nvPicPr>
          <p:cNvPr id="7" name="Content Placeholder 7" descr="FGPP-04b Cmd Weak Fail Strong Succeed FS.jpg"/>
          <p:cNvPicPr>
            <a:picLocks noChangeAspect="1"/>
          </p:cNvPicPr>
          <p:nvPr/>
        </p:nvPicPr>
        <p:blipFill>
          <a:blip r:embed="rId5"/>
          <a:srcRect/>
          <a:stretch>
            <a:fillRect/>
          </a:stretch>
        </p:blipFill>
        <p:spPr bwMode="auto">
          <a:xfrm>
            <a:off x="720725" y="1079500"/>
            <a:ext cx="7920038" cy="5942013"/>
          </a:xfrm>
          <a:prstGeom prst="rect">
            <a:avLst/>
          </a:prstGeom>
          <a:noFill/>
          <a:ln w="9525">
            <a:noFill/>
            <a:miter lim="800000"/>
            <a:headEnd/>
            <a:tailEnd/>
          </a:ln>
        </p:spPr>
      </p:pic>
      <p:pic>
        <p:nvPicPr>
          <p:cNvPr id="8" name="Content Placeholder 7" descr="FGPP-04d Weak Succeed FS.jpg"/>
          <p:cNvPicPr>
            <a:picLocks noChangeAspect="1"/>
          </p:cNvPicPr>
          <p:nvPr/>
        </p:nvPicPr>
        <p:blipFill>
          <a:blip r:embed="rId6"/>
          <a:srcRect/>
          <a:stretch>
            <a:fillRect/>
          </a:stretch>
        </p:blipFill>
        <p:spPr bwMode="auto">
          <a:xfrm>
            <a:off x="720725" y="1079500"/>
            <a:ext cx="7920038" cy="5942013"/>
          </a:xfrm>
          <a:prstGeom prst="rect">
            <a:avLst/>
          </a:prstGeom>
          <a:noFill/>
          <a:ln w="9525">
            <a:noFill/>
            <a:miter lim="800000"/>
            <a:headEnd/>
            <a:tailEnd/>
          </a:ln>
        </p:spPr>
      </p:pic>
      <p:pic>
        <p:nvPicPr>
          <p:cNvPr id="9" name="Content Placeholder 7" descr="FGPP-05a Edit Strong Precedence FS.jpg"/>
          <p:cNvPicPr>
            <a:picLocks noChangeAspect="1"/>
          </p:cNvPicPr>
          <p:nvPr/>
        </p:nvPicPr>
        <p:blipFill>
          <a:blip r:embed="rId7"/>
          <a:srcRect/>
          <a:stretch>
            <a:fillRect/>
          </a:stretch>
        </p:blipFill>
        <p:spPr bwMode="auto">
          <a:xfrm>
            <a:off x="720725" y="1079500"/>
            <a:ext cx="7920038" cy="5942013"/>
          </a:xfrm>
          <a:prstGeom prst="rect">
            <a:avLst/>
          </a:prstGeom>
          <a:noFill/>
          <a:ln w="9525">
            <a:noFill/>
            <a:miter lim="800000"/>
            <a:headEnd/>
            <a:tailEnd/>
          </a:ln>
        </p:spPr>
      </p:pic>
      <p:pic>
        <p:nvPicPr>
          <p:cNvPr id="10" name="Content Placeholder 7" descr="FGPP-05b Edit Strong Precedence FS.jpg"/>
          <p:cNvPicPr>
            <a:picLocks noChangeAspect="1"/>
          </p:cNvPicPr>
          <p:nvPr/>
        </p:nvPicPr>
        <p:blipFill>
          <a:blip r:embed="rId8"/>
          <a:srcRect/>
          <a:stretch>
            <a:fillRect/>
          </a:stretch>
        </p:blipFill>
        <p:spPr bwMode="auto">
          <a:xfrm>
            <a:off x="720725" y="1079500"/>
            <a:ext cx="7920038" cy="5942013"/>
          </a:xfrm>
          <a:prstGeom prst="rect">
            <a:avLst/>
          </a:prstGeom>
          <a:noFill/>
          <a:ln w="9525">
            <a:noFill/>
            <a:miter lim="800000"/>
            <a:headEnd/>
            <a:tailEnd/>
          </a:ln>
        </p:spPr>
      </p:pic>
      <p:pic>
        <p:nvPicPr>
          <p:cNvPr id="11" name="Content Placeholder 7" descr="FGPP-05c Edit Strong Precedence FS.jpg"/>
          <p:cNvPicPr>
            <a:picLocks noChangeAspect="1"/>
          </p:cNvPicPr>
          <p:nvPr/>
        </p:nvPicPr>
        <p:blipFill>
          <a:blip r:embed="rId9"/>
          <a:srcRect/>
          <a:stretch>
            <a:fillRect/>
          </a:stretch>
        </p:blipFill>
        <p:spPr bwMode="auto">
          <a:xfrm>
            <a:off x="720725" y="1079500"/>
            <a:ext cx="7920038" cy="5942013"/>
          </a:xfrm>
          <a:prstGeom prst="rect">
            <a:avLst/>
          </a:prstGeom>
          <a:noFill/>
          <a:ln w="9525">
            <a:noFill/>
            <a:miter lim="800000"/>
            <a:headEnd/>
            <a:tailEnd/>
          </a:ln>
        </p:spPr>
      </p:pic>
      <p:pic>
        <p:nvPicPr>
          <p:cNvPr id="12" name="Content Placeholder 7" descr="FGPP-05d Edit Strong Precedence FS.jpg"/>
          <p:cNvPicPr>
            <a:picLocks noChangeAspect="1"/>
          </p:cNvPicPr>
          <p:nvPr/>
        </p:nvPicPr>
        <p:blipFill>
          <a:blip r:embed="rId10"/>
          <a:srcRect/>
          <a:stretch>
            <a:fillRect/>
          </a:stretch>
        </p:blipFill>
        <p:spPr bwMode="auto">
          <a:xfrm>
            <a:off x="720725" y="1079500"/>
            <a:ext cx="7920038" cy="5942013"/>
          </a:xfrm>
          <a:prstGeom prst="rect">
            <a:avLst/>
          </a:prstGeom>
          <a:noFill/>
          <a:ln w="9525">
            <a:noFill/>
            <a:miter lim="800000"/>
            <a:headEnd/>
            <a:tailEnd/>
          </a:ln>
        </p:spPr>
      </p:pic>
      <p:pic>
        <p:nvPicPr>
          <p:cNvPr id="13" name="Content Placeholder 7" descr="FGPP-05e Edit Strong Precedence FS.jpg"/>
          <p:cNvPicPr>
            <a:picLocks noChangeAspect="1"/>
          </p:cNvPicPr>
          <p:nvPr/>
        </p:nvPicPr>
        <p:blipFill>
          <a:blip r:embed="rId11"/>
          <a:srcRect/>
          <a:stretch>
            <a:fillRect/>
          </a:stretch>
        </p:blipFill>
        <p:spPr bwMode="auto">
          <a:xfrm>
            <a:off x="720725" y="1079500"/>
            <a:ext cx="7920038" cy="5942013"/>
          </a:xfrm>
          <a:prstGeom prst="rect">
            <a:avLst/>
          </a:prstGeom>
          <a:noFill/>
          <a:ln w="9525">
            <a:noFill/>
            <a:miter lim="800000"/>
            <a:headEnd/>
            <a:tailEnd/>
          </a:ln>
        </p:spPr>
      </p:pic>
      <p:pic>
        <p:nvPicPr>
          <p:cNvPr id="14" name="Content Placeholder 7" descr="FGPP-06a Before Weak Failed FS.jpg"/>
          <p:cNvPicPr>
            <a:picLocks noChangeAspect="1"/>
          </p:cNvPicPr>
          <p:nvPr/>
        </p:nvPicPr>
        <p:blipFill>
          <a:blip r:embed="rId12"/>
          <a:srcRect/>
          <a:stretch>
            <a:fillRect/>
          </a:stretch>
        </p:blipFill>
        <p:spPr bwMode="auto">
          <a:xfrm>
            <a:off x="720725" y="1079500"/>
            <a:ext cx="7920038" cy="5942013"/>
          </a:xfrm>
          <a:prstGeom prst="rect">
            <a:avLst/>
          </a:prstGeom>
          <a:noFill/>
          <a:ln w="9525">
            <a:noFill/>
            <a:miter lim="800000"/>
            <a:headEnd/>
            <a:tailEnd/>
          </a:ln>
        </p:spPr>
      </p:pic>
      <p:pic>
        <p:nvPicPr>
          <p:cNvPr id="15" name="Content Placeholder 7" descr="FGPP-06b Weak Failed FS.jpg"/>
          <p:cNvPicPr>
            <a:picLocks noChangeAspect="1"/>
          </p:cNvPicPr>
          <p:nvPr/>
        </p:nvPicPr>
        <p:blipFill>
          <a:blip r:embed="rId13"/>
          <a:srcRect/>
          <a:stretch>
            <a:fillRect/>
          </a:stretch>
        </p:blipFill>
        <p:spPr bwMode="auto">
          <a:xfrm>
            <a:off x="720725" y="1079500"/>
            <a:ext cx="7920038" cy="5942013"/>
          </a:xfrm>
          <a:prstGeom prst="rect">
            <a:avLst/>
          </a:prstGeom>
          <a:noFill/>
          <a:ln w="9525">
            <a:noFill/>
            <a:miter lim="800000"/>
            <a:headEnd/>
            <a:tailEnd/>
          </a:ln>
        </p:spPr>
      </p:pic>
      <p:pic>
        <p:nvPicPr>
          <p:cNvPr id="16" name="Content Placeholder 7" descr="FGPP-07b RPSO Attribute Editor Filter FS.jpg"/>
          <p:cNvPicPr>
            <a:picLocks noChangeAspect="1"/>
          </p:cNvPicPr>
          <p:nvPr/>
        </p:nvPicPr>
        <p:blipFill>
          <a:blip r:embed="rId14"/>
          <a:srcRect/>
          <a:stretch>
            <a:fillRect/>
          </a:stretch>
        </p:blipFill>
        <p:spPr bwMode="auto">
          <a:xfrm>
            <a:off x="720725" y="1079500"/>
            <a:ext cx="7920038" cy="5942013"/>
          </a:xfrm>
          <a:prstGeom prst="rect">
            <a:avLst/>
          </a:prstGeom>
          <a:noFill/>
          <a:ln w="9525">
            <a:noFill/>
            <a:miter lim="800000"/>
            <a:headEnd/>
            <a:tailEnd/>
          </a:ln>
        </p:spPr>
      </p:pic>
      <p:pic>
        <p:nvPicPr>
          <p:cNvPr id="17" name="Content Placeholder 7" descr="FGPP-07c RPSO Attribute Editor FS.jpg"/>
          <p:cNvPicPr>
            <a:picLocks noChangeAspect="1"/>
          </p:cNvPicPr>
          <p:nvPr/>
        </p:nvPicPr>
        <p:blipFill>
          <a:blip r:embed="rId15"/>
          <a:srcRect/>
          <a:stretch>
            <a:fillRect/>
          </a:stretch>
        </p:blipFill>
        <p:spPr bwMode="auto">
          <a:xfrm>
            <a:off x="720725" y="1079500"/>
            <a:ext cx="7920038" cy="5942013"/>
          </a:xfrm>
          <a:prstGeom prst="rect">
            <a:avLst/>
          </a:prstGeom>
          <a:noFill/>
          <a:ln w="9525">
            <a:noFill/>
            <a:miter lim="800000"/>
            <a:headEnd/>
            <a:tailEnd/>
          </a:ln>
        </p:spPr>
      </p:pic>
      <p:pic>
        <p:nvPicPr>
          <p:cNvPr id="18" name="Picture 65" descr="4 color circle inside blue slice"/>
          <p:cNvPicPr>
            <a:picLocks noChangeAspect="1" noChangeArrowheads="1"/>
          </p:cNvPicPr>
          <p:nvPr/>
        </p:nvPicPr>
        <p:blipFill>
          <a:blip r:embed="rId16"/>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09521"/>
            <a:ext cx="9144000" cy="1033463"/>
          </a:xfrm>
        </p:spPr>
        <p:txBody>
          <a:bodyPr/>
          <a:lstStyle/>
          <a:p>
            <a:pPr>
              <a:defRPr/>
            </a:pPr>
            <a:r>
              <a:rPr lang="fr-FR" sz="3200" dirty="0" smtClean="0"/>
              <a:t>Audit plus granulaire</a:t>
            </a:r>
            <a:endParaRPr lang="fr-FR" sz="3200" dirty="0"/>
          </a:p>
        </p:txBody>
      </p:sp>
      <p:sp>
        <p:nvSpPr>
          <p:cNvPr id="3" name="Content Placeholder 2"/>
          <p:cNvSpPr>
            <a:spLocks noGrp="1"/>
          </p:cNvSpPr>
          <p:nvPr>
            <p:ph idx="1"/>
          </p:nvPr>
        </p:nvSpPr>
        <p:spPr>
          <a:xfrm>
            <a:off x="304800" y="1000108"/>
            <a:ext cx="8153400" cy="4321183"/>
          </a:xfrm>
        </p:spPr>
        <p:txBody>
          <a:bodyPr/>
          <a:lstStyle/>
          <a:p>
            <a:pPr>
              <a:defRPr/>
            </a:pPr>
            <a:r>
              <a:rPr lang="fr-FR" sz="2400" dirty="0" smtClean="0"/>
              <a:t>Historiquement une unique catégorie d’Audit était disponible pour l’ensemble des modifications apporté à Active Directory</a:t>
            </a:r>
          </a:p>
          <a:p>
            <a:pPr lvl="1">
              <a:defRPr/>
            </a:pPr>
            <a:r>
              <a:rPr lang="fr-FR" sz="2000" dirty="0" smtClean="0"/>
              <a:t>Audit Directory Service Access, </a:t>
            </a:r>
          </a:p>
          <a:p>
            <a:pPr>
              <a:defRPr/>
            </a:pPr>
            <a:r>
              <a:rPr lang="fr-FR" sz="2400" dirty="0" smtClean="0"/>
              <a:t>Windows Server 2008 divise cette catégorie en 4 sous-catégories</a:t>
            </a:r>
          </a:p>
          <a:p>
            <a:pPr lvl="1">
              <a:defRPr/>
            </a:pPr>
            <a:r>
              <a:rPr lang="fr-FR" sz="2000" dirty="0" smtClean="0"/>
              <a:t>Directory Service Access</a:t>
            </a:r>
          </a:p>
          <a:p>
            <a:pPr lvl="1">
              <a:defRPr/>
            </a:pPr>
            <a:r>
              <a:rPr lang="fr-FR" sz="2000" dirty="0" smtClean="0"/>
              <a:t>Directory Service Changes</a:t>
            </a:r>
          </a:p>
          <a:p>
            <a:pPr lvl="1">
              <a:defRPr/>
            </a:pPr>
            <a:r>
              <a:rPr lang="fr-FR" sz="2000" dirty="0" smtClean="0"/>
              <a:t>Directory Service </a:t>
            </a:r>
            <a:r>
              <a:rPr lang="fr-FR" sz="2000" dirty="0" err="1" smtClean="0"/>
              <a:t>Replication</a:t>
            </a:r>
            <a:endParaRPr lang="fr-FR" sz="2000" dirty="0" smtClean="0"/>
          </a:p>
          <a:p>
            <a:pPr lvl="1">
              <a:defRPr/>
            </a:pPr>
            <a:r>
              <a:rPr lang="fr-FR" sz="2000" dirty="0" err="1" smtClean="0"/>
              <a:t>Detailed</a:t>
            </a:r>
            <a:r>
              <a:rPr lang="fr-FR" sz="2000" dirty="0" smtClean="0"/>
              <a:t> Directory Service </a:t>
            </a:r>
            <a:r>
              <a:rPr lang="fr-FR" sz="2000" dirty="0" err="1" smtClean="0"/>
              <a:t>Replication</a:t>
            </a:r>
            <a:endParaRPr lang="fr-FR" sz="2000" dirty="0" smtClean="0"/>
          </a:p>
          <a:p>
            <a:pPr>
              <a:defRPr/>
            </a:pPr>
            <a:r>
              <a:rPr lang="fr-FR" sz="2400" dirty="0" smtClean="0"/>
              <a:t>La catégorie Directory Service Changes permet d’auditer les événements de type</a:t>
            </a:r>
          </a:p>
          <a:p>
            <a:pPr lvl="1">
              <a:defRPr/>
            </a:pPr>
            <a:r>
              <a:rPr lang="fr-FR" sz="2000" dirty="0" smtClean="0"/>
              <a:t>Création, modification, déplacement et récupération (</a:t>
            </a:r>
            <a:r>
              <a:rPr lang="fr-FR" sz="2000" dirty="0" err="1" smtClean="0"/>
              <a:t>undelete</a:t>
            </a:r>
            <a:r>
              <a:rPr lang="fr-FR" sz="2000" dirty="0" smtClean="0"/>
              <a: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08" y="109521"/>
            <a:ext cx="9144000" cy="1033463"/>
          </a:xfrm>
        </p:spPr>
        <p:txBody>
          <a:bodyPr/>
          <a:lstStyle/>
          <a:p>
            <a:pPr>
              <a:defRPr/>
            </a:pPr>
            <a:r>
              <a:rPr lang="fr-FR" sz="3200" dirty="0" smtClean="0"/>
              <a:t>Audit plus complet</a:t>
            </a:r>
            <a:endParaRPr lang="fr-FR" sz="3200" dirty="0"/>
          </a:p>
        </p:txBody>
      </p:sp>
      <p:sp>
        <p:nvSpPr>
          <p:cNvPr id="3" name="Content Placeholder 2"/>
          <p:cNvSpPr>
            <a:spLocks noGrp="1"/>
          </p:cNvSpPr>
          <p:nvPr>
            <p:ph idx="1"/>
          </p:nvPr>
        </p:nvSpPr>
        <p:spPr>
          <a:xfrm>
            <a:off x="285720" y="1000108"/>
            <a:ext cx="8715404" cy="4219617"/>
          </a:xfrm>
        </p:spPr>
        <p:txBody>
          <a:bodyPr/>
          <a:lstStyle/>
          <a:p>
            <a:pPr>
              <a:defRPr/>
            </a:pPr>
            <a:r>
              <a:rPr lang="fr-FR" sz="2400" dirty="0" smtClean="0"/>
              <a:t>Les suppressions apportées à Active Directory génèrent un événement dans la catégorie Directory Services Access</a:t>
            </a:r>
          </a:p>
          <a:p>
            <a:pPr lvl="1">
              <a:defRPr/>
            </a:pPr>
            <a:r>
              <a:rPr lang="fr-FR" sz="2000" dirty="0" smtClean="0"/>
              <a:t>Pour les opérations de création</a:t>
            </a:r>
          </a:p>
          <a:p>
            <a:pPr lvl="2">
              <a:defRPr/>
            </a:pPr>
            <a:r>
              <a:rPr lang="fr-FR" sz="1600" dirty="0" smtClean="0"/>
              <a:t>Les valeurs initiales des attributs sont consignées</a:t>
            </a:r>
          </a:p>
          <a:p>
            <a:pPr lvl="1">
              <a:defRPr/>
            </a:pPr>
            <a:r>
              <a:rPr lang="fr-FR" sz="2000" dirty="0" smtClean="0"/>
              <a:t>Pour les opérations de modification </a:t>
            </a:r>
          </a:p>
          <a:p>
            <a:pPr lvl="2">
              <a:defRPr/>
            </a:pPr>
            <a:r>
              <a:rPr lang="fr-FR" sz="1600" dirty="0" smtClean="0"/>
              <a:t>La valeur précédente et l’actuelle sont consignées</a:t>
            </a:r>
          </a:p>
          <a:p>
            <a:pPr lvl="1">
              <a:defRPr/>
            </a:pPr>
            <a:r>
              <a:rPr lang="fr-FR" sz="2000" dirty="0" smtClean="0"/>
              <a:t>Pour les opérations de déplacement</a:t>
            </a:r>
          </a:p>
          <a:p>
            <a:pPr lvl="2">
              <a:defRPr/>
            </a:pPr>
            <a:r>
              <a:rPr lang="fr-FR" sz="1600" dirty="0" smtClean="0"/>
              <a:t>L’ancien et le nouvel emplacement sont consignés</a:t>
            </a:r>
          </a:p>
          <a:p>
            <a:pPr lvl="1">
              <a:defRPr/>
            </a:pPr>
            <a:r>
              <a:rPr lang="fr-FR" sz="2000" dirty="0" smtClean="0"/>
              <a:t>Pour les opérations de récupération</a:t>
            </a:r>
          </a:p>
          <a:p>
            <a:pPr lvl="2">
              <a:defRPr/>
            </a:pPr>
            <a:r>
              <a:rPr lang="fr-FR" sz="1600" dirty="0" smtClean="0"/>
              <a:t>L’emplacement de restauration ainsi que les valeurs modifiées sont consignées</a:t>
            </a:r>
          </a:p>
          <a:p>
            <a:pPr>
              <a:defRPr/>
            </a:pPr>
            <a:r>
              <a:rPr lang="fr-FR" sz="2400" dirty="0" smtClean="0"/>
              <a:t>Activation via les stratégies de groupe ou en mode ligne de commande</a:t>
            </a:r>
          </a:p>
          <a:p>
            <a:pPr lvl="1">
              <a:buFont typeface="Wingdings" pitchFamily="2" charset="2"/>
              <a:buNone/>
              <a:defRPr/>
            </a:pPr>
            <a:r>
              <a:rPr lang="fr-FR" sz="2000" b="1" dirty="0" smtClean="0">
                <a:solidFill>
                  <a:schemeClr val="accent2"/>
                </a:solidFill>
                <a:latin typeface="Courier New" pitchFamily="49" charset="0"/>
                <a:cs typeface="Courier New" pitchFamily="49" charset="0"/>
              </a:rPr>
              <a:t>AUDITPOL /SET /SUBCATEGORY:"directory service changes" /</a:t>
            </a:r>
            <a:r>
              <a:rPr lang="fr-FR" sz="2000" b="1" dirty="0" err="1" smtClean="0">
                <a:solidFill>
                  <a:schemeClr val="accent2"/>
                </a:solidFill>
                <a:latin typeface="Courier New" pitchFamily="49" charset="0"/>
                <a:cs typeface="Courier New" pitchFamily="49" charset="0"/>
              </a:rPr>
              <a:t>SUCCESS:enable</a:t>
            </a:r>
            <a:endParaRPr lang="fr-FR" sz="2000" b="1" dirty="0" smtClean="0">
              <a:solidFill>
                <a:schemeClr val="accent2"/>
              </a:solidFill>
              <a:latin typeface="Courier New" pitchFamily="49" charset="0"/>
              <a:cs typeface="Courier New" pitchFamily="49" charset="0"/>
            </a:endParaRPr>
          </a:p>
          <a:p>
            <a:pPr lvl="1">
              <a:defRPr/>
            </a:pPr>
            <a:endParaRPr lang="fr-FR" sz="2000"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ChangeAspect="1" noChangeArrowheads="1"/>
          </p:cNvPicPr>
          <p:nvPr/>
        </p:nvPicPr>
        <p:blipFill>
          <a:blip r:embed="rId3"/>
          <a:srcRect/>
          <a:stretch>
            <a:fillRect/>
          </a:stretch>
        </p:blipFill>
        <p:spPr bwMode="auto">
          <a:xfrm>
            <a:off x="1439863" y="1079500"/>
            <a:ext cx="6015037" cy="5743575"/>
          </a:xfrm>
          <a:prstGeom prst="rect">
            <a:avLst/>
          </a:prstGeom>
          <a:noFill/>
          <a:ln w="9525">
            <a:noFill/>
            <a:miter lim="800000"/>
            <a:headEnd/>
            <a:tailEnd/>
          </a:ln>
        </p:spPr>
      </p:pic>
      <p:sp>
        <p:nvSpPr>
          <p:cNvPr id="5" name="Rectangle 4"/>
          <p:cNvSpPr/>
          <p:nvPr/>
        </p:nvSpPr>
        <p:spPr>
          <a:xfrm>
            <a:off x="1676400" y="3581400"/>
            <a:ext cx="33528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1"/>
          <p:cNvSpPr>
            <a:spLocks noGrp="1"/>
          </p:cNvSpPr>
          <p:nvPr>
            <p:ph type="title"/>
          </p:nvPr>
        </p:nvSpPr>
        <p:spPr>
          <a:xfrm>
            <a:off x="142908" y="44450"/>
            <a:ext cx="9144000" cy="1033463"/>
          </a:xfrm>
        </p:spPr>
        <p:txBody>
          <a:bodyPr/>
          <a:lstStyle/>
          <a:p>
            <a:pPr>
              <a:defRPr/>
            </a:pPr>
            <a:r>
              <a:rPr lang="fr-FR" sz="3200" dirty="0" smtClean="0"/>
              <a:t>Consignation des valeurs initiales</a:t>
            </a:r>
            <a:endParaRPr lang="fr-FR"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658254" cy="890588"/>
          </a:xfrm>
        </p:spPr>
        <p:txBody>
          <a:bodyPr/>
          <a:lstStyle/>
          <a:p>
            <a:r>
              <a:rPr lang="en-US" sz="3200" dirty="0" smtClean="0"/>
              <a:t>Agenda</a:t>
            </a:r>
            <a:endParaRPr lang="en-US" sz="3200" dirty="0"/>
          </a:p>
        </p:txBody>
      </p:sp>
      <p:sp>
        <p:nvSpPr>
          <p:cNvPr id="3" name="Text Placeholder 2"/>
          <p:cNvSpPr>
            <a:spLocks noGrp="1"/>
          </p:cNvSpPr>
          <p:nvPr>
            <p:ph type="body" sz="quarter" idx="10"/>
          </p:nvPr>
        </p:nvSpPr>
        <p:spPr>
          <a:xfrm>
            <a:off x="357158" y="1244114"/>
            <a:ext cx="8382000" cy="4685216"/>
          </a:xfrm>
        </p:spPr>
        <p:txBody>
          <a:bodyPr/>
          <a:lstStyle/>
          <a:p>
            <a:pPr marL="361860" indent="-384924"/>
            <a:r>
              <a:rPr lang="fr-FR" sz="2400" dirty="0" smtClean="0"/>
              <a:t>Installation</a:t>
            </a:r>
          </a:p>
          <a:p>
            <a:pPr marL="761910" lvl="1" indent="-384924"/>
            <a:endParaRPr lang="fr-FR" sz="2000" dirty="0" smtClean="0"/>
          </a:p>
          <a:p>
            <a:pPr marL="361860" indent="-384924"/>
            <a:r>
              <a:rPr lang="fr-FR" sz="2400" dirty="0" smtClean="0"/>
              <a:t>Réseaux d’agences</a:t>
            </a:r>
          </a:p>
          <a:p>
            <a:pPr marL="761910" lvl="1" indent="-384924"/>
            <a:endParaRPr lang="fr-FR" sz="2000" dirty="0" smtClean="0"/>
          </a:p>
          <a:p>
            <a:pPr marL="361860" indent="-384924"/>
            <a:r>
              <a:rPr lang="fr-FR" sz="2400" dirty="0" smtClean="0"/>
              <a:t>Sécurité</a:t>
            </a:r>
          </a:p>
          <a:p>
            <a:pPr marL="761910" lvl="1" indent="-384924"/>
            <a:endParaRPr lang="fr-FR" sz="2000" dirty="0" smtClean="0"/>
          </a:p>
          <a:p>
            <a:pPr marL="361860" indent="-384924"/>
            <a:r>
              <a:rPr lang="fr-FR" sz="2400" dirty="0" smtClean="0"/>
              <a:t>Administration</a:t>
            </a:r>
          </a:p>
          <a:p>
            <a:pPr marL="361860" indent="-384924"/>
            <a:endParaRPr lang="fr-FR" sz="2000" dirty="0" smtClean="0"/>
          </a:p>
        </p:txBody>
      </p:sp>
    </p:spTree>
  </p:cSld>
  <p:clrMapOvr>
    <a:masterClrMapping/>
  </p:clrMapOvr>
  <p:transition advTm="1076">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p:cNvPicPr>
            <a:picLocks noChangeAspect="1" noChangeArrowheads="1"/>
          </p:cNvPicPr>
          <p:nvPr/>
        </p:nvPicPr>
        <p:blipFill>
          <a:blip r:embed="rId3"/>
          <a:srcRect/>
          <a:stretch>
            <a:fillRect/>
          </a:stretch>
        </p:blipFill>
        <p:spPr bwMode="auto">
          <a:xfrm>
            <a:off x="1439863" y="1079500"/>
            <a:ext cx="6015037" cy="5743575"/>
          </a:xfrm>
          <a:prstGeom prst="rect">
            <a:avLst/>
          </a:prstGeom>
          <a:noFill/>
          <a:ln w="9525">
            <a:noFill/>
            <a:miter lim="800000"/>
            <a:headEnd/>
            <a:tailEnd/>
          </a:ln>
        </p:spPr>
      </p:pic>
      <p:sp>
        <p:nvSpPr>
          <p:cNvPr id="5" name="Title 1"/>
          <p:cNvSpPr>
            <a:spLocks noGrp="1"/>
          </p:cNvSpPr>
          <p:nvPr>
            <p:ph type="title"/>
          </p:nvPr>
        </p:nvSpPr>
        <p:spPr>
          <a:xfrm>
            <a:off x="142908" y="44451"/>
            <a:ext cx="9144000" cy="1098534"/>
          </a:xfrm>
        </p:spPr>
        <p:txBody>
          <a:bodyPr/>
          <a:lstStyle/>
          <a:p>
            <a:pPr>
              <a:defRPr/>
            </a:pPr>
            <a:r>
              <a:rPr lang="fr-FR" sz="3200" dirty="0" smtClean="0"/>
              <a:t>Modifications anciennes et nouvelles valeurs</a:t>
            </a:r>
            <a:endParaRPr lang="fr-FR" sz="3200" dirty="0"/>
          </a:p>
        </p:txBody>
      </p:sp>
      <p:pic>
        <p:nvPicPr>
          <p:cNvPr id="605188" name="Picture 4"/>
          <p:cNvPicPr>
            <a:picLocks noChangeAspect="1" noChangeArrowheads="1"/>
          </p:cNvPicPr>
          <p:nvPr/>
        </p:nvPicPr>
        <p:blipFill>
          <a:blip r:embed="rId4"/>
          <a:srcRect/>
          <a:stretch>
            <a:fillRect/>
          </a:stretch>
        </p:blipFill>
        <p:spPr bwMode="auto">
          <a:xfrm>
            <a:off x="1439863" y="1079500"/>
            <a:ext cx="6015037" cy="5743575"/>
          </a:xfrm>
          <a:prstGeom prst="rect">
            <a:avLst/>
          </a:prstGeom>
          <a:noFill/>
          <a:ln w="9525">
            <a:noFill/>
            <a:miter lim="800000"/>
            <a:headEnd/>
            <a:tailEnd/>
          </a:ln>
        </p:spPr>
      </p:pic>
      <p:sp>
        <p:nvSpPr>
          <p:cNvPr id="6" name="Oval 5"/>
          <p:cNvSpPr/>
          <p:nvPr/>
        </p:nvSpPr>
        <p:spPr bwMode="auto">
          <a:xfrm>
            <a:off x="1142976" y="2857496"/>
            <a:ext cx="3643338" cy="57150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5188"/>
                                        </p:tgtEl>
                                        <p:attrNameLst>
                                          <p:attrName>style.visibility</p:attrName>
                                        </p:attrNameLst>
                                      </p:cBhvr>
                                      <p:to>
                                        <p:strVal val="visible"/>
                                      </p:to>
                                    </p:set>
                                    <p:animEffect transition="in" filter="fade">
                                      <p:cBhvr>
                                        <p:cTn id="7" dur="500"/>
                                        <p:tgtEl>
                                          <p:spTgt spid="6051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0518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Administration</a:t>
            </a:r>
            <a:endParaRPr lang="fr-FR" dirty="0"/>
          </a:p>
        </p:txBody>
      </p:sp>
      <p:sp>
        <p:nvSpPr>
          <p:cNvPr id="5" name="Text Placeholder 4"/>
          <p:cNvSpPr>
            <a:spLocks noGrp="1"/>
          </p:cNvSpPr>
          <p:nvPr>
            <p:ph type="body" idx="1"/>
          </p:nvPr>
        </p:nvSpPr>
        <p:spPr/>
        <p:txBody>
          <a:bodyPr/>
          <a:lstStyle/>
          <a:p>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3" name="Rectangle 3"/>
          <p:cNvSpPr>
            <a:spLocks noGrp="1" noChangeArrowheads="1"/>
          </p:cNvSpPr>
          <p:nvPr>
            <p:ph type="body" idx="1"/>
          </p:nvPr>
        </p:nvSpPr>
        <p:spPr>
          <a:xfrm>
            <a:off x="571472" y="1461064"/>
            <a:ext cx="7715304" cy="4539704"/>
          </a:xfrm>
        </p:spPr>
        <p:txBody>
          <a:bodyPr/>
          <a:lstStyle/>
          <a:p>
            <a:pPr eaLnBrk="1" hangingPunct="1">
              <a:defRPr/>
            </a:pPr>
            <a:r>
              <a:rPr lang="fr-FR" sz="2400" dirty="0" smtClean="0"/>
              <a:t>Le nombre d’administrateurs du domaine est souvent trop important</a:t>
            </a:r>
          </a:p>
          <a:p>
            <a:pPr lvl="1" eaLnBrk="1" hangingPunct="1">
              <a:defRPr/>
            </a:pPr>
            <a:r>
              <a:rPr lang="fr-FR" sz="2000" dirty="0" smtClean="0"/>
              <a:t>Dans la plupart des cas ce niveau de privilège n’est nécessaire que de manière locale</a:t>
            </a:r>
          </a:p>
          <a:p>
            <a:pPr lvl="1" eaLnBrk="1" hangingPunct="1">
              <a:defRPr/>
            </a:pPr>
            <a:endParaRPr lang="fr-FR" sz="1100" dirty="0" smtClean="0"/>
          </a:p>
          <a:p>
            <a:pPr eaLnBrk="1" hangingPunct="1">
              <a:defRPr/>
            </a:pPr>
            <a:r>
              <a:rPr lang="fr-FR" sz="2400" dirty="0" smtClean="0"/>
              <a:t>Windows Server 2008 fournit un nouveau  niveau d’accès “local </a:t>
            </a:r>
            <a:r>
              <a:rPr lang="fr-FR" sz="2400" dirty="0" err="1" smtClean="0"/>
              <a:t>administrator</a:t>
            </a:r>
            <a:r>
              <a:rPr lang="fr-FR" sz="2400" dirty="0" smtClean="0"/>
              <a:t>” </a:t>
            </a:r>
            <a:r>
              <a:rPr lang="fr-FR" sz="2400" u="sng" dirty="0" smtClean="0"/>
              <a:t>pour chaque RODC</a:t>
            </a:r>
          </a:p>
          <a:p>
            <a:pPr lvl="1" eaLnBrk="1" hangingPunct="1">
              <a:defRPr/>
            </a:pPr>
            <a:r>
              <a:rPr lang="fr-FR" sz="2000" dirty="0" smtClean="0"/>
              <a:t>Intègre tous les </a:t>
            </a:r>
            <a:r>
              <a:rPr lang="fr-FR" sz="2000" dirty="0" err="1" smtClean="0"/>
              <a:t>Builtin</a:t>
            </a:r>
            <a:r>
              <a:rPr lang="fr-FR" sz="2000" dirty="0" smtClean="0"/>
              <a:t> groups (Backup </a:t>
            </a:r>
            <a:r>
              <a:rPr lang="fr-FR" sz="2000" dirty="0" err="1" smtClean="0"/>
              <a:t>Operators</a:t>
            </a:r>
            <a:r>
              <a:rPr lang="fr-FR" sz="2000" dirty="0" smtClean="0"/>
              <a:t>, </a:t>
            </a:r>
            <a:r>
              <a:rPr lang="fr-FR" sz="2000" dirty="0" err="1" smtClean="0"/>
              <a:t>etc</a:t>
            </a:r>
            <a:r>
              <a:rPr lang="fr-FR" sz="2000" dirty="0" smtClean="0"/>
              <a:t>)</a:t>
            </a:r>
            <a:endParaRPr lang="fr-FR" sz="2400" dirty="0" smtClean="0"/>
          </a:p>
          <a:p>
            <a:pPr lvl="1" eaLnBrk="1" hangingPunct="1">
              <a:defRPr/>
            </a:pPr>
            <a:r>
              <a:rPr lang="fr-FR" sz="2000" dirty="0" smtClean="0"/>
              <a:t>Empêche les modifications accidentelles d’Active Directory par les administrateurs locaux</a:t>
            </a:r>
          </a:p>
          <a:p>
            <a:pPr lvl="1" eaLnBrk="1" hangingPunct="1">
              <a:defRPr/>
            </a:pPr>
            <a:r>
              <a:rPr lang="fr-FR" sz="2000" dirty="0" smtClean="0"/>
              <a:t>N’empêche pas les modifications intentionnelles de la base locale par les administrateurs locaux</a:t>
            </a:r>
          </a:p>
        </p:txBody>
      </p:sp>
      <p:sp>
        <p:nvSpPr>
          <p:cNvPr id="4" name="Rectangle 6"/>
          <p:cNvSpPr txBox="1">
            <a:spLocks noChangeArrowheads="1"/>
          </p:cNvSpPr>
          <p:nvPr/>
        </p:nvSpPr>
        <p:spPr bwMode="auto">
          <a:xfrm>
            <a:off x="214283" y="428604"/>
            <a:ext cx="8358246" cy="877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fr-FR" sz="3200" b="1" u="none" strike="noStrike" kern="0" cap="none" spc="0" normalizeH="0" baseline="0" dirty="0" smtClean="0">
                <a:ln>
                  <a:noFill/>
                </a:ln>
                <a:uLnTx/>
                <a:uFillTx/>
                <a:latin typeface="+mj-lt"/>
                <a:ea typeface="+mj-ea"/>
                <a:cs typeface="+mj-cs"/>
              </a:rPr>
              <a:t>Séparation des rôles d’Administration</a:t>
            </a:r>
          </a:p>
          <a:p>
            <a:pPr marL="0" marR="0" lvl="0" indent="0" algn="l" defTabSz="914400" rtl="0" eaLnBrk="1" fontAlgn="base" latinLnBrk="0" hangingPunct="1">
              <a:lnSpc>
                <a:spcPct val="85000"/>
              </a:lnSpc>
              <a:spcBef>
                <a:spcPct val="0"/>
              </a:spcBef>
              <a:spcAft>
                <a:spcPct val="0"/>
              </a:spcAft>
              <a:buClrTx/>
              <a:buSzTx/>
              <a:buFontTx/>
              <a:buNone/>
              <a:tabLst/>
              <a:defRPr/>
            </a:pPr>
            <a:r>
              <a:rPr lang="fr-FR" sz="2800" b="1" i="1" kern="0" dirty="0" smtClean="0">
                <a:latin typeface="+mj-lt"/>
                <a:ea typeface="+mj-ea"/>
                <a:cs typeface="+mj-cs"/>
              </a:rPr>
              <a:t>(uniquement valable sur les RODC)</a:t>
            </a:r>
            <a:endParaRPr kumimoji="0" lang="fr-FR" sz="2000" b="1" i="1" u="none" strike="noStrike" kern="0" cap="none" spc="0" normalizeH="0" baseline="0" dirty="0" smtClean="0">
              <a:ln>
                <a:noFill/>
              </a:ln>
              <a:uLnTx/>
              <a:uFillTx/>
              <a:latin typeface="+mj-lt"/>
              <a:ea typeface="+mj-ea"/>
              <a:cs typeface="+mj-cs"/>
            </a:endParaRPr>
          </a:p>
        </p:txBody>
      </p:sp>
      <p:pic>
        <p:nvPicPr>
          <p:cNvPr id="5" name="Picture 65" descr="4 color circle inside blue slice"/>
          <p:cNvPicPr>
            <a:picLocks noChangeAspect="1" noChangeArrowheads="1"/>
          </p:cNvPicPr>
          <p:nvPr/>
        </p:nvPicPr>
        <p:blipFill>
          <a:blip r:embed="rId3"/>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57166"/>
            <a:ext cx="8991600" cy="890588"/>
          </a:xfrm>
        </p:spPr>
        <p:txBody>
          <a:bodyPr/>
          <a:lstStyle/>
          <a:p>
            <a:pPr lvl="0">
              <a:lnSpc>
                <a:spcPct val="85000"/>
              </a:lnSpc>
              <a:defRPr/>
            </a:pPr>
            <a:r>
              <a:rPr lang="fr-FR" sz="3200" dirty="0" smtClean="0"/>
              <a:t>Séparation des rôles d’Administration (1/2)</a:t>
            </a:r>
            <a:br>
              <a:rPr lang="fr-FR" sz="3200" dirty="0" smtClean="0"/>
            </a:br>
            <a:r>
              <a:rPr lang="fr-FR" sz="2800" i="1" dirty="0" smtClean="0"/>
              <a:t>(uniquement valable sur les RODC)</a:t>
            </a:r>
            <a:r>
              <a:rPr lang="fr-FR" sz="1800" i="1" dirty="0" smtClean="0"/>
              <a:t/>
            </a:r>
            <a:br>
              <a:rPr lang="fr-FR" sz="1800" i="1" dirty="0" smtClean="0"/>
            </a:br>
            <a:endParaRPr lang="fr-FR" dirty="0"/>
          </a:p>
        </p:txBody>
      </p:sp>
      <p:sp>
        <p:nvSpPr>
          <p:cNvPr id="31747" name="Shape 468994"/>
          <p:cNvSpPr>
            <a:spLocks noGrp="1" noChangeArrowheads="1"/>
          </p:cNvSpPr>
          <p:nvPr>
            <p:ph idx="1"/>
          </p:nvPr>
        </p:nvSpPr>
        <p:spPr>
          <a:xfrm>
            <a:off x="357158" y="1000108"/>
            <a:ext cx="8207375" cy="4246562"/>
          </a:xfrm>
        </p:spPr>
        <p:txBody>
          <a:bodyPr/>
          <a:lstStyle/>
          <a:p>
            <a:pPr eaLnBrk="1" hangingPunct="1">
              <a:defRPr/>
            </a:pPr>
            <a:r>
              <a:rPr lang="fr-FR" sz="2800" dirty="0" smtClean="0"/>
              <a:t>Configuration de la séparation des rôles</a:t>
            </a:r>
            <a:endParaRPr lang="fr-FR" dirty="0" smtClean="0"/>
          </a:p>
          <a:p>
            <a:pPr lvl="1" eaLnBrk="1" hangingPunct="1">
              <a:defRPr/>
            </a:pPr>
            <a:r>
              <a:rPr lang="fr-FR" sz="2400" dirty="0" smtClean="0"/>
              <a:t>Localement via NTDSUTIL ou DSMGMT</a:t>
            </a:r>
          </a:p>
          <a:p>
            <a:pPr lvl="2">
              <a:buFont typeface="Wingdings" pitchFamily="2" charset="2"/>
              <a:buNone/>
              <a:defRPr/>
            </a:pPr>
            <a:r>
              <a:rPr lang="fr-FR" sz="1600" dirty="0" smtClean="0">
                <a:solidFill>
                  <a:schemeClr val="accent2"/>
                </a:solidFill>
                <a:latin typeface="Courier New" pitchFamily="49" charset="0"/>
                <a:cs typeface="Courier New" pitchFamily="49" charset="0"/>
              </a:rPr>
              <a:t>Local </a:t>
            </a:r>
            <a:r>
              <a:rPr lang="fr-FR" sz="1600" dirty="0" err="1" smtClean="0">
                <a:solidFill>
                  <a:schemeClr val="accent2"/>
                </a:solidFill>
                <a:latin typeface="Courier New" pitchFamily="49" charset="0"/>
                <a:cs typeface="Courier New" pitchFamily="49" charset="0"/>
              </a:rPr>
              <a:t>Roles</a:t>
            </a:r>
            <a:endParaRPr lang="fr-FR" sz="1600" dirty="0" smtClean="0">
              <a:solidFill>
                <a:schemeClr val="accent2"/>
              </a:solidFill>
              <a:latin typeface="Courier New" pitchFamily="49" charset="0"/>
              <a:cs typeface="Courier New" pitchFamily="49" charset="0"/>
            </a:endParaRPr>
          </a:p>
          <a:p>
            <a:pPr lvl="2">
              <a:buFont typeface="Wingdings" pitchFamily="2" charset="2"/>
              <a:buNone/>
              <a:defRPr/>
            </a:pPr>
            <a:r>
              <a:rPr lang="fr-FR" sz="1600" dirty="0" err="1" smtClean="0">
                <a:solidFill>
                  <a:schemeClr val="accent2"/>
                </a:solidFill>
                <a:latin typeface="Courier New" pitchFamily="49" charset="0"/>
                <a:cs typeface="Courier New" pitchFamily="49" charset="0"/>
              </a:rPr>
              <a:t>Add</a:t>
            </a:r>
            <a:r>
              <a:rPr lang="fr-FR" sz="1600" dirty="0" smtClean="0">
                <a:solidFill>
                  <a:schemeClr val="accent2"/>
                </a:solidFill>
                <a:latin typeface="Courier New" pitchFamily="49" charset="0"/>
                <a:cs typeface="Courier New" pitchFamily="49" charset="0"/>
              </a:rPr>
              <a:t> &lt;User or Group&gt; &lt;Local </a:t>
            </a:r>
            <a:r>
              <a:rPr lang="fr-FR" sz="1600" dirty="0" err="1" smtClean="0">
                <a:solidFill>
                  <a:schemeClr val="accent2"/>
                </a:solidFill>
                <a:latin typeface="Courier New" pitchFamily="49" charset="0"/>
                <a:cs typeface="Courier New" pitchFamily="49" charset="0"/>
              </a:rPr>
              <a:t>Role</a:t>
            </a:r>
            <a:r>
              <a:rPr lang="fr-FR" sz="1600" dirty="0" smtClean="0">
                <a:solidFill>
                  <a:schemeClr val="accent2"/>
                </a:solidFill>
                <a:latin typeface="Courier New" pitchFamily="49" charset="0"/>
                <a:cs typeface="Courier New" pitchFamily="49" charset="0"/>
              </a:rPr>
              <a:t> Name (</a:t>
            </a:r>
            <a:r>
              <a:rPr lang="fr-FR" sz="1600" dirty="0" err="1" smtClean="0">
                <a:solidFill>
                  <a:schemeClr val="accent2"/>
                </a:solidFill>
                <a:latin typeface="Courier New" pitchFamily="49" charset="0"/>
                <a:cs typeface="Courier New" pitchFamily="49" charset="0"/>
              </a:rPr>
              <a:t>Built</a:t>
            </a:r>
            <a:r>
              <a:rPr lang="fr-FR" sz="1600" dirty="0" smtClean="0">
                <a:solidFill>
                  <a:schemeClr val="accent2"/>
                </a:solidFill>
                <a:latin typeface="Courier New" pitchFamily="49" charset="0"/>
                <a:cs typeface="Courier New" pitchFamily="49" charset="0"/>
              </a:rPr>
              <a:t>-In Groups)&gt;</a:t>
            </a:r>
          </a:p>
        </p:txBody>
      </p:sp>
      <p:pic>
        <p:nvPicPr>
          <p:cNvPr id="4098" name="Picture 2"/>
          <p:cNvPicPr>
            <a:picLocks noChangeAspect="1" noChangeArrowheads="1"/>
          </p:cNvPicPr>
          <p:nvPr/>
        </p:nvPicPr>
        <p:blipFill>
          <a:blip r:embed="rId3"/>
          <a:srcRect/>
          <a:stretch>
            <a:fillRect/>
          </a:stretch>
        </p:blipFill>
        <p:spPr bwMode="auto">
          <a:xfrm>
            <a:off x="228600" y="2609850"/>
            <a:ext cx="7313613" cy="4019550"/>
          </a:xfrm>
          <a:prstGeom prst="rect">
            <a:avLst/>
          </a:prstGeom>
          <a:noFill/>
          <a:ln w="9525">
            <a:noFill/>
            <a:miter lim="800000"/>
            <a:headEnd/>
            <a:tailEnd/>
          </a:ln>
        </p:spPr>
      </p:pic>
      <p:pic>
        <p:nvPicPr>
          <p:cNvPr id="4100" name="Picture 4"/>
          <p:cNvPicPr>
            <a:picLocks noChangeAspect="1" noChangeArrowheads="1"/>
          </p:cNvPicPr>
          <p:nvPr/>
        </p:nvPicPr>
        <p:blipFill>
          <a:blip r:embed="rId4"/>
          <a:srcRect/>
          <a:stretch>
            <a:fillRect/>
          </a:stretch>
        </p:blipFill>
        <p:spPr bwMode="auto">
          <a:xfrm>
            <a:off x="1457325" y="5338763"/>
            <a:ext cx="7588250" cy="1443037"/>
          </a:xfrm>
          <a:prstGeom prst="rect">
            <a:avLst/>
          </a:prstGeom>
          <a:noFill/>
          <a:ln w="9525">
            <a:noFill/>
            <a:miter lim="800000"/>
            <a:headEnd/>
            <a:tailEnd/>
          </a:ln>
        </p:spPr>
      </p:pic>
      <p:pic>
        <p:nvPicPr>
          <p:cNvPr id="7" name="Picture 65" descr="4 color circle inside blue slice"/>
          <p:cNvPicPr>
            <a:picLocks noChangeAspect="1" noChangeArrowheads="1"/>
          </p:cNvPicPr>
          <p:nvPr/>
        </p:nvPicPr>
        <p:blipFill>
          <a:blip r:embed="rId5"/>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hape 468994"/>
          <p:cNvSpPr>
            <a:spLocks noGrp="1" noChangeArrowheads="1"/>
          </p:cNvSpPr>
          <p:nvPr>
            <p:ph type="body" idx="1"/>
          </p:nvPr>
        </p:nvSpPr>
        <p:spPr>
          <a:xfrm>
            <a:off x="71470" y="1142984"/>
            <a:ext cx="9144000" cy="882650"/>
          </a:xfrm>
        </p:spPr>
        <p:txBody>
          <a:bodyPr/>
          <a:lstStyle/>
          <a:p>
            <a:pPr eaLnBrk="1" hangingPunct="1">
              <a:defRPr/>
            </a:pPr>
            <a:r>
              <a:rPr lang="fr-FR" sz="2400" dirty="0" smtClean="0"/>
              <a:t>Configuration de la séparation des rôles</a:t>
            </a:r>
          </a:p>
          <a:p>
            <a:pPr lvl="1" eaLnBrk="1" hangingPunct="1">
              <a:defRPr/>
            </a:pPr>
            <a:r>
              <a:rPr lang="fr-FR" sz="2000" dirty="0" smtClean="0"/>
              <a:t>Lors de la pré-création des comptes des RODC</a:t>
            </a:r>
          </a:p>
        </p:txBody>
      </p:sp>
      <p:pic>
        <p:nvPicPr>
          <p:cNvPr id="47107" name="Picture 2"/>
          <p:cNvPicPr>
            <a:picLocks noChangeAspect="1" noChangeArrowheads="1"/>
          </p:cNvPicPr>
          <p:nvPr/>
        </p:nvPicPr>
        <p:blipFill>
          <a:blip r:embed="rId3"/>
          <a:srcRect/>
          <a:stretch>
            <a:fillRect/>
          </a:stretch>
        </p:blipFill>
        <p:spPr bwMode="auto">
          <a:xfrm>
            <a:off x="228600" y="2000240"/>
            <a:ext cx="6475413" cy="387667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676400" y="4457728"/>
            <a:ext cx="2524125" cy="20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5123" name="Picture 3"/>
          <p:cNvPicPr>
            <a:picLocks noChangeAspect="1" noChangeArrowheads="1"/>
          </p:cNvPicPr>
          <p:nvPr/>
        </p:nvPicPr>
        <p:blipFill>
          <a:blip r:embed="rId4"/>
          <a:srcRect/>
          <a:stretch>
            <a:fillRect/>
          </a:stretch>
        </p:blipFill>
        <p:spPr bwMode="auto">
          <a:xfrm>
            <a:off x="2857488" y="2143116"/>
            <a:ext cx="4791075" cy="421957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3214678" y="4000504"/>
            <a:ext cx="3810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5124" name="Picture 4"/>
          <p:cNvPicPr>
            <a:picLocks noChangeAspect="1" noChangeArrowheads="1"/>
          </p:cNvPicPr>
          <p:nvPr/>
        </p:nvPicPr>
        <p:blipFill>
          <a:blip r:embed="rId5"/>
          <a:srcRect b="29630"/>
          <a:stretch>
            <a:fillRect/>
          </a:stretch>
        </p:blipFill>
        <p:spPr bwMode="auto">
          <a:xfrm>
            <a:off x="5191125" y="3633813"/>
            <a:ext cx="3952875" cy="3438525"/>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6357950" y="4357694"/>
            <a:ext cx="2428892"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6"/>
          <p:cNvSpPr txBox="1">
            <a:spLocks noChangeArrowheads="1"/>
          </p:cNvSpPr>
          <p:nvPr/>
        </p:nvSpPr>
        <p:spPr bwMode="auto">
          <a:xfrm>
            <a:off x="133384" y="265821"/>
            <a:ext cx="9296400" cy="877163"/>
          </a:xfrm>
          <a:prstGeom prst="rect">
            <a:avLst/>
          </a:prstGeom>
          <a:noFill/>
          <a:ln w="9525">
            <a:noFill/>
            <a:miter lim="800000"/>
            <a:headEnd/>
            <a:tailEnd/>
          </a:ln>
          <a:effectLst/>
        </p:spPr>
        <p:txBody>
          <a:bodyPr>
            <a:spAutoFit/>
          </a:bodyPr>
          <a:lstStyle/>
          <a:p>
            <a:pPr>
              <a:lnSpc>
                <a:spcPct val="85000"/>
              </a:lnSpc>
              <a:defRPr/>
            </a:pPr>
            <a:r>
              <a:rPr lang="fr-FR" sz="3200" b="1" kern="0" dirty="0" smtClean="0">
                <a:solidFill>
                  <a:srgbClr val="000000"/>
                </a:solidFill>
                <a:ea typeface="+mj-ea"/>
                <a:cs typeface="+mj-cs"/>
              </a:rPr>
              <a:t>Séparation des rôles d’Administration (2/2)</a:t>
            </a:r>
            <a:br>
              <a:rPr lang="fr-FR" sz="3200" b="1" kern="0" dirty="0" smtClean="0">
                <a:solidFill>
                  <a:srgbClr val="000000"/>
                </a:solidFill>
                <a:ea typeface="+mj-ea"/>
                <a:cs typeface="+mj-cs"/>
              </a:rPr>
            </a:br>
            <a:r>
              <a:rPr lang="fr-FR" sz="2800" b="1" i="1" kern="0" dirty="0" smtClean="0">
                <a:solidFill>
                  <a:srgbClr val="000000"/>
                </a:solidFill>
                <a:ea typeface="+mj-ea"/>
                <a:cs typeface="+mj-cs"/>
              </a:rPr>
              <a:t>(uniquement valable sur les RODC)</a:t>
            </a:r>
            <a:endParaRPr lang="fr-FR" sz="2800" kern="0" dirty="0">
              <a:solidFill>
                <a:srgbClr val="FFCC29"/>
              </a:solidFill>
              <a:effectLst>
                <a:outerShdw blurRad="38100" dist="38100" dir="2700000" algn="tl">
                  <a:srgbClr val="000000"/>
                </a:outerShdw>
              </a:effectLst>
              <a:latin typeface="+mj-lt"/>
              <a:ea typeface="+mj-ea"/>
              <a:cs typeface="+mj-cs"/>
            </a:endParaRPr>
          </a:p>
        </p:txBody>
      </p:sp>
      <p:pic>
        <p:nvPicPr>
          <p:cNvPr id="11" name="Picture 65" descr="4 color circle inside blue slice"/>
          <p:cNvPicPr>
            <a:picLocks noChangeAspect="1" noChangeArrowheads="1"/>
          </p:cNvPicPr>
          <p:nvPr/>
        </p:nvPicPr>
        <p:blipFill>
          <a:blip r:embed="rId6"/>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wipe(left)">
                                      <p:cBhvr>
                                        <p:cTn id="13" dur="500"/>
                                        <p:tgtEl>
                                          <p:spTgt spid="5123"/>
                                        </p:tgtEl>
                                      </p:cBhvr>
                                    </p:animEffect>
                                  </p:childTnLst>
                                </p:cTn>
                              </p:par>
                            </p:childTnLst>
                          </p:cTn>
                        </p:par>
                        <p:par>
                          <p:cTn id="14" fill="hold">
                            <p:stCondLst>
                              <p:cond delay="500"/>
                            </p:stCondLst>
                            <p:childTnLst>
                              <p:par>
                                <p:cTn id="15" presetID="17"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wipe(left)">
                                      <p:cBhvr>
                                        <p:cTn id="23" dur="500"/>
                                        <p:tgtEl>
                                          <p:spTgt spid="5124"/>
                                        </p:tgtEl>
                                      </p:cBhvr>
                                    </p:animEffect>
                                  </p:childTnLst>
                                </p:cTn>
                              </p:par>
                            </p:childTnLst>
                          </p:cTn>
                        </p:par>
                        <p:par>
                          <p:cTn id="24" fill="hold">
                            <p:stCondLst>
                              <p:cond delay="500"/>
                            </p:stCondLst>
                            <p:childTnLst>
                              <p:par>
                                <p:cTn id="25" presetID="17"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1" name="Rectangle 3"/>
          <p:cNvSpPr>
            <a:spLocks noGrp="1" noChangeArrowheads="1"/>
          </p:cNvSpPr>
          <p:nvPr>
            <p:ph type="body" idx="1"/>
          </p:nvPr>
        </p:nvSpPr>
        <p:spPr>
          <a:xfrm>
            <a:off x="214282" y="857232"/>
            <a:ext cx="8715436" cy="5933932"/>
          </a:xfrm>
        </p:spPr>
        <p:txBody>
          <a:bodyPr/>
          <a:lstStyle/>
          <a:p>
            <a:pPr eaLnBrk="1" hangingPunct="1">
              <a:defRPr/>
            </a:pPr>
            <a:r>
              <a:rPr lang="fr-FR" sz="2400" dirty="0" smtClean="0"/>
              <a:t>Possibilité d’arrêter/redémarrer les services d’annuaire sans redémarrage du système en mode DS </a:t>
            </a:r>
            <a:r>
              <a:rPr lang="fr-FR" sz="2400" dirty="0" err="1" smtClean="0"/>
              <a:t>Repair</a:t>
            </a:r>
            <a:r>
              <a:rPr lang="fr-FR" sz="2400" dirty="0" smtClean="0"/>
              <a:t> Mode</a:t>
            </a:r>
            <a:endParaRPr lang="fr-FR" sz="1100" dirty="0" smtClean="0"/>
          </a:p>
          <a:p>
            <a:pPr lvl="1" eaLnBrk="1" hangingPunct="1">
              <a:defRPr/>
            </a:pPr>
            <a:r>
              <a:rPr lang="fr-FR" sz="2000" dirty="0" smtClean="0"/>
              <a:t>Réduction de l’indisponibilité des services d’annuaire liée aux opérations nécessitant  un mode offline</a:t>
            </a:r>
          </a:p>
          <a:p>
            <a:pPr lvl="2" eaLnBrk="1" hangingPunct="1">
              <a:defRPr/>
            </a:pPr>
            <a:r>
              <a:rPr lang="fr-FR" sz="1800" dirty="0" smtClean="0"/>
              <a:t>Défragmentation</a:t>
            </a:r>
            <a:endParaRPr lang="fr-FR" sz="1400" dirty="0" smtClean="0"/>
          </a:p>
          <a:p>
            <a:pPr lvl="1" eaLnBrk="1" hangingPunct="1">
              <a:defRPr/>
            </a:pPr>
            <a:r>
              <a:rPr lang="fr-FR" sz="2000" dirty="0" smtClean="0"/>
              <a:t>Maintient de la disponibilité des autres services lorsque les services d’annuaire sont stoppés</a:t>
            </a:r>
            <a:endParaRPr lang="fr-FR" sz="1100" dirty="0" smtClean="0"/>
          </a:p>
          <a:p>
            <a:pPr eaLnBrk="1" hangingPunct="1">
              <a:defRPr/>
            </a:pPr>
            <a:r>
              <a:rPr lang="fr-FR" sz="2400" dirty="0" smtClean="0"/>
              <a:t>Lorsque les services d’annuaire sont stoppés le DC</a:t>
            </a:r>
          </a:p>
          <a:p>
            <a:pPr lvl="1" eaLnBrk="1" hangingPunct="1">
              <a:defRPr/>
            </a:pPr>
            <a:r>
              <a:rPr lang="fr-FR" sz="2000" dirty="0" smtClean="0"/>
              <a:t>Se comporte comme un serveur membre du domaine</a:t>
            </a:r>
          </a:p>
          <a:p>
            <a:pPr lvl="1" eaLnBrk="1" hangingPunct="1">
              <a:defRPr/>
            </a:pPr>
            <a:r>
              <a:rPr lang="fr-FR" sz="2000" dirty="0" smtClean="0"/>
              <a:t>Peut contacter un autre DC pour l’authentification au sein du domaine</a:t>
            </a:r>
          </a:p>
          <a:p>
            <a:pPr lvl="1" eaLnBrk="1" hangingPunct="1">
              <a:defRPr/>
            </a:pPr>
            <a:r>
              <a:rPr lang="fr-FR" sz="2000" dirty="0" smtClean="0"/>
              <a:t>Si aucun autre DC n’est disponible, il est possible de s’authentifier en utilisant le mot de passe DS Restore Mode (similaire au fonctionnement actuel)</a:t>
            </a:r>
          </a:p>
          <a:p>
            <a:pPr lvl="1" eaLnBrk="1" hangingPunct="1">
              <a:defRPr/>
            </a:pPr>
            <a:r>
              <a:rPr lang="fr-FR" sz="2000" dirty="0" smtClean="0"/>
              <a:t>L’authentification via les </a:t>
            </a:r>
            <a:r>
              <a:rPr lang="fr-FR" sz="2000" dirty="0" err="1" smtClean="0"/>
              <a:t>cached</a:t>
            </a:r>
            <a:r>
              <a:rPr lang="fr-FR" sz="2000" dirty="0" smtClean="0"/>
              <a:t> </a:t>
            </a:r>
            <a:r>
              <a:rPr lang="fr-FR" sz="2000" dirty="0" err="1" smtClean="0"/>
              <a:t>credentials</a:t>
            </a:r>
            <a:r>
              <a:rPr lang="fr-FR" sz="2000" dirty="0" smtClean="0"/>
              <a:t>, carte à puce restent possible</a:t>
            </a:r>
          </a:p>
        </p:txBody>
      </p:sp>
      <p:sp>
        <p:nvSpPr>
          <p:cNvPr id="5" name="Rectangle 2"/>
          <p:cNvSpPr>
            <a:spLocks noGrp="1" noChangeArrowheads="1"/>
          </p:cNvSpPr>
          <p:nvPr>
            <p:ph type="title"/>
          </p:nvPr>
        </p:nvSpPr>
        <p:spPr>
          <a:xfrm>
            <a:off x="263525" y="41275"/>
            <a:ext cx="8728075" cy="1025525"/>
          </a:xfrm>
        </p:spPr>
        <p:txBody>
          <a:bodyPr/>
          <a:lstStyle/>
          <a:p>
            <a:pPr eaLnBrk="1" hangingPunct="1">
              <a:defRPr/>
            </a:pPr>
            <a:r>
              <a:rPr lang="fr-FR" sz="3200" dirty="0" smtClean="0"/>
              <a:t>Active Directory - AD As A Service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a:srcRect/>
          <a:stretch>
            <a:fillRect/>
          </a:stretch>
        </p:blipFill>
        <p:spPr bwMode="auto">
          <a:xfrm>
            <a:off x="71406" y="355922"/>
            <a:ext cx="8929718" cy="6359226"/>
          </a:xfrm>
          <a:prstGeom prst="rect">
            <a:avLst/>
          </a:prstGeom>
          <a:noFill/>
          <a:ln w="9525">
            <a:noFill/>
            <a:miter lim="800000"/>
            <a:headEnd/>
            <a:tailEnd/>
          </a:ln>
          <a:effectLst/>
        </p:spPr>
      </p:pic>
      <p:sp>
        <p:nvSpPr>
          <p:cNvPr id="3" name="Rectangle 2"/>
          <p:cNvSpPr/>
          <p:nvPr/>
        </p:nvSpPr>
        <p:spPr>
          <a:xfrm>
            <a:off x="2285984" y="1785926"/>
            <a:ext cx="3357586"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2285984" y="4000504"/>
            <a:ext cx="4572032" cy="785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5" name="Rectangle 3"/>
          <p:cNvSpPr>
            <a:spLocks noGrp="1" noChangeArrowheads="1"/>
          </p:cNvSpPr>
          <p:nvPr>
            <p:ph type="body" idx="1"/>
          </p:nvPr>
        </p:nvSpPr>
        <p:spPr>
          <a:xfrm>
            <a:off x="571472" y="1428736"/>
            <a:ext cx="8072494" cy="4524315"/>
          </a:xfrm>
        </p:spPr>
        <p:txBody>
          <a:bodyPr/>
          <a:lstStyle/>
          <a:p>
            <a:pPr eaLnBrk="1" hangingPunct="1">
              <a:defRPr/>
            </a:pPr>
            <a:r>
              <a:rPr lang="fr-FR" sz="2400" dirty="0" smtClean="0"/>
              <a:t>Il est possible de protéger chaque objet (Utilisateur/Groupe/OU/…) stocké dans Active Directory contre une suppression involontaire</a:t>
            </a:r>
          </a:p>
          <a:p>
            <a:pPr lvl="1" eaLnBrk="1" hangingPunct="1">
              <a:defRPr/>
            </a:pPr>
            <a:r>
              <a:rPr lang="fr-FR" sz="2000" dirty="0" smtClean="0"/>
              <a:t>Ajout d’une ACE de type DENY DELETE pour EVERYONE</a:t>
            </a:r>
          </a:p>
          <a:p>
            <a:pPr lvl="1" eaLnBrk="1" hangingPunct="1">
              <a:defRPr/>
            </a:pPr>
            <a:r>
              <a:rPr lang="fr-FR" sz="2000" dirty="0" smtClean="0"/>
              <a:t>La protection est à activer sur le(s) objets que l’on souhaite protéger</a:t>
            </a:r>
            <a:endParaRPr lang="fr-FR" sz="1100" dirty="0" smtClean="0"/>
          </a:p>
          <a:p>
            <a:pPr lvl="1" eaLnBrk="1" hangingPunct="1">
              <a:defRPr/>
            </a:pPr>
            <a:r>
              <a:rPr lang="fr-FR" sz="2000" dirty="0" smtClean="0"/>
              <a:t>Permet une réduction des risques d’erreur mais ne protège pas contre une action intentionnelle si l’utilisateur dispose des droits nécessaire pour modifier l’ACL (suppression de l’ACE DENY)</a:t>
            </a:r>
          </a:p>
          <a:p>
            <a:pPr lvl="1" eaLnBrk="1" hangingPunct="1">
              <a:defRPr/>
            </a:pPr>
            <a:r>
              <a:rPr lang="fr-FR" sz="2000" dirty="0" smtClean="0"/>
              <a:t>Ne dispense pas de la mise en place d’une stratégie de sauvegarde/restauration/PRA</a:t>
            </a:r>
          </a:p>
        </p:txBody>
      </p:sp>
      <p:sp>
        <p:nvSpPr>
          <p:cNvPr id="1190918" name="Rectangle 6"/>
          <p:cNvSpPr>
            <a:spLocks noGrp="1" noChangeArrowheads="1"/>
          </p:cNvSpPr>
          <p:nvPr>
            <p:ph type="title"/>
          </p:nvPr>
        </p:nvSpPr>
        <p:spPr>
          <a:xfrm>
            <a:off x="263525" y="41275"/>
            <a:ext cx="8728075" cy="1400383"/>
          </a:xfrm>
        </p:spPr>
        <p:txBody>
          <a:bodyPr/>
          <a:lstStyle/>
          <a:p>
            <a:pPr eaLnBrk="1" hangingPunct="1">
              <a:defRPr/>
            </a:pPr>
            <a:r>
              <a:rPr lang="fr-FR" sz="3200" dirty="0" smtClean="0"/>
              <a:t>Protection contre les suppressions accidentelles des objets de l’AD</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1" name="Picture 3" descr="E:\ad-png\supp-2.png"/>
          <p:cNvPicPr>
            <a:picLocks noChangeAspect="1" noChangeArrowheads="1"/>
          </p:cNvPicPr>
          <p:nvPr/>
        </p:nvPicPr>
        <p:blipFill>
          <a:blip r:embed="rId3"/>
          <a:srcRect/>
          <a:stretch>
            <a:fillRect/>
          </a:stretch>
        </p:blipFill>
        <p:spPr bwMode="auto">
          <a:xfrm>
            <a:off x="4786314" y="1071546"/>
            <a:ext cx="4172286" cy="5286412"/>
          </a:xfrm>
          <a:prstGeom prst="rect">
            <a:avLst/>
          </a:prstGeom>
          <a:ln>
            <a:noFill/>
          </a:ln>
          <a:effectLst>
            <a:outerShdw blurRad="292100" dist="139700" dir="2700000" algn="tl" rotWithShape="0">
              <a:srgbClr val="333333">
                <a:alpha val="65000"/>
              </a:srgbClr>
            </a:outerShdw>
          </a:effectLst>
        </p:spPr>
      </p:pic>
      <p:pic>
        <p:nvPicPr>
          <p:cNvPr id="222210" name="Picture 2" descr="E:\ad-png\supp-1.png"/>
          <p:cNvPicPr>
            <a:picLocks noChangeAspect="1" noChangeArrowheads="1"/>
          </p:cNvPicPr>
          <p:nvPr/>
        </p:nvPicPr>
        <p:blipFill>
          <a:blip r:embed="rId4"/>
          <a:srcRect r="8773"/>
          <a:stretch>
            <a:fillRect/>
          </a:stretch>
        </p:blipFill>
        <p:spPr bwMode="auto">
          <a:xfrm>
            <a:off x="0" y="1071546"/>
            <a:ext cx="4357686" cy="5286412"/>
          </a:xfrm>
          <a:prstGeom prst="rect">
            <a:avLst/>
          </a:prstGeom>
          <a:ln>
            <a:noFill/>
          </a:ln>
          <a:effectLst>
            <a:outerShdw blurRad="292100" dist="139700" dir="2700000" algn="tl" rotWithShape="0">
              <a:srgbClr val="333333">
                <a:alpha val="65000"/>
              </a:srgbClr>
            </a:outerShdw>
          </a:effectLst>
        </p:spPr>
      </p:pic>
      <p:sp>
        <p:nvSpPr>
          <p:cNvPr id="5" name="Rectangle 6"/>
          <p:cNvSpPr>
            <a:spLocks noGrp="1" noChangeArrowheads="1"/>
          </p:cNvSpPr>
          <p:nvPr>
            <p:ph type="title"/>
          </p:nvPr>
        </p:nvSpPr>
        <p:spPr>
          <a:xfrm>
            <a:off x="0" y="41275"/>
            <a:ext cx="9144000" cy="1033463"/>
          </a:xfrm>
        </p:spPr>
        <p:txBody>
          <a:bodyPr/>
          <a:lstStyle/>
          <a:p>
            <a:pPr eaLnBrk="1" hangingPunct="1">
              <a:defRPr/>
            </a:pPr>
            <a:r>
              <a:rPr lang="fr-FR" sz="2800" dirty="0" smtClean="0"/>
              <a:t>Protection contre les suppressions accidentelles</a:t>
            </a:r>
          </a:p>
        </p:txBody>
      </p:sp>
      <p:sp>
        <p:nvSpPr>
          <p:cNvPr id="4" name="Rectangle 3"/>
          <p:cNvSpPr/>
          <p:nvPr/>
        </p:nvSpPr>
        <p:spPr>
          <a:xfrm>
            <a:off x="285720" y="4286256"/>
            <a:ext cx="2428892"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503965" y="1785926"/>
            <a:ext cx="925423" cy="2956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124913" y="3635866"/>
            <a:ext cx="3233301" cy="364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2212" name="Picture 4" descr="E:\ad-png\supp-3.png"/>
          <p:cNvPicPr>
            <a:picLocks noChangeAspect="1" noChangeArrowheads="1"/>
          </p:cNvPicPr>
          <p:nvPr/>
        </p:nvPicPr>
        <p:blipFill>
          <a:blip r:embed="rId5"/>
          <a:srcRect/>
          <a:stretch>
            <a:fillRect/>
          </a:stretch>
        </p:blipFill>
        <p:spPr bwMode="auto">
          <a:xfrm>
            <a:off x="2000232" y="4643446"/>
            <a:ext cx="5653524" cy="200026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2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490384" y="4572017"/>
            <a:ext cx="1795600" cy="792000"/>
            <a:chOff x="4638" y="529559"/>
            <a:chExt cx="2154720" cy="950400"/>
          </a:xfrm>
          <a:solidFill>
            <a:schemeClr val="accent6"/>
          </a:solidFill>
        </p:grpSpPr>
        <p:sp>
          <p:nvSpPr>
            <p:cNvPr id="35" name="Rounded Rectangle 34"/>
            <p:cNvSpPr/>
            <p:nvPr/>
          </p:nvSpPr>
          <p:spPr>
            <a:xfrm>
              <a:off x="4638" y="529559"/>
              <a:ext cx="2109204" cy="950400"/>
            </a:xfrm>
            <a:prstGeom prst="roundRect">
              <a:avLst>
                <a:gd name="adj" fmla="val 10000"/>
              </a:avLst>
            </a:prstGeom>
            <a:gradFill>
              <a:gsLst>
                <a:gs pos="0">
                  <a:schemeClr val="accent6">
                    <a:lumMod val="50000"/>
                  </a:schemeClr>
                </a:gs>
                <a:gs pos="50000">
                  <a:schemeClr val="accent6">
                    <a:lumMod val="75000"/>
                  </a:schemeClr>
                </a:gs>
                <a:gs pos="70000">
                  <a:schemeClr val="accent6">
                    <a:lumMod val="75000"/>
                  </a:schemeClr>
                </a:gs>
                <a:gs pos="100000">
                  <a:schemeClr val="accent6"/>
                </a:gs>
              </a:gsLst>
            </a:gra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6" name="Rounded Rectangle 4"/>
            <p:cNvSpPr/>
            <p:nvPr/>
          </p:nvSpPr>
          <p:spPr>
            <a:xfrm>
              <a:off x="4638" y="529559"/>
              <a:ext cx="2154720" cy="633600"/>
            </a:xfrm>
            <a:prstGeom prst="rect">
              <a:avLst/>
            </a:prstGeom>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814884">
                <a:lnSpc>
                  <a:spcPct val="90000"/>
                </a:lnSpc>
                <a:spcAft>
                  <a:spcPct val="35000"/>
                </a:spcAft>
                <a:defRPr/>
              </a:pPr>
              <a:r>
                <a:rPr lang="en-US" sz="1600" dirty="0">
                  <a:solidFill>
                    <a:schemeClr val="accent1">
                      <a:lumMod val="60000"/>
                      <a:lumOff val="40000"/>
                    </a:schemeClr>
                  </a:solidFill>
                </a:rPr>
                <a:t>NTDSUTIL.EXE</a:t>
              </a:r>
            </a:p>
          </p:txBody>
        </p:sp>
      </p:grpSp>
      <p:grpSp>
        <p:nvGrpSpPr>
          <p:cNvPr id="3" name="Group 13"/>
          <p:cNvGrpSpPr/>
          <p:nvPr/>
        </p:nvGrpSpPr>
        <p:grpSpPr>
          <a:xfrm>
            <a:off x="678020" y="5174722"/>
            <a:ext cx="2204736" cy="1076853"/>
            <a:chOff x="436644" y="1163159"/>
            <a:chExt cx="2109204" cy="1782000"/>
          </a:xfrm>
          <a:solidFill>
            <a:schemeClr val="accent2">
              <a:alpha val="50000"/>
            </a:schemeClr>
          </a:solidFill>
        </p:grpSpPr>
        <p:sp>
          <p:nvSpPr>
            <p:cNvPr id="33" name="Rounded Rectangle 32"/>
            <p:cNvSpPr/>
            <p:nvPr/>
          </p:nvSpPr>
          <p:spPr>
            <a:xfrm>
              <a:off x="436644" y="1163159"/>
              <a:ext cx="2109204" cy="1782000"/>
            </a:xfrm>
            <a:prstGeom prst="roundRect">
              <a:avLst>
                <a:gd name="adj" fmla="val 10000"/>
              </a:avLst>
            </a:prstGeom>
            <a:grpFill/>
            <a:ln>
              <a:solidFill>
                <a:schemeClr val="accent6"/>
              </a:solidFill>
            </a:ln>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4" name="Rounded Rectangle 6"/>
            <p:cNvSpPr/>
            <p:nvPr/>
          </p:nvSpPr>
          <p:spPr>
            <a:xfrm>
              <a:off x="488837" y="1215352"/>
              <a:ext cx="2004818" cy="1677614"/>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284416" lvl="1" indent="-284416" defTabSz="814884">
                <a:lnSpc>
                  <a:spcPct val="90000"/>
                </a:lnSpc>
                <a:spcAft>
                  <a:spcPct val="15000"/>
                </a:spcAft>
                <a:buFontTx/>
                <a:buChar char="••"/>
                <a:defRPr/>
              </a:pPr>
              <a:r>
                <a:rPr lang="en-US" sz="1700" dirty="0">
                  <a:solidFill>
                    <a:schemeClr val="accent1">
                      <a:lumMod val="60000"/>
                      <a:lumOff val="40000"/>
                    </a:schemeClr>
                  </a:solidFill>
                </a:rPr>
                <a:t>Takes VSS snapshots </a:t>
              </a:r>
              <a:br>
                <a:rPr lang="en-US" sz="1700" dirty="0">
                  <a:solidFill>
                    <a:schemeClr val="accent1">
                      <a:lumMod val="60000"/>
                      <a:lumOff val="40000"/>
                    </a:schemeClr>
                  </a:solidFill>
                </a:rPr>
              </a:br>
              <a:r>
                <a:rPr lang="en-US" sz="1700" dirty="0">
                  <a:solidFill>
                    <a:schemeClr val="accent1">
                      <a:lumMod val="60000"/>
                      <a:lumOff val="40000"/>
                    </a:schemeClr>
                  </a:solidFill>
                </a:rPr>
                <a:t>of DS/LDS</a:t>
              </a:r>
            </a:p>
          </p:txBody>
        </p:sp>
      </p:grpSp>
      <p:grpSp>
        <p:nvGrpSpPr>
          <p:cNvPr id="4" name="Group 14"/>
          <p:cNvGrpSpPr/>
          <p:nvPr/>
        </p:nvGrpSpPr>
        <p:grpSpPr>
          <a:xfrm>
            <a:off x="2514512" y="4617213"/>
            <a:ext cx="564888" cy="437608"/>
            <a:chOff x="2433591" y="583794"/>
            <a:chExt cx="677865" cy="525130"/>
          </a:xfrm>
          <a:solidFill>
            <a:schemeClr val="accent6"/>
          </a:solidFill>
        </p:grpSpPr>
        <p:sp>
          <p:nvSpPr>
            <p:cNvPr id="31" name="Right Arrow 30"/>
            <p:cNvSpPr/>
            <p:nvPr/>
          </p:nvSpPr>
          <p:spPr>
            <a:xfrm>
              <a:off x="2433591" y="583794"/>
              <a:ext cx="677865" cy="525130"/>
            </a:xfrm>
            <a:prstGeom prst="rightArrow">
              <a:avLst>
                <a:gd name="adj1" fmla="val 60000"/>
                <a:gd name="adj2" fmla="val 50000"/>
              </a:avLst>
            </a:prstGeom>
            <a:gradFill>
              <a:gsLst>
                <a:gs pos="0">
                  <a:schemeClr val="accent6">
                    <a:lumMod val="50000"/>
                  </a:schemeClr>
                </a:gs>
                <a:gs pos="50000">
                  <a:schemeClr val="accent6">
                    <a:lumMod val="75000"/>
                  </a:schemeClr>
                </a:gs>
                <a:gs pos="70000">
                  <a:schemeClr val="accent6">
                    <a:lumMod val="75000"/>
                  </a:schemeClr>
                </a:gs>
                <a:gs pos="100000">
                  <a:schemeClr val="accent6"/>
                </a:gs>
              </a:gsLst>
            </a:gra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2" name="Right Arrow 8"/>
            <p:cNvSpPr/>
            <p:nvPr/>
          </p:nvSpPr>
          <p:spPr>
            <a:xfrm>
              <a:off x="2433591" y="688820"/>
              <a:ext cx="520326" cy="31507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23">
                <a:lnSpc>
                  <a:spcPct val="90000"/>
                </a:lnSpc>
                <a:spcAft>
                  <a:spcPct val="35000"/>
                </a:spcAft>
                <a:defRPr/>
              </a:pPr>
              <a:endParaRPr lang="en-US" sz="1500" dirty="0">
                <a:solidFill>
                  <a:schemeClr val="accent1">
                    <a:lumMod val="60000"/>
                    <a:lumOff val="40000"/>
                  </a:schemeClr>
                </a:solidFill>
              </a:endParaRPr>
            </a:p>
          </p:txBody>
        </p:sp>
      </p:grpSp>
      <p:grpSp>
        <p:nvGrpSpPr>
          <p:cNvPr id="5" name="Group 15"/>
          <p:cNvGrpSpPr>
            <a:grpSpLocks/>
          </p:cNvGrpSpPr>
          <p:nvPr/>
        </p:nvGrpSpPr>
        <p:grpSpPr bwMode="auto">
          <a:xfrm>
            <a:off x="3313113" y="4572000"/>
            <a:ext cx="1758950" cy="792163"/>
            <a:chOff x="3392834" y="529559"/>
            <a:chExt cx="2109204" cy="950400"/>
          </a:xfrm>
        </p:grpSpPr>
        <p:sp>
          <p:nvSpPr>
            <p:cNvPr id="29" name="Rounded Rectangle 28"/>
            <p:cNvSpPr/>
            <p:nvPr/>
          </p:nvSpPr>
          <p:spPr>
            <a:xfrm>
              <a:off x="3392834" y="529559"/>
              <a:ext cx="2109204" cy="950400"/>
            </a:xfrm>
            <a:prstGeom prst="roundRect">
              <a:avLst>
                <a:gd name="adj" fmla="val 10000"/>
              </a:avLst>
            </a:prstGeom>
            <a:gradFill>
              <a:gsLst>
                <a:gs pos="0">
                  <a:schemeClr val="accent3">
                    <a:lumMod val="50000"/>
                  </a:schemeClr>
                </a:gs>
                <a:gs pos="50000">
                  <a:schemeClr val="accent3">
                    <a:lumMod val="75000"/>
                  </a:schemeClr>
                </a:gs>
                <a:gs pos="70000">
                  <a:schemeClr val="accent3">
                    <a:lumMod val="75000"/>
                  </a:schemeClr>
                </a:gs>
                <a:gs pos="100000">
                  <a:schemeClr val="accent3"/>
                </a:gs>
              </a:gsLst>
            </a:gra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0" name="Rounded Rectangle 10"/>
            <p:cNvSpPr/>
            <p:nvPr/>
          </p:nvSpPr>
          <p:spPr>
            <a:xfrm>
              <a:off x="3392834" y="529559"/>
              <a:ext cx="2109204" cy="634235"/>
            </a:xfrm>
            <a:prstGeom prst="rect">
              <a:avLst/>
            </a:prstGeom>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814884">
                <a:lnSpc>
                  <a:spcPct val="90000"/>
                </a:lnSpc>
                <a:spcAft>
                  <a:spcPct val="35000"/>
                </a:spcAft>
                <a:defRPr/>
              </a:pPr>
              <a:r>
                <a:rPr lang="en-US" sz="1600" dirty="0">
                  <a:solidFill>
                    <a:schemeClr val="accent4"/>
                  </a:solidFill>
                </a:rPr>
                <a:t>DSAMAIN.EXE</a:t>
              </a:r>
            </a:p>
          </p:txBody>
        </p:sp>
      </p:grpSp>
      <p:grpSp>
        <p:nvGrpSpPr>
          <p:cNvPr id="6" name="Group 16"/>
          <p:cNvGrpSpPr/>
          <p:nvPr/>
        </p:nvGrpSpPr>
        <p:grpSpPr>
          <a:xfrm>
            <a:off x="3501516" y="5174722"/>
            <a:ext cx="2204736" cy="1076853"/>
            <a:chOff x="3824840" y="1163159"/>
            <a:chExt cx="2109204" cy="1782000"/>
          </a:xfrm>
          <a:solidFill>
            <a:schemeClr val="accent2">
              <a:alpha val="50000"/>
            </a:schemeClr>
          </a:solidFill>
        </p:grpSpPr>
        <p:sp>
          <p:nvSpPr>
            <p:cNvPr id="27" name="Rounded Rectangle 26"/>
            <p:cNvSpPr/>
            <p:nvPr/>
          </p:nvSpPr>
          <p:spPr>
            <a:xfrm>
              <a:off x="3824840" y="1163159"/>
              <a:ext cx="2109204" cy="1782000"/>
            </a:xfrm>
            <a:prstGeom prst="roundRect">
              <a:avLst>
                <a:gd name="adj" fmla="val 10000"/>
              </a:avLst>
            </a:prstGeom>
            <a:grpFill/>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8" name="Rounded Rectangle 12"/>
            <p:cNvSpPr/>
            <p:nvPr/>
          </p:nvSpPr>
          <p:spPr>
            <a:xfrm>
              <a:off x="3877033" y="1215352"/>
              <a:ext cx="2004818" cy="1677614"/>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284416" lvl="1" indent="-284416" defTabSz="814884">
                <a:lnSpc>
                  <a:spcPct val="90000"/>
                </a:lnSpc>
                <a:spcAft>
                  <a:spcPct val="15000"/>
                </a:spcAft>
                <a:buFontTx/>
                <a:buChar char="••"/>
                <a:defRPr/>
              </a:pPr>
              <a:r>
                <a:rPr lang="en-US" sz="1700" dirty="0">
                  <a:solidFill>
                    <a:schemeClr val="accent1">
                      <a:lumMod val="60000"/>
                      <a:lumOff val="40000"/>
                    </a:schemeClr>
                  </a:solidFill>
                </a:rPr>
                <a:t>Exposes snapshots as LDAP servers</a:t>
              </a:r>
            </a:p>
          </p:txBody>
        </p:sp>
      </p:grpSp>
      <p:grpSp>
        <p:nvGrpSpPr>
          <p:cNvPr id="7" name="Group 17"/>
          <p:cNvGrpSpPr>
            <a:grpSpLocks/>
          </p:cNvGrpSpPr>
          <p:nvPr/>
        </p:nvGrpSpPr>
        <p:grpSpPr bwMode="auto">
          <a:xfrm>
            <a:off x="5338763" y="4616450"/>
            <a:ext cx="563562" cy="438150"/>
            <a:chOff x="5821787" y="583794"/>
            <a:chExt cx="677865" cy="525130"/>
          </a:xfrm>
        </p:grpSpPr>
        <p:sp>
          <p:nvSpPr>
            <p:cNvPr id="25" name="Right Arrow 24"/>
            <p:cNvSpPr/>
            <p:nvPr/>
          </p:nvSpPr>
          <p:spPr>
            <a:xfrm>
              <a:off x="5821787" y="583794"/>
              <a:ext cx="677865" cy="525130"/>
            </a:xfrm>
            <a:prstGeom prst="righ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6" name="Right Arrow 14"/>
            <p:cNvSpPr/>
            <p:nvPr/>
          </p:nvSpPr>
          <p:spPr>
            <a:xfrm>
              <a:off x="5821787" y="688440"/>
              <a:ext cx="519379" cy="31583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23">
                <a:lnSpc>
                  <a:spcPct val="90000"/>
                </a:lnSpc>
                <a:spcAft>
                  <a:spcPct val="35000"/>
                </a:spcAft>
                <a:defRPr/>
              </a:pPr>
              <a:endParaRPr lang="en-US" sz="1500" dirty="0">
                <a:solidFill>
                  <a:schemeClr val="accent1">
                    <a:lumMod val="60000"/>
                    <a:lumOff val="40000"/>
                  </a:schemeClr>
                </a:solidFill>
              </a:endParaRPr>
            </a:p>
          </p:txBody>
        </p:sp>
      </p:grpSp>
      <p:grpSp>
        <p:nvGrpSpPr>
          <p:cNvPr id="8" name="Group 18"/>
          <p:cNvGrpSpPr>
            <a:grpSpLocks/>
          </p:cNvGrpSpPr>
          <p:nvPr/>
        </p:nvGrpSpPr>
        <p:grpSpPr bwMode="auto">
          <a:xfrm>
            <a:off x="6137275" y="4572000"/>
            <a:ext cx="1757363" cy="792163"/>
            <a:chOff x="6781030" y="529559"/>
            <a:chExt cx="2109204" cy="950400"/>
          </a:xfrm>
        </p:grpSpPr>
        <p:sp>
          <p:nvSpPr>
            <p:cNvPr id="23" name="Rounded Rectangle 22"/>
            <p:cNvSpPr/>
            <p:nvPr/>
          </p:nvSpPr>
          <p:spPr>
            <a:xfrm>
              <a:off x="6781030" y="529559"/>
              <a:ext cx="2109204" cy="950400"/>
            </a:xfrm>
            <a:prstGeom prst="roundRect">
              <a:avLst>
                <a:gd name="adj" fmla="val 10000"/>
              </a:avLst>
            </a:prstGeom>
            <a:gradFill>
              <a:gsLst>
                <a:gs pos="0">
                  <a:schemeClr val="accent4">
                    <a:lumMod val="50000"/>
                  </a:schemeClr>
                </a:gs>
                <a:gs pos="50000">
                  <a:schemeClr val="accent4">
                    <a:lumMod val="75000"/>
                  </a:schemeClr>
                </a:gs>
                <a:gs pos="70000">
                  <a:schemeClr val="accent4">
                    <a:lumMod val="75000"/>
                  </a:schemeClr>
                </a:gs>
                <a:gs pos="100000">
                  <a:schemeClr val="accent4"/>
                </a:gs>
              </a:gsLst>
            </a:gra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24" name="Rounded Rectangle 16"/>
            <p:cNvSpPr/>
            <p:nvPr/>
          </p:nvSpPr>
          <p:spPr>
            <a:xfrm>
              <a:off x="6781030" y="529559"/>
              <a:ext cx="2109204" cy="634235"/>
            </a:xfrm>
            <a:prstGeom prst="rect">
              <a:avLst/>
            </a:prstGeom>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algn="ctr" defTabSz="814884">
                <a:lnSpc>
                  <a:spcPct val="90000"/>
                </a:lnSpc>
                <a:spcAft>
                  <a:spcPct val="35000"/>
                </a:spcAft>
                <a:defRPr/>
              </a:pPr>
              <a:r>
                <a:rPr lang="en-US" dirty="0">
                  <a:solidFill>
                    <a:schemeClr val="accent1">
                      <a:lumMod val="60000"/>
                      <a:lumOff val="40000"/>
                    </a:schemeClr>
                  </a:solidFill>
                </a:rPr>
                <a:t>LDP.EXE</a:t>
              </a:r>
            </a:p>
          </p:txBody>
        </p:sp>
      </p:grpSp>
      <p:grpSp>
        <p:nvGrpSpPr>
          <p:cNvPr id="9" name="Group 19"/>
          <p:cNvGrpSpPr/>
          <p:nvPr/>
        </p:nvGrpSpPr>
        <p:grpSpPr>
          <a:xfrm>
            <a:off x="6325013" y="5174722"/>
            <a:ext cx="2204736" cy="1076853"/>
            <a:chOff x="7213036" y="1163159"/>
            <a:chExt cx="2109204" cy="1782000"/>
          </a:xfrm>
          <a:solidFill>
            <a:schemeClr val="accent2">
              <a:alpha val="50000"/>
            </a:schemeClr>
          </a:solidFill>
        </p:grpSpPr>
        <p:sp>
          <p:nvSpPr>
            <p:cNvPr id="21" name="Rounded Rectangle 20"/>
            <p:cNvSpPr/>
            <p:nvPr/>
          </p:nvSpPr>
          <p:spPr>
            <a:xfrm>
              <a:off x="7213036" y="1163159"/>
              <a:ext cx="2109204" cy="1782000"/>
            </a:xfrm>
            <a:prstGeom prst="roundRect">
              <a:avLst>
                <a:gd name="adj" fmla="val 10000"/>
              </a:avLst>
            </a:prstGeom>
            <a:grpFill/>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2" name="Rounded Rectangle 18"/>
            <p:cNvSpPr/>
            <p:nvPr/>
          </p:nvSpPr>
          <p:spPr>
            <a:xfrm>
              <a:off x="7265229" y="1215352"/>
              <a:ext cx="2004818" cy="167761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284416" lvl="1" indent="-284416" defTabSz="814884">
                <a:lnSpc>
                  <a:spcPct val="90000"/>
                </a:lnSpc>
                <a:spcAft>
                  <a:spcPct val="15000"/>
                </a:spcAft>
                <a:buFontTx/>
                <a:buChar char="••"/>
                <a:defRPr/>
              </a:pPr>
              <a:r>
                <a:rPr lang="en-US" sz="1700" dirty="0">
                  <a:solidFill>
                    <a:schemeClr val="accent1">
                      <a:lumMod val="60000"/>
                      <a:lumOff val="40000"/>
                    </a:schemeClr>
                  </a:solidFill>
                </a:rPr>
                <a:t>Views read-only DS/LDS data</a:t>
              </a:r>
            </a:p>
          </p:txBody>
        </p:sp>
      </p:grpSp>
      <p:sp>
        <p:nvSpPr>
          <p:cNvPr id="38" name="Rectangle 6"/>
          <p:cNvSpPr>
            <a:spLocks noGrp="1" noChangeArrowheads="1"/>
          </p:cNvSpPr>
          <p:nvPr>
            <p:ph type="title"/>
          </p:nvPr>
        </p:nvSpPr>
        <p:spPr>
          <a:xfrm>
            <a:off x="142908" y="41275"/>
            <a:ext cx="9144000" cy="1033463"/>
          </a:xfrm>
        </p:spPr>
        <p:txBody>
          <a:bodyPr/>
          <a:lstStyle/>
          <a:p>
            <a:pPr eaLnBrk="1" hangingPunct="1">
              <a:defRPr/>
            </a:pPr>
            <a:r>
              <a:rPr lang="fr-FR" sz="3200" dirty="0" smtClean="0"/>
              <a:t>« </a:t>
            </a:r>
            <a:r>
              <a:rPr lang="fr-FR" sz="3200" dirty="0" err="1" smtClean="0"/>
              <a:t>Snapshot</a:t>
            </a:r>
            <a:r>
              <a:rPr lang="fr-FR" sz="3200" dirty="0" smtClean="0"/>
              <a:t> browser »</a:t>
            </a:r>
          </a:p>
        </p:txBody>
      </p:sp>
      <p:sp>
        <p:nvSpPr>
          <p:cNvPr id="40" name="Shape 468994"/>
          <p:cNvSpPr>
            <a:spLocks noGrp="1" noChangeArrowheads="1"/>
          </p:cNvSpPr>
          <p:nvPr>
            <p:ph type="body" idx="4294967295"/>
          </p:nvPr>
        </p:nvSpPr>
        <p:spPr>
          <a:xfrm>
            <a:off x="457200" y="957003"/>
            <a:ext cx="7772400" cy="3257815"/>
          </a:xfrm>
        </p:spPr>
        <p:txBody>
          <a:bodyPr/>
          <a:lstStyle/>
          <a:p>
            <a:pPr>
              <a:defRPr/>
            </a:pPr>
            <a:r>
              <a:rPr lang="fr-FR" sz="2400" b="0" dirty="0" smtClean="0">
                <a:effectLst/>
              </a:rPr>
              <a:t>La première étape d’une restauration de base AD</a:t>
            </a:r>
          </a:p>
          <a:p>
            <a:pPr lvl="1">
              <a:defRPr/>
            </a:pPr>
            <a:r>
              <a:rPr lang="fr-FR" sz="2000" b="0" dirty="0" smtClean="0">
                <a:effectLst/>
              </a:rPr>
              <a:t>Permet de sélectionner « la bonne » sauvegarde</a:t>
            </a:r>
          </a:p>
          <a:p>
            <a:pPr lvl="1" eaLnBrk="1" hangingPunct="1">
              <a:defRPr/>
            </a:pPr>
            <a:r>
              <a:rPr lang="fr-FR" sz="2000" b="0" dirty="0" smtClean="0">
                <a:effectLst/>
              </a:rPr>
              <a:t>Création périodique de SNAPSHOTS des volumes hébergeant la base AD (via NTDSUTIL par exemple)</a:t>
            </a:r>
          </a:p>
          <a:p>
            <a:pPr lvl="1" eaLnBrk="1" hangingPunct="1">
              <a:defRPr/>
            </a:pPr>
            <a:r>
              <a:rPr lang="fr-FR" sz="2000" b="0" dirty="0" smtClean="0">
                <a:effectLst/>
              </a:rPr>
              <a:t>Possibilité de d’accéder aux SNAPSHOTS </a:t>
            </a:r>
            <a:r>
              <a:rPr lang="fr-FR" sz="2000" b="0" i="1" dirty="0" smtClean="0">
                <a:effectLst/>
              </a:rPr>
              <a:t>(contenant représentation d’AD à l’instant ou celui-ci a été réalisé) </a:t>
            </a:r>
            <a:r>
              <a:rPr lang="fr-FR" sz="2000" b="0" dirty="0" smtClean="0">
                <a:effectLst/>
              </a:rPr>
              <a:t>suite à un montage au niveau du système de fichiers</a:t>
            </a:r>
          </a:p>
          <a:p>
            <a:pPr lvl="1" eaLnBrk="1" hangingPunct="1">
              <a:defRPr/>
            </a:pPr>
            <a:r>
              <a:rPr lang="fr-FR" sz="2000" b="0" dirty="0" smtClean="0">
                <a:effectLst/>
              </a:rPr>
              <a:t>L’utilitaire DSAMAIN permet alors d’instancier  le fichier NTDS.DIT pour fournir un accès offline et en lecture seule à AD via LDAP</a:t>
            </a:r>
          </a:p>
          <a:p>
            <a:pPr lvl="1" eaLnBrk="1" hangingPunct="1">
              <a:buFont typeface="Wingdings" pitchFamily="2" charset="2"/>
              <a:buNone/>
              <a:defRPr/>
            </a:pPr>
            <a:endParaRPr lang="fr-FR" sz="2200" dirty="0" smtClean="0"/>
          </a:p>
        </p:txBody>
      </p:sp>
      <p:pic>
        <p:nvPicPr>
          <p:cNvPr id="37" name="Picture 65" descr="4 color circle inside blue slice"/>
          <p:cNvPicPr>
            <a:picLocks noChangeAspect="1" noChangeArrowheads="1"/>
          </p:cNvPicPr>
          <p:nvPr/>
        </p:nvPicPr>
        <p:blipFill>
          <a:blip r:embed="rId3"/>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2" name="AutoShape 4"/>
          <p:cNvSpPr>
            <a:spLocks noChangeArrowheads="1"/>
          </p:cNvSpPr>
          <p:nvPr/>
        </p:nvSpPr>
        <p:spPr bwMode="auto">
          <a:xfrm>
            <a:off x="5057775" y="2127885"/>
            <a:ext cx="3891016" cy="600075"/>
          </a:xfrm>
          <a:prstGeom prst="roundRect">
            <a:avLst>
              <a:gd name="adj" fmla="val 16667"/>
            </a:avLst>
          </a:prstGeom>
          <a:solidFill>
            <a:srgbClr val="000066"/>
          </a:solidFill>
          <a:ln w="12700" algn="ctr">
            <a:solidFill>
              <a:srgbClr val="080808"/>
            </a:solidFill>
            <a:round/>
            <a:headEnd/>
            <a:tailEnd/>
          </a:ln>
          <a:effectLst/>
        </p:spPr>
        <p:txBody>
          <a:bodyPr wrap="none" anchor="ctr"/>
          <a:lstStyle/>
          <a:p>
            <a:pPr eaLnBrk="0" hangingPunct="0">
              <a:defRPr/>
            </a:pPr>
            <a:r>
              <a:rPr lang="en-US" sz="1600" b="1" dirty="0">
                <a:solidFill>
                  <a:srgbClr val="FFFFFF"/>
                </a:solidFill>
                <a:latin typeface="Arial" charset="0"/>
              </a:rPr>
              <a:t>Active Directory Domain Services</a:t>
            </a:r>
          </a:p>
        </p:txBody>
      </p:sp>
      <p:pic>
        <p:nvPicPr>
          <p:cNvPr id="12292" name="Picture 5" descr="LongArrow"/>
          <p:cNvPicPr>
            <a:picLocks noChangeAspect="1" noChangeArrowheads="1"/>
          </p:cNvPicPr>
          <p:nvPr/>
        </p:nvPicPr>
        <p:blipFill>
          <a:blip r:embed="rId3"/>
          <a:srcRect/>
          <a:stretch>
            <a:fillRect/>
          </a:stretch>
        </p:blipFill>
        <p:spPr bwMode="auto">
          <a:xfrm>
            <a:off x="4206875" y="2110423"/>
            <a:ext cx="742950" cy="722312"/>
          </a:xfrm>
          <a:prstGeom prst="rect">
            <a:avLst/>
          </a:prstGeom>
          <a:noFill/>
          <a:ln w="9525">
            <a:noFill/>
            <a:miter lim="800000"/>
            <a:headEnd/>
            <a:tailEnd/>
          </a:ln>
        </p:spPr>
      </p:pic>
      <p:sp>
        <p:nvSpPr>
          <p:cNvPr id="12293" name="AutoShape 6"/>
          <p:cNvSpPr>
            <a:spLocks noChangeArrowheads="1"/>
          </p:cNvSpPr>
          <p:nvPr/>
        </p:nvSpPr>
        <p:spPr bwMode="auto">
          <a:xfrm>
            <a:off x="409575" y="2108835"/>
            <a:ext cx="3683000" cy="620713"/>
          </a:xfrm>
          <a:prstGeom prst="roundRect">
            <a:avLst>
              <a:gd name="adj" fmla="val 16667"/>
            </a:avLst>
          </a:prstGeom>
          <a:solidFill>
            <a:srgbClr val="CC9900"/>
          </a:solidFill>
          <a:ln w="12700" algn="ctr">
            <a:solidFill>
              <a:srgbClr val="080808"/>
            </a:solidFill>
            <a:round/>
            <a:headEnd/>
            <a:tailEnd/>
          </a:ln>
        </p:spPr>
        <p:txBody>
          <a:bodyPr wrap="none" anchor="ctr"/>
          <a:lstStyle/>
          <a:p>
            <a:pPr eaLnBrk="0" hangingPunct="0">
              <a:spcBef>
                <a:spcPct val="10000"/>
              </a:spcBef>
            </a:pPr>
            <a:r>
              <a:rPr lang="en-US" sz="1600" b="1">
                <a:solidFill>
                  <a:srgbClr val="080808"/>
                </a:solidFill>
                <a:effectLst/>
                <a:latin typeface="Arial" charset="0"/>
              </a:rPr>
              <a:t>Active Directory Domain Controller</a:t>
            </a:r>
          </a:p>
        </p:txBody>
      </p:sp>
      <p:sp>
        <p:nvSpPr>
          <p:cNvPr id="811015" name="AutoShape 7"/>
          <p:cNvSpPr>
            <a:spLocks noChangeArrowheads="1"/>
          </p:cNvSpPr>
          <p:nvPr/>
        </p:nvSpPr>
        <p:spPr bwMode="auto">
          <a:xfrm>
            <a:off x="5051424" y="3007360"/>
            <a:ext cx="3948737" cy="600075"/>
          </a:xfrm>
          <a:prstGeom prst="roundRect">
            <a:avLst>
              <a:gd name="adj" fmla="val 16667"/>
            </a:avLst>
          </a:prstGeom>
          <a:solidFill>
            <a:srgbClr val="000066"/>
          </a:solidFill>
          <a:ln w="12700" algn="ctr">
            <a:solidFill>
              <a:srgbClr val="080808"/>
            </a:solidFill>
            <a:round/>
            <a:headEnd/>
            <a:tailEnd/>
          </a:ln>
          <a:effectLst/>
        </p:spPr>
        <p:txBody>
          <a:bodyPr wrap="none" anchor="ctr"/>
          <a:lstStyle/>
          <a:p>
            <a:pPr eaLnBrk="0" hangingPunct="0">
              <a:defRPr/>
            </a:pPr>
            <a:r>
              <a:rPr lang="en-US" sz="1600" b="1" dirty="0">
                <a:solidFill>
                  <a:srgbClr val="FFFFFF"/>
                </a:solidFill>
                <a:latin typeface="Arial" charset="0"/>
              </a:rPr>
              <a:t>Active Directory Lightweight Directory</a:t>
            </a:r>
          </a:p>
        </p:txBody>
      </p:sp>
      <p:pic>
        <p:nvPicPr>
          <p:cNvPr id="12295" name="Picture 8" descr="LongArrow"/>
          <p:cNvPicPr>
            <a:picLocks noChangeAspect="1" noChangeArrowheads="1"/>
          </p:cNvPicPr>
          <p:nvPr/>
        </p:nvPicPr>
        <p:blipFill>
          <a:blip r:embed="rId3"/>
          <a:srcRect/>
          <a:stretch>
            <a:fillRect/>
          </a:stretch>
        </p:blipFill>
        <p:spPr bwMode="auto">
          <a:xfrm>
            <a:off x="4200525" y="2989898"/>
            <a:ext cx="742950" cy="722312"/>
          </a:xfrm>
          <a:prstGeom prst="rect">
            <a:avLst/>
          </a:prstGeom>
          <a:noFill/>
          <a:ln w="9525">
            <a:noFill/>
            <a:miter lim="800000"/>
            <a:headEnd/>
            <a:tailEnd/>
          </a:ln>
        </p:spPr>
      </p:pic>
      <p:sp>
        <p:nvSpPr>
          <p:cNvPr id="12296" name="AutoShape 9"/>
          <p:cNvSpPr>
            <a:spLocks noChangeArrowheads="1"/>
          </p:cNvSpPr>
          <p:nvPr/>
        </p:nvSpPr>
        <p:spPr bwMode="auto">
          <a:xfrm>
            <a:off x="403225" y="2988310"/>
            <a:ext cx="3683000" cy="620713"/>
          </a:xfrm>
          <a:prstGeom prst="roundRect">
            <a:avLst>
              <a:gd name="adj" fmla="val 16667"/>
            </a:avLst>
          </a:prstGeom>
          <a:solidFill>
            <a:srgbClr val="CC9900"/>
          </a:solidFill>
          <a:ln w="12700" algn="ctr">
            <a:solidFill>
              <a:srgbClr val="080808"/>
            </a:solidFill>
            <a:round/>
            <a:headEnd/>
            <a:tailEnd/>
          </a:ln>
        </p:spPr>
        <p:txBody>
          <a:bodyPr wrap="none" anchor="ctr"/>
          <a:lstStyle/>
          <a:p>
            <a:pPr eaLnBrk="0" hangingPunct="0">
              <a:spcBef>
                <a:spcPct val="10000"/>
              </a:spcBef>
            </a:pPr>
            <a:r>
              <a:rPr lang="en-US" sz="1600" b="1">
                <a:solidFill>
                  <a:srgbClr val="080808"/>
                </a:solidFill>
                <a:effectLst/>
                <a:latin typeface="Arial" charset="0"/>
              </a:rPr>
              <a:t>Active Directory Application Mode</a:t>
            </a:r>
          </a:p>
        </p:txBody>
      </p:sp>
      <p:sp>
        <p:nvSpPr>
          <p:cNvPr id="811018" name="AutoShape 10"/>
          <p:cNvSpPr>
            <a:spLocks noChangeArrowheads="1"/>
          </p:cNvSpPr>
          <p:nvPr/>
        </p:nvSpPr>
        <p:spPr bwMode="auto">
          <a:xfrm>
            <a:off x="5059363" y="3882073"/>
            <a:ext cx="3909976" cy="600075"/>
          </a:xfrm>
          <a:prstGeom prst="roundRect">
            <a:avLst>
              <a:gd name="adj" fmla="val 16667"/>
            </a:avLst>
          </a:prstGeom>
          <a:solidFill>
            <a:srgbClr val="000066"/>
          </a:solidFill>
          <a:ln w="12700" algn="ctr">
            <a:solidFill>
              <a:srgbClr val="080808"/>
            </a:solidFill>
            <a:round/>
            <a:headEnd/>
            <a:tailEnd/>
          </a:ln>
          <a:effectLst/>
        </p:spPr>
        <p:txBody>
          <a:bodyPr wrap="none" anchor="ctr"/>
          <a:lstStyle/>
          <a:p>
            <a:pPr eaLnBrk="0" hangingPunct="0">
              <a:defRPr/>
            </a:pPr>
            <a:r>
              <a:rPr lang="en-US" sz="1600" b="1" dirty="0">
                <a:solidFill>
                  <a:srgbClr val="FFFFFF"/>
                </a:solidFill>
                <a:latin typeface="Arial" charset="0"/>
              </a:rPr>
              <a:t>Active Directory Rights Management</a:t>
            </a:r>
          </a:p>
        </p:txBody>
      </p:sp>
      <p:pic>
        <p:nvPicPr>
          <p:cNvPr id="12298" name="Picture 11" descr="LongArrow"/>
          <p:cNvPicPr>
            <a:picLocks noChangeAspect="1" noChangeArrowheads="1"/>
          </p:cNvPicPr>
          <p:nvPr/>
        </p:nvPicPr>
        <p:blipFill>
          <a:blip r:embed="rId3"/>
          <a:srcRect/>
          <a:stretch>
            <a:fillRect/>
          </a:stretch>
        </p:blipFill>
        <p:spPr bwMode="auto">
          <a:xfrm>
            <a:off x="4208463" y="3864610"/>
            <a:ext cx="742950" cy="722313"/>
          </a:xfrm>
          <a:prstGeom prst="rect">
            <a:avLst/>
          </a:prstGeom>
          <a:noFill/>
          <a:ln w="9525">
            <a:noFill/>
            <a:miter lim="800000"/>
            <a:headEnd/>
            <a:tailEnd/>
          </a:ln>
        </p:spPr>
      </p:pic>
      <p:sp>
        <p:nvSpPr>
          <p:cNvPr id="12299" name="AutoShape 12"/>
          <p:cNvSpPr>
            <a:spLocks noChangeArrowheads="1"/>
          </p:cNvSpPr>
          <p:nvPr/>
        </p:nvSpPr>
        <p:spPr bwMode="auto">
          <a:xfrm>
            <a:off x="411163" y="3863023"/>
            <a:ext cx="3683000" cy="620712"/>
          </a:xfrm>
          <a:prstGeom prst="roundRect">
            <a:avLst>
              <a:gd name="adj" fmla="val 16667"/>
            </a:avLst>
          </a:prstGeom>
          <a:solidFill>
            <a:srgbClr val="CC9900"/>
          </a:solidFill>
          <a:ln w="12700" algn="ctr">
            <a:solidFill>
              <a:srgbClr val="080808"/>
            </a:solidFill>
            <a:round/>
            <a:headEnd/>
            <a:tailEnd/>
          </a:ln>
        </p:spPr>
        <p:txBody>
          <a:bodyPr wrap="none" anchor="ctr"/>
          <a:lstStyle/>
          <a:p>
            <a:pPr eaLnBrk="0" hangingPunct="0">
              <a:spcBef>
                <a:spcPct val="10000"/>
              </a:spcBef>
            </a:pPr>
            <a:r>
              <a:rPr lang="en-US" sz="1600" b="1" dirty="0" smtClean="0">
                <a:solidFill>
                  <a:srgbClr val="080808"/>
                </a:solidFill>
                <a:effectLst/>
                <a:latin typeface="Arial" charset="0"/>
              </a:rPr>
              <a:t>Rights Management Services</a:t>
            </a:r>
            <a:endParaRPr lang="en-US" sz="1600" b="1" dirty="0">
              <a:solidFill>
                <a:srgbClr val="080808"/>
              </a:solidFill>
              <a:effectLst/>
              <a:latin typeface="Arial" charset="0"/>
            </a:endParaRPr>
          </a:p>
        </p:txBody>
      </p:sp>
      <p:sp>
        <p:nvSpPr>
          <p:cNvPr id="811021" name="AutoShape 13"/>
          <p:cNvSpPr>
            <a:spLocks noChangeArrowheads="1"/>
          </p:cNvSpPr>
          <p:nvPr/>
        </p:nvSpPr>
        <p:spPr bwMode="auto">
          <a:xfrm>
            <a:off x="5056187" y="4779010"/>
            <a:ext cx="3923425" cy="600075"/>
          </a:xfrm>
          <a:prstGeom prst="roundRect">
            <a:avLst>
              <a:gd name="adj" fmla="val 16667"/>
            </a:avLst>
          </a:prstGeom>
          <a:solidFill>
            <a:srgbClr val="000066"/>
          </a:solidFill>
          <a:ln w="12700" algn="ctr">
            <a:solidFill>
              <a:srgbClr val="080808"/>
            </a:solidFill>
            <a:round/>
            <a:headEnd/>
            <a:tailEnd/>
          </a:ln>
          <a:effectLst/>
        </p:spPr>
        <p:txBody>
          <a:bodyPr wrap="none" anchor="ctr"/>
          <a:lstStyle/>
          <a:p>
            <a:pPr eaLnBrk="0" hangingPunct="0">
              <a:defRPr/>
            </a:pPr>
            <a:r>
              <a:rPr lang="en-US" sz="1600" b="1" dirty="0">
                <a:solidFill>
                  <a:srgbClr val="FFFFFF"/>
                </a:solidFill>
                <a:latin typeface="Arial" charset="0"/>
              </a:rPr>
              <a:t>Active Directory Certificate Services</a:t>
            </a:r>
          </a:p>
        </p:txBody>
      </p:sp>
      <p:pic>
        <p:nvPicPr>
          <p:cNvPr id="12301" name="Picture 14" descr="LongArrow"/>
          <p:cNvPicPr>
            <a:picLocks noChangeAspect="1" noChangeArrowheads="1"/>
          </p:cNvPicPr>
          <p:nvPr/>
        </p:nvPicPr>
        <p:blipFill>
          <a:blip r:embed="rId3"/>
          <a:srcRect/>
          <a:stretch>
            <a:fillRect/>
          </a:stretch>
        </p:blipFill>
        <p:spPr bwMode="auto">
          <a:xfrm>
            <a:off x="4205288" y="4761548"/>
            <a:ext cx="742950" cy="722312"/>
          </a:xfrm>
          <a:prstGeom prst="rect">
            <a:avLst/>
          </a:prstGeom>
          <a:noFill/>
          <a:ln w="9525">
            <a:noFill/>
            <a:miter lim="800000"/>
            <a:headEnd/>
            <a:tailEnd/>
          </a:ln>
        </p:spPr>
      </p:pic>
      <p:sp>
        <p:nvSpPr>
          <p:cNvPr id="12302" name="AutoShape 15"/>
          <p:cNvSpPr>
            <a:spLocks noChangeArrowheads="1"/>
          </p:cNvSpPr>
          <p:nvPr/>
        </p:nvSpPr>
        <p:spPr bwMode="auto">
          <a:xfrm>
            <a:off x="407988" y="4759960"/>
            <a:ext cx="3683000" cy="620713"/>
          </a:xfrm>
          <a:prstGeom prst="roundRect">
            <a:avLst>
              <a:gd name="adj" fmla="val 16667"/>
            </a:avLst>
          </a:prstGeom>
          <a:solidFill>
            <a:srgbClr val="CC9900"/>
          </a:solidFill>
          <a:ln w="12700" algn="ctr">
            <a:solidFill>
              <a:srgbClr val="080808"/>
            </a:solidFill>
            <a:round/>
            <a:headEnd/>
            <a:tailEnd/>
          </a:ln>
        </p:spPr>
        <p:txBody>
          <a:bodyPr wrap="none" anchor="ctr"/>
          <a:lstStyle/>
          <a:p>
            <a:pPr eaLnBrk="0" hangingPunct="0">
              <a:spcBef>
                <a:spcPct val="10000"/>
              </a:spcBef>
            </a:pPr>
            <a:r>
              <a:rPr lang="en-US" sz="1600" b="1">
                <a:solidFill>
                  <a:srgbClr val="080808"/>
                </a:solidFill>
                <a:effectLst/>
                <a:latin typeface="Arial" charset="0"/>
              </a:rPr>
              <a:t>Windows Certificate Services</a:t>
            </a:r>
          </a:p>
        </p:txBody>
      </p:sp>
      <p:sp>
        <p:nvSpPr>
          <p:cNvPr id="18" name="Title 17"/>
          <p:cNvSpPr>
            <a:spLocks noGrp="1"/>
          </p:cNvSpPr>
          <p:nvPr>
            <p:ph type="title"/>
          </p:nvPr>
        </p:nvSpPr>
        <p:spPr>
          <a:xfrm>
            <a:off x="428596" y="285728"/>
            <a:ext cx="8215370" cy="803276"/>
          </a:xfrm>
        </p:spPr>
        <p:txBody>
          <a:bodyPr/>
          <a:lstStyle/>
          <a:p>
            <a:r>
              <a:rPr lang="en-US" sz="3200" dirty="0" smtClean="0"/>
              <a:t>Nomenclature Windows Server 2008</a:t>
            </a:r>
            <a:endParaRPr lang="fr-FR" sz="32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14346" y="117459"/>
            <a:ext cx="9144000" cy="1025525"/>
          </a:xfrm>
        </p:spPr>
        <p:txBody>
          <a:bodyPr/>
          <a:lstStyle/>
          <a:p>
            <a:pPr eaLnBrk="1" hangingPunct="1">
              <a:defRPr/>
            </a:pPr>
            <a:r>
              <a:rPr lang="fr-FR" sz="3200" dirty="0" smtClean="0"/>
              <a:t>Interface d’administration d’Active Directory Domain Services </a:t>
            </a:r>
            <a:endParaRPr lang="fr-FR" sz="2800" i="1" dirty="0" smtClean="0"/>
          </a:p>
        </p:txBody>
      </p:sp>
      <p:pic>
        <p:nvPicPr>
          <p:cNvPr id="66564" name="Picture 5"/>
          <p:cNvPicPr>
            <a:picLocks noChangeAspect="1" noChangeArrowheads="1"/>
          </p:cNvPicPr>
          <p:nvPr/>
        </p:nvPicPr>
        <p:blipFill>
          <a:blip r:embed="rId3"/>
          <a:srcRect/>
          <a:stretch>
            <a:fillRect/>
          </a:stretch>
        </p:blipFill>
        <p:spPr bwMode="auto">
          <a:xfrm>
            <a:off x="720725" y="1079500"/>
            <a:ext cx="7920038" cy="5724525"/>
          </a:xfrm>
          <a:prstGeom prst="rect">
            <a:avLst/>
          </a:prstGeom>
          <a:ln>
            <a:noFill/>
          </a:ln>
          <a:effectLst>
            <a:outerShdw blurRad="292100" dist="139700" dir="2700000" algn="tl" rotWithShape="0">
              <a:srgbClr val="333333">
                <a:alpha val="65000"/>
              </a:srgbClr>
            </a:outerShdw>
          </a:effectLst>
        </p:spPr>
      </p:pic>
      <p:pic>
        <p:nvPicPr>
          <p:cNvPr id="6" name="Picture 65" descr="4 color circle inside blue slice"/>
          <p:cNvPicPr>
            <a:picLocks noChangeAspect="1" noChangeArrowheads="1"/>
          </p:cNvPicPr>
          <p:nvPr/>
        </p:nvPicPr>
        <p:blipFill>
          <a:blip r:embed="rId4"/>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50"/>
            <a:ext cx="9144000" cy="1033463"/>
          </a:xfrm>
        </p:spPr>
        <p:txBody>
          <a:bodyPr/>
          <a:lstStyle/>
          <a:p>
            <a:pPr>
              <a:defRPr/>
            </a:pPr>
            <a:r>
              <a:rPr lang="fr-FR" dirty="0" smtClean="0"/>
              <a:t/>
            </a:r>
            <a:br>
              <a:rPr lang="fr-FR" dirty="0" smtClean="0"/>
            </a:br>
            <a:r>
              <a:rPr lang="fr-FR" sz="3200" dirty="0" smtClean="0"/>
              <a:t>Administration des stratégies de groupe avec GPMC</a:t>
            </a:r>
            <a:endParaRPr lang="fr-FR" sz="3200" dirty="0"/>
          </a:p>
        </p:txBody>
      </p:sp>
      <p:sp>
        <p:nvSpPr>
          <p:cNvPr id="3" name="Content Placeholder 2"/>
          <p:cNvSpPr>
            <a:spLocks noGrp="1"/>
          </p:cNvSpPr>
          <p:nvPr>
            <p:ph idx="1"/>
          </p:nvPr>
        </p:nvSpPr>
        <p:spPr>
          <a:xfrm>
            <a:off x="609600" y="1524000"/>
            <a:ext cx="7848600" cy="2788456"/>
          </a:xfrm>
        </p:spPr>
        <p:txBody>
          <a:bodyPr/>
          <a:lstStyle/>
          <a:p>
            <a:pPr>
              <a:lnSpc>
                <a:spcPct val="100000"/>
              </a:lnSpc>
              <a:defRPr/>
            </a:pPr>
            <a:r>
              <a:rPr lang="fr-FR" sz="2400" dirty="0" smtClean="0"/>
              <a:t>L’administration des stratégies de groupe est maintenant réalisée à 100% via la GPMC (Group Policy Management Console)</a:t>
            </a:r>
          </a:p>
          <a:p>
            <a:pPr lvl="1">
              <a:lnSpc>
                <a:spcPct val="100000"/>
              </a:lnSpc>
              <a:defRPr/>
            </a:pPr>
            <a:r>
              <a:rPr lang="fr-FR" sz="2000" dirty="0" smtClean="0"/>
              <a:t>Suppression de l’onglet donnant accès à l’outil Group Policy Editor au sein de la console de gestion des utilisateurs</a:t>
            </a:r>
          </a:p>
          <a:p>
            <a:pPr lvl="1">
              <a:lnSpc>
                <a:spcPct val="100000"/>
              </a:lnSpc>
              <a:buNone/>
              <a:defRPr/>
            </a:pPr>
            <a:endParaRPr lang="fr-FR" sz="2000" dirty="0" smtClean="0"/>
          </a:p>
          <a:p>
            <a:pPr>
              <a:lnSpc>
                <a:spcPct val="100000"/>
              </a:lnSpc>
              <a:defRPr/>
            </a:pPr>
            <a:r>
              <a:rPr lang="fr-FR" sz="2400" dirty="0" smtClean="0"/>
              <a:t>Les formats ADM et ADMX/ADML sont supportés</a:t>
            </a:r>
          </a:p>
          <a:p>
            <a:pPr lvl="1">
              <a:lnSpc>
                <a:spcPct val="100000"/>
              </a:lnSpc>
              <a:defRPr/>
            </a:pPr>
            <a:r>
              <a:rPr lang="fr-FR" sz="2000" dirty="0" smtClean="0"/>
              <a:t>ADMX/ADML est le nouveau format disponible depuis Windows Vista</a:t>
            </a:r>
          </a:p>
        </p:txBody>
      </p:sp>
      <p:pic>
        <p:nvPicPr>
          <p:cNvPr id="4" name="Picture 65" descr="4 color circle inside blue slice"/>
          <p:cNvPicPr>
            <a:picLocks noChangeAspect="1" noChangeArrowheads="1"/>
          </p:cNvPicPr>
          <p:nvPr/>
        </p:nvPicPr>
        <p:blipFill>
          <a:blip r:embed="rId3"/>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959"/>
            <a:ext cx="9144000" cy="1033463"/>
          </a:xfrm>
        </p:spPr>
        <p:txBody>
          <a:bodyPr/>
          <a:lstStyle/>
          <a:p>
            <a:pPr>
              <a:defRPr/>
            </a:pPr>
            <a:r>
              <a:rPr lang="fr-FR" sz="3200" dirty="0" smtClean="0"/>
              <a:t>Administration des stratégies de groupe avec GPMC</a:t>
            </a:r>
            <a:endParaRPr lang="fr-FR" sz="3200" dirty="0"/>
          </a:p>
        </p:txBody>
      </p:sp>
      <p:sp>
        <p:nvSpPr>
          <p:cNvPr id="3" name="Content Placeholder 2"/>
          <p:cNvSpPr>
            <a:spLocks noGrp="1"/>
          </p:cNvSpPr>
          <p:nvPr>
            <p:ph idx="1"/>
          </p:nvPr>
        </p:nvSpPr>
        <p:spPr>
          <a:xfrm>
            <a:off x="457200" y="1295400"/>
            <a:ext cx="8153400" cy="5281446"/>
          </a:xfrm>
        </p:spPr>
        <p:txBody>
          <a:bodyPr/>
          <a:lstStyle/>
          <a:p>
            <a:pPr>
              <a:lnSpc>
                <a:spcPct val="100000"/>
              </a:lnSpc>
              <a:defRPr/>
            </a:pPr>
            <a:r>
              <a:rPr lang="fr-FR" sz="2400" dirty="0" smtClean="0"/>
              <a:t>En complément des fonctionnalités disponibles avec Windows Server 2003</a:t>
            </a:r>
          </a:p>
          <a:p>
            <a:pPr lvl="1">
              <a:lnSpc>
                <a:spcPct val="100000"/>
              </a:lnSpc>
              <a:defRPr/>
            </a:pPr>
            <a:r>
              <a:rPr lang="fr-FR" sz="2000" dirty="0" smtClean="0"/>
              <a:t>Activation/désactivation</a:t>
            </a:r>
          </a:p>
          <a:p>
            <a:pPr lvl="1">
              <a:lnSpc>
                <a:spcPct val="100000"/>
              </a:lnSpc>
              <a:defRPr/>
            </a:pPr>
            <a:r>
              <a:rPr lang="fr-FR" sz="2000" dirty="0" smtClean="0"/>
              <a:t>Filtrage WMI et groupes de sécurité</a:t>
            </a:r>
          </a:p>
          <a:p>
            <a:pPr lvl="1">
              <a:lnSpc>
                <a:spcPct val="100000"/>
              </a:lnSpc>
              <a:defRPr/>
            </a:pPr>
            <a:r>
              <a:rPr lang="fr-FR" sz="2000" dirty="0" smtClean="0"/>
              <a:t>Liens avec les objets Active Directory Site/Domaine/OU</a:t>
            </a:r>
          </a:p>
          <a:p>
            <a:pPr lvl="1">
              <a:lnSpc>
                <a:spcPct val="100000"/>
              </a:lnSpc>
              <a:defRPr/>
            </a:pPr>
            <a:r>
              <a:rPr lang="fr-FR" sz="2000" dirty="0" smtClean="0"/>
              <a:t>Modélisation</a:t>
            </a:r>
          </a:p>
          <a:p>
            <a:pPr lvl="1">
              <a:lnSpc>
                <a:spcPct val="100000"/>
              </a:lnSpc>
              <a:defRPr/>
            </a:pPr>
            <a:r>
              <a:rPr lang="fr-FR" sz="2000" dirty="0" err="1" smtClean="0"/>
              <a:t>Reporting</a:t>
            </a:r>
            <a:endParaRPr lang="fr-FR" sz="2000" dirty="0" smtClean="0"/>
          </a:p>
          <a:p>
            <a:pPr lvl="1">
              <a:lnSpc>
                <a:spcPct val="100000"/>
              </a:lnSpc>
              <a:defRPr/>
            </a:pPr>
            <a:r>
              <a:rPr lang="fr-FR" sz="2000" dirty="0" smtClean="0"/>
              <a:t>Délégation d’administration</a:t>
            </a:r>
          </a:p>
          <a:p>
            <a:pPr>
              <a:lnSpc>
                <a:spcPct val="100000"/>
              </a:lnSpc>
              <a:defRPr/>
            </a:pPr>
            <a:r>
              <a:rPr lang="fr-FR" sz="2400" dirty="0" smtClean="0"/>
              <a:t>Windows Server 2008 introduit les fonctionnalités suivantes</a:t>
            </a:r>
          </a:p>
          <a:p>
            <a:pPr lvl="1">
              <a:lnSpc>
                <a:spcPct val="100000"/>
              </a:lnSpc>
              <a:defRPr/>
            </a:pPr>
            <a:r>
              <a:rPr lang="fr-FR" sz="2000" dirty="0" smtClean="0"/>
              <a:t>Recherche au sein des GPO</a:t>
            </a:r>
          </a:p>
          <a:p>
            <a:pPr lvl="1">
              <a:lnSpc>
                <a:spcPct val="100000"/>
              </a:lnSpc>
              <a:defRPr/>
            </a:pPr>
            <a:r>
              <a:rPr lang="fr-FR" sz="2000" dirty="0" smtClean="0"/>
              <a:t>Filtrage</a:t>
            </a:r>
          </a:p>
          <a:p>
            <a:pPr lvl="1">
              <a:lnSpc>
                <a:spcPct val="100000"/>
              </a:lnSpc>
              <a:defRPr/>
            </a:pPr>
            <a:r>
              <a:rPr lang="fr-FR" sz="2000" dirty="0" smtClean="0"/>
              <a:t>Modèle de GPO (Starter GPO)</a:t>
            </a:r>
            <a:endParaRPr lang="fr-FR" sz="2000" dirty="0"/>
          </a:p>
        </p:txBody>
      </p:sp>
      <p:pic>
        <p:nvPicPr>
          <p:cNvPr id="4" name="Picture 65" descr="4 color circle inside blue slice"/>
          <p:cNvPicPr>
            <a:picLocks noChangeAspect="1" noChangeArrowheads="1"/>
          </p:cNvPicPr>
          <p:nvPr/>
        </p:nvPicPr>
        <p:blipFill>
          <a:blip r:embed="rId3"/>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50"/>
            <a:ext cx="9144000" cy="1033463"/>
          </a:xfrm>
        </p:spPr>
        <p:txBody>
          <a:bodyPr/>
          <a:lstStyle/>
          <a:p>
            <a:pPr>
              <a:defRPr/>
            </a:pPr>
            <a:r>
              <a:rPr lang="fr-FR" sz="3200" dirty="0" smtClean="0"/>
              <a:t>GPMC - Fonctionnalités standard de gestion</a:t>
            </a:r>
            <a:endParaRPr lang="fr-FR" sz="3200" dirty="0"/>
          </a:p>
        </p:txBody>
      </p:sp>
      <p:pic>
        <p:nvPicPr>
          <p:cNvPr id="70660" name="Picture 2"/>
          <p:cNvPicPr>
            <a:picLocks noChangeAspect="1" noChangeArrowheads="1"/>
          </p:cNvPicPr>
          <p:nvPr/>
        </p:nvPicPr>
        <p:blipFill>
          <a:blip r:embed="rId3"/>
          <a:srcRect/>
          <a:stretch>
            <a:fillRect/>
          </a:stretch>
        </p:blipFill>
        <p:spPr bwMode="auto">
          <a:xfrm>
            <a:off x="720725" y="1079500"/>
            <a:ext cx="7920038" cy="5694363"/>
          </a:xfrm>
          <a:prstGeom prst="rect">
            <a:avLst/>
          </a:prstGeom>
          <a:ln>
            <a:noFill/>
          </a:ln>
          <a:effectLst>
            <a:outerShdw blurRad="292100" dist="139700" dir="2700000" algn="tl" rotWithShape="0">
              <a:srgbClr val="333333">
                <a:alpha val="65000"/>
              </a:srgbClr>
            </a:outerShdw>
          </a:effectLst>
        </p:spPr>
      </p:pic>
      <p:pic>
        <p:nvPicPr>
          <p:cNvPr id="607235" name="Picture 3"/>
          <p:cNvPicPr>
            <a:picLocks noChangeAspect="1" noChangeArrowheads="1"/>
          </p:cNvPicPr>
          <p:nvPr/>
        </p:nvPicPr>
        <p:blipFill>
          <a:blip r:embed="rId4"/>
          <a:srcRect/>
          <a:stretch>
            <a:fillRect/>
          </a:stretch>
        </p:blipFill>
        <p:spPr bwMode="auto">
          <a:xfrm>
            <a:off x="720725" y="1079500"/>
            <a:ext cx="7920038" cy="5694363"/>
          </a:xfrm>
          <a:prstGeom prst="rect">
            <a:avLst/>
          </a:prstGeom>
          <a:ln>
            <a:noFill/>
          </a:ln>
          <a:effectLst>
            <a:outerShdw blurRad="292100" dist="139700" dir="2700000" algn="tl" rotWithShape="0">
              <a:srgbClr val="333333">
                <a:alpha val="65000"/>
              </a:srgbClr>
            </a:outerShdw>
          </a:effectLst>
        </p:spPr>
      </p:pic>
      <p:pic>
        <p:nvPicPr>
          <p:cNvPr id="607236" name="Picture 4"/>
          <p:cNvPicPr>
            <a:picLocks noChangeAspect="1" noChangeArrowheads="1"/>
          </p:cNvPicPr>
          <p:nvPr/>
        </p:nvPicPr>
        <p:blipFill>
          <a:blip r:embed="rId5"/>
          <a:srcRect/>
          <a:stretch>
            <a:fillRect/>
          </a:stretch>
        </p:blipFill>
        <p:spPr bwMode="auto">
          <a:xfrm>
            <a:off x="720725" y="1079500"/>
            <a:ext cx="7920038" cy="5694363"/>
          </a:xfrm>
          <a:prstGeom prst="rect">
            <a:avLst/>
          </a:prstGeom>
          <a:ln>
            <a:noFill/>
          </a:ln>
          <a:effectLst>
            <a:outerShdw blurRad="292100" dist="139700" dir="2700000" algn="tl" rotWithShape="0">
              <a:srgbClr val="333333">
                <a:alpha val="65000"/>
              </a:srgbClr>
            </a:outerShdw>
          </a:effectLst>
        </p:spPr>
      </p:pic>
      <p:pic>
        <p:nvPicPr>
          <p:cNvPr id="607237" name="Picture 5"/>
          <p:cNvPicPr>
            <a:picLocks noChangeAspect="1" noChangeArrowheads="1"/>
          </p:cNvPicPr>
          <p:nvPr/>
        </p:nvPicPr>
        <p:blipFill>
          <a:blip r:embed="rId6"/>
          <a:srcRect/>
          <a:stretch>
            <a:fillRect/>
          </a:stretch>
        </p:blipFill>
        <p:spPr bwMode="auto">
          <a:xfrm>
            <a:off x="720725" y="1079500"/>
            <a:ext cx="7920038" cy="5694363"/>
          </a:xfrm>
          <a:prstGeom prst="rect">
            <a:avLst/>
          </a:prstGeom>
          <a:ln>
            <a:noFill/>
          </a:ln>
          <a:effectLst>
            <a:outerShdw blurRad="292100" dist="139700" dir="2700000" algn="tl" rotWithShape="0">
              <a:srgbClr val="333333">
                <a:alpha val="65000"/>
              </a:srgbClr>
            </a:outerShdw>
          </a:effectLst>
        </p:spPr>
      </p:pic>
      <p:pic>
        <p:nvPicPr>
          <p:cNvPr id="8" name="Picture 65" descr="4 color circle inside blue slice"/>
          <p:cNvPicPr>
            <a:picLocks noChangeAspect="1" noChangeArrowheads="1"/>
          </p:cNvPicPr>
          <p:nvPr/>
        </p:nvPicPr>
        <p:blipFill>
          <a:blip r:embed="rId7"/>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7235"/>
                                        </p:tgtEl>
                                        <p:attrNameLst>
                                          <p:attrName>style.visibility</p:attrName>
                                        </p:attrNameLst>
                                      </p:cBhvr>
                                      <p:to>
                                        <p:strVal val="visible"/>
                                      </p:to>
                                    </p:set>
                                    <p:animEffect transition="in" filter="fade">
                                      <p:cBhvr>
                                        <p:cTn id="7" dur="500"/>
                                        <p:tgtEl>
                                          <p:spTgt spid="607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7236"/>
                                        </p:tgtEl>
                                        <p:attrNameLst>
                                          <p:attrName>style.visibility</p:attrName>
                                        </p:attrNameLst>
                                      </p:cBhvr>
                                      <p:to>
                                        <p:strVal val="visible"/>
                                      </p:to>
                                    </p:set>
                                    <p:animEffect transition="in" filter="fade">
                                      <p:cBhvr>
                                        <p:cTn id="12" dur="500"/>
                                        <p:tgtEl>
                                          <p:spTgt spid="6072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7237"/>
                                        </p:tgtEl>
                                        <p:attrNameLst>
                                          <p:attrName>style.visibility</p:attrName>
                                        </p:attrNameLst>
                                      </p:cBhvr>
                                      <p:to>
                                        <p:strVal val="visible"/>
                                      </p:to>
                                    </p:set>
                                    <p:animEffect transition="in" filter="fade">
                                      <p:cBhvr>
                                        <p:cTn id="17" dur="500"/>
                                        <p:tgtEl>
                                          <p:spTgt spid="607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431515" y="3678149"/>
            <a:ext cx="8229600" cy="8460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kern="0" dirty="0" err="1" smtClean="0">
                <a:solidFill>
                  <a:srgbClr val="112E58"/>
                </a:solidFill>
                <a:latin typeface="+mj-lt"/>
                <a:ea typeface="+mj-ea"/>
                <a:cs typeface="+mj-cs"/>
              </a:rPr>
              <a:t>Synthèse</a:t>
            </a:r>
            <a:endParaRPr kumimoji="0" lang="en-US" sz="4000" b="1" i="0" u="none" strike="noStrike" kern="0" cap="none" spc="0" normalizeH="0" baseline="0" noProof="0" dirty="0">
              <a:ln w="50800"/>
              <a:solidFill>
                <a:srgbClr val="FFC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Active Directory et Windows Server 2008</a:t>
            </a:r>
            <a:endParaRPr lang="fr-FR" dirty="0"/>
          </a:p>
        </p:txBody>
      </p:sp>
      <p:sp>
        <p:nvSpPr>
          <p:cNvPr id="3" name="Content Placeholder 2"/>
          <p:cNvSpPr>
            <a:spLocks noGrp="1"/>
          </p:cNvSpPr>
          <p:nvPr>
            <p:ph idx="1"/>
          </p:nvPr>
        </p:nvSpPr>
        <p:spPr>
          <a:xfrm>
            <a:off x="314960" y="1018473"/>
            <a:ext cx="8829040" cy="5706177"/>
          </a:xfrm>
        </p:spPr>
        <p:txBody>
          <a:bodyPr/>
          <a:lstStyle/>
          <a:p>
            <a:r>
              <a:rPr lang="fr-FR" sz="2000" dirty="0" smtClean="0"/>
              <a:t>Nouvel assistant de promotion en contrôleur de domaine</a:t>
            </a:r>
          </a:p>
          <a:p>
            <a:pPr lvl="1"/>
            <a:r>
              <a:rPr lang="fr-FR" sz="1800" dirty="0" smtClean="0"/>
              <a:t>Installation automatisée améliorée</a:t>
            </a:r>
          </a:p>
          <a:p>
            <a:r>
              <a:rPr lang="fr-FR" sz="2000" dirty="0" smtClean="0"/>
              <a:t>Active Directory Domain Services (AD DS)</a:t>
            </a:r>
          </a:p>
          <a:p>
            <a:r>
              <a:rPr lang="fr-FR" sz="2000" dirty="0" smtClean="0"/>
              <a:t>Server </a:t>
            </a:r>
            <a:r>
              <a:rPr lang="fr-FR" sz="2000" dirty="0" err="1" smtClean="0"/>
              <a:t>Core</a:t>
            </a:r>
            <a:endParaRPr lang="fr-FR" sz="2000" dirty="0" smtClean="0"/>
          </a:p>
          <a:p>
            <a:r>
              <a:rPr lang="fr-FR" sz="2000" dirty="0" smtClean="0"/>
              <a:t>Contrôleur de domaine en lecture seule (RODC)</a:t>
            </a:r>
          </a:p>
          <a:p>
            <a:pPr lvl="1"/>
            <a:r>
              <a:rPr lang="fr-FR" sz="1800" dirty="0" smtClean="0"/>
              <a:t>Base en lecture seule</a:t>
            </a:r>
          </a:p>
          <a:p>
            <a:pPr lvl="1"/>
            <a:r>
              <a:rPr lang="fr-FR" sz="1800" dirty="0" smtClean="0"/>
              <a:t>Réplication unidirectionnelle</a:t>
            </a:r>
          </a:p>
          <a:p>
            <a:pPr lvl="1"/>
            <a:r>
              <a:rPr lang="fr-FR" sz="1800" dirty="0" smtClean="0"/>
              <a:t>Cache des </a:t>
            </a:r>
            <a:r>
              <a:rPr lang="fr-FR" sz="1800" dirty="0" err="1" smtClean="0"/>
              <a:t>crédentials</a:t>
            </a:r>
            <a:endParaRPr lang="fr-FR" sz="1800" dirty="0" smtClean="0"/>
          </a:p>
          <a:p>
            <a:pPr lvl="1"/>
            <a:r>
              <a:rPr lang="fr-FR" sz="1800" dirty="0" smtClean="0"/>
              <a:t>Lecture seule DNS</a:t>
            </a:r>
          </a:p>
          <a:p>
            <a:pPr lvl="1"/>
            <a:r>
              <a:rPr lang="fr-FR" sz="1800" dirty="0" smtClean="0"/>
              <a:t>Administrateurs locaux</a:t>
            </a:r>
          </a:p>
          <a:p>
            <a:r>
              <a:rPr lang="fr-FR" sz="2000" dirty="0" smtClean="0"/>
              <a:t>Réplication </a:t>
            </a:r>
            <a:r>
              <a:rPr lang="fr-FR" sz="2000" dirty="0" err="1" smtClean="0"/>
              <a:t>Sysvol</a:t>
            </a:r>
            <a:r>
              <a:rPr lang="fr-FR" sz="2000" dirty="0" smtClean="0"/>
              <a:t> différentielle</a:t>
            </a:r>
          </a:p>
          <a:p>
            <a:r>
              <a:rPr lang="fr-FR" sz="2000" dirty="0" smtClean="0"/>
              <a:t>Nouvelle politique d’audit </a:t>
            </a:r>
          </a:p>
          <a:p>
            <a:r>
              <a:rPr lang="fr-FR" sz="2000" dirty="0" smtClean="0"/>
              <a:t>Services AD </a:t>
            </a:r>
            <a:r>
              <a:rPr lang="fr-FR" sz="2000" dirty="0" err="1" smtClean="0"/>
              <a:t>re</a:t>
            </a:r>
            <a:r>
              <a:rPr lang="fr-FR" sz="2000" dirty="0" smtClean="0"/>
              <a:t>-démarrables</a:t>
            </a:r>
          </a:p>
          <a:p>
            <a:r>
              <a:rPr lang="fr-FR" sz="2000" dirty="0" smtClean="0"/>
              <a:t>Politiques de mots de passe multiples</a:t>
            </a:r>
          </a:p>
        </p:txBody>
      </p:sp>
      <p:pic>
        <p:nvPicPr>
          <p:cNvPr id="2051" name="Picture 3" descr="C:\Users\squasta\Pictures\LH Server\dcpromo 1.png"/>
          <p:cNvPicPr>
            <a:picLocks noChangeAspect="1" noChangeArrowheads="1"/>
          </p:cNvPicPr>
          <p:nvPr/>
        </p:nvPicPr>
        <p:blipFill>
          <a:blip r:embed="rId3"/>
          <a:srcRect/>
          <a:stretch>
            <a:fillRect/>
          </a:stretch>
        </p:blipFill>
        <p:spPr bwMode="auto">
          <a:xfrm>
            <a:off x="5272122" y="2953778"/>
            <a:ext cx="4229100" cy="36899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24"/>
            <a:ext cx="8991600" cy="890588"/>
          </a:xfrm>
        </p:spPr>
        <p:txBody>
          <a:bodyPr/>
          <a:lstStyle/>
          <a:p>
            <a:r>
              <a:rPr lang="fr-FR" sz="3600" dirty="0" smtClean="0"/>
              <a:t>Ressources utiles</a:t>
            </a:r>
            <a:endParaRPr lang="fr-FR" sz="3600" dirty="0"/>
          </a:p>
        </p:txBody>
      </p:sp>
      <p:sp>
        <p:nvSpPr>
          <p:cNvPr id="3" name="Content Placeholder 2"/>
          <p:cNvSpPr>
            <a:spLocks noGrp="1"/>
          </p:cNvSpPr>
          <p:nvPr>
            <p:ph idx="1"/>
          </p:nvPr>
        </p:nvSpPr>
        <p:spPr>
          <a:xfrm>
            <a:off x="474134" y="785794"/>
            <a:ext cx="8829040" cy="590931"/>
          </a:xfrm>
        </p:spPr>
        <p:txBody>
          <a:bodyPr/>
          <a:lstStyle/>
          <a:p>
            <a:pPr>
              <a:buNone/>
            </a:pPr>
            <a:r>
              <a:rPr lang="fr-FR" dirty="0" smtClean="0"/>
              <a:t>Blog : </a:t>
            </a:r>
            <a:r>
              <a:rPr lang="fr-FR" u="sng" dirty="0" smtClean="0">
                <a:solidFill>
                  <a:schemeClr val="accent2">
                    <a:lumMod val="60000"/>
                    <a:lumOff val="40000"/>
                  </a:schemeClr>
                </a:solidFill>
              </a:rPr>
              <a:t>http://blogs.technet.com/longhorn </a:t>
            </a:r>
            <a:endParaRPr lang="fr-FR" u="sng" dirty="0">
              <a:solidFill>
                <a:schemeClr val="accent2">
                  <a:lumMod val="60000"/>
                  <a:lumOff val="40000"/>
                </a:schemeClr>
              </a:solidFill>
            </a:endParaRPr>
          </a:p>
        </p:txBody>
      </p:sp>
      <p:pic>
        <p:nvPicPr>
          <p:cNvPr id="234499" name="Picture 3"/>
          <p:cNvPicPr>
            <a:picLocks noChangeAspect="1" noChangeArrowheads="1"/>
          </p:cNvPicPr>
          <p:nvPr/>
        </p:nvPicPr>
        <p:blipFill>
          <a:blip r:embed="rId3"/>
          <a:srcRect/>
          <a:stretch>
            <a:fillRect/>
          </a:stretch>
        </p:blipFill>
        <p:spPr bwMode="auto">
          <a:xfrm>
            <a:off x="1428728" y="1857388"/>
            <a:ext cx="5597554" cy="4714884"/>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pic>
        <p:nvPicPr>
          <p:cNvPr id="5" name="Picture 65" descr="4 color circle inside blue slice"/>
          <p:cNvPicPr>
            <a:picLocks noChangeAspect="1" noChangeArrowheads="1"/>
          </p:cNvPicPr>
          <p:nvPr/>
        </p:nvPicPr>
        <p:blipFill>
          <a:blip r:embed="rId4"/>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Installation</a:t>
            </a:r>
            <a:endParaRPr lang="fr-FR" dirty="0"/>
          </a:p>
        </p:txBody>
      </p:sp>
      <p:sp>
        <p:nvSpPr>
          <p:cNvPr id="6" name="Text Placeholder 5"/>
          <p:cNvSpPr>
            <a:spLocks noGrp="1"/>
          </p:cNvSpPr>
          <p:nvPr>
            <p:ph type="body" idx="1"/>
          </p:nvPr>
        </p:nvSpPr>
        <p:spPr/>
        <p:txBody>
          <a:bodyPr/>
          <a:lstStyle/>
          <a:p>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57158" y="1557944"/>
            <a:ext cx="8540750" cy="4442824"/>
          </a:xfrm>
        </p:spPr>
        <p:txBody>
          <a:bodyPr/>
          <a:lstStyle/>
          <a:p>
            <a:r>
              <a:rPr lang="fr-FR" sz="2400" dirty="0" smtClean="0"/>
              <a:t>Serveur dédié</a:t>
            </a:r>
          </a:p>
          <a:p>
            <a:pPr lvl="1"/>
            <a:r>
              <a:rPr lang="fr-FR" sz="2000" dirty="0" smtClean="0"/>
              <a:t>Hébergement des rôles AD DS, AD LDS (ex ADAM) et serveur DNS, DHCP…</a:t>
            </a:r>
          </a:p>
          <a:p>
            <a:r>
              <a:rPr lang="fr-FR" sz="2400" dirty="0" smtClean="0"/>
              <a:t>Réduit la surface d’exposition (réduction du nombre de composants présents) et l’administration</a:t>
            </a:r>
          </a:p>
          <a:p>
            <a:r>
              <a:rPr lang="fr-FR" sz="2400" dirty="0" smtClean="0"/>
              <a:t>Promotion au rôle de DC au travers de la ligne de commande et d’un fichier de réponses</a:t>
            </a:r>
          </a:p>
          <a:p>
            <a:pPr lvl="1"/>
            <a:r>
              <a:rPr lang="en-US" sz="2000" dirty="0" err="1" smtClean="0"/>
              <a:t>Dcpromo</a:t>
            </a:r>
            <a:r>
              <a:rPr lang="en-US" sz="2000" dirty="0" smtClean="0"/>
              <a:t> /</a:t>
            </a:r>
            <a:r>
              <a:rPr lang="en-US" sz="2000" dirty="0" err="1" smtClean="0"/>
              <a:t>unattend:Unattendfile</a:t>
            </a:r>
            <a:endParaRPr lang="en-US" sz="2000" dirty="0" smtClean="0"/>
          </a:p>
          <a:p>
            <a:pPr lvl="1"/>
            <a:r>
              <a:rPr lang="en-US" sz="2000" u="sng" dirty="0" smtClean="0"/>
              <a:t>Performing an Unattended Installation of Active Directory</a:t>
            </a:r>
            <a:r>
              <a:rPr lang="en-US" sz="2000" dirty="0" smtClean="0"/>
              <a:t> (</a:t>
            </a:r>
            <a:r>
              <a:rPr lang="en-US" sz="2000" u="sng" dirty="0" smtClean="0"/>
              <a:t>http://go.microsoft.com/fwlink/?LinkId=49661)</a:t>
            </a:r>
          </a:p>
          <a:p>
            <a:r>
              <a:rPr lang="fr-FR" sz="2400" dirty="0" smtClean="0"/>
              <a:t>Ajout des rôles et des fonctionnalités : </a:t>
            </a:r>
            <a:r>
              <a:rPr lang="fr-FR" sz="2400" dirty="0" err="1" smtClean="0"/>
              <a:t>ocsetup</a:t>
            </a:r>
            <a:endParaRPr lang="fr-FR" sz="2400" dirty="0" smtClean="0"/>
          </a:p>
          <a:p>
            <a:pPr lvl="1">
              <a:buNone/>
            </a:pPr>
            <a:endParaRPr lang="en-US" sz="2000" dirty="0" smtClean="0"/>
          </a:p>
          <a:p>
            <a:pPr lvl="1"/>
            <a:endParaRPr lang="fr-FR" sz="2000" dirty="0" smtClean="0"/>
          </a:p>
        </p:txBody>
      </p:sp>
      <p:sp>
        <p:nvSpPr>
          <p:cNvPr id="6" name="Title 3"/>
          <p:cNvSpPr>
            <a:spLocks noGrp="1"/>
          </p:cNvSpPr>
          <p:nvPr>
            <p:ph type="title"/>
          </p:nvPr>
        </p:nvSpPr>
        <p:spPr>
          <a:xfrm>
            <a:off x="500034" y="357166"/>
            <a:ext cx="8001056" cy="803276"/>
          </a:xfrm>
        </p:spPr>
        <p:txBody>
          <a:bodyPr/>
          <a:lstStyle/>
          <a:p>
            <a:r>
              <a:rPr lang="fr-FR" sz="3200" dirty="0" smtClean="0"/>
              <a:t>Server </a:t>
            </a:r>
            <a:r>
              <a:rPr lang="fr-FR" sz="3200" dirty="0" err="1" smtClean="0"/>
              <a:t>Core</a:t>
            </a:r>
            <a:r>
              <a:rPr lang="fr-FR" sz="3200" dirty="0" smtClean="0"/>
              <a:t> pour les services d’infrastructure </a:t>
            </a:r>
            <a:endParaRPr lang="fr-FR" sz="3200" dirty="0">
              <a:ln w="50800"/>
              <a:solidFill>
                <a:srgbClr val="FFC000"/>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7" name="Rectangle 3"/>
          <p:cNvSpPr>
            <a:spLocks noGrp="1" noChangeArrowheads="1"/>
          </p:cNvSpPr>
          <p:nvPr>
            <p:ph type="body" idx="1"/>
          </p:nvPr>
        </p:nvSpPr>
        <p:spPr>
          <a:xfrm>
            <a:off x="228600" y="1144598"/>
            <a:ext cx="8458200" cy="3784600"/>
          </a:xfrm>
        </p:spPr>
        <p:txBody>
          <a:bodyPr/>
          <a:lstStyle/>
          <a:p>
            <a:pPr>
              <a:defRPr/>
            </a:pPr>
            <a:r>
              <a:rPr lang="fr-FR" sz="2400" dirty="0" smtClean="0"/>
              <a:t>Support du server </a:t>
            </a:r>
            <a:r>
              <a:rPr lang="fr-FR" sz="2400" dirty="0" err="1" smtClean="0"/>
              <a:t>core</a:t>
            </a:r>
            <a:r>
              <a:rPr lang="fr-FR" sz="2400" dirty="0" smtClean="0"/>
              <a:t> (pas d’interface graphique)</a:t>
            </a:r>
          </a:p>
          <a:p>
            <a:pPr>
              <a:defRPr/>
            </a:pPr>
            <a:r>
              <a:rPr lang="fr-FR" sz="2400" dirty="0" smtClean="0"/>
              <a:t>Utilise les ‘</a:t>
            </a:r>
            <a:r>
              <a:rPr lang="fr-FR" sz="2400" dirty="0" err="1" smtClean="0"/>
              <a:t>crédentiels</a:t>
            </a:r>
            <a:r>
              <a:rPr lang="fr-FR" sz="2400" dirty="0" smtClean="0"/>
              <a:t>’ de l’utilisateur connecté pour la promotion</a:t>
            </a:r>
          </a:p>
          <a:p>
            <a:pPr>
              <a:defRPr/>
            </a:pPr>
            <a:r>
              <a:rPr lang="fr-FR" sz="2400" dirty="0" smtClean="0"/>
              <a:t>Sélection des rôles : DNS (défaut), GC (défaut), RODC</a:t>
            </a:r>
          </a:p>
          <a:p>
            <a:pPr>
              <a:defRPr/>
            </a:pPr>
            <a:r>
              <a:rPr lang="fr-FR" sz="2400" dirty="0" smtClean="0"/>
              <a:t>Sélection du site (par défaut : auto-détection)</a:t>
            </a:r>
          </a:p>
          <a:p>
            <a:pPr>
              <a:defRPr/>
            </a:pPr>
            <a:r>
              <a:rPr lang="fr-FR" sz="2400" dirty="0" smtClean="0"/>
              <a:t>Réplication AD durant la promotion: DC particulier, n’importe quel DC, média (sauvegarde AD)</a:t>
            </a:r>
          </a:p>
          <a:p>
            <a:pPr>
              <a:defRPr/>
            </a:pPr>
            <a:r>
              <a:rPr lang="fr-FR" sz="2400" dirty="0" smtClean="0"/>
              <a:t>Mode avancé (/</a:t>
            </a:r>
            <a:r>
              <a:rPr lang="fr-FR" sz="2400" dirty="0" err="1" smtClean="0"/>
              <a:t>adv</a:t>
            </a:r>
            <a:r>
              <a:rPr lang="fr-FR" sz="2400" dirty="0" smtClean="0"/>
              <a:t>)</a:t>
            </a:r>
          </a:p>
          <a:p>
            <a:pPr>
              <a:defRPr/>
            </a:pPr>
            <a:r>
              <a:rPr lang="fr-FR" sz="2400" dirty="0" smtClean="0"/>
              <a:t>Auto-configuration du serveur DNS</a:t>
            </a:r>
          </a:p>
          <a:p>
            <a:pPr>
              <a:defRPr/>
            </a:pPr>
            <a:r>
              <a:rPr lang="fr-FR" sz="2400" dirty="0" smtClean="0"/>
              <a:t>Auto-configuration du client DNS</a:t>
            </a:r>
          </a:p>
          <a:p>
            <a:pPr>
              <a:defRPr/>
            </a:pPr>
            <a:r>
              <a:rPr lang="fr-FR" sz="2400" dirty="0" smtClean="0"/>
              <a:t>Création et configuration des délégations DNS</a:t>
            </a:r>
          </a:p>
          <a:p>
            <a:pPr>
              <a:lnSpc>
                <a:spcPct val="80000"/>
              </a:lnSpc>
              <a:defRPr/>
            </a:pPr>
            <a:endParaRPr lang="en-US" sz="1800" dirty="0">
              <a:effectLst>
                <a:outerShdw blurRad="38100" dist="38100" dir="2700000" algn="tl">
                  <a:srgbClr val="000000"/>
                </a:outerShdw>
              </a:effectLst>
            </a:endParaRPr>
          </a:p>
        </p:txBody>
      </p:sp>
      <p:sp>
        <p:nvSpPr>
          <p:cNvPr id="4" name="Title 3"/>
          <p:cNvSpPr>
            <a:spLocks noGrp="1"/>
          </p:cNvSpPr>
          <p:nvPr>
            <p:ph type="title"/>
          </p:nvPr>
        </p:nvSpPr>
        <p:spPr>
          <a:xfrm>
            <a:off x="214282" y="285728"/>
            <a:ext cx="8715404" cy="803276"/>
          </a:xfrm>
        </p:spPr>
        <p:txBody>
          <a:bodyPr/>
          <a:lstStyle/>
          <a:p>
            <a:r>
              <a:rPr lang="en-US" sz="3200" dirty="0" smtClean="0"/>
              <a:t>DCPROMO </a:t>
            </a:r>
            <a:r>
              <a:rPr lang="en-US" sz="3200" dirty="0" err="1" smtClean="0"/>
              <a:t>dans</a:t>
            </a:r>
            <a:r>
              <a:rPr lang="en-US" sz="3200" dirty="0" smtClean="0"/>
              <a:t> Windows Server 2008</a:t>
            </a:r>
            <a:endParaRPr lang="fr-FR" sz="3200" dirty="0" smtClean="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6" name="Picture 2" descr="E:\Images\LH\Add role 1.png"/>
          <p:cNvPicPr>
            <a:picLocks noChangeAspect="1" noChangeArrowheads="1"/>
          </p:cNvPicPr>
          <p:nvPr/>
        </p:nvPicPr>
        <p:blipFill>
          <a:blip r:embed="rId3"/>
          <a:srcRect r="10833" b="5048"/>
          <a:stretch>
            <a:fillRect/>
          </a:stretch>
        </p:blipFill>
        <p:spPr bwMode="auto">
          <a:xfrm>
            <a:off x="228601" y="214312"/>
            <a:ext cx="5746020" cy="3824287"/>
          </a:xfrm>
          <a:prstGeom prst="rect">
            <a:avLst/>
          </a:prstGeom>
          <a:noFill/>
        </p:spPr>
      </p:pic>
      <p:pic>
        <p:nvPicPr>
          <p:cNvPr id="425987" name="Picture 3" descr="E:\Images\LH\Add role 2.png"/>
          <p:cNvPicPr>
            <a:picLocks noChangeAspect="1" noChangeArrowheads="1"/>
          </p:cNvPicPr>
          <p:nvPr/>
        </p:nvPicPr>
        <p:blipFill>
          <a:blip r:embed="rId4"/>
          <a:srcRect r="10851" b="5048"/>
          <a:stretch>
            <a:fillRect/>
          </a:stretch>
        </p:blipFill>
        <p:spPr bwMode="auto">
          <a:xfrm>
            <a:off x="438151" y="414338"/>
            <a:ext cx="5766056" cy="3837622"/>
          </a:xfrm>
          <a:prstGeom prst="rect">
            <a:avLst/>
          </a:prstGeom>
          <a:noFill/>
        </p:spPr>
      </p:pic>
      <p:pic>
        <p:nvPicPr>
          <p:cNvPr id="192513" name="Picture 1" descr="C:\Users\fabricem\Desktop\Pour session longhorn\RODC\rodc-3.png"/>
          <p:cNvPicPr>
            <a:picLocks noChangeAspect="1" noChangeArrowheads="1"/>
          </p:cNvPicPr>
          <p:nvPr/>
        </p:nvPicPr>
        <p:blipFill>
          <a:blip r:embed="rId5"/>
          <a:srcRect/>
          <a:stretch>
            <a:fillRect/>
          </a:stretch>
        </p:blipFill>
        <p:spPr bwMode="auto">
          <a:xfrm>
            <a:off x="642937" y="600074"/>
            <a:ext cx="5980750" cy="3987166"/>
          </a:xfrm>
          <a:prstGeom prst="rect">
            <a:avLst/>
          </a:prstGeom>
          <a:noFill/>
        </p:spPr>
      </p:pic>
      <p:pic>
        <p:nvPicPr>
          <p:cNvPr id="192514" name="Picture 2" descr="C:\Users\fabricem\Desktop\Pour session longhorn\RODC\rodc-4.png"/>
          <p:cNvPicPr>
            <a:picLocks noChangeAspect="1" noChangeArrowheads="1"/>
          </p:cNvPicPr>
          <p:nvPr/>
        </p:nvPicPr>
        <p:blipFill>
          <a:blip r:embed="rId6"/>
          <a:srcRect/>
          <a:stretch>
            <a:fillRect/>
          </a:stretch>
        </p:blipFill>
        <p:spPr bwMode="auto">
          <a:xfrm>
            <a:off x="962024" y="800100"/>
            <a:ext cx="6229351" cy="4152900"/>
          </a:xfrm>
          <a:prstGeom prst="rect">
            <a:avLst/>
          </a:prstGeom>
          <a:noFill/>
        </p:spPr>
      </p:pic>
      <p:pic>
        <p:nvPicPr>
          <p:cNvPr id="192515" name="Picture 3" descr="C:\Users\fabricem\Desktop\Pour session longhorn\RODC\rodc-5.png"/>
          <p:cNvPicPr>
            <a:picLocks noChangeAspect="1" noChangeArrowheads="1"/>
          </p:cNvPicPr>
          <p:nvPr/>
        </p:nvPicPr>
        <p:blipFill>
          <a:blip r:embed="rId7"/>
          <a:srcRect/>
          <a:stretch>
            <a:fillRect/>
          </a:stretch>
        </p:blipFill>
        <p:spPr bwMode="auto">
          <a:xfrm>
            <a:off x="1195386" y="1019174"/>
            <a:ext cx="6655120" cy="4436746"/>
          </a:xfrm>
          <a:prstGeom prst="rect">
            <a:avLst/>
          </a:prstGeom>
          <a:noFill/>
        </p:spPr>
      </p:pic>
      <p:pic>
        <p:nvPicPr>
          <p:cNvPr id="192516" name="Picture 4" descr="C:\Users\fabricem\Desktop\Pour session longhorn\Images DC Promo\dcpromo 1.png"/>
          <p:cNvPicPr>
            <a:picLocks noChangeAspect="1" noChangeArrowheads="1"/>
          </p:cNvPicPr>
          <p:nvPr/>
        </p:nvPicPr>
        <p:blipFill>
          <a:blip r:embed="rId8"/>
          <a:srcRect/>
          <a:stretch>
            <a:fillRect/>
          </a:stretch>
        </p:blipFill>
        <p:spPr bwMode="auto">
          <a:xfrm>
            <a:off x="1666874" y="1232329"/>
            <a:ext cx="4491400" cy="3918791"/>
          </a:xfrm>
          <a:prstGeom prst="rect">
            <a:avLst/>
          </a:prstGeom>
          <a:noFill/>
        </p:spPr>
      </p:pic>
      <p:pic>
        <p:nvPicPr>
          <p:cNvPr id="192517" name="Picture 5" descr="C:\Users\fabricem\Desktop\Pour session longhorn\Images DC Promo\dcpromo 2.png"/>
          <p:cNvPicPr>
            <a:picLocks noChangeAspect="1" noChangeArrowheads="1"/>
          </p:cNvPicPr>
          <p:nvPr/>
        </p:nvPicPr>
        <p:blipFill>
          <a:blip r:embed="rId9"/>
          <a:srcRect/>
          <a:stretch>
            <a:fillRect/>
          </a:stretch>
        </p:blipFill>
        <p:spPr bwMode="auto">
          <a:xfrm>
            <a:off x="2100262" y="1476374"/>
            <a:ext cx="4727258" cy="4116379"/>
          </a:xfrm>
          <a:prstGeom prst="rect">
            <a:avLst/>
          </a:prstGeom>
          <a:noFill/>
        </p:spPr>
      </p:pic>
      <p:pic>
        <p:nvPicPr>
          <p:cNvPr id="192518" name="Picture 6" descr="C:\Users\fabricem\Desktop\Pour session longhorn\Images DC Promo\dcpromo 3.png"/>
          <p:cNvPicPr>
            <a:picLocks noChangeAspect="1" noChangeArrowheads="1"/>
          </p:cNvPicPr>
          <p:nvPr/>
        </p:nvPicPr>
        <p:blipFill>
          <a:blip r:embed="rId10"/>
          <a:srcRect/>
          <a:stretch>
            <a:fillRect/>
          </a:stretch>
        </p:blipFill>
        <p:spPr bwMode="auto">
          <a:xfrm>
            <a:off x="2533648" y="1975271"/>
            <a:ext cx="4491991" cy="3911515"/>
          </a:xfrm>
          <a:prstGeom prst="rect">
            <a:avLst/>
          </a:prstGeom>
          <a:noFill/>
        </p:spPr>
      </p:pic>
      <p:pic>
        <p:nvPicPr>
          <p:cNvPr id="192519" name="Picture 7" descr="C:\Users\fabricem\Desktop\Pour session longhorn\Images DC Promo\dcpromo 4.png"/>
          <p:cNvPicPr>
            <a:picLocks noChangeAspect="1" noChangeArrowheads="1"/>
          </p:cNvPicPr>
          <p:nvPr/>
        </p:nvPicPr>
        <p:blipFill>
          <a:blip r:embed="rId11"/>
          <a:srcRect/>
          <a:stretch>
            <a:fillRect/>
          </a:stretch>
        </p:blipFill>
        <p:spPr bwMode="auto">
          <a:xfrm>
            <a:off x="2943224" y="2305334"/>
            <a:ext cx="4707256" cy="4098962"/>
          </a:xfrm>
          <a:prstGeom prst="rect">
            <a:avLst/>
          </a:prstGeom>
          <a:noFill/>
        </p:spPr>
      </p:pic>
      <p:pic>
        <p:nvPicPr>
          <p:cNvPr id="192520" name="Picture 8" descr="C:\Users\fabricem\Desktop\Pour session longhorn\Images DC Promo\dcpromo 5.png"/>
          <p:cNvPicPr>
            <a:picLocks noChangeAspect="1" noChangeArrowheads="1"/>
          </p:cNvPicPr>
          <p:nvPr/>
        </p:nvPicPr>
        <p:blipFill>
          <a:blip r:embed="rId12"/>
          <a:srcRect/>
          <a:stretch>
            <a:fillRect/>
          </a:stretch>
        </p:blipFill>
        <p:spPr bwMode="auto">
          <a:xfrm>
            <a:off x="3352800" y="2538270"/>
            <a:ext cx="4709160" cy="4100619"/>
          </a:xfrm>
          <a:prstGeom prst="rect">
            <a:avLst/>
          </a:prstGeom>
          <a:noFill/>
        </p:spPr>
      </p:pic>
      <p:pic>
        <p:nvPicPr>
          <p:cNvPr id="192521" name="Picture 9" descr="C:\Users\fabricem\Desktop\Pour session longhorn\RODC\rodc-20.png"/>
          <p:cNvPicPr>
            <a:picLocks noChangeAspect="1" noChangeArrowheads="1"/>
          </p:cNvPicPr>
          <p:nvPr/>
        </p:nvPicPr>
        <p:blipFill>
          <a:blip r:embed="rId13"/>
          <a:srcRect r="31719" b="24250"/>
          <a:stretch>
            <a:fillRect/>
          </a:stretch>
        </p:blipFill>
        <p:spPr bwMode="auto">
          <a:xfrm>
            <a:off x="5133975" y="3610912"/>
            <a:ext cx="3298366" cy="2286968"/>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9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5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5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5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25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25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25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25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2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44.4|41.1|89.9|50.3|40.7|89.8"/>
</p:tagLst>
</file>

<file path=ppt/theme/theme1.xml><?xml version="1.0" encoding="utf-8"?>
<a:theme xmlns:a="http://schemas.openxmlformats.org/drawingml/2006/main" name="BMO_template">
  <a:themeElements>
    <a:clrScheme name="BMO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MO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Trebuchet MS" pitchFamily="34" charset="0"/>
          </a:defRPr>
        </a:defPPr>
      </a:lstStyle>
    </a:lnDef>
  </a:objectDefaults>
  <a:extraClrSchemeLst>
    <a:extraClrScheme>
      <a:clrScheme name="BMO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MO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MO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MO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MO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MO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MO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2726</Words>
  <Application>Microsoft Office PowerPoint</Application>
  <PresentationFormat>On-screen Show (4:3)</PresentationFormat>
  <Paragraphs>369</Paragraphs>
  <Slides>56</Slides>
  <Notes>56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BMO_template</vt:lpstr>
      <vt:lpstr>Visio</vt:lpstr>
      <vt:lpstr> Webcasts TechNet Live    Nouveautés des services d’annuaire  avec Windows Server 2008</vt:lpstr>
      <vt:lpstr>Slide 2</vt:lpstr>
      <vt:lpstr>Objectifs</vt:lpstr>
      <vt:lpstr>Agenda</vt:lpstr>
      <vt:lpstr>Nomenclature Windows Server 2008</vt:lpstr>
      <vt:lpstr>Installation</vt:lpstr>
      <vt:lpstr>Server Core pour les services d’infrastructure </vt:lpstr>
      <vt:lpstr>DCPROMO dans Windows Server 2008</vt:lpstr>
      <vt:lpstr>Slide 9</vt:lpstr>
      <vt:lpstr>Réseau d’agences</vt:lpstr>
      <vt:lpstr>Contrôleur de domaine en lecture seule (Read Only Domain Controller) </vt:lpstr>
      <vt:lpstr>Limiter les risques avec un DC non physiquement sécurisé</vt:lpstr>
      <vt:lpstr>RODC- Réplication unidirectionnelle</vt:lpstr>
      <vt:lpstr>RODC - Appartenance aux groupes</vt:lpstr>
      <vt:lpstr>Rendre plus flexible l’administration et la configuration des serveurs isolés</vt:lpstr>
      <vt:lpstr>Support des configurations « RODC »</vt:lpstr>
      <vt:lpstr>Read-Only DC Authentification</vt:lpstr>
      <vt:lpstr>Politique de réplication des mots de passe</vt:lpstr>
      <vt:lpstr>RODC - Politique de réplication des condensés des mots de passe</vt:lpstr>
      <vt:lpstr>RODC - Politique de réplication des condensés des mots de passe</vt:lpstr>
      <vt:lpstr>RODC - Politique de réplication des condensés des mots de passe</vt:lpstr>
      <vt:lpstr>Que ce passe-t-il en cas de vol du ‘RODC’</vt:lpstr>
      <vt:lpstr>Déploiement d’un RODC </vt:lpstr>
      <vt:lpstr>Slide 24</vt:lpstr>
      <vt:lpstr>Sécurité</vt:lpstr>
      <vt:lpstr>Protection des données avec BitLocker Drive Encryption</vt:lpstr>
      <vt:lpstr>Gestion granulaire des droits Propriétaire (Owner)</vt:lpstr>
      <vt:lpstr>Slide 28</vt:lpstr>
      <vt:lpstr>Slide 29</vt:lpstr>
      <vt:lpstr>Slide 30</vt:lpstr>
      <vt:lpstr>Slide 31</vt:lpstr>
      <vt:lpstr>Slide 32</vt:lpstr>
      <vt:lpstr>Politiques des mots de passe</vt:lpstr>
      <vt:lpstr>Stratégies de mots de passe multiples Guide Pas à pas</vt:lpstr>
      <vt:lpstr>Stratégies de mots de passe multiples (1/2)</vt:lpstr>
      <vt:lpstr>Stratégies de mots de passe multiples (2/2)</vt:lpstr>
      <vt:lpstr>Audit plus granulaire</vt:lpstr>
      <vt:lpstr>Audit plus complet</vt:lpstr>
      <vt:lpstr>Consignation des valeurs initiales</vt:lpstr>
      <vt:lpstr>Modifications anciennes et nouvelles valeurs</vt:lpstr>
      <vt:lpstr>Administration</vt:lpstr>
      <vt:lpstr>Slide 42</vt:lpstr>
      <vt:lpstr>Séparation des rôles d’Administration (1/2) (uniquement valable sur les RODC) </vt:lpstr>
      <vt:lpstr>Slide 44</vt:lpstr>
      <vt:lpstr>Active Directory - AD As A Service</vt:lpstr>
      <vt:lpstr>Slide 46</vt:lpstr>
      <vt:lpstr>Protection contre les suppressions accidentelles des objets de l’AD</vt:lpstr>
      <vt:lpstr>Protection contre les suppressions accidentelles</vt:lpstr>
      <vt:lpstr>« Snapshot browser »</vt:lpstr>
      <vt:lpstr>Interface d’administration d’Active Directory Domain Services </vt:lpstr>
      <vt:lpstr> Administration des stratégies de groupe avec GPMC</vt:lpstr>
      <vt:lpstr>Administration des stratégies de groupe avec GPMC</vt:lpstr>
      <vt:lpstr>GPMC - Fonctionnalités standard de gestion</vt:lpstr>
      <vt:lpstr>Slide 54</vt:lpstr>
      <vt:lpstr>Active Directory et Windows Server 2008</vt:lpstr>
      <vt:lpstr>Ressources utiles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2007-07-03T11:25:16Z</dcterms:created>
  <dcterms:modified xsi:type="dcterms:W3CDTF">2007-07-03T11:27:49Z</dcterms:modified>
</cp:coreProperties>
</file>