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tags/tag5.xml" ContentType="application/vnd.openxmlformats-officedocument.presentationml.tags+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tags/tag3.xml" ContentType="application/vnd.openxmlformats-officedocument.presentationml.tags+xml"/>
  <Override PartName="/ppt/notesSlides/notesSlide28.xml" ContentType="application/vnd.openxmlformats-officedocument.presentationml.notesSlide+xml"/>
  <Override PartName="/ppt/notesSlides/notesSlide37.xml" ContentType="application/vnd.openxmlformats-officedocument.presentationml.notesSlide+xml"/>
  <Default Extension="emf" ContentType="image/x-emf"/>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1" r:id="rId1"/>
  </p:sldMasterIdLst>
  <p:notesMasterIdLst>
    <p:notesMasterId r:id="rId54"/>
  </p:notesMasterIdLst>
  <p:sldIdLst>
    <p:sldId id="257" r:id="rId2"/>
    <p:sldId id="259" r:id="rId3"/>
    <p:sldId id="522" r:id="rId4"/>
    <p:sldId id="461" r:id="rId5"/>
    <p:sldId id="463" r:id="rId6"/>
    <p:sldId id="464" r:id="rId7"/>
    <p:sldId id="465" r:id="rId8"/>
    <p:sldId id="466" r:id="rId9"/>
    <p:sldId id="467" r:id="rId10"/>
    <p:sldId id="468" r:id="rId11"/>
    <p:sldId id="470" r:id="rId12"/>
    <p:sldId id="471" r:id="rId13"/>
    <p:sldId id="473" r:id="rId14"/>
    <p:sldId id="474" r:id="rId15"/>
    <p:sldId id="475" r:id="rId16"/>
    <p:sldId id="476" r:id="rId17"/>
    <p:sldId id="477" r:id="rId18"/>
    <p:sldId id="478" r:id="rId19"/>
    <p:sldId id="479" r:id="rId20"/>
    <p:sldId id="483" r:id="rId21"/>
    <p:sldId id="485" r:id="rId22"/>
    <p:sldId id="486" r:id="rId23"/>
    <p:sldId id="487" r:id="rId24"/>
    <p:sldId id="489" r:id="rId25"/>
    <p:sldId id="488" r:id="rId26"/>
    <p:sldId id="393" r:id="rId27"/>
    <p:sldId id="495" r:id="rId28"/>
    <p:sldId id="497" r:id="rId29"/>
    <p:sldId id="491" r:id="rId30"/>
    <p:sldId id="499" r:id="rId31"/>
    <p:sldId id="492" r:id="rId32"/>
    <p:sldId id="501" r:id="rId33"/>
    <p:sldId id="502" r:id="rId34"/>
    <p:sldId id="493" r:id="rId35"/>
    <p:sldId id="504" r:id="rId36"/>
    <p:sldId id="506" r:id="rId37"/>
    <p:sldId id="507" r:id="rId38"/>
    <p:sldId id="508" r:id="rId39"/>
    <p:sldId id="509" r:id="rId40"/>
    <p:sldId id="510" r:id="rId41"/>
    <p:sldId id="511" r:id="rId42"/>
    <p:sldId id="512" r:id="rId43"/>
    <p:sldId id="513" r:id="rId44"/>
    <p:sldId id="514" r:id="rId45"/>
    <p:sldId id="515" r:id="rId46"/>
    <p:sldId id="520" r:id="rId47"/>
    <p:sldId id="517" r:id="rId48"/>
    <p:sldId id="518" r:id="rId49"/>
    <p:sldId id="460" r:id="rId50"/>
    <p:sldId id="265" r:id="rId51"/>
    <p:sldId id="391" r:id="rId52"/>
    <p:sldId id="392" r:id="rId5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50000" saltData="TRfeMOgqiskvNriveXMYKw" hashData="VSeLlW7G6DJBvODl64DFHSPUkC4" cryptProvider="" algIdExt="0" algIdExtSource="" cryptProviderTypeExt="0" cryptProviderTypeExtSourc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CC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2695" autoAdjust="0"/>
    <p:restoredTop sz="71176" autoAdjust="0"/>
  </p:normalViewPr>
  <p:slideViewPr>
    <p:cSldViewPr>
      <p:cViewPr varScale="1">
        <p:scale>
          <a:sx n="77" d="100"/>
          <a:sy n="77" d="100"/>
        </p:scale>
        <p:origin x="-137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36.emf"/><Relationship Id="rId2" Type="http://schemas.openxmlformats.org/officeDocument/2006/relationships/image" Target="../media/image135.emf"/><Relationship Id="rId1" Type="http://schemas.openxmlformats.org/officeDocument/2006/relationships/image" Target="../media/image134.emf"/><Relationship Id="rId4" Type="http://schemas.openxmlformats.org/officeDocument/2006/relationships/image" Target="../media/image13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D1E74A-2094-41DA-BC4B-3818075E26D2}" type="datetimeFigureOut">
              <a:rPr lang="fr-FR" smtClean="0"/>
              <a:pPr/>
              <a:t>16/07/2007</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52AAF9-913D-457D-B414-DD1334D58CFD}" type="slidenum">
              <a:rPr lang="fr-FR" smtClean="0"/>
              <a:pPr/>
              <a:t>‹#›</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E32DE5-866C-40A7-A8CB-1DDF7AADF13E}" type="slidenum">
              <a:rPr lang="fr-FR"/>
              <a:pPr/>
              <a:t>1</a:t>
            </a:fld>
            <a:endParaRPr lang="fr-FR"/>
          </a:p>
        </p:txBody>
      </p:sp>
      <p:sp>
        <p:nvSpPr>
          <p:cNvPr id="592898" name="Rectangle 2"/>
          <p:cNvSpPr>
            <a:spLocks noGrp="1" noRot="1" noChangeAspect="1" noChangeArrowheads="1" noTextEdit="1"/>
          </p:cNvSpPr>
          <p:nvPr>
            <p:ph type="sldImg"/>
          </p:nvPr>
        </p:nvSpPr>
        <p:spPr>
          <a:ln/>
        </p:spPr>
      </p:sp>
      <p:sp>
        <p:nvSpPr>
          <p:cNvPr id="592899"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D5D21934-6DC6-49F6-8B2C-BA44073D6E81}" type="datetime8">
              <a:rPr lang="en-US"/>
              <a:pPr/>
              <a:t>7/16/2007 12:41 PM</a:t>
            </a:fld>
            <a:endParaRPr lang="en-US" dirty="0"/>
          </a:p>
        </p:txBody>
      </p:sp>
      <p:sp>
        <p:nvSpPr>
          <p:cNvPr id="5" name="Rectangle 6"/>
          <p:cNvSpPr>
            <a:spLocks noGrp="1" noChangeArrowheads="1"/>
          </p:cNvSpPr>
          <p:nvPr>
            <p:ph type="ftr" sz="quarter" idx="4"/>
          </p:nvPr>
        </p:nvSpPr>
        <p:spPr>
          <a:ln/>
        </p:spPr>
        <p:txBody>
          <a:bodyPr/>
          <a:lstStyle/>
          <a:p>
            <a:pPr eaLnBrk="1" hangingPunct="1"/>
            <a:r>
              <a:rPr lang="en-US" dirty="0"/>
              <a:t>© 2005 Microsoft Corporation. All rights reserved.</a:t>
            </a:r>
          </a:p>
          <a:p>
            <a:r>
              <a:rPr lang="en-US" dirty="0"/>
              <a:t>This presentation is for informational purposes only. Microsoft makes no warranties, express or implied, in this summary.</a:t>
            </a:r>
          </a:p>
        </p:txBody>
      </p:sp>
      <p:sp>
        <p:nvSpPr>
          <p:cNvPr id="6" name="Rectangle 7"/>
          <p:cNvSpPr>
            <a:spLocks noGrp="1" noChangeArrowheads="1"/>
          </p:cNvSpPr>
          <p:nvPr>
            <p:ph type="sldNum" sz="quarter" idx="5"/>
          </p:nvPr>
        </p:nvSpPr>
        <p:spPr>
          <a:ln/>
        </p:spPr>
        <p:txBody>
          <a:bodyPr/>
          <a:lstStyle/>
          <a:p>
            <a:fld id="{F371EA60-2ECB-40B5-BAA9-C5CFAEA828F4}" type="slidenum">
              <a:rPr lang="en-US"/>
              <a:pPr/>
              <a:t>10</a:t>
            </a:fld>
            <a:endParaRPr lang="en-US" dirty="0"/>
          </a:p>
        </p:txBody>
      </p:sp>
      <p:sp>
        <p:nvSpPr>
          <p:cNvPr id="821250" name="Rectangle 2"/>
          <p:cNvSpPr>
            <a:spLocks noGrp="1" noRot="1" noChangeAspect="1" noChangeArrowheads="1" noTextEdit="1"/>
          </p:cNvSpPr>
          <p:nvPr>
            <p:ph type="sldImg"/>
          </p:nvPr>
        </p:nvSpPr>
        <p:spPr>
          <a:ln/>
        </p:spPr>
      </p:sp>
      <p:sp>
        <p:nvSpPr>
          <p:cNvPr id="7" name="Notes Placeholder 6"/>
          <p:cNvSpPr>
            <a:spLocks noGrp="1"/>
          </p:cNvSpPr>
          <p:nvPr>
            <p:ph type="body" idx="1"/>
          </p:nvPr>
        </p:nvSpPr>
        <p:spPr/>
        <p:txBody>
          <a:bodyPr>
            <a:normAutofit/>
          </a:bodyPr>
          <a:lstStyle/>
          <a:p>
            <a:endParaRPr lang="fr-F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pPr>
              <a:defRPr/>
            </a:pPr>
            <a:fld id="{A816EF36-3B21-4BE0-BB7A-EC3EF42A5305}"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7BF23B60-1D93-4E3B-9866-F1DED69CA0C6}" type="datetime8">
              <a:rPr lang="en-US"/>
              <a:pPr/>
              <a:t>7/16/2007 12:41 PM</a:t>
            </a:fld>
            <a:endParaRPr lang="en-US"/>
          </a:p>
        </p:txBody>
      </p:sp>
      <p:sp>
        <p:nvSpPr>
          <p:cNvPr id="5" name="Rectangle 6"/>
          <p:cNvSpPr>
            <a:spLocks noGrp="1" noChangeArrowheads="1"/>
          </p:cNvSpPr>
          <p:nvPr>
            <p:ph type="ftr" sz="quarter" idx="4"/>
          </p:nvPr>
        </p:nvSpPr>
        <p:spPr>
          <a:ln/>
        </p:spPr>
        <p:txBody>
          <a:bodyPr/>
          <a:lstStyle/>
          <a:p>
            <a:pPr eaLnBrk="1" hangingPunct="1"/>
            <a:r>
              <a:rPr lang="en-US"/>
              <a:t>© 2005 Microsoft Corporation. All rights reserved.</a:t>
            </a:r>
          </a:p>
          <a:p>
            <a:r>
              <a:rPr lang="en-US"/>
              <a:t>This presentation is for informational purposes only. Microsoft makes no warranties, express or implied, in this summary.</a:t>
            </a:r>
          </a:p>
        </p:txBody>
      </p:sp>
      <p:sp>
        <p:nvSpPr>
          <p:cNvPr id="6" name="Rectangle 7"/>
          <p:cNvSpPr>
            <a:spLocks noGrp="1" noChangeArrowheads="1"/>
          </p:cNvSpPr>
          <p:nvPr>
            <p:ph type="sldNum" sz="quarter" idx="5"/>
          </p:nvPr>
        </p:nvSpPr>
        <p:spPr>
          <a:ln/>
        </p:spPr>
        <p:txBody>
          <a:bodyPr/>
          <a:lstStyle/>
          <a:p>
            <a:fld id="{3F62C500-F31C-45EA-B4C2-DA8DAB4BAF71}" type="slidenum">
              <a:rPr lang="en-US"/>
              <a:pPr/>
              <a:t>12</a:t>
            </a:fld>
            <a:endParaRPr lang="en-US"/>
          </a:p>
        </p:txBody>
      </p:sp>
      <p:sp>
        <p:nvSpPr>
          <p:cNvPr id="878594" name="Rectangle 2"/>
          <p:cNvSpPr>
            <a:spLocks noGrp="1" noRot="1" noChangeAspect="1" noChangeArrowheads="1" noTextEdit="1"/>
          </p:cNvSpPr>
          <p:nvPr>
            <p:ph type="sldImg"/>
          </p:nvPr>
        </p:nvSpPr>
        <p:spPr>
          <a:ln/>
        </p:spPr>
      </p:sp>
      <p:sp>
        <p:nvSpPr>
          <p:cNvPr id="7" name="Notes Placeholder 6"/>
          <p:cNvSpPr>
            <a:spLocks noGrp="1"/>
          </p:cNvSpPr>
          <p:nvPr>
            <p:ph type="body" idx="1"/>
          </p:nvPr>
        </p:nvSpPr>
        <p:spPr/>
        <p:txBody>
          <a:bodyPr>
            <a:normAutofit fontScale="85000" lnSpcReduction="20000"/>
          </a:bodyPr>
          <a:lstStyle/>
          <a:p>
            <a:pPr>
              <a:lnSpc>
                <a:spcPct val="75000"/>
              </a:lnSpc>
            </a:pP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0D142A01-A75B-4F08-AFC1-86ACEE000A09}" type="datetime8">
              <a:rPr lang="en-US"/>
              <a:pPr/>
              <a:t>7/16/2007 12:41 PM</a:t>
            </a:fld>
            <a:endParaRPr lang="en-US"/>
          </a:p>
        </p:txBody>
      </p:sp>
      <p:sp>
        <p:nvSpPr>
          <p:cNvPr id="5" name="Rectangle 6"/>
          <p:cNvSpPr>
            <a:spLocks noGrp="1" noChangeArrowheads="1"/>
          </p:cNvSpPr>
          <p:nvPr>
            <p:ph type="ftr" sz="quarter" idx="4"/>
          </p:nvPr>
        </p:nvSpPr>
        <p:spPr>
          <a:ln/>
        </p:spPr>
        <p:txBody>
          <a:bodyPr/>
          <a:lstStyle/>
          <a:p>
            <a:pPr eaLnBrk="1" hangingPunct="1"/>
            <a:r>
              <a:rPr lang="en-US"/>
              <a:t>© 2005 Microsoft Corporation. All rights reserved.</a:t>
            </a:r>
          </a:p>
          <a:p>
            <a:r>
              <a:rPr lang="en-US"/>
              <a:t>This presentation is for informational purposes only. Microsoft makes no warranties, express or implied, in this summary.</a:t>
            </a:r>
          </a:p>
        </p:txBody>
      </p:sp>
      <p:sp>
        <p:nvSpPr>
          <p:cNvPr id="6" name="Rectangle 7"/>
          <p:cNvSpPr>
            <a:spLocks noGrp="1" noChangeArrowheads="1"/>
          </p:cNvSpPr>
          <p:nvPr>
            <p:ph type="sldNum" sz="quarter" idx="5"/>
          </p:nvPr>
        </p:nvSpPr>
        <p:spPr>
          <a:ln/>
        </p:spPr>
        <p:txBody>
          <a:bodyPr/>
          <a:lstStyle/>
          <a:p>
            <a:fld id="{AC7E163A-51B4-41EB-B5E0-FADF7F50159B}" type="slidenum">
              <a:rPr lang="en-US"/>
              <a:pPr/>
              <a:t>13</a:t>
            </a:fld>
            <a:endParaRPr lang="en-US"/>
          </a:p>
        </p:txBody>
      </p:sp>
      <p:sp>
        <p:nvSpPr>
          <p:cNvPr id="882690" name="Rectangle 2"/>
          <p:cNvSpPr>
            <a:spLocks noGrp="1" noRot="1" noChangeAspect="1" noChangeArrowheads="1" noTextEdit="1"/>
          </p:cNvSpPr>
          <p:nvPr>
            <p:ph type="sldImg"/>
          </p:nvPr>
        </p:nvSpPr>
        <p:spPr>
          <a:ln/>
        </p:spPr>
      </p:sp>
      <p:sp>
        <p:nvSpPr>
          <p:cNvPr id="7" name="Notes Placeholder 6"/>
          <p:cNvSpPr>
            <a:spLocks noGrp="1"/>
          </p:cNvSpPr>
          <p:nvPr>
            <p:ph type="body" idx="1"/>
          </p:nvPr>
        </p:nvSpPr>
        <p:spPr/>
        <p:txBody>
          <a:bodyPr>
            <a:normAutofit fontScale="55000" lnSpcReduction="20000"/>
          </a:bodyPr>
          <a:lstStyle/>
          <a:p>
            <a:endParaRPr lang="fr-F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fr-FR" dirty="0"/>
          </a:p>
        </p:txBody>
      </p:sp>
      <p:sp>
        <p:nvSpPr>
          <p:cNvPr id="4" name="Slide Number Placeholder 3"/>
          <p:cNvSpPr>
            <a:spLocks noGrp="1"/>
          </p:cNvSpPr>
          <p:nvPr>
            <p:ph type="sldNum" sz="quarter" idx="10"/>
          </p:nvPr>
        </p:nvSpPr>
        <p:spPr/>
        <p:txBody>
          <a:bodyPr/>
          <a:lstStyle/>
          <a:p>
            <a:fld id="{02A6D6D2-3A7B-474C-A49B-B07F6002A96F}" type="slidenum">
              <a:rPr lang="fr-FR" smtClean="0"/>
              <a:pPr/>
              <a:t>14</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pPr>
              <a:defRPr/>
            </a:pPr>
            <a:fld id="{A816EF36-3B21-4BE0-BB7A-EC3EF42A5305}"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pPr>
              <a:defRPr/>
            </a:pPr>
            <a:fld id="{A816EF36-3B21-4BE0-BB7A-EC3EF42A5305}"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1AEE3F8C-E040-41F5-8EBD-F11460377DC3}" type="datetime8">
              <a:rPr lang="en-US"/>
              <a:pPr/>
              <a:t>7/16/2007 12:41 PM</a:t>
            </a:fld>
            <a:endParaRPr lang="en-US"/>
          </a:p>
        </p:txBody>
      </p:sp>
      <p:sp>
        <p:nvSpPr>
          <p:cNvPr id="6" name="Rectangle 6"/>
          <p:cNvSpPr>
            <a:spLocks noGrp="1" noChangeArrowheads="1"/>
          </p:cNvSpPr>
          <p:nvPr>
            <p:ph type="ftr" sz="quarter" idx="4"/>
          </p:nvPr>
        </p:nvSpPr>
        <p:spPr>
          <a:ln/>
        </p:spPr>
        <p:txBody>
          <a:bodyPr/>
          <a:lstStyle/>
          <a:p>
            <a:pPr eaLnBrk="1" hangingPunct="1"/>
            <a:r>
              <a:rPr lang="en-US"/>
              <a:t>© 2003-2004 Microsoft Corporation. All rights reserved.</a:t>
            </a:r>
          </a:p>
          <a:p>
            <a:r>
              <a:rPr lang="en-US"/>
              <a:t>This presentation is for informational purposes only. Microsoft makes no warranties, express or implied, in this summary.</a:t>
            </a:r>
          </a:p>
        </p:txBody>
      </p:sp>
      <p:sp>
        <p:nvSpPr>
          <p:cNvPr id="7" name="Rectangle 7"/>
          <p:cNvSpPr>
            <a:spLocks noGrp="1" noChangeArrowheads="1"/>
          </p:cNvSpPr>
          <p:nvPr>
            <p:ph type="sldNum" sz="quarter" idx="5"/>
          </p:nvPr>
        </p:nvSpPr>
        <p:spPr>
          <a:ln/>
        </p:spPr>
        <p:txBody>
          <a:bodyPr/>
          <a:lstStyle/>
          <a:p>
            <a:fld id="{8BDC805D-94AE-47B7-BE9F-3445A68C77C2}" type="slidenum">
              <a:rPr lang="en-US"/>
              <a:pPr/>
              <a:t>17</a:t>
            </a:fld>
            <a:endParaRPr lang="en-US"/>
          </a:p>
        </p:txBody>
      </p:sp>
      <p:sp>
        <p:nvSpPr>
          <p:cNvPr id="922626" name="Rectangle 2"/>
          <p:cNvSpPr>
            <a:spLocks noGrp="1" noRot="1" noChangeAspect="1" noChangeArrowheads="1" noTextEdit="1"/>
          </p:cNvSpPr>
          <p:nvPr>
            <p:ph type="sldImg"/>
          </p:nvPr>
        </p:nvSpPr>
        <p:spPr>
          <a:ln/>
        </p:spPr>
      </p:sp>
      <p:sp>
        <p:nvSpPr>
          <p:cNvPr id="922627" name="Rectangle 3"/>
          <p:cNvSpPr>
            <a:spLocks noGrp="1" noChangeArrowheads="1"/>
          </p:cNvSpPr>
          <p:nvPr>
            <p:ph type="body" idx="1"/>
          </p:nvPr>
        </p:nvSpPr>
        <p:spPr>
          <a:xfrm>
            <a:off x="685800" y="4343985"/>
            <a:ext cx="5486400" cy="4114508"/>
          </a:xfrm>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a:spLocks noGrp="1" noChangeArrowheads="1"/>
          </p:cNvSpPr>
          <p:nvPr>
            <p:ph type="sldNum" sz="quarter" idx="5"/>
          </p:nvPr>
        </p:nvSpPr>
        <p:spPr>
          <a:ln/>
        </p:spPr>
        <p:txBody>
          <a:bodyPr/>
          <a:lstStyle/>
          <a:p>
            <a:fld id="{B78AA334-FC2B-4098-9D35-6FD1FC72105F}" type="slidenum">
              <a:rPr lang="en-US"/>
              <a:pPr/>
              <a:t>18</a:t>
            </a:fld>
            <a:endParaRPr lang="en-US"/>
          </a:p>
        </p:txBody>
      </p:sp>
      <p:sp>
        <p:nvSpPr>
          <p:cNvPr id="1479682" name="Rectangle 2"/>
          <p:cNvSpPr>
            <a:spLocks noGrp="1" noRot="1" noChangeAspect="1" noChangeArrowheads="1" noTextEdit="1"/>
          </p:cNvSpPr>
          <p:nvPr>
            <p:ph type="sldImg"/>
          </p:nvPr>
        </p:nvSpPr>
        <p:spPr>
          <a:xfrm>
            <a:off x="1144588" y="687388"/>
            <a:ext cx="4570412" cy="3427412"/>
          </a:xfrm>
          <a:noFill/>
          <a:ln cap="flat" algn="ctr">
            <a:headEnd type="none" w="med" len="med"/>
            <a:tailEnd type="none" w="med" len="med"/>
          </a:ln>
        </p:spPr>
      </p:sp>
      <p:sp>
        <p:nvSpPr>
          <p:cNvPr id="1479683" name="Rectangle 3"/>
          <p:cNvSpPr>
            <a:spLocks noGrp="1" noChangeArrowheads="1"/>
          </p:cNvSpPr>
          <p:nvPr>
            <p:ph type="body" idx="1"/>
          </p:nvPr>
        </p:nvSpPr>
        <p:spPr>
          <a:noFill/>
          <a:ln/>
        </p:spPr>
        <p:txBody>
          <a:bodyPr lIns="89730" tIns="44865" rIns="89730" bIns="44865"/>
          <a:lstStyle/>
          <a:p>
            <a:pPr>
              <a:spcBef>
                <a:spcPct val="0"/>
              </a:spcBef>
            </a:pPr>
            <a:endParaRPr lang="en-US" dirty="0"/>
          </a:p>
        </p:txBody>
      </p:sp>
      <p:sp>
        <p:nvSpPr>
          <p:cNvPr id="1479684" name="Rectangle 3"/>
          <p:cNvSpPr>
            <a:spLocks noGrp="1" noChangeArrowheads="1"/>
          </p:cNvSpPr>
          <p:nvPr/>
        </p:nvSpPr>
        <p:spPr bwMode="auto">
          <a:xfrm>
            <a:off x="3885580" y="1"/>
            <a:ext cx="2970869" cy="457513"/>
          </a:xfrm>
          <a:prstGeom prst="rect">
            <a:avLst/>
          </a:prstGeom>
          <a:noFill/>
          <a:ln w="9525">
            <a:noFill/>
            <a:miter lim="800000"/>
            <a:headEnd/>
            <a:tailEnd/>
          </a:ln>
        </p:spPr>
        <p:txBody>
          <a:bodyPr lIns="89730" tIns="44865" rIns="89730" bIns="44865"/>
          <a:lstStyle/>
          <a:p>
            <a:pPr algn="r" eaLnBrk="0"/>
            <a:fld id="{9637BCED-3D13-40E3-B822-F8B747142D30}" type="datetime8">
              <a:rPr lang="en-US" sz="1200">
                <a:latin typeface="Times New Roman" pitchFamily="18" charset="0"/>
              </a:rPr>
              <a:pPr algn="r" eaLnBrk="0"/>
              <a:t>7/16/2007 12:41 PM</a:t>
            </a:fld>
            <a:endParaRPr lang="en-US" sz="1200" dirty="0">
              <a:latin typeface="Times New Roman" pitchFamily="18" charset="0"/>
            </a:endParaRPr>
          </a:p>
        </p:txBody>
      </p:sp>
      <p:sp>
        <p:nvSpPr>
          <p:cNvPr id="1479685" name="Rectangle 7"/>
          <p:cNvSpPr>
            <a:spLocks noGrp="1" noChangeArrowheads="1"/>
          </p:cNvSpPr>
          <p:nvPr/>
        </p:nvSpPr>
        <p:spPr bwMode="auto">
          <a:xfrm>
            <a:off x="5582997" y="8684926"/>
            <a:ext cx="1273451" cy="457513"/>
          </a:xfrm>
          <a:prstGeom prst="rect">
            <a:avLst/>
          </a:prstGeom>
          <a:noFill/>
          <a:ln w="9525">
            <a:noFill/>
            <a:miter lim="800000"/>
            <a:headEnd/>
            <a:tailEnd/>
          </a:ln>
        </p:spPr>
        <p:txBody>
          <a:bodyPr lIns="89730" tIns="44865" rIns="89730" bIns="44865" anchor="b"/>
          <a:lstStyle/>
          <a:p>
            <a:pPr algn="r" eaLnBrk="0"/>
            <a:fld id="{3BAFBDB7-379B-4066-83CE-9FF02A0A3AD9}" type="slidenum">
              <a:rPr lang="en-US" sz="1200">
                <a:latin typeface="Times New Roman" pitchFamily="18" charset="0"/>
              </a:rPr>
              <a:pPr algn="r" eaLnBrk="0"/>
              <a:t>18</a:t>
            </a:fld>
            <a:endParaRPr lang="en-US" sz="1200" dirty="0">
              <a:latin typeface="Times New Roman" pitchFamily="18" charset="0"/>
            </a:endParaRPr>
          </a:p>
        </p:txBody>
      </p:sp>
      <p:sp>
        <p:nvSpPr>
          <p:cNvPr id="1479686" name="Rectangle 6"/>
          <p:cNvSpPr>
            <a:spLocks noGrp="1" noChangeArrowheads="1"/>
          </p:cNvSpPr>
          <p:nvPr/>
        </p:nvSpPr>
        <p:spPr bwMode="auto">
          <a:xfrm>
            <a:off x="2" y="8791107"/>
            <a:ext cx="5668410" cy="351332"/>
          </a:xfrm>
          <a:prstGeom prst="rect">
            <a:avLst/>
          </a:prstGeom>
          <a:noFill/>
          <a:ln w="9525">
            <a:noFill/>
            <a:miter lim="800000"/>
            <a:headEnd/>
            <a:tailEnd/>
          </a:ln>
        </p:spPr>
        <p:txBody>
          <a:bodyPr lIns="89730" tIns="44865" rIns="89730" bIns="44865" anchor="b"/>
          <a:lstStyle/>
          <a:p>
            <a:pPr eaLnBrk="0"/>
            <a:r>
              <a:rPr lang="en-US" sz="800" dirty="0">
                <a:latin typeface="Segoe"/>
              </a:rPr>
              <a:t>© 2003-2004 Microsoft Corporation. All rights reserved.</a:t>
            </a:r>
          </a:p>
          <a:p>
            <a:pPr hangingPunct="0"/>
            <a:r>
              <a:rPr lang="en-US" sz="800" dirty="0">
                <a:latin typeface="Segoe"/>
                <a:cs typeface="Arial" pitchFamily="34" charset="0"/>
              </a:rPr>
              <a:t>This presentation is for informational purposes only. Microsoft makes no warranties, express or implied, in this summary.</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7AF0E4-E904-4F3B-8F92-8C2FB7E03E66}" type="slidenum">
              <a:rPr lang="en-US"/>
              <a:pPr/>
              <a:t>19</a:t>
            </a:fld>
            <a:endParaRPr lang="en-US"/>
          </a:p>
        </p:txBody>
      </p:sp>
      <p:sp>
        <p:nvSpPr>
          <p:cNvPr id="958466" name="Rectangle 2"/>
          <p:cNvSpPr>
            <a:spLocks noGrp="1" noRot="1" noChangeAspect="1" noChangeArrowheads="1" noTextEdit="1"/>
          </p:cNvSpPr>
          <p:nvPr>
            <p:ph type="sldImg"/>
          </p:nvPr>
        </p:nvSpPr>
        <p:spPr>
          <a:xfrm>
            <a:off x="1143000" y="684213"/>
            <a:ext cx="4572000" cy="3429000"/>
          </a:xfrm>
          <a:ln/>
        </p:spPr>
      </p:sp>
      <p:sp>
        <p:nvSpPr>
          <p:cNvPr id="958467" name="Rectangle 3"/>
          <p:cNvSpPr>
            <a:spLocks noGrp="1" noChangeArrowheads="1"/>
          </p:cNvSpPr>
          <p:nvPr>
            <p:ph type="body" idx="1"/>
          </p:nvPr>
        </p:nvSpPr>
        <p:spPr>
          <a:xfrm>
            <a:off x="684214" y="4343400"/>
            <a:ext cx="5489575" cy="4114800"/>
          </a:xfrm>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6"/>
          <p:cNvSpPr>
            <a:spLocks noGrp="1" noChangeArrowheads="1"/>
          </p:cNvSpPr>
          <p:nvPr>
            <p:ph type="ftr" sz="quarter" idx="4"/>
          </p:nvPr>
        </p:nvSpPr>
        <p:spPr>
          <a:noFill/>
        </p:spPr>
        <p:txBody>
          <a:bodyPr/>
          <a:lstStyle/>
          <a:p>
            <a:r>
              <a:rPr lang="en-GB"/>
              <a:t>INF210</a:t>
            </a:r>
          </a:p>
        </p:txBody>
      </p:sp>
      <p:sp>
        <p:nvSpPr>
          <p:cNvPr id="55299" name="Rectangle 7"/>
          <p:cNvSpPr>
            <a:spLocks noGrp="1" noChangeArrowheads="1"/>
          </p:cNvSpPr>
          <p:nvPr>
            <p:ph type="sldNum" sz="quarter" idx="5"/>
          </p:nvPr>
        </p:nvSpPr>
        <p:spPr>
          <a:noFill/>
        </p:spPr>
        <p:txBody>
          <a:bodyPr/>
          <a:lstStyle/>
          <a:p>
            <a:fld id="{4A5828D4-5DAA-4988-97D2-423000EC806A}" type="slidenum">
              <a:rPr lang="en-US" smtClean="0"/>
              <a:pPr/>
              <a:t>2</a:t>
            </a:fld>
            <a:endParaRPr lang="en-US" smtClean="0"/>
          </a:p>
        </p:txBody>
      </p:sp>
      <p:sp>
        <p:nvSpPr>
          <p:cNvPr id="4" name="Notes Placeholder 3"/>
          <p:cNvSpPr>
            <a:spLocks noGrp="1"/>
          </p:cNvSpPr>
          <p:nvPr>
            <p:ph type="body" idx="1"/>
          </p:nvPr>
        </p:nvSpPr>
        <p:spPr/>
        <p:txBody>
          <a:bodyPr>
            <a:normAutofit/>
          </a:bodyPr>
          <a:lstStyle/>
          <a:p>
            <a:endParaRPr lang="fr-F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fr-FR" dirty="0"/>
          </a:p>
        </p:txBody>
      </p:sp>
      <p:sp>
        <p:nvSpPr>
          <p:cNvPr id="4" name="Slide Number Placeholder 3"/>
          <p:cNvSpPr>
            <a:spLocks noGrp="1"/>
          </p:cNvSpPr>
          <p:nvPr>
            <p:ph type="sldNum" sz="quarter" idx="10"/>
          </p:nvPr>
        </p:nvSpPr>
        <p:spPr/>
        <p:txBody>
          <a:bodyPr/>
          <a:lstStyle/>
          <a:p>
            <a:fld id="{02A6D6D2-3A7B-474C-A49B-B07F6002A96F}" type="slidenum">
              <a:rPr lang="fr-FR" smtClean="0"/>
              <a:pPr/>
              <a:t>20</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98FB00-F6FE-4F0F-AABE-055225E56510}" type="slidenum">
              <a:rPr lang="en-US"/>
              <a:pPr/>
              <a:t>21</a:t>
            </a:fld>
            <a:endParaRPr lang="en-US"/>
          </a:p>
        </p:txBody>
      </p:sp>
      <p:sp>
        <p:nvSpPr>
          <p:cNvPr id="1156098" name="Rectangle 2"/>
          <p:cNvSpPr>
            <a:spLocks noGrp="1" noRot="1" noChangeAspect="1" noChangeArrowheads="1" noTextEdit="1"/>
          </p:cNvSpPr>
          <p:nvPr>
            <p:ph type="sldImg"/>
          </p:nvPr>
        </p:nvSpPr>
        <p:spPr>
          <a:ln/>
        </p:spPr>
      </p:sp>
      <p:sp>
        <p:nvSpPr>
          <p:cNvPr id="1156099"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02A6D6D2-3A7B-474C-A49B-B07F6002A96F}" type="slidenum">
              <a:rPr lang="fr-FR" smtClean="0"/>
              <a:pPr/>
              <a:t>22</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pPr>
              <a:defRPr/>
            </a:pPr>
            <a:fld id="{A816EF36-3B21-4BE0-BB7A-EC3EF42A5305}"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pPr>
              <a:defRPr/>
            </a:pPr>
            <a:fld id="{A816EF36-3B21-4BE0-BB7A-EC3EF42A5305}"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155E0D6-2EA2-435E-B64C-FBE90E7443FF}"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EBC3725A-C3DF-44F0-8EEC-166C90F700D5}" type="datetime8">
              <a:rPr lang="en-US"/>
              <a:pPr/>
              <a:t>7/16/2007 12:41 PM</a:t>
            </a:fld>
            <a:endParaRPr lang="en-US"/>
          </a:p>
        </p:txBody>
      </p:sp>
      <p:sp>
        <p:nvSpPr>
          <p:cNvPr id="6" name="Rectangle 6"/>
          <p:cNvSpPr>
            <a:spLocks noGrp="1" noChangeArrowheads="1"/>
          </p:cNvSpPr>
          <p:nvPr>
            <p:ph type="ftr" sz="quarter" idx="4"/>
          </p:nvPr>
        </p:nvSpPr>
        <p:spPr>
          <a:ln/>
        </p:spPr>
        <p:txBody>
          <a:bodyPr/>
          <a:lstStyle/>
          <a:p>
            <a:pPr eaLnBrk="1" hangingPunct="1"/>
            <a:r>
              <a:rPr lang="en-US"/>
              <a:t>© 2005 Microsoft Corporation. All rights reserved.</a:t>
            </a:r>
          </a:p>
          <a:p>
            <a:r>
              <a:rPr lang="en-US"/>
              <a:t>This presentation is for informational purposes only. Microsoft makes no warranties, express or implied, in this summary.</a:t>
            </a:r>
          </a:p>
        </p:txBody>
      </p:sp>
      <p:sp>
        <p:nvSpPr>
          <p:cNvPr id="7" name="Rectangle 7"/>
          <p:cNvSpPr>
            <a:spLocks noGrp="1" noChangeArrowheads="1"/>
          </p:cNvSpPr>
          <p:nvPr>
            <p:ph type="sldNum" sz="quarter" idx="5"/>
          </p:nvPr>
        </p:nvSpPr>
        <p:spPr>
          <a:ln/>
        </p:spPr>
        <p:txBody>
          <a:bodyPr/>
          <a:lstStyle/>
          <a:p>
            <a:fld id="{40DA94E5-D040-4F02-BB38-96A872C8CF46}" type="slidenum">
              <a:rPr lang="en-US"/>
              <a:pPr/>
              <a:t>26</a:t>
            </a:fld>
            <a:endParaRPr lang="en-US"/>
          </a:p>
        </p:txBody>
      </p:sp>
      <p:sp>
        <p:nvSpPr>
          <p:cNvPr id="351240" name="Rectangle 8"/>
          <p:cNvSpPr>
            <a:spLocks noGrp="1" noRot="1" noChangeAspect="1" noChangeArrowheads="1" noTextEdit="1"/>
          </p:cNvSpPr>
          <p:nvPr>
            <p:ph type="sldImg"/>
          </p:nvPr>
        </p:nvSpPr>
        <p:spPr>
          <a:ln/>
        </p:spPr>
      </p:sp>
      <p:sp>
        <p:nvSpPr>
          <p:cNvPr id="351241" name="Rectangle 9"/>
          <p:cNvSpPr>
            <a:spLocks noGrp="1" noChangeArrowheads="1"/>
          </p:cNvSpPr>
          <p:nvPr>
            <p:ph type="body" idx="1"/>
          </p:nvPr>
        </p:nvSpPr>
        <p:spPr/>
        <p:txBody>
          <a:bodyPr/>
          <a:lstStyle/>
          <a:p>
            <a:endParaRPr lang="fr-F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p:txBody>
          <a:bodyPr/>
          <a:lstStyle/>
          <a:p>
            <a:pPr>
              <a:defRPr/>
            </a:pPr>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fr-FR"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endParaRPr lang="fr-FR" dirty="0" smtClean="0"/>
          </a:p>
        </p:txBody>
      </p:sp>
      <p:sp>
        <p:nvSpPr>
          <p:cNvPr id="78852" name="Slide Number Placeholder 3"/>
          <p:cNvSpPr>
            <a:spLocks noGrp="1"/>
          </p:cNvSpPr>
          <p:nvPr>
            <p:ph type="sldNum" sz="quarter" idx="5"/>
          </p:nvPr>
        </p:nvSpPr>
        <p:spPr/>
        <p:txBody>
          <a:bodyPr/>
          <a:lstStyle/>
          <a:p>
            <a:pPr>
              <a:defRPr/>
            </a:pPr>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pPr>
              <a:defRPr/>
            </a:pPr>
            <a:fld id="{A816EF36-3B21-4BE0-BB7A-EC3EF42A5305}"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EBC3725A-C3DF-44F0-8EEC-166C90F700D5}" type="datetime8">
              <a:rPr lang="en-US"/>
              <a:pPr/>
              <a:t>7/16/2007 12:41 PM</a:t>
            </a:fld>
            <a:endParaRPr lang="en-US"/>
          </a:p>
        </p:txBody>
      </p:sp>
      <p:sp>
        <p:nvSpPr>
          <p:cNvPr id="6" name="Rectangle 6"/>
          <p:cNvSpPr>
            <a:spLocks noGrp="1" noChangeArrowheads="1"/>
          </p:cNvSpPr>
          <p:nvPr>
            <p:ph type="ftr" sz="quarter" idx="4"/>
          </p:nvPr>
        </p:nvSpPr>
        <p:spPr>
          <a:ln/>
        </p:spPr>
        <p:txBody>
          <a:bodyPr/>
          <a:lstStyle/>
          <a:p>
            <a:pPr eaLnBrk="1" hangingPunct="1"/>
            <a:r>
              <a:rPr lang="en-US"/>
              <a:t>© 2005 Microsoft Corporation. All rights reserved.</a:t>
            </a:r>
          </a:p>
          <a:p>
            <a:r>
              <a:rPr lang="en-US"/>
              <a:t>This presentation is for informational purposes only. Microsoft makes no warranties, express or implied, in this summary.</a:t>
            </a:r>
          </a:p>
        </p:txBody>
      </p:sp>
      <p:sp>
        <p:nvSpPr>
          <p:cNvPr id="7" name="Rectangle 7"/>
          <p:cNvSpPr>
            <a:spLocks noGrp="1" noChangeArrowheads="1"/>
          </p:cNvSpPr>
          <p:nvPr>
            <p:ph type="sldNum" sz="quarter" idx="5"/>
          </p:nvPr>
        </p:nvSpPr>
        <p:spPr>
          <a:ln/>
        </p:spPr>
        <p:txBody>
          <a:bodyPr/>
          <a:lstStyle/>
          <a:p>
            <a:fld id="{40DA94E5-D040-4F02-BB38-96A872C8CF46}" type="slidenum">
              <a:rPr lang="en-US"/>
              <a:pPr/>
              <a:t>3</a:t>
            </a:fld>
            <a:endParaRPr lang="en-US"/>
          </a:p>
        </p:txBody>
      </p:sp>
      <p:sp>
        <p:nvSpPr>
          <p:cNvPr id="351240" name="Rectangle 8"/>
          <p:cNvSpPr>
            <a:spLocks noGrp="1" noRot="1" noChangeAspect="1" noChangeArrowheads="1" noTextEdit="1"/>
          </p:cNvSpPr>
          <p:nvPr>
            <p:ph type="sldImg"/>
          </p:nvPr>
        </p:nvSpPr>
        <p:spPr>
          <a:ln/>
        </p:spPr>
      </p:sp>
      <p:sp>
        <p:nvSpPr>
          <p:cNvPr id="351241" name="Rectangle 9"/>
          <p:cNvSpPr>
            <a:spLocks noGrp="1" noChangeArrowheads="1"/>
          </p:cNvSpPr>
          <p:nvPr>
            <p:ph type="body" idx="1"/>
          </p:nvPr>
        </p:nvSpPr>
        <p:spPr/>
        <p:txBody>
          <a:bodyPr/>
          <a:lstStyle/>
          <a:p>
            <a:endParaRPr lang="fr-F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p:txBody>
          <a:bodyPr/>
          <a:lstStyle/>
          <a:p>
            <a:pPr>
              <a:defRPr/>
            </a:pPr>
            <a:endParaRPr lang="en-US" smtClean="0"/>
          </a:p>
        </p:txBody>
      </p:sp>
      <p:sp>
        <p:nvSpPr>
          <p:cNvPr id="86019" name="Rectangle 2"/>
          <p:cNvSpPr>
            <a:spLocks noGrp="1" noRot="1" noChangeAspect="1" noChangeArrowheads="1" noTextEdit="1"/>
          </p:cNvSpPr>
          <p:nvPr>
            <p:ph type="sldImg"/>
          </p:nvPr>
        </p:nvSpPr>
        <p:spPr>
          <a:ln/>
        </p:spPr>
      </p:sp>
      <p:sp>
        <p:nvSpPr>
          <p:cNvPr id="86020" name="Notes Placeholder 3"/>
          <p:cNvSpPr>
            <a:spLocks noGrp="1"/>
          </p:cNvSpPr>
          <p:nvPr>
            <p:ph type="body" idx="1"/>
          </p:nvPr>
        </p:nvSpPr>
        <p:spPr>
          <a:noFill/>
          <a:ln/>
        </p:spPr>
        <p:txBody>
          <a:bodyPr/>
          <a:lstStyle/>
          <a:p>
            <a:endParaRPr lang="fr-FR"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Grp="1" noChangeArrowheads="1"/>
          </p:cNvSpPr>
          <p:nvPr>
            <p:ph type="ftr" sz="quarter" idx="4"/>
          </p:nvPr>
        </p:nvSpPr>
        <p:spPr>
          <a:ln/>
        </p:spPr>
        <p:txBody>
          <a:bodyPr/>
          <a:lstStyle/>
          <a:p>
            <a:r>
              <a:rPr lang="en-GB"/>
              <a:t>INF210</a:t>
            </a:r>
          </a:p>
        </p:txBody>
      </p:sp>
      <p:sp>
        <p:nvSpPr>
          <p:cNvPr id="114690" name="Rectangle 2"/>
          <p:cNvSpPr>
            <a:spLocks noGrp="1" noRot="1" noChangeAspect="1" noChangeArrowheads="1" noTextEdit="1"/>
          </p:cNvSpPr>
          <p:nvPr>
            <p:ph type="sldImg"/>
          </p:nvPr>
        </p:nvSpPr>
        <p:spPr>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p:txBody>
          <a:bodyPr/>
          <a:lstStyle/>
          <a:p>
            <a:pPr>
              <a:defRPr/>
            </a:pPr>
            <a:endParaRPr lang="en-US"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endParaRPr lang="fr-FR" smtClean="0"/>
          </a:p>
        </p:txBody>
      </p:sp>
      <p:sp>
        <p:nvSpPr>
          <p:cNvPr id="84996" name="Slide Number Placeholder 3"/>
          <p:cNvSpPr>
            <a:spLocks noGrp="1"/>
          </p:cNvSpPr>
          <p:nvPr>
            <p:ph type="sldNum" sz="quarter" idx="5"/>
          </p:nvPr>
        </p:nvSpPr>
        <p:spPr/>
        <p:txBody>
          <a:bodyPr/>
          <a:lstStyle/>
          <a:p>
            <a:pPr>
              <a:defRPr/>
            </a:pPr>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Grp="1" noChangeArrowheads="1"/>
          </p:cNvSpPr>
          <p:nvPr>
            <p:ph type="ftr" sz="quarter" idx="4"/>
          </p:nvPr>
        </p:nvSpPr>
        <p:spPr>
          <a:ln/>
        </p:spPr>
        <p:txBody>
          <a:bodyPr/>
          <a:lstStyle/>
          <a:p>
            <a:r>
              <a:rPr lang="en-GB"/>
              <a:t>INF210</a:t>
            </a:r>
          </a:p>
        </p:txBody>
      </p:sp>
      <p:sp>
        <p:nvSpPr>
          <p:cNvPr id="80898" name="Rectangle 7"/>
          <p:cNvSpPr>
            <a:spLocks noGrp="1" noChangeArrowheads="1"/>
          </p:cNvSpPr>
          <p:nvPr>
            <p:ph type="sldNum" sz="quarter" idx="5"/>
          </p:nvPr>
        </p:nvSpPr>
        <p:spPr>
          <a:noFill/>
        </p:spPr>
        <p:txBody>
          <a:bodyPr/>
          <a:lstStyle/>
          <a:p>
            <a:fld id="{529419C9-6A3B-408D-A5AE-1D9C86980B97}" type="slidenum">
              <a:rPr lang="en-US" smtClean="0"/>
              <a:pPr/>
              <a:t>34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endParaRPr lang="fr-FR" smtClean="0"/>
          </a:p>
        </p:txBody>
      </p:sp>
      <p:sp>
        <p:nvSpPr>
          <p:cNvPr id="91140" name="Slide Number Placeholder 3"/>
          <p:cNvSpPr>
            <a:spLocks noGrp="1"/>
          </p:cNvSpPr>
          <p:nvPr>
            <p:ph type="sldNum" sz="quarter" idx="5"/>
          </p:nvPr>
        </p:nvSpPr>
        <p:spPr/>
        <p:txBody>
          <a:bodyPr/>
          <a:lstStyle/>
          <a:p>
            <a:pPr>
              <a:defRPr/>
            </a:pPr>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endParaRPr lang="fr-FR" smtClean="0"/>
          </a:p>
        </p:txBody>
      </p:sp>
      <p:sp>
        <p:nvSpPr>
          <p:cNvPr id="4" name="Slide Number Placeholder 3"/>
          <p:cNvSpPr>
            <a:spLocks noGrp="1"/>
          </p:cNvSpPr>
          <p:nvPr>
            <p:ph type="sldNum" sz="quarter" idx="5"/>
          </p:nvPr>
        </p:nvSpPr>
        <p:spPr/>
        <p:txBody>
          <a:bodyPr/>
          <a:lstStyle/>
          <a:p>
            <a:pPr>
              <a:defRPr/>
            </a:pPr>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endParaRPr lang="fr-FR" smtClean="0"/>
          </a:p>
        </p:txBody>
      </p:sp>
      <p:sp>
        <p:nvSpPr>
          <p:cNvPr id="89092" name="Slide Number Placeholder 3"/>
          <p:cNvSpPr>
            <a:spLocks noGrp="1"/>
          </p:cNvSpPr>
          <p:nvPr>
            <p:ph type="sldNum" sz="quarter" idx="5"/>
          </p:nvPr>
        </p:nvSpPr>
        <p:spPr/>
        <p:txBody>
          <a:bodyPr/>
          <a:lstStyle/>
          <a:p>
            <a:pPr>
              <a:defRPr/>
            </a:pPr>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endParaRPr lang="fr-FR" smtClean="0"/>
          </a:p>
        </p:txBody>
      </p:sp>
      <p:sp>
        <p:nvSpPr>
          <p:cNvPr id="90116" name="Slide Number Placeholder 3"/>
          <p:cNvSpPr>
            <a:spLocks noGrp="1"/>
          </p:cNvSpPr>
          <p:nvPr>
            <p:ph type="sldNum" sz="quarter" idx="5"/>
          </p:nvPr>
        </p:nvSpPr>
        <p:spPr/>
        <p:txBody>
          <a:bodyPr/>
          <a:lstStyle/>
          <a:p>
            <a:pPr>
              <a:defRPr/>
            </a:pPr>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endParaRPr lang="fr-FR" smtClean="0"/>
          </a:p>
        </p:txBody>
      </p:sp>
      <p:sp>
        <p:nvSpPr>
          <p:cNvPr id="92164" name="Slide Number Placeholder 3"/>
          <p:cNvSpPr>
            <a:spLocks noGrp="1"/>
          </p:cNvSpPr>
          <p:nvPr>
            <p:ph type="sldNum" sz="quarter" idx="5"/>
          </p:nvPr>
        </p:nvSpPr>
        <p:spPr/>
        <p:txBody>
          <a:bodyPr/>
          <a:lstStyle/>
          <a:p>
            <a:pPr>
              <a:defRPr/>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6D0C58C-9804-424A-B878-322ABFE7649E}" type="slidenum">
              <a:rPr lang="en-US"/>
              <a:pPr/>
              <a:t>4</a:t>
            </a:fld>
            <a:endParaRPr lang="en-US"/>
          </a:p>
        </p:txBody>
      </p:sp>
      <p:sp>
        <p:nvSpPr>
          <p:cNvPr id="1457154" name="Rectangle 2"/>
          <p:cNvSpPr>
            <a:spLocks noGrp="1" noRot="1" noChangeAspect="1" noChangeArrowheads="1" noTextEdit="1"/>
          </p:cNvSpPr>
          <p:nvPr>
            <p:ph type="sldImg"/>
          </p:nvPr>
        </p:nvSpPr>
        <p:spPr>
          <a:xfrm>
            <a:off x="1143000" y="687388"/>
            <a:ext cx="4572000" cy="3429000"/>
          </a:xfrm>
          <a:noFill/>
          <a:ln cap="flat" algn="ctr">
            <a:headEnd type="none" w="med" len="med"/>
            <a:tailEnd type="none" w="med" len="med"/>
          </a:ln>
        </p:spPr>
      </p:sp>
      <p:sp>
        <p:nvSpPr>
          <p:cNvPr id="1457155" name="Rectangle 3"/>
          <p:cNvSpPr>
            <a:spLocks noGrp="1" noChangeArrowheads="1"/>
          </p:cNvSpPr>
          <p:nvPr>
            <p:ph type="body" idx="1"/>
          </p:nvPr>
        </p:nvSpPr>
        <p:spPr>
          <a:xfrm>
            <a:off x="686421" y="4344026"/>
            <a:ext cx="5485159" cy="4112926"/>
          </a:xfrm>
          <a:noFill/>
          <a:ln/>
        </p:spPr>
        <p:txBody>
          <a:bodyPr/>
          <a:lstStyle/>
          <a:p>
            <a:pPr lvl="1"/>
            <a:endParaRPr lang="fr-FR"/>
          </a:p>
        </p:txBody>
      </p:sp>
      <p:sp>
        <p:nvSpPr>
          <p:cNvPr id="1457156" name="Rectangle 7"/>
          <p:cNvSpPr>
            <a:spLocks noGrp="1" noChangeArrowheads="1"/>
          </p:cNvSpPr>
          <p:nvPr/>
        </p:nvSpPr>
        <p:spPr bwMode="auto">
          <a:xfrm>
            <a:off x="3884028" y="8684926"/>
            <a:ext cx="2972421" cy="457513"/>
          </a:xfrm>
          <a:prstGeom prst="rect">
            <a:avLst/>
          </a:prstGeom>
          <a:noFill/>
          <a:ln w="9525">
            <a:noFill/>
            <a:miter lim="800000"/>
            <a:headEnd/>
            <a:tailEnd/>
          </a:ln>
        </p:spPr>
        <p:txBody>
          <a:bodyPr lIns="91414" tIns="45707" rIns="91414" bIns="45707" anchor="b"/>
          <a:lstStyle/>
          <a:p>
            <a:pPr algn="r" eaLnBrk="0"/>
            <a:fld id="{CC2F7FF9-A22E-4D17-9DF7-F7B668DF5808}" type="slidenum">
              <a:rPr lang="en-US" sz="1200"/>
              <a:pPr algn="r" eaLnBrk="0"/>
              <a:t>4</a:t>
            </a:fld>
            <a:endParaRPr lang="en-US" sz="1200"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endParaRPr lang="fr-FR" smtClean="0"/>
          </a:p>
        </p:txBody>
      </p:sp>
      <p:sp>
        <p:nvSpPr>
          <p:cNvPr id="93188" name="Slide Number Placeholder 3"/>
          <p:cNvSpPr>
            <a:spLocks noGrp="1"/>
          </p:cNvSpPr>
          <p:nvPr>
            <p:ph type="sldNum" sz="quarter" idx="5"/>
          </p:nvPr>
        </p:nvSpPr>
        <p:spPr/>
        <p:txBody>
          <a:bodyPr/>
          <a:lstStyle/>
          <a:p>
            <a:pPr>
              <a:defRPr/>
            </a:pPr>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p:txBody>
          <a:bodyPr/>
          <a:lstStyle/>
          <a:p>
            <a:pPr>
              <a:defRPr/>
            </a:pPr>
            <a:endParaRPr lang="en-US" smtClean="0"/>
          </a:p>
        </p:txBody>
      </p:sp>
      <p:sp>
        <p:nvSpPr>
          <p:cNvPr id="102403"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lIns="91485" tIns="45742" rIns="91485" bIns="45742"/>
          <a:lstStyle/>
          <a:p>
            <a:pPr algn="r"/>
            <a:endParaRPr lang="fr-FR" sz="1200" b="0">
              <a:latin typeface="Segoe Semibold" pitchFamily="34" charset="0"/>
            </a:endParaRPr>
          </a:p>
        </p:txBody>
      </p:sp>
      <p:sp>
        <p:nvSpPr>
          <p:cNvPr id="102404" name="Rectangle 6"/>
          <p:cNvSpPr txBox="1">
            <a:spLocks noGrp="1" noChangeArrowheads="1"/>
          </p:cNvSpPr>
          <p:nvPr/>
        </p:nvSpPr>
        <p:spPr bwMode="auto">
          <a:xfrm>
            <a:off x="0" y="8791575"/>
            <a:ext cx="5665788" cy="350838"/>
          </a:xfrm>
          <a:prstGeom prst="rect">
            <a:avLst/>
          </a:prstGeom>
          <a:noFill/>
          <a:ln w="9525">
            <a:noFill/>
            <a:miter lim="800000"/>
            <a:headEnd/>
            <a:tailEnd/>
          </a:ln>
        </p:spPr>
        <p:txBody>
          <a:bodyPr lIns="91485" tIns="45742" rIns="91485" bIns="45742" anchor="b"/>
          <a:lstStyle/>
          <a:p>
            <a:endParaRPr lang="fr-FR" sz="800" b="0">
              <a:latin typeface="Segoe" pitchFamily="34" charset="0"/>
            </a:endParaRPr>
          </a:p>
        </p:txBody>
      </p:sp>
      <p:sp>
        <p:nvSpPr>
          <p:cNvPr id="102405" name="Rectangle 7"/>
          <p:cNvSpPr txBox="1">
            <a:spLocks noGrp="1" noChangeArrowheads="1"/>
          </p:cNvSpPr>
          <p:nvPr/>
        </p:nvSpPr>
        <p:spPr bwMode="auto">
          <a:xfrm>
            <a:off x="5583238" y="8685213"/>
            <a:ext cx="1273175" cy="457200"/>
          </a:xfrm>
          <a:prstGeom prst="rect">
            <a:avLst/>
          </a:prstGeom>
          <a:noFill/>
          <a:ln w="9525">
            <a:noFill/>
            <a:miter lim="800000"/>
            <a:headEnd/>
            <a:tailEnd/>
          </a:ln>
        </p:spPr>
        <p:txBody>
          <a:bodyPr lIns="91485" tIns="45742" rIns="91485" bIns="45742" anchor="b"/>
          <a:lstStyle/>
          <a:p>
            <a:pPr algn="r"/>
            <a:endParaRPr lang="fr-FR" sz="1200" b="0">
              <a:latin typeface="Segoe Semibold" pitchFamily="34" charset="0"/>
            </a:endParaRPr>
          </a:p>
        </p:txBody>
      </p:sp>
      <p:sp>
        <p:nvSpPr>
          <p:cNvPr id="102406"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lIns="91480" tIns="45740" rIns="91480" bIns="45740"/>
          <a:lstStyle/>
          <a:p>
            <a:pPr algn="r"/>
            <a:endParaRPr lang="fr-FR" sz="1200" b="0">
              <a:latin typeface="Segoe Semibold" pitchFamily="34" charset="0"/>
            </a:endParaRPr>
          </a:p>
        </p:txBody>
      </p:sp>
      <p:sp>
        <p:nvSpPr>
          <p:cNvPr id="102407" name="Rectangle 6"/>
          <p:cNvSpPr txBox="1">
            <a:spLocks noGrp="1" noChangeArrowheads="1"/>
          </p:cNvSpPr>
          <p:nvPr/>
        </p:nvSpPr>
        <p:spPr bwMode="auto">
          <a:xfrm>
            <a:off x="0" y="8791575"/>
            <a:ext cx="5665788" cy="350838"/>
          </a:xfrm>
          <a:prstGeom prst="rect">
            <a:avLst/>
          </a:prstGeom>
          <a:noFill/>
          <a:ln w="9525">
            <a:noFill/>
            <a:miter lim="800000"/>
            <a:headEnd/>
            <a:tailEnd/>
          </a:ln>
        </p:spPr>
        <p:txBody>
          <a:bodyPr lIns="91480" tIns="45740" rIns="91480" bIns="45740" anchor="b"/>
          <a:lstStyle/>
          <a:p>
            <a:endParaRPr lang="fr-FR" sz="800" b="0">
              <a:latin typeface="Segoe Semibold" pitchFamily="34" charset="0"/>
            </a:endParaRPr>
          </a:p>
        </p:txBody>
      </p:sp>
      <p:sp>
        <p:nvSpPr>
          <p:cNvPr id="102408" name="Rectangle 7"/>
          <p:cNvSpPr txBox="1">
            <a:spLocks noGrp="1" noChangeArrowheads="1"/>
          </p:cNvSpPr>
          <p:nvPr/>
        </p:nvSpPr>
        <p:spPr bwMode="auto">
          <a:xfrm>
            <a:off x="5583238" y="8685213"/>
            <a:ext cx="1273175" cy="457200"/>
          </a:xfrm>
          <a:prstGeom prst="rect">
            <a:avLst/>
          </a:prstGeom>
          <a:noFill/>
          <a:ln w="9525">
            <a:noFill/>
            <a:miter lim="800000"/>
            <a:headEnd/>
            <a:tailEnd/>
          </a:ln>
        </p:spPr>
        <p:txBody>
          <a:bodyPr lIns="91480" tIns="45740" rIns="91480" bIns="45740" anchor="b"/>
          <a:lstStyle/>
          <a:p>
            <a:pPr algn="r"/>
            <a:endParaRPr lang="fr-FR" sz="1200" b="0">
              <a:latin typeface="Segoe Semibold" pitchFamily="34" charset="0"/>
            </a:endParaRPr>
          </a:p>
        </p:txBody>
      </p:sp>
      <p:sp>
        <p:nvSpPr>
          <p:cNvPr id="102409" name="Rectangle 2"/>
          <p:cNvSpPr>
            <a:spLocks noGrp="1" noRot="1" noChangeAspect="1" noChangeArrowheads="1" noTextEdit="1"/>
          </p:cNvSpPr>
          <p:nvPr>
            <p:ph type="sldImg"/>
          </p:nvPr>
        </p:nvSpPr>
        <p:spPr>
          <a:xfrm>
            <a:off x="1143000" y="685800"/>
            <a:ext cx="4570413" cy="3427413"/>
          </a:xfrm>
          <a:ln/>
        </p:spPr>
      </p:sp>
      <p:sp>
        <p:nvSpPr>
          <p:cNvPr id="102410" name="Rectangle 3"/>
          <p:cNvSpPr>
            <a:spLocks noGrp="1" noChangeArrowheads="1"/>
          </p:cNvSpPr>
          <p:nvPr>
            <p:ph type="body" idx="1"/>
          </p:nvPr>
        </p:nvSpPr>
        <p:spPr>
          <a:xfrm>
            <a:off x="685800" y="4343400"/>
            <a:ext cx="5487988" cy="4114800"/>
          </a:xfrm>
          <a:noFill/>
          <a:ln/>
        </p:spPr>
        <p:txBody>
          <a:bodyPr lIns="91480" tIns="45740" rIns="91480" bIns="45740"/>
          <a:lstStyle/>
          <a:p>
            <a:pPr marL="228600" indent="-228600" eaLnBrk="1" hangingPunct="1"/>
            <a:endParaRPr lang="fr-FR"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endParaRPr lang="fr-FR" smtClean="0"/>
          </a:p>
        </p:txBody>
      </p:sp>
      <p:sp>
        <p:nvSpPr>
          <p:cNvPr id="98308" name="Slide Number Placeholder 3"/>
          <p:cNvSpPr>
            <a:spLocks noGrp="1"/>
          </p:cNvSpPr>
          <p:nvPr>
            <p:ph type="sldNum" sz="quarter" idx="5"/>
          </p:nvPr>
        </p:nvSpPr>
        <p:spPr/>
        <p:txBody>
          <a:bodyPr/>
          <a:lstStyle/>
          <a:p>
            <a:pPr>
              <a:defRPr/>
            </a:pPr>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endParaRPr lang="fr-FR" smtClean="0"/>
          </a:p>
        </p:txBody>
      </p:sp>
      <p:sp>
        <p:nvSpPr>
          <p:cNvPr id="99332" name="Slide Number Placeholder 3"/>
          <p:cNvSpPr>
            <a:spLocks noGrp="1"/>
          </p:cNvSpPr>
          <p:nvPr>
            <p:ph type="sldNum" sz="quarter" idx="5"/>
          </p:nvPr>
        </p:nvSpPr>
        <p:spPr/>
        <p:txBody>
          <a:bodyPr/>
          <a:lstStyle/>
          <a:p>
            <a:pPr>
              <a:defRPr/>
            </a:pPr>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endParaRPr lang="fr-FR" smtClean="0"/>
          </a:p>
        </p:txBody>
      </p:sp>
      <p:sp>
        <p:nvSpPr>
          <p:cNvPr id="100356" name="Slide Number Placeholder 3"/>
          <p:cNvSpPr>
            <a:spLocks noGrp="1"/>
          </p:cNvSpPr>
          <p:nvPr>
            <p:ph type="sldNum" sz="quarter" idx="5"/>
          </p:nvPr>
        </p:nvSpPr>
        <p:spPr/>
        <p:txBody>
          <a:bodyPr/>
          <a:lstStyle/>
          <a:p>
            <a:pPr>
              <a:defRPr/>
            </a:pPr>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p:txBody>
          <a:bodyPr/>
          <a:lstStyle/>
          <a:p>
            <a:pPr>
              <a:defRPr/>
            </a:pPr>
            <a:endParaRPr lang="en-U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5A52AAF9-913D-457D-B414-DD1334D58CFD}" type="slidenum">
              <a:rPr lang="fr-FR" smtClean="0"/>
              <a:pPr/>
              <a:t>46</a:t>
            </a:fld>
            <a:endParaRPr lang="fr-F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endParaRPr lang="fr-FR" smtClean="0"/>
          </a:p>
        </p:txBody>
      </p:sp>
      <p:sp>
        <p:nvSpPr>
          <p:cNvPr id="104452" name="Slide Number Placeholder 3"/>
          <p:cNvSpPr>
            <a:spLocks noGrp="1"/>
          </p:cNvSpPr>
          <p:nvPr>
            <p:ph type="sldNum" sz="quarter" idx="5"/>
          </p:nvPr>
        </p:nvSpPr>
        <p:spPr/>
        <p:txBody>
          <a:bodyPr/>
          <a:lstStyle/>
          <a:p>
            <a:pPr>
              <a:defRPr/>
            </a:pPr>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p:spPr>
        <p:txBody>
          <a:bodyPr/>
          <a:lstStyle/>
          <a:p>
            <a:endParaRPr lang="fr-FR" smtClean="0"/>
          </a:p>
        </p:txBody>
      </p:sp>
      <p:sp>
        <p:nvSpPr>
          <p:cNvPr id="105476" name="Slide Number Placeholder 3"/>
          <p:cNvSpPr>
            <a:spLocks noGrp="1"/>
          </p:cNvSpPr>
          <p:nvPr>
            <p:ph type="sldNum" sz="quarter" idx="5"/>
          </p:nvPr>
        </p:nvSpPr>
        <p:spPr/>
        <p:txBody>
          <a:bodyPr/>
          <a:lstStyle/>
          <a:p>
            <a:pPr>
              <a:defRPr/>
            </a:pPr>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EBC3725A-C3DF-44F0-8EEC-166C90F700D5}" type="datetime8">
              <a:rPr lang="en-US"/>
              <a:pPr/>
              <a:t>7/16/2007 12:41 PM</a:t>
            </a:fld>
            <a:endParaRPr lang="en-US"/>
          </a:p>
        </p:txBody>
      </p:sp>
      <p:sp>
        <p:nvSpPr>
          <p:cNvPr id="6" name="Rectangle 6"/>
          <p:cNvSpPr>
            <a:spLocks noGrp="1" noChangeArrowheads="1"/>
          </p:cNvSpPr>
          <p:nvPr>
            <p:ph type="ftr" sz="quarter" idx="4"/>
          </p:nvPr>
        </p:nvSpPr>
        <p:spPr>
          <a:ln/>
        </p:spPr>
        <p:txBody>
          <a:bodyPr/>
          <a:lstStyle/>
          <a:p>
            <a:pPr eaLnBrk="1" hangingPunct="1"/>
            <a:r>
              <a:rPr lang="en-US"/>
              <a:t>© 2005 Microsoft Corporation. All rights reserved.</a:t>
            </a:r>
          </a:p>
          <a:p>
            <a:r>
              <a:rPr lang="en-US"/>
              <a:t>This presentation is for informational purposes only. Microsoft makes no warranties, express or implied, in this summary.</a:t>
            </a:r>
          </a:p>
        </p:txBody>
      </p:sp>
      <p:sp>
        <p:nvSpPr>
          <p:cNvPr id="7" name="Rectangle 7"/>
          <p:cNvSpPr>
            <a:spLocks noGrp="1" noChangeArrowheads="1"/>
          </p:cNvSpPr>
          <p:nvPr>
            <p:ph type="sldNum" sz="quarter" idx="5"/>
          </p:nvPr>
        </p:nvSpPr>
        <p:spPr>
          <a:ln/>
        </p:spPr>
        <p:txBody>
          <a:bodyPr/>
          <a:lstStyle/>
          <a:p>
            <a:fld id="{40DA94E5-D040-4F02-BB38-96A872C8CF46}" type="slidenum">
              <a:rPr lang="en-US"/>
              <a:pPr/>
              <a:t>49</a:t>
            </a:fld>
            <a:endParaRPr lang="en-US"/>
          </a:p>
        </p:txBody>
      </p:sp>
      <p:sp>
        <p:nvSpPr>
          <p:cNvPr id="351240" name="Rectangle 8"/>
          <p:cNvSpPr>
            <a:spLocks noGrp="1" noRot="1" noChangeAspect="1" noChangeArrowheads="1" noTextEdit="1"/>
          </p:cNvSpPr>
          <p:nvPr>
            <p:ph type="sldImg"/>
          </p:nvPr>
        </p:nvSpPr>
        <p:spPr>
          <a:ln/>
        </p:spPr>
      </p:sp>
      <p:sp>
        <p:nvSpPr>
          <p:cNvPr id="351241" name="Rectangle 9"/>
          <p:cNvSpPr>
            <a:spLocks noGrp="1" noChangeArrowheads="1"/>
          </p:cNvSpPr>
          <p:nvPr>
            <p:ph type="body" idx="1"/>
          </p:nvPr>
        </p:nvSpPr>
        <p:spPr/>
        <p:txBody>
          <a:bodyPr/>
          <a:lstStyle/>
          <a:p>
            <a:endParaRPr lang="fr-F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pPr>
              <a:defRPr/>
            </a:pPr>
            <a:fld id="{A816EF36-3B21-4BE0-BB7A-EC3EF42A5305}" type="slidenum">
              <a:rPr lang="en-US" smtClean="0"/>
              <a:pPr>
                <a:defRPr/>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smtClean="0"/>
          </a:p>
        </p:txBody>
      </p:sp>
      <p:sp>
        <p:nvSpPr>
          <p:cNvPr id="4" name="Slide Number Placeholder 3"/>
          <p:cNvSpPr>
            <a:spLocks noGrp="1"/>
          </p:cNvSpPr>
          <p:nvPr>
            <p:ph type="sldNum" sz="quarter" idx="10"/>
          </p:nvPr>
        </p:nvSpPr>
        <p:spPr/>
        <p:txBody>
          <a:bodyPr/>
          <a:lstStyle/>
          <a:p>
            <a:pPr>
              <a:defRPr/>
            </a:pPr>
            <a:fld id="{A816EF36-3B21-4BE0-BB7A-EC3EF42A5305}" type="slidenum">
              <a:rPr lang="en-US" smtClean="0"/>
              <a:pPr>
                <a:defRPr/>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5A52AAF9-913D-457D-B414-DD1334D58CFD}" type="slidenum">
              <a:rPr lang="fr-FR" smtClean="0"/>
              <a:pPr/>
              <a:t>51</a:t>
            </a:fld>
            <a:endParaRPr lang="fr-F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pPr>
              <a:defRPr/>
            </a:pPr>
            <a:fld id="{A816EF36-3B21-4BE0-BB7A-EC3EF42A5305}" type="slidenum">
              <a:rPr lang="en-US" smtClean="0"/>
              <a:pPr>
                <a:defRPr/>
              </a:pPr>
              <a:t>52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75000"/>
              </a:lnSpc>
            </a:pPr>
            <a:endParaRPr lang="en-US" dirty="0" smtClean="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7/16/2007 12:41 PM</a:t>
            </a:fld>
            <a:endParaRPr lang="en-US"/>
          </a:p>
        </p:txBody>
      </p:sp>
      <p:sp>
        <p:nvSpPr>
          <p:cNvPr id="6" name="Footer Placeholder 5"/>
          <p:cNvSpPr>
            <a:spLocks noGrp="1"/>
          </p:cNvSpPr>
          <p:nvPr>
            <p:ph type="ftr" sz="quarter" idx="12"/>
          </p:nvPr>
        </p:nvSpPr>
        <p:spPr/>
        <p:txBody>
          <a:bodyPr/>
          <a:lstStyle/>
          <a:p>
            <a:r>
              <a:rPr lang="en-US" sz="800" smtClean="0"/>
              <a:t>MICROSOFT CONFIDENTIAL</a:t>
            </a:r>
          </a:p>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pPr>
              <a:defRPr/>
            </a:pPr>
            <a:fld id="{A816EF36-3B21-4BE0-BB7A-EC3EF42A5305}"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fr-FR" dirty="0"/>
          </a:p>
        </p:txBody>
      </p:sp>
      <p:sp>
        <p:nvSpPr>
          <p:cNvPr id="4" name="Slide Number Placeholder 3"/>
          <p:cNvSpPr>
            <a:spLocks noGrp="1"/>
          </p:cNvSpPr>
          <p:nvPr>
            <p:ph type="sldNum" sz="quarter" idx="10"/>
          </p:nvPr>
        </p:nvSpPr>
        <p:spPr/>
        <p:txBody>
          <a:bodyPr/>
          <a:lstStyle/>
          <a:p>
            <a:fld id="{02A6D6D2-3A7B-474C-A49B-B07F6002A96F}" type="slidenum">
              <a:rPr lang="fr-FR" smtClean="0"/>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fr-FR" dirty="0"/>
          </a:p>
        </p:txBody>
      </p:sp>
      <p:sp>
        <p:nvSpPr>
          <p:cNvPr id="4" name="Slide Number Placeholder 3"/>
          <p:cNvSpPr>
            <a:spLocks noGrp="1"/>
          </p:cNvSpPr>
          <p:nvPr>
            <p:ph type="sldNum" sz="quarter" idx="10"/>
          </p:nvPr>
        </p:nvSpPr>
        <p:spPr/>
        <p:txBody>
          <a:bodyPr/>
          <a:lstStyle/>
          <a:p>
            <a:fld id="{02A6D6D2-3A7B-474C-A49B-B07F6002A96F}" type="slidenum">
              <a:rPr lang="fr-FR" smtClean="0"/>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50" y="323850"/>
            <a:ext cx="2247900" cy="5537200"/>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95250" y="323850"/>
            <a:ext cx="6591300" cy="5537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5250" y="323850"/>
            <a:ext cx="8991600" cy="890588"/>
          </a:xfrm>
        </p:spPr>
        <p:txBody>
          <a:bodyPr/>
          <a:lstStyle/>
          <a:p>
            <a:r>
              <a:rPr lang="en-US" smtClean="0"/>
              <a:t>Click to edit Master title style</a:t>
            </a:r>
            <a:endParaRPr lang="fr-FR"/>
          </a:p>
        </p:txBody>
      </p:sp>
      <p:sp>
        <p:nvSpPr>
          <p:cNvPr id="3" name="Text Placeholder 2"/>
          <p:cNvSpPr>
            <a:spLocks noGrp="1"/>
          </p:cNvSpPr>
          <p:nvPr>
            <p:ph type="body" sz="half" idx="1"/>
          </p:nvPr>
        </p:nvSpPr>
        <p:spPr>
          <a:xfrm>
            <a:off x="430213" y="1614488"/>
            <a:ext cx="4027487" cy="42465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10100" y="1614488"/>
            <a:ext cx="4027488" cy="42465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rtlCol="0"/>
          <a:lstStyle/>
          <a:p>
            <a:pPr lvl="0"/>
            <a:endParaRPr lang="en-US" noProof="0" smtClean="0"/>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30213" y="1614488"/>
            <a:ext cx="4027487" cy="4246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10100" y="1614488"/>
            <a:ext cx="4027488" cy="4246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3602" name="Picture 2" descr="slide5_btob_2"/>
          <p:cNvPicPr>
            <a:picLocks noChangeAspect="1" noChangeArrowheads="1"/>
          </p:cNvPicPr>
          <p:nvPr/>
        </p:nvPicPr>
        <p:blipFill>
          <a:blip r:embed="rId15"/>
          <a:srcRect/>
          <a:stretch>
            <a:fillRect/>
          </a:stretch>
        </p:blipFill>
        <p:spPr bwMode="auto">
          <a:xfrm>
            <a:off x="0" y="0"/>
            <a:ext cx="9144000" cy="6877050"/>
          </a:xfrm>
          <a:prstGeom prst="rect">
            <a:avLst/>
          </a:prstGeom>
          <a:noFill/>
        </p:spPr>
      </p:pic>
      <p:sp>
        <p:nvSpPr>
          <p:cNvPr id="153604" name="Rectangle 4"/>
          <p:cNvSpPr>
            <a:spLocks noGrp="1" noChangeArrowheads="1"/>
          </p:cNvSpPr>
          <p:nvPr>
            <p:ph type="title"/>
          </p:nvPr>
        </p:nvSpPr>
        <p:spPr bwMode="auto">
          <a:xfrm>
            <a:off x="95250" y="323850"/>
            <a:ext cx="8991600" cy="8905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smtClean="0"/>
              <a:t>Cliquez pour modifier le style du titre du masque</a:t>
            </a:r>
          </a:p>
        </p:txBody>
      </p:sp>
      <p:sp>
        <p:nvSpPr>
          <p:cNvPr id="153605" name="Rectangle 5"/>
          <p:cNvSpPr>
            <a:spLocks noGrp="1" noChangeArrowheads="1"/>
          </p:cNvSpPr>
          <p:nvPr>
            <p:ph type="body" idx="1"/>
          </p:nvPr>
        </p:nvSpPr>
        <p:spPr bwMode="auto">
          <a:xfrm>
            <a:off x="430213" y="1614488"/>
            <a:ext cx="8207375" cy="4246562"/>
          </a:xfrm>
          <a:prstGeom prst="rect">
            <a:avLst/>
          </a:prstGeom>
          <a:noFill/>
          <a:ln w="9525" algn="ctr">
            <a:noFill/>
            <a:miter lim="800000"/>
            <a:headEnd/>
            <a:tailEnd/>
          </a:ln>
          <a:effectLst/>
        </p:spPr>
        <p:txBody>
          <a:bodyPr vert="horz" wrap="square" lIns="92075" tIns="46038" rIns="92075" bIns="46038"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rtl="0" fontAlgn="base">
        <a:spcBef>
          <a:spcPct val="0"/>
        </a:spcBef>
        <a:spcAft>
          <a:spcPct val="0"/>
        </a:spcAft>
        <a:defRPr sz="3000" b="1">
          <a:solidFill>
            <a:schemeClr val="tx1"/>
          </a:solidFill>
          <a:latin typeface="+mj-lt"/>
          <a:ea typeface="+mj-ea"/>
          <a:cs typeface="+mj-cs"/>
        </a:defRPr>
      </a:lvl1pPr>
      <a:lvl2pPr algn="l" rtl="0" fontAlgn="base">
        <a:spcBef>
          <a:spcPct val="0"/>
        </a:spcBef>
        <a:spcAft>
          <a:spcPct val="0"/>
        </a:spcAft>
        <a:defRPr sz="3000" b="1">
          <a:solidFill>
            <a:schemeClr val="tx1"/>
          </a:solidFill>
          <a:latin typeface="Arial" charset="0"/>
        </a:defRPr>
      </a:lvl2pPr>
      <a:lvl3pPr algn="l" rtl="0" fontAlgn="base">
        <a:spcBef>
          <a:spcPct val="0"/>
        </a:spcBef>
        <a:spcAft>
          <a:spcPct val="0"/>
        </a:spcAft>
        <a:defRPr sz="3000" b="1">
          <a:solidFill>
            <a:schemeClr val="tx1"/>
          </a:solidFill>
          <a:latin typeface="Arial" charset="0"/>
        </a:defRPr>
      </a:lvl3pPr>
      <a:lvl4pPr algn="l" rtl="0" fontAlgn="base">
        <a:spcBef>
          <a:spcPct val="0"/>
        </a:spcBef>
        <a:spcAft>
          <a:spcPct val="0"/>
        </a:spcAft>
        <a:defRPr sz="3000" b="1">
          <a:solidFill>
            <a:schemeClr val="tx1"/>
          </a:solidFill>
          <a:latin typeface="Arial" charset="0"/>
        </a:defRPr>
      </a:lvl4pPr>
      <a:lvl5pPr algn="l" rtl="0" fontAlgn="base">
        <a:spcBef>
          <a:spcPct val="0"/>
        </a:spcBef>
        <a:spcAft>
          <a:spcPct val="0"/>
        </a:spcAft>
        <a:defRPr sz="3000" b="1">
          <a:solidFill>
            <a:schemeClr val="tx1"/>
          </a:solidFill>
          <a:latin typeface="Arial" charset="0"/>
        </a:defRPr>
      </a:lvl5pPr>
      <a:lvl6pPr marL="457200" algn="l" rtl="0" fontAlgn="base">
        <a:spcBef>
          <a:spcPct val="0"/>
        </a:spcBef>
        <a:spcAft>
          <a:spcPct val="0"/>
        </a:spcAft>
        <a:defRPr sz="3000" b="1">
          <a:solidFill>
            <a:schemeClr val="tx1"/>
          </a:solidFill>
          <a:latin typeface="Arial" charset="0"/>
        </a:defRPr>
      </a:lvl6pPr>
      <a:lvl7pPr marL="914400" algn="l" rtl="0" fontAlgn="base">
        <a:spcBef>
          <a:spcPct val="0"/>
        </a:spcBef>
        <a:spcAft>
          <a:spcPct val="0"/>
        </a:spcAft>
        <a:defRPr sz="3000" b="1">
          <a:solidFill>
            <a:schemeClr val="tx1"/>
          </a:solidFill>
          <a:latin typeface="Arial" charset="0"/>
        </a:defRPr>
      </a:lvl7pPr>
      <a:lvl8pPr marL="1371600" algn="l" rtl="0" fontAlgn="base">
        <a:spcBef>
          <a:spcPct val="0"/>
        </a:spcBef>
        <a:spcAft>
          <a:spcPct val="0"/>
        </a:spcAft>
        <a:defRPr sz="3000" b="1">
          <a:solidFill>
            <a:schemeClr val="tx1"/>
          </a:solidFill>
          <a:latin typeface="Arial" charset="0"/>
        </a:defRPr>
      </a:lvl8pPr>
      <a:lvl9pPr marL="1828800" algn="l" rtl="0" fontAlgn="base">
        <a:spcBef>
          <a:spcPct val="0"/>
        </a:spcBef>
        <a:spcAft>
          <a:spcPct val="0"/>
        </a:spcAft>
        <a:defRPr sz="3000" b="1">
          <a:solidFill>
            <a:schemeClr val="tx1"/>
          </a:solidFill>
          <a:latin typeface="Arial" charset="0"/>
        </a:defRPr>
      </a:lvl9pPr>
    </p:titleStyle>
    <p:bodyStyle>
      <a:lvl1pPr marL="342900" indent="-342900" algn="l" defTabSz="762000"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defTabSz="762000" rtl="0" eaLnBrk="0" fontAlgn="base" hangingPunct="0">
        <a:spcBef>
          <a:spcPct val="20000"/>
        </a:spcBef>
        <a:spcAft>
          <a:spcPct val="0"/>
        </a:spcAft>
        <a:buChar char="–"/>
        <a:defRPr sz="2800">
          <a:solidFill>
            <a:srgbClr val="000099"/>
          </a:solidFill>
          <a:latin typeface="+mn-lt"/>
        </a:defRPr>
      </a:lvl2pPr>
      <a:lvl3pPr marL="1143000" indent="-228600" algn="l" defTabSz="762000" rtl="0" eaLnBrk="0" fontAlgn="base" hangingPunct="0">
        <a:spcBef>
          <a:spcPct val="20000"/>
        </a:spcBef>
        <a:spcAft>
          <a:spcPct val="0"/>
        </a:spcAft>
        <a:buChar char="•"/>
        <a:defRPr sz="2400">
          <a:solidFill>
            <a:srgbClr val="000099"/>
          </a:solidFill>
          <a:latin typeface="+mn-lt"/>
        </a:defRPr>
      </a:lvl3pPr>
      <a:lvl4pPr marL="1600200" indent="-228600" algn="l" defTabSz="762000" rtl="0" fontAlgn="base">
        <a:spcBef>
          <a:spcPct val="20000"/>
        </a:spcBef>
        <a:spcAft>
          <a:spcPct val="0"/>
        </a:spcAft>
        <a:buChar char="–"/>
        <a:defRPr>
          <a:solidFill>
            <a:schemeClr val="tx1"/>
          </a:solidFill>
          <a:latin typeface="+mn-lt"/>
        </a:defRPr>
      </a:lvl4pPr>
      <a:lvl5pPr marL="2057400" indent="-228600" algn="l" defTabSz="762000" rtl="0" fontAlgn="base">
        <a:spcBef>
          <a:spcPct val="20000"/>
        </a:spcBef>
        <a:spcAft>
          <a:spcPct val="0"/>
        </a:spcAft>
        <a:buChar char="»"/>
        <a:defRPr>
          <a:solidFill>
            <a:schemeClr val="tx1"/>
          </a:solidFill>
          <a:latin typeface="+mn-lt"/>
        </a:defRPr>
      </a:lvl5pPr>
      <a:lvl6pPr marL="2514600" indent="-228600" algn="l" defTabSz="762000" rtl="0" fontAlgn="base">
        <a:spcBef>
          <a:spcPct val="20000"/>
        </a:spcBef>
        <a:spcAft>
          <a:spcPct val="0"/>
        </a:spcAft>
        <a:buChar char="»"/>
        <a:defRPr>
          <a:solidFill>
            <a:schemeClr val="tx1"/>
          </a:solidFill>
          <a:latin typeface="+mn-lt"/>
        </a:defRPr>
      </a:lvl6pPr>
      <a:lvl7pPr marL="2971800" indent="-228600" algn="l" defTabSz="762000" rtl="0" fontAlgn="base">
        <a:spcBef>
          <a:spcPct val="20000"/>
        </a:spcBef>
        <a:spcAft>
          <a:spcPct val="0"/>
        </a:spcAft>
        <a:buChar char="»"/>
        <a:defRPr>
          <a:solidFill>
            <a:schemeClr val="tx1"/>
          </a:solidFill>
          <a:latin typeface="+mn-lt"/>
        </a:defRPr>
      </a:lvl7pPr>
      <a:lvl8pPr marL="3429000" indent="-228600" algn="l" defTabSz="762000" rtl="0" fontAlgn="base">
        <a:spcBef>
          <a:spcPct val="20000"/>
        </a:spcBef>
        <a:spcAft>
          <a:spcPct val="0"/>
        </a:spcAft>
        <a:buChar char="»"/>
        <a:defRPr>
          <a:solidFill>
            <a:schemeClr val="tx1"/>
          </a:solidFill>
          <a:latin typeface="+mn-lt"/>
        </a:defRPr>
      </a:lvl8pPr>
      <a:lvl9pPr marL="3886200" indent="-228600" algn="l" defTabSz="762000" rtl="0" fontAlgn="base">
        <a:spcBef>
          <a:spcPct val="20000"/>
        </a:spcBef>
        <a:spcAft>
          <a:spcPct val="0"/>
        </a:spcAft>
        <a:buChar char="»"/>
        <a:defRPr>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13" Type="http://schemas.openxmlformats.org/officeDocument/2006/relationships/image" Target="../media/image43.png"/><Relationship Id="rId18" Type="http://schemas.openxmlformats.org/officeDocument/2006/relationships/image" Target="../media/image48.png"/><Relationship Id="rId26" Type="http://schemas.openxmlformats.org/officeDocument/2006/relationships/image" Target="../media/image56.png"/><Relationship Id="rId39" Type="http://schemas.openxmlformats.org/officeDocument/2006/relationships/image" Target="../media/image69.png"/><Relationship Id="rId21" Type="http://schemas.openxmlformats.org/officeDocument/2006/relationships/image" Target="../media/image51.png"/><Relationship Id="rId34" Type="http://schemas.openxmlformats.org/officeDocument/2006/relationships/image" Target="../media/image64.png"/><Relationship Id="rId42" Type="http://schemas.openxmlformats.org/officeDocument/2006/relationships/image" Target="../media/image72.png"/><Relationship Id="rId47" Type="http://schemas.openxmlformats.org/officeDocument/2006/relationships/image" Target="../media/image77.png"/><Relationship Id="rId50" Type="http://schemas.openxmlformats.org/officeDocument/2006/relationships/image" Target="../media/image80.png"/><Relationship Id="rId55" Type="http://schemas.openxmlformats.org/officeDocument/2006/relationships/image" Target="../media/image85.png"/><Relationship Id="rId63" Type="http://schemas.openxmlformats.org/officeDocument/2006/relationships/image" Target="../media/image93.png"/><Relationship Id="rId68" Type="http://schemas.openxmlformats.org/officeDocument/2006/relationships/image" Target="../media/image98.png"/><Relationship Id="rId76" Type="http://schemas.openxmlformats.org/officeDocument/2006/relationships/image" Target="../media/image106.png"/><Relationship Id="rId84" Type="http://schemas.openxmlformats.org/officeDocument/2006/relationships/image" Target="../media/image114.png"/><Relationship Id="rId89" Type="http://schemas.openxmlformats.org/officeDocument/2006/relationships/image" Target="../media/image119.png"/><Relationship Id="rId7" Type="http://schemas.openxmlformats.org/officeDocument/2006/relationships/image" Target="../media/image37.png"/><Relationship Id="rId71" Type="http://schemas.openxmlformats.org/officeDocument/2006/relationships/image" Target="../media/image101.png"/><Relationship Id="rId92" Type="http://schemas.openxmlformats.org/officeDocument/2006/relationships/image" Target="../media/image122.png"/><Relationship Id="rId2" Type="http://schemas.openxmlformats.org/officeDocument/2006/relationships/notesSlide" Target="../notesSlides/notesSlide25.xml"/><Relationship Id="rId16" Type="http://schemas.openxmlformats.org/officeDocument/2006/relationships/image" Target="../media/image46.png"/><Relationship Id="rId29" Type="http://schemas.openxmlformats.org/officeDocument/2006/relationships/image" Target="../media/image59.png"/><Relationship Id="rId11" Type="http://schemas.openxmlformats.org/officeDocument/2006/relationships/image" Target="../media/image41.png"/><Relationship Id="rId24" Type="http://schemas.openxmlformats.org/officeDocument/2006/relationships/image" Target="../media/image54.png"/><Relationship Id="rId32" Type="http://schemas.openxmlformats.org/officeDocument/2006/relationships/image" Target="../media/image62.png"/><Relationship Id="rId37" Type="http://schemas.openxmlformats.org/officeDocument/2006/relationships/image" Target="../media/image67.png"/><Relationship Id="rId40" Type="http://schemas.openxmlformats.org/officeDocument/2006/relationships/image" Target="../media/image70.png"/><Relationship Id="rId45" Type="http://schemas.openxmlformats.org/officeDocument/2006/relationships/image" Target="../media/image75.png"/><Relationship Id="rId53" Type="http://schemas.openxmlformats.org/officeDocument/2006/relationships/image" Target="../media/image83.png"/><Relationship Id="rId58" Type="http://schemas.openxmlformats.org/officeDocument/2006/relationships/image" Target="../media/image88.png"/><Relationship Id="rId66" Type="http://schemas.openxmlformats.org/officeDocument/2006/relationships/image" Target="../media/image96.png"/><Relationship Id="rId74" Type="http://schemas.openxmlformats.org/officeDocument/2006/relationships/image" Target="../media/image104.png"/><Relationship Id="rId79" Type="http://schemas.openxmlformats.org/officeDocument/2006/relationships/image" Target="../media/image109.png"/><Relationship Id="rId87" Type="http://schemas.openxmlformats.org/officeDocument/2006/relationships/image" Target="../media/image117.png"/><Relationship Id="rId5" Type="http://schemas.openxmlformats.org/officeDocument/2006/relationships/image" Target="../media/image35.png"/><Relationship Id="rId61" Type="http://schemas.openxmlformats.org/officeDocument/2006/relationships/image" Target="../media/image91.png"/><Relationship Id="rId82" Type="http://schemas.openxmlformats.org/officeDocument/2006/relationships/image" Target="../media/image112.png"/><Relationship Id="rId90" Type="http://schemas.openxmlformats.org/officeDocument/2006/relationships/image" Target="../media/image120.png"/><Relationship Id="rId19" Type="http://schemas.openxmlformats.org/officeDocument/2006/relationships/image" Target="../media/image49.png"/><Relationship Id="rId14" Type="http://schemas.openxmlformats.org/officeDocument/2006/relationships/image" Target="../media/image44.png"/><Relationship Id="rId22" Type="http://schemas.openxmlformats.org/officeDocument/2006/relationships/image" Target="../media/image52.png"/><Relationship Id="rId27" Type="http://schemas.openxmlformats.org/officeDocument/2006/relationships/image" Target="../media/image57.png"/><Relationship Id="rId30" Type="http://schemas.openxmlformats.org/officeDocument/2006/relationships/image" Target="../media/image60.png"/><Relationship Id="rId35" Type="http://schemas.openxmlformats.org/officeDocument/2006/relationships/image" Target="../media/image65.png"/><Relationship Id="rId43" Type="http://schemas.openxmlformats.org/officeDocument/2006/relationships/image" Target="../media/image73.png"/><Relationship Id="rId48" Type="http://schemas.openxmlformats.org/officeDocument/2006/relationships/image" Target="../media/image78.png"/><Relationship Id="rId56" Type="http://schemas.openxmlformats.org/officeDocument/2006/relationships/image" Target="../media/image86.png"/><Relationship Id="rId64" Type="http://schemas.openxmlformats.org/officeDocument/2006/relationships/image" Target="../media/image94.png"/><Relationship Id="rId69" Type="http://schemas.openxmlformats.org/officeDocument/2006/relationships/image" Target="../media/image99.png"/><Relationship Id="rId77" Type="http://schemas.openxmlformats.org/officeDocument/2006/relationships/image" Target="../media/image107.png"/><Relationship Id="rId8" Type="http://schemas.openxmlformats.org/officeDocument/2006/relationships/image" Target="../media/image38.png"/><Relationship Id="rId51" Type="http://schemas.openxmlformats.org/officeDocument/2006/relationships/image" Target="../media/image81.png"/><Relationship Id="rId72" Type="http://schemas.openxmlformats.org/officeDocument/2006/relationships/image" Target="../media/image102.png"/><Relationship Id="rId80" Type="http://schemas.openxmlformats.org/officeDocument/2006/relationships/image" Target="../media/image110.png"/><Relationship Id="rId85" Type="http://schemas.openxmlformats.org/officeDocument/2006/relationships/image" Target="../media/image115.png"/><Relationship Id="rId3" Type="http://schemas.openxmlformats.org/officeDocument/2006/relationships/image" Target="../media/image33.png"/><Relationship Id="rId12" Type="http://schemas.openxmlformats.org/officeDocument/2006/relationships/image" Target="../media/image42.png"/><Relationship Id="rId17" Type="http://schemas.openxmlformats.org/officeDocument/2006/relationships/image" Target="../media/image47.png"/><Relationship Id="rId25" Type="http://schemas.openxmlformats.org/officeDocument/2006/relationships/image" Target="../media/image55.png"/><Relationship Id="rId33" Type="http://schemas.openxmlformats.org/officeDocument/2006/relationships/image" Target="../media/image63.png"/><Relationship Id="rId38" Type="http://schemas.openxmlformats.org/officeDocument/2006/relationships/image" Target="../media/image68.png"/><Relationship Id="rId46" Type="http://schemas.openxmlformats.org/officeDocument/2006/relationships/image" Target="../media/image76.png"/><Relationship Id="rId59" Type="http://schemas.openxmlformats.org/officeDocument/2006/relationships/image" Target="../media/image89.png"/><Relationship Id="rId67" Type="http://schemas.openxmlformats.org/officeDocument/2006/relationships/image" Target="../media/image97.png"/><Relationship Id="rId20" Type="http://schemas.openxmlformats.org/officeDocument/2006/relationships/image" Target="../media/image50.png"/><Relationship Id="rId41" Type="http://schemas.openxmlformats.org/officeDocument/2006/relationships/image" Target="../media/image71.png"/><Relationship Id="rId54" Type="http://schemas.openxmlformats.org/officeDocument/2006/relationships/image" Target="../media/image84.png"/><Relationship Id="rId62" Type="http://schemas.openxmlformats.org/officeDocument/2006/relationships/image" Target="../media/image92.png"/><Relationship Id="rId70" Type="http://schemas.openxmlformats.org/officeDocument/2006/relationships/image" Target="../media/image100.png"/><Relationship Id="rId75" Type="http://schemas.openxmlformats.org/officeDocument/2006/relationships/image" Target="../media/image105.png"/><Relationship Id="rId83" Type="http://schemas.openxmlformats.org/officeDocument/2006/relationships/image" Target="../media/image113.png"/><Relationship Id="rId88" Type="http://schemas.openxmlformats.org/officeDocument/2006/relationships/image" Target="../media/image118.png"/><Relationship Id="rId91" Type="http://schemas.openxmlformats.org/officeDocument/2006/relationships/image" Target="../media/image121.png"/><Relationship Id="rId1" Type="http://schemas.openxmlformats.org/officeDocument/2006/relationships/slideLayout" Target="../slideLayouts/slideLayout6.xml"/><Relationship Id="rId6" Type="http://schemas.openxmlformats.org/officeDocument/2006/relationships/image" Target="../media/image36.png"/><Relationship Id="rId15" Type="http://schemas.openxmlformats.org/officeDocument/2006/relationships/image" Target="../media/image45.png"/><Relationship Id="rId23" Type="http://schemas.openxmlformats.org/officeDocument/2006/relationships/image" Target="../media/image53.png"/><Relationship Id="rId28" Type="http://schemas.openxmlformats.org/officeDocument/2006/relationships/image" Target="../media/image58.png"/><Relationship Id="rId36" Type="http://schemas.openxmlformats.org/officeDocument/2006/relationships/image" Target="../media/image66.png"/><Relationship Id="rId49" Type="http://schemas.openxmlformats.org/officeDocument/2006/relationships/image" Target="../media/image79.png"/><Relationship Id="rId57" Type="http://schemas.openxmlformats.org/officeDocument/2006/relationships/image" Target="../media/image87.png"/><Relationship Id="rId10" Type="http://schemas.openxmlformats.org/officeDocument/2006/relationships/image" Target="../media/image40.png"/><Relationship Id="rId31" Type="http://schemas.openxmlformats.org/officeDocument/2006/relationships/image" Target="../media/image61.png"/><Relationship Id="rId44" Type="http://schemas.openxmlformats.org/officeDocument/2006/relationships/image" Target="../media/image74.png"/><Relationship Id="rId52" Type="http://schemas.openxmlformats.org/officeDocument/2006/relationships/image" Target="../media/image82.png"/><Relationship Id="rId60" Type="http://schemas.openxmlformats.org/officeDocument/2006/relationships/image" Target="../media/image90.png"/><Relationship Id="rId65" Type="http://schemas.openxmlformats.org/officeDocument/2006/relationships/image" Target="../media/image95.png"/><Relationship Id="rId73" Type="http://schemas.openxmlformats.org/officeDocument/2006/relationships/image" Target="../media/image103.png"/><Relationship Id="rId78" Type="http://schemas.openxmlformats.org/officeDocument/2006/relationships/image" Target="../media/image108.png"/><Relationship Id="rId81" Type="http://schemas.openxmlformats.org/officeDocument/2006/relationships/image" Target="../media/image111.png"/><Relationship Id="rId86" Type="http://schemas.openxmlformats.org/officeDocument/2006/relationships/image" Target="../media/image116.png"/><Relationship Id="rId4" Type="http://schemas.openxmlformats.org/officeDocument/2006/relationships/image" Target="../media/image34.png"/><Relationship Id="rId9" Type="http://schemas.openxmlformats.org/officeDocument/2006/relationships/image" Target="../media/image3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26.png"/><Relationship Id="rId5" Type="http://schemas.openxmlformats.org/officeDocument/2006/relationships/image" Target="../media/image125.png"/><Relationship Id="rId4" Type="http://schemas.openxmlformats.org/officeDocument/2006/relationships/image" Target="../media/image12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1.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130.png"/><Relationship Id="rId5" Type="http://schemas.openxmlformats.org/officeDocument/2006/relationships/image" Target="../media/image129.png"/><Relationship Id="rId4" Type="http://schemas.openxmlformats.org/officeDocument/2006/relationships/image" Target="../media/image128.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32.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slideLayout" Target="../slideLayouts/slideLayout2.xml"/><Relationship Id="rId7" Type="http://schemas.openxmlformats.org/officeDocument/2006/relationships/oleObject" Target="../embeddings/oleObject3.bin"/><Relationship Id="rId2" Type="http://schemas.openxmlformats.org/officeDocument/2006/relationships/tags" Target="../tags/tag5.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notesSlide" Target="../notesSlides/notesSlide45.xml"/><Relationship Id="rId9" Type="http://schemas.openxmlformats.org/officeDocument/2006/relationships/image" Target="../media/image138.png"/></Relationships>
</file>

<file path=ppt/slides/_rels/slide46.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142.png"/><Relationship Id="rId4" Type="http://schemas.openxmlformats.org/officeDocument/2006/relationships/image" Target="../media/image141.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4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6" name="Rectangle 4"/>
          <p:cNvSpPr>
            <a:spLocks noGrp="1" noChangeArrowheads="1"/>
          </p:cNvSpPr>
          <p:nvPr>
            <p:ph type="ctrTitle"/>
          </p:nvPr>
        </p:nvSpPr>
        <p:spPr>
          <a:xfrm>
            <a:off x="257172" y="1958975"/>
            <a:ext cx="8743984" cy="1470025"/>
          </a:xfrm>
        </p:spPr>
        <p:txBody>
          <a:bodyPr/>
          <a:lstStyle/>
          <a:p>
            <a:pPr algn="ctr"/>
            <a:r>
              <a:rPr lang="fr-FR" sz="4400" dirty="0" smtClean="0"/>
              <a:t/>
            </a:r>
            <a:br>
              <a:rPr lang="fr-FR" sz="4400" dirty="0" smtClean="0"/>
            </a:br>
            <a:r>
              <a:rPr lang="fr-FR" sz="4400" dirty="0" err="1" smtClean="0"/>
              <a:t>Webcasts</a:t>
            </a:r>
            <a:r>
              <a:rPr lang="fr-FR" sz="4400" dirty="0" smtClean="0"/>
              <a:t> TechNet Live </a:t>
            </a:r>
            <a:br>
              <a:rPr lang="fr-FR" sz="4400" dirty="0" smtClean="0"/>
            </a:br>
            <a:r>
              <a:rPr lang="fr-FR" sz="2000" dirty="0" smtClean="0"/>
              <a:t/>
            </a:r>
            <a:br>
              <a:rPr lang="fr-FR" sz="2000" dirty="0" smtClean="0"/>
            </a:br>
            <a:r>
              <a:rPr lang="fr-FR" sz="4400" dirty="0" smtClean="0">
                <a:solidFill>
                  <a:schemeClr val="tx2"/>
                </a:solidFill>
              </a:rPr>
              <a:t>Sécurité et disponibilité dans Windows Server 2008</a:t>
            </a:r>
            <a:endParaRPr lang="en-US" sz="4400" dirty="0">
              <a:solidFill>
                <a:schemeClr val="tx2"/>
              </a:solidFill>
            </a:endParaRPr>
          </a:p>
        </p:txBody>
      </p:sp>
      <p:sp>
        <p:nvSpPr>
          <p:cNvPr id="7" name="Subtitle 6"/>
          <p:cNvSpPr>
            <a:spLocks noGrp="1"/>
          </p:cNvSpPr>
          <p:nvPr>
            <p:ph type="subTitle" idx="1"/>
          </p:nvPr>
        </p:nvSpPr>
        <p:spPr>
          <a:xfrm>
            <a:off x="357158" y="4714884"/>
            <a:ext cx="6400800" cy="1071570"/>
          </a:xfrm>
        </p:spPr>
        <p:txBody>
          <a:bodyPr/>
          <a:lstStyle/>
          <a:p>
            <a:pPr marL="447675" indent="-447675" algn="l">
              <a:lnSpc>
                <a:spcPct val="90000"/>
              </a:lnSpc>
              <a:buClr>
                <a:schemeClr val="tx2"/>
              </a:buClr>
            </a:pPr>
            <a:r>
              <a:rPr lang="fr-FR" sz="2000" dirty="0" smtClean="0">
                <a:solidFill>
                  <a:schemeClr val="tx2"/>
                </a:solidFill>
              </a:rPr>
              <a:t>Fabrice Meillon &amp; Stanislas Quastana, CISSP</a:t>
            </a:r>
          </a:p>
          <a:p>
            <a:pPr marL="447675" indent="-447675" algn="l">
              <a:lnSpc>
                <a:spcPct val="90000"/>
              </a:lnSpc>
              <a:buClr>
                <a:schemeClr val="tx2"/>
              </a:buClr>
            </a:pPr>
            <a:r>
              <a:rPr lang="fr-FR" sz="2000" dirty="0" smtClean="0">
                <a:solidFill>
                  <a:schemeClr val="tx2"/>
                </a:solidFill>
              </a:rPr>
              <a:t>Architectes Infrastructure</a:t>
            </a:r>
          </a:p>
          <a:p>
            <a:pPr marL="447675" indent="-447675" algn="l">
              <a:lnSpc>
                <a:spcPct val="90000"/>
              </a:lnSpc>
              <a:buClr>
                <a:schemeClr val="tx2"/>
              </a:buClr>
            </a:pPr>
            <a:r>
              <a:rPr lang="fr-FR" sz="2000" dirty="0" smtClean="0">
                <a:solidFill>
                  <a:schemeClr val="tx2"/>
                </a:solidFill>
              </a:rPr>
              <a:t>Microsoft France</a:t>
            </a:r>
          </a:p>
          <a:p>
            <a:pPr marL="447675" indent="-447675" algn="l">
              <a:lnSpc>
                <a:spcPct val="90000"/>
              </a:lnSpc>
              <a:buClr>
                <a:schemeClr val="tx2"/>
              </a:buClr>
            </a:pPr>
            <a:r>
              <a:rPr lang="fr-FR" sz="2000" u="sng" dirty="0" smtClean="0">
                <a:solidFill>
                  <a:srgbClr val="FF0000"/>
                </a:solidFill>
              </a:rPr>
              <a:t>http://Blogs.technet.com/longhorn </a:t>
            </a:r>
          </a:p>
        </p:txBody>
      </p:sp>
      <p:pic>
        <p:nvPicPr>
          <p:cNvPr id="8" name="Picture 2" descr="C:\data\Informations Techniques\longhorn\beta3\ws2008.png"/>
          <p:cNvPicPr>
            <a:picLocks noChangeAspect="1" noChangeArrowheads="1"/>
          </p:cNvPicPr>
          <p:nvPr/>
        </p:nvPicPr>
        <p:blipFill>
          <a:blip r:embed="rId3"/>
          <a:srcRect/>
          <a:stretch>
            <a:fillRect/>
          </a:stretch>
        </p:blipFill>
        <p:spPr bwMode="auto">
          <a:xfrm>
            <a:off x="1113678" y="357166"/>
            <a:ext cx="7581578" cy="1285884"/>
          </a:xfrm>
          <a:prstGeom prst="rect">
            <a:avLst/>
          </a:prstGeom>
          <a:noFill/>
        </p:spPr>
      </p:pic>
      <p:pic>
        <p:nvPicPr>
          <p:cNvPr id="5" name="Rectangle 1091592"/>
          <p:cNvPicPr>
            <a:picLocks noChangeAspect="1" noChangeArrowheads="1"/>
          </p:cNvPicPr>
          <p:nvPr/>
        </p:nvPicPr>
        <p:blipFill>
          <a:blip r:embed="rId4"/>
          <a:srcRect/>
          <a:stretch>
            <a:fillRect/>
          </a:stretch>
        </p:blipFill>
        <p:spPr bwMode="auto">
          <a:xfrm>
            <a:off x="5121277" y="5682093"/>
            <a:ext cx="4022723" cy="8187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8" name="Rectangle 4"/>
          <p:cNvSpPr>
            <a:spLocks noGrp="1" noChangeArrowheads="1"/>
          </p:cNvSpPr>
          <p:nvPr>
            <p:ph type="title"/>
          </p:nvPr>
        </p:nvSpPr>
        <p:spPr>
          <a:xfrm>
            <a:off x="263554" y="357166"/>
            <a:ext cx="8380412" cy="480131"/>
          </a:xfrm>
        </p:spPr>
        <p:txBody>
          <a:bodyPr/>
          <a:lstStyle/>
          <a:p>
            <a:r>
              <a:rPr lang="en-US" sz="3600" dirty="0" smtClean="0"/>
              <a:t>Crypto Next Generation (CNG)</a:t>
            </a:r>
            <a:endParaRPr lang="en-US" sz="3600" dirty="0"/>
          </a:p>
        </p:txBody>
      </p:sp>
      <p:sp>
        <p:nvSpPr>
          <p:cNvPr id="820229" name="Rectangle 5"/>
          <p:cNvSpPr>
            <a:spLocks noGrp="1" noChangeArrowheads="1"/>
          </p:cNvSpPr>
          <p:nvPr>
            <p:ph type="body" idx="1"/>
          </p:nvPr>
        </p:nvSpPr>
        <p:spPr>
          <a:xfrm>
            <a:off x="167640" y="1071546"/>
            <a:ext cx="8763000" cy="5632311"/>
          </a:xfrm>
        </p:spPr>
        <p:txBody>
          <a:bodyPr/>
          <a:lstStyle/>
          <a:p>
            <a:r>
              <a:rPr lang="fr-FR" sz="2400" dirty="0" smtClean="0"/>
              <a:t>Nouveau Framework Crypto (par rapport à Crypto API)</a:t>
            </a:r>
          </a:p>
          <a:p>
            <a:pPr lvl="1"/>
            <a:r>
              <a:rPr lang="fr-FR" sz="1800" dirty="0" smtClean="0"/>
              <a:t>Simplification du développement de fournisseurs de cryptographiques</a:t>
            </a:r>
          </a:p>
          <a:p>
            <a:pPr lvl="1"/>
            <a:r>
              <a:rPr lang="fr-FR" sz="1800" dirty="0" smtClean="0"/>
              <a:t>Capacité en mode noyau et utilisateur d’utiliser ses propres implémentations (y compris algorithmes propriétaires)</a:t>
            </a:r>
          </a:p>
          <a:p>
            <a:pPr lvl="1"/>
            <a:r>
              <a:rPr lang="fr-FR" sz="1800" dirty="0" smtClean="0"/>
              <a:t>Implémentation de façon native des algorithmes ECC (ECDSA, ECDH), SHA2 (Suite-B)</a:t>
            </a:r>
          </a:p>
          <a:p>
            <a:r>
              <a:rPr lang="fr-FR" sz="2400" dirty="0" smtClean="0"/>
              <a:t>CNG satisfait les exigences Critères Communs (EAL 4+) et FIPS   (140-2 </a:t>
            </a:r>
            <a:r>
              <a:rPr lang="fr-FR" sz="2400" dirty="0" err="1" smtClean="0"/>
              <a:t>niv</a:t>
            </a:r>
            <a:r>
              <a:rPr lang="fr-FR" sz="2400" dirty="0" smtClean="0"/>
              <a:t> 2) pour l’isolation forte et l’audit</a:t>
            </a:r>
          </a:p>
          <a:p>
            <a:pPr lvl="1"/>
            <a:r>
              <a:rPr lang="fr-FR" sz="1800" dirty="0" smtClean="0"/>
              <a:t>Et va être soumis pour certification auprès des organismes concernés</a:t>
            </a:r>
          </a:p>
          <a:p>
            <a:r>
              <a:rPr lang="fr-FR" sz="2200" dirty="0" smtClean="0"/>
              <a:t>En termes de flexibilité, CNG permet aux entreprises d’insérer si besoin leurs propres algorithmes</a:t>
            </a:r>
          </a:p>
          <a:p>
            <a:r>
              <a:rPr lang="fr-FR" sz="2400" dirty="0" smtClean="0"/>
              <a:t>CNG devient l’API cryptographique recommandée</a:t>
            </a:r>
          </a:p>
          <a:p>
            <a:pPr lvl="1"/>
            <a:r>
              <a:rPr lang="en-US" sz="1800" dirty="0" smtClean="0"/>
              <a:t>Cryptographic Next Generation Software Development Kit for Windows Vista</a:t>
            </a:r>
            <a:endParaRPr lang="fr-FR" sz="1800" dirty="0" smtClean="0"/>
          </a:p>
          <a:p>
            <a:pPr lvl="2"/>
            <a:r>
              <a:rPr lang="fr-FR" sz="1600" dirty="0" smtClean="0"/>
              <a:t>Complément du  </a:t>
            </a:r>
            <a:r>
              <a:rPr lang="en-US" sz="1600" dirty="0" smtClean="0"/>
              <a:t>Software Development Kit for Windows Vista and .NET Framework 3.0 Runtime Components </a:t>
            </a:r>
          </a:p>
        </p:txBody>
      </p:sp>
    </p:spTree>
    <p:custDataLst>
      <p:tags r:id="rId1"/>
    </p:custData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3"/>
          <a:srcRect/>
          <a:stretch>
            <a:fillRect/>
          </a:stretch>
        </p:blipFill>
        <p:spPr bwMode="auto">
          <a:xfrm>
            <a:off x="0" y="285728"/>
            <a:ext cx="9144032" cy="6093308"/>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74" name="Rectangle 2"/>
          <p:cNvSpPr>
            <a:spLocks noGrp="1" noChangeArrowheads="1"/>
          </p:cNvSpPr>
          <p:nvPr>
            <p:ph type="title"/>
          </p:nvPr>
        </p:nvSpPr>
        <p:spPr>
          <a:xfrm>
            <a:off x="71406" y="71414"/>
            <a:ext cx="8229600" cy="846034"/>
          </a:xfrm>
        </p:spPr>
        <p:txBody>
          <a:bodyPr/>
          <a:lstStyle/>
          <a:p>
            <a:r>
              <a:rPr lang="en-US" sz="3600" dirty="0" smtClean="0"/>
              <a:t>Active Directory Certificate Services</a:t>
            </a:r>
            <a:endParaRPr lang="en-US" sz="3600" dirty="0"/>
          </a:p>
        </p:txBody>
      </p:sp>
      <p:sp>
        <p:nvSpPr>
          <p:cNvPr id="796675" name="Rectangle 3"/>
          <p:cNvSpPr>
            <a:spLocks noGrp="1" noChangeArrowheads="1"/>
          </p:cNvSpPr>
          <p:nvPr>
            <p:ph type="body" idx="1"/>
          </p:nvPr>
        </p:nvSpPr>
        <p:spPr>
          <a:xfrm>
            <a:off x="0" y="899987"/>
            <a:ext cx="8829040" cy="5272213"/>
          </a:xfrm>
        </p:spPr>
        <p:txBody>
          <a:bodyPr/>
          <a:lstStyle/>
          <a:p>
            <a:r>
              <a:rPr lang="fr-FR" sz="2400" dirty="0" smtClean="0"/>
              <a:t>Consiste en 4 services (ou composants) :</a:t>
            </a:r>
          </a:p>
          <a:p>
            <a:pPr lvl="1"/>
            <a:r>
              <a:rPr lang="en-US" sz="2000" dirty="0" smtClean="0"/>
              <a:t>Certification Authority</a:t>
            </a:r>
          </a:p>
          <a:p>
            <a:pPr lvl="1"/>
            <a:r>
              <a:rPr lang="en-US" sz="2000" dirty="0" smtClean="0"/>
              <a:t>Certification Authority Web Enrollment (CAWE)</a:t>
            </a:r>
          </a:p>
          <a:p>
            <a:pPr lvl="1"/>
            <a:r>
              <a:rPr lang="en-US" sz="2000" dirty="0" smtClean="0"/>
              <a:t>Online Certificate Status Protocol (</a:t>
            </a:r>
            <a:r>
              <a:rPr lang="en-US" sz="2000" b="1" dirty="0" smtClean="0"/>
              <a:t>OCSP</a:t>
            </a:r>
            <a:r>
              <a:rPr lang="en-US" sz="2000" dirty="0" smtClean="0"/>
              <a:t>)</a:t>
            </a:r>
          </a:p>
          <a:p>
            <a:pPr lvl="2"/>
            <a:r>
              <a:rPr lang="fr-FR" sz="1800" dirty="0" smtClean="0"/>
              <a:t>Nouveau service conforme à la RFC 2560</a:t>
            </a:r>
          </a:p>
          <a:p>
            <a:pPr lvl="1"/>
            <a:r>
              <a:rPr lang="en-US" sz="2000" dirty="0" smtClean="0"/>
              <a:t>Microsoft Simple Certificate Enrollment Protocol (MSCEP)</a:t>
            </a:r>
          </a:p>
          <a:p>
            <a:pPr lvl="2"/>
            <a:r>
              <a:rPr lang="fr-FR" sz="1800" dirty="0" smtClean="0"/>
              <a:t>Intégration en natif du </a:t>
            </a:r>
            <a:r>
              <a:rPr lang="en-US" sz="1800" dirty="0" smtClean="0"/>
              <a:t>Simple Certificate Enrollment Protocol (SCEP)</a:t>
            </a:r>
          </a:p>
          <a:p>
            <a:pPr lvl="3"/>
            <a:r>
              <a:rPr lang="en-US" sz="1600" dirty="0" smtClean="0"/>
              <a:t>Add-on pour Certificate Services de Windows Server 2003 R2</a:t>
            </a:r>
          </a:p>
          <a:p>
            <a:pPr lvl="1"/>
            <a:r>
              <a:rPr lang="fr-FR" sz="2000" dirty="0" smtClean="0"/>
              <a:t>Installation des rôles en mode sans attente ou interactif via </a:t>
            </a:r>
            <a:r>
              <a:rPr lang="en-US" sz="2000" dirty="0" smtClean="0"/>
              <a:t>Add Roles Wizard </a:t>
            </a:r>
            <a:r>
              <a:rPr lang="fr-FR" sz="2000" dirty="0" smtClean="0"/>
              <a:t>du Server Manager</a:t>
            </a:r>
          </a:p>
          <a:p>
            <a:pPr lvl="2"/>
            <a:r>
              <a:rPr lang="fr-FR" sz="1800" dirty="0" smtClean="0"/>
              <a:t>Le </a:t>
            </a:r>
            <a:r>
              <a:rPr lang="fr-FR" sz="1800" noProof="1" smtClean="0"/>
              <a:t>Roles Management Tool </a:t>
            </a:r>
            <a:r>
              <a:rPr lang="fr-FR" sz="1800" dirty="0" smtClean="0"/>
              <a:t>gère les dépendances internes et installe les composants manquants</a:t>
            </a:r>
          </a:p>
          <a:p>
            <a:pPr lvl="2"/>
            <a:r>
              <a:rPr lang="fr-FR" sz="1800" dirty="0" smtClean="0"/>
              <a:t>Définition de valeurs par défaut pour l’ensemble des étapes</a:t>
            </a:r>
          </a:p>
          <a:p>
            <a:pPr lvl="2"/>
            <a:r>
              <a:rPr lang="fr-FR" sz="1800" dirty="0" smtClean="0"/>
              <a:t>Amélioration de l’ergonomie et des capacités de diagnostic</a:t>
            </a:r>
          </a:p>
          <a:p>
            <a:pPr lvl="1"/>
            <a:r>
              <a:rPr lang="fr-FR" sz="2200" dirty="0" smtClean="0"/>
              <a:t>Outil </a:t>
            </a:r>
            <a:r>
              <a:rPr lang="fr-FR" sz="2200" dirty="0" err="1" smtClean="0"/>
              <a:t>PKIView</a:t>
            </a:r>
            <a:endParaRPr lang="fr-FR" sz="2200" dirty="0" smtClean="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818" name="Rectangle 2"/>
          <p:cNvSpPr>
            <a:spLocks noGrp="1" noChangeArrowheads="1"/>
          </p:cNvSpPr>
          <p:nvPr>
            <p:ph type="title"/>
          </p:nvPr>
        </p:nvSpPr>
        <p:spPr>
          <a:xfrm>
            <a:off x="271490" y="154074"/>
            <a:ext cx="8229600" cy="846034"/>
          </a:xfrm>
        </p:spPr>
        <p:txBody>
          <a:bodyPr/>
          <a:lstStyle/>
          <a:p>
            <a:r>
              <a:rPr lang="fr-FR" sz="3600" dirty="0" smtClean="0"/>
              <a:t>Révocation de certificats</a:t>
            </a:r>
            <a:endParaRPr lang="fr-FR" sz="3600" dirty="0"/>
          </a:p>
        </p:txBody>
      </p:sp>
      <p:sp>
        <p:nvSpPr>
          <p:cNvPr id="802819" name="Rectangle 3"/>
          <p:cNvSpPr>
            <a:spLocks noGrp="1" noChangeArrowheads="1"/>
          </p:cNvSpPr>
          <p:nvPr>
            <p:ph type="body" idx="1"/>
          </p:nvPr>
        </p:nvSpPr>
        <p:spPr>
          <a:xfrm>
            <a:off x="214282" y="1071546"/>
            <a:ext cx="8829040" cy="3397853"/>
          </a:xfrm>
        </p:spPr>
        <p:txBody>
          <a:bodyPr/>
          <a:lstStyle/>
          <a:p>
            <a:r>
              <a:rPr lang="fr-FR" sz="2400" dirty="0" smtClean="0"/>
              <a:t>La révocation basée sur les CRL et delta CRL n’est pas adaptée à l’ensemble des scénarios</a:t>
            </a:r>
          </a:p>
          <a:p>
            <a:pPr lvl="1"/>
            <a:r>
              <a:rPr lang="fr-FR" sz="2000" dirty="0" smtClean="0"/>
              <a:t>CRL de taille importante, connexion RPC, contrôle de révocation au moment du boot</a:t>
            </a:r>
          </a:p>
          <a:p>
            <a:pPr lvl="1"/>
            <a:endParaRPr lang="fr-FR" sz="2000" dirty="0" smtClean="0"/>
          </a:p>
          <a:p>
            <a:r>
              <a:rPr lang="fr-FR" sz="2400" dirty="0" smtClean="0"/>
              <a:t>Nouveau service OCSP Responder dans Windows Server 2008</a:t>
            </a:r>
          </a:p>
          <a:p>
            <a:pPr lvl="1"/>
            <a:endParaRPr lang="fr-FR" sz="2000" dirty="0" smtClean="0"/>
          </a:p>
          <a:p>
            <a:r>
              <a:rPr lang="fr-FR" sz="2400" dirty="0" smtClean="0"/>
              <a:t>Nouveau client OCSP dans Windows Vista</a:t>
            </a:r>
          </a:p>
          <a:p>
            <a:pPr lvl="1"/>
            <a:endParaRPr lang="fr-FR" sz="2000" dirty="0" smtClean="0"/>
          </a:p>
          <a:p>
            <a:r>
              <a:rPr lang="fr-FR" sz="2400" dirty="0" smtClean="0"/>
              <a:t>Intégration OCSP stapling dans les protocoles Kerberos et SSL</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Y:\Images\IT\Server Content Management.png"/>
          <p:cNvPicPr>
            <a:picLocks noChangeAspect="1" noChangeArrowheads="1"/>
          </p:cNvPicPr>
          <p:nvPr/>
        </p:nvPicPr>
        <p:blipFill>
          <a:blip r:embed="rId3" cstate="print"/>
          <a:srcRect/>
          <a:stretch>
            <a:fillRect/>
          </a:stretch>
        </p:blipFill>
        <p:spPr bwMode="auto">
          <a:xfrm>
            <a:off x="1052482" y="2371686"/>
            <a:ext cx="838200" cy="1117600"/>
          </a:xfrm>
          <a:prstGeom prst="rect">
            <a:avLst/>
          </a:prstGeom>
          <a:noFill/>
        </p:spPr>
      </p:pic>
      <p:sp>
        <p:nvSpPr>
          <p:cNvPr id="2" name="Title 1"/>
          <p:cNvSpPr>
            <a:spLocks noGrp="1"/>
          </p:cNvSpPr>
          <p:nvPr>
            <p:ph type="title"/>
          </p:nvPr>
        </p:nvSpPr>
        <p:spPr>
          <a:xfrm>
            <a:off x="142908" y="154074"/>
            <a:ext cx="9144000" cy="846034"/>
          </a:xfrm>
        </p:spPr>
        <p:txBody>
          <a:bodyPr/>
          <a:lstStyle/>
          <a:p>
            <a:r>
              <a:rPr lang="fr-FR" sz="3600" dirty="0" smtClean="0"/>
              <a:t>Principe de fonctionnement d’OCSP</a:t>
            </a:r>
            <a:endParaRPr lang="fr-FR" sz="3600" dirty="0"/>
          </a:p>
        </p:txBody>
      </p:sp>
      <p:pic>
        <p:nvPicPr>
          <p:cNvPr id="6" name="Picture 16" descr="certificat"/>
          <p:cNvPicPr>
            <a:picLocks noChangeAspect="1" noChangeArrowheads="1"/>
          </p:cNvPicPr>
          <p:nvPr/>
        </p:nvPicPr>
        <p:blipFill>
          <a:blip r:embed="rId4"/>
          <a:srcRect/>
          <a:stretch>
            <a:fillRect/>
          </a:stretch>
        </p:blipFill>
        <p:spPr bwMode="auto">
          <a:xfrm>
            <a:off x="1433482" y="2493410"/>
            <a:ext cx="685800" cy="503751"/>
          </a:xfrm>
          <a:prstGeom prst="rect">
            <a:avLst/>
          </a:prstGeom>
          <a:noFill/>
          <a:ln w="9525">
            <a:noFill/>
            <a:miter lim="800000"/>
            <a:headEnd/>
            <a:tailEnd/>
          </a:ln>
        </p:spPr>
      </p:pic>
      <p:pic>
        <p:nvPicPr>
          <p:cNvPr id="7" name="Picture 12" descr="laptop notebook portable Computer"/>
          <p:cNvPicPr>
            <a:picLocks noChangeAspect="1" noChangeArrowheads="1"/>
          </p:cNvPicPr>
          <p:nvPr/>
        </p:nvPicPr>
        <p:blipFill>
          <a:blip r:embed="rId5"/>
          <a:srcRect/>
          <a:stretch>
            <a:fillRect/>
          </a:stretch>
        </p:blipFill>
        <p:spPr bwMode="auto">
          <a:xfrm>
            <a:off x="3643282" y="4886286"/>
            <a:ext cx="1160463" cy="1101725"/>
          </a:xfrm>
          <a:prstGeom prst="rect">
            <a:avLst/>
          </a:prstGeom>
          <a:noFill/>
          <a:ln w="9525">
            <a:noFill/>
            <a:miter lim="800000"/>
            <a:headEnd/>
            <a:tailEnd/>
          </a:ln>
        </p:spPr>
      </p:pic>
      <p:pic>
        <p:nvPicPr>
          <p:cNvPr id="10242" name="Picture 2" descr="Y:\Images\IT\Server.png"/>
          <p:cNvPicPr>
            <a:picLocks noChangeAspect="1" noChangeArrowheads="1"/>
          </p:cNvPicPr>
          <p:nvPr/>
        </p:nvPicPr>
        <p:blipFill>
          <a:blip r:embed="rId6" cstate="print"/>
          <a:srcRect/>
          <a:stretch>
            <a:fillRect/>
          </a:stretch>
        </p:blipFill>
        <p:spPr bwMode="auto">
          <a:xfrm>
            <a:off x="6843682" y="2447886"/>
            <a:ext cx="857249" cy="1143000"/>
          </a:xfrm>
          <a:prstGeom prst="rect">
            <a:avLst/>
          </a:prstGeom>
          <a:noFill/>
        </p:spPr>
      </p:pic>
      <p:cxnSp>
        <p:nvCxnSpPr>
          <p:cNvPr id="11" name="Straight Arrow Connector 10"/>
          <p:cNvCxnSpPr/>
          <p:nvPr/>
        </p:nvCxnSpPr>
        <p:spPr bwMode="auto">
          <a:xfrm rot="10800000">
            <a:off x="2347882" y="3514686"/>
            <a:ext cx="1600200" cy="1219200"/>
          </a:xfrm>
          <a:prstGeom prst="straightConnector1">
            <a:avLst/>
          </a:prstGeom>
          <a:noFill/>
          <a:ln w="9525" cap="flat" cmpd="sng" algn="ctr">
            <a:noFill/>
            <a:prstDash val="solid"/>
            <a:round/>
            <a:headEnd type="none" w="med" len="med"/>
            <a:tailEnd type="arrow"/>
          </a:ln>
          <a:effectLst/>
        </p:spPr>
      </p:cxnSp>
      <p:cxnSp>
        <p:nvCxnSpPr>
          <p:cNvPr id="14" name="Straight Arrow Connector 13"/>
          <p:cNvCxnSpPr/>
          <p:nvPr/>
        </p:nvCxnSpPr>
        <p:spPr bwMode="auto">
          <a:xfrm rot="10800000">
            <a:off x="2195482" y="3362286"/>
            <a:ext cx="1676400" cy="1371600"/>
          </a:xfrm>
          <a:prstGeom prst="straightConnector1">
            <a:avLst/>
          </a:prstGeom>
          <a:noFill/>
          <a:ln w="38100" cap="flat" cmpd="sng" algn="ctr">
            <a:solidFill>
              <a:schemeClr val="tx1"/>
            </a:solidFill>
            <a:prstDash val="solid"/>
            <a:round/>
            <a:headEnd type="none" w="med" len="med"/>
            <a:tailEnd type="arrow"/>
          </a:ln>
          <a:effectLst/>
        </p:spPr>
      </p:cxnSp>
      <p:cxnSp>
        <p:nvCxnSpPr>
          <p:cNvPr id="17" name="Straight Arrow Connector 16"/>
          <p:cNvCxnSpPr/>
          <p:nvPr/>
        </p:nvCxnSpPr>
        <p:spPr bwMode="auto">
          <a:xfrm>
            <a:off x="1890682" y="3667086"/>
            <a:ext cx="1752600" cy="1447800"/>
          </a:xfrm>
          <a:prstGeom prst="straightConnector1">
            <a:avLst/>
          </a:prstGeom>
          <a:noFill/>
          <a:ln w="38100" cap="flat" cmpd="sng" algn="ctr">
            <a:solidFill>
              <a:schemeClr val="tx1"/>
            </a:solidFill>
            <a:prstDash val="solid"/>
            <a:round/>
            <a:headEnd type="none" w="med" len="med"/>
            <a:tailEnd type="arrow"/>
          </a:ln>
          <a:effectLst/>
        </p:spPr>
      </p:cxnSp>
      <p:cxnSp>
        <p:nvCxnSpPr>
          <p:cNvPr id="21" name="Straight Arrow Connector 20"/>
          <p:cNvCxnSpPr/>
          <p:nvPr/>
        </p:nvCxnSpPr>
        <p:spPr bwMode="auto">
          <a:xfrm flipV="1">
            <a:off x="4938682" y="3667086"/>
            <a:ext cx="1981200" cy="1143000"/>
          </a:xfrm>
          <a:prstGeom prst="straightConnector1">
            <a:avLst/>
          </a:prstGeom>
          <a:noFill/>
          <a:ln w="38100" cap="flat" cmpd="sng" algn="ctr">
            <a:solidFill>
              <a:schemeClr val="tx1"/>
            </a:solidFill>
            <a:prstDash val="solid"/>
            <a:round/>
            <a:headEnd type="none" w="med" len="med"/>
            <a:tailEnd type="arrow"/>
          </a:ln>
          <a:effectLst/>
        </p:spPr>
      </p:cxnSp>
      <p:cxnSp>
        <p:nvCxnSpPr>
          <p:cNvPr id="24" name="Straight Arrow Connector 23"/>
          <p:cNvCxnSpPr/>
          <p:nvPr/>
        </p:nvCxnSpPr>
        <p:spPr bwMode="auto">
          <a:xfrm rot="10800000" flipV="1">
            <a:off x="4633882" y="3438486"/>
            <a:ext cx="1981200" cy="1143000"/>
          </a:xfrm>
          <a:prstGeom prst="straightConnector1">
            <a:avLst/>
          </a:prstGeom>
          <a:noFill/>
          <a:ln w="38100" cap="flat" cmpd="sng" algn="ctr">
            <a:solidFill>
              <a:schemeClr val="tx1"/>
            </a:solidFill>
            <a:prstDash val="solid"/>
            <a:round/>
            <a:headEnd type="none" w="med" len="med"/>
            <a:tailEnd type="arrow"/>
          </a:ln>
          <a:effectLst/>
        </p:spPr>
      </p:cxnSp>
      <p:sp>
        <p:nvSpPr>
          <p:cNvPr id="30" name="TextBox 29"/>
          <p:cNvSpPr txBox="1"/>
          <p:nvPr/>
        </p:nvSpPr>
        <p:spPr>
          <a:xfrm>
            <a:off x="6462682" y="2047776"/>
            <a:ext cx="2286000" cy="400110"/>
          </a:xfrm>
          <a:prstGeom prst="rect">
            <a:avLst/>
          </a:prstGeom>
          <a:noFill/>
        </p:spPr>
        <p:txBody>
          <a:bodyPr wrap="square" rtlCol="0">
            <a:spAutoFit/>
          </a:bodyPr>
          <a:lstStyle/>
          <a:p>
            <a:r>
              <a:rPr lang="fr-FR" sz="2000" dirty="0" smtClean="0"/>
              <a:t>Répondeur OCSP</a:t>
            </a:r>
            <a:endParaRPr lang="fr-FR" sz="2000" dirty="0"/>
          </a:p>
        </p:txBody>
      </p:sp>
      <p:sp>
        <p:nvSpPr>
          <p:cNvPr id="31" name="TextBox 30"/>
          <p:cNvSpPr txBox="1"/>
          <p:nvPr/>
        </p:nvSpPr>
        <p:spPr>
          <a:xfrm>
            <a:off x="214282" y="1914486"/>
            <a:ext cx="3124200" cy="400110"/>
          </a:xfrm>
          <a:prstGeom prst="rect">
            <a:avLst/>
          </a:prstGeom>
          <a:noFill/>
        </p:spPr>
        <p:txBody>
          <a:bodyPr wrap="square" rtlCol="0">
            <a:spAutoFit/>
          </a:bodyPr>
          <a:lstStyle/>
          <a:p>
            <a:r>
              <a:rPr lang="fr-FR" sz="2000" dirty="0" smtClean="0"/>
              <a:t>Serveur avec certificat</a:t>
            </a:r>
            <a:endParaRPr lang="fr-FR" sz="2000" dirty="0"/>
          </a:p>
        </p:txBody>
      </p:sp>
      <p:sp>
        <p:nvSpPr>
          <p:cNvPr id="32" name="TextBox 31"/>
          <p:cNvSpPr txBox="1"/>
          <p:nvPr/>
        </p:nvSpPr>
        <p:spPr>
          <a:xfrm>
            <a:off x="3414682" y="6029286"/>
            <a:ext cx="1752600" cy="400110"/>
          </a:xfrm>
          <a:prstGeom prst="rect">
            <a:avLst/>
          </a:prstGeom>
          <a:noFill/>
        </p:spPr>
        <p:txBody>
          <a:bodyPr wrap="square" rtlCol="0">
            <a:spAutoFit/>
          </a:bodyPr>
          <a:lstStyle/>
          <a:p>
            <a:r>
              <a:rPr lang="fr-FR" sz="2000" dirty="0" smtClean="0"/>
              <a:t>Client OCSP</a:t>
            </a:r>
            <a:endParaRPr lang="fr-FR" sz="2000" dirty="0"/>
          </a:p>
        </p:txBody>
      </p:sp>
      <p:sp>
        <p:nvSpPr>
          <p:cNvPr id="34" name="TextBox 33"/>
          <p:cNvSpPr txBox="1"/>
          <p:nvPr/>
        </p:nvSpPr>
        <p:spPr>
          <a:xfrm>
            <a:off x="2195482" y="4301511"/>
            <a:ext cx="533400" cy="584775"/>
          </a:xfrm>
          <a:prstGeom prst="rect">
            <a:avLst/>
          </a:prstGeom>
          <a:noFill/>
        </p:spPr>
        <p:txBody>
          <a:bodyPr wrap="square" rtlCol="0">
            <a:spAutoFit/>
          </a:bodyPr>
          <a:lstStyle/>
          <a:p>
            <a:r>
              <a:rPr lang="fr-FR" sz="3200" b="1" dirty="0" smtClean="0">
                <a:solidFill>
                  <a:srgbClr val="0000FF"/>
                </a:solidFill>
              </a:rPr>
              <a:t>1</a:t>
            </a:r>
            <a:endParaRPr lang="fr-FR" sz="3200" b="1" dirty="0">
              <a:solidFill>
                <a:srgbClr val="0000FF"/>
              </a:solidFill>
            </a:endParaRPr>
          </a:p>
        </p:txBody>
      </p:sp>
      <p:sp>
        <p:nvSpPr>
          <p:cNvPr id="35" name="TextBox 34"/>
          <p:cNvSpPr txBox="1"/>
          <p:nvPr/>
        </p:nvSpPr>
        <p:spPr>
          <a:xfrm>
            <a:off x="6005482" y="4200486"/>
            <a:ext cx="533400" cy="584775"/>
          </a:xfrm>
          <a:prstGeom prst="rect">
            <a:avLst/>
          </a:prstGeom>
          <a:noFill/>
        </p:spPr>
        <p:txBody>
          <a:bodyPr wrap="square" rtlCol="0">
            <a:spAutoFit/>
          </a:bodyPr>
          <a:lstStyle/>
          <a:p>
            <a:r>
              <a:rPr lang="fr-FR" sz="3200" b="1" dirty="0" smtClean="0">
                <a:solidFill>
                  <a:srgbClr val="0000FF"/>
                </a:solidFill>
              </a:rPr>
              <a:t>2</a:t>
            </a:r>
            <a:endParaRPr lang="fr-FR" sz="3200" b="1" dirty="0">
              <a:solidFill>
                <a:srgbClr val="0000FF"/>
              </a:solidFill>
            </a:endParaRPr>
          </a:p>
        </p:txBody>
      </p:sp>
      <p:pic>
        <p:nvPicPr>
          <p:cNvPr id="10245" name="Picture 5"/>
          <p:cNvPicPr>
            <a:picLocks noChangeAspect="1" noChangeArrowheads="1"/>
          </p:cNvPicPr>
          <p:nvPr/>
        </p:nvPicPr>
        <p:blipFill>
          <a:blip r:embed="rId7"/>
          <a:srcRect/>
          <a:stretch>
            <a:fillRect/>
          </a:stretch>
        </p:blipFill>
        <p:spPr bwMode="auto">
          <a:xfrm>
            <a:off x="5548282" y="4810086"/>
            <a:ext cx="3296758" cy="1295400"/>
          </a:xfrm>
          <a:prstGeom prst="rect">
            <a:avLst/>
          </a:prstGeom>
          <a:ln>
            <a:noFill/>
          </a:ln>
          <a:effectLst>
            <a:outerShdw blurRad="292100" dist="139700" dir="2700000" algn="tl" rotWithShape="0">
              <a:srgbClr val="333333">
                <a:alpha val="65000"/>
              </a:srgbClr>
            </a:outerShdw>
          </a:effectLst>
        </p:spPr>
      </p:pic>
      <p:sp>
        <p:nvSpPr>
          <p:cNvPr id="37" name="TextBox 36"/>
          <p:cNvSpPr txBox="1"/>
          <p:nvPr/>
        </p:nvSpPr>
        <p:spPr>
          <a:xfrm>
            <a:off x="6767482" y="4867176"/>
            <a:ext cx="2362200" cy="400110"/>
          </a:xfrm>
          <a:prstGeom prst="rect">
            <a:avLst/>
          </a:prstGeom>
          <a:noFill/>
        </p:spPr>
        <p:txBody>
          <a:bodyPr wrap="square" rtlCol="0">
            <a:spAutoFit/>
          </a:bodyPr>
          <a:lstStyle/>
          <a:p>
            <a:r>
              <a:rPr lang="fr-FR" sz="2000" i="1" dirty="0" smtClean="0">
                <a:solidFill>
                  <a:srgbClr val="0000FF"/>
                </a:solidFill>
              </a:rPr>
              <a:t>Requête OCSP</a:t>
            </a:r>
            <a:endParaRPr lang="fr-FR" sz="2000" i="1" dirty="0">
              <a:solidFill>
                <a:srgbClr val="0000FF"/>
              </a:solidFill>
            </a:endParaRPr>
          </a:p>
        </p:txBody>
      </p:sp>
      <p:pic>
        <p:nvPicPr>
          <p:cNvPr id="10246" name="Picture 6"/>
          <p:cNvPicPr>
            <a:picLocks noChangeAspect="1" noChangeArrowheads="1"/>
          </p:cNvPicPr>
          <p:nvPr/>
        </p:nvPicPr>
        <p:blipFill>
          <a:blip r:embed="rId8"/>
          <a:srcRect/>
          <a:stretch>
            <a:fillRect/>
          </a:stretch>
        </p:blipFill>
        <p:spPr bwMode="auto">
          <a:xfrm>
            <a:off x="3338482" y="1152486"/>
            <a:ext cx="2972728" cy="2133600"/>
          </a:xfrm>
          <a:prstGeom prst="rect">
            <a:avLst/>
          </a:prstGeom>
          <a:ln>
            <a:noFill/>
          </a:ln>
          <a:effectLst>
            <a:outerShdw blurRad="292100" dist="139700" dir="2700000" algn="tl" rotWithShape="0">
              <a:srgbClr val="333333">
                <a:alpha val="65000"/>
              </a:srgbClr>
            </a:outerShdw>
          </a:effectLst>
        </p:spPr>
      </p:pic>
      <p:sp>
        <p:nvSpPr>
          <p:cNvPr id="42" name="TextBox 41"/>
          <p:cNvSpPr txBox="1"/>
          <p:nvPr/>
        </p:nvSpPr>
        <p:spPr>
          <a:xfrm>
            <a:off x="5319682" y="3362286"/>
            <a:ext cx="533400" cy="584775"/>
          </a:xfrm>
          <a:prstGeom prst="rect">
            <a:avLst/>
          </a:prstGeom>
          <a:noFill/>
        </p:spPr>
        <p:txBody>
          <a:bodyPr wrap="square" rtlCol="0">
            <a:spAutoFit/>
          </a:bodyPr>
          <a:lstStyle/>
          <a:p>
            <a:r>
              <a:rPr lang="fr-FR" sz="3200" b="1" dirty="0" smtClean="0">
                <a:solidFill>
                  <a:srgbClr val="0000FF"/>
                </a:solidFill>
              </a:rPr>
              <a:t>3</a:t>
            </a:r>
            <a:endParaRPr lang="fr-FR" sz="3200" b="1" dirty="0">
              <a:solidFill>
                <a:srgbClr val="0000FF"/>
              </a:solidFill>
            </a:endParaRPr>
          </a:p>
        </p:txBody>
      </p:sp>
      <p:sp>
        <p:nvSpPr>
          <p:cNvPr id="43" name="TextBox 42"/>
          <p:cNvSpPr txBox="1"/>
          <p:nvPr/>
        </p:nvSpPr>
        <p:spPr>
          <a:xfrm>
            <a:off x="4329082" y="2752686"/>
            <a:ext cx="2362200" cy="400110"/>
          </a:xfrm>
          <a:prstGeom prst="rect">
            <a:avLst/>
          </a:prstGeom>
          <a:noFill/>
        </p:spPr>
        <p:txBody>
          <a:bodyPr wrap="square" rtlCol="0">
            <a:spAutoFit/>
          </a:bodyPr>
          <a:lstStyle/>
          <a:p>
            <a:r>
              <a:rPr lang="fr-FR" sz="2000" i="1" dirty="0" smtClean="0">
                <a:solidFill>
                  <a:srgbClr val="0000FF"/>
                </a:solidFill>
              </a:rPr>
              <a:t>Réponse OCSP</a:t>
            </a:r>
            <a:endParaRPr lang="fr-FR" sz="2000" i="1" dirty="0">
              <a:solidFill>
                <a:srgbClr val="0000FF"/>
              </a:solidFill>
            </a:endParaRPr>
          </a:p>
        </p:txBody>
      </p:sp>
      <p:pic>
        <p:nvPicPr>
          <p:cNvPr id="10247" name="Picture 7" descr="Y:\Images\divers\green checkmark2.png"/>
          <p:cNvPicPr>
            <a:picLocks noChangeAspect="1" noChangeArrowheads="1"/>
          </p:cNvPicPr>
          <p:nvPr/>
        </p:nvPicPr>
        <p:blipFill>
          <a:blip r:embed="rId9" cstate="print"/>
          <a:srcRect/>
          <a:stretch>
            <a:fillRect/>
          </a:stretch>
        </p:blipFill>
        <p:spPr bwMode="auto">
          <a:xfrm>
            <a:off x="4335632" y="2066886"/>
            <a:ext cx="374450" cy="366713"/>
          </a:xfrm>
          <a:prstGeom prst="rect">
            <a:avLst/>
          </a:prstGeom>
          <a:noFill/>
        </p:spPr>
      </p:pic>
      <p:sp>
        <p:nvSpPr>
          <p:cNvPr id="45" name="TextBox 44"/>
          <p:cNvSpPr txBox="1"/>
          <p:nvPr/>
        </p:nvSpPr>
        <p:spPr>
          <a:xfrm>
            <a:off x="3186082" y="5495886"/>
            <a:ext cx="533400" cy="584775"/>
          </a:xfrm>
          <a:prstGeom prst="rect">
            <a:avLst/>
          </a:prstGeom>
          <a:noFill/>
        </p:spPr>
        <p:txBody>
          <a:bodyPr wrap="square" rtlCol="0">
            <a:spAutoFit/>
          </a:bodyPr>
          <a:lstStyle/>
          <a:p>
            <a:r>
              <a:rPr lang="fr-FR" sz="3200" b="1" dirty="0" smtClean="0">
                <a:solidFill>
                  <a:srgbClr val="0000FF"/>
                </a:solidFill>
              </a:rPr>
              <a:t>4</a:t>
            </a:r>
            <a:endParaRPr lang="fr-FR" sz="3200" b="1" dirty="0">
              <a:solidFill>
                <a:srgbClr val="0000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par>
                          <p:cTn id="7" fill="hold">
                            <p:stCondLst>
                              <p:cond delay="0"/>
                            </p:stCondLst>
                            <p:childTnLst>
                              <p:par>
                                <p:cTn id="8" presetID="22" presetClass="entr" presetSubtype="4" fill="hold" nodeType="after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up)">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4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22" presetClass="entr" presetSubtype="4"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2"/>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0246"/>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0247"/>
                                        </p:tgtEl>
                                        <p:attrNameLst>
                                          <p:attrName>style.visibility</p:attrName>
                                        </p:attrNameLst>
                                      </p:cBhvr>
                                      <p:to>
                                        <p:strVal val="visible"/>
                                      </p:to>
                                    </p:set>
                                  </p:childTnLst>
                                </p:cTn>
                              </p:par>
                              <p:par>
                                <p:cTn id="36" presetID="22" presetClass="entr" presetSubtype="1" fill="hold"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up)">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7" grpId="0"/>
      <p:bldP spid="42" grpId="0"/>
      <p:bldP spid="43"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1000" y="2130425"/>
            <a:ext cx="8458200" cy="1470025"/>
          </a:xfrm>
        </p:spPr>
        <p:txBody>
          <a:bodyPr/>
          <a:lstStyle/>
          <a:p>
            <a:r>
              <a:rPr lang="fr-FR" dirty="0" smtClean="0"/>
              <a:t>Network Access Protection (NAP)</a:t>
            </a:r>
            <a:endParaRPr lang="fr-FR" dirty="0"/>
          </a:p>
        </p:txBody>
      </p:sp>
      <p:sp>
        <p:nvSpPr>
          <p:cNvPr id="5" name="Subtitle 4"/>
          <p:cNvSpPr>
            <a:spLocks noGrp="1"/>
          </p:cNvSpPr>
          <p:nvPr>
            <p:ph type="subTitle" idx="1"/>
          </p:nvPr>
        </p:nvSpPr>
        <p:spPr/>
        <p:txBody>
          <a:bodyPr/>
          <a:lstStyle/>
          <a:p>
            <a:endParaRPr lang="fr-F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870" y="142852"/>
            <a:ext cx="8991600" cy="890588"/>
          </a:xfrm>
        </p:spPr>
        <p:txBody>
          <a:bodyPr/>
          <a:lstStyle/>
          <a:p>
            <a:r>
              <a:rPr lang="fr-FR" sz="3600" dirty="0" smtClean="0"/>
              <a:t>A quoi sert NAP ?</a:t>
            </a:r>
            <a:endParaRPr lang="fr-FR" sz="3600" dirty="0"/>
          </a:p>
        </p:txBody>
      </p:sp>
      <p:sp>
        <p:nvSpPr>
          <p:cNvPr id="3" name="Content Placeholder 2"/>
          <p:cNvSpPr>
            <a:spLocks noGrp="1"/>
          </p:cNvSpPr>
          <p:nvPr>
            <p:ph idx="1"/>
          </p:nvPr>
        </p:nvSpPr>
        <p:spPr>
          <a:xfrm>
            <a:off x="304800" y="1189053"/>
            <a:ext cx="8610600" cy="4525963"/>
          </a:xfrm>
        </p:spPr>
        <p:txBody>
          <a:bodyPr>
            <a:normAutofit/>
          </a:bodyPr>
          <a:lstStyle/>
          <a:p>
            <a:r>
              <a:rPr lang="fr-FR" sz="2400" dirty="0" smtClean="0"/>
              <a:t>NAP est composé de composants clients et de composants serveurs qui permettent de définir l’état de conformité logicielle et système souhaité pour les ordinateurs se connectant à un réseau d’entreprise</a:t>
            </a:r>
          </a:p>
          <a:p>
            <a:endParaRPr lang="fr-FR" sz="2400" dirty="0" smtClean="0"/>
          </a:p>
          <a:p>
            <a:r>
              <a:rPr lang="fr-FR" sz="2400" dirty="0" smtClean="0"/>
              <a:t>NAP n’est pas conçu pour sécuriser un réseau vis à vis d’utilisateurs malveillants. Il a été conçu pour aider les administrateurs à maintenir la bonne santé des postes sur le réseau, ce qui permet ainsi d’assurer un meilleur niveau d’intégrité sur l’ensemble du réseau de l’entreprise</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02" name="Rectangle 2"/>
          <p:cNvSpPr>
            <a:spLocks noGrp="1" noChangeArrowheads="1"/>
          </p:cNvSpPr>
          <p:nvPr>
            <p:ph type="title"/>
          </p:nvPr>
        </p:nvSpPr>
        <p:spPr>
          <a:xfrm>
            <a:off x="95250" y="252396"/>
            <a:ext cx="8991600" cy="890588"/>
          </a:xfrm>
        </p:spPr>
        <p:txBody>
          <a:bodyPr/>
          <a:lstStyle/>
          <a:p>
            <a:r>
              <a:rPr lang="fr-FR" sz="3600" dirty="0" smtClean="0"/>
              <a:t>Network Access Protection</a:t>
            </a:r>
            <a:br>
              <a:rPr lang="fr-FR" sz="3600" dirty="0" smtClean="0"/>
            </a:br>
            <a:r>
              <a:rPr lang="fr-FR" sz="2800" dirty="0" smtClean="0"/>
              <a:t>La surcouche santé des réseaux</a:t>
            </a:r>
            <a:endParaRPr lang="fr-FR" sz="3600" dirty="0"/>
          </a:p>
        </p:txBody>
      </p:sp>
      <p:sp>
        <p:nvSpPr>
          <p:cNvPr id="921603" name="Rectangle 3"/>
          <p:cNvSpPr>
            <a:spLocks noGrp="1" noChangeArrowheads="1"/>
          </p:cNvSpPr>
          <p:nvPr>
            <p:ph idx="1"/>
          </p:nvPr>
        </p:nvSpPr>
        <p:spPr>
          <a:xfrm>
            <a:off x="342928" y="1214422"/>
            <a:ext cx="8443914" cy="4525963"/>
          </a:xfrm>
        </p:spPr>
        <p:txBody>
          <a:bodyPr/>
          <a:lstStyle/>
          <a:p>
            <a:r>
              <a:rPr lang="fr-FR" sz="2400" dirty="0" smtClean="0">
                <a:solidFill>
                  <a:schemeClr val="accent2"/>
                </a:solidFill>
              </a:rPr>
              <a:t>Validation vis à vis de la politique</a:t>
            </a:r>
          </a:p>
          <a:p>
            <a:pPr lvl="1"/>
            <a:r>
              <a:rPr lang="fr-FR" sz="2000" dirty="0" smtClean="0"/>
              <a:t>Détermine si oui ou non les machines sont conformes avec la politique de sécurité de l’entreprise. Les machines conformes sont dites “saines” (ou « en bonne santé »)</a:t>
            </a:r>
          </a:p>
          <a:p>
            <a:r>
              <a:rPr lang="fr-FR" sz="2400" dirty="0" smtClean="0">
                <a:solidFill>
                  <a:schemeClr val="accent2"/>
                </a:solidFill>
              </a:rPr>
              <a:t>Restriction réseau</a:t>
            </a:r>
          </a:p>
          <a:p>
            <a:pPr lvl="1"/>
            <a:r>
              <a:rPr lang="fr-FR" sz="2000" dirty="0" smtClean="0"/>
              <a:t>Restreint l’accès au réseau selon l’état de santé des machines</a:t>
            </a:r>
          </a:p>
          <a:p>
            <a:r>
              <a:rPr lang="fr-FR" sz="2400" dirty="0" smtClean="0">
                <a:solidFill>
                  <a:schemeClr val="accent2"/>
                </a:solidFill>
              </a:rPr>
              <a:t>Mise à niveau</a:t>
            </a:r>
          </a:p>
          <a:p>
            <a:pPr lvl="1"/>
            <a:r>
              <a:rPr lang="fr-FR" sz="2000" dirty="0" smtClean="0"/>
              <a:t>Fournit les mises à jour nécessaires pour permettre à la machine de devenir “saine”. Une fois “en bonne santé”, les restrictions réseau sont levées</a:t>
            </a:r>
          </a:p>
          <a:p>
            <a:r>
              <a:rPr lang="fr-FR" sz="2400" dirty="0" smtClean="0">
                <a:solidFill>
                  <a:schemeClr val="accent2"/>
                </a:solidFill>
              </a:rPr>
              <a:t>Maintien de la conformité</a:t>
            </a:r>
          </a:p>
          <a:p>
            <a:pPr lvl="1"/>
            <a:r>
              <a:rPr lang="fr-FR" sz="2000" dirty="0" smtClean="0"/>
              <a:t>Les changements de la politique de sécurité de l’entreprise ou de l’état de santé des machines peuvent résulter dynamiquement en des restrictions réseau</a:t>
            </a:r>
            <a:endParaRPr lang="fr-FR" sz="2000"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8658" name="Text Box 2"/>
          <p:cNvSpPr txBox="1">
            <a:spLocks noChangeArrowheads="1"/>
          </p:cNvSpPr>
          <p:nvPr/>
        </p:nvSpPr>
        <p:spPr bwMode="auto">
          <a:xfrm>
            <a:off x="1100138" y="3571856"/>
            <a:ext cx="2686050" cy="581025"/>
          </a:xfrm>
          <a:prstGeom prst="rect">
            <a:avLst/>
          </a:prstGeom>
          <a:noFill/>
          <a:ln w="9525">
            <a:noFill/>
            <a:miter lim="800000"/>
            <a:headEnd/>
            <a:tailEnd/>
          </a:ln>
        </p:spPr>
        <p:txBody>
          <a:bodyPr lIns="91430" tIns="45715" rIns="91430" bIns="45715">
            <a:spAutoFit/>
          </a:bodyPr>
          <a:lstStyle/>
          <a:p>
            <a:pPr algn="r" hangingPunct="0">
              <a:buClr>
                <a:schemeClr val="tx2"/>
              </a:buClr>
              <a:buFont typeface="Wingdings 2" pitchFamily="18" charset="2"/>
              <a:buNone/>
            </a:pPr>
            <a:r>
              <a:rPr lang="fr-FR" sz="1600"/>
              <a:t>Demande d’accès ?</a:t>
            </a:r>
          </a:p>
          <a:p>
            <a:pPr algn="r" hangingPunct="0">
              <a:buClr>
                <a:schemeClr val="tx2"/>
              </a:buClr>
              <a:buFont typeface="Wingdings 2" pitchFamily="18" charset="2"/>
              <a:buNone/>
            </a:pPr>
            <a:r>
              <a:rPr lang="fr-FR" sz="1600"/>
              <a:t>Voici mon nouveau status</a:t>
            </a:r>
          </a:p>
        </p:txBody>
      </p:sp>
      <p:sp>
        <p:nvSpPr>
          <p:cNvPr id="1478659" name="Text Box 3"/>
          <p:cNvSpPr txBox="1">
            <a:spLocks noChangeArrowheads="1"/>
          </p:cNvSpPr>
          <p:nvPr/>
        </p:nvSpPr>
        <p:spPr bwMode="auto">
          <a:xfrm>
            <a:off x="5380038" y="3622656"/>
            <a:ext cx="2276475" cy="825500"/>
          </a:xfrm>
          <a:prstGeom prst="rect">
            <a:avLst/>
          </a:prstGeom>
          <a:noFill/>
          <a:ln w="9525">
            <a:noFill/>
            <a:miter lim="800000"/>
            <a:headEnd/>
            <a:tailEnd/>
          </a:ln>
        </p:spPr>
        <p:txBody>
          <a:bodyPr lIns="91430" tIns="45715" rIns="91430" bIns="45715">
            <a:spAutoFit/>
          </a:bodyPr>
          <a:lstStyle/>
          <a:p>
            <a:pPr hangingPunct="0">
              <a:buClr>
                <a:schemeClr val="tx2"/>
              </a:buClr>
              <a:buFont typeface="Wingdings 2" pitchFamily="18" charset="2"/>
              <a:buNone/>
            </a:pPr>
            <a:r>
              <a:rPr lang="fr-FR" sz="1600"/>
              <a:t>Est ce que le client doit être restreint en fonction de son status? </a:t>
            </a:r>
          </a:p>
        </p:txBody>
      </p:sp>
      <p:sp>
        <p:nvSpPr>
          <p:cNvPr id="1478660" name="Text Box 4"/>
          <p:cNvSpPr txBox="1">
            <a:spLocks noChangeArrowheads="1"/>
          </p:cNvSpPr>
          <p:nvPr/>
        </p:nvSpPr>
        <p:spPr bwMode="auto">
          <a:xfrm>
            <a:off x="5360988" y="4627543"/>
            <a:ext cx="2092325" cy="1558925"/>
          </a:xfrm>
          <a:prstGeom prst="rect">
            <a:avLst/>
          </a:prstGeom>
          <a:noFill/>
          <a:ln w="9525">
            <a:noFill/>
            <a:miter lim="800000"/>
            <a:headEnd/>
            <a:tailEnd/>
          </a:ln>
        </p:spPr>
        <p:txBody>
          <a:bodyPr lIns="91430" tIns="45715" rIns="91430" bIns="45715">
            <a:spAutoFit/>
          </a:bodyPr>
          <a:lstStyle/>
          <a:p>
            <a:pPr hangingPunct="0">
              <a:buClr>
                <a:schemeClr val="tx2"/>
              </a:buClr>
              <a:buFont typeface="Wingdings 2" pitchFamily="18" charset="2"/>
              <a:buNone/>
            </a:pPr>
            <a:r>
              <a:rPr lang="fr-FR" sz="1600" dirty="0"/>
              <a:t>En accord avec la politique, le client n’est pas à jour. </a:t>
            </a:r>
            <a:r>
              <a:rPr lang="fr-FR" sz="1600" dirty="0">
                <a:solidFill>
                  <a:srgbClr val="FF0000"/>
                </a:solidFill>
              </a:rPr>
              <a:t>Mise en quarantaine</a:t>
            </a:r>
            <a:r>
              <a:rPr lang="fr-FR" sz="1600" dirty="0"/>
              <a:t> et demande au client de se mettre à jour</a:t>
            </a:r>
          </a:p>
        </p:txBody>
      </p:sp>
      <p:sp>
        <p:nvSpPr>
          <p:cNvPr id="1478661" name="Text Box 5"/>
          <p:cNvSpPr txBox="1">
            <a:spLocks noChangeArrowheads="1"/>
          </p:cNvSpPr>
          <p:nvPr/>
        </p:nvSpPr>
        <p:spPr bwMode="auto">
          <a:xfrm>
            <a:off x="1277938" y="3571856"/>
            <a:ext cx="2724150" cy="581025"/>
          </a:xfrm>
          <a:prstGeom prst="rect">
            <a:avLst/>
          </a:prstGeom>
          <a:noFill/>
          <a:ln w="9525">
            <a:noFill/>
            <a:miter lim="800000"/>
            <a:headEnd/>
            <a:tailEnd/>
          </a:ln>
        </p:spPr>
        <p:txBody>
          <a:bodyPr lIns="91430" tIns="45715" rIns="91430" bIns="45715">
            <a:spAutoFit/>
          </a:bodyPr>
          <a:lstStyle/>
          <a:p>
            <a:pPr hangingPunct="0">
              <a:buClr>
                <a:schemeClr val="tx2"/>
              </a:buClr>
              <a:buFont typeface="Wingdings 2" pitchFamily="18" charset="2"/>
              <a:buNone/>
            </a:pPr>
            <a:r>
              <a:rPr lang="fr-FR" sz="1600"/>
              <a:t>Puis je avoir accès ?</a:t>
            </a:r>
          </a:p>
          <a:p>
            <a:pPr hangingPunct="0">
              <a:buClr>
                <a:schemeClr val="tx2"/>
              </a:buClr>
              <a:buFont typeface="Wingdings 2" pitchFamily="18" charset="2"/>
              <a:buNone/>
            </a:pPr>
            <a:r>
              <a:rPr lang="fr-FR" sz="1600"/>
              <a:t>Voici mon status actuel</a:t>
            </a:r>
          </a:p>
        </p:txBody>
      </p:sp>
      <p:sp>
        <p:nvSpPr>
          <p:cNvPr id="1478662" name="Text Box 6"/>
          <p:cNvSpPr txBox="1">
            <a:spLocks noChangeArrowheads="1"/>
          </p:cNvSpPr>
          <p:nvPr/>
        </p:nvSpPr>
        <p:spPr bwMode="auto">
          <a:xfrm>
            <a:off x="5360988" y="4627543"/>
            <a:ext cx="2079625" cy="1069975"/>
          </a:xfrm>
          <a:prstGeom prst="rect">
            <a:avLst/>
          </a:prstGeom>
          <a:noFill/>
          <a:ln w="9525">
            <a:noFill/>
            <a:miter lim="800000"/>
            <a:headEnd/>
            <a:tailEnd/>
          </a:ln>
        </p:spPr>
        <p:txBody>
          <a:bodyPr lIns="91430" tIns="45715" rIns="91430" bIns="45715">
            <a:spAutoFit/>
          </a:bodyPr>
          <a:lstStyle/>
          <a:p>
            <a:pPr hangingPunct="0">
              <a:buClr>
                <a:schemeClr val="tx2"/>
              </a:buClr>
              <a:buFont typeface="Wingdings 2" pitchFamily="18" charset="2"/>
              <a:buNone/>
            </a:pPr>
            <a:r>
              <a:rPr lang="fr-FR" sz="1600" dirty="0"/>
              <a:t>En accord avec la politique, le client est à jour</a:t>
            </a:r>
          </a:p>
          <a:p>
            <a:pPr hangingPunct="0">
              <a:buClr>
                <a:schemeClr val="tx2"/>
              </a:buClr>
              <a:buFont typeface="Wingdings 2" pitchFamily="18" charset="2"/>
              <a:buNone/>
            </a:pPr>
            <a:r>
              <a:rPr lang="fr-FR" sz="1600" b="1" dirty="0">
                <a:solidFill>
                  <a:srgbClr val="00B050"/>
                </a:solidFill>
              </a:rPr>
              <a:t>Accès autorisé</a:t>
            </a:r>
          </a:p>
        </p:txBody>
      </p:sp>
      <p:sp>
        <p:nvSpPr>
          <p:cNvPr id="1478663" name="Line 7"/>
          <p:cNvSpPr>
            <a:spLocks noChangeShapeType="1"/>
          </p:cNvSpPr>
          <p:nvPr/>
        </p:nvSpPr>
        <p:spPr bwMode="auto">
          <a:xfrm rot="16200000">
            <a:off x="1123951" y="3476605"/>
            <a:ext cx="5346700" cy="15875"/>
          </a:xfrm>
          <a:prstGeom prst="line">
            <a:avLst/>
          </a:prstGeom>
          <a:noFill/>
          <a:ln w="38100" algn="ctr">
            <a:solidFill>
              <a:srgbClr val="FAA906">
                <a:alpha val="74901"/>
              </a:srgbClr>
            </a:solidFill>
            <a:round/>
            <a:headEnd/>
            <a:tailEnd/>
          </a:ln>
        </p:spPr>
        <p:txBody>
          <a:bodyPr/>
          <a:lstStyle/>
          <a:p>
            <a:endParaRPr lang="fr-FR"/>
          </a:p>
        </p:txBody>
      </p:sp>
      <p:sp>
        <p:nvSpPr>
          <p:cNvPr id="27" name="Rectangle 8"/>
          <p:cNvSpPr>
            <a:spLocks noGrp="1" noChangeArrowheads="1"/>
          </p:cNvSpPr>
          <p:nvPr>
            <p:ph type="title"/>
          </p:nvPr>
        </p:nvSpPr>
        <p:spPr>
          <a:xfrm>
            <a:off x="214282" y="71414"/>
            <a:ext cx="8851901" cy="641349"/>
          </a:xfrm>
        </p:spPr>
        <p:txBody>
          <a:bodyPr anchor="t"/>
          <a:lstStyle/>
          <a:p>
            <a:r>
              <a:rPr lang="fr-FR" sz="3600" dirty="0" smtClean="0"/>
              <a:t>Architecture &amp; principe général</a:t>
            </a:r>
            <a:endParaRPr lang="fr-FR" sz="3600" dirty="0"/>
          </a:p>
        </p:txBody>
      </p:sp>
      <p:pic>
        <p:nvPicPr>
          <p:cNvPr id="1478665" name="Picture 9"/>
          <p:cNvPicPr>
            <a:picLocks noChangeAspect="1" noChangeArrowheads="1"/>
          </p:cNvPicPr>
          <p:nvPr/>
        </p:nvPicPr>
        <p:blipFill>
          <a:blip r:embed="rId3"/>
          <a:srcRect/>
          <a:stretch>
            <a:fillRect/>
          </a:stretch>
        </p:blipFill>
        <p:spPr bwMode="auto">
          <a:xfrm>
            <a:off x="7724775" y="3981431"/>
            <a:ext cx="635000" cy="923925"/>
          </a:xfrm>
          <a:prstGeom prst="rect">
            <a:avLst/>
          </a:prstGeom>
          <a:noFill/>
          <a:ln w="9525">
            <a:noFill/>
            <a:miter lim="800000"/>
            <a:headEnd/>
            <a:tailEnd/>
          </a:ln>
        </p:spPr>
      </p:pic>
      <p:sp>
        <p:nvSpPr>
          <p:cNvPr id="1478666" name="Rectangle 10"/>
          <p:cNvSpPr>
            <a:spLocks noChangeArrowheads="1"/>
          </p:cNvSpPr>
          <p:nvPr/>
        </p:nvSpPr>
        <p:spPr bwMode="auto">
          <a:xfrm>
            <a:off x="7531418" y="5037118"/>
            <a:ext cx="1160462" cy="336550"/>
          </a:xfrm>
          <a:prstGeom prst="rect">
            <a:avLst/>
          </a:prstGeom>
          <a:noFill/>
          <a:ln w="9525">
            <a:noFill/>
            <a:miter lim="800000"/>
            <a:headEnd/>
            <a:tailEnd/>
          </a:ln>
        </p:spPr>
        <p:txBody>
          <a:bodyPr wrap="none" anchor="ctr"/>
          <a:lstStyle/>
          <a:p>
            <a:pPr algn="ctr" eaLnBrk="0"/>
            <a:r>
              <a:rPr lang="fr-FR" sz="1600" b="1" dirty="0" smtClean="0">
                <a:solidFill>
                  <a:srgbClr val="C00000"/>
                </a:solidFill>
                <a:latin typeface="Segoe Semibold" pitchFamily="34" charset="0"/>
              </a:rPr>
              <a:t>N</a:t>
            </a:r>
            <a:r>
              <a:rPr lang="fr-FR" sz="1600" b="1" dirty="0" smtClean="0">
                <a:latin typeface="Segoe Semibold" pitchFamily="34" charset="0"/>
              </a:rPr>
              <a:t>etwork </a:t>
            </a:r>
            <a:r>
              <a:rPr lang="fr-FR" sz="1600" b="1" dirty="0">
                <a:solidFill>
                  <a:srgbClr val="C00000"/>
                </a:solidFill>
                <a:latin typeface="Segoe Semibold" pitchFamily="34" charset="0"/>
              </a:rPr>
              <a:t>P</a:t>
            </a:r>
            <a:r>
              <a:rPr lang="fr-FR" sz="1600" b="1" dirty="0">
                <a:latin typeface="Segoe Semibold" pitchFamily="34" charset="0"/>
              </a:rPr>
              <a:t>olicy</a:t>
            </a:r>
          </a:p>
          <a:p>
            <a:pPr algn="ctr" eaLnBrk="0"/>
            <a:r>
              <a:rPr lang="fr-FR" sz="1600" b="1" dirty="0">
                <a:solidFill>
                  <a:srgbClr val="C00000"/>
                </a:solidFill>
                <a:latin typeface="Segoe Semibold" pitchFamily="34" charset="0"/>
              </a:rPr>
              <a:t>S</a:t>
            </a:r>
            <a:r>
              <a:rPr lang="fr-FR" sz="1600" b="1" dirty="0">
                <a:latin typeface="Segoe Semibold" pitchFamily="34" charset="0"/>
              </a:rPr>
              <a:t>erver</a:t>
            </a:r>
          </a:p>
        </p:txBody>
      </p:sp>
      <p:pic>
        <p:nvPicPr>
          <p:cNvPr id="1478667" name="Picture 11"/>
          <p:cNvPicPr>
            <a:picLocks noChangeAspect="1" noChangeArrowheads="1"/>
          </p:cNvPicPr>
          <p:nvPr/>
        </p:nvPicPr>
        <p:blipFill>
          <a:blip r:embed="rId4"/>
          <a:srcRect/>
          <a:stretch>
            <a:fillRect/>
          </a:stretch>
        </p:blipFill>
        <p:spPr bwMode="auto">
          <a:xfrm>
            <a:off x="811848" y="4178916"/>
            <a:ext cx="784225" cy="576262"/>
          </a:xfrm>
          <a:prstGeom prst="rect">
            <a:avLst/>
          </a:prstGeom>
          <a:noFill/>
          <a:ln w="9525">
            <a:noFill/>
            <a:miter lim="800000"/>
            <a:headEnd/>
            <a:tailEnd/>
          </a:ln>
        </p:spPr>
      </p:pic>
      <p:sp>
        <p:nvSpPr>
          <p:cNvPr id="1478668" name="Rectangle 12"/>
          <p:cNvSpPr>
            <a:spLocks noChangeArrowheads="1"/>
          </p:cNvSpPr>
          <p:nvPr/>
        </p:nvSpPr>
        <p:spPr bwMode="auto">
          <a:xfrm>
            <a:off x="914400" y="4798358"/>
            <a:ext cx="511175" cy="334963"/>
          </a:xfrm>
          <a:prstGeom prst="rect">
            <a:avLst/>
          </a:prstGeom>
          <a:noFill/>
          <a:ln w="9525">
            <a:noFill/>
            <a:miter lim="800000"/>
            <a:headEnd/>
            <a:tailEnd/>
          </a:ln>
        </p:spPr>
        <p:txBody>
          <a:bodyPr wrap="none" anchor="ctr"/>
          <a:lstStyle/>
          <a:p>
            <a:pPr eaLnBrk="0"/>
            <a:r>
              <a:rPr lang="fr-FR" sz="1600" b="1" dirty="0">
                <a:latin typeface="Segoe Semibold" pitchFamily="34" charset="0"/>
              </a:rPr>
              <a:t>Client</a:t>
            </a:r>
          </a:p>
        </p:txBody>
      </p:sp>
      <p:sp>
        <p:nvSpPr>
          <p:cNvPr id="1478669" name="Rectangle 13"/>
          <p:cNvSpPr>
            <a:spLocks noChangeArrowheads="1"/>
          </p:cNvSpPr>
          <p:nvPr/>
        </p:nvSpPr>
        <p:spPr bwMode="auto">
          <a:xfrm>
            <a:off x="4114800" y="4874558"/>
            <a:ext cx="738187" cy="1144587"/>
          </a:xfrm>
          <a:prstGeom prst="rect">
            <a:avLst/>
          </a:prstGeom>
          <a:noFill/>
          <a:ln w="9525">
            <a:noFill/>
            <a:miter lim="800000"/>
            <a:headEnd/>
            <a:tailEnd/>
          </a:ln>
        </p:spPr>
        <p:txBody>
          <a:bodyPr wrap="none" anchor="ctr"/>
          <a:lstStyle/>
          <a:p>
            <a:pPr algn="ctr" eaLnBrk="0"/>
            <a:r>
              <a:rPr lang="fr-FR" sz="1600" b="1" dirty="0">
                <a:solidFill>
                  <a:srgbClr val="C00000"/>
                </a:solidFill>
                <a:latin typeface="Segoe Semibold" pitchFamily="34" charset="0"/>
              </a:rPr>
              <a:t>N</a:t>
            </a:r>
            <a:r>
              <a:rPr lang="fr-FR" sz="1600" b="1" dirty="0">
                <a:latin typeface="Segoe Semibold" pitchFamily="34" charset="0"/>
              </a:rPr>
              <a:t>etwork </a:t>
            </a:r>
          </a:p>
          <a:p>
            <a:pPr algn="ctr" eaLnBrk="0"/>
            <a:r>
              <a:rPr lang="fr-FR" sz="1600" b="1" dirty="0">
                <a:solidFill>
                  <a:srgbClr val="C00000"/>
                </a:solidFill>
                <a:latin typeface="Segoe Semibold" pitchFamily="34" charset="0"/>
              </a:rPr>
              <a:t>A</a:t>
            </a:r>
            <a:r>
              <a:rPr lang="fr-FR" sz="1600" b="1" dirty="0">
                <a:latin typeface="Segoe Semibold" pitchFamily="34" charset="0"/>
              </a:rPr>
              <a:t>ccess </a:t>
            </a:r>
          </a:p>
          <a:p>
            <a:pPr algn="ctr" eaLnBrk="0"/>
            <a:r>
              <a:rPr lang="fr-FR" sz="1600" b="1" dirty="0" err="1">
                <a:solidFill>
                  <a:srgbClr val="C00000"/>
                </a:solidFill>
                <a:latin typeface="Segoe Semibold" pitchFamily="34" charset="0"/>
              </a:rPr>
              <a:t>D</a:t>
            </a:r>
            <a:r>
              <a:rPr lang="fr-FR" sz="1600" b="1" dirty="0" err="1">
                <a:latin typeface="Segoe Semibold" pitchFamily="34" charset="0"/>
              </a:rPr>
              <a:t>evice</a:t>
            </a:r>
            <a:endParaRPr lang="fr-FR" sz="1600" b="1" dirty="0">
              <a:latin typeface="Segoe Semibold" pitchFamily="34" charset="0"/>
            </a:endParaRPr>
          </a:p>
          <a:p>
            <a:pPr algn="ctr" eaLnBrk="0"/>
            <a:r>
              <a:rPr lang="fr-FR" sz="1400" dirty="0">
                <a:latin typeface="Segoe Semibold" pitchFamily="34" charset="0"/>
              </a:rPr>
              <a:t>(DHCP, </a:t>
            </a:r>
            <a:r>
              <a:rPr lang="fr-FR" sz="1400" dirty="0" smtClean="0">
                <a:latin typeface="Segoe Semibold" pitchFamily="34" charset="0"/>
              </a:rPr>
              <a:t>VPN, 802.1x</a:t>
            </a:r>
          </a:p>
          <a:p>
            <a:pPr algn="ctr" eaLnBrk="0"/>
            <a:r>
              <a:rPr lang="fr-FR" sz="1400" dirty="0" err="1" smtClean="0">
                <a:latin typeface="Segoe Semibold" pitchFamily="34" charset="0"/>
              </a:rPr>
              <a:t>IPSec</a:t>
            </a:r>
            <a:r>
              <a:rPr lang="fr-FR" sz="1400" dirty="0" smtClean="0">
                <a:latin typeface="Segoe Semibold" pitchFamily="34" charset="0"/>
              </a:rPr>
              <a:t>, passerelle TS)</a:t>
            </a:r>
            <a:endParaRPr lang="fr-FR" sz="1400" dirty="0">
              <a:latin typeface="Segoe Semibold" pitchFamily="34" charset="0"/>
            </a:endParaRPr>
          </a:p>
        </p:txBody>
      </p:sp>
      <p:grpSp>
        <p:nvGrpSpPr>
          <p:cNvPr id="2" name="Group 14"/>
          <p:cNvGrpSpPr>
            <a:grpSpLocks/>
          </p:cNvGrpSpPr>
          <p:nvPr/>
        </p:nvGrpSpPr>
        <p:grpSpPr bwMode="auto">
          <a:xfrm>
            <a:off x="4164013" y="1863706"/>
            <a:ext cx="581025" cy="687387"/>
            <a:chOff x="3703" y="1281"/>
            <a:chExt cx="366" cy="433"/>
          </a:xfrm>
        </p:grpSpPr>
        <p:pic>
          <p:nvPicPr>
            <p:cNvPr id="1478671" name="Picture 15"/>
            <p:cNvPicPr>
              <a:picLocks noChangeAspect="1" noChangeArrowheads="1"/>
            </p:cNvPicPr>
            <p:nvPr/>
          </p:nvPicPr>
          <p:blipFill>
            <a:blip r:embed="rId5" cstate="print"/>
            <a:srcRect/>
            <a:stretch>
              <a:fillRect/>
            </a:stretch>
          </p:blipFill>
          <p:spPr bwMode="auto">
            <a:xfrm>
              <a:off x="3842" y="1332"/>
              <a:ext cx="227" cy="382"/>
            </a:xfrm>
            <a:prstGeom prst="rect">
              <a:avLst/>
            </a:prstGeom>
            <a:noFill/>
            <a:ln w="9525">
              <a:noFill/>
              <a:miter lim="800000"/>
              <a:headEnd/>
              <a:tailEnd/>
            </a:ln>
          </p:spPr>
        </p:pic>
        <p:pic>
          <p:nvPicPr>
            <p:cNvPr id="1478672" name="Picture 16"/>
            <p:cNvPicPr>
              <a:picLocks noChangeAspect="1" noChangeArrowheads="1"/>
            </p:cNvPicPr>
            <p:nvPr/>
          </p:nvPicPr>
          <p:blipFill>
            <a:blip r:embed="rId6" cstate="print"/>
            <a:srcRect/>
            <a:stretch>
              <a:fillRect/>
            </a:stretch>
          </p:blipFill>
          <p:spPr bwMode="auto">
            <a:xfrm>
              <a:off x="3703" y="1281"/>
              <a:ext cx="249" cy="421"/>
            </a:xfrm>
            <a:prstGeom prst="rect">
              <a:avLst/>
            </a:prstGeom>
            <a:noFill/>
            <a:ln w="9525">
              <a:noFill/>
              <a:miter lim="800000"/>
              <a:headEnd/>
              <a:tailEnd/>
            </a:ln>
          </p:spPr>
        </p:pic>
      </p:grpSp>
      <p:sp>
        <p:nvSpPr>
          <p:cNvPr id="1478673" name="Rectangle 17"/>
          <p:cNvSpPr>
            <a:spLocks noChangeArrowheads="1"/>
          </p:cNvSpPr>
          <p:nvPr/>
        </p:nvSpPr>
        <p:spPr bwMode="auto">
          <a:xfrm>
            <a:off x="3790950" y="1344593"/>
            <a:ext cx="1531938" cy="347663"/>
          </a:xfrm>
          <a:prstGeom prst="rect">
            <a:avLst/>
          </a:prstGeom>
          <a:noFill/>
          <a:ln w="9525">
            <a:noFill/>
            <a:miter lim="800000"/>
            <a:headEnd/>
            <a:tailEnd/>
          </a:ln>
        </p:spPr>
        <p:txBody>
          <a:bodyPr wrap="none" anchor="ctr"/>
          <a:lstStyle/>
          <a:p>
            <a:pPr algn="ctr" eaLnBrk="0"/>
            <a:r>
              <a:rPr lang="fr-FR" sz="1600" b="1" dirty="0" err="1">
                <a:solidFill>
                  <a:srgbClr val="C00000"/>
                </a:solidFill>
                <a:latin typeface="Segoe Semibold" pitchFamily="34" charset="0"/>
              </a:rPr>
              <a:t>R</a:t>
            </a:r>
            <a:r>
              <a:rPr lang="fr-FR" sz="1600" b="1" dirty="0" err="1">
                <a:latin typeface="Segoe Semibold" pitchFamily="34" charset="0"/>
              </a:rPr>
              <a:t>emediation</a:t>
            </a:r>
            <a:r>
              <a:rPr lang="fr-FR" sz="1600" b="1" dirty="0">
                <a:latin typeface="Segoe Semibold" pitchFamily="34" charset="0"/>
              </a:rPr>
              <a:t> </a:t>
            </a:r>
          </a:p>
          <a:p>
            <a:pPr algn="ctr" eaLnBrk="0"/>
            <a:r>
              <a:rPr lang="fr-FR" sz="1600" b="1" dirty="0">
                <a:solidFill>
                  <a:srgbClr val="C00000"/>
                </a:solidFill>
                <a:latin typeface="Segoe Semibold" pitchFamily="34" charset="0"/>
              </a:rPr>
              <a:t>S</a:t>
            </a:r>
            <a:r>
              <a:rPr lang="fr-FR" sz="1600" b="1" dirty="0">
                <a:latin typeface="Segoe Semibold" pitchFamily="34" charset="0"/>
              </a:rPr>
              <a:t>ervers</a:t>
            </a:r>
          </a:p>
          <a:p>
            <a:pPr algn="ctr" eaLnBrk="0"/>
            <a:r>
              <a:rPr lang="fr-FR" sz="1200" b="1" i="1" dirty="0">
                <a:latin typeface="Segoe Semibold" pitchFamily="34" charset="0"/>
              </a:rPr>
              <a:t>(antivirus, système de </a:t>
            </a:r>
            <a:r>
              <a:rPr lang="fr-FR" sz="1200" b="1" i="1" dirty="0" err="1">
                <a:latin typeface="Segoe Semibold" pitchFamily="34" charset="0"/>
              </a:rPr>
              <a:t>maj</a:t>
            </a:r>
            <a:r>
              <a:rPr lang="fr-FR" sz="1200" b="1" i="1" dirty="0">
                <a:latin typeface="Segoe Semibold" pitchFamily="34" charset="0"/>
              </a:rPr>
              <a:t> de correctifs…)</a:t>
            </a:r>
            <a:endParaRPr lang="fr-FR" sz="1200" i="1" dirty="0">
              <a:latin typeface="Segoe Semibold" pitchFamily="34" charset="0"/>
            </a:endParaRPr>
          </a:p>
        </p:txBody>
      </p:sp>
      <p:pic>
        <p:nvPicPr>
          <p:cNvPr id="1478674" name="Picture 18"/>
          <p:cNvPicPr>
            <a:picLocks noChangeAspect="1" noChangeArrowheads="1"/>
          </p:cNvPicPr>
          <p:nvPr/>
        </p:nvPicPr>
        <p:blipFill>
          <a:blip r:embed="rId7" cstate="print"/>
          <a:srcRect/>
          <a:stretch>
            <a:fillRect/>
          </a:stretch>
        </p:blipFill>
        <p:spPr bwMode="auto">
          <a:xfrm>
            <a:off x="4186238" y="4129068"/>
            <a:ext cx="514350" cy="693738"/>
          </a:xfrm>
          <a:prstGeom prst="rect">
            <a:avLst/>
          </a:prstGeom>
          <a:noFill/>
          <a:ln w="9525">
            <a:noFill/>
            <a:miter lim="800000"/>
            <a:headEnd/>
            <a:tailEnd/>
          </a:ln>
        </p:spPr>
      </p:pic>
      <p:sp>
        <p:nvSpPr>
          <p:cNvPr id="1478675" name="Line 19"/>
          <p:cNvSpPr>
            <a:spLocks noChangeShapeType="1"/>
          </p:cNvSpPr>
          <p:nvPr/>
        </p:nvSpPr>
        <p:spPr bwMode="auto">
          <a:xfrm>
            <a:off x="1935163" y="4440218"/>
            <a:ext cx="1554162" cy="0"/>
          </a:xfrm>
          <a:prstGeom prst="line">
            <a:avLst/>
          </a:prstGeom>
          <a:noFill/>
          <a:ln w="19050" algn="ctr">
            <a:solidFill>
              <a:schemeClr val="tx1"/>
            </a:solidFill>
            <a:round/>
            <a:headEnd/>
            <a:tailEnd type="arrow" w="med" len="med"/>
          </a:ln>
        </p:spPr>
        <p:txBody>
          <a:bodyPr anchor="ctr"/>
          <a:lstStyle/>
          <a:p>
            <a:endParaRPr lang="fr-FR"/>
          </a:p>
        </p:txBody>
      </p:sp>
      <p:sp>
        <p:nvSpPr>
          <p:cNvPr id="1478676" name="Line 20"/>
          <p:cNvSpPr>
            <a:spLocks noChangeShapeType="1"/>
          </p:cNvSpPr>
          <p:nvPr/>
        </p:nvSpPr>
        <p:spPr bwMode="auto">
          <a:xfrm flipV="1">
            <a:off x="5010150" y="4449743"/>
            <a:ext cx="2638425" cy="9525"/>
          </a:xfrm>
          <a:prstGeom prst="line">
            <a:avLst/>
          </a:prstGeom>
          <a:noFill/>
          <a:ln w="19050" algn="ctr">
            <a:solidFill>
              <a:schemeClr val="tx1"/>
            </a:solidFill>
            <a:round/>
            <a:headEnd/>
            <a:tailEnd type="arrow" w="med" len="med"/>
          </a:ln>
        </p:spPr>
        <p:txBody>
          <a:bodyPr anchor="ctr"/>
          <a:lstStyle/>
          <a:p>
            <a:endParaRPr lang="fr-FR"/>
          </a:p>
        </p:txBody>
      </p:sp>
      <p:sp>
        <p:nvSpPr>
          <p:cNvPr id="1478677" name="Line 21"/>
          <p:cNvSpPr>
            <a:spLocks noChangeShapeType="1"/>
          </p:cNvSpPr>
          <p:nvPr/>
        </p:nvSpPr>
        <p:spPr bwMode="auto">
          <a:xfrm flipV="1">
            <a:off x="4973638" y="4573568"/>
            <a:ext cx="2665412" cy="9525"/>
          </a:xfrm>
          <a:prstGeom prst="line">
            <a:avLst/>
          </a:prstGeom>
          <a:noFill/>
          <a:ln w="19050" algn="ctr">
            <a:solidFill>
              <a:schemeClr val="tx1"/>
            </a:solidFill>
            <a:round/>
            <a:headEnd type="arrow" w="med" len="med"/>
            <a:tailEnd/>
          </a:ln>
        </p:spPr>
        <p:txBody>
          <a:bodyPr anchor="ctr"/>
          <a:lstStyle/>
          <a:p>
            <a:endParaRPr lang="fr-FR"/>
          </a:p>
        </p:txBody>
      </p:sp>
      <p:sp>
        <p:nvSpPr>
          <p:cNvPr id="1478678" name="Line 22"/>
          <p:cNvSpPr>
            <a:spLocks noChangeShapeType="1"/>
          </p:cNvSpPr>
          <p:nvPr/>
        </p:nvSpPr>
        <p:spPr bwMode="auto">
          <a:xfrm>
            <a:off x="1916113" y="4564043"/>
            <a:ext cx="1554162" cy="0"/>
          </a:xfrm>
          <a:prstGeom prst="line">
            <a:avLst/>
          </a:prstGeom>
          <a:noFill/>
          <a:ln w="19050" algn="ctr">
            <a:solidFill>
              <a:schemeClr val="tx1"/>
            </a:solidFill>
            <a:round/>
            <a:headEnd type="arrow" w="med" len="med"/>
            <a:tailEnd/>
          </a:ln>
        </p:spPr>
        <p:txBody>
          <a:bodyPr anchor="ctr"/>
          <a:lstStyle/>
          <a:p>
            <a:endParaRPr lang="fr-FR"/>
          </a:p>
        </p:txBody>
      </p:sp>
      <p:sp>
        <p:nvSpPr>
          <p:cNvPr id="1478679" name="Text Box 23"/>
          <p:cNvSpPr txBox="1">
            <a:spLocks noChangeArrowheads="1"/>
          </p:cNvSpPr>
          <p:nvPr/>
        </p:nvSpPr>
        <p:spPr bwMode="auto">
          <a:xfrm>
            <a:off x="5486400" y="2671971"/>
            <a:ext cx="2351089" cy="830987"/>
          </a:xfrm>
          <a:prstGeom prst="rect">
            <a:avLst/>
          </a:prstGeom>
          <a:noFill/>
          <a:ln w="9525">
            <a:noFill/>
            <a:miter lim="800000"/>
            <a:headEnd/>
            <a:tailEnd/>
          </a:ln>
        </p:spPr>
        <p:txBody>
          <a:bodyPr wrap="square" lIns="91430" tIns="45715" rIns="91430" bIns="45715">
            <a:spAutoFit/>
          </a:bodyPr>
          <a:lstStyle/>
          <a:p>
            <a:pPr algn="r" hangingPunct="0">
              <a:buClr>
                <a:schemeClr val="tx2"/>
              </a:buClr>
              <a:buFont typeface="Wingdings 2" pitchFamily="18" charset="2"/>
              <a:buNone/>
            </a:pPr>
            <a:r>
              <a:rPr lang="fr-FR" sz="1600" dirty="0"/>
              <a:t>Mise à jour du serveur </a:t>
            </a:r>
            <a:r>
              <a:rPr lang="fr-FR" sz="1600" dirty="0" smtClean="0"/>
              <a:t>Radius avec </a:t>
            </a:r>
            <a:r>
              <a:rPr lang="fr-FR" sz="1600" dirty="0"/>
              <a:t>les politiques en cours</a:t>
            </a:r>
          </a:p>
        </p:txBody>
      </p:sp>
      <p:sp>
        <p:nvSpPr>
          <p:cNvPr id="1478680" name="Text Box 24"/>
          <p:cNvSpPr txBox="1">
            <a:spLocks noChangeArrowheads="1"/>
          </p:cNvSpPr>
          <p:nvPr/>
        </p:nvSpPr>
        <p:spPr bwMode="auto">
          <a:xfrm>
            <a:off x="1557655" y="4662468"/>
            <a:ext cx="2478088" cy="825500"/>
          </a:xfrm>
          <a:prstGeom prst="rect">
            <a:avLst/>
          </a:prstGeom>
          <a:noFill/>
          <a:ln w="9525">
            <a:noFill/>
            <a:miter lim="800000"/>
            <a:headEnd/>
            <a:tailEnd/>
          </a:ln>
        </p:spPr>
        <p:txBody>
          <a:bodyPr lIns="91430" tIns="45715" rIns="91430" bIns="45715">
            <a:spAutoFit/>
          </a:bodyPr>
          <a:lstStyle/>
          <a:p>
            <a:pPr hangingPunct="0">
              <a:buClr>
                <a:schemeClr val="tx2"/>
              </a:buClr>
              <a:buFont typeface="Wingdings 2" pitchFamily="18" charset="2"/>
              <a:buNone/>
            </a:pPr>
            <a:r>
              <a:rPr lang="fr-FR" sz="1600"/>
              <a:t>Vous avez droit à un accès restreint tant que vous n’êtes pas à jour</a:t>
            </a:r>
          </a:p>
        </p:txBody>
      </p:sp>
      <p:sp>
        <p:nvSpPr>
          <p:cNvPr id="1478681" name="Text Box 25"/>
          <p:cNvSpPr txBox="1">
            <a:spLocks noChangeArrowheads="1"/>
          </p:cNvSpPr>
          <p:nvPr/>
        </p:nvSpPr>
        <p:spPr bwMode="auto">
          <a:xfrm>
            <a:off x="1027113" y="2713018"/>
            <a:ext cx="1743075" cy="581025"/>
          </a:xfrm>
          <a:prstGeom prst="rect">
            <a:avLst/>
          </a:prstGeom>
          <a:noFill/>
          <a:ln w="9525">
            <a:noFill/>
            <a:miter lim="800000"/>
            <a:headEnd/>
            <a:tailEnd/>
          </a:ln>
        </p:spPr>
        <p:txBody>
          <a:bodyPr lIns="91430" tIns="45715" rIns="91430" bIns="45715">
            <a:spAutoFit/>
          </a:bodyPr>
          <a:lstStyle/>
          <a:p>
            <a:pPr hangingPunct="0">
              <a:buClr>
                <a:schemeClr val="tx2"/>
              </a:buClr>
              <a:buFont typeface="Wingdings 2" pitchFamily="18" charset="2"/>
              <a:buNone/>
            </a:pPr>
            <a:r>
              <a:rPr lang="fr-FR" sz="1600"/>
              <a:t>Puis je avoir les mises à jour ?</a:t>
            </a:r>
          </a:p>
        </p:txBody>
      </p:sp>
      <p:sp>
        <p:nvSpPr>
          <p:cNvPr id="1478682" name="Text Box 26"/>
          <p:cNvSpPr txBox="1">
            <a:spLocks noChangeArrowheads="1"/>
          </p:cNvSpPr>
          <p:nvPr/>
        </p:nvSpPr>
        <p:spPr bwMode="auto">
          <a:xfrm>
            <a:off x="1546225" y="2643168"/>
            <a:ext cx="1790700" cy="336550"/>
          </a:xfrm>
          <a:prstGeom prst="rect">
            <a:avLst/>
          </a:prstGeom>
          <a:noFill/>
          <a:ln w="9525">
            <a:noFill/>
            <a:miter lim="800000"/>
            <a:headEnd/>
            <a:tailEnd/>
          </a:ln>
        </p:spPr>
        <p:txBody>
          <a:bodyPr lIns="91430" tIns="45715" rIns="91430" bIns="45715">
            <a:spAutoFit/>
          </a:bodyPr>
          <a:lstStyle/>
          <a:p>
            <a:pPr hangingPunct="0">
              <a:buClr>
                <a:schemeClr val="tx2"/>
              </a:buClr>
              <a:buFont typeface="Wingdings 2" pitchFamily="18" charset="2"/>
              <a:buNone/>
            </a:pPr>
            <a:r>
              <a:rPr lang="fr-FR" sz="1600"/>
              <a:t>Les voici</a:t>
            </a:r>
          </a:p>
        </p:txBody>
      </p:sp>
      <p:sp>
        <p:nvSpPr>
          <p:cNvPr id="1478683" name="Text Box 27"/>
          <p:cNvSpPr txBox="1">
            <a:spLocks noChangeArrowheads="1"/>
          </p:cNvSpPr>
          <p:nvPr/>
        </p:nvSpPr>
        <p:spPr bwMode="auto">
          <a:xfrm>
            <a:off x="3930650" y="642918"/>
            <a:ext cx="2352675" cy="336550"/>
          </a:xfrm>
          <a:prstGeom prst="rect">
            <a:avLst/>
          </a:prstGeom>
          <a:noFill/>
          <a:ln w="9525">
            <a:noFill/>
            <a:miter lim="800000"/>
            <a:headEnd/>
            <a:tailEnd/>
          </a:ln>
        </p:spPr>
        <p:txBody>
          <a:bodyPr wrap="none">
            <a:spAutoFit/>
          </a:bodyPr>
          <a:lstStyle/>
          <a:p>
            <a:pPr eaLnBrk="0">
              <a:buClr>
                <a:schemeClr val="tx2"/>
              </a:buClr>
              <a:buFont typeface="Wingdings 2" pitchFamily="18" charset="2"/>
              <a:buNone/>
            </a:pPr>
            <a:r>
              <a:rPr lang="fr-FR" sz="1600" b="1" dirty="0">
                <a:solidFill>
                  <a:srgbClr val="0000CC"/>
                </a:solidFill>
                <a:latin typeface="Segoe Semibold" pitchFamily="34" charset="0"/>
              </a:rPr>
              <a:t>Réseau de l’entreprise</a:t>
            </a:r>
          </a:p>
        </p:txBody>
      </p:sp>
      <p:sp>
        <p:nvSpPr>
          <p:cNvPr id="1478684" name="Text Box 28"/>
          <p:cNvSpPr txBox="1">
            <a:spLocks noChangeArrowheads="1"/>
          </p:cNvSpPr>
          <p:nvPr/>
        </p:nvSpPr>
        <p:spPr bwMode="auto">
          <a:xfrm>
            <a:off x="545336" y="988358"/>
            <a:ext cx="3493264" cy="338554"/>
          </a:xfrm>
          <a:prstGeom prst="rect">
            <a:avLst/>
          </a:prstGeom>
          <a:noFill/>
          <a:ln w="9525">
            <a:noFill/>
            <a:miter lim="800000"/>
            <a:headEnd/>
            <a:tailEnd/>
          </a:ln>
        </p:spPr>
        <p:txBody>
          <a:bodyPr wrap="none">
            <a:spAutoFit/>
          </a:bodyPr>
          <a:lstStyle/>
          <a:p>
            <a:pPr eaLnBrk="0">
              <a:buClr>
                <a:schemeClr val="tx2"/>
              </a:buClr>
              <a:buFont typeface="Wingdings 2" pitchFamily="18" charset="2"/>
              <a:buNone/>
            </a:pPr>
            <a:r>
              <a:rPr lang="fr-FR" sz="1600" b="1" dirty="0">
                <a:solidFill>
                  <a:srgbClr val="0000CC"/>
                </a:solidFill>
                <a:latin typeface="Segoe Semibold" pitchFamily="34" charset="0"/>
              </a:rPr>
              <a:t>Réseau restreint </a:t>
            </a:r>
            <a:r>
              <a:rPr lang="fr-FR" sz="1600" b="1" dirty="0" smtClean="0">
                <a:solidFill>
                  <a:srgbClr val="0000CC"/>
                </a:solidFill>
                <a:latin typeface="Segoe Semibold" pitchFamily="34" charset="0"/>
              </a:rPr>
              <a:t>(« quarantaine »)</a:t>
            </a:r>
            <a:endParaRPr lang="fr-FR" sz="1600" b="1" dirty="0">
              <a:solidFill>
                <a:srgbClr val="0000CC"/>
              </a:solidFill>
              <a:latin typeface="Segoe Semibold" pitchFamily="34" charset="0"/>
            </a:endParaRPr>
          </a:p>
        </p:txBody>
      </p:sp>
      <p:sp>
        <p:nvSpPr>
          <p:cNvPr id="1478685" name="Rectangle 29"/>
          <p:cNvSpPr>
            <a:spLocks noChangeArrowheads="1"/>
          </p:cNvSpPr>
          <p:nvPr/>
        </p:nvSpPr>
        <p:spPr bwMode="auto">
          <a:xfrm>
            <a:off x="1371600" y="6065183"/>
            <a:ext cx="4484688" cy="361950"/>
          </a:xfrm>
          <a:prstGeom prst="rect">
            <a:avLst/>
          </a:prstGeom>
          <a:noFill/>
          <a:ln w="9525">
            <a:noFill/>
            <a:miter lim="800000"/>
            <a:headEnd/>
            <a:tailEnd/>
          </a:ln>
        </p:spPr>
        <p:txBody>
          <a:bodyPr wrap="none" anchor="ctr"/>
          <a:lstStyle/>
          <a:p>
            <a:pPr eaLnBrk="0"/>
            <a:r>
              <a:rPr lang="fr-FR" b="1" dirty="0">
                <a:latin typeface="Segoe Semibold" pitchFamily="34" charset="0"/>
              </a:rPr>
              <a:t>Le Client obtient l’accès complet </a:t>
            </a:r>
            <a:r>
              <a:rPr lang="fr-FR" b="1" dirty="0" smtClean="0">
                <a:latin typeface="Segoe Semibold" pitchFamily="34" charset="0"/>
              </a:rPr>
              <a:t>au réseau d’entreprise</a:t>
            </a:r>
            <a:endParaRPr lang="fr-FR" b="1" dirty="0">
              <a:latin typeface="Segoe Semibold" pitchFamily="34" charset="0"/>
            </a:endParaRPr>
          </a:p>
        </p:txBody>
      </p:sp>
      <p:sp>
        <p:nvSpPr>
          <p:cNvPr id="1478686" name="PubL"/>
          <p:cNvSpPr>
            <a:spLocks noEditPoints="1" noChangeArrowheads="1"/>
          </p:cNvSpPr>
          <p:nvPr/>
        </p:nvSpPr>
        <p:spPr bwMode="auto">
          <a:xfrm rot="5400000">
            <a:off x="447675" y="1084243"/>
            <a:ext cx="5102225" cy="4822825"/>
          </a:xfrm>
          <a:custGeom>
            <a:avLst/>
            <a:gdLst>
              <a:gd name="T0" fmla="*/ 1094852 w 21600"/>
              <a:gd name="T1" fmla="*/ 0 h 21600"/>
              <a:gd name="T2" fmla="*/ 0 w 21600"/>
              <a:gd name="T3" fmla="*/ 2411413 h 21600"/>
              <a:gd name="T4" fmla="*/ 2551113 w 21600"/>
              <a:gd name="T5" fmla="*/ 4822825 h 21600"/>
              <a:gd name="T6" fmla="*/ 5102225 w 21600"/>
              <a:gd name="T7" fmla="*/ 2412082 h 21600"/>
              <a:gd name="T8" fmla="*/ 0 60000 65536"/>
              <a:gd name="T9" fmla="*/ 0 60000 65536"/>
              <a:gd name="T10" fmla="*/ 0 60000 65536"/>
              <a:gd name="T11" fmla="*/ 0 60000 65536"/>
              <a:gd name="T12" fmla="*/ 0 w 21600"/>
              <a:gd name="T13" fmla="*/ 1116 h 21600"/>
              <a:gd name="T14" fmla="*/ 1448336 w 21600"/>
              <a:gd name="T15" fmla="*/ 1694591799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5"/>
                </a:lnTo>
                <a:lnTo>
                  <a:pt x="9270" y="5"/>
                </a:lnTo>
                <a:lnTo>
                  <a:pt x="9270" y="0"/>
                </a:lnTo>
                <a:close/>
              </a:path>
            </a:pathLst>
          </a:custGeom>
          <a:noFill/>
          <a:ln w="19050" algn="ctr">
            <a:solidFill>
              <a:srgbClr val="FAA906"/>
            </a:solidFill>
            <a:prstDash val="dash"/>
            <a:miter lim="800000"/>
            <a:headEnd/>
            <a:tailEnd/>
          </a:ln>
        </p:spPr>
        <p:txBody>
          <a:bodyPr/>
          <a:lstStyle/>
          <a:p>
            <a:pPr eaLnBrk="0"/>
            <a:endParaRPr lang="fr-FR">
              <a:solidFill>
                <a:srgbClr val="000000"/>
              </a:solidFill>
            </a:endParaRPr>
          </a:p>
        </p:txBody>
      </p:sp>
      <p:grpSp>
        <p:nvGrpSpPr>
          <p:cNvPr id="3" name="Group 31"/>
          <p:cNvGrpSpPr>
            <a:grpSpLocks/>
          </p:cNvGrpSpPr>
          <p:nvPr/>
        </p:nvGrpSpPr>
        <p:grpSpPr bwMode="auto">
          <a:xfrm>
            <a:off x="7459663" y="1343006"/>
            <a:ext cx="1168400" cy="1227137"/>
            <a:chOff x="4678" y="953"/>
            <a:chExt cx="736" cy="773"/>
          </a:xfrm>
        </p:grpSpPr>
        <p:sp>
          <p:nvSpPr>
            <p:cNvPr id="1478688" name="Rectangle 32"/>
            <p:cNvSpPr>
              <a:spLocks noChangeArrowheads="1"/>
            </p:cNvSpPr>
            <p:nvPr/>
          </p:nvSpPr>
          <p:spPr bwMode="auto">
            <a:xfrm>
              <a:off x="4678" y="953"/>
              <a:ext cx="736" cy="220"/>
            </a:xfrm>
            <a:prstGeom prst="rect">
              <a:avLst/>
            </a:prstGeom>
            <a:noFill/>
            <a:ln w="9525">
              <a:noFill/>
              <a:miter lim="800000"/>
              <a:headEnd/>
              <a:tailEnd/>
            </a:ln>
          </p:spPr>
          <p:txBody>
            <a:bodyPr wrap="none" anchor="ctr"/>
            <a:lstStyle/>
            <a:p>
              <a:pPr algn="ctr" eaLnBrk="0"/>
              <a:r>
                <a:rPr lang="fr-FR" sz="1600" b="1" dirty="0">
                  <a:solidFill>
                    <a:srgbClr val="C00000"/>
                  </a:solidFill>
                  <a:latin typeface="Segoe Semibold" pitchFamily="34" charset="0"/>
                </a:rPr>
                <a:t>S</a:t>
              </a:r>
              <a:r>
                <a:rPr lang="fr-FR" sz="1600" b="1" dirty="0">
                  <a:latin typeface="Segoe Semibold" pitchFamily="34" charset="0"/>
                </a:rPr>
                <a:t>ystem </a:t>
              </a:r>
              <a:r>
                <a:rPr lang="fr-FR" sz="1600" b="1" dirty="0" err="1">
                  <a:solidFill>
                    <a:srgbClr val="C00000"/>
                  </a:solidFill>
                  <a:latin typeface="Segoe Semibold" pitchFamily="34" charset="0"/>
                </a:rPr>
                <a:t>H</a:t>
              </a:r>
              <a:r>
                <a:rPr lang="fr-FR" sz="1600" b="1" dirty="0" err="1">
                  <a:latin typeface="Segoe Semibold" pitchFamily="34" charset="0"/>
                </a:rPr>
                <a:t>ealth</a:t>
              </a:r>
              <a:r>
                <a:rPr lang="fr-FR" sz="1600" b="1" dirty="0">
                  <a:latin typeface="Segoe Semibold" pitchFamily="34" charset="0"/>
                </a:rPr>
                <a:t> </a:t>
              </a:r>
            </a:p>
            <a:p>
              <a:pPr algn="ctr" eaLnBrk="0"/>
              <a:r>
                <a:rPr lang="fr-FR" sz="1600" b="1" dirty="0">
                  <a:solidFill>
                    <a:srgbClr val="C00000"/>
                  </a:solidFill>
                  <a:latin typeface="Segoe Semibold" pitchFamily="34" charset="0"/>
                </a:rPr>
                <a:t>S</a:t>
              </a:r>
              <a:r>
                <a:rPr lang="fr-FR" sz="1600" b="1" dirty="0">
                  <a:latin typeface="Segoe Semibold" pitchFamily="34" charset="0"/>
                </a:rPr>
                <a:t>ervers </a:t>
              </a:r>
            </a:p>
            <a:p>
              <a:pPr algn="ctr" eaLnBrk="0"/>
              <a:r>
                <a:rPr lang="fr-FR" sz="1200" b="1" i="1" dirty="0">
                  <a:latin typeface="Segoe Semibold" pitchFamily="34" charset="0"/>
                </a:rPr>
                <a:t>(défini les pré requis du client)</a:t>
              </a:r>
              <a:endParaRPr lang="fr-FR" sz="1200" i="1" dirty="0">
                <a:latin typeface="Segoe Semibold" pitchFamily="34" charset="0"/>
              </a:endParaRPr>
            </a:p>
          </p:txBody>
        </p:sp>
        <p:grpSp>
          <p:nvGrpSpPr>
            <p:cNvPr id="4" name="Group 33"/>
            <p:cNvGrpSpPr>
              <a:grpSpLocks/>
            </p:cNvGrpSpPr>
            <p:nvPr/>
          </p:nvGrpSpPr>
          <p:grpSpPr bwMode="auto">
            <a:xfrm>
              <a:off x="4853" y="1293"/>
              <a:ext cx="366" cy="433"/>
              <a:chOff x="4789" y="1293"/>
              <a:chExt cx="366" cy="433"/>
            </a:xfrm>
          </p:grpSpPr>
          <p:pic>
            <p:nvPicPr>
              <p:cNvPr id="1478690" name="Picture 34"/>
              <p:cNvPicPr>
                <a:picLocks noChangeAspect="1" noChangeArrowheads="1"/>
              </p:cNvPicPr>
              <p:nvPr/>
            </p:nvPicPr>
            <p:blipFill>
              <a:blip r:embed="rId5" cstate="print"/>
              <a:srcRect/>
              <a:stretch>
                <a:fillRect/>
              </a:stretch>
            </p:blipFill>
            <p:spPr bwMode="auto">
              <a:xfrm>
                <a:off x="4928" y="1344"/>
                <a:ext cx="227" cy="382"/>
              </a:xfrm>
              <a:prstGeom prst="rect">
                <a:avLst/>
              </a:prstGeom>
              <a:noFill/>
              <a:ln w="9525">
                <a:noFill/>
                <a:miter lim="800000"/>
                <a:headEnd/>
                <a:tailEnd/>
              </a:ln>
            </p:spPr>
          </p:pic>
          <p:pic>
            <p:nvPicPr>
              <p:cNvPr id="1478691" name="Picture 35"/>
              <p:cNvPicPr>
                <a:picLocks noChangeAspect="1" noChangeArrowheads="1"/>
              </p:cNvPicPr>
              <p:nvPr/>
            </p:nvPicPr>
            <p:blipFill>
              <a:blip r:embed="rId6" cstate="print"/>
              <a:srcRect/>
              <a:stretch>
                <a:fillRect/>
              </a:stretch>
            </p:blipFill>
            <p:spPr bwMode="auto">
              <a:xfrm>
                <a:off x="4789" y="1293"/>
                <a:ext cx="249" cy="421"/>
              </a:xfrm>
              <a:prstGeom prst="rect">
                <a:avLst/>
              </a:prstGeom>
              <a:noFill/>
              <a:ln w="9525">
                <a:noFill/>
                <a:miter lim="800000"/>
                <a:headEnd/>
                <a:tailEnd/>
              </a:ln>
            </p:spPr>
          </p:pic>
        </p:grpSp>
      </p:grpSp>
      <p:grpSp>
        <p:nvGrpSpPr>
          <p:cNvPr id="5" name="Group 36"/>
          <p:cNvGrpSpPr>
            <a:grpSpLocks/>
          </p:cNvGrpSpPr>
          <p:nvPr/>
        </p:nvGrpSpPr>
        <p:grpSpPr bwMode="auto">
          <a:xfrm>
            <a:off x="7889875" y="2852718"/>
            <a:ext cx="304800" cy="889000"/>
            <a:chOff x="5056" y="1904"/>
            <a:chExt cx="192" cy="560"/>
          </a:xfrm>
        </p:grpSpPr>
        <p:sp>
          <p:nvSpPr>
            <p:cNvPr id="1478693" name="Line 37"/>
            <p:cNvSpPr>
              <a:spLocks noChangeShapeType="1"/>
            </p:cNvSpPr>
            <p:nvPr/>
          </p:nvSpPr>
          <p:spPr bwMode="auto">
            <a:xfrm flipH="1">
              <a:off x="5056" y="1904"/>
              <a:ext cx="48" cy="560"/>
            </a:xfrm>
            <a:prstGeom prst="line">
              <a:avLst/>
            </a:prstGeom>
            <a:noFill/>
            <a:ln w="19050" algn="ctr">
              <a:solidFill>
                <a:schemeClr val="tx1"/>
              </a:solidFill>
              <a:prstDash val="dash"/>
              <a:round/>
              <a:headEnd/>
              <a:tailEnd type="arrow" w="med" len="med"/>
            </a:ln>
          </p:spPr>
          <p:txBody>
            <a:bodyPr wrap="none" anchor="ctr"/>
            <a:lstStyle/>
            <a:p>
              <a:endParaRPr lang="fr-FR"/>
            </a:p>
          </p:txBody>
        </p:sp>
        <p:sp>
          <p:nvSpPr>
            <p:cNvPr id="1478694" name="Line 38"/>
            <p:cNvSpPr>
              <a:spLocks noChangeShapeType="1"/>
            </p:cNvSpPr>
            <p:nvPr/>
          </p:nvSpPr>
          <p:spPr bwMode="auto">
            <a:xfrm>
              <a:off x="5184" y="1912"/>
              <a:ext cx="64" cy="552"/>
            </a:xfrm>
            <a:prstGeom prst="line">
              <a:avLst/>
            </a:prstGeom>
            <a:noFill/>
            <a:ln w="19050" algn="ctr">
              <a:solidFill>
                <a:schemeClr val="tx1"/>
              </a:solidFill>
              <a:prstDash val="dash"/>
              <a:round/>
              <a:headEnd/>
              <a:tailEnd type="arrow" w="med" len="med"/>
            </a:ln>
          </p:spPr>
          <p:txBody>
            <a:bodyPr wrap="none" anchor="ctr"/>
            <a:lstStyle/>
            <a:p>
              <a:endParaRPr lang="fr-FR"/>
            </a:p>
          </p:txBody>
        </p:sp>
        <p:sp>
          <p:nvSpPr>
            <p:cNvPr id="1478695" name="Line 39"/>
            <p:cNvSpPr>
              <a:spLocks noChangeShapeType="1"/>
            </p:cNvSpPr>
            <p:nvPr/>
          </p:nvSpPr>
          <p:spPr bwMode="auto">
            <a:xfrm>
              <a:off x="5144" y="1920"/>
              <a:ext cx="0" cy="528"/>
            </a:xfrm>
            <a:prstGeom prst="line">
              <a:avLst/>
            </a:prstGeom>
            <a:noFill/>
            <a:ln w="19050" algn="ctr">
              <a:solidFill>
                <a:schemeClr val="tx1"/>
              </a:solidFill>
              <a:prstDash val="dash"/>
              <a:round/>
              <a:headEnd/>
              <a:tailEnd type="arrow" w="med" len="med"/>
            </a:ln>
          </p:spPr>
          <p:txBody>
            <a:bodyPr wrap="none" anchor="ctr"/>
            <a:lstStyle/>
            <a:p>
              <a:endParaRPr lang="fr-FR"/>
            </a:p>
          </p:txBody>
        </p:sp>
      </p:grpSp>
      <p:sp>
        <p:nvSpPr>
          <p:cNvPr id="1478696" name="Line 40"/>
          <p:cNvSpPr>
            <a:spLocks noChangeShapeType="1"/>
          </p:cNvSpPr>
          <p:nvPr/>
        </p:nvSpPr>
        <p:spPr bwMode="auto">
          <a:xfrm flipV="1">
            <a:off x="1625600" y="2497118"/>
            <a:ext cx="1971675" cy="1270000"/>
          </a:xfrm>
          <a:prstGeom prst="line">
            <a:avLst/>
          </a:prstGeom>
          <a:noFill/>
          <a:ln w="12700" algn="ctr">
            <a:solidFill>
              <a:schemeClr val="tx1"/>
            </a:solidFill>
            <a:round/>
            <a:headEnd/>
            <a:tailEnd type="triangle" w="med" len="med"/>
          </a:ln>
        </p:spPr>
        <p:txBody>
          <a:bodyPr anchor="ctr"/>
          <a:lstStyle/>
          <a:p>
            <a:endParaRPr lang="fr-FR"/>
          </a:p>
        </p:txBody>
      </p:sp>
      <p:sp>
        <p:nvSpPr>
          <p:cNvPr id="1478697" name="Line 41"/>
          <p:cNvSpPr>
            <a:spLocks noChangeShapeType="1"/>
          </p:cNvSpPr>
          <p:nvPr/>
        </p:nvSpPr>
        <p:spPr bwMode="auto">
          <a:xfrm flipH="1">
            <a:off x="1778000" y="2662218"/>
            <a:ext cx="1797050" cy="1193800"/>
          </a:xfrm>
          <a:prstGeom prst="line">
            <a:avLst/>
          </a:prstGeom>
          <a:noFill/>
          <a:ln w="12700" algn="ctr">
            <a:solidFill>
              <a:schemeClr val="tx1"/>
            </a:solidFill>
            <a:round/>
            <a:headEnd/>
            <a:tailEnd type="triangle" w="med" len="med"/>
          </a:ln>
        </p:spPr>
        <p:txBody>
          <a:bodyPr anchor="ctr"/>
          <a:lstStyle/>
          <a:p>
            <a:endParaRPr lang="fr-F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childTnLst>
                                    <p:set>
                                      <p:cBhvr>
                                        <p:cTn id="6" dur="1" fill="hold">
                                          <p:stCondLst>
                                            <p:cond delay="0"/>
                                          </p:stCondLst>
                                        </p:cTn>
                                        <p:tgtEl>
                                          <p:spTgt spid="1478679"/>
                                        </p:tgtEl>
                                        <p:attrNameLst>
                                          <p:attrName>style.visibility</p:attrName>
                                        </p:attrNameLst>
                                      </p:cBhvr>
                                      <p:to>
                                        <p:strVal val="visible"/>
                                      </p:to>
                                    </p:set>
                                    <p:animEffect transition="in" filter="wipe(left)">
                                      <p:cBhvr>
                                        <p:cTn id="7" dur="500"/>
                                        <p:tgtEl>
                                          <p:spTgt spid="1478679"/>
                                        </p:tgtEl>
                                      </p:cBhvr>
                                    </p:animEffect>
                                  </p:childTnLst>
                                </p:cTn>
                              </p:par>
                              <p:par>
                                <p:cTn id="8" presetID="22"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500"/>
                                        <p:tgtEl>
                                          <p:spTgt spid="5"/>
                                        </p:tgtEl>
                                      </p:cBhvr>
                                    </p:animEffect>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up)">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xit" presetSubtype="0" fill="hold" grpId="0" nodeType="clickEffect">
                                  <p:stCondLst>
                                    <p:cond delay="0"/>
                                  </p:stCondLst>
                                  <p:childTnLst>
                                    <p:animEffect transition="out" filter="dissolve">
                                      <p:cBhvr>
                                        <p:cTn id="22" dur="500"/>
                                        <p:tgtEl>
                                          <p:spTgt spid="1478679"/>
                                        </p:tgtEl>
                                      </p:cBhvr>
                                    </p:animEffect>
                                    <p:set>
                                      <p:cBhvr>
                                        <p:cTn id="23" dur="1" fill="hold">
                                          <p:stCondLst>
                                            <p:cond delay="499"/>
                                          </p:stCondLst>
                                        </p:cTn>
                                        <p:tgtEl>
                                          <p:spTgt spid="1478679"/>
                                        </p:tgtEl>
                                        <p:attrNameLst>
                                          <p:attrName>style.visibility</p:attrName>
                                        </p:attrNameLst>
                                      </p:cBhvr>
                                      <p:to>
                                        <p:strVal val="hidden"/>
                                      </p:to>
                                    </p:set>
                                  </p:childTnLst>
                                </p:cTn>
                              </p:par>
                              <p:par>
                                <p:cTn id="24" presetID="9" presetClass="emph" presetSubtype="0" nodeType="withEffect">
                                  <p:stCondLst>
                                    <p:cond delay="0"/>
                                  </p:stCondLst>
                                  <p:childTnLst>
                                    <p:set>
                                      <p:cBhvr rctx="PPT">
                                        <p:cTn id="25" dur="indefinite"/>
                                        <p:tgtEl>
                                          <p:spTgt spid="5"/>
                                        </p:tgtEl>
                                        <p:attrNameLst>
                                          <p:attrName>style.opacity</p:attrName>
                                        </p:attrNameLst>
                                      </p:cBhvr>
                                      <p:to>
                                        <p:strVal val="0.5"/>
                                      </p:to>
                                    </p:set>
                                    <p:animEffect filter="image" prLst="opacity: 0.5">
                                      <p:cBhvr rctx="IE">
                                        <p:cTn id="26" dur="indefinite"/>
                                        <p:tgtEl>
                                          <p:spTgt spid="5"/>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478675"/>
                                        </p:tgtEl>
                                        <p:attrNameLst>
                                          <p:attrName>style.visibility</p:attrName>
                                        </p:attrNameLst>
                                      </p:cBhvr>
                                      <p:to>
                                        <p:strVal val="visible"/>
                                      </p:to>
                                    </p:set>
                                    <p:animEffect transition="in" filter="wipe(left)">
                                      <p:cBhvr>
                                        <p:cTn id="29" dur="500"/>
                                        <p:tgtEl>
                                          <p:spTgt spid="1478675"/>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478661"/>
                                        </p:tgtEl>
                                        <p:attrNameLst>
                                          <p:attrName>style.visibility</p:attrName>
                                        </p:attrNameLst>
                                      </p:cBhvr>
                                      <p:to>
                                        <p:strVal val="visible"/>
                                      </p:to>
                                    </p:set>
                                    <p:animEffect transition="in" filter="wipe(left)">
                                      <p:cBhvr>
                                        <p:cTn id="32" dur="500"/>
                                        <p:tgtEl>
                                          <p:spTgt spid="147866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478676"/>
                                        </p:tgtEl>
                                        <p:attrNameLst>
                                          <p:attrName>style.visibility</p:attrName>
                                        </p:attrNameLst>
                                      </p:cBhvr>
                                      <p:to>
                                        <p:strVal val="visible"/>
                                      </p:to>
                                    </p:set>
                                    <p:animEffect transition="in" filter="wipe(left)">
                                      <p:cBhvr>
                                        <p:cTn id="37" dur="500"/>
                                        <p:tgtEl>
                                          <p:spTgt spid="1478676"/>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478659"/>
                                        </p:tgtEl>
                                        <p:attrNameLst>
                                          <p:attrName>style.visibility</p:attrName>
                                        </p:attrNameLst>
                                      </p:cBhvr>
                                      <p:to>
                                        <p:strVal val="visible"/>
                                      </p:to>
                                    </p:set>
                                    <p:animEffect transition="in" filter="wipe(left)">
                                      <p:cBhvr>
                                        <p:cTn id="40" dur="500"/>
                                        <p:tgtEl>
                                          <p:spTgt spid="1478659"/>
                                        </p:tgtEl>
                                      </p:cBhvr>
                                    </p:animEffect>
                                  </p:childTnLst>
                                </p:cTn>
                              </p:par>
                              <p:par>
                                <p:cTn id="41" presetID="9" presetClass="exit" presetSubtype="0" fill="hold" grpId="1" nodeType="withEffect">
                                  <p:stCondLst>
                                    <p:cond delay="0"/>
                                  </p:stCondLst>
                                  <p:childTnLst>
                                    <p:animEffect transition="out" filter="dissolve">
                                      <p:cBhvr>
                                        <p:cTn id="42" dur="500"/>
                                        <p:tgtEl>
                                          <p:spTgt spid="1478661"/>
                                        </p:tgtEl>
                                      </p:cBhvr>
                                    </p:animEffect>
                                    <p:set>
                                      <p:cBhvr>
                                        <p:cTn id="43" dur="1" fill="hold">
                                          <p:stCondLst>
                                            <p:cond delay="499"/>
                                          </p:stCondLst>
                                        </p:cTn>
                                        <p:tgtEl>
                                          <p:spTgt spid="1478661"/>
                                        </p:tgtEl>
                                        <p:attrNameLst>
                                          <p:attrName>style.visibility</p:attrName>
                                        </p:attrNameLst>
                                      </p:cBhvr>
                                      <p:to>
                                        <p:strVal val="hidden"/>
                                      </p:to>
                                    </p:set>
                                  </p:childTnLst>
                                </p:cTn>
                              </p:par>
                              <p:par>
                                <p:cTn id="44" presetID="9" presetClass="exit" presetSubtype="0" fill="hold" grpId="1" nodeType="withEffect">
                                  <p:stCondLst>
                                    <p:cond delay="0"/>
                                  </p:stCondLst>
                                  <p:childTnLst>
                                    <p:animEffect transition="out" filter="dissolve">
                                      <p:cBhvr>
                                        <p:cTn id="45" dur="500"/>
                                        <p:tgtEl>
                                          <p:spTgt spid="1478675"/>
                                        </p:tgtEl>
                                      </p:cBhvr>
                                    </p:animEffect>
                                    <p:set>
                                      <p:cBhvr>
                                        <p:cTn id="46" dur="1" fill="hold">
                                          <p:stCondLst>
                                            <p:cond delay="499"/>
                                          </p:stCondLst>
                                        </p:cTn>
                                        <p:tgtEl>
                                          <p:spTgt spid="1478675"/>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grpId="0" nodeType="clickEffect">
                                  <p:stCondLst>
                                    <p:cond delay="0"/>
                                  </p:stCondLst>
                                  <p:childTnLst>
                                    <p:set>
                                      <p:cBhvr>
                                        <p:cTn id="50" dur="1" fill="hold">
                                          <p:stCondLst>
                                            <p:cond delay="0"/>
                                          </p:stCondLst>
                                        </p:cTn>
                                        <p:tgtEl>
                                          <p:spTgt spid="1478677"/>
                                        </p:tgtEl>
                                        <p:attrNameLst>
                                          <p:attrName>style.visibility</p:attrName>
                                        </p:attrNameLst>
                                      </p:cBhvr>
                                      <p:to>
                                        <p:strVal val="visible"/>
                                      </p:to>
                                    </p:set>
                                    <p:animEffect transition="in" filter="wipe(right)">
                                      <p:cBhvr>
                                        <p:cTn id="51" dur="500"/>
                                        <p:tgtEl>
                                          <p:spTgt spid="1478677"/>
                                        </p:tgtEl>
                                      </p:cBhvr>
                                    </p:animEffect>
                                  </p:childTnLst>
                                </p:cTn>
                              </p:par>
                              <p:par>
                                <p:cTn id="52" presetID="22" presetClass="entr" presetSubtype="2" fill="hold" grpId="0" nodeType="withEffect">
                                  <p:stCondLst>
                                    <p:cond delay="0"/>
                                  </p:stCondLst>
                                  <p:childTnLst>
                                    <p:set>
                                      <p:cBhvr>
                                        <p:cTn id="53" dur="1" fill="hold">
                                          <p:stCondLst>
                                            <p:cond delay="0"/>
                                          </p:stCondLst>
                                        </p:cTn>
                                        <p:tgtEl>
                                          <p:spTgt spid="1478660"/>
                                        </p:tgtEl>
                                        <p:attrNameLst>
                                          <p:attrName>style.visibility</p:attrName>
                                        </p:attrNameLst>
                                      </p:cBhvr>
                                      <p:to>
                                        <p:strVal val="visible"/>
                                      </p:to>
                                    </p:set>
                                    <p:animEffect transition="in" filter="wipe(right)">
                                      <p:cBhvr>
                                        <p:cTn id="54" dur="500"/>
                                        <p:tgtEl>
                                          <p:spTgt spid="1478660"/>
                                        </p:tgtEl>
                                      </p:cBhvr>
                                    </p:animEffect>
                                  </p:childTnLst>
                                </p:cTn>
                              </p:par>
                              <p:par>
                                <p:cTn id="55" presetID="9" presetClass="exit" presetSubtype="0" fill="hold" grpId="1" nodeType="withEffect">
                                  <p:stCondLst>
                                    <p:cond delay="0"/>
                                  </p:stCondLst>
                                  <p:childTnLst>
                                    <p:animEffect transition="out" filter="dissolve">
                                      <p:cBhvr>
                                        <p:cTn id="56" dur="500"/>
                                        <p:tgtEl>
                                          <p:spTgt spid="1478659"/>
                                        </p:tgtEl>
                                      </p:cBhvr>
                                    </p:animEffect>
                                    <p:set>
                                      <p:cBhvr>
                                        <p:cTn id="57" dur="1" fill="hold">
                                          <p:stCondLst>
                                            <p:cond delay="499"/>
                                          </p:stCondLst>
                                        </p:cTn>
                                        <p:tgtEl>
                                          <p:spTgt spid="1478659"/>
                                        </p:tgtEl>
                                        <p:attrNameLst>
                                          <p:attrName>style.visibility</p:attrName>
                                        </p:attrNameLst>
                                      </p:cBhvr>
                                      <p:to>
                                        <p:strVal val="hidden"/>
                                      </p:to>
                                    </p:set>
                                  </p:childTnLst>
                                </p:cTn>
                              </p:par>
                              <p:par>
                                <p:cTn id="58" presetID="9" presetClass="exit" presetSubtype="0" fill="hold" grpId="1" nodeType="withEffect">
                                  <p:stCondLst>
                                    <p:cond delay="0"/>
                                  </p:stCondLst>
                                  <p:childTnLst>
                                    <p:animEffect transition="out" filter="dissolve">
                                      <p:cBhvr>
                                        <p:cTn id="59" dur="500"/>
                                        <p:tgtEl>
                                          <p:spTgt spid="1478676"/>
                                        </p:tgtEl>
                                      </p:cBhvr>
                                    </p:animEffect>
                                    <p:set>
                                      <p:cBhvr>
                                        <p:cTn id="60" dur="1" fill="hold">
                                          <p:stCondLst>
                                            <p:cond delay="499"/>
                                          </p:stCondLst>
                                        </p:cTn>
                                        <p:tgtEl>
                                          <p:spTgt spid="1478676"/>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2" presetClass="entr" presetSubtype="2" fill="hold" grpId="0" nodeType="clickEffect">
                                  <p:stCondLst>
                                    <p:cond delay="0"/>
                                  </p:stCondLst>
                                  <p:childTnLst>
                                    <p:set>
                                      <p:cBhvr>
                                        <p:cTn id="64" dur="1" fill="hold">
                                          <p:stCondLst>
                                            <p:cond delay="0"/>
                                          </p:stCondLst>
                                        </p:cTn>
                                        <p:tgtEl>
                                          <p:spTgt spid="1478678"/>
                                        </p:tgtEl>
                                        <p:attrNameLst>
                                          <p:attrName>style.visibility</p:attrName>
                                        </p:attrNameLst>
                                      </p:cBhvr>
                                      <p:to>
                                        <p:strVal val="visible"/>
                                      </p:to>
                                    </p:set>
                                    <p:animEffect transition="in" filter="wipe(right)">
                                      <p:cBhvr>
                                        <p:cTn id="65" dur="500"/>
                                        <p:tgtEl>
                                          <p:spTgt spid="1478678"/>
                                        </p:tgtEl>
                                      </p:cBhvr>
                                    </p:animEffect>
                                  </p:childTnLst>
                                </p:cTn>
                              </p:par>
                              <p:par>
                                <p:cTn id="66" presetID="22" presetClass="entr" presetSubtype="2" fill="hold" grpId="0" nodeType="withEffect">
                                  <p:stCondLst>
                                    <p:cond delay="0"/>
                                  </p:stCondLst>
                                  <p:childTnLst>
                                    <p:set>
                                      <p:cBhvr>
                                        <p:cTn id="67" dur="1" fill="hold">
                                          <p:stCondLst>
                                            <p:cond delay="0"/>
                                          </p:stCondLst>
                                        </p:cTn>
                                        <p:tgtEl>
                                          <p:spTgt spid="1478680"/>
                                        </p:tgtEl>
                                        <p:attrNameLst>
                                          <p:attrName>style.visibility</p:attrName>
                                        </p:attrNameLst>
                                      </p:cBhvr>
                                      <p:to>
                                        <p:strVal val="visible"/>
                                      </p:to>
                                    </p:set>
                                    <p:animEffect transition="in" filter="wipe(right)">
                                      <p:cBhvr>
                                        <p:cTn id="68" dur="500"/>
                                        <p:tgtEl>
                                          <p:spTgt spid="1478680"/>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1478684"/>
                                        </p:tgtEl>
                                        <p:attrNameLst>
                                          <p:attrName>style.visibility</p:attrName>
                                        </p:attrNameLst>
                                      </p:cBhvr>
                                      <p:to>
                                        <p:strVal val="visible"/>
                                      </p:to>
                                    </p:set>
                                    <p:animEffect transition="in" filter="wipe(left)">
                                      <p:cBhvr>
                                        <p:cTn id="72" dur="500"/>
                                        <p:tgtEl>
                                          <p:spTgt spid="1478684"/>
                                        </p:tgtEl>
                                      </p:cBhvr>
                                    </p:animEffect>
                                  </p:childTnLst>
                                </p:cTn>
                              </p:par>
                              <p:par>
                                <p:cTn id="73" presetID="22" presetClass="entr" presetSubtype="4" fill="hold" nodeType="withEffect">
                                  <p:stCondLst>
                                    <p:cond delay="0"/>
                                  </p:stCondLst>
                                  <p:childTnLst>
                                    <p:set>
                                      <p:cBhvr>
                                        <p:cTn id="74" dur="1" fill="hold">
                                          <p:stCondLst>
                                            <p:cond delay="0"/>
                                          </p:stCondLst>
                                        </p:cTn>
                                        <p:tgtEl>
                                          <p:spTgt spid="1478686"/>
                                        </p:tgtEl>
                                        <p:attrNameLst>
                                          <p:attrName>style.visibility</p:attrName>
                                        </p:attrNameLst>
                                      </p:cBhvr>
                                      <p:to>
                                        <p:strVal val="visible"/>
                                      </p:to>
                                    </p:set>
                                    <p:animEffect transition="in" filter="wipe(down)">
                                      <p:cBhvr>
                                        <p:cTn id="75" dur="1000"/>
                                        <p:tgtEl>
                                          <p:spTgt spid="1478686"/>
                                        </p:tgtEl>
                                      </p:cBhvr>
                                    </p:animEffect>
                                  </p:childTnLst>
                                </p:cTn>
                              </p:par>
                            </p:childTnLst>
                          </p:cTn>
                        </p:par>
                        <p:par>
                          <p:cTn id="76" fill="hold">
                            <p:stCondLst>
                              <p:cond delay="1500"/>
                            </p:stCondLst>
                            <p:childTnLst>
                              <p:par>
                                <p:cTn id="77" presetID="24" presetClass="emph" presetSubtype="0" fill="hold" grpId="0" nodeType="afterEffect">
                                  <p:stCondLst>
                                    <p:cond delay="0"/>
                                  </p:stCondLst>
                                  <p:childTnLst>
                                    <p:animClr clrSpc="hsl" dir="cw">
                                      <p:cBhvr override="childStyle">
                                        <p:cTn id="78" dur="500" fill="hold"/>
                                        <p:tgtEl>
                                          <p:spTgt spid="1478683"/>
                                        </p:tgtEl>
                                        <p:attrNameLst>
                                          <p:attrName>style.color</p:attrName>
                                        </p:attrNameLst>
                                      </p:cBhvr>
                                      <p:by>
                                        <p:hsl h="0" s="-12549" l="-25098"/>
                                      </p:by>
                                    </p:animClr>
                                    <p:animClr clrSpc="hsl" dir="cw">
                                      <p:cBhvr>
                                        <p:cTn id="79" dur="500" fill="hold"/>
                                        <p:tgtEl>
                                          <p:spTgt spid="1478683"/>
                                        </p:tgtEl>
                                        <p:attrNameLst>
                                          <p:attrName>fillcolor</p:attrName>
                                        </p:attrNameLst>
                                      </p:cBhvr>
                                      <p:by>
                                        <p:hsl h="0" s="-12549" l="-25098"/>
                                      </p:by>
                                    </p:animClr>
                                    <p:animClr clrSpc="hsl" dir="cw">
                                      <p:cBhvr>
                                        <p:cTn id="80" dur="500" fill="hold"/>
                                        <p:tgtEl>
                                          <p:spTgt spid="1478683"/>
                                        </p:tgtEl>
                                        <p:attrNameLst>
                                          <p:attrName>stroke.color</p:attrName>
                                        </p:attrNameLst>
                                      </p:cBhvr>
                                      <p:by>
                                        <p:hsl h="0" s="-12549" l="-25098"/>
                                      </p:by>
                                    </p:animClr>
                                    <p:set>
                                      <p:cBhvr>
                                        <p:cTn id="81" dur="500" fill="hold"/>
                                        <p:tgtEl>
                                          <p:spTgt spid="1478683"/>
                                        </p:tgtEl>
                                        <p:attrNameLst>
                                          <p:attrName>fill.type</p:attrName>
                                        </p:attrNameLst>
                                      </p:cBhvr>
                                      <p:to>
                                        <p:strVal val="solid"/>
                                      </p:to>
                                    </p:set>
                                  </p:childTnLst>
                                </p:cTn>
                              </p:par>
                              <p:par>
                                <p:cTn id="82" presetID="24" presetClass="emph" presetSubtype="0" fill="hold" grpId="0" nodeType="withEffect">
                                  <p:stCondLst>
                                    <p:cond delay="0"/>
                                  </p:stCondLst>
                                  <p:childTnLst>
                                    <p:animClr clrSpc="hsl" dir="cw">
                                      <p:cBhvr override="childStyle">
                                        <p:cTn id="83" dur="500" fill="hold"/>
                                        <p:tgtEl>
                                          <p:spTgt spid="1478663"/>
                                        </p:tgtEl>
                                        <p:attrNameLst>
                                          <p:attrName>style.color</p:attrName>
                                        </p:attrNameLst>
                                      </p:cBhvr>
                                      <p:by>
                                        <p:hsl h="0" s="-12549" l="-25098"/>
                                      </p:by>
                                    </p:animClr>
                                    <p:animClr clrSpc="hsl" dir="cw">
                                      <p:cBhvr>
                                        <p:cTn id="84" dur="500" fill="hold"/>
                                        <p:tgtEl>
                                          <p:spTgt spid="1478663"/>
                                        </p:tgtEl>
                                        <p:attrNameLst>
                                          <p:attrName>fillcolor</p:attrName>
                                        </p:attrNameLst>
                                      </p:cBhvr>
                                      <p:by>
                                        <p:hsl h="0" s="-12549" l="-25098"/>
                                      </p:by>
                                    </p:animClr>
                                    <p:animClr clrSpc="hsl" dir="cw">
                                      <p:cBhvr>
                                        <p:cTn id="85" dur="500" fill="hold"/>
                                        <p:tgtEl>
                                          <p:spTgt spid="1478663"/>
                                        </p:tgtEl>
                                        <p:attrNameLst>
                                          <p:attrName>stroke.color</p:attrName>
                                        </p:attrNameLst>
                                      </p:cBhvr>
                                      <p:by>
                                        <p:hsl h="0" s="-12549" l="-25098"/>
                                      </p:by>
                                    </p:animClr>
                                    <p:set>
                                      <p:cBhvr>
                                        <p:cTn id="86" dur="500" fill="hold"/>
                                        <p:tgtEl>
                                          <p:spTgt spid="1478663"/>
                                        </p:tgtEl>
                                        <p:attrNameLst>
                                          <p:attrName>fill.type</p:attrName>
                                        </p:attrNameLst>
                                      </p:cBhvr>
                                      <p:to>
                                        <p:strVal val="solid"/>
                                      </p:to>
                                    </p:set>
                                  </p:childTnLst>
                                </p:cTn>
                              </p:par>
                              <p:par>
                                <p:cTn id="87" presetID="9" presetClass="exit" presetSubtype="0" fill="hold" grpId="1" nodeType="withEffect">
                                  <p:stCondLst>
                                    <p:cond delay="0"/>
                                  </p:stCondLst>
                                  <p:childTnLst>
                                    <p:animEffect transition="out" filter="dissolve">
                                      <p:cBhvr>
                                        <p:cTn id="88" dur="500"/>
                                        <p:tgtEl>
                                          <p:spTgt spid="1478677"/>
                                        </p:tgtEl>
                                      </p:cBhvr>
                                    </p:animEffect>
                                    <p:set>
                                      <p:cBhvr>
                                        <p:cTn id="89" dur="1" fill="hold">
                                          <p:stCondLst>
                                            <p:cond delay="499"/>
                                          </p:stCondLst>
                                        </p:cTn>
                                        <p:tgtEl>
                                          <p:spTgt spid="1478677"/>
                                        </p:tgtEl>
                                        <p:attrNameLst>
                                          <p:attrName>style.visibility</p:attrName>
                                        </p:attrNameLst>
                                      </p:cBhvr>
                                      <p:to>
                                        <p:strVal val="hidden"/>
                                      </p:to>
                                    </p:set>
                                  </p:childTnLst>
                                </p:cTn>
                              </p:par>
                              <p:par>
                                <p:cTn id="90" presetID="9" presetClass="exit" presetSubtype="0" fill="hold" grpId="1" nodeType="withEffect">
                                  <p:stCondLst>
                                    <p:cond delay="0"/>
                                  </p:stCondLst>
                                  <p:childTnLst>
                                    <p:animEffect transition="out" filter="dissolve">
                                      <p:cBhvr>
                                        <p:cTn id="91" dur="500"/>
                                        <p:tgtEl>
                                          <p:spTgt spid="1478660"/>
                                        </p:tgtEl>
                                      </p:cBhvr>
                                    </p:animEffect>
                                    <p:set>
                                      <p:cBhvr>
                                        <p:cTn id="92" dur="1" fill="hold">
                                          <p:stCondLst>
                                            <p:cond delay="499"/>
                                          </p:stCondLst>
                                        </p:cTn>
                                        <p:tgtEl>
                                          <p:spTgt spid="1478660"/>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1478696"/>
                                        </p:tgtEl>
                                        <p:attrNameLst>
                                          <p:attrName>style.visibility</p:attrName>
                                        </p:attrNameLst>
                                      </p:cBhvr>
                                      <p:to>
                                        <p:strVal val="visible"/>
                                      </p:to>
                                    </p:set>
                                    <p:animEffect transition="in" filter="wipe(down)">
                                      <p:cBhvr>
                                        <p:cTn id="97" dur="500"/>
                                        <p:tgtEl>
                                          <p:spTgt spid="1478696"/>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1478681"/>
                                        </p:tgtEl>
                                        <p:attrNameLst>
                                          <p:attrName>style.visibility</p:attrName>
                                        </p:attrNameLst>
                                      </p:cBhvr>
                                      <p:to>
                                        <p:strVal val="visible"/>
                                      </p:to>
                                    </p:set>
                                    <p:animEffect transition="in" filter="wipe(left)">
                                      <p:cBhvr>
                                        <p:cTn id="100" dur="500"/>
                                        <p:tgtEl>
                                          <p:spTgt spid="1478681"/>
                                        </p:tgtEl>
                                      </p:cBhvr>
                                    </p:animEffect>
                                  </p:childTnLst>
                                </p:cTn>
                              </p:par>
                              <p:par>
                                <p:cTn id="101" presetID="9" presetClass="exit" presetSubtype="0" fill="hold" grpId="1" nodeType="withEffect">
                                  <p:stCondLst>
                                    <p:cond delay="0"/>
                                  </p:stCondLst>
                                  <p:childTnLst>
                                    <p:animEffect transition="out" filter="dissolve">
                                      <p:cBhvr>
                                        <p:cTn id="102" dur="500"/>
                                        <p:tgtEl>
                                          <p:spTgt spid="1478678"/>
                                        </p:tgtEl>
                                      </p:cBhvr>
                                    </p:animEffect>
                                    <p:set>
                                      <p:cBhvr>
                                        <p:cTn id="103" dur="1" fill="hold">
                                          <p:stCondLst>
                                            <p:cond delay="499"/>
                                          </p:stCondLst>
                                        </p:cTn>
                                        <p:tgtEl>
                                          <p:spTgt spid="1478678"/>
                                        </p:tgtEl>
                                        <p:attrNameLst>
                                          <p:attrName>style.visibility</p:attrName>
                                        </p:attrNameLst>
                                      </p:cBhvr>
                                      <p:to>
                                        <p:strVal val="hidden"/>
                                      </p:to>
                                    </p:set>
                                  </p:childTnLst>
                                </p:cTn>
                              </p:par>
                              <p:par>
                                <p:cTn id="104" presetID="9" presetClass="exit" presetSubtype="0" fill="hold" grpId="1" nodeType="withEffect">
                                  <p:stCondLst>
                                    <p:cond delay="0"/>
                                  </p:stCondLst>
                                  <p:childTnLst>
                                    <p:animEffect transition="out" filter="dissolve">
                                      <p:cBhvr>
                                        <p:cTn id="105" dur="500"/>
                                        <p:tgtEl>
                                          <p:spTgt spid="1478680"/>
                                        </p:tgtEl>
                                      </p:cBhvr>
                                    </p:animEffect>
                                    <p:set>
                                      <p:cBhvr>
                                        <p:cTn id="106" dur="1" fill="hold">
                                          <p:stCondLst>
                                            <p:cond delay="499"/>
                                          </p:stCondLst>
                                        </p:cTn>
                                        <p:tgtEl>
                                          <p:spTgt spid="1478680"/>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22" presetClass="entr" presetSubtype="1" fill="hold" grpId="0" nodeType="clickEffect">
                                  <p:stCondLst>
                                    <p:cond delay="0"/>
                                  </p:stCondLst>
                                  <p:childTnLst>
                                    <p:set>
                                      <p:cBhvr>
                                        <p:cTn id="110" dur="1" fill="hold">
                                          <p:stCondLst>
                                            <p:cond delay="0"/>
                                          </p:stCondLst>
                                        </p:cTn>
                                        <p:tgtEl>
                                          <p:spTgt spid="1478697"/>
                                        </p:tgtEl>
                                        <p:attrNameLst>
                                          <p:attrName>style.visibility</p:attrName>
                                        </p:attrNameLst>
                                      </p:cBhvr>
                                      <p:to>
                                        <p:strVal val="visible"/>
                                      </p:to>
                                    </p:set>
                                    <p:animEffect transition="in" filter="wipe(up)">
                                      <p:cBhvr>
                                        <p:cTn id="111" dur="500"/>
                                        <p:tgtEl>
                                          <p:spTgt spid="1478697"/>
                                        </p:tgtEl>
                                      </p:cBhvr>
                                    </p:animEffect>
                                  </p:childTnLst>
                                </p:cTn>
                              </p:par>
                              <p:par>
                                <p:cTn id="112" presetID="22" presetClass="entr" presetSubtype="2" fill="hold" grpId="0" nodeType="withEffect">
                                  <p:stCondLst>
                                    <p:cond delay="0"/>
                                  </p:stCondLst>
                                  <p:childTnLst>
                                    <p:set>
                                      <p:cBhvr>
                                        <p:cTn id="113" dur="1" fill="hold">
                                          <p:stCondLst>
                                            <p:cond delay="0"/>
                                          </p:stCondLst>
                                        </p:cTn>
                                        <p:tgtEl>
                                          <p:spTgt spid="1478682"/>
                                        </p:tgtEl>
                                        <p:attrNameLst>
                                          <p:attrName>style.visibility</p:attrName>
                                        </p:attrNameLst>
                                      </p:cBhvr>
                                      <p:to>
                                        <p:strVal val="visible"/>
                                      </p:to>
                                    </p:set>
                                    <p:animEffect transition="in" filter="wipe(right)">
                                      <p:cBhvr>
                                        <p:cTn id="114" dur="500"/>
                                        <p:tgtEl>
                                          <p:spTgt spid="1478682"/>
                                        </p:tgtEl>
                                      </p:cBhvr>
                                    </p:animEffect>
                                  </p:childTnLst>
                                </p:cTn>
                              </p:par>
                              <p:par>
                                <p:cTn id="115" presetID="10" presetClass="exit" presetSubtype="0" fill="hold" grpId="1" nodeType="withEffect">
                                  <p:stCondLst>
                                    <p:cond delay="0"/>
                                  </p:stCondLst>
                                  <p:childTnLst>
                                    <p:animEffect transition="out" filter="fade">
                                      <p:cBhvr>
                                        <p:cTn id="116" dur="500"/>
                                        <p:tgtEl>
                                          <p:spTgt spid="1478696"/>
                                        </p:tgtEl>
                                      </p:cBhvr>
                                    </p:animEffect>
                                    <p:set>
                                      <p:cBhvr>
                                        <p:cTn id="117" dur="1" fill="hold">
                                          <p:stCondLst>
                                            <p:cond delay="499"/>
                                          </p:stCondLst>
                                        </p:cTn>
                                        <p:tgtEl>
                                          <p:spTgt spid="1478696"/>
                                        </p:tgtEl>
                                        <p:attrNameLst>
                                          <p:attrName>style.visibility</p:attrName>
                                        </p:attrNameLst>
                                      </p:cBhvr>
                                      <p:to>
                                        <p:strVal val="hidden"/>
                                      </p:to>
                                    </p:set>
                                  </p:childTnLst>
                                </p:cTn>
                              </p:par>
                              <p:par>
                                <p:cTn id="118" presetID="9" presetClass="exit" presetSubtype="0" fill="hold" grpId="1" nodeType="withEffect">
                                  <p:stCondLst>
                                    <p:cond delay="0"/>
                                  </p:stCondLst>
                                  <p:childTnLst>
                                    <p:animEffect transition="out" filter="dissolve">
                                      <p:cBhvr>
                                        <p:cTn id="119" dur="500"/>
                                        <p:tgtEl>
                                          <p:spTgt spid="1478681"/>
                                        </p:tgtEl>
                                      </p:cBhvr>
                                    </p:animEffect>
                                    <p:set>
                                      <p:cBhvr>
                                        <p:cTn id="120" dur="1" fill="hold">
                                          <p:stCondLst>
                                            <p:cond delay="499"/>
                                          </p:stCondLst>
                                        </p:cTn>
                                        <p:tgtEl>
                                          <p:spTgt spid="1478681"/>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22" presetClass="entr" presetSubtype="8" fill="hold" grpId="2" nodeType="clickEffect">
                                  <p:stCondLst>
                                    <p:cond delay="0"/>
                                  </p:stCondLst>
                                  <p:childTnLst>
                                    <p:set>
                                      <p:cBhvr>
                                        <p:cTn id="124" dur="1" fill="hold">
                                          <p:stCondLst>
                                            <p:cond delay="0"/>
                                          </p:stCondLst>
                                        </p:cTn>
                                        <p:tgtEl>
                                          <p:spTgt spid="1478675"/>
                                        </p:tgtEl>
                                        <p:attrNameLst>
                                          <p:attrName>style.visibility</p:attrName>
                                        </p:attrNameLst>
                                      </p:cBhvr>
                                      <p:to>
                                        <p:strVal val="visible"/>
                                      </p:to>
                                    </p:set>
                                    <p:animEffect transition="in" filter="wipe(left)">
                                      <p:cBhvr>
                                        <p:cTn id="125" dur="500"/>
                                        <p:tgtEl>
                                          <p:spTgt spid="1478675"/>
                                        </p:tgtEl>
                                      </p:cBhvr>
                                    </p:animEffect>
                                  </p:childTnLst>
                                </p:cTn>
                              </p:par>
                              <p:par>
                                <p:cTn id="126" presetID="22" presetClass="entr" presetSubtype="8" fill="hold" grpId="0" nodeType="withEffect">
                                  <p:stCondLst>
                                    <p:cond delay="0"/>
                                  </p:stCondLst>
                                  <p:childTnLst>
                                    <p:set>
                                      <p:cBhvr>
                                        <p:cTn id="127" dur="1" fill="hold">
                                          <p:stCondLst>
                                            <p:cond delay="0"/>
                                          </p:stCondLst>
                                        </p:cTn>
                                        <p:tgtEl>
                                          <p:spTgt spid="1478658"/>
                                        </p:tgtEl>
                                        <p:attrNameLst>
                                          <p:attrName>style.visibility</p:attrName>
                                        </p:attrNameLst>
                                      </p:cBhvr>
                                      <p:to>
                                        <p:strVal val="visible"/>
                                      </p:to>
                                    </p:set>
                                    <p:animEffect transition="in" filter="wipe(left)">
                                      <p:cBhvr>
                                        <p:cTn id="128" dur="500"/>
                                        <p:tgtEl>
                                          <p:spTgt spid="1478658"/>
                                        </p:tgtEl>
                                      </p:cBhvr>
                                    </p:animEffect>
                                  </p:childTnLst>
                                </p:cTn>
                              </p:par>
                              <p:par>
                                <p:cTn id="129" presetID="10" presetClass="exit" presetSubtype="0" fill="hold" grpId="1" nodeType="withEffect">
                                  <p:stCondLst>
                                    <p:cond delay="0"/>
                                  </p:stCondLst>
                                  <p:childTnLst>
                                    <p:animEffect transition="out" filter="fade">
                                      <p:cBhvr>
                                        <p:cTn id="130" dur="500"/>
                                        <p:tgtEl>
                                          <p:spTgt spid="1478697"/>
                                        </p:tgtEl>
                                      </p:cBhvr>
                                    </p:animEffect>
                                    <p:set>
                                      <p:cBhvr>
                                        <p:cTn id="131" dur="1" fill="hold">
                                          <p:stCondLst>
                                            <p:cond delay="499"/>
                                          </p:stCondLst>
                                        </p:cTn>
                                        <p:tgtEl>
                                          <p:spTgt spid="1478697"/>
                                        </p:tgtEl>
                                        <p:attrNameLst>
                                          <p:attrName>style.visibility</p:attrName>
                                        </p:attrNameLst>
                                      </p:cBhvr>
                                      <p:to>
                                        <p:strVal val="hidden"/>
                                      </p:to>
                                    </p:set>
                                  </p:childTnLst>
                                </p:cTn>
                              </p:par>
                              <p:par>
                                <p:cTn id="132" presetID="9" presetClass="exit" presetSubtype="0" fill="hold" grpId="1" nodeType="withEffect">
                                  <p:stCondLst>
                                    <p:cond delay="0"/>
                                  </p:stCondLst>
                                  <p:childTnLst>
                                    <p:animEffect transition="out" filter="dissolve">
                                      <p:cBhvr>
                                        <p:cTn id="133" dur="500"/>
                                        <p:tgtEl>
                                          <p:spTgt spid="1478682"/>
                                        </p:tgtEl>
                                      </p:cBhvr>
                                    </p:animEffect>
                                    <p:set>
                                      <p:cBhvr>
                                        <p:cTn id="134" dur="1" fill="hold">
                                          <p:stCondLst>
                                            <p:cond delay="499"/>
                                          </p:stCondLst>
                                        </p:cTn>
                                        <p:tgtEl>
                                          <p:spTgt spid="1478682"/>
                                        </p:tgtEl>
                                        <p:attrNameLst>
                                          <p:attrName>style.visibility</p:attrName>
                                        </p:attrNameLst>
                                      </p:cBhvr>
                                      <p:to>
                                        <p:strVal val="hidden"/>
                                      </p:to>
                                    </p:set>
                                  </p:childTnLst>
                                </p:cTn>
                              </p:par>
                            </p:childTnLst>
                          </p:cTn>
                        </p:par>
                      </p:childTnLst>
                    </p:cTn>
                  </p:par>
                  <p:par>
                    <p:cTn id="135" fill="hold">
                      <p:stCondLst>
                        <p:cond delay="indefinite"/>
                      </p:stCondLst>
                      <p:childTnLst>
                        <p:par>
                          <p:cTn id="136" fill="hold">
                            <p:stCondLst>
                              <p:cond delay="0"/>
                            </p:stCondLst>
                            <p:childTnLst>
                              <p:par>
                                <p:cTn id="137" presetID="22" presetClass="entr" presetSubtype="8" fill="hold" grpId="2" nodeType="clickEffect">
                                  <p:stCondLst>
                                    <p:cond delay="0"/>
                                  </p:stCondLst>
                                  <p:childTnLst>
                                    <p:set>
                                      <p:cBhvr>
                                        <p:cTn id="138" dur="1" fill="hold">
                                          <p:stCondLst>
                                            <p:cond delay="0"/>
                                          </p:stCondLst>
                                        </p:cTn>
                                        <p:tgtEl>
                                          <p:spTgt spid="1478676"/>
                                        </p:tgtEl>
                                        <p:attrNameLst>
                                          <p:attrName>style.visibility</p:attrName>
                                        </p:attrNameLst>
                                      </p:cBhvr>
                                      <p:to>
                                        <p:strVal val="visible"/>
                                      </p:to>
                                    </p:set>
                                    <p:animEffect transition="in" filter="wipe(left)">
                                      <p:cBhvr>
                                        <p:cTn id="139" dur="500"/>
                                        <p:tgtEl>
                                          <p:spTgt spid="1478676"/>
                                        </p:tgtEl>
                                      </p:cBhvr>
                                    </p:animEffect>
                                  </p:childTnLst>
                                </p:cTn>
                              </p:par>
                              <p:par>
                                <p:cTn id="140" presetID="22" presetClass="entr" presetSubtype="8" fill="hold" grpId="2" nodeType="withEffect">
                                  <p:stCondLst>
                                    <p:cond delay="0"/>
                                  </p:stCondLst>
                                  <p:childTnLst>
                                    <p:set>
                                      <p:cBhvr>
                                        <p:cTn id="141" dur="1" fill="hold">
                                          <p:stCondLst>
                                            <p:cond delay="0"/>
                                          </p:stCondLst>
                                        </p:cTn>
                                        <p:tgtEl>
                                          <p:spTgt spid="1478659"/>
                                        </p:tgtEl>
                                        <p:attrNameLst>
                                          <p:attrName>style.visibility</p:attrName>
                                        </p:attrNameLst>
                                      </p:cBhvr>
                                      <p:to>
                                        <p:strVal val="visible"/>
                                      </p:to>
                                    </p:set>
                                    <p:animEffect transition="in" filter="wipe(left)">
                                      <p:cBhvr>
                                        <p:cTn id="142" dur="500"/>
                                        <p:tgtEl>
                                          <p:spTgt spid="1478659"/>
                                        </p:tgtEl>
                                      </p:cBhvr>
                                    </p:animEffect>
                                  </p:childTnLst>
                                </p:cTn>
                              </p:par>
                              <p:par>
                                <p:cTn id="143" presetID="9" presetClass="exit" presetSubtype="0" fill="hold" grpId="1" nodeType="withEffect">
                                  <p:stCondLst>
                                    <p:cond delay="0"/>
                                  </p:stCondLst>
                                  <p:childTnLst>
                                    <p:animEffect transition="out" filter="dissolve">
                                      <p:cBhvr>
                                        <p:cTn id="144" dur="500"/>
                                        <p:tgtEl>
                                          <p:spTgt spid="1478658"/>
                                        </p:tgtEl>
                                      </p:cBhvr>
                                    </p:animEffect>
                                    <p:set>
                                      <p:cBhvr>
                                        <p:cTn id="145" dur="1" fill="hold">
                                          <p:stCondLst>
                                            <p:cond delay="499"/>
                                          </p:stCondLst>
                                        </p:cTn>
                                        <p:tgtEl>
                                          <p:spTgt spid="1478658"/>
                                        </p:tgtEl>
                                        <p:attrNameLst>
                                          <p:attrName>style.visibility</p:attrName>
                                        </p:attrNameLst>
                                      </p:cBhvr>
                                      <p:to>
                                        <p:strVal val="hidden"/>
                                      </p:to>
                                    </p:set>
                                  </p:childTnLst>
                                </p:cTn>
                              </p:par>
                              <p:par>
                                <p:cTn id="146" presetID="9" presetClass="exit" presetSubtype="0" fill="hold" grpId="3" nodeType="withEffect">
                                  <p:stCondLst>
                                    <p:cond delay="0"/>
                                  </p:stCondLst>
                                  <p:childTnLst>
                                    <p:animEffect transition="out" filter="dissolve">
                                      <p:cBhvr>
                                        <p:cTn id="147" dur="500"/>
                                        <p:tgtEl>
                                          <p:spTgt spid="1478675"/>
                                        </p:tgtEl>
                                      </p:cBhvr>
                                    </p:animEffect>
                                    <p:set>
                                      <p:cBhvr>
                                        <p:cTn id="148" dur="1" fill="hold">
                                          <p:stCondLst>
                                            <p:cond delay="499"/>
                                          </p:stCondLst>
                                        </p:cTn>
                                        <p:tgtEl>
                                          <p:spTgt spid="1478675"/>
                                        </p:tgtEl>
                                        <p:attrNameLst>
                                          <p:attrName>style.visibility</p:attrName>
                                        </p:attrNameLst>
                                      </p:cBhvr>
                                      <p:to>
                                        <p:strVal val="hidden"/>
                                      </p:to>
                                    </p:set>
                                  </p:childTnLst>
                                </p:cTn>
                              </p:par>
                            </p:childTnLst>
                          </p:cTn>
                        </p:par>
                      </p:childTnLst>
                    </p:cTn>
                  </p:par>
                  <p:par>
                    <p:cTn id="149" fill="hold">
                      <p:stCondLst>
                        <p:cond delay="indefinite"/>
                      </p:stCondLst>
                      <p:childTnLst>
                        <p:par>
                          <p:cTn id="150" fill="hold">
                            <p:stCondLst>
                              <p:cond delay="0"/>
                            </p:stCondLst>
                            <p:childTnLst>
                              <p:par>
                                <p:cTn id="151" presetID="22" presetClass="entr" presetSubtype="2" fill="hold" grpId="2" nodeType="clickEffect">
                                  <p:stCondLst>
                                    <p:cond delay="0"/>
                                  </p:stCondLst>
                                  <p:childTnLst>
                                    <p:set>
                                      <p:cBhvr>
                                        <p:cTn id="152" dur="1" fill="hold">
                                          <p:stCondLst>
                                            <p:cond delay="0"/>
                                          </p:stCondLst>
                                        </p:cTn>
                                        <p:tgtEl>
                                          <p:spTgt spid="1478677"/>
                                        </p:tgtEl>
                                        <p:attrNameLst>
                                          <p:attrName>style.visibility</p:attrName>
                                        </p:attrNameLst>
                                      </p:cBhvr>
                                      <p:to>
                                        <p:strVal val="visible"/>
                                      </p:to>
                                    </p:set>
                                    <p:animEffect transition="in" filter="wipe(right)">
                                      <p:cBhvr>
                                        <p:cTn id="153" dur="500"/>
                                        <p:tgtEl>
                                          <p:spTgt spid="1478677"/>
                                        </p:tgtEl>
                                      </p:cBhvr>
                                    </p:animEffect>
                                  </p:childTnLst>
                                </p:cTn>
                              </p:par>
                              <p:par>
                                <p:cTn id="154" presetID="22" presetClass="entr" presetSubtype="2" fill="hold" grpId="0" nodeType="withEffect">
                                  <p:stCondLst>
                                    <p:cond delay="0"/>
                                  </p:stCondLst>
                                  <p:childTnLst>
                                    <p:set>
                                      <p:cBhvr>
                                        <p:cTn id="155" dur="1" fill="hold">
                                          <p:stCondLst>
                                            <p:cond delay="0"/>
                                          </p:stCondLst>
                                        </p:cTn>
                                        <p:tgtEl>
                                          <p:spTgt spid="1478662"/>
                                        </p:tgtEl>
                                        <p:attrNameLst>
                                          <p:attrName>style.visibility</p:attrName>
                                        </p:attrNameLst>
                                      </p:cBhvr>
                                      <p:to>
                                        <p:strVal val="visible"/>
                                      </p:to>
                                    </p:set>
                                    <p:animEffect transition="in" filter="wipe(right)">
                                      <p:cBhvr>
                                        <p:cTn id="156" dur="500"/>
                                        <p:tgtEl>
                                          <p:spTgt spid="1478662"/>
                                        </p:tgtEl>
                                      </p:cBhvr>
                                    </p:animEffect>
                                  </p:childTnLst>
                                </p:cTn>
                              </p:par>
                              <p:par>
                                <p:cTn id="157" presetID="9" presetClass="exit" presetSubtype="0" fill="hold" grpId="3" nodeType="withEffect">
                                  <p:stCondLst>
                                    <p:cond delay="0"/>
                                  </p:stCondLst>
                                  <p:childTnLst>
                                    <p:animEffect transition="out" filter="dissolve">
                                      <p:cBhvr>
                                        <p:cTn id="158" dur="500"/>
                                        <p:tgtEl>
                                          <p:spTgt spid="1478659"/>
                                        </p:tgtEl>
                                      </p:cBhvr>
                                    </p:animEffect>
                                    <p:set>
                                      <p:cBhvr>
                                        <p:cTn id="159" dur="1" fill="hold">
                                          <p:stCondLst>
                                            <p:cond delay="499"/>
                                          </p:stCondLst>
                                        </p:cTn>
                                        <p:tgtEl>
                                          <p:spTgt spid="1478659"/>
                                        </p:tgtEl>
                                        <p:attrNameLst>
                                          <p:attrName>style.visibility</p:attrName>
                                        </p:attrNameLst>
                                      </p:cBhvr>
                                      <p:to>
                                        <p:strVal val="hidden"/>
                                      </p:to>
                                    </p:set>
                                  </p:childTnLst>
                                </p:cTn>
                              </p:par>
                              <p:par>
                                <p:cTn id="160" presetID="9" presetClass="exit" presetSubtype="0" fill="hold" grpId="3" nodeType="withEffect">
                                  <p:stCondLst>
                                    <p:cond delay="0"/>
                                  </p:stCondLst>
                                  <p:childTnLst>
                                    <p:animEffect transition="out" filter="dissolve">
                                      <p:cBhvr>
                                        <p:cTn id="161" dur="500"/>
                                        <p:tgtEl>
                                          <p:spTgt spid="1478676"/>
                                        </p:tgtEl>
                                      </p:cBhvr>
                                    </p:animEffect>
                                    <p:set>
                                      <p:cBhvr>
                                        <p:cTn id="162" dur="1" fill="hold">
                                          <p:stCondLst>
                                            <p:cond delay="499"/>
                                          </p:stCondLst>
                                        </p:cTn>
                                        <p:tgtEl>
                                          <p:spTgt spid="1478676"/>
                                        </p:tgtEl>
                                        <p:attrNameLst>
                                          <p:attrName>style.visibility</p:attrName>
                                        </p:attrNameLst>
                                      </p:cBhvr>
                                      <p:to>
                                        <p:strVal val="hidden"/>
                                      </p:to>
                                    </p:set>
                                  </p:childTnLst>
                                </p:cTn>
                              </p:par>
                            </p:childTnLst>
                          </p:cTn>
                        </p:par>
                        <p:par>
                          <p:cTn id="163" fill="hold">
                            <p:stCondLst>
                              <p:cond delay="500"/>
                            </p:stCondLst>
                            <p:childTnLst>
                              <p:par>
                                <p:cTn id="164" presetID="9" presetClass="exit" presetSubtype="0" fill="hold" nodeType="afterEffect">
                                  <p:stCondLst>
                                    <p:cond delay="0"/>
                                  </p:stCondLst>
                                  <p:childTnLst>
                                    <p:animEffect transition="out" filter="dissolve">
                                      <p:cBhvr>
                                        <p:cTn id="165" dur="500"/>
                                        <p:tgtEl>
                                          <p:spTgt spid="1478686"/>
                                        </p:tgtEl>
                                      </p:cBhvr>
                                    </p:animEffect>
                                    <p:set>
                                      <p:cBhvr>
                                        <p:cTn id="166" dur="1" fill="hold">
                                          <p:stCondLst>
                                            <p:cond delay="499"/>
                                          </p:stCondLst>
                                        </p:cTn>
                                        <p:tgtEl>
                                          <p:spTgt spid="1478686"/>
                                        </p:tgtEl>
                                        <p:attrNameLst>
                                          <p:attrName>style.visibility</p:attrName>
                                        </p:attrNameLst>
                                      </p:cBhvr>
                                      <p:to>
                                        <p:strVal val="hidden"/>
                                      </p:to>
                                    </p:set>
                                  </p:childTnLst>
                                </p:cTn>
                              </p:par>
                              <p:par>
                                <p:cTn id="167" presetID="9" presetClass="exit" presetSubtype="0" fill="hold" grpId="1" nodeType="withEffect">
                                  <p:stCondLst>
                                    <p:cond delay="0"/>
                                  </p:stCondLst>
                                  <p:childTnLst>
                                    <p:animEffect transition="out" filter="dissolve">
                                      <p:cBhvr>
                                        <p:cTn id="168" dur="500"/>
                                        <p:tgtEl>
                                          <p:spTgt spid="1478684"/>
                                        </p:tgtEl>
                                      </p:cBhvr>
                                    </p:animEffect>
                                    <p:set>
                                      <p:cBhvr>
                                        <p:cTn id="169" dur="1" fill="hold">
                                          <p:stCondLst>
                                            <p:cond delay="499"/>
                                          </p:stCondLst>
                                        </p:cTn>
                                        <p:tgtEl>
                                          <p:spTgt spid="1478684"/>
                                        </p:tgtEl>
                                        <p:attrNameLst>
                                          <p:attrName>style.visibility</p:attrName>
                                        </p:attrNameLst>
                                      </p:cBhvr>
                                      <p:to>
                                        <p:strVal val="hidden"/>
                                      </p:to>
                                    </p:set>
                                  </p:childTnLst>
                                </p:cTn>
                              </p:par>
                              <p:par>
                                <p:cTn id="170" presetID="30" presetClass="emph" presetSubtype="0" fill="hold" grpId="1" nodeType="withEffect">
                                  <p:stCondLst>
                                    <p:cond delay="0"/>
                                  </p:stCondLst>
                                  <p:childTnLst>
                                    <p:animClr clrSpc="hsl" dir="cw">
                                      <p:cBhvr override="childStyle">
                                        <p:cTn id="171" dur="500" fill="hold"/>
                                        <p:tgtEl>
                                          <p:spTgt spid="1478683"/>
                                        </p:tgtEl>
                                        <p:attrNameLst>
                                          <p:attrName>style.color</p:attrName>
                                        </p:attrNameLst>
                                      </p:cBhvr>
                                      <p:by>
                                        <p:hsl h="0" s="12549" l="25098"/>
                                      </p:by>
                                    </p:animClr>
                                    <p:animClr clrSpc="hsl" dir="cw">
                                      <p:cBhvr>
                                        <p:cTn id="172" dur="500" fill="hold"/>
                                        <p:tgtEl>
                                          <p:spTgt spid="1478683"/>
                                        </p:tgtEl>
                                        <p:attrNameLst>
                                          <p:attrName>fillcolor</p:attrName>
                                        </p:attrNameLst>
                                      </p:cBhvr>
                                      <p:by>
                                        <p:hsl h="0" s="12549" l="25098"/>
                                      </p:by>
                                    </p:animClr>
                                    <p:animClr clrSpc="hsl" dir="cw">
                                      <p:cBhvr>
                                        <p:cTn id="173" dur="500" fill="hold"/>
                                        <p:tgtEl>
                                          <p:spTgt spid="1478683"/>
                                        </p:tgtEl>
                                        <p:attrNameLst>
                                          <p:attrName>stroke.color</p:attrName>
                                        </p:attrNameLst>
                                      </p:cBhvr>
                                      <p:by>
                                        <p:hsl h="0" s="12549" l="25098"/>
                                      </p:by>
                                    </p:animClr>
                                    <p:set>
                                      <p:cBhvr>
                                        <p:cTn id="174" dur="500" fill="hold"/>
                                        <p:tgtEl>
                                          <p:spTgt spid="1478683"/>
                                        </p:tgtEl>
                                        <p:attrNameLst>
                                          <p:attrName>fill.type</p:attrName>
                                        </p:attrNameLst>
                                      </p:cBhvr>
                                      <p:to>
                                        <p:strVal val="solid"/>
                                      </p:to>
                                    </p:set>
                                  </p:childTnLst>
                                </p:cTn>
                              </p:par>
                              <p:par>
                                <p:cTn id="175" presetID="30" presetClass="emph" presetSubtype="0" fill="hold" grpId="1" nodeType="withEffect">
                                  <p:stCondLst>
                                    <p:cond delay="0"/>
                                  </p:stCondLst>
                                  <p:childTnLst>
                                    <p:animClr clrSpc="hsl" dir="cw">
                                      <p:cBhvr override="childStyle">
                                        <p:cTn id="176" dur="500" fill="hold"/>
                                        <p:tgtEl>
                                          <p:spTgt spid="1478663"/>
                                        </p:tgtEl>
                                        <p:attrNameLst>
                                          <p:attrName>style.color</p:attrName>
                                        </p:attrNameLst>
                                      </p:cBhvr>
                                      <p:by>
                                        <p:hsl h="0" s="12549" l="25098"/>
                                      </p:by>
                                    </p:animClr>
                                    <p:animClr clrSpc="hsl" dir="cw">
                                      <p:cBhvr>
                                        <p:cTn id="177" dur="500" fill="hold"/>
                                        <p:tgtEl>
                                          <p:spTgt spid="1478663"/>
                                        </p:tgtEl>
                                        <p:attrNameLst>
                                          <p:attrName>fillcolor</p:attrName>
                                        </p:attrNameLst>
                                      </p:cBhvr>
                                      <p:by>
                                        <p:hsl h="0" s="12549" l="25098"/>
                                      </p:by>
                                    </p:animClr>
                                    <p:animClr clrSpc="hsl" dir="cw">
                                      <p:cBhvr>
                                        <p:cTn id="178" dur="500" fill="hold"/>
                                        <p:tgtEl>
                                          <p:spTgt spid="1478663"/>
                                        </p:tgtEl>
                                        <p:attrNameLst>
                                          <p:attrName>stroke.color</p:attrName>
                                        </p:attrNameLst>
                                      </p:cBhvr>
                                      <p:by>
                                        <p:hsl h="0" s="12549" l="25098"/>
                                      </p:by>
                                    </p:animClr>
                                    <p:set>
                                      <p:cBhvr>
                                        <p:cTn id="179" dur="500" fill="hold"/>
                                        <p:tgtEl>
                                          <p:spTgt spid="1478663"/>
                                        </p:tgtEl>
                                        <p:attrNameLst>
                                          <p:attrName>fill.type</p:attrName>
                                        </p:attrNameLst>
                                      </p:cBhvr>
                                      <p:to>
                                        <p:strVal val="solid"/>
                                      </p:to>
                                    </p:set>
                                  </p:childTnLst>
                                </p:cTn>
                              </p:par>
                            </p:childTnLst>
                          </p:cTn>
                        </p:par>
                        <p:par>
                          <p:cTn id="180" fill="hold">
                            <p:stCondLst>
                              <p:cond delay="1000"/>
                            </p:stCondLst>
                            <p:childTnLst>
                              <p:par>
                                <p:cTn id="181" presetID="35" presetClass="path" presetSubtype="0" accel="50000" decel="50000" fill="hold" grpId="2" nodeType="afterEffect">
                                  <p:stCondLst>
                                    <p:cond delay="0"/>
                                  </p:stCondLst>
                                  <p:childTnLst>
                                    <p:animMotion origin="layout" path="M -2.77778E-7 -2.07263E-6 L -0.12292 -2.07263E-6 " pathEditMode="relative" rAng="0" ptsTypes="AA">
                                      <p:cBhvr>
                                        <p:cTn id="182" dur="2000" fill="hold"/>
                                        <p:tgtEl>
                                          <p:spTgt spid="1478663"/>
                                        </p:tgtEl>
                                        <p:attrNameLst>
                                          <p:attrName>ppt_x</p:attrName>
                                          <p:attrName>ppt_y</p:attrName>
                                        </p:attrNameLst>
                                      </p:cBhvr>
                                      <p:rCtr x="-61" y="0"/>
                                    </p:animMotion>
                                  </p:childTnLst>
                                </p:cTn>
                              </p:par>
                              <p:par>
                                <p:cTn id="183" presetID="35" presetClass="path" presetSubtype="0" accel="50000" decel="50000" fill="hold" grpId="2" nodeType="withEffect">
                                  <p:stCondLst>
                                    <p:cond delay="0"/>
                                  </p:stCondLst>
                                  <p:childTnLst>
                                    <p:animMotion origin="layout" path="M 1.94444E-6 -4.07407E-6 L -0.11979 -4.07407E-6 " pathEditMode="relative" rAng="0" ptsTypes="AA">
                                      <p:cBhvr>
                                        <p:cTn id="184" dur="2000" fill="hold"/>
                                        <p:tgtEl>
                                          <p:spTgt spid="1478683"/>
                                        </p:tgtEl>
                                        <p:attrNameLst>
                                          <p:attrName>ppt_x</p:attrName>
                                          <p:attrName>ppt_y</p:attrName>
                                        </p:attrNameLst>
                                      </p:cBhvr>
                                      <p:rCtr x="-60" y="0"/>
                                    </p:animMotion>
                                  </p:childTnLst>
                                </p:cTn>
                              </p:par>
                            </p:childTnLst>
                          </p:cTn>
                        </p:par>
                        <p:par>
                          <p:cTn id="185" fill="hold">
                            <p:stCondLst>
                              <p:cond delay="3000"/>
                            </p:stCondLst>
                            <p:childTnLst>
                              <p:par>
                                <p:cTn id="186" presetID="63" presetClass="path" presetSubtype="0" accel="50000" decel="50000" fill="hold" nodeType="afterEffect">
                                  <p:stCondLst>
                                    <p:cond delay="0"/>
                                  </p:stCondLst>
                                  <p:childTnLst>
                                    <p:animMotion origin="layout" path="M 4.44444E-6 1.48148E-6 L 0.24618 1.48148E-6 " pathEditMode="relative" rAng="0" ptsTypes="AA">
                                      <p:cBhvr>
                                        <p:cTn id="187" dur="2000" fill="hold"/>
                                        <p:tgtEl>
                                          <p:spTgt spid="1478667"/>
                                        </p:tgtEl>
                                        <p:attrNameLst>
                                          <p:attrName>ppt_x</p:attrName>
                                          <p:attrName>ppt_y</p:attrName>
                                        </p:attrNameLst>
                                      </p:cBhvr>
                                      <p:rCtr x="123" y="0"/>
                                    </p:animMotion>
                                  </p:childTnLst>
                                </p:cTn>
                              </p:par>
                              <p:par>
                                <p:cTn id="188" presetID="63" presetClass="path" presetSubtype="0" accel="50000" decel="50000" fill="hold" grpId="0" nodeType="withEffect">
                                  <p:stCondLst>
                                    <p:cond delay="0"/>
                                  </p:stCondLst>
                                  <p:childTnLst>
                                    <p:animMotion origin="layout" path="M 1.11111E-6 -2.96296E-6 L 0.2316 -2.96296E-6 " pathEditMode="relative" rAng="0" ptsTypes="AA">
                                      <p:cBhvr>
                                        <p:cTn id="189" dur="2000" fill="hold"/>
                                        <p:tgtEl>
                                          <p:spTgt spid="1478668"/>
                                        </p:tgtEl>
                                        <p:attrNameLst>
                                          <p:attrName>ppt_x</p:attrName>
                                          <p:attrName>ppt_y</p:attrName>
                                        </p:attrNameLst>
                                      </p:cBhvr>
                                      <p:rCtr x="116" y="0"/>
                                    </p:animMotion>
                                  </p:childTnLst>
                                </p:cTn>
                              </p:par>
                              <p:par>
                                <p:cTn id="190" presetID="30" presetClass="emph" presetSubtype="0" fill="hold" nodeType="withEffect">
                                  <p:stCondLst>
                                    <p:cond delay="0"/>
                                  </p:stCondLst>
                                  <p:childTnLst>
                                    <p:animClr clrSpc="hsl" dir="cw">
                                      <p:cBhvr override="childStyle">
                                        <p:cTn id="191" dur="500" fill="hold"/>
                                        <p:tgtEl>
                                          <p:spTgt spid="1478674"/>
                                        </p:tgtEl>
                                        <p:attrNameLst>
                                          <p:attrName>style.color</p:attrName>
                                        </p:attrNameLst>
                                      </p:cBhvr>
                                      <p:by>
                                        <p:hsl h="0" s="12549" l="25098"/>
                                      </p:by>
                                    </p:animClr>
                                    <p:animClr clrSpc="hsl" dir="cw">
                                      <p:cBhvr>
                                        <p:cTn id="192" dur="500" fill="hold"/>
                                        <p:tgtEl>
                                          <p:spTgt spid="1478674"/>
                                        </p:tgtEl>
                                        <p:attrNameLst>
                                          <p:attrName>fillcolor</p:attrName>
                                        </p:attrNameLst>
                                      </p:cBhvr>
                                      <p:by>
                                        <p:hsl h="0" s="12549" l="25098"/>
                                      </p:by>
                                    </p:animClr>
                                    <p:animClr clrSpc="hsl" dir="cw">
                                      <p:cBhvr>
                                        <p:cTn id="193" dur="500" fill="hold"/>
                                        <p:tgtEl>
                                          <p:spTgt spid="1478674"/>
                                        </p:tgtEl>
                                        <p:attrNameLst>
                                          <p:attrName>stroke.color</p:attrName>
                                        </p:attrNameLst>
                                      </p:cBhvr>
                                      <p:by>
                                        <p:hsl h="0" s="12549" l="25098"/>
                                      </p:by>
                                    </p:animClr>
                                    <p:set>
                                      <p:cBhvr>
                                        <p:cTn id="194" dur="500" fill="hold"/>
                                        <p:tgtEl>
                                          <p:spTgt spid="1478674"/>
                                        </p:tgtEl>
                                        <p:attrNameLst>
                                          <p:attrName>fill.type</p:attrName>
                                        </p:attrNameLst>
                                      </p:cBhvr>
                                      <p:to>
                                        <p:strVal val="solid"/>
                                      </p:to>
                                    </p:set>
                                  </p:childTnLst>
                                </p:cTn>
                              </p:par>
                              <p:par>
                                <p:cTn id="195" presetID="30" presetClass="emph" presetSubtype="0" fill="hold" grpId="0" nodeType="withEffect">
                                  <p:stCondLst>
                                    <p:cond delay="0"/>
                                  </p:stCondLst>
                                  <p:childTnLst>
                                    <p:animClr clrSpc="hsl" dir="cw">
                                      <p:cBhvr override="childStyle">
                                        <p:cTn id="196" dur="500" fill="hold"/>
                                        <p:tgtEl>
                                          <p:spTgt spid="1478669"/>
                                        </p:tgtEl>
                                        <p:attrNameLst>
                                          <p:attrName>style.color</p:attrName>
                                        </p:attrNameLst>
                                      </p:cBhvr>
                                      <p:by>
                                        <p:hsl h="0" s="12549" l="25098"/>
                                      </p:by>
                                    </p:animClr>
                                    <p:animClr clrSpc="hsl" dir="cw">
                                      <p:cBhvr>
                                        <p:cTn id="197" dur="500" fill="hold"/>
                                        <p:tgtEl>
                                          <p:spTgt spid="1478669"/>
                                        </p:tgtEl>
                                        <p:attrNameLst>
                                          <p:attrName>fillcolor</p:attrName>
                                        </p:attrNameLst>
                                      </p:cBhvr>
                                      <p:by>
                                        <p:hsl h="0" s="12549" l="25098"/>
                                      </p:by>
                                    </p:animClr>
                                    <p:animClr clrSpc="hsl" dir="cw">
                                      <p:cBhvr>
                                        <p:cTn id="198" dur="500" fill="hold"/>
                                        <p:tgtEl>
                                          <p:spTgt spid="1478669"/>
                                        </p:tgtEl>
                                        <p:attrNameLst>
                                          <p:attrName>stroke.color</p:attrName>
                                        </p:attrNameLst>
                                      </p:cBhvr>
                                      <p:by>
                                        <p:hsl h="0" s="12549" l="25098"/>
                                      </p:by>
                                    </p:animClr>
                                    <p:set>
                                      <p:cBhvr>
                                        <p:cTn id="199" dur="500" fill="hold"/>
                                        <p:tgtEl>
                                          <p:spTgt spid="1478669"/>
                                        </p:tgtEl>
                                        <p:attrNameLst>
                                          <p:attrName>fill.type</p:attrName>
                                        </p:attrNameLst>
                                      </p:cBhvr>
                                      <p:to>
                                        <p:strVal val="solid"/>
                                      </p:to>
                                    </p:set>
                                  </p:childTnLst>
                                </p:cTn>
                              </p:par>
                              <p:par>
                                <p:cTn id="200" presetID="30" presetClass="emph" presetSubtype="0" fill="hold" nodeType="withEffect">
                                  <p:stCondLst>
                                    <p:cond delay="0"/>
                                  </p:stCondLst>
                                  <p:childTnLst>
                                    <p:animClr clrSpc="hsl" dir="cw">
                                      <p:cBhvr override="childStyle">
                                        <p:cTn id="201" dur="500" fill="hold"/>
                                        <p:tgtEl>
                                          <p:spTgt spid="1478665"/>
                                        </p:tgtEl>
                                        <p:attrNameLst>
                                          <p:attrName>style.color</p:attrName>
                                        </p:attrNameLst>
                                      </p:cBhvr>
                                      <p:by>
                                        <p:hsl h="0" s="12549" l="25098"/>
                                      </p:by>
                                    </p:animClr>
                                    <p:animClr clrSpc="hsl" dir="cw">
                                      <p:cBhvr>
                                        <p:cTn id="202" dur="500" fill="hold"/>
                                        <p:tgtEl>
                                          <p:spTgt spid="1478665"/>
                                        </p:tgtEl>
                                        <p:attrNameLst>
                                          <p:attrName>fillcolor</p:attrName>
                                        </p:attrNameLst>
                                      </p:cBhvr>
                                      <p:by>
                                        <p:hsl h="0" s="12549" l="25098"/>
                                      </p:by>
                                    </p:animClr>
                                    <p:animClr clrSpc="hsl" dir="cw">
                                      <p:cBhvr>
                                        <p:cTn id="203" dur="500" fill="hold"/>
                                        <p:tgtEl>
                                          <p:spTgt spid="1478665"/>
                                        </p:tgtEl>
                                        <p:attrNameLst>
                                          <p:attrName>stroke.color</p:attrName>
                                        </p:attrNameLst>
                                      </p:cBhvr>
                                      <p:by>
                                        <p:hsl h="0" s="12549" l="25098"/>
                                      </p:by>
                                    </p:animClr>
                                    <p:set>
                                      <p:cBhvr>
                                        <p:cTn id="204" dur="500" fill="hold"/>
                                        <p:tgtEl>
                                          <p:spTgt spid="1478665"/>
                                        </p:tgtEl>
                                        <p:attrNameLst>
                                          <p:attrName>fill.type</p:attrName>
                                        </p:attrNameLst>
                                      </p:cBhvr>
                                      <p:to>
                                        <p:strVal val="solid"/>
                                      </p:to>
                                    </p:set>
                                  </p:childTnLst>
                                </p:cTn>
                              </p:par>
                              <p:par>
                                <p:cTn id="205" presetID="30" presetClass="emph" presetSubtype="0" fill="hold" grpId="0" nodeType="withEffect">
                                  <p:stCondLst>
                                    <p:cond delay="0"/>
                                  </p:stCondLst>
                                  <p:childTnLst>
                                    <p:animClr clrSpc="hsl" dir="cw">
                                      <p:cBhvr override="childStyle">
                                        <p:cTn id="206" dur="500" fill="hold"/>
                                        <p:tgtEl>
                                          <p:spTgt spid="1478666"/>
                                        </p:tgtEl>
                                        <p:attrNameLst>
                                          <p:attrName>style.color</p:attrName>
                                        </p:attrNameLst>
                                      </p:cBhvr>
                                      <p:by>
                                        <p:hsl h="0" s="12549" l="25098"/>
                                      </p:by>
                                    </p:animClr>
                                    <p:animClr clrSpc="hsl" dir="cw">
                                      <p:cBhvr>
                                        <p:cTn id="207" dur="500" fill="hold"/>
                                        <p:tgtEl>
                                          <p:spTgt spid="1478666"/>
                                        </p:tgtEl>
                                        <p:attrNameLst>
                                          <p:attrName>fillcolor</p:attrName>
                                        </p:attrNameLst>
                                      </p:cBhvr>
                                      <p:by>
                                        <p:hsl h="0" s="12549" l="25098"/>
                                      </p:by>
                                    </p:animClr>
                                    <p:animClr clrSpc="hsl" dir="cw">
                                      <p:cBhvr>
                                        <p:cTn id="208" dur="500" fill="hold"/>
                                        <p:tgtEl>
                                          <p:spTgt spid="1478666"/>
                                        </p:tgtEl>
                                        <p:attrNameLst>
                                          <p:attrName>stroke.color</p:attrName>
                                        </p:attrNameLst>
                                      </p:cBhvr>
                                      <p:by>
                                        <p:hsl h="0" s="12549" l="25098"/>
                                      </p:by>
                                    </p:animClr>
                                    <p:set>
                                      <p:cBhvr>
                                        <p:cTn id="209" dur="500" fill="hold"/>
                                        <p:tgtEl>
                                          <p:spTgt spid="1478666"/>
                                        </p:tgtEl>
                                        <p:attrNameLst>
                                          <p:attrName>fill.type</p:attrName>
                                        </p:attrNameLst>
                                      </p:cBhvr>
                                      <p:to>
                                        <p:strVal val="solid"/>
                                      </p:to>
                                    </p:set>
                                  </p:childTnLst>
                                </p:cTn>
                              </p:par>
                            </p:childTnLst>
                          </p:cTn>
                        </p:par>
                        <p:par>
                          <p:cTn id="210" fill="hold">
                            <p:stCondLst>
                              <p:cond delay="5000"/>
                            </p:stCondLst>
                            <p:childTnLst>
                              <p:par>
                                <p:cTn id="211" presetID="9" presetClass="exit" presetSubtype="0" fill="hold" grpId="3" nodeType="afterEffect">
                                  <p:stCondLst>
                                    <p:cond delay="0"/>
                                  </p:stCondLst>
                                  <p:childTnLst>
                                    <p:animEffect transition="out" filter="dissolve">
                                      <p:cBhvr>
                                        <p:cTn id="212" dur="500"/>
                                        <p:tgtEl>
                                          <p:spTgt spid="1478677"/>
                                        </p:tgtEl>
                                      </p:cBhvr>
                                    </p:animEffect>
                                    <p:set>
                                      <p:cBhvr>
                                        <p:cTn id="213" dur="1" fill="hold">
                                          <p:stCondLst>
                                            <p:cond delay="499"/>
                                          </p:stCondLst>
                                        </p:cTn>
                                        <p:tgtEl>
                                          <p:spTgt spid="1478677"/>
                                        </p:tgtEl>
                                        <p:attrNameLst>
                                          <p:attrName>style.visibility</p:attrName>
                                        </p:attrNameLst>
                                      </p:cBhvr>
                                      <p:to>
                                        <p:strVal val="hidden"/>
                                      </p:to>
                                    </p:set>
                                  </p:childTnLst>
                                </p:cTn>
                              </p:par>
                              <p:par>
                                <p:cTn id="214" presetID="9" presetClass="exit" presetSubtype="0" fill="hold" grpId="1" nodeType="withEffect">
                                  <p:stCondLst>
                                    <p:cond delay="0"/>
                                  </p:stCondLst>
                                  <p:childTnLst>
                                    <p:animEffect transition="out" filter="dissolve">
                                      <p:cBhvr>
                                        <p:cTn id="215" dur="500"/>
                                        <p:tgtEl>
                                          <p:spTgt spid="1478662"/>
                                        </p:tgtEl>
                                      </p:cBhvr>
                                    </p:animEffect>
                                    <p:set>
                                      <p:cBhvr>
                                        <p:cTn id="216" dur="1" fill="hold">
                                          <p:stCondLst>
                                            <p:cond delay="499"/>
                                          </p:stCondLst>
                                        </p:cTn>
                                        <p:tgtEl>
                                          <p:spTgt spid="1478662"/>
                                        </p:tgtEl>
                                        <p:attrNameLst>
                                          <p:attrName>style.visibility</p:attrName>
                                        </p:attrNameLst>
                                      </p:cBhvr>
                                      <p:to>
                                        <p:strVal val="hidden"/>
                                      </p:to>
                                    </p:set>
                                  </p:childTnLst>
                                </p:cTn>
                              </p:par>
                            </p:childTnLst>
                          </p:cTn>
                        </p:par>
                        <p:par>
                          <p:cTn id="217" fill="hold">
                            <p:stCondLst>
                              <p:cond delay="5500"/>
                            </p:stCondLst>
                            <p:childTnLst>
                              <p:par>
                                <p:cTn id="218" presetID="10" presetClass="entr" presetSubtype="0" fill="hold" grpId="0" nodeType="afterEffect">
                                  <p:stCondLst>
                                    <p:cond delay="0"/>
                                  </p:stCondLst>
                                  <p:childTnLst>
                                    <p:set>
                                      <p:cBhvr>
                                        <p:cTn id="219" dur="1" fill="hold">
                                          <p:stCondLst>
                                            <p:cond delay="0"/>
                                          </p:stCondLst>
                                        </p:cTn>
                                        <p:tgtEl>
                                          <p:spTgt spid="1478685"/>
                                        </p:tgtEl>
                                        <p:attrNameLst>
                                          <p:attrName>style.visibility</p:attrName>
                                        </p:attrNameLst>
                                      </p:cBhvr>
                                      <p:to>
                                        <p:strVal val="visible"/>
                                      </p:to>
                                    </p:set>
                                    <p:animEffect transition="in" filter="fade">
                                      <p:cBhvr>
                                        <p:cTn id="220" dur="500"/>
                                        <p:tgtEl>
                                          <p:spTgt spid="1478685"/>
                                        </p:tgtEl>
                                      </p:cBhvr>
                                    </p:animEffect>
                                  </p:childTnLst>
                                </p:cTn>
                              </p:par>
                              <p:par>
                                <p:cTn id="221" presetID="9" presetClass="exit" presetSubtype="0" fill="hold" grpId="2" nodeType="withEffect">
                                  <p:stCondLst>
                                    <p:cond delay="0"/>
                                  </p:stCondLst>
                                  <p:childTnLst>
                                    <p:animEffect transition="out" filter="dissolve">
                                      <p:cBhvr>
                                        <p:cTn id="222" dur="500"/>
                                        <p:tgtEl>
                                          <p:spTgt spid="1478662"/>
                                        </p:tgtEl>
                                      </p:cBhvr>
                                    </p:animEffect>
                                    <p:set>
                                      <p:cBhvr>
                                        <p:cTn id="223" dur="1" fill="hold">
                                          <p:stCondLst>
                                            <p:cond delay="499"/>
                                          </p:stCondLst>
                                        </p:cTn>
                                        <p:tgtEl>
                                          <p:spTgt spid="1478662"/>
                                        </p:tgtEl>
                                        <p:attrNameLst>
                                          <p:attrName>style.visibility</p:attrName>
                                        </p:attrNameLst>
                                      </p:cBhvr>
                                      <p:to>
                                        <p:strVal val="hidden"/>
                                      </p:to>
                                    </p:set>
                                  </p:childTnLst>
                                </p:cTn>
                              </p:par>
                              <p:par>
                                <p:cTn id="224" presetID="9" presetClass="exit" presetSubtype="0" fill="hold" grpId="4" nodeType="withEffect">
                                  <p:stCondLst>
                                    <p:cond delay="0"/>
                                  </p:stCondLst>
                                  <p:childTnLst>
                                    <p:animEffect transition="out" filter="dissolve">
                                      <p:cBhvr>
                                        <p:cTn id="225" dur="500"/>
                                        <p:tgtEl>
                                          <p:spTgt spid="1478677"/>
                                        </p:tgtEl>
                                      </p:cBhvr>
                                    </p:animEffect>
                                    <p:set>
                                      <p:cBhvr>
                                        <p:cTn id="226" dur="1" fill="hold">
                                          <p:stCondLst>
                                            <p:cond delay="499"/>
                                          </p:stCondLst>
                                        </p:cTn>
                                        <p:tgtEl>
                                          <p:spTgt spid="14786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8658" grpId="0"/>
      <p:bldP spid="1478658" grpId="1"/>
      <p:bldP spid="1478659" grpId="0"/>
      <p:bldP spid="1478659" grpId="1"/>
      <p:bldP spid="1478659" grpId="2"/>
      <p:bldP spid="1478659" grpId="3"/>
      <p:bldP spid="1478660" grpId="0"/>
      <p:bldP spid="1478660" grpId="1"/>
      <p:bldP spid="1478661" grpId="0"/>
      <p:bldP spid="1478661" grpId="1"/>
      <p:bldP spid="1478662" grpId="0"/>
      <p:bldP spid="1478662" grpId="1"/>
      <p:bldP spid="1478662" grpId="2"/>
      <p:bldP spid="1478663" grpId="0" animBg="1"/>
      <p:bldP spid="1478663" grpId="1" animBg="1"/>
      <p:bldP spid="1478663" grpId="2" animBg="1"/>
      <p:bldP spid="1478666" grpId="0"/>
      <p:bldP spid="1478668" grpId="0"/>
      <p:bldP spid="1478669" grpId="0"/>
      <p:bldP spid="1478675" grpId="0" animBg="1"/>
      <p:bldP spid="1478675" grpId="1" animBg="1"/>
      <p:bldP spid="1478675" grpId="2" animBg="1"/>
      <p:bldP spid="1478675" grpId="3" animBg="1"/>
      <p:bldP spid="1478676" grpId="0" animBg="1"/>
      <p:bldP spid="1478676" grpId="1" animBg="1"/>
      <p:bldP spid="1478676" grpId="2" animBg="1"/>
      <p:bldP spid="1478676" grpId="3" animBg="1"/>
      <p:bldP spid="1478677" grpId="0" animBg="1"/>
      <p:bldP spid="1478677" grpId="1" animBg="1"/>
      <p:bldP spid="1478677" grpId="2" animBg="1"/>
      <p:bldP spid="1478677" grpId="3" animBg="1"/>
      <p:bldP spid="1478677" grpId="4" animBg="1"/>
      <p:bldP spid="1478678" grpId="0" animBg="1"/>
      <p:bldP spid="1478678" grpId="1" animBg="1"/>
      <p:bldP spid="1478679" grpId="0"/>
      <p:bldP spid="1478679" grpId="1"/>
      <p:bldP spid="1478680" grpId="0"/>
      <p:bldP spid="1478680" grpId="1"/>
      <p:bldP spid="1478681" grpId="0"/>
      <p:bldP spid="1478681" grpId="1"/>
      <p:bldP spid="1478682" grpId="0"/>
      <p:bldP spid="1478682" grpId="1"/>
      <p:bldP spid="1478683" grpId="0"/>
      <p:bldP spid="1478683" grpId="1"/>
      <p:bldP spid="1478683" grpId="2"/>
      <p:bldP spid="1478684" grpId="0"/>
      <p:bldP spid="1478684" grpId="1"/>
      <p:bldP spid="1478685" grpId="0"/>
      <p:bldP spid="1478696" grpId="0" animBg="1"/>
      <p:bldP spid="1478696" grpId="1" animBg="1"/>
      <p:bldP spid="1478697" grpId="0" animBg="1"/>
      <p:bldP spid="1478697"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84" name="Rectangle 44"/>
          <p:cNvSpPr>
            <a:spLocks noChangeArrowheads="1"/>
          </p:cNvSpPr>
          <p:nvPr/>
        </p:nvSpPr>
        <p:spPr bwMode="auto">
          <a:xfrm>
            <a:off x="4648200" y="4285972"/>
            <a:ext cx="4419600" cy="2000548"/>
          </a:xfrm>
          <a:prstGeom prst="rect">
            <a:avLst/>
          </a:prstGeom>
          <a:noFill/>
          <a:ln w="9525">
            <a:noFill/>
            <a:miter lim="800000"/>
            <a:headEnd/>
            <a:tailEnd/>
          </a:ln>
          <a:effectLst/>
        </p:spPr>
        <p:txBody>
          <a:bodyPr>
            <a:spAutoFit/>
          </a:bodyPr>
          <a:lstStyle/>
          <a:p>
            <a:pPr marL="444500" indent="-444500">
              <a:lnSpc>
                <a:spcPct val="85000"/>
              </a:lnSpc>
              <a:spcBef>
                <a:spcPct val="30000"/>
              </a:spcBef>
              <a:buClr>
                <a:schemeClr val="tx2"/>
              </a:buClr>
              <a:buSzPct val="110000"/>
              <a:buFont typeface="Arial" pitchFamily="34" charset="0"/>
              <a:buChar char="•"/>
            </a:pPr>
            <a:r>
              <a:rPr lang="fr-FR" sz="1600" b="1" i="0" dirty="0">
                <a:latin typeface="Arial" charset="0"/>
              </a:rPr>
              <a:t>Serveur(s) de </a:t>
            </a:r>
            <a:r>
              <a:rPr lang="fr-FR" sz="1600" b="1" i="0" dirty="0" smtClean="0">
                <a:latin typeface="Arial" charset="0"/>
              </a:rPr>
              <a:t>politique</a:t>
            </a:r>
            <a:endParaRPr lang="fr-FR" sz="1600" b="1" i="0" dirty="0">
              <a:latin typeface="Arial" charset="0"/>
            </a:endParaRPr>
          </a:p>
          <a:p>
            <a:pPr marL="863600" lvl="1" indent="-417513">
              <a:lnSpc>
                <a:spcPct val="85000"/>
              </a:lnSpc>
              <a:spcBef>
                <a:spcPct val="30000"/>
              </a:spcBef>
              <a:buClr>
                <a:schemeClr val="tx2"/>
              </a:buClr>
              <a:buSzPct val="90000"/>
              <a:buFont typeface="Arial" pitchFamily="34" charset="0"/>
              <a:buChar char="•"/>
            </a:pPr>
            <a:r>
              <a:rPr lang="fr-FR" sz="1600" i="0" dirty="0">
                <a:latin typeface="Arial" charset="0"/>
              </a:rPr>
              <a:t>         </a:t>
            </a:r>
            <a:r>
              <a:rPr lang="fr-FR" sz="1600" i="1" dirty="0">
                <a:latin typeface="Arial" charset="0"/>
              </a:rPr>
              <a:t>Policy Server</a:t>
            </a:r>
          </a:p>
          <a:p>
            <a:pPr marL="444500" indent="-444500">
              <a:lnSpc>
                <a:spcPct val="85000"/>
              </a:lnSpc>
              <a:spcBef>
                <a:spcPct val="30000"/>
              </a:spcBef>
              <a:buClr>
                <a:schemeClr val="tx2"/>
              </a:buClr>
              <a:buSzPct val="110000"/>
              <a:buFont typeface="Arial" pitchFamily="34" charset="0"/>
              <a:buChar char="•"/>
            </a:pPr>
            <a:r>
              <a:rPr lang="fr-FR" sz="1600" b="1" i="1" dirty="0">
                <a:latin typeface="Arial" charset="0"/>
              </a:rPr>
              <a:t>Network Policy Server</a:t>
            </a:r>
          </a:p>
          <a:p>
            <a:pPr marL="863600" lvl="1" indent="-417513">
              <a:lnSpc>
                <a:spcPct val="85000"/>
              </a:lnSpc>
              <a:spcBef>
                <a:spcPct val="30000"/>
              </a:spcBef>
              <a:buClr>
                <a:schemeClr val="tx2"/>
              </a:buClr>
              <a:buSzPct val="90000"/>
              <a:buFont typeface="Arial" pitchFamily="34" charset="0"/>
              <a:buChar char="•"/>
            </a:pPr>
            <a:r>
              <a:rPr lang="fr-FR" sz="1600" i="0" dirty="0">
                <a:latin typeface="Arial" charset="0"/>
              </a:rPr>
              <a:t>         </a:t>
            </a:r>
            <a:r>
              <a:rPr lang="fr-FR" sz="1600" i="1" dirty="0" err="1">
                <a:latin typeface="Arial" charset="0"/>
              </a:rPr>
              <a:t>Quarantine</a:t>
            </a:r>
            <a:r>
              <a:rPr lang="fr-FR" sz="1600" i="1" dirty="0">
                <a:latin typeface="Arial" charset="0"/>
              </a:rPr>
              <a:t> Server</a:t>
            </a:r>
          </a:p>
          <a:p>
            <a:pPr marL="863600" lvl="1" indent="-417513">
              <a:lnSpc>
                <a:spcPct val="85000"/>
              </a:lnSpc>
              <a:spcBef>
                <a:spcPct val="30000"/>
              </a:spcBef>
              <a:buClr>
                <a:schemeClr val="tx2"/>
              </a:buClr>
              <a:buSzPct val="90000"/>
              <a:buFont typeface="Arial" pitchFamily="34" charset="0"/>
              <a:buChar char="•"/>
            </a:pPr>
            <a:r>
              <a:rPr lang="fr-FR" sz="1600" i="1" dirty="0">
                <a:latin typeface="Arial" charset="0"/>
              </a:rPr>
              <a:t>         System </a:t>
            </a:r>
            <a:r>
              <a:rPr lang="fr-FR" sz="1600" i="1" dirty="0" err="1">
                <a:latin typeface="Arial" charset="0"/>
              </a:rPr>
              <a:t>Health</a:t>
            </a:r>
            <a:r>
              <a:rPr lang="fr-FR" sz="1600" i="1" dirty="0">
                <a:latin typeface="Arial" charset="0"/>
              </a:rPr>
              <a:t> </a:t>
            </a:r>
            <a:r>
              <a:rPr lang="fr-FR" sz="1600" i="1" dirty="0" err="1">
                <a:latin typeface="Arial" charset="0"/>
              </a:rPr>
              <a:t>Validator</a:t>
            </a:r>
            <a:endParaRPr lang="fr-FR" sz="1600" i="1" dirty="0">
              <a:latin typeface="Arial" charset="0"/>
            </a:endParaRPr>
          </a:p>
          <a:p>
            <a:pPr marL="444500" indent="-444500">
              <a:lnSpc>
                <a:spcPct val="85000"/>
              </a:lnSpc>
              <a:spcBef>
                <a:spcPct val="30000"/>
              </a:spcBef>
              <a:buClr>
                <a:schemeClr val="tx2"/>
              </a:buClr>
              <a:buSzPct val="110000"/>
              <a:buFont typeface="Arial" pitchFamily="34" charset="0"/>
              <a:buChar char="•"/>
            </a:pPr>
            <a:r>
              <a:rPr lang="fr-FR" sz="1600" b="1" i="0" dirty="0">
                <a:latin typeface="Arial" charset="0"/>
              </a:rPr>
              <a:t>Périphériques </a:t>
            </a:r>
            <a:r>
              <a:rPr lang="fr-FR" sz="1600" b="1" i="0" dirty="0" smtClean="0">
                <a:latin typeface="Arial" charset="0"/>
              </a:rPr>
              <a:t>d’accès au réseau</a:t>
            </a:r>
            <a:endParaRPr lang="fr-FR" sz="1600" b="1" i="0" dirty="0">
              <a:latin typeface="Arial" charset="0"/>
            </a:endParaRPr>
          </a:p>
          <a:p>
            <a:pPr marL="863600" lvl="1" indent="-417513">
              <a:lnSpc>
                <a:spcPct val="85000"/>
              </a:lnSpc>
              <a:spcBef>
                <a:spcPct val="30000"/>
              </a:spcBef>
              <a:buClr>
                <a:schemeClr val="tx2"/>
              </a:buClr>
              <a:buSzPct val="90000"/>
              <a:buFont typeface="Arial" pitchFamily="34" charset="0"/>
              <a:buChar char="•"/>
            </a:pPr>
            <a:r>
              <a:rPr lang="fr-FR" sz="1600" i="0" dirty="0">
                <a:latin typeface="Arial" charset="0"/>
              </a:rPr>
              <a:t>        </a:t>
            </a:r>
            <a:r>
              <a:rPr lang="fr-FR" sz="1600" i="1" dirty="0" err="1">
                <a:latin typeface="Arial" charset="0"/>
              </a:rPr>
              <a:t>Quarantine</a:t>
            </a:r>
            <a:r>
              <a:rPr lang="fr-FR" sz="1600" i="1" dirty="0">
                <a:latin typeface="Arial" charset="0"/>
              </a:rPr>
              <a:t> </a:t>
            </a:r>
            <a:r>
              <a:rPr lang="fr-FR" sz="1600" i="1" dirty="0" err="1">
                <a:latin typeface="Arial" charset="0"/>
              </a:rPr>
              <a:t>Enforcement</a:t>
            </a:r>
            <a:r>
              <a:rPr lang="fr-FR" sz="1600" i="1" dirty="0">
                <a:latin typeface="Arial" charset="0"/>
              </a:rPr>
              <a:t> Server</a:t>
            </a:r>
          </a:p>
        </p:txBody>
      </p:sp>
      <p:sp>
        <p:nvSpPr>
          <p:cNvPr id="957454" name="AutoShape 14"/>
          <p:cNvSpPr>
            <a:spLocks noChangeArrowheads="1"/>
          </p:cNvSpPr>
          <p:nvPr/>
        </p:nvSpPr>
        <p:spPr bwMode="auto">
          <a:xfrm>
            <a:off x="4408488" y="1893610"/>
            <a:ext cx="619125" cy="1257300"/>
          </a:xfrm>
          <a:prstGeom prst="flowChartAlternateProcess">
            <a:avLst/>
          </a:prstGeom>
          <a:solidFill>
            <a:schemeClr val="bg2">
              <a:alpha val="50000"/>
            </a:schemeClr>
          </a:solidFill>
          <a:ln w="25400" algn="ctr">
            <a:solidFill>
              <a:srgbClr val="DDDDDD"/>
            </a:solidFill>
            <a:miter lim="800000"/>
            <a:headEnd/>
            <a:tailEnd/>
          </a:ln>
          <a:effectLst/>
        </p:spPr>
        <p:txBody>
          <a:bodyPr wrap="none" anchor="ctr"/>
          <a:lstStyle/>
          <a:p>
            <a:endParaRPr lang="fr-FR"/>
          </a:p>
        </p:txBody>
      </p:sp>
      <p:sp>
        <p:nvSpPr>
          <p:cNvPr id="957442" name="AutoShape 2"/>
          <p:cNvSpPr>
            <a:spLocks noChangeArrowheads="1"/>
          </p:cNvSpPr>
          <p:nvPr/>
        </p:nvSpPr>
        <p:spPr bwMode="auto">
          <a:xfrm>
            <a:off x="6467475" y="1009372"/>
            <a:ext cx="2195513" cy="671513"/>
          </a:xfrm>
          <a:prstGeom prst="flowChartAlternateProcess">
            <a:avLst/>
          </a:prstGeom>
          <a:solidFill>
            <a:schemeClr val="folHlink"/>
          </a:solidFill>
          <a:ln w="25400" algn="ctr">
            <a:solidFill>
              <a:schemeClr val="tx1"/>
            </a:solidFill>
            <a:miter lim="800000"/>
            <a:headEnd/>
            <a:tailEnd/>
          </a:ln>
          <a:effectLst/>
        </p:spPr>
        <p:txBody>
          <a:bodyPr wrap="none" anchor="ctr"/>
          <a:lstStyle/>
          <a:p>
            <a:endParaRPr lang="fr-FR"/>
          </a:p>
        </p:txBody>
      </p:sp>
      <p:sp>
        <p:nvSpPr>
          <p:cNvPr id="957443" name="AutoShape 3"/>
          <p:cNvSpPr>
            <a:spLocks noChangeArrowheads="1"/>
          </p:cNvSpPr>
          <p:nvPr/>
        </p:nvSpPr>
        <p:spPr bwMode="auto">
          <a:xfrm>
            <a:off x="530225" y="1009372"/>
            <a:ext cx="2193925" cy="663575"/>
          </a:xfrm>
          <a:prstGeom prst="flowChartAlternateProcess">
            <a:avLst/>
          </a:prstGeom>
          <a:solidFill>
            <a:schemeClr val="accent1"/>
          </a:solidFill>
          <a:ln w="25400" algn="ctr">
            <a:solidFill>
              <a:schemeClr val="tx1"/>
            </a:solidFill>
            <a:miter lim="800000"/>
            <a:headEnd/>
            <a:tailEnd/>
          </a:ln>
          <a:effectLst/>
        </p:spPr>
        <p:txBody>
          <a:bodyPr wrap="none" anchor="ctr"/>
          <a:lstStyle/>
          <a:p>
            <a:endParaRPr lang="fr-FR"/>
          </a:p>
        </p:txBody>
      </p:sp>
      <p:sp>
        <p:nvSpPr>
          <p:cNvPr id="957445" name="AutoShape 5"/>
          <p:cNvSpPr>
            <a:spLocks noChangeArrowheads="1"/>
          </p:cNvSpPr>
          <p:nvPr/>
        </p:nvSpPr>
        <p:spPr bwMode="auto">
          <a:xfrm>
            <a:off x="6359525" y="2126972"/>
            <a:ext cx="2470150" cy="1981200"/>
          </a:xfrm>
          <a:prstGeom prst="roundRect">
            <a:avLst>
              <a:gd name="adj" fmla="val 6208"/>
            </a:avLst>
          </a:prstGeom>
          <a:solidFill>
            <a:srgbClr val="969696">
              <a:alpha val="50000"/>
            </a:srgbClr>
          </a:solidFill>
          <a:ln w="25400" algn="ctr">
            <a:solidFill>
              <a:schemeClr val="tx1"/>
            </a:solidFill>
            <a:round/>
            <a:headEnd/>
            <a:tailEnd/>
          </a:ln>
          <a:effectLst/>
        </p:spPr>
        <p:txBody>
          <a:bodyPr wrap="none" anchor="ctr"/>
          <a:lstStyle/>
          <a:p>
            <a:endParaRPr lang="fr-FR"/>
          </a:p>
        </p:txBody>
      </p:sp>
      <p:sp>
        <p:nvSpPr>
          <p:cNvPr id="957446" name="AutoShape 6"/>
          <p:cNvSpPr>
            <a:spLocks noChangeArrowheads="1"/>
          </p:cNvSpPr>
          <p:nvPr/>
        </p:nvSpPr>
        <p:spPr bwMode="auto">
          <a:xfrm>
            <a:off x="295275" y="1974572"/>
            <a:ext cx="2755900" cy="2286000"/>
          </a:xfrm>
          <a:prstGeom prst="roundRect">
            <a:avLst>
              <a:gd name="adj" fmla="val 6208"/>
            </a:avLst>
          </a:prstGeom>
          <a:solidFill>
            <a:srgbClr val="969696">
              <a:alpha val="50000"/>
            </a:srgbClr>
          </a:solidFill>
          <a:ln w="25400" algn="ctr">
            <a:solidFill>
              <a:schemeClr val="tx1"/>
            </a:solidFill>
            <a:round/>
            <a:headEnd/>
            <a:tailEnd/>
          </a:ln>
          <a:effectLst/>
        </p:spPr>
        <p:txBody>
          <a:bodyPr wrap="none" anchor="ctr"/>
          <a:lstStyle/>
          <a:p>
            <a:endParaRPr lang="fr-FR"/>
          </a:p>
        </p:txBody>
      </p:sp>
      <p:sp>
        <p:nvSpPr>
          <p:cNvPr id="957448" name="Rectangle 8"/>
          <p:cNvSpPr>
            <a:spLocks noChangeArrowheads="1"/>
          </p:cNvSpPr>
          <p:nvPr/>
        </p:nvSpPr>
        <p:spPr bwMode="auto">
          <a:xfrm>
            <a:off x="7000875" y="2346047"/>
            <a:ext cx="1600200" cy="361950"/>
          </a:xfrm>
          <a:prstGeom prst="rect">
            <a:avLst/>
          </a:prstGeom>
          <a:noFill/>
          <a:ln w="9525">
            <a:noFill/>
            <a:miter lim="800000"/>
            <a:headEnd/>
            <a:tailEnd/>
          </a:ln>
          <a:effectLst/>
        </p:spPr>
        <p:txBody>
          <a:bodyPr wrap="none" anchor="ctr"/>
          <a:lstStyle/>
          <a:p>
            <a:r>
              <a:rPr lang="fr-FR" sz="1400" i="0" dirty="0">
                <a:latin typeface="Arial" charset="0"/>
              </a:rPr>
              <a:t>Serveur RADIUS</a:t>
            </a:r>
            <a:br>
              <a:rPr lang="fr-FR" sz="1400" i="0" dirty="0">
                <a:latin typeface="Arial" charset="0"/>
              </a:rPr>
            </a:br>
            <a:r>
              <a:rPr lang="fr-FR" sz="1400" i="1" dirty="0">
                <a:latin typeface="Arial" charset="0"/>
              </a:rPr>
              <a:t>Network Policy </a:t>
            </a:r>
          </a:p>
          <a:p>
            <a:r>
              <a:rPr lang="fr-FR" sz="1400" i="1" dirty="0">
                <a:latin typeface="Arial" charset="0"/>
              </a:rPr>
              <a:t>Server </a:t>
            </a:r>
            <a:r>
              <a:rPr lang="fr-FR" sz="1400" i="0" dirty="0">
                <a:latin typeface="Arial" charset="0"/>
              </a:rPr>
              <a:t>(NPS)</a:t>
            </a:r>
          </a:p>
        </p:txBody>
      </p:sp>
      <p:sp>
        <p:nvSpPr>
          <p:cNvPr id="957449" name="AutoShape 9"/>
          <p:cNvSpPr>
            <a:spLocks noChangeArrowheads="1"/>
          </p:cNvSpPr>
          <p:nvPr/>
        </p:nvSpPr>
        <p:spPr bwMode="auto">
          <a:xfrm>
            <a:off x="6467475" y="2967959"/>
            <a:ext cx="2211388" cy="439737"/>
          </a:xfrm>
          <a:prstGeom prst="flowChartAlternateProcess">
            <a:avLst/>
          </a:prstGeom>
          <a:solidFill>
            <a:srgbClr val="CC99FF"/>
          </a:solidFill>
          <a:ln w="25400" algn="ctr">
            <a:solidFill>
              <a:srgbClr val="EAEAEA"/>
            </a:solidFill>
            <a:miter lim="800000"/>
            <a:headEnd/>
            <a:tailEnd/>
          </a:ln>
          <a:effectLst/>
        </p:spPr>
        <p:txBody>
          <a:bodyPr wrap="none" anchor="ctr"/>
          <a:lstStyle/>
          <a:p>
            <a:pPr algn="ctr"/>
            <a:r>
              <a:rPr lang="fr-FR" sz="1400" i="0" dirty="0">
                <a:latin typeface="Arial" charset="0"/>
              </a:rPr>
              <a:t>Serveur de quarantaine </a:t>
            </a:r>
            <a:br>
              <a:rPr lang="fr-FR" sz="1400" i="0" dirty="0">
                <a:latin typeface="Arial" charset="0"/>
              </a:rPr>
            </a:br>
            <a:r>
              <a:rPr lang="fr-FR" sz="1400" i="0" dirty="0">
                <a:latin typeface="Arial" charset="0"/>
              </a:rPr>
              <a:t>(QS)</a:t>
            </a:r>
          </a:p>
        </p:txBody>
      </p:sp>
      <p:sp>
        <p:nvSpPr>
          <p:cNvPr id="957451" name="Rectangle 11"/>
          <p:cNvSpPr>
            <a:spLocks noChangeArrowheads="1"/>
          </p:cNvSpPr>
          <p:nvPr/>
        </p:nvSpPr>
        <p:spPr bwMode="auto">
          <a:xfrm>
            <a:off x="1738313" y="2117447"/>
            <a:ext cx="552450" cy="361950"/>
          </a:xfrm>
          <a:prstGeom prst="rect">
            <a:avLst/>
          </a:prstGeom>
          <a:noFill/>
          <a:ln w="9525">
            <a:noFill/>
            <a:miter lim="800000"/>
            <a:headEnd/>
            <a:tailEnd/>
          </a:ln>
          <a:effectLst/>
        </p:spPr>
        <p:txBody>
          <a:bodyPr wrap="none" anchor="ctr"/>
          <a:lstStyle/>
          <a:p>
            <a:r>
              <a:rPr lang="fr-FR" sz="1400" i="0">
                <a:latin typeface="Arial" charset="0"/>
              </a:rPr>
              <a:t>Client</a:t>
            </a:r>
          </a:p>
        </p:txBody>
      </p:sp>
      <p:sp>
        <p:nvSpPr>
          <p:cNvPr id="957452" name="AutoShape 12"/>
          <p:cNvSpPr>
            <a:spLocks noChangeArrowheads="1"/>
          </p:cNvSpPr>
          <p:nvPr/>
        </p:nvSpPr>
        <p:spPr bwMode="auto">
          <a:xfrm>
            <a:off x="490538" y="3179096"/>
            <a:ext cx="2408237" cy="300037"/>
          </a:xfrm>
          <a:prstGeom prst="flowChartAlternateProcess">
            <a:avLst/>
          </a:prstGeom>
          <a:solidFill>
            <a:srgbClr val="CC99FF"/>
          </a:solidFill>
          <a:ln w="25400">
            <a:solidFill>
              <a:srgbClr val="EAEAEA"/>
            </a:solidFill>
            <a:miter lim="800000"/>
            <a:headEnd/>
            <a:tailEnd/>
          </a:ln>
          <a:effectLst/>
        </p:spPr>
        <p:txBody>
          <a:bodyPr wrap="none" anchor="ctr"/>
          <a:lstStyle/>
          <a:p>
            <a:pPr algn="ctr"/>
            <a:r>
              <a:rPr lang="fr-FR" sz="1400" i="0" dirty="0">
                <a:latin typeface="Arial" charset="0"/>
              </a:rPr>
              <a:t>Agent de quarantaine (QA)</a:t>
            </a:r>
          </a:p>
        </p:txBody>
      </p:sp>
      <p:sp>
        <p:nvSpPr>
          <p:cNvPr id="957455" name="Line 15"/>
          <p:cNvSpPr>
            <a:spLocks noChangeShapeType="1"/>
          </p:cNvSpPr>
          <p:nvPr/>
        </p:nvSpPr>
        <p:spPr bwMode="auto">
          <a:xfrm>
            <a:off x="6934200" y="1786858"/>
            <a:ext cx="0" cy="249238"/>
          </a:xfrm>
          <a:prstGeom prst="line">
            <a:avLst/>
          </a:prstGeom>
          <a:noFill/>
          <a:ln w="25400">
            <a:solidFill>
              <a:schemeClr val="tx1"/>
            </a:solidFill>
            <a:round/>
            <a:headEnd/>
            <a:tailEnd type="triangle" w="med" len="med"/>
          </a:ln>
          <a:effectLst/>
        </p:spPr>
        <p:txBody>
          <a:bodyPr anchor="ctr"/>
          <a:lstStyle/>
          <a:p>
            <a:endParaRPr lang="fr-FR"/>
          </a:p>
        </p:txBody>
      </p:sp>
      <p:sp>
        <p:nvSpPr>
          <p:cNvPr id="957456" name="Rectangle 16"/>
          <p:cNvSpPr>
            <a:spLocks noChangeArrowheads="1"/>
          </p:cNvSpPr>
          <p:nvPr/>
        </p:nvSpPr>
        <p:spPr bwMode="auto">
          <a:xfrm>
            <a:off x="6705600" y="1807496"/>
            <a:ext cx="1819275" cy="213114"/>
          </a:xfrm>
          <a:prstGeom prst="rect">
            <a:avLst/>
          </a:prstGeom>
          <a:noFill/>
          <a:ln w="12700">
            <a:noFill/>
            <a:miter lim="800000"/>
            <a:headEnd/>
            <a:tailEnd/>
          </a:ln>
          <a:effectLst/>
        </p:spPr>
        <p:txBody>
          <a:bodyPr wrap="none" anchor="ctr"/>
          <a:lstStyle/>
          <a:p>
            <a:pPr algn="r"/>
            <a:r>
              <a:rPr lang="fr-FR" sz="1400" dirty="0">
                <a:latin typeface="Arial" charset="0"/>
              </a:rPr>
              <a:t>Stratégie de santé</a:t>
            </a:r>
          </a:p>
        </p:txBody>
      </p:sp>
      <p:sp>
        <p:nvSpPr>
          <p:cNvPr id="957457" name="Rectangle 17"/>
          <p:cNvSpPr>
            <a:spLocks noChangeArrowheads="1"/>
          </p:cNvSpPr>
          <p:nvPr/>
        </p:nvSpPr>
        <p:spPr bwMode="auto">
          <a:xfrm>
            <a:off x="1666875" y="1725334"/>
            <a:ext cx="2849563" cy="198438"/>
          </a:xfrm>
          <a:prstGeom prst="rect">
            <a:avLst/>
          </a:prstGeom>
          <a:noFill/>
          <a:ln w="12700">
            <a:noFill/>
            <a:miter lim="800000"/>
            <a:headEnd/>
            <a:tailEnd/>
          </a:ln>
          <a:effectLst/>
        </p:spPr>
        <p:txBody>
          <a:bodyPr wrap="none" anchor="ctr"/>
          <a:lstStyle/>
          <a:p>
            <a:r>
              <a:rPr lang="fr-FR" sz="1400" dirty="0">
                <a:latin typeface="Arial" charset="0"/>
              </a:rPr>
              <a:t>Mises à jour</a:t>
            </a:r>
          </a:p>
        </p:txBody>
      </p:sp>
      <p:sp>
        <p:nvSpPr>
          <p:cNvPr id="957458" name="Rectangle 18"/>
          <p:cNvSpPr>
            <a:spLocks noChangeArrowheads="1"/>
          </p:cNvSpPr>
          <p:nvPr/>
        </p:nvSpPr>
        <p:spPr bwMode="auto">
          <a:xfrm>
            <a:off x="3114675" y="1976160"/>
            <a:ext cx="1247775" cy="450850"/>
          </a:xfrm>
          <a:prstGeom prst="rect">
            <a:avLst/>
          </a:prstGeom>
          <a:noFill/>
          <a:ln w="12700">
            <a:noFill/>
            <a:miter lim="800000"/>
            <a:headEnd/>
            <a:tailEnd/>
          </a:ln>
          <a:effectLst/>
        </p:spPr>
        <p:txBody>
          <a:bodyPr wrap="none" anchor="ctr"/>
          <a:lstStyle/>
          <a:p>
            <a:pPr algn="ctr"/>
            <a:r>
              <a:rPr lang="fr-FR" sz="1400">
                <a:latin typeface="Arial" charset="0"/>
              </a:rPr>
              <a:t>États de santé</a:t>
            </a:r>
          </a:p>
        </p:txBody>
      </p:sp>
      <p:sp>
        <p:nvSpPr>
          <p:cNvPr id="957459" name="Line 19"/>
          <p:cNvSpPr>
            <a:spLocks noChangeShapeType="1"/>
          </p:cNvSpPr>
          <p:nvPr/>
        </p:nvSpPr>
        <p:spPr bwMode="auto">
          <a:xfrm>
            <a:off x="3211513" y="2427010"/>
            <a:ext cx="1098550" cy="1587"/>
          </a:xfrm>
          <a:prstGeom prst="line">
            <a:avLst/>
          </a:prstGeom>
          <a:noFill/>
          <a:ln w="25400">
            <a:solidFill>
              <a:schemeClr val="tx1"/>
            </a:solidFill>
            <a:round/>
            <a:headEnd/>
            <a:tailEnd type="triangle" w="med" len="med"/>
          </a:ln>
          <a:effectLst/>
        </p:spPr>
        <p:txBody>
          <a:bodyPr anchor="ctr"/>
          <a:lstStyle/>
          <a:p>
            <a:endParaRPr lang="fr-FR"/>
          </a:p>
        </p:txBody>
      </p:sp>
      <p:sp>
        <p:nvSpPr>
          <p:cNvPr id="957460" name="Rectangle 20"/>
          <p:cNvSpPr>
            <a:spLocks noChangeArrowheads="1"/>
          </p:cNvSpPr>
          <p:nvPr/>
        </p:nvSpPr>
        <p:spPr bwMode="auto">
          <a:xfrm>
            <a:off x="5019675" y="2022197"/>
            <a:ext cx="1216025" cy="604838"/>
          </a:xfrm>
          <a:prstGeom prst="rect">
            <a:avLst/>
          </a:prstGeom>
          <a:noFill/>
          <a:ln w="12700">
            <a:noFill/>
            <a:miter lim="800000"/>
            <a:headEnd/>
            <a:tailEnd/>
          </a:ln>
          <a:effectLst/>
        </p:spPr>
        <p:txBody>
          <a:bodyPr wrap="none" anchor="ctr"/>
          <a:lstStyle/>
          <a:p>
            <a:pPr algn="ctr"/>
            <a:r>
              <a:rPr lang="fr-FR" sz="1400">
                <a:latin typeface="Arial" charset="0"/>
              </a:rPr>
              <a:t>Demandes </a:t>
            </a:r>
            <a:br>
              <a:rPr lang="fr-FR" sz="1400">
                <a:latin typeface="Arial" charset="0"/>
              </a:rPr>
            </a:br>
            <a:r>
              <a:rPr lang="fr-FR" sz="1400">
                <a:latin typeface="Arial" charset="0"/>
              </a:rPr>
              <a:t>d’accès </a:t>
            </a:r>
          </a:p>
          <a:p>
            <a:pPr algn="ctr"/>
            <a:r>
              <a:rPr lang="fr-FR" sz="1400">
                <a:latin typeface="Arial" charset="0"/>
              </a:rPr>
              <a:t>au réseau</a:t>
            </a:r>
          </a:p>
        </p:txBody>
      </p:sp>
      <p:sp>
        <p:nvSpPr>
          <p:cNvPr id="957461" name="Line 21"/>
          <p:cNvSpPr>
            <a:spLocks noChangeShapeType="1"/>
          </p:cNvSpPr>
          <p:nvPr/>
        </p:nvSpPr>
        <p:spPr bwMode="auto">
          <a:xfrm>
            <a:off x="5062538" y="2701647"/>
            <a:ext cx="1141412" cy="1588"/>
          </a:xfrm>
          <a:prstGeom prst="line">
            <a:avLst/>
          </a:prstGeom>
          <a:noFill/>
          <a:ln w="25400">
            <a:solidFill>
              <a:schemeClr val="tx1"/>
            </a:solidFill>
            <a:round/>
            <a:headEnd type="triangle" w="med" len="med"/>
            <a:tailEnd type="triangle" w="med" len="med"/>
          </a:ln>
          <a:effectLst/>
        </p:spPr>
        <p:txBody>
          <a:bodyPr anchor="ctr"/>
          <a:lstStyle/>
          <a:p>
            <a:endParaRPr lang="fr-FR"/>
          </a:p>
        </p:txBody>
      </p:sp>
      <p:sp>
        <p:nvSpPr>
          <p:cNvPr id="957462" name="Rectangle 22"/>
          <p:cNvSpPr>
            <a:spLocks noChangeArrowheads="1"/>
          </p:cNvSpPr>
          <p:nvPr/>
        </p:nvSpPr>
        <p:spPr bwMode="auto">
          <a:xfrm>
            <a:off x="7153275" y="1172885"/>
            <a:ext cx="1371600" cy="379412"/>
          </a:xfrm>
          <a:prstGeom prst="rect">
            <a:avLst/>
          </a:prstGeom>
          <a:noFill/>
          <a:ln w="9525">
            <a:noFill/>
            <a:miter lim="800000"/>
            <a:headEnd/>
            <a:tailEnd/>
          </a:ln>
          <a:effectLst/>
        </p:spPr>
        <p:txBody>
          <a:bodyPr wrap="none" anchor="ctr"/>
          <a:lstStyle/>
          <a:p>
            <a:pPr algn="r"/>
            <a:r>
              <a:rPr lang="fr-FR" sz="1400" i="0" dirty="0">
                <a:latin typeface="Arial" charset="0"/>
              </a:rPr>
              <a:t>Serveur(s) de</a:t>
            </a:r>
            <a:br>
              <a:rPr lang="fr-FR" sz="1400" i="0" dirty="0">
                <a:latin typeface="Arial" charset="0"/>
              </a:rPr>
            </a:br>
            <a:r>
              <a:rPr lang="fr-FR" sz="1400" i="0" dirty="0" smtClean="0">
                <a:latin typeface="Arial" charset="0"/>
              </a:rPr>
              <a:t>politique</a:t>
            </a:r>
            <a:endParaRPr lang="fr-FR" sz="1400" i="0" dirty="0">
              <a:latin typeface="Arial" charset="0"/>
            </a:endParaRPr>
          </a:p>
        </p:txBody>
      </p:sp>
      <p:sp>
        <p:nvSpPr>
          <p:cNvPr id="957469" name="Rectangle 29"/>
          <p:cNvSpPr>
            <a:spLocks noChangeArrowheads="1"/>
          </p:cNvSpPr>
          <p:nvPr/>
        </p:nvSpPr>
        <p:spPr bwMode="auto">
          <a:xfrm>
            <a:off x="1371600" y="1141135"/>
            <a:ext cx="1209675" cy="376237"/>
          </a:xfrm>
          <a:prstGeom prst="rect">
            <a:avLst/>
          </a:prstGeom>
          <a:noFill/>
          <a:ln w="9525">
            <a:noFill/>
            <a:miter lim="800000"/>
            <a:headEnd/>
            <a:tailEnd/>
          </a:ln>
          <a:effectLst/>
        </p:spPr>
        <p:txBody>
          <a:bodyPr wrap="none" anchor="ctr"/>
          <a:lstStyle/>
          <a:p>
            <a:pPr algn="r"/>
            <a:r>
              <a:rPr lang="fr-FR" sz="1400" i="0" dirty="0" smtClean="0">
                <a:latin typeface="Arial" charset="0"/>
              </a:rPr>
              <a:t>Serveur(s) </a:t>
            </a:r>
            <a:r>
              <a:rPr lang="fr-FR" sz="1400" i="0" dirty="0">
                <a:latin typeface="Arial" charset="0"/>
              </a:rPr>
              <a:t>de</a:t>
            </a:r>
            <a:br>
              <a:rPr lang="fr-FR" sz="1400" i="0" dirty="0">
                <a:latin typeface="Arial" charset="0"/>
              </a:rPr>
            </a:br>
            <a:r>
              <a:rPr lang="fr-FR" sz="1400" i="0" dirty="0" smtClean="0">
                <a:latin typeface="Arial" charset="0"/>
              </a:rPr>
              <a:t>remèdes</a:t>
            </a:r>
            <a:endParaRPr lang="fr-FR" sz="1400" i="0" dirty="0">
              <a:solidFill>
                <a:schemeClr val="bg1"/>
              </a:solidFill>
              <a:latin typeface="Arial" charset="0"/>
            </a:endParaRPr>
          </a:p>
        </p:txBody>
      </p:sp>
      <p:sp>
        <p:nvSpPr>
          <p:cNvPr id="957470" name="Line 30"/>
          <p:cNvSpPr>
            <a:spLocks noChangeShapeType="1"/>
          </p:cNvSpPr>
          <p:nvPr/>
        </p:nvSpPr>
        <p:spPr bwMode="auto">
          <a:xfrm>
            <a:off x="3184525" y="2627035"/>
            <a:ext cx="1120775" cy="1587"/>
          </a:xfrm>
          <a:prstGeom prst="line">
            <a:avLst/>
          </a:prstGeom>
          <a:noFill/>
          <a:ln w="25400">
            <a:solidFill>
              <a:schemeClr val="tx1"/>
            </a:solidFill>
            <a:round/>
            <a:headEnd type="triangle" w="med" len="med"/>
            <a:tailEnd/>
          </a:ln>
          <a:effectLst/>
        </p:spPr>
        <p:txBody>
          <a:bodyPr anchor="ctr"/>
          <a:lstStyle/>
          <a:p>
            <a:endParaRPr lang="fr-FR"/>
          </a:p>
        </p:txBody>
      </p:sp>
      <p:sp>
        <p:nvSpPr>
          <p:cNvPr id="957471" name="Rectangle 31"/>
          <p:cNvSpPr>
            <a:spLocks noChangeArrowheads="1"/>
          </p:cNvSpPr>
          <p:nvPr/>
        </p:nvSpPr>
        <p:spPr bwMode="auto">
          <a:xfrm>
            <a:off x="3114675" y="2703235"/>
            <a:ext cx="1279525" cy="450850"/>
          </a:xfrm>
          <a:prstGeom prst="rect">
            <a:avLst/>
          </a:prstGeom>
          <a:noFill/>
          <a:ln w="12700">
            <a:noFill/>
            <a:miter lim="800000"/>
            <a:headEnd/>
            <a:tailEnd/>
          </a:ln>
          <a:effectLst/>
        </p:spPr>
        <p:txBody>
          <a:bodyPr wrap="none" anchor="ctr"/>
          <a:lstStyle/>
          <a:p>
            <a:pPr algn="ctr"/>
            <a:r>
              <a:rPr lang="fr-FR" sz="1400">
                <a:latin typeface="Arial" charset="0"/>
              </a:rPr>
              <a:t>Certificat de </a:t>
            </a:r>
            <a:br>
              <a:rPr lang="fr-FR" sz="1400">
                <a:latin typeface="Arial" charset="0"/>
              </a:rPr>
            </a:br>
            <a:r>
              <a:rPr lang="fr-FR" sz="1400">
                <a:latin typeface="Arial" charset="0"/>
              </a:rPr>
              <a:t>santé</a:t>
            </a:r>
          </a:p>
        </p:txBody>
      </p:sp>
      <p:sp>
        <p:nvSpPr>
          <p:cNvPr id="957473" name="Rectangle 33"/>
          <p:cNvSpPr>
            <a:spLocks noChangeArrowheads="1"/>
          </p:cNvSpPr>
          <p:nvPr/>
        </p:nvSpPr>
        <p:spPr bwMode="auto">
          <a:xfrm>
            <a:off x="3352800" y="3276322"/>
            <a:ext cx="2735263" cy="450850"/>
          </a:xfrm>
          <a:prstGeom prst="rect">
            <a:avLst/>
          </a:prstGeom>
          <a:noFill/>
          <a:ln w="12700">
            <a:noFill/>
            <a:miter lim="800000"/>
            <a:headEnd/>
            <a:tailEnd/>
          </a:ln>
          <a:effectLst/>
        </p:spPr>
        <p:txBody>
          <a:bodyPr wrap="none" anchor="ctr"/>
          <a:lstStyle/>
          <a:p>
            <a:pPr algn="ctr"/>
            <a:r>
              <a:rPr lang="fr-FR" sz="1400" i="0" dirty="0">
                <a:latin typeface="Arial" charset="0"/>
              </a:rPr>
              <a:t>Périphériques d’accès au réseau </a:t>
            </a:r>
            <a:br>
              <a:rPr lang="fr-FR" sz="1400" i="0" dirty="0">
                <a:latin typeface="Arial" charset="0"/>
              </a:rPr>
            </a:br>
            <a:r>
              <a:rPr lang="fr-FR" sz="1400" i="0" dirty="0">
                <a:latin typeface="Arial" charset="0"/>
              </a:rPr>
              <a:t> (DHCP, </a:t>
            </a:r>
            <a:r>
              <a:rPr lang="fr-FR" sz="1400" i="0" dirty="0" smtClean="0">
                <a:latin typeface="Arial" charset="0"/>
              </a:rPr>
              <a:t>802.1X, </a:t>
            </a:r>
            <a:r>
              <a:rPr lang="fr-FR" sz="1400" i="0" dirty="0">
                <a:latin typeface="Arial" charset="0"/>
              </a:rPr>
              <a:t>VPN, TS) &amp;</a:t>
            </a:r>
          </a:p>
          <a:p>
            <a:pPr algn="ctr"/>
            <a:r>
              <a:rPr lang="fr-FR" sz="1400" i="0" dirty="0">
                <a:latin typeface="Arial" charset="0"/>
              </a:rPr>
              <a:t>Autorité d’enregistrement santé (HRA)</a:t>
            </a:r>
          </a:p>
        </p:txBody>
      </p:sp>
      <p:sp>
        <p:nvSpPr>
          <p:cNvPr id="957474" name="AutoShape 34"/>
          <p:cNvSpPr>
            <a:spLocks noChangeArrowheads="1"/>
          </p:cNvSpPr>
          <p:nvPr/>
        </p:nvSpPr>
        <p:spPr bwMode="auto">
          <a:xfrm>
            <a:off x="522287" y="3523584"/>
            <a:ext cx="2373313" cy="569912"/>
          </a:xfrm>
          <a:prstGeom prst="flowChartAlternateProcess">
            <a:avLst/>
          </a:prstGeom>
          <a:solidFill>
            <a:schemeClr val="hlink"/>
          </a:solidFill>
          <a:ln w="25400" algn="ctr">
            <a:solidFill>
              <a:srgbClr val="EAEAEA"/>
            </a:solidFill>
            <a:miter lim="800000"/>
            <a:headEnd/>
            <a:tailEnd/>
          </a:ln>
          <a:effectLst/>
        </p:spPr>
        <p:txBody>
          <a:bodyPr wrap="none" anchor="ctr"/>
          <a:lstStyle/>
          <a:p>
            <a:pPr algn="ctr"/>
            <a:r>
              <a:rPr lang="fr-FR" sz="1300" i="0" dirty="0">
                <a:latin typeface="Arial" charset="0"/>
              </a:rPr>
              <a:t>Agents de santé (SHA)</a:t>
            </a:r>
          </a:p>
          <a:p>
            <a:pPr algn="ctr"/>
            <a:r>
              <a:rPr lang="fr-FR" sz="1300" i="0" dirty="0">
                <a:latin typeface="Arial" charset="0"/>
              </a:rPr>
              <a:t>MS et tiers</a:t>
            </a:r>
          </a:p>
        </p:txBody>
      </p:sp>
      <p:sp>
        <p:nvSpPr>
          <p:cNvPr id="957475" name="AutoShape 35"/>
          <p:cNvSpPr>
            <a:spLocks noChangeArrowheads="1"/>
          </p:cNvSpPr>
          <p:nvPr/>
        </p:nvSpPr>
        <p:spPr bwMode="auto">
          <a:xfrm>
            <a:off x="6477000" y="3483896"/>
            <a:ext cx="2206625" cy="522287"/>
          </a:xfrm>
          <a:prstGeom prst="flowChartAlternateProcess">
            <a:avLst/>
          </a:prstGeom>
          <a:solidFill>
            <a:schemeClr val="hlink"/>
          </a:solidFill>
          <a:ln w="25400" algn="ctr">
            <a:solidFill>
              <a:srgbClr val="EAEAEA"/>
            </a:solidFill>
            <a:miter lim="800000"/>
            <a:headEnd/>
            <a:tailEnd/>
          </a:ln>
          <a:effectLst/>
        </p:spPr>
        <p:txBody>
          <a:bodyPr wrap="none" anchor="ctr"/>
          <a:lstStyle/>
          <a:p>
            <a:pPr algn="ctr"/>
            <a:r>
              <a:rPr lang="fr-FR" sz="1300" i="1" dirty="0">
                <a:latin typeface="Arial" charset="0"/>
              </a:rPr>
              <a:t>System </a:t>
            </a:r>
            <a:r>
              <a:rPr lang="fr-FR" sz="1300" i="1" dirty="0" err="1">
                <a:latin typeface="Arial" charset="0"/>
              </a:rPr>
              <a:t>Health</a:t>
            </a:r>
            <a:r>
              <a:rPr lang="fr-FR" sz="1300" i="1" dirty="0">
                <a:latin typeface="Arial" charset="0"/>
              </a:rPr>
              <a:t> </a:t>
            </a:r>
            <a:r>
              <a:rPr lang="fr-FR" sz="1300" i="1" dirty="0" err="1">
                <a:latin typeface="Arial" charset="0"/>
              </a:rPr>
              <a:t>Validators</a:t>
            </a:r>
            <a:endParaRPr lang="fr-FR" sz="1300" i="1" dirty="0">
              <a:latin typeface="Arial" charset="0"/>
            </a:endParaRPr>
          </a:p>
          <a:p>
            <a:pPr algn="ctr"/>
            <a:r>
              <a:rPr lang="fr-FR" sz="1300" i="0" dirty="0">
                <a:latin typeface="Arial" charset="0"/>
              </a:rPr>
              <a:t>(SHV) MS et tiers</a:t>
            </a:r>
          </a:p>
        </p:txBody>
      </p:sp>
      <p:sp>
        <p:nvSpPr>
          <p:cNvPr id="957476" name="AutoShape 36"/>
          <p:cNvSpPr>
            <a:spLocks noChangeArrowheads="1"/>
          </p:cNvSpPr>
          <p:nvPr/>
        </p:nvSpPr>
        <p:spPr bwMode="auto">
          <a:xfrm>
            <a:off x="504825" y="2569496"/>
            <a:ext cx="2390775" cy="569913"/>
          </a:xfrm>
          <a:prstGeom prst="flowChartAlternateProcess">
            <a:avLst/>
          </a:prstGeom>
          <a:solidFill>
            <a:srgbClr val="3366FF">
              <a:alpha val="39999"/>
            </a:srgbClr>
          </a:solidFill>
          <a:ln w="25400">
            <a:solidFill>
              <a:srgbClr val="EAEAEA"/>
            </a:solidFill>
            <a:miter lim="800000"/>
            <a:headEnd/>
            <a:tailEnd/>
          </a:ln>
          <a:effectLst/>
        </p:spPr>
        <p:txBody>
          <a:bodyPr wrap="none" anchor="ctr"/>
          <a:lstStyle/>
          <a:p>
            <a:pPr algn="ctr"/>
            <a:r>
              <a:rPr lang="fr-FR" sz="1400" i="0" dirty="0">
                <a:latin typeface="Arial" charset="0"/>
              </a:rPr>
              <a:t>Clients d’application (QEC)</a:t>
            </a:r>
          </a:p>
          <a:p>
            <a:pPr algn="ctr"/>
            <a:r>
              <a:rPr lang="fr-FR" sz="1400" i="0" dirty="0">
                <a:latin typeface="Arial" charset="0"/>
              </a:rPr>
              <a:t>(DHCP, </a:t>
            </a:r>
            <a:r>
              <a:rPr lang="fr-FR" sz="1400" i="0" dirty="0" err="1" smtClean="0">
                <a:latin typeface="Arial" charset="0"/>
              </a:rPr>
              <a:t>IPsec</a:t>
            </a:r>
            <a:r>
              <a:rPr lang="fr-FR" sz="1400" i="0" dirty="0">
                <a:latin typeface="Arial" charset="0"/>
              </a:rPr>
              <a:t>, </a:t>
            </a:r>
            <a:r>
              <a:rPr lang="fr-FR" sz="1400" i="0" dirty="0" smtClean="0">
                <a:latin typeface="Arial" charset="0"/>
              </a:rPr>
              <a:t>802.1X, </a:t>
            </a:r>
            <a:r>
              <a:rPr lang="fr-FR" sz="1400" i="0" dirty="0">
                <a:latin typeface="Arial" charset="0"/>
              </a:rPr>
              <a:t>VPN)</a:t>
            </a:r>
          </a:p>
        </p:txBody>
      </p:sp>
      <p:sp>
        <p:nvSpPr>
          <p:cNvPr id="957477" name="Line 37"/>
          <p:cNvSpPr>
            <a:spLocks noChangeShapeType="1"/>
          </p:cNvSpPr>
          <p:nvPr/>
        </p:nvSpPr>
        <p:spPr bwMode="auto">
          <a:xfrm>
            <a:off x="1595438" y="1669772"/>
            <a:ext cx="0" cy="249238"/>
          </a:xfrm>
          <a:prstGeom prst="line">
            <a:avLst/>
          </a:prstGeom>
          <a:noFill/>
          <a:ln w="25400">
            <a:solidFill>
              <a:schemeClr val="tx1"/>
            </a:solidFill>
            <a:round/>
            <a:headEnd/>
            <a:tailEnd type="triangle" w="med" len="med"/>
          </a:ln>
          <a:effectLst/>
        </p:spPr>
        <p:txBody>
          <a:bodyPr anchor="ctr"/>
          <a:lstStyle/>
          <a:p>
            <a:endParaRPr lang="fr-FR"/>
          </a:p>
        </p:txBody>
      </p:sp>
      <p:sp>
        <p:nvSpPr>
          <p:cNvPr id="957482" name="Rectangle 42"/>
          <p:cNvSpPr>
            <a:spLocks noGrp="1" noChangeArrowheads="1"/>
          </p:cNvSpPr>
          <p:nvPr>
            <p:ph type="title"/>
          </p:nvPr>
        </p:nvSpPr>
        <p:spPr>
          <a:xfrm>
            <a:off x="214282" y="-24"/>
            <a:ext cx="8393113" cy="1025525"/>
          </a:xfrm>
          <a:noFill/>
          <a:ln/>
        </p:spPr>
        <p:txBody>
          <a:bodyPr>
            <a:normAutofit/>
          </a:bodyPr>
          <a:lstStyle/>
          <a:p>
            <a:r>
              <a:rPr lang="fr-FR" sz="3600" dirty="0" smtClean="0"/>
              <a:t>Composants de NAP</a:t>
            </a:r>
            <a:endParaRPr lang="fr-FR" sz="2400" i="1" dirty="0"/>
          </a:p>
        </p:txBody>
      </p:sp>
      <p:sp>
        <p:nvSpPr>
          <p:cNvPr id="957483" name="Rectangle 43"/>
          <p:cNvSpPr>
            <a:spLocks noChangeArrowheads="1"/>
          </p:cNvSpPr>
          <p:nvPr/>
        </p:nvSpPr>
        <p:spPr bwMode="auto">
          <a:xfrm>
            <a:off x="0" y="4397379"/>
            <a:ext cx="5334000" cy="1717393"/>
          </a:xfrm>
          <a:prstGeom prst="rect">
            <a:avLst/>
          </a:prstGeom>
          <a:noFill/>
          <a:ln w="9525">
            <a:noFill/>
            <a:miter lim="800000"/>
            <a:headEnd/>
            <a:tailEnd/>
          </a:ln>
          <a:effectLst/>
        </p:spPr>
        <p:txBody>
          <a:bodyPr>
            <a:spAutoFit/>
          </a:bodyPr>
          <a:lstStyle/>
          <a:p>
            <a:pPr marL="444500" indent="-444500">
              <a:lnSpc>
                <a:spcPct val="85000"/>
              </a:lnSpc>
              <a:spcBef>
                <a:spcPct val="30000"/>
              </a:spcBef>
              <a:buClr>
                <a:schemeClr val="tx2"/>
              </a:buClr>
              <a:buSzPct val="110000"/>
              <a:buFont typeface="Arial" pitchFamily="34" charset="0"/>
              <a:buChar char="•"/>
            </a:pPr>
            <a:r>
              <a:rPr lang="fr-FR" sz="1600" b="1" i="0" dirty="0">
                <a:latin typeface="Arial" charset="0"/>
              </a:rPr>
              <a:t>Serveur de </a:t>
            </a:r>
            <a:r>
              <a:rPr lang="fr-FR" sz="1600" b="1" i="0" dirty="0" smtClean="0">
                <a:latin typeface="Arial" charset="0"/>
              </a:rPr>
              <a:t>remèdes</a:t>
            </a:r>
            <a:endParaRPr lang="fr-FR" sz="1600" b="1" i="0" dirty="0">
              <a:latin typeface="Arial" charset="0"/>
            </a:endParaRPr>
          </a:p>
          <a:p>
            <a:pPr marL="863600" lvl="1" indent="-417513">
              <a:lnSpc>
                <a:spcPct val="85000"/>
              </a:lnSpc>
              <a:spcBef>
                <a:spcPct val="30000"/>
              </a:spcBef>
              <a:buClr>
                <a:schemeClr val="tx2"/>
              </a:buClr>
              <a:buSzPct val="90000"/>
              <a:buFont typeface="Arial" pitchFamily="34" charset="0"/>
              <a:buChar char="•"/>
            </a:pPr>
            <a:r>
              <a:rPr lang="fr-FR" sz="1600" i="0" dirty="0">
                <a:latin typeface="Arial" charset="0"/>
              </a:rPr>
              <a:t>         </a:t>
            </a:r>
            <a:r>
              <a:rPr lang="fr-FR" sz="1600" i="1" dirty="0" err="1">
                <a:latin typeface="Arial" charset="0"/>
              </a:rPr>
              <a:t>Remediation</a:t>
            </a:r>
            <a:r>
              <a:rPr lang="fr-FR" sz="1600" i="1" dirty="0">
                <a:latin typeface="Arial" charset="0"/>
              </a:rPr>
              <a:t> Server</a:t>
            </a:r>
            <a:endParaRPr lang="fr-FR" sz="1200" i="1" dirty="0">
              <a:latin typeface="Arial" charset="0"/>
            </a:endParaRPr>
          </a:p>
          <a:p>
            <a:pPr marL="444500" indent="-444500">
              <a:lnSpc>
                <a:spcPct val="85000"/>
              </a:lnSpc>
              <a:spcBef>
                <a:spcPct val="30000"/>
              </a:spcBef>
              <a:buClr>
                <a:schemeClr val="tx2"/>
              </a:buClr>
              <a:buSzPct val="110000"/>
              <a:buFont typeface="Arial" pitchFamily="34" charset="0"/>
              <a:buChar char="•"/>
            </a:pPr>
            <a:r>
              <a:rPr lang="fr-FR" sz="1600" b="1" i="0" dirty="0">
                <a:latin typeface="Arial" charset="0"/>
              </a:rPr>
              <a:t>Client</a:t>
            </a:r>
          </a:p>
          <a:p>
            <a:pPr marL="863600" lvl="1" indent="-417513">
              <a:lnSpc>
                <a:spcPct val="85000"/>
              </a:lnSpc>
              <a:spcBef>
                <a:spcPct val="30000"/>
              </a:spcBef>
              <a:buClr>
                <a:schemeClr val="tx2"/>
              </a:buClr>
              <a:buSzPct val="90000"/>
              <a:buFont typeface="Arial" pitchFamily="34" charset="0"/>
              <a:buChar char="•"/>
            </a:pPr>
            <a:r>
              <a:rPr lang="fr-FR" sz="1600" i="0" dirty="0">
                <a:latin typeface="Arial" charset="0"/>
              </a:rPr>
              <a:t>         </a:t>
            </a:r>
            <a:r>
              <a:rPr lang="fr-FR" sz="1600" i="1" dirty="0">
                <a:latin typeface="Arial" charset="0"/>
              </a:rPr>
              <a:t>System </a:t>
            </a:r>
            <a:r>
              <a:rPr lang="fr-FR" sz="1600" i="1" dirty="0" err="1">
                <a:latin typeface="Arial" charset="0"/>
              </a:rPr>
              <a:t>Health</a:t>
            </a:r>
            <a:r>
              <a:rPr lang="fr-FR" sz="1600" i="1" dirty="0">
                <a:latin typeface="Arial" charset="0"/>
              </a:rPr>
              <a:t> Agent</a:t>
            </a:r>
          </a:p>
          <a:p>
            <a:pPr marL="863600" lvl="1" indent="-417513">
              <a:lnSpc>
                <a:spcPct val="85000"/>
              </a:lnSpc>
              <a:spcBef>
                <a:spcPct val="30000"/>
              </a:spcBef>
              <a:buClr>
                <a:schemeClr val="tx2"/>
              </a:buClr>
              <a:buSzPct val="90000"/>
              <a:buFont typeface="Arial" pitchFamily="34" charset="0"/>
              <a:buChar char="•"/>
            </a:pPr>
            <a:r>
              <a:rPr lang="fr-FR" sz="1600" i="1" dirty="0">
                <a:latin typeface="Arial" charset="0"/>
              </a:rPr>
              <a:t>         </a:t>
            </a:r>
            <a:r>
              <a:rPr lang="fr-FR" sz="1600" i="1" dirty="0" err="1">
                <a:latin typeface="Arial" charset="0"/>
              </a:rPr>
              <a:t>Quarantine</a:t>
            </a:r>
            <a:r>
              <a:rPr lang="fr-FR" sz="1600" i="1" dirty="0">
                <a:latin typeface="Arial" charset="0"/>
              </a:rPr>
              <a:t> Agent</a:t>
            </a:r>
          </a:p>
          <a:p>
            <a:pPr marL="863600" lvl="1" indent="-417513">
              <a:lnSpc>
                <a:spcPct val="85000"/>
              </a:lnSpc>
              <a:spcBef>
                <a:spcPct val="30000"/>
              </a:spcBef>
              <a:buClr>
                <a:schemeClr val="tx2"/>
              </a:buClr>
              <a:buSzPct val="90000"/>
              <a:buFont typeface="Arial" pitchFamily="34" charset="0"/>
              <a:buChar char="•"/>
            </a:pPr>
            <a:r>
              <a:rPr lang="fr-FR" sz="1600" i="1" dirty="0">
                <a:latin typeface="Arial" charset="0"/>
              </a:rPr>
              <a:t>         </a:t>
            </a:r>
            <a:r>
              <a:rPr lang="fr-FR" sz="1600" i="1" dirty="0" err="1">
                <a:latin typeface="Arial" charset="0"/>
              </a:rPr>
              <a:t>Quarantine</a:t>
            </a:r>
            <a:r>
              <a:rPr lang="fr-FR" sz="1600" i="1" dirty="0">
                <a:latin typeface="Arial" charset="0"/>
              </a:rPr>
              <a:t> </a:t>
            </a:r>
            <a:r>
              <a:rPr lang="fr-FR" sz="1600" i="1" dirty="0" err="1">
                <a:latin typeface="Arial" charset="0"/>
              </a:rPr>
              <a:t>Enforcement</a:t>
            </a:r>
            <a:r>
              <a:rPr lang="fr-FR" sz="1600" i="1" dirty="0">
                <a:latin typeface="Arial" charset="0"/>
              </a:rPr>
              <a:t> Client</a:t>
            </a:r>
          </a:p>
        </p:txBody>
      </p:sp>
      <p:sp>
        <p:nvSpPr>
          <p:cNvPr id="957486" name="AutoShape 46"/>
          <p:cNvSpPr>
            <a:spLocks noChangeArrowheads="1"/>
          </p:cNvSpPr>
          <p:nvPr/>
        </p:nvSpPr>
        <p:spPr bwMode="auto">
          <a:xfrm>
            <a:off x="838200" y="5246236"/>
            <a:ext cx="533400" cy="304800"/>
          </a:xfrm>
          <a:prstGeom prst="flowChartAlternateProcess">
            <a:avLst/>
          </a:prstGeom>
          <a:solidFill>
            <a:schemeClr val="hlink">
              <a:alpha val="20000"/>
            </a:schemeClr>
          </a:solidFill>
          <a:ln w="25400">
            <a:solidFill>
              <a:schemeClr val="hlink"/>
            </a:solidFill>
            <a:miter lim="800000"/>
            <a:headEnd/>
            <a:tailEnd/>
          </a:ln>
          <a:effectLst/>
        </p:spPr>
        <p:txBody>
          <a:bodyPr wrap="none" anchor="ctr"/>
          <a:lstStyle/>
          <a:p>
            <a:pPr algn="ctr"/>
            <a:r>
              <a:rPr lang="fr-FR" sz="1800" i="0" dirty="0">
                <a:latin typeface="Arial" charset="0"/>
              </a:rPr>
              <a:t>SHA</a:t>
            </a:r>
          </a:p>
        </p:txBody>
      </p:sp>
      <p:sp>
        <p:nvSpPr>
          <p:cNvPr id="957488" name="AutoShape 48"/>
          <p:cNvSpPr>
            <a:spLocks noChangeArrowheads="1"/>
          </p:cNvSpPr>
          <p:nvPr/>
        </p:nvSpPr>
        <p:spPr bwMode="auto">
          <a:xfrm>
            <a:off x="838200" y="5551036"/>
            <a:ext cx="533400" cy="304800"/>
          </a:xfrm>
          <a:prstGeom prst="flowChartAlternateProcess">
            <a:avLst/>
          </a:prstGeom>
          <a:solidFill>
            <a:srgbClr val="CC99FF">
              <a:alpha val="20000"/>
            </a:srgbClr>
          </a:solidFill>
          <a:ln w="25400">
            <a:solidFill>
              <a:srgbClr val="CC99FF"/>
            </a:solidFill>
            <a:miter lim="800000"/>
            <a:headEnd/>
            <a:tailEnd/>
          </a:ln>
          <a:effectLst/>
        </p:spPr>
        <p:txBody>
          <a:bodyPr wrap="none" anchor="ctr"/>
          <a:lstStyle/>
          <a:p>
            <a:pPr algn="ctr"/>
            <a:r>
              <a:rPr lang="fr-FR" sz="1800" i="0">
                <a:latin typeface="Arial" charset="0"/>
              </a:rPr>
              <a:t>QA</a:t>
            </a:r>
          </a:p>
        </p:txBody>
      </p:sp>
      <p:sp>
        <p:nvSpPr>
          <p:cNvPr id="957489" name="AutoShape 49"/>
          <p:cNvSpPr>
            <a:spLocks noChangeArrowheads="1"/>
          </p:cNvSpPr>
          <p:nvPr/>
        </p:nvSpPr>
        <p:spPr bwMode="auto">
          <a:xfrm>
            <a:off x="838200" y="5855836"/>
            <a:ext cx="533400" cy="304800"/>
          </a:xfrm>
          <a:prstGeom prst="flowChartAlternateProcess">
            <a:avLst/>
          </a:prstGeom>
          <a:solidFill>
            <a:schemeClr val="accent2">
              <a:alpha val="20000"/>
            </a:schemeClr>
          </a:solidFill>
          <a:ln w="25400">
            <a:solidFill>
              <a:schemeClr val="accent2"/>
            </a:solidFill>
            <a:miter lim="800000"/>
            <a:headEnd/>
            <a:tailEnd/>
          </a:ln>
          <a:effectLst/>
        </p:spPr>
        <p:txBody>
          <a:bodyPr wrap="none" anchor="ctr"/>
          <a:lstStyle/>
          <a:p>
            <a:pPr algn="ctr"/>
            <a:r>
              <a:rPr lang="fr-FR" sz="1800" i="0">
                <a:latin typeface="Arial" charset="0"/>
              </a:rPr>
              <a:t>QEC</a:t>
            </a:r>
          </a:p>
        </p:txBody>
      </p:sp>
      <p:sp>
        <p:nvSpPr>
          <p:cNvPr id="957491" name="AutoShape 51"/>
          <p:cNvSpPr>
            <a:spLocks noChangeArrowheads="1"/>
          </p:cNvSpPr>
          <p:nvPr/>
        </p:nvSpPr>
        <p:spPr bwMode="auto">
          <a:xfrm>
            <a:off x="838200" y="4666972"/>
            <a:ext cx="533400" cy="304800"/>
          </a:xfrm>
          <a:prstGeom prst="flowChartAlternateProcess">
            <a:avLst/>
          </a:prstGeom>
          <a:solidFill>
            <a:schemeClr val="accent1">
              <a:alpha val="20000"/>
            </a:schemeClr>
          </a:solidFill>
          <a:ln w="25400">
            <a:solidFill>
              <a:schemeClr val="accent1"/>
            </a:solidFill>
            <a:miter lim="800000"/>
            <a:headEnd/>
            <a:tailEnd/>
          </a:ln>
          <a:effectLst/>
        </p:spPr>
        <p:txBody>
          <a:bodyPr wrap="none" anchor="ctr"/>
          <a:lstStyle/>
          <a:p>
            <a:pPr algn="ctr"/>
            <a:r>
              <a:rPr lang="fr-FR" sz="1800" i="0" dirty="0">
                <a:latin typeface="Arial" charset="0"/>
              </a:rPr>
              <a:t>RS</a:t>
            </a:r>
          </a:p>
        </p:txBody>
      </p:sp>
      <p:sp>
        <p:nvSpPr>
          <p:cNvPr id="957492" name="AutoShape 52"/>
          <p:cNvSpPr>
            <a:spLocks noChangeArrowheads="1"/>
          </p:cNvSpPr>
          <p:nvPr/>
        </p:nvSpPr>
        <p:spPr bwMode="auto">
          <a:xfrm>
            <a:off x="5500454" y="4529992"/>
            <a:ext cx="533400" cy="304800"/>
          </a:xfrm>
          <a:prstGeom prst="flowChartAlternateProcess">
            <a:avLst/>
          </a:prstGeom>
          <a:solidFill>
            <a:schemeClr val="folHlink">
              <a:alpha val="20000"/>
            </a:schemeClr>
          </a:solidFill>
          <a:ln w="25400">
            <a:solidFill>
              <a:schemeClr val="folHlink"/>
            </a:solidFill>
            <a:miter lim="800000"/>
            <a:headEnd/>
            <a:tailEnd/>
          </a:ln>
          <a:effectLst/>
        </p:spPr>
        <p:txBody>
          <a:bodyPr wrap="none" anchor="ctr"/>
          <a:lstStyle/>
          <a:p>
            <a:pPr algn="ctr"/>
            <a:r>
              <a:rPr lang="fr-FR" sz="1800" i="0" dirty="0">
                <a:latin typeface="Arial" charset="0"/>
              </a:rPr>
              <a:t>PS</a:t>
            </a:r>
          </a:p>
        </p:txBody>
      </p:sp>
      <p:sp>
        <p:nvSpPr>
          <p:cNvPr id="957493" name="AutoShape 53"/>
          <p:cNvSpPr>
            <a:spLocks noChangeArrowheads="1"/>
          </p:cNvSpPr>
          <p:nvPr/>
        </p:nvSpPr>
        <p:spPr bwMode="auto">
          <a:xfrm>
            <a:off x="5500454" y="5388896"/>
            <a:ext cx="533400" cy="304800"/>
          </a:xfrm>
          <a:prstGeom prst="flowChartAlternateProcess">
            <a:avLst/>
          </a:prstGeom>
          <a:solidFill>
            <a:schemeClr val="hlink">
              <a:alpha val="20000"/>
            </a:schemeClr>
          </a:solidFill>
          <a:ln w="25400">
            <a:solidFill>
              <a:schemeClr val="hlink"/>
            </a:solidFill>
            <a:miter lim="800000"/>
            <a:headEnd/>
            <a:tailEnd/>
          </a:ln>
          <a:effectLst/>
        </p:spPr>
        <p:txBody>
          <a:bodyPr wrap="none" anchor="ctr"/>
          <a:lstStyle/>
          <a:p>
            <a:pPr algn="ctr"/>
            <a:r>
              <a:rPr lang="fr-FR" sz="1800" i="0" dirty="0">
                <a:latin typeface="Arial" charset="0"/>
              </a:rPr>
              <a:t>SHV</a:t>
            </a:r>
          </a:p>
        </p:txBody>
      </p:sp>
      <p:sp>
        <p:nvSpPr>
          <p:cNvPr id="957494" name="AutoShape 54"/>
          <p:cNvSpPr>
            <a:spLocks noChangeArrowheads="1"/>
          </p:cNvSpPr>
          <p:nvPr/>
        </p:nvSpPr>
        <p:spPr bwMode="auto">
          <a:xfrm>
            <a:off x="5500454" y="5075218"/>
            <a:ext cx="533400" cy="304800"/>
          </a:xfrm>
          <a:prstGeom prst="flowChartAlternateProcess">
            <a:avLst/>
          </a:prstGeom>
          <a:solidFill>
            <a:srgbClr val="CC99FF">
              <a:alpha val="20000"/>
            </a:srgbClr>
          </a:solidFill>
          <a:ln w="25400">
            <a:solidFill>
              <a:srgbClr val="CC99FF"/>
            </a:solidFill>
            <a:miter lim="800000"/>
            <a:headEnd/>
            <a:tailEnd/>
          </a:ln>
          <a:effectLst/>
        </p:spPr>
        <p:txBody>
          <a:bodyPr wrap="none" anchor="ctr"/>
          <a:lstStyle/>
          <a:p>
            <a:pPr algn="ctr"/>
            <a:r>
              <a:rPr lang="fr-FR" sz="1800" i="0" dirty="0">
                <a:latin typeface="Arial" charset="0"/>
              </a:rPr>
              <a:t>QS</a:t>
            </a:r>
          </a:p>
        </p:txBody>
      </p:sp>
      <p:sp>
        <p:nvSpPr>
          <p:cNvPr id="957495" name="AutoShape 55"/>
          <p:cNvSpPr>
            <a:spLocks noChangeArrowheads="1"/>
          </p:cNvSpPr>
          <p:nvPr/>
        </p:nvSpPr>
        <p:spPr bwMode="auto">
          <a:xfrm>
            <a:off x="5486400" y="5922296"/>
            <a:ext cx="533400" cy="304800"/>
          </a:xfrm>
          <a:prstGeom prst="flowChartAlternateProcess">
            <a:avLst/>
          </a:prstGeom>
          <a:solidFill>
            <a:schemeClr val="bg2">
              <a:alpha val="20000"/>
            </a:schemeClr>
          </a:solidFill>
          <a:ln w="25400">
            <a:solidFill>
              <a:schemeClr val="bg2"/>
            </a:solidFill>
            <a:miter lim="800000"/>
            <a:headEnd/>
            <a:tailEnd/>
          </a:ln>
          <a:effectLst/>
        </p:spPr>
        <p:txBody>
          <a:bodyPr wrap="none" anchor="ctr"/>
          <a:lstStyle/>
          <a:p>
            <a:pPr algn="ctr"/>
            <a:r>
              <a:rPr lang="fr-FR" sz="1800" i="0" dirty="0">
                <a:latin typeface="Arial" charset="0"/>
              </a:rPr>
              <a:t>QES</a:t>
            </a:r>
          </a:p>
        </p:txBody>
      </p:sp>
      <p:pic>
        <p:nvPicPr>
          <p:cNvPr id="957496" name="Picture 56" descr="Server"/>
          <p:cNvPicPr>
            <a:picLocks noChangeAspect="1" noChangeArrowheads="1"/>
          </p:cNvPicPr>
          <p:nvPr/>
        </p:nvPicPr>
        <p:blipFill>
          <a:blip r:embed="rId3" cstate="print"/>
          <a:srcRect/>
          <a:stretch>
            <a:fillRect/>
          </a:stretch>
        </p:blipFill>
        <p:spPr bwMode="auto">
          <a:xfrm>
            <a:off x="6619875" y="1061760"/>
            <a:ext cx="390525" cy="533400"/>
          </a:xfrm>
          <a:prstGeom prst="rect">
            <a:avLst/>
          </a:prstGeom>
          <a:noFill/>
        </p:spPr>
      </p:pic>
      <p:pic>
        <p:nvPicPr>
          <p:cNvPr id="957497" name="Picture 57" descr="Server"/>
          <p:cNvPicPr>
            <a:picLocks noChangeAspect="1" noChangeArrowheads="1"/>
          </p:cNvPicPr>
          <p:nvPr/>
        </p:nvPicPr>
        <p:blipFill>
          <a:blip r:embed="rId3" cstate="print"/>
          <a:srcRect/>
          <a:stretch>
            <a:fillRect/>
          </a:stretch>
        </p:blipFill>
        <p:spPr bwMode="auto">
          <a:xfrm>
            <a:off x="6772275" y="1137960"/>
            <a:ext cx="388938" cy="531812"/>
          </a:xfrm>
          <a:prstGeom prst="rect">
            <a:avLst/>
          </a:prstGeom>
          <a:noFill/>
        </p:spPr>
      </p:pic>
      <p:pic>
        <p:nvPicPr>
          <p:cNvPr id="957498" name="Picture 58" descr="Server"/>
          <p:cNvPicPr>
            <a:picLocks noChangeAspect="1" noChangeArrowheads="1"/>
          </p:cNvPicPr>
          <p:nvPr/>
        </p:nvPicPr>
        <p:blipFill>
          <a:blip r:embed="rId3" cstate="print"/>
          <a:srcRect/>
          <a:stretch>
            <a:fillRect/>
          </a:stretch>
        </p:blipFill>
        <p:spPr bwMode="auto">
          <a:xfrm>
            <a:off x="600075" y="1060172"/>
            <a:ext cx="390525" cy="533400"/>
          </a:xfrm>
          <a:prstGeom prst="rect">
            <a:avLst/>
          </a:prstGeom>
          <a:noFill/>
        </p:spPr>
      </p:pic>
      <p:pic>
        <p:nvPicPr>
          <p:cNvPr id="957499" name="Picture 59" descr="Server"/>
          <p:cNvPicPr>
            <a:picLocks noChangeAspect="1" noChangeArrowheads="1"/>
          </p:cNvPicPr>
          <p:nvPr/>
        </p:nvPicPr>
        <p:blipFill>
          <a:blip r:embed="rId3" cstate="print"/>
          <a:srcRect/>
          <a:stretch>
            <a:fillRect/>
          </a:stretch>
        </p:blipFill>
        <p:spPr bwMode="auto">
          <a:xfrm>
            <a:off x="752475" y="1136372"/>
            <a:ext cx="388938" cy="531813"/>
          </a:xfrm>
          <a:prstGeom prst="rect">
            <a:avLst/>
          </a:prstGeom>
          <a:noFill/>
        </p:spPr>
      </p:pic>
      <p:pic>
        <p:nvPicPr>
          <p:cNvPr id="957500" name="Picture 60" descr="Server"/>
          <p:cNvPicPr>
            <a:picLocks noChangeAspect="1" noChangeArrowheads="1"/>
          </p:cNvPicPr>
          <p:nvPr/>
        </p:nvPicPr>
        <p:blipFill>
          <a:blip r:embed="rId3" cstate="print"/>
          <a:srcRect/>
          <a:stretch>
            <a:fillRect/>
          </a:stretch>
        </p:blipFill>
        <p:spPr bwMode="auto">
          <a:xfrm>
            <a:off x="6543675" y="2280960"/>
            <a:ext cx="388938" cy="531812"/>
          </a:xfrm>
          <a:prstGeom prst="rect">
            <a:avLst/>
          </a:prstGeom>
          <a:noFill/>
        </p:spPr>
      </p:pic>
      <p:pic>
        <p:nvPicPr>
          <p:cNvPr id="957503" name="Picture 63" descr="untitled"/>
          <p:cNvPicPr>
            <a:picLocks noChangeAspect="1" noChangeArrowheads="1"/>
          </p:cNvPicPr>
          <p:nvPr/>
        </p:nvPicPr>
        <p:blipFill>
          <a:blip r:embed="rId4"/>
          <a:srcRect/>
          <a:stretch>
            <a:fillRect/>
          </a:stretch>
        </p:blipFill>
        <p:spPr bwMode="auto">
          <a:xfrm>
            <a:off x="4486275" y="1974572"/>
            <a:ext cx="474663" cy="590550"/>
          </a:xfrm>
          <a:prstGeom prst="rect">
            <a:avLst/>
          </a:prstGeom>
          <a:noFill/>
        </p:spPr>
      </p:pic>
      <p:pic>
        <p:nvPicPr>
          <p:cNvPr id="957504" name="Picture 64" descr="Cisco FastHub 400 10-100 Series"/>
          <p:cNvPicPr>
            <a:picLocks noChangeAspect="1" noChangeArrowheads="1"/>
          </p:cNvPicPr>
          <p:nvPr/>
        </p:nvPicPr>
        <p:blipFill>
          <a:blip r:embed="rId5" cstate="print"/>
          <a:srcRect/>
          <a:stretch>
            <a:fillRect/>
          </a:stretch>
        </p:blipFill>
        <p:spPr bwMode="auto">
          <a:xfrm>
            <a:off x="4333875" y="2592110"/>
            <a:ext cx="838200" cy="449262"/>
          </a:xfrm>
          <a:prstGeom prst="rect">
            <a:avLst/>
          </a:prstGeom>
          <a:noFill/>
        </p:spPr>
      </p:pic>
      <p:pic>
        <p:nvPicPr>
          <p:cNvPr id="957505" name="Picture 65" descr="laptop notebook portable Computer"/>
          <p:cNvPicPr>
            <a:picLocks noChangeAspect="1" noChangeArrowheads="1"/>
          </p:cNvPicPr>
          <p:nvPr/>
        </p:nvPicPr>
        <p:blipFill>
          <a:blip r:embed="rId6" cstate="print"/>
          <a:srcRect/>
          <a:stretch>
            <a:fillRect/>
          </a:stretch>
        </p:blipFill>
        <p:spPr bwMode="auto">
          <a:xfrm>
            <a:off x="1209675" y="2001560"/>
            <a:ext cx="533400" cy="506412"/>
          </a:xfrm>
          <a:prstGeom prst="rect">
            <a:avLst/>
          </a:prstGeo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
          <p:cNvGrpSpPr/>
          <p:nvPr/>
        </p:nvGrpSpPr>
        <p:grpSpPr>
          <a:xfrm>
            <a:off x="418419" y="1279756"/>
            <a:ext cx="2667000" cy="4572000"/>
            <a:chOff x="502103" y="1762126"/>
            <a:chExt cx="3200400" cy="2967990"/>
          </a:xfrm>
        </p:grpSpPr>
        <p:sp>
          <p:nvSpPr>
            <p:cNvPr id="24578" name="Rounded Rectangle 24577"/>
            <p:cNvSpPr>
              <a:spLocks noChangeArrowheads="1"/>
            </p:cNvSpPr>
            <p:nvPr/>
          </p:nvSpPr>
          <p:spPr bwMode="auto">
            <a:xfrm>
              <a:off x="502103" y="1762126"/>
              <a:ext cx="3200400" cy="2967990"/>
            </a:xfrm>
            <a:prstGeom prst="roundRect">
              <a:avLst>
                <a:gd name="adj" fmla="val 16667"/>
              </a:avLst>
            </a:prstGeom>
            <a:gradFill rotWithShape="1">
              <a:gsLst>
                <a:gs pos="0">
                  <a:srgbClr val="000000">
                    <a:alpha val="83000"/>
                  </a:srgbClr>
                </a:gs>
                <a:gs pos="100000">
                  <a:schemeClr val="bg1">
                    <a:alpha val="0"/>
                  </a:schemeClr>
                </a:gs>
              </a:gsLst>
              <a:lin ang="5400000" scaled="1"/>
            </a:gradFill>
            <a:ln w="9525" algn="ctr">
              <a:noFill/>
              <a:round/>
              <a:headEnd/>
              <a:tailEnd/>
            </a:ln>
            <a:effectLst/>
          </p:spPr>
          <p:txBody>
            <a:bodyPr wrap="none" lIns="109724" tIns="54864" rIns="109724" bIns="54864" anchor="ctr"/>
            <a:lstStyle/>
            <a:p>
              <a:pPr>
                <a:defRPr/>
              </a:pPr>
              <a:endParaRPr lang="en-US" b="1">
                <a:solidFill>
                  <a:schemeClr val="accent3"/>
                </a:solidFill>
                <a:effectLst>
                  <a:outerShdw blurRad="38100" dist="38100" dir="2700000" algn="tl">
                    <a:srgbClr val="000000">
                      <a:alpha val="43137"/>
                    </a:srgbClr>
                  </a:outerShdw>
                </a:effectLst>
              </a:endParaRPr>
            </a:p>
          </p:txBody>
        </p:sp>
        <p:sp>
          <p:nvSpPr>
            <p:cNvPr id="10252" name="Text Box 27"/>
            <p:cNvSpPr txBox="1">
              <a:spLocks noChangeArrowheads="1"/>
            </p:cNvSpPr>
            <p:nvPr/>
          </p:nvSpPr>
          <p:spPr bwMode="auto">
            <a:xfrm>
              <a:off x="502103" y="1844041"/>
              <a:ext cx="3200400" cy="431564"/>
            </a:xfrm>
            <a:prstGeom prst="rect">
              <a:avLst/>
            </a:prstGeom>
            <a:noFill/>
            <a:ln w="19050" algn="ctr">
              <a:noFill/>
              <a:miter lim="800000"/>
              <a:headEnd/>
              <a:tailEnd/>
            </a:ln>
          </p:spPr>
          <p:txBody>
            <a:bodyPr lIns="109728" tIns="54864" rIns="109728" bIns="54864">
              <a:spAutoFit/>
            </a:bodyPr>
            <a:lstStyle/>
            <a:p>
              <a:pPr algn="ctr"/>
              <a:r>
                <a:rPr lang="en-US" b="1" i="1" dirty="0" err="1" smtClean="0">
                  <a:solidFill>
                    <a:schemeClr val="accent3"/>
                  </a:solidFill>
                </a:rPr>
                <a:t>Améliorer</a:t>
              </a:r>
              <a:r>
                <a:rPr lang="en-US" b="1" i="1" dirty="0" smtClean="0">
                  <a:solidFill>
                    <a:schemeClr val="accent3"/>
                  </a:solidFill>
                </a:rPr>
                <a:t> le </a:t>
              </a:r>
            </a:p>
            <a:p>
              <a:pPr algn="ctr"/>
              <a:r>
                <a:rPr lang="en-US" b="1" i="1" dirty="0" err="1" smtClean="0">
                  <a:solidFill>
                    <a:schemeClr val="accent3"/>
                  </a:solidFill>
                </a:rPr>
                <a:t>Contrôle</a:t>
              </a:r>
              <a:endParaRPr lang="en-US" b="1" i="1" dirty="0">
                <a:solidFill>
                  <a:schemeClr val="accent3"/>
                </a:solidFill>
              </a:endParaRPr>
            </a:p>
          </p:txBody>
        </p:sp>
      </p:grpSp>
      <p:grpSp>
        <p:nvGrpSpPr>
          <p:cNvPr id="3" name="Group 23"/>
          <p:cNvGrpSpPr/>
          <p:nvPr/>
        </p:nvGrpSpPr>
        <p:grpSpPr>
          <a:xfrm>
            <a:off x="6095547" y="1279756"/>
            <a:ext cx="2667000" cy="4572000"/>
            <a:chOff x="7314656" y="1762126"/>
            <a:chExt cx="3200400" cy="2967990"/>
          </a:xfrm>
        </p:grpSpPr>
        <p:sp>
          <p:nvSpPr>
            <p:cNvPr id="24579" name="Rounded Rectangle 24578"/>
            <p:cNvSpPr>
              <a:spLocks noChangeArrowheads="1"/>
            </p:cNvSpPr>
            <p:nvPr/>
          </p:nvSpPr>
          <p:spPr bwMode="auto">
            <a:xfrm>
              <a:off x="7314656" y="1762126"/>
              <a:ext cx="3200400" cy="2967990"/>
            </a:xfrm>
            <a:prstGeom prst="roundRect">
              <a:avLst>
                <a:gd name="adj" fmla="val 16667"/>
              </a:avLst>
            </a:prstGeom>
            <a:gradFill rotWithShape="1">
              <a:gsLst>
                <a:gs pos="0">
                  <a:srgbClr val="000000">
                    <a:alpha val="83000"/>
                  </a:srgbClr>
                </a:gs>
                <a:gs pos="100000">
                  <a:schemeClr val="bg1">
                    <a:alpha val="0"/>
                  </a:schemeClr>
                </a:gs>
              </a:gsLst>
              <a:lin ang="5400000" scaled="1"/>
            </a:gradFill>
            <a:ln w="9525" algn="ctr">
              <a:noFill/>
              <a:round/>
              <a:headEnd/>
              <a:tailEnd/>
            </a:ln>
            <a:effectLst/>
          </p:spPr>
          <p:txBody>
            <a:bodyPr wrap="none" lIns="109724" tIns="54864" rIns="109724" bIns="54864" anchor="ctr"/>
            <a:lstStyle/>
            <a:p>
              <a:pPr>
                <a:defRPr/>
              </a:pPr>
              <a:endParaRPr lang="en-US" b="1">
                <a:solidFill>
                  <a:schemeClr val="accent3"/>
                </a:solidFill>
                <a:effectLst>
                  <a:outerShdw blurRad="38100" dist="38100" dir="2700000" algn="tl">
                    <a:srgbClr val="000000">
                      <a:alpha val="43137"/>
                    </a:srgbClr>
                  </a:outerShdw>
                </a:effectLst>
              </a:endParaRPr>
            </a:p>
          </p:txBody>
        </p:sp>
        <p:sp>
          <p:nvSpPr>
            <p:cNvPr id="10253" name="Text Box 28"/>
            <p:cNvSpPr txBox="1">
              <a:spLocks noChangeArrowheads="1"/>
            </p:cNvSpPr>
            <p:nvPr/>
          </p:nvSpPr>
          <p:spPr bwMode="auto">
            <a:xfrm>
              <a:off x="7314656" y="1844041"/>
              <a:ext cx="3200400" cy="431564"/>
            </a:xfrm>
            <a:prstGeom prst="rect">
              <a:avLst/>
            </a:prstGeom>
            <a:noFill/>
            <a:ln w="19050" algn="ctr">
              <a:noFill/>
              <a:miter lim="800000"/>
              <a:headEnd/>
              <a:tailEnd/>
            </a:ln>
          </p:spPr>
          <p:txBody>
            <a:bodyPr lIns="109728" tIns="54864" rIns="109728" bIns="54864">
              <a:spAutoFit/>
            </a:bodyPr>
            <a:lstStyle/>
            <a:p>
              <a:pPr algn="ctr"/>
              <a:r>
                <a:rPr lang="fr-FR" b="1" i="1" dirty="0" smtClean="0">
                  <a:solidFill>
                    <a:schemeClr val="accent3"/>
                  </a:solidFill>
                </a:rPr>
                <a:t>Elever</a:t>
              </a:r>
              <a:r>
                <a:rPr lang="en-US" b="1" i="1" dirty="0" smtClean="0">
                  <a:solidFill>
                    <a:schemeClr val="accent3"/>
                  </a:solidFill>
                </a:rPr>
                <a:t> la </a:t>
              </a:r>
            </a:p>
            <a:p>
              <a:pPr algn="ctr"/>
              <a:r>
                <a:rPr lang="fr-FR" b="1" i="1" dirty="0" smtClean="0">
                  <a:solidFill>
                    <a:schemeClr val="accent3"/>
                  </a:solidFill>
                </a:rPr>
                <a:t>sécurité</a:t>
              </a:r>
              <a:endParaRPr lang="fr-FR" b="1" i="1" dirty="0">
                <a:solidFill>
                  <a:schemeClr val="accent3"/>
                </a:solidFill>
              </a:endParaRPr>
            </a:p>
          </p:txBody>
        </p:sp>
      </p:grpSp>
      <p:grpSp>
        <p:nvGrpSpPr>
          <p:cNvPr id="4" name="Group 22"/>
          <p:cNvGrpSpPr/>
          <p:nvPr/>
        </p:nvGrpSpPr>
        <p:grpSpPr>
          <a:xfrm>
            <a:off x="3247458" y="1279756"/>
            <a:ext cx="2667000" cy="4572000"/>
            <a:chOff x="3868238" y="1762126"/>
            <a:chExt cx="3200400" cy="3387090"/>
          </a:xfrm>
        </p:grpSpPr>
        <p:sp>
          <p:nvSpPr>
            <p:cNvPr id="24581" name="Rounded Rectangle 24580"/>
            <p:cNvSpPr>
              <a:spLocks noChangeArrowheads="1"/>
            </p:cNvSpPr>
            <p:nvPr/>
          </p:nvSpPr>
          <p:spPr bwMode="auto">
            <a:xfrm>
              <a:off x="3868238" y="1762126"/>
              <a:ext cx="3200400" cy="3387090"/>
            </a:xfrm>
            <a:prstGeom prst="roundRect">
              <a:avLst>
                <a:gd name="adj" fmla="val 16667"/>
              </a:avLst>
            </a:prstGeom>
            <a:gradFill rotWithShape="1">
              <a:gsLst>
                <a:gs pos="0">
                  <a:srgbClr val="000000">
                    <a:alpha val="83000"/>
                  </a:srgbClr>
                </a:gs>
                <a:gs pos="100000">
                  <a:schemeClr val="bg1">
                    <a:alpha val="0"/>
                  </a:schemeClr>
                </a:gs>
              </a:gsLst>
              <a:lin ang="5400000" scaled="1"/>
            </a:gradFill>
            <a:ln w="9525">
              <a:noFill/>
              <a:round/>
              <a:headEnd/>
              <a:tailEnd/>
            </a:ln>
          </p:spPr>
          <p:txBody>
            <a:bodyPr wrap="none" lIns="109724" tIns="54864" rIns="109724" bIns="54864" anchor="ctr"/>
            <a:lstStyle/>
            <a:p>
              <a:pPr>
                <a:defRPr/>
              </a:pPr>
              <a:endParaRPr lang="en-US" b="1">
                <a:solidFill>
                  <a:schemeClr val="accent3"/>
                </a:solidFill>
                <a:effectLst>
                  <a:outerShdw blurRad="38100" dist="38100" dir="2700000" algn="tl">
                    <a:srgbClr val="000000">
                      <a:alpha val="43137"/>
                    </a:srgbClr>
                  </a:outerShdw>
                </a:effectLst>
              </a:endParaRPr>
            </a:p>
          </p:txBody>
        </p:sp>
        <p:sp>
          <p:nvSpPr>
            <p:cNvPr id="10254" name="Text Box 29"/>
            <p:cNvSpPr txBox="1">
              <a:spLocks noChangeArrowheads="1"/>
            </p:cNvSpPr>
            <p:nvPr/>
          </p:nvSpPr>
          <p:spPr bwMode="auto">
            <a:xfrm>
              <a:off x="3868238" y="1844041"/>
              <a:ext cx="3200400" cy="697714"/>
            </a:xfrm>
            <a:prstGeom prst="rect">
              <a:avLst/>
            </a:prstGeom>
            <a:noFill/>
            <a:ln w="19050" algn="ctr">
              <a:noFill/>
              <a:miter lim="800000"/>
              <a:headEnd/>
              <a:tailEnd/>
            </a:ln>
          </p:spPr>
          <p:txBody>
            <a:bodyPr lIns="109728" tIns="54864" rIns="109728" bIns="54864">
              <a:spAutoFit/>
            </a:bodyPr>
            <a:lstStyle/>
            <a:p>
              <a:pPr algn="ctr"/>
              <a:r>
                <a:rPr lang="fr-FR" b="1" i="1" dirty="0" smtClean="0">
                  <a:solidFill>
                    <a:schemeClr val="accent3"/>
                  </a:solidFill>
                </a:rPr>
                <a:t>Flexibilité: </a:t>
              </a:r>
            </a:p>
            <a:p>
              <a:pPr algn="ctr"/>
              <a:r>
                <a:rPr lang="fr-FR" b="1" i="1" dirty="0" smtClean="0">
                  <a:solidFill>
                    <a:schemeClr val="accent3"/>
                  </a:solidFill>
                </a:rPr>
                <a:t>Consolider et rationnaliser</a:t>
              </a:r>
              <a:endParaRPr lang="fr-FR" b="1" i="1" dirty="0">
                <a:solidFill>
                  <a:schemeClr val="accent3"/>
                </a:solidFill>
              </a:endParaRPr>
            </a:p>
          </p:txBody>
        </p:sp>
      </p:grpSp>
      <p:sp>
        <p:nvSpPr>
          <p:cNvPr id="56" name="Rounded Rectangle 55"/>
          <p:cNvSpPr/>
          <p:nvPr/>
        </p:nvSpPr>
        <p:spPr bwMode="auto">
          <a:xfrm>
            <a:off x="651253" y="2481494"/>
            <a:ext cx="2201333" cy="882953"/>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700" dirty="0" smtClean="0">
                <a:solidFill>
                  <a:schemeClr val="accent3"/>
                </a:solidFill>
                <a:latin typeface="Segoe" pitchFamily="34" charset="0"/>
              </a:rPr>
              <a:t>Administration</a:t>
            </a:r>
          </a:p>
          <a:p>
            <a:pPr algn="ctr" defTabSz="914099"/>
            <a:r>
              <a:rPr lang="en-US" sz="1700" dirty="0" err="1" smtClean="0">
                <a:solidFill>
                  <a:schemeClr val="accent3"/>
                </a:solidFill>
                <a:latin typeface="Segoe" pitchFamily="34" charset="0"/>
              </a:rPr>
              <a:t>Serveur</a:t>
            </a:r>
            <a:endParaRPr lang="en-US" sz="1700" dirty="0" smtClean="0">
              <a:solidFill>
                <a:schemeClr val="accent3"/>
              </a:solidFill>
              <a:latin typeface="Segoe" pitchFamily="34" charset="0"/>
            </a:endParaRPr>
          </a:p>
        </p:txBody>
      </p:sp>
      <p:sp>
        <p:nvSpPr>
          <p:cNvPr id="58" name="Rounded Rectangle 57"/>
          <p:cNvSpPr/>
          <p:nvPr/>
        </p:nvSpPr>
        <p:spPr bwMode="auto">
          <a:xfrm>
            <a:off x="651253" y="3699333"/>
            <a:ext cx="2201333" cy="882953"/>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700" dirty="0" err="1" smtClean="0">
                <a:solidFill>
                  <a:schemeClr val="accent3"/>
                </a:solidFill>
                <a:latin typeface="Segoe" pitchFamily="34" charset="0"/>
              </a:rPr>
              <a:t>Plateforme</a:t>
            </a:r>
            <a:endParaRPr lang="en-US" sz="1700" dirty="0" smtClean="0">
              <a:solidFill>
                <a:schemeClr val="accent3"/>
              </a:solidFill>
              <a:latin typeface="Segoe" pitchFamily="34" charset="0"/>
            </a:endParaRPr>
          </a:p>
          <a:p>
            <a:pPr algn="ctr" defTabSz="914099"/>
            <a:r>
              <a:rPr lang="en-US" sz="1700" dirty="0" smtClean="0">
                <a:solidFill>
                  <a:schemeClr val="accent3"/>
                </a:solidFill>
                <a:latin typeface="Segoe" pitchFamily="34" charset="0"/>
              </a:rPr>
              <a:t>Web &amp; Applications</a:t>
            </a:r>
          </a:p>
        </p:txBody>
      </p:sp>
      <p:sp>
        <p:nvSpPr>
          <p:cNvPr id="59" name="Rounded Rectangle 58"/>
          <p:cNvSpPr/>
          <p:nvPr/>
        </p:nvSpPr>
        <p:spPr bwMode="auto">
          <a:xfrm>
            <a:off x="3489817" y="2491019"/>
            <a:ext cx="2201333" cy="882953"/>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700" dirty="0" err="1" smtClean="0">
                <a:solidFill>
                  <a:schemeClr val="tx1"/>
                </a:solidFill>
                <a:latin typeface="Segoe" pitchFamily="34" charset="0"/>
              </a:rPr>
              <a:t>Virtualisation</a:t>
            </a:r>
            <a:r>
              <a:rPr lang="en-US" sz="1700" dirty="0" smtClean="0">
                <a:solidFill>
                  <a:schemeClr val="tx1"/>
                </a:solidFill>
                <a:latin typeface="Segoe" pitchFamily="34" charset="0"/>
              </a:rPr>
              <a:t> de  </a:t>
            </a:r>
            <a:r>
              <a:rPr lang="en-US" sz="1700" dirty="0" err="1" smtClean="0">
                <a:solidFill>
                  <a:schemeClr val="tx1"/>
                </a:solidFill>
                <a:latin typeface="Segoe" pitchFamily="34" charset="0"/>
              </a:rPr>
              <a:t>Serveurs</a:t>
            </a:r>
            <a:endParaRPr lang="en-US" sz="1700" dirty="0" smtClean="0">
              <a:solidFill>
                <a:schemeClr val="tx1"/>
              </a:solidFill>
              <a:latin typeface="Segoe" pitchFamily="34" charset="0"/>
            </a:endParaRPr>
          </a:p>
        </p:txBody>
      </p:sp>
      <p:sp>
        <p:nvSpPr>
          <p:cNvPr id="60" name="Rounded Rectangle 59"/>
          <p:cNvSpPr/>
          <p:nvPr/>
        </p:nvSpPr>
        <p:spPr bwMode="auto">
          <a:xfrm>
            <a:off x="3489817" y="3708858"/>
            <a:ext cx="2201333" cy="882953"/>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700" dirty="0" err="1" smtClean="0">
                <a:solidFill>
                  <a:schemeClr val="tx1"/>
                </a:solidFill>
                <a:latin typeface="Segoe" pitchFamily="34" charset="0"/>
              </a:rPr>
              <a:t>Accès</a:t>
            </a:r>
            <a:r>
              <a:rPr lang="en-US" sz="1700" dirty="0" smtClean="0">
                <a:solidFill>
                  <a:schemeClr val="tx1"/>
                </a:solidFill>
                <a:latin typeface="Segoe" pitchFamily="34" charset="0"/>
              </a:rPr>
              <a:t> </a:t>
            </a:r>
            <a:r>
              <a:rPr lang="en-US" sz="1700" dirty="0" err="1" smtClean="0">
                <a:solidFill>
                  <a:schemeClr val="tx1"/>
                </a:solidFill>
                <a:latin typeface="Segoe" pitchFamily="34" charset="0"/>
              </a:rPr>
              <a:t>centralisé</a:t>
            </a:r>
            <a:r>
              <a:rPr lang="en-US" sz="1700" dirty="0" smtClean="0">
                <a:solidFill>
                  <a:schemeClr val="tx1"/>
                </a:solidFill>
                <a:latin typeface="Segoe" pitchFamily="34" charset="0"/>
              </a:rPr>
              <a:t> aux applications</a:t>
            </a:r>
          </a:p>
        </p:txBody>
      </p:sp>
      <p:sp>
        <p:nvSpPr>
          <p:cNvPr id="61" name="Rounded Rectangle 60"/>
          <p:cNvSpPr/>
          <p:nvPr/>
        </p:nvSpPr>
        <p:spPr bwMode="auto">
          <a:xfrm>
            <a:off x="6328380" y="2491019"/>
            <a:ext cx="2201333" cy="88295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700" dirty="0" err="1" smtClean="0">
                <a:solidFill>
                  <a:schemeClr val="accent3"/>
                </a:solidFill>
                <a:latin typeface="Segoe" pitchFamily="34" charset="0"/>
              </a:rPr>
              <a:t>Sécurité</a:t>
            </a:r>
            <a:r>
              <a:rPr lang="en-US" sz="1700" dirty="0" smtClean="0">
                <a:solidFill>
                  <a:schemeClr val="accent3"/>
                </a:solidFill>
                <a:latin typeface="Segoe" pitchFamily="34" charset="0"/>
              </a:rPr>
              <a:t> &amp; respect des </a:t>
            </a:r>
            <a:r>
              <a:rPr lang="en-US" sz="1700" dirty="0" err="1" smtClean="0">
                <a:solidFill>
                  <a:schemeClr val="accent3"/>
                </a:solidFill>
                <a:latin typeface="Segoe" pitchFamily="34" charset="0"/>
              </a:rPr>
              <a:t>politiques</a:t>
            </a:r>
            <a:endParaRPr lang="en-US" sz="1700" dirty="0" smtClean="0">
              <a:solidFill>
                <a:schemeClr val="accent3"/>
              </a:solidFill>
              <a:latin typeface="Segoe" pitchFamily="34" charset="0"/>
            </a:endParaRPr>
          </a:p>
        </p:txBody>
      </p:sp>
      <p:sp>
        <p:nvSpPr>
          <p:cNvPr id="62" name="Rounded Rectangle 61"/>
          <p:cNvSpPr/>
          <p:nvPr/>
        </p:nvSpPr>
        <p:spPr bwMode="auto">
          <a:xfrm>
            <a:off x="6328380" y="3699333"/>
            <a:ext cx="2201333" cy="88295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700" dirty="0" smtClean="0">
                <a:solidFill>
                  <a:schemeClr val="accent3"/>
                </a:solidFill>
                <a:latin typeface="Segoe" pitchFamily="34" charset="0"/>
              </a:rPr>
              <a:t>Haute </a:t>
            </a:r>
            <a:r>
              <a:rPr lang="fr-FR" sz="1700" dirty="0" smtClean="0">
                <a:solidFill>
                  <a:schemeClr val="accent3"/>
                </a:solidFill>
                <a:latin typeface="Segoe" pitchFamily="34" charset="0"/>
              </a:rPr>
              <a:t>disponibilité</a:t>
            </a:r>
          </a:p>
        </p:txBody>
      </p:sp>
      <p:sp>
        <p:nvSpPr>
          <p:cNvPr id="63" name="Rounded Rectangle 62"/>
          <p:cNvSpPr/>
          <p:nvPr/>
        </p:nvSpPr>
        <p:spPr bwMode="auto">
          <a:xfrm>
            <a:off x="631372" y="4688115"/>
            <a:ext cx="7892143" cy="986974"/>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700" dirty="0" smtClean="0">
              <a:solidFill>
                <a:schemeClr val="accent3"/>
              </a:solidFill>
              <a:latin typeface="Segoe" pitchFamily="34" charset="0"/>
            </a:endParaRPr>
          </a:p>
          <a:p>
            <a:pPr algn="ctr" defTabSz="914099"/>
            <a:r>
              <a:rPr lang="en-US" sz="1700" dirty="0" err="1" smtClean="0">
                <a:solidFill>
                  <a:schemeClr val="accent3"/>
                </a:solidFill>
                <a:latin typeface="Segoe" pitchFamily="34" charset="0"/>
              </a:rPr>
              <a:t>Réseau</a:t>
            </a:r>
            <a:r>
              <a:rPr lang="en-US" sz="1700" dirty="0" smtClean="0">
                <a:solidFill>
                  <a:schemeClr val="accent3"/>
                </a:solidFill>
                <a:latin typeface="Segoe" pitchFamily="34" charset="0"/>
              </a:rPr>
              <a:t> </a:t>
            </a:r>
            <a:r>
              <a:rPr lang="en-US" sz="1700" dirty="0" err="1" smtClean="0">
                <a:solidFill>
                  <a:schemeClr val="accent3"/>
                </a:solidFill>
                <a:latin typeface="Segoe" pitchFamily="34" charset="0"/>
              </a:rPr>
              <a:t>d’agences</a:t>
            </a:r>
            <a:endParaRPr lang="en-US" sz="1700" dirty="0" smtClean="0">
              <a:solidFill>
                <a:schemeClr val="accent3"/>
              </a:solidFill>
              <a:latin typeface="Segoe" pitchFamily="34" charset="0"/>
            </a:endParaRPr>
          </a:p>
          <a:p>
            <a:pPr algn="ctr" defTabSz="914099"/>
            <a:endParaRPr lang="en-US" sz="1700" dirty="0" smtClean="0">
              <a:solidFill>
                <a:schemeClr val="accent3"/>
              </a:solidFill>
              <a:latin typeface="Segoe" pitchFamily="34" charset="0"/>
            </a:endParaRPr>
          </a:p>
        </p:txBody>
      </p:sp>
      <p:sp>
        <p:nvSpPr>
          <p:cNvPr id="19" name="Content Placeholder 2"/>
          <p:cNvSpPr txBox="1">
            <a:spLocks/>
          </p:cNvSpPr>
          <p:nvPr/>
        </p:nvSpPr>
        <p:spPr>
          <a:xfrm>
            <a:off x="771556" y="5747930"/>
            <a:ext cx="8229600" cy="423818"/>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tabLst/>
              <a:defRPr/>
            </a:pPr>
            <a:r>
              <a:rPr kumimoji="0" lang="fr-FR" sz="2000" b="0" i="0" u="sng" strike="noStrike" kern="0" cap="none" spc="0" normalizeH="0" baseline="0" noProof="0" dirty="0" smtClean="0">
                <a:ln>
                  <a:noFill/>
                </a:ln>
                <a:solidFill>
                  <a:srgbClr val="112E58"/>
                </a:solidFill>
                <a:effectLst/>
                <a:uLnTx/>
                <a:uFillTx/>
                <a:latin typeface="+mn-lt"/>
                <a:ea typeface="+mn-ea"/>
                <a:cs typeface="+mn-cs"/>
              </a:rPr>
              <a:t>http://www.microsoft.com/windowsserver/longhorn/highlights.mspx</a:t>
            </a:r>
          </a:p>
        </p:txBody>
      </p:sp>
      <p:sp>
        <p:nvSpPr>
          <p:cNvPr id="21" name="Title 1"/>
          <p:cNvSpPr txBox="1">
            <a:spLocks/>
          </p:cNvSpPr>
          <p:nvPr/>
        </p:nvSpPr>
        <p:spPr>
          <a:xfrm>
            <a:off x="266700" y="228600"/>
            <a:ext cx="3409950" cy="846034"/>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3600" b="1" i="0" u="none" strike="noStrike" kern="0" cap="none" spc="0" normalizeH="0" baseline="0" noProof="0" dirty="0" smtClean="0">
                <a:ln>
                  <a:noFill/>
                </a:ln>
                <a:solidFill>
                  <a:srgbClr val="112E58"/>
                </a:solidFill>
                <a:effectLst/>
                <a:uLnTx/>
                <a:uFillTx/>
                <a:latin typeface="+mj-lt"/>
                <a:ea typeface="+mj-ea"/>
                <a:cs typeface="+mj-cs"/>
              </a:rPr>
              <a:t>Scénarios</a:t>
            </a:r>
            <a:endParaRPr kumimoji="0" lang="fr-FR" sz="3600" b="1" i="0" u="none" strike="noStrike" kern="0" cap="none" spc="0" normalizeH="0" baseline="0" noProof="0" dirty="0">
              <a:ln>
                <a:noFill/>
              </a:ln>
              <a:solidFill>
                <a:srgbClr val="112E58"/>
              </a:solidFill>
              <a:effectLst/>
              <a:uLnTx/>
              <a:uFillTx/>
              <a:latin typeface="+mj-lt"/>
              <a:ea typeface="+mj-ea"/>
              <a:cs typeface="+mj-cs"/>
            </a:endParaRPr>
          </a:p>
        </p:txBody>
      </p:sp>
      <p:pic>
        <p:nvPicPr>
          <p:cNvPr id="23" name="Picture 2" descr="C:\data\Informations Techniques\longhorn\beta3\ws2008.png"/>
          <p:cNvPicPr>
            <a:picLocks noChangeAspect="1" noChangeArrowheads="1"/>
          </p:cNvPicPr>
          <p:nvPr/>
        </p:nvPicPr>
        <p:blipFill>
          <a:blip r:embed="rId4"/>
          <a:srcRect/>
          <a:stretch>
            <a:fillRect/>
          </a:stretch>
        </p:blipFill>
        <p:spPr bwMode="auto">
          <a:xfrm>
            <a:off x="4857752" y="357166"/>
            <a:ext cx="3837503" cy="650865"/>
          </a:xfrm>
          <a:prstGeom prst="rect">
            <a:avLst/>
          </a:prstGeom>
          <a:noFill/>
        </p:spPr>
      </p:pic>
      <p:sp>
        <p:nvSpPr>
          <p:cNvPr id="22" name="Oval 21"/>
          <p:cNvSpPr/>
          <p:nvPr/>
        </p:nvSpPr>
        <p:spPr bwMode="auto">
          <a:xfrm>
            <a:off x="6000760" y="1428736"/>
            <a:ext cx="2786082" cy="3214710"/>
          </a:xfrm>
          <a:prstGeom prst="ellipse">
            <a:avLst/>
          </a:prstGeom>
          <a:noFill/>
          <a:ln w="635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outerShdw blurRad="38100" dist="38100" dir="2700000" algn="tl">
                  <a:srgbClr val="000000">
                    <a:alpha val="43137"/>
                  </a:srgbClr>
                </a:outerShdw>
              </a:effectLst>
              <a:latin typeface="Trebuchet MS"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 y="109520"/>
            <a:ext cx="8991600" cy="890588"/>
          </a:xfrm>
        </p:spPr>
        <p:txBody>
          <a:bodyPr/>
          <a:lstStyle/>
          <a:p>
            <a:r>
              <a:rPr lang="fr-FR" sz="3600" dirty="0" smtClean="0"/>
              <a:t>Mécanismes de restrictions d’accès</a:t>
            </a:r>
            <a:endParaRPr lang="fr-FR" sz="3600" dirty="0"/>
          </a:p>
        </p:txBody>
      </p:sp>
      <p:sp>
        <p:nvSpPr>
          <p:cNvPr id="3" name="Content Placeholder 2"/>
          <p:cNvSpPr>
            <a:spLocks noGrp="1"/>
          </p:cNvSpPr>
          <p:nvPr>
            <p:ph idx="1"/>
          </p:nvPr>
        </p:nvSpPr>
        <p:spPr>
          <a:xfrm>
            <a:off x="243916" y="974739"/>
            <a:ext cx="8614364" cy="4525963"/>
          </a:xfrm>
        </p:spPr>
        <p:txBody>
          <a:bodyPr/>
          <a:lstStyle/>
          <a:p>
            <a:r>
              <a:rPr lang="fr-FR" sz="2400" b="1" dirty="0" smtClean="0"/>
              <a:t>DHCP</a:t>
            </a:r>
          </a:p>
          <a:p>
            <a:pPr lvl="1"/>
            <a:r>
              <a:rPr lang="fr-FR" sz="1800" dirty="0" smtClean="0"/>
              <a:t>Le serveur DHCP contrôle l’accès en définissant les routes et les paramètres IP du client DHCP</a:t>
            </a:r>
          </a:p>
          <a:p>
            <a:pPr lvl="1"/>
            <a:r>
              <a:rPr lang="fr-FR" sz="1800" dirty="0" smtClean="0"/>
              <a:t>Nécessite une mise à jour du serveur DHCP (LH ou solution partenaire NAP)</a:t>
            </a:r>
          </a:p>
          <a:p>
            <a:r>
              <a:rPr lang="fr-FR" sz="2400" b="1" dirty="0" smtClean="0"/>
              <a:t>802.1x</a:t>
            </a:r>
            <a:endParaRPr lang="fr-FR" sz="2000" b="1" dirty="0" smtClean="0"/>
          </a:p>
          <a:p>
            <a:pPr lvl="1"/>
            <a:r>
              <a:rPr lang="fr-FR" sz="1800" dirty="0" smtClean="0"/>
              <a:t>Ports contrôlés vs ports non contrôlés</a:t>
            </a:r>
          </a:p>
          <a:p>
            <a:pPr lvl="1"/>
            <a:r>
              <a:rPr lang="fr-FR" sz="1800" dirty="0" smtClean="0"/>
              <a:t>Quarantaine par mise en place de filtres IP ou par affectation à un VLAN</a:t>
            </a:r>
          </a:p>
          <a:p>
            <a:r>
              <a:rPr lang="fr-FR" sz="2400" b="1" dirty="0" smtClean="0"/>
              <a:t>VPN</a:t>
            </a:r>
            <a:endParaRPr lang="fr-FR" sz="2000" b="1" dirty="0" smtClean="0"/>
          </a:p>
          <a:p>
            <a:pPr lvl="1"/>
            <a:r>
              <a:rPr lang="fr-FR" sz="1800" dirty="0" smtClean="0"/>
              <a:t>Les serveurs VPN contrôlent l’accès en appliquant des filtres IP</a:t>
            </a:r>
          </a:p>
          <a:p>
            <a:pPr lvl="1"/>
            <a:r>
              <a:rPr lang="fr-FR" sz="1800" dirty="0" smtClean="0"/>
              <a:t>Nécessite une authentification basée sur PEAP</a:t>
            </a:r>
          </a:p>
          <a:p>
            <a:r>
              <a:rPr lang="fr-FR" sz="2400" b="1" dirty="0" err="1" smtClean="0"/>
              <a:t>IPSec</a:t>
            </a:r>
            <a:endParaRPr lang="fr-FR" sz="2000" b="1" dirty="0" smtClean="0"/>
          </a:p>
          <a:p>
            <a:pPr lvl="1"/>
            <a:r>
              <a:rPr lang="fr-FR" sz="1800" dirty="0" smtClean="0"/>
              <a:t>Mécanisme d’isolation au niveau hôte</a:t>
            </a:r>
          </a:p>
          <a:p>
            <a:pPr lvl="1"/>
            <a:r>
              <a:rPr lang="fr-FR" sz="1800" dirty="0" smtClean="0"/>
              <a:t>Si vous utilisez déjà </a:t>
            </a:r>
            <a:r>
              <a:rPr lang="fr-FR" sz="1800" dirty="0" err="1" smtClean="0"/>
              <a:t>IPSec</a:t>
            </a:r>
            <a:r>
              <a:rPr lang="fr-FR" sz="1800" dirty="0" smtClean="0"/>
              <a:t> pour l’isolation de domaine ou de serveurs</a:t>
            </a:r>
          </a:p>
          <a:p>
            <a:pPr lvl="2"/>
            <a:r>
              <a:rPr lang="fr-FR" sz="1400" dirty="0" smtClean="0"/>
              <a:t>NAP peut s’appuyer sur ce qui est d’ores et déjà en place pour isoler les machines non conformes</a:t>
            </a:r>
          </a:p>
          <a:p>
            <a:pPr lvl="1"/>
            <a:endParaRPr lang="fr-FR" sz="1800" dirty="0" smtClean="0"/>
          </a:p>
          <a:p>
            <a:pPr lvl="1"/>
            <a:endParaRPr lang="fr-FR" sz="1800" dirty="0" smtClean="0"/>
          </a:p>
          <a:p>
            <a:pPr lvl="1"/>
            <a:endParaRPr lang="fr-FR" sz="1800" dirty="0" smtClean="0"/>
          </a:p>
          <a:p>
            <a:pPr lvl="1"/>
            <a:endParaRPr lang="fr-FR" sz="1800" dirty="0" smtClean="0"/>
          </a:p>
          <a:p>
            <a:pPr lvl="1"/>
            <a:endParaRPr lang="fr-FR" sz="1800"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2"/>
          <p:cNvSpPr>
            <a:spLocks noGrp="1" noChangeArrowheads="1"/>
          </p:cNvSpPr>
          <p:nvPr>
            <p:ph type="title"/>
          </p:nvPr>
        </p:nvSpPr>
        <p:spPr/>
        <p:txBody>
          <a:bodyPr/>
          <a:lstStyle/>
          <a:p>
            <a:r>
              <a:rPr lang="fr-FR" sz="3600" dirty="0"/>
              <a:t>Options d’</a:t>
            </a:r>
            <a:r>
              <a:rPr lang="fr-FR" sz="3600" i="1" dirty="0" err="1"/>
              <a:t>enforcement</a:t>
            </a:r>
            <a:endParaRPr lang="fr-FR" sz="4400" i="1" dirty="0">
              <a:solidFill>
                <a:schemeClr val="accent1"/>
              </a:solidFill>
            </a:endParaRPr>
          </a:p>
        </p:txBody>
      </p:sp>
      <p:graphicFrame>
        <p:nvGraphicFramePr>
          <p:cNvPr id="1155120" name="Group 48"/>
          <p:cNvGraphicFramePr>
            <a:graphicFrameLocks noGrp="1"/>
          </p:cNvGraphicFramePr>
          <p:nvPr>
            <p:ph idx="4294967295"/>
          </p:nvPr>
        </p:nvGraphicFramePr>
        <p:xfrm>
          <a:off x="152400" y="1409064"/>
          <a:ext cx="8763000" cy="4001136"/>
        </p:xfrm>
        <a:graphic>
          <a:graphicData uri="http://schemas.openxmlformats.org/drawingml/2006/table">
            <a:tbl>
              <a:tblPr firstRow="1" bandRow="1">
                <a:tableStyleId>{AF606853-7671-496A-8E4F-DF71F8EC918B}</a:tableStyleId>
              </a:tblPr>
              <a:tblGrid>
                <a:gridCol w="3074988"/>
                <a:gridCol w="1403350"/>
                <a:gridCol w="1471612"/>
                <a:gridCol w="1412875"/>
                <a:gridCol w="1400175"/>
              </a:tblGrid>
              <a:tr h="423863">
                <a:tc>
                  <a:txBody>
                    <a:bodyPr/>
                    <a:lstStyle/>
                    <a:p>
                      <a:pPr marL="0" marR="0" lvl="0" indent="0" algn="l" defTabSz="914400" rtl="0" eaLnBrk="1" fontAlgn="base" latinLnBrk="0" hangingPunct="1">
                        <a:lnSpc>
                          <a:spcPct val="85000"/>
                        </a:lnSpc>
                        <a:spcBef>
                          <a:spcPct val="30000"/>
                        </a:spcBef>
                        <a:spcAft>
                          <a:spcPct val="0"/>
                        </a:spcAft>
                        <a:buClr>
                          <a:schemeClr val="tx2"/>
                        </a:buClr>
                        <a:buSzPct val="110000"/>
                        <a:buFont typeface="Wingdings" pitchFamily="2" charset="2"/>
                        <a:buNone/>
                        <a:tabLst/>
                      </a:pPr>
                      <a:endParaRPr kumimoji="0" lang="fr-FR" sz="2000" b="1"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horzOverflow="overflow"/>
                </a:tc>
                <a:tc>
                  <a:txBody>
                    <a:bodyPr/>
                    <a:lstStyle/>
                    <a:p>
                      <a:pPr marL="0" marR="0" lvl="0" indent="0" algn="l" defTabSz="914400" rtl="0" eaLnBrk="1" fontAlgn="base" latinLnBrk="0" hangingPunct="1">
                        <a:lnSpc>
                          <a:spcPct val="85000"/>
                        </a:lnSpc>
                        <a:spcBef>
                          <a:spcPct val="30000"/>
                        </a:spcBef>
                        <a:spcAft>
                          <a:spcPct val="0"/>
                        </a:spcAft>
                        <a:buClr>
                          <a:schemeClr val="tx2"/>
                        </a:buClr>
                        <a:buSzPct val="110000"/>
                        <a:buFont typeface="Wingdings" pitchFamily="2" charset="2"/>
                        <a:buNone/>
                        <a:tabLst/>
                      </a:pPr>
                      <a:r>
                        <a:rPr kumimoji="0" lang="fr-FR" sz="2000" u="none" strike="noStrike" cap="none" normalizeH="0" baseline="0" smtClean="0">
                          <a:ln>
                            <a:noFill/>
                          </a:ln>
                          <a:effectLst>
                            <a:outerShdw blurRad="38100" dist="38100" dir="2700000" algn="tl">
                              <a:srgbClr val="000000"/>
                            </a:outerShdw>
                          </a:effectLst>
                        </a:rPr>
                        <a:t>DHCP</a:t>
                      </a:r>
                      <a:endParaRPr kumimoji="0" lang="fr-FR" sz="2000" b="1"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tc>
                <a:tc>
                  <a:txBody>
                    <a:bodyPr/>
                    <a:lstStyle/>
                    <a:p>
                      <a:pPr marL="0" marR="0" lvl="0" indent="0" algn="l" defTabSz="914400" rtl="0" eaLnBrk="1" fontAlgn="base" latinLnBrk="0" hangingPunct="1">
                        <a:lnSpc>
                          <a:spcPct val="85000"/>
                        </a:lnSpc>
                        <a:spcBef>
                          <a:spcPct val="30000"/>
                        </a:spcBef>
                        <a:spcAft>
                          <a:spcPct val="0"/>
                        </a:spcAft>
                        <a:buClr>
                          <a:schemeClr val="tx2"/>
                        </a:buClr>
                        <a:buSzPct val="110000"/>
                        <a:buFont typeface="Wingdings" pitchFamily="2" charset="2"/>
                        <a:buNone/>
                        <a:tabLst/>
                      </a:pPr>
                      <a:r>
                        <a:rPr kumimoji="0" lang="fr-FR" sz="2000" u="none" strike="noStrike" cap="none" normalizeH="0" baseline="0" smtClean="0">
                          <a:ln>
                            <a:noFill/>
                          </a:ln>
                          <a:effectLst>
                            <a:outerShdw blurRad="38100" dist="38100" dir="2700000" algn="tl">
                              <a:srgbClr val="000000"/>
                            </a:outerShdw>
                          </a:effectLst>
                        </a:rPr>
                        <a:t>VPN</a:t>
                      </a:r>
                      <a:endParaRPr kumimoji="0" lang="fr-FR" sz="2000" b="1"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tc>
                <a:tc>
                  <a:txBody>
                    <a:bodyPr/>
                    <a:lstStyle/>
                    <a:p>
                      <a:pPr marL="0" marR="0" lvl="0" indent="0" algn="l" defTabSz="914400" rtl="0" eaLnBrk="1" fontAlgn="base" latinLnBrk="0" hangingPunct="1">
                        <a:lnSpc>
                          <a:spcPct val="85000"/>
                        </a:lnSpc>
                        <a:spcBef>
                          <a:spcPct val="30000"/>
                        </a:spcBef>
                        <a:spcAft>
                          <a:spcPct val="0"/>
                        </a:spcAft>
                        <a:buClr>
                          <a:schemeClr val="tx2"/>
                        </a:buClr>
                        <a:buSzPct val="110000"/>
                        <a:buFont typeface="Wingdings" pitchFamily="2" charset="2"/>
                        <a:buNone/>
                        <a:tabLst/>
                      </a:pPr>
                      <a:r>
                        <a:rPr kumimoji="0" lang="fr-FR" sz="2000" u="none" strike="noStrike" cap="none" normalizeH="0" baseline="0" dirty="0" smtClean="0">
                          <a:ln>
                            <a:noFill/>
                          </a:ln>
                          <a:effectLst>
                            <a:outerShdw blurRad="38100" dist="38100" dir="2700000" algn="tl">
                              <a:srgbClr val="000000"/>
                            </a:outerShdw>
                          </a:effectLst>
                        </a:rPr>
                        <a:t>802.1X</a:t>
                      </a:r>
                      <a:endParaRPr kumimoji="0" lang="fr-FR" sz="2000" b="1"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horzOverflow="overflow"/>
                </a:tc>
                <a:tc>
                  <a:txBody>
                    <a:bodyPr/>
                    <a:lstStyle/>
                    <a:p>
                      <a:pPr marL="0" marR="0" lvl="0" indent="0" algn="l" defTabSz="914400" rtl="0" eaLnBrk="1" fontAlgn="base" latinLnBrk="0" hangingPunct="1">
                        <a:lnSpc>
                          <a:spcPct val="85000"/>
                        </a:lnSpc>
                        <a:spcBef>
                          <a:spcPct val="30000"/>
                        </a:spcBef>
                        <a:spcAft>
                          <a:spcPct val="0"/>
                        </a:spcAft>
                        <a:buClr>
                          <a:schemeClr val="tx2"/>
                        </a:buClr>
                        <a:buSzPct val="110000"/>
                        <a:buFont typeface="Wingdings" pitchFamily="2" charset="2"/>
                        <a:buNone/>
                        <a:tabLst/>
                      </a:pPr>
                      <a:r>
                        <a:rPr kumimoji="0" lang="fr-FR" sz="2000" u="none" strike="noStrike" cap="none" normalizeH="0" baseline="0" smtClean="0">
                          <a:ln>
                            <a:noFill/>
                          </a:ln>
                          <a:effectLst>
                            <a:outerShdw blurRad="38100" dist="38100" dir="2700000" algn="tl">
                              <a:srgbClr val="000000"/>
                            </a:outerShdw>
                          </a:effectLst>
                        </a:rPr>
                        <a:t>IPsec</a:t>
                      </a:r>
                      <a:endParaRPr kumimoji="0" lang="fr-FR" sz="2000" b="1"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tc>
              </a:tr>
              <a:tr h="423863">
                <a:tc>
                  <a:txBody>
                    <a:bodyPr/>
                    <a:lstStyle/>
                    <a:p>
                      <a:pPr marL="0" marR="0" lvl="0" indent="0" algn="l" defTabSz="914400" rtl="0" eaLnBrk="1" fontAlgn="base" latinLnBrk="0" hangingPunct="1">
                        <a:lnSpc>
                          <a:spcPct val="85000"/>
                        </a:lnSpc>
                        <a:spcBef>
                          <a:spcPct val="30000"/>
                        </a:spcBef>
                        <a:spcAft>
                          <a:spcPct val="0"/>
                        </a:spcAft>
                        <a:buClr>
                          <a:schemeClr val="tx2"/>
                        </a:buClr>
                        <a:buSzPct val="110000"/>
                        <a:buFont typeface="Wingdings" pitchFamily="2" charset="2"/>
                        <a:buNone/>
                        <a:tabLst/>
                      </a:pPr>
                      <a:r>
                        <a:rPr kumimoji="0" lang="fr-FR" sz="2000" u="none" strike="noStrike" cap="none" normalizeH="0" baseline="0" dirty="0" smtClean="0">
                          <a:ln>
                            <a:noFill/>
                          </a:ln>
                          <a:effectLst>
                            <a:outerShdw blurRad="38100" dist="38100" dir="2700000" algn="tl">
                              <a:srgbClr val="000000"/>
                            </a:outerShdw>
                          </a:effectLst>
                        </a:rPr>
                        <a:t>Réseau local ou à distance</a:t>
                      </a:r>
                      <a:endParaRPr kumimoji="0" lang="fr-FR" sz="2000" b="1"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horzOverflow="overflow"/>
                </a:tc>
                <a:tc>
                  <a:txBody>
                    <a:bodyPr/>
                    <a:lstStyle/>
                    <a:p>
                      <a:pPr marL="0" marR="0" lvl="0" indent="0" algn="l" defTabSz="914400" rtl="0" eaLnBrk="1" fontAlgn="base" latinLnBrk="0" hangingPunct="1">
                        <a:lnSpc>
                          <a:spcPct val="85000"/>
                        </a:lnSpc>
                        <a:spcBef>
                          <a:spcPct val="30000"/>
                        </a:spcBef>
                        <a:spcAft>
                          <a:spcPct val="0"/>
                        </a:spcAft>
                        <a:buClr>
                          <a:schemeClr val="tx2"/>
                        </a:buClr>
                        <a:buSzPct val="110000"/>
                        <a:buFont typeface="Wingdings" pitchFamily="2" charset="2"/>
                        <a:buNone/>
                        <a:tabLst/>
                      </a:pPr>
                      <a:r>
                        <a:rPr kumimoji="0" lang="fr-FR" sz="2000" u="none" strike="noStrike" cap="none" normalizeH="0" baseline="0" smtClean="0">
                          <a:ln>
                            <a:noFill/>
                          </a:ln>
                          <a:effectLst>
                            <a:outerShdw blurRad="38100" dist="38100" dir="2700000" algn="tl">
                              <a:srgbClr val="000000"/>
                            </a:outerShdw>
                          </a:effectLst>
                        </a:rPr>
                        <a:t>LAN</a:t>
                      </a:r>
                      <a:endParaRPr kumimoji="0" lang="fr-FR" sz="2000" b="1"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tc>
                <a:tc>
                  <a:txBody>
                    <a:bodyPr/>
                    <a:lstStyle/>
                    <a:p>
                      <a:pPr marL="0" marR="0" lvl="0" indent="0" algn="l" defTabSz="914400" rtl="0" eaLnBrk="1" fontAlgn="base" latinLnBrk="0" hangingPunct="1">
                        <a:lnSpc>
                          <a:spcPct val="85000"/>
                        </a:lnSpc>
                        <a:spcBef>
                          <a:spcPct val="30000"/>
                        </a:spcBef>
                        <a:spcAft>
                          <a:spcPct val="0"/>
                        </a:spcAft>
                        <a:buClr>
                          <a:schemeClr val="tx2"/>
                        </a:buClr>
                        <a:buSzPct val="110000"/>
                        <a:buFont typeface="Wingdings" pitchFamily="2" charset="2"/>
                        <a:buNone/>
                        <a:tabLst/>
                      </a:pPr>
                      <a:r>
                        <a:rPr kumimoji="0" lang="fr-FR" sz="2000" u="none" strike="noStrike" cap="none" normalizeH="0" baseline="0" smtClean="0">
                          <a:ln>
                            <a:noFill/>
                          </a:ln>
                          <a:effectLst>
                            <a:outerShdw blurRad="38100" dist="38100" dir="2700000" algn="tl">
                              <a:srgbClr val="000000"/>
                            </a:outerShdw>
                          </a:effectLst>
                        </a:rPr>
                        <a:t>A distance</a:t>
                      </a:r>
                      <a:endParaRPr kumimoji="0" lang="fr-FR" sz="2000" b="1"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tc>
                <a:tc>
                  <a:txBody>
                    <a:bodyPr/>
                    <a:lstStyle/>
                    <a:p>
                      <a:pPr marL="0" marR="0" lvl="0" indent="0" algn="l" defTabSz="914400" rtl="0" eaLnBrk="1" fontAlgn="base" latinLnBrk="0" hangingPunct="1">
                        <a:lnSpc>
                          <a:spcPct val="85000"/>
                        </a:lnSpc>
                        <a:spcBef>
                          <a:spcPct val="30000"/>
                        </a:spcBef>
                        <a:spcAft>
                          <a:spcPct val="0"/>
                        </a:spcAft>
                        <a:buClr>
                          <a:schemeClr val="tx2"/>
                        </a:buClr>
                        <a:buSzPct val="110000"/>
                        <a:buFont typeface="Wingdings" pitchFamily="2" charset="2"/>
                        <a:buNone/>
                        <a:tabLst/>
                      </a:pPr>
                      <a:r>
                        <a:rPr kumimoji="0" lang="fr-FR" sz="2000" u="none" strike="noStrike" cap="none" normalizeH="0" baseline="0" smtClean="0">
                          <a:ln>
                            <a:noFill/>
                          </a:ln>
                          <a:effectLst>
                            <a:outerShdw blurRad="38100" dist="38100" dir="2700000" algn="tl">
                              <a:srgbClr val="000000"/>
                            </a:outerShdw>
                          </a:effectLst>
                        </a:rPr>
                        <a:t>LAN et WLAN</a:t>
                      </a:r>
                      <a:endParaRPr kumimoji="0" lang="fr-FR" sz="2000" b="1"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tc>
                <a:tc>
                  <a:txBody>
                    <a:bodyPr/>
                    <a:lstStyle/>
                    <a:p>
                      <a:pPr marL="0" marR="0" lvl="0" indent="0" algn="l" defTabSz="914400" rtl="0" eaLnBrk="1" fontAlgn="base" latinLnBrk="0" hangingPunct="1">
                        <a:lnSpc>
                          <a:spcPct val="85000"/>
                        </a:lnSpc>
                        <a:spcBef>
                          <a:spcPct val="30000"/>
                        </a:spcBef>
                        <a:spcAft>
                          <a:spcPct val="0"/>
                        </a:spcAft>
                        <a:buClr>
                          <a:schemeClr val="tx2"/>
                        </a:buClr>
                        <a:buSzPct val="110000"/>
                        <a:buFont typeface="Wingdings" pitchFamily="2" charset="2"/>
                        <a:buNone/>
                        <a:tabLst/>
                      </a:pPr>
                      <a:r>
                        <a:rPr kumimoji="0" lang="fr-FR" sz="2000" u="none" strike="noStrike" cap="none" normalizeH="0" baseline="0" smtClean="0">
                          <a:ln>
                            <a:noFill/>
                          </a:ln>
                          <a:effectLst>
                            <a:outerShdw blurRad="38100" dist="38100" dir="2700000" algn="tl">
                              <a:srgbClr val="000000"/>
                            </a:outerShdw>
                          </a:effectLst>
                        </a:rPr>
                        <a:t>LAN et WLAN</a:t>
                      </a:r>
                      <a:endParaRPr kumimoji="0" lang="fr-FR" sz="2000" b="1"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tc>
              </a:tr>
              <a:tr h="423863">
                <a:tc>
                  <a:txBody>
                    <a:bodyPr/>
                    <a:lstStyle/>
                    <a:p>
                      <a:pPr marL="0" marR="0" lvl="0" indent="0" algn="l" defTabSz="914400" rtl="0" eaLnBrk="1" fontAlgn="base" latinLnBrk="0" hangingPunct="1">
                        <a:lnSpc>
                          <a:spcPct val="85000"/>
                        </a:lnSpc>
                        <a:spcBef>
                          <a:spcPct val="30000"/>
                        </a:spcBef>
                        <a:spcAft>
                          <a:spcPct val="0"/>
                        </a:spcAft>
                        <a:buClr>
                          <a:schemeClr val="tx2"/>
                        </a:buClr>
                        <a:buSzPct val="110000"/>
                        <a:buFont typeface="Wingdings" pitchFamily="2" charset="2"/>
                        <a:buNone/>
                        <a:tabLst/>
                      </a:pPr>
                      <a:r>
                        <a:rPr kumimoji="0" lang="fr-FR" sz="2000" u="none" strike="noStrike" cap="none" normalizeH="0" baseline="0" dirty="0" smtClean="0">
                          <a:ln>
                            <a:noFill/>
                          </a:ln>
                          <a:effectLst>
                            <a:outerShdw blurRad="38100" dist="38100" dir="2700000" algn="tl">
                              <a:srgbClr val="000000"/>
                            </a:outerShdw>
                          </a:effectLst>
                        </a:rPr>
                        <a:t>Niveau de sécurité de la méthode</a:t>
                      </a:r>
                      <a:endParaRPr kumimoji="0" lang="fr-FR" sz="2000" b="1"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horzOverflow="overflow"/>
                </a:tc>
                <a:tc>
                  <a:txBody>
                    <a:bodyPr/>
                    <a:lstStyle/>
                    <a:p>
                      <a:pPr marL="0" marR="0" lvl="0" indent="0" algn="l" defTabSz="914400" rtl="0" eaLnBrk="1" fontAlgn="base" latinLnBrk="0" hangingPunct="1">
                        <a:lnSpc>
                          <a:spcPct val="85000"/>
                        </a:lnSpc>
                        <a:spcBef>
                          <a:spcPct val="30000"/>
                        </a:spcBef>
                        <a:spcAft>
                          <a:spcPct val="0"/>
                        </a:spcAft>
                        <a:buClr>
                          <a:schemeClr val="tx2"/>
                        </a:buClr>
                        <a:buSzPct val="110000"/>
                        <a:buFont typeface="Wingdings" pitchFamily="2" charset="2"/>
                        <a:buNone/>
                        <a:tabLst/>
                      </a:pPr>
                      <a:r>
                        <a:rPr kumimoji="0" lang="fr-FR" sz="2000" u="none" strike="noStrike" cap="none" normalizeH="0" baseline="0" dirty="0" smtClean="0">
                          <a:ln>
                            <a:noFill/>
                          </a:ln>
                          <a:effectLst>
                            <a:outerShdw blurRad="38100" dist="38100" dir="2700000" algn="tl">
                              <a:srgbClr val="000000"/>
                            </a:outerShdw>
                          </a:effectLst>
                        </a:rPr>
                        <a:t>+</a:t>
                      </a:r>
                      <a:endParaRPr kumimoji="0" lang="fr-FR" sz="2000" b="1"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horzOverflow="overflow"/>
                </a:tc>
                <a:tc>
                  <a:txBody>
                    <a:bodyPr/>
                    <a:lstStyle/>
                    <a:p>
                      <a:pPr marL="0" marR="0" lvl="0" indent="0" algn="l" defTabSz="914400" rtl="0" eaLnBrk="1" fontAlgn="base" latinLnBrk="0" hangingPunct="1">
                        <a:lnSpc>
                          <a:spcPct val="85000"/>
                        </a:lnSpc>
                        <a:spcBef>
                          <a:spcPct val="30000"/>
                        </a:spcBef>
                        <a:spcAft>
                          <a:spcPct val="0"/>
                        </a:spcAft>
                        <a:buClr>
                          <a:schemeClr val="tx2"/>
                        </a:buClr>
                        <a:buSzPct val="110000"/>
                        <a:buFont typeface="Wingdings" pitchFamily="2" charset="2"/>
                        <a:buNone/>
                        <a:tabLst/>
                      </a:pPr>
                      <a:r>
                        <a:rPr kumimoji="0" lang="fr-FR" sz="2000" u="none" strike="noStrike" cap="none" normalizeH="0" baseline="0" dirty="0" smtClean="0">
                          <a:ln>
                            <a:noFill/>
                          </a:ln>
                          <a:effectLst>
                            <a:outerShdw blurRad="38100" dist="38100" dir="2700000" algn="tl">
                              <a:srgbClr val="000000"/>
                            </a:outerShdw>
                          </a:effectLst>
                        </a:rPr>
                        <a:t>++</a:t>
                      </a:r>
                      <a:endParaRPr kumimoji="0" lang="fr-FR" sz="2000" b="1"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horzOverflow="overflow"/>
                </a:tc>
                <a:tc>
                  <a:txBody>
                    <a:bodyPr/>
                    <a:lstStyle/>
                    <a:p>
                      <a:pPr marL="0" marR="0" lvl="0" indent="0" algn="l" defTabSz="914400" rtl="0" eaLnBrk="1" fontAlgn="base" latinLnBrk="0" hangingPunct="1">
                        <a:lnSpc>
                          <a:spcPct val="85000"/>
                        </a:lnSpc>
                        <a:spcBef>
                          <a:spcPct val="30000"/>
                        </a:spcBef>
                        <a:spcAft>
                          <a:spcPct val="0"/>
                        </a:spcAft>
                        <a:buClr>
                          <a:schemeClr val="tx2"/>
                        </a:buClr>
                        <a:buSzPct val="110000"/>
                        <a:buFont typeface="Wingdings" pitchFamily="2" charset="2"/>
                        <a:buNone/>
                        <a:tabLst/>
                      </a:pPr>
                      <a:r>
                        <a:rPr kumimoji="0" lang="fr-FR" sz="2000" u="none" strike="noStrike" cap="none" normalizeH="0" baseline="0" dirty="0" smtClean="0">
                          <a:ln>
                            <a:noFill/>
                          </a:ln>
                          <a:effectLst>
                            <a:outerShdw blurRad="38100" dist="38100" dir="2700000" algn="tl">
                              <a:srgbClr val="000000"/>
                            </a:outerShdw>
                          </a:effectLst>
                        </a:rPr>
                        <a:t>++</a:t>
                      </a:r>
                      <a:endParaRPr kumimoji="0" lang="fr-FR" sz="2000" b="1"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horzOverflow="overflow"/>
                </a:tc>
                <a:tc>
                  <a:txBody>
                    <a:bodyPr/>
                    <a:lstStyle/>
                    <a:p>
                      <a:pPr marL="0" marR="0" lvl="0" indent="0" algn="l" defTabSz="914400" rtl="0" eaLnBrk="1" fontAlgn="base" latinLnBrk="0" hangingPunct="1">
                        <a:lnSpc>
                          <a:spcPct val="85000"/>
                        </a:lnSpc>
                        <a:spcBef>
                          <a:spcPct val="30000"/>
                        </a:spcBef>
                        <a:spcAft>
                          <a:spcPct val="0"/>
                        </a:spcAft>
                        <a:buClr>
                          <a:schemeClr val="tx2"/>
                        </a:buClr>
                        <a:buSzPct val="110000"/>
                        <a:buFont typeface="Wingdings" pitchFamily="2" charset="2"/>
                        <a:buNone/>
                        <a:tabLst/>
                      </a:pPr>
                      <a:r>
                        <a:rPr kumimoji="0" lang="fr-FR" sz="2000" u="none" strike="noStrike" cap="none" normalizeH="0" baseline="0" dirty="0" smtClean="0">
                          <a:ln>
                            <a:noFill/>
                          </a:ln>
                          <a:effectLst>
                            <a:outerShdw blurRad="38100" dist="38100" dir="2700000" algn="tl">
                              <a:srgbClr val="000000"/>
                            </a:outerShdw>
                          </a:effectLst>
                        </a:rPr>
                        <a:t>+++</a:t>
                      </a:r>
                      <a:endParaRPr kumimoji="0" lang="fr-FR" sz="2000" b="1"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horzOverflow="overflow"/>
                </a:tc>
              </a:tr>
              <a:tr h="620713">
                <a:tc>
                  <a:txBody>
                    <a:bodyPr/>
                    <a:lstStyle/>
                    <a:p>
                      <a:pPr marL="0" marR="0" lvl="0" indent="0" algn="l" defTabSz="914400" rtl="0" eaLnBrk="1" fontAlgn="base" latinLnBrk="0" hangingPunct="1">
                        <a:lnSpc>
                          <a:spcPct val="85000"/>
                        </a:lnSpc>
                        <a:spcBef>
                          <a:spcPct val="30000"/>
                        </a:spcBef>
                        <a:spcAft>
                          <a:spcPct val="0"/>
                        </a:spcAft>
                        <a:buClr>
                          <a:schemeClr val="tx2"/>
                        </a:buClr>
                        <a:buSzPct val="110000"/>
                        <a:buFont typeface="Wingdings" pitchFamily="2" charset="2"/>
                        <a:buNone/>
                        <a:tabLst/>
                      </a:pPr>
                      <a:r>
                        <a:rPr kumimoji="0" lang="fr-FR" sz="2000" u="none" strike="noStrike" cap="none" normalizeH="0" baseline="0" smtClean="0">
                          <a:ln>
                            <a:noFill/>
                          </a:ln>
                          <a:effectLst>
                            <a:outerShdw blurRad="38100" dist="38100" dir="2700000" algn="tl">
                              <a:srgbClr val="000000"/>
                            </a:outerShdw>
                          </a:effectLst>
                        </a:rPr>
                        <a:t>Utilisation des serveurs existants</a:t>
                      </a:r>
                      <a:endParaRPr kumimoji="0" lang="fr-FR" sz="2000" b="1"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tc>
                <a:tc>
                  <a:txBody>
                    <a:bodyPr/>
                    <a:lstStyle/>
                    <a:p>
                      <a:pPr marL="0" marR="0" lvl="0" indent="0" algn="l" defTabSz="914400" rtl="0" eaLnBrk="1" fontAlgn="base" latinLnBrk="0" hangingPunct="1">
                        <a:lnSpc>
                          <a:spcPct val="85000"/>
                        </a:lnSpc>
                        <a:spcBef>
                          <a:spcPct val="30000"/>
                        </a:spcBef>
                        <a:spcAft>
                          <a:spcPct val="0"/>
                        </a:spcAft>
                        <a:buClr>
                          <a:schemeClr val="tx2"/>
                        </a:buClr>
                        <a:buSzPct val="110000"/>
                        <a:buFont typeface="Wingdings" pitchFamily="2" charset="2"/>
                        <a:buNone/>
                        <a:tabLst/>
                      </a:pPr>
                      <a:r>
                        <a:rPr kumimoji="0" lang="fr-FR" sz="2000" u="none" strike="noStrike" cap="none" normalizeH="0" baseline="0" dirty="0" smtClean="0">
                          <a:ln>
                            <a:noFill/>
                          </a:ln>
                          <a:effectLst>
                            <a:outerShdw blurRad="38100" dist="38100" dir="2700000" algn="tl">
                              <a:srgbClr val="000000"/>
                            </a:outerShdw>
                          </a:effectLst>
                        </a:rPr>
                        <a:t>Non</a:t>
                      </a:r>
                      <a:endParaRPr kumimoji="0" lang="fr-FR" sz="2000" b="1"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horzOverflow="overflow"/>
                </a:tc>
                <a:tc>
                  <a:txBody>
                    <a:bodyPr/>
                    <a:lstStyle/>
                    <a:p>
                      <a:pPr marL="0" marR="0" lvl="0" indent="0" algn="l" defTabSz="914400" rtl="0" eaLnBrk="1" fontAlgn="base" latinLnBrk="0" hangingPunct="1">
                        <a:lnSpc>
                          <a:spcPct val="85000"/>
                        </a:lnSpc>
                        <a:spcBef>
                          <a:spcPct val="30000"/>
                        </a:spcBef>
                        <a:spcAft>
                          <a:spcPct val="0"/>
                        </a:spcAft>
                        <a:buClr>
                          <a:schemeClr val="tx2"/>
                        </a:buClr>
                        <a:buSzPct val="110000"/>
                        <a:buFont typeface="Wingdings" pitchFamily="2" charset="2"/>
                        <a:buNone/>
                        <a:tabLst/>
                      </a:pPr>
                      <a:r>
                        <a:rPr kumimoji="0" lang="fr-FR" sz="2000" u="none" strike="noStrike" cap="none" normalizeH="0" baseline="0" dirty="0" smtClean="0">
                          <a:ln>
                            <a:noFill/>
                          </a:ln>
                          <a:effectLst>
                            <a:outerShdw blurRad="38100" dist="38100" dir="2700000" algn="tl">
                              <a:srgbClr val="000000"/>
                            </a:outerShdw>
                          </a:effectLst>
                        </a:rPr>
                        <a:t>Non</a:t>
                      </a:r>
                      <a:endParaRPr kumimoji="0" lang="fr-FR" sz="2000" b="1"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horzOverflow="overflow"/>
                </a:tc>
                <a:tc>
                  <a:txBody>
                    <a:bodyPr/>
                    <a:lstStyle/>
                    <a:p>
                      <a:pPr marL="0" marR="0" lvl="0" indent="0" algn="l" defTabSz="914400" rtl="0" eaLnBrk="1" fontAlgn="base" latinLnBrk="0" hangingPunct="1">
                        <a:lnSpc>
                          <a:spcPct val="85000"/>
                        </a:lnSpc>
                        <a:spcBef>
                          <a:spcPct val="30000"/>
                        </a:spcBef>
                        <a:spcAft>
                          <a:spcPct val="0"/>
                        </a:spcAft>
                        <a:buClr>
                          <a:schemeClr val="tx2"/>
                        </a:buClr>
                        <a:buSzPct val="110000"/>
                        <a:buFont typeface="Wingdings" pitchFamily="2" charset="2"/>
                        <a:buNone/>
                        <a:tabLst/>
                      </a:pPr>
                      <a:r>
                        <a:rPr kumimoji="0" lang="fr-FR" sz="2000" u="none" strike="noStrike" cap="none" normalizeH="0" baseline="0" smtClean="0">
                          <a:ln>
                            <a:noFill/>
                          </a:ln>
                          <a:effectLst>
                            <a:outerShdw blurRad="38100" dist="38100" dir="2700000" algn="tl">
                              <a:srgbClr val="000000"/>
                            </a:outerShdw>
                          </a:effectLst>
                        </a:rPr>
                        <a:t>Oui</a:t>
                      </a:r>
                      <a:endParaRPr kumimoji="0" lang="fr-FR" sz="2000" b="1"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tc>
                <a:tc>
                  <a:txBody>
                    <a:bodyPr/>
                    <a:lstStyle/>
                    <a:p>
                      <a:pPr marL="0" marR="0" lvl="0" indent="0" algn="l" defTabSz="914400" rtl="0" eaLnBrk="1" fontAlgn="base" latinLnBrk="0" hangingPunct="1">
                        <a:lnSpc>
                          <a:spcPct val="85000"/>
                        </a:lnSpc>
                        <a:spcBef>
                          <a:spcPct val="30000"/>
                        </a:spcBef>
                        <a:spcAft>
                          <a:spcPct val="0"/>
                        </a:spcAft>
                        <a:buClr>
                          <a:schemeClr val="tx2"/>
                        </a:buClr>
                        <a:buSzPct val="110000"/>
                        <a:buFont typeface="Wingdings" pitchFamily="2" charset="2"/>
                        <a:buNone/>
                        <a:tabLst/>
                      </a:pPr>
                      <a:r>
                        <a:rPr kumimoji="0" lang="fr-FR" sz="2000" u="none" strike="noStrike" cap="none" normalizeH="0" baseline="0" smtClean="0">
                          <a:ln>
                            <a:noFill/>
                          </a:ln>
                          <a:effectLst>
                            <a:outerShdw blurRad="38100" dist="38100" dir="2700000" algn="tl">
                              <a:srgbClr val="000000"/>
                            </a:outerShdw>
                          </a:effectLst>
                        </a:rPr>
                        <a:t>Oui</a:t>
                      </a:r>
                      <a:endParaRPr kumimoji="0" lang="fr-FR" sz="2000" b="1"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tc>
              </a:tr>
              <a:tr h="423863">
                <a:tc>
                  <a:txBody>
                    <a:bodyPr/>
                    <a:lstStyle/>
                    <a:p>
                      <a:pPr marL="0" marR="0" lvl="0" indent="0" algn="l" defTabSz="914400" rtl="0" eaLnBrk="1" fontAlgn="base" latinLnBrk="0" hangingPunct="1">
                        <a:lnSpc>
                          <a:spcPct val="85000"/>
                        </a:lnSpc>
                        <a:spcBef>
                          <a:spcPct val="30000"/>
                        </a:spcBef>
                        <a:spcAft>
                          <a:spcPct val="0"/>
                        </a:spcAft>
                        <a:buClr>
                          <a:schemeClr val="tx2"/>
                        </a:buClr>
                        <a:buSzPct val="110000"/>
                        <a:buFont typeface="Wingdings" pitchFamily="2" charset="2"/>
                        <a:buNone/>
                        <a:tabLst/>
                      </a:pPr>
                      <a:r>
                        <a:rPr kumimoji="0" lang="fr-FR" sz="2000" u="none" strike="noStrike" cap="none" normalizeH="0" baseline="0" smtClean="0">
                          <a:ln>
                            <a:noFill/>
                          </a:ln>
                          <a:effectLst>
                            <a:outerShdw blurRad="38100" dist="38100" dir="2700000" algn="tl">
                              <a:srgbClr val="000000"/>
                            </a:outerShdw>
                          </a:effectLst>
                        </a:rPr>
                        <a:t>Utilisation de l’infrastructure réseau existante</a:t>
                      </a:r>
                      <a:endParaRPr kumimoji="0" lang="fr-FR" sz="2000" b="1"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tc>
                <a:tc>
                  <a:txBody>
                    <a:bodyPr/>
                    <a:lstStyle/>
                    <a:p>
                      <a:pPr marL="0" marR="0" lvl="0" indent="0" algn="l" defTabSz="914400" rtl="0" eaLnBrk="1" fontAlgn="base" latinLnBrk="0" hangingPunct="1">
                        <a:lnSpc>
                          <a:spcPct val="85000"/>
                        </a:lnSpc>
                        <a:spcBef>
                          <a:spcPct val="30000"/>
                        </a:spcBef>
                        <a:spcAft>
                          <a:spcPct val="0"/>
                        </a:spcAft>
                        <a:buClr>
                          <a:schemeClr val="tx2"/>
                        </a:buClr>
                        <a:buSzPct val="110000"/>
                        <a:buFont typeface="Wingdings" pitchFamily="2" charset="2"/>
                        <a:buNone/>
                        <a:tabLst/>
                      </a:pPr>
                      <a:r>
                        <a:rPr kumimoji="0" lang="fr-FR" sz="2000" u="none" strike="noStrike" cap="none" normalizeH="0" baseline="0" smtClean="0">
                          <a:ln>
                            <a:noFill/>
                          </a:ln>
                          <a:effectLst>
                            <a:outerShdw blurRad="38100" dist="38100" dir="2700000" algn="tl">
                              <a:srgbClr val="000000"/>
                            </a:outerShdw>
                          </a:effectLst>
                        </a:rPr>
                        <a:t>Oui</a:t>
                      </a:r>
                      <a:endParaRPr kumimoji="0" lang="fr-FR" sz="2000" b="1"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tc>
                <a:tc>
                  <a:txBody>
                    <a:bodyPr/>
                    <a:lstStyle/>
                    <a:p>
                      <a:pPr marL="0" marR="0" lvl="0" indent="0" algn="l" defTabSz="914400" rtl="0" eaLnBrk="1" fontAlgn="base" latinLnBrk="0" hangingPunct="1">
                        <a:lnSpc>
                          <a:spcPct val="85000"/>
                        </a:lnSpc>
                        <a:spcBef>
                          <a:spcPct val="30000"/>
                        </a:spcBef>
                        <a:spcAft>
                          <a:spcPct val="0"/>
                        </a:spcAft>
                        <a:buClr>
                          <a:schemeClr val="tx2"/>
                        </a:buClr>
                        <a:buSzPct val="110000"/>
                        <a:buFont typeface="Wingdings" pitchFamily="2" charset="2"/>
                        <a:buNone/>
                        <a:tabLst/>
                      </a:pPr>
                      <a:r>
                        <a:rPr kumimoji="0" lang="fr-FR" sz="2000" u="none" strike="noStrike" cap="none" normalizeH="0" baseline="0" dirty="0" smtClean="0">
                          <a:ln>
                            <a:noFill/>
                          </a:ln>
                          <a:effectLst>
                            <a:outerShdw blurRad="38100" dist="38100" dir="2700000" algn="tl">
                              <a:srgbClr val="000000"/>
                            </a:outerShdw>
                          </a:effectLst>
                        </a:rPr>
                        <a:t>Oui</a:t>
                      </a:r>
                      <a:endParaRPr kumimoji="0" lang="fr-FR" sz="2000" b="1"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horzOverflow="overflow"/>
                </a:tc>
                <a:tc>
                  <a:txBody>
                    <a:bodyPr/>
                    <a:lstStyle/>
                    <a:p>
                      <a:pPr marL="0" marR="0" lvl="0" indent="0" algn="l" defTabSz="914400" rtl="0" eaLnBrk="1" fontAlgn="base" latinLnBrk="0" hangingPunct="1">
                        <a:lnSpc>
                          <a:spcPct val="85000"/>
                        </a:lnSpc>
                        <a:spcBef>
                          <a:spcPct val="30000"/>
                        </a:spcBef>
                        <a:spcAft>
                          <a:spcPct val="0"/>
                        </a:spcAft>
                        <a:buClr>
                          <a:schemeClr val="tx2"/>
                        </a:buClr>
                        <a:buSzPct val="110000"/>
                        <a:buFont typeface="Wingdings" pitchFamily="2" charset="2"/>
                        <a:buNone/>
                        <a:tabLst/>
                      </a:pPr>
                      <a:r>
                        <a:rPr kumimoji="0" lang="fr-FR" sz="2000" u="none" strike="noStrike" cap="none" normalizeH="0" baseline="0" dirty="0" smtClean="0">
                          <a:ln>
                            <a:noFill/>
                          </a:ln>
                          <a:effectLst>
                            <a:outerShdw blurRad="38100" dist="38100" dir="2700000" algn="tl">
                              <a:srgbClr val="000000"/>
                            </a:outerShdw>
                          </a:effectLst>
                        </a:rPr>
                        <a:t>Non</a:t>
                      </a:r>
                      <a:endParaRPr kumimoji="0" lang="fr-FR" sz="2000" b="1"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horzOverflow="overflow"/>
                </a:tc>
                <a:tc>
                  <a:txBody>
                    <a:bodyPr/>
                    <a:lstStyle/>
                    <a:p>
                      <a:pPr marL="0" marR="0" lvl="0" indent="0" algn="l" defTabSz="914400" rtl="0" eaLnBrk="1" fontAlgn="base" latinLnBrk="0" hangingPunct="1">
                        <a:lnSpc>
                          <a:spcPct val="85000"/>
                        </a:lnSpc>
                        <a:spcBef>
                          <a:spcPct val="30000"/>
                        </a:spcBef>
                        <a:spcAft>
                          <a:spcPct val="0"/>
                        </a:spcAft>
                        <a:buClr>
                          <a:schemeClr val="tx2"/>
                        </a:buClr>
                        <a:buSzPct val="110000"/>
                        <a:buFont typeface="Wingdings" pitchFamily="2" charset="2"/>
                        <a:buNone/>
                        <a:tabLst/>
                      </a:pPr>
                      <a:r>
                        <a:rPr kumimoji="0" lang="fr-FR" sz="2000" u="none" strike="noStrike" cap="none" normalizeH="0" baseline="0" smtClean="0">
                          <a:ln>
                            <a:noFill/>
                          </a:ln>
                          <a:effectLst>
                            <a:outerShdw blurRad="38100" dist="38100" dir="2700000" algn="tl">
                              <a:srgbClr val="000000"/>
                            </a:outerShdw>
                          </a:effectLst>
                        </a:rPr>
                        <a:t>Oui</a:t>
                      </a:r>
                      <a:endParaRPr kumimoji="0" lang="fr-FR" sz="2000" b="1"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tc>
              </a:tr>
              <a:tr h="423863">
                <a:tc>
                  <a:txBody>
                    <a:bodyPr/>
                    <a:lstStyle/>
                    <a:p>
                      <a:pPr marL="0" marR="0" lvl="0" indent="0" algn="l" defTabSz="914400" rtl="0" eaLnBrk="1" fontAlgn="base" latinLnBrk="0" hangingPunct="1">
                        <a:lnSpc>
                          <a:spcPct val="85000"/>
                        </a:lnSpc>
                        <a:spcBef>
                          <a:spcPct val="30000"/>
                        </a:spcBef>
                        <a:spcAft>
                          <a:spcPct val="0"/>
                        </a:spcAft>
                        <a:buClr>
                          <a:schemeClr val="tx2"/>
                        </a:buClr>
                        <a:buSzPct val="110000"/>
                        <a:buFont typeface="Wingdings" pitchFamily="2" charset="2"/>
                        <a:buNone/>
                        <a:tabLst/>
                      </a:pPr>
                      <a:r>
                        <a:rPr kumimoji="0" lang="fr-FR" sz="2000" u="none" strike="noStrike" cap="none" normalizeH="0" baseline="0" smtClean="0">
                          <a:ln>
                            <a:noFill/>
                          </a:ln>
                          <a:effectLst>
                            <a:outerShdw blurRad="38100" dist="38100" dir="2700000" algn="tl">
                              <a:srgbClr val="000000"/>
                            </a:outerShdw>
                          </a:effectLst>
                        </a:rPr>
                        <a:t>Nouveaux scénarios comme l’isolation d’application</a:t>
                      </a:r>
                      <a:endParaRPr kumimoji="0" lang="fr-FR" sz="2000" b="1"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tc>
                <a:tc>
                  <a:txBody>
                    <a:bodyPr/>
                    <a:lstStyle/>
                    <a:p>
                      <a:pPr marL="0" marR="0" lvl="0" indent="0" algn="l" defTabSz="914400" rtl="0" eaLnBrk="1" fontAlgn="base" latinLnBrk="0" hangingPunct="1">
                        <a:lnSpc>
                          <a:spcPct val="85000"/>
                        </a:lnSpc>
                        <a:spcBef>
                          <a:spcPct val="30000"/>
                        </a:spcBef>
                        <a:spcAft>
                          <a:spcPct val="0"/>
                        </a:spcAft>
                        <a:buClr>
                          <a:schemeClr val="tx2"/>
                        </a:buClr>
                        <a:buSzPct val="110000"/>
                        <a:buFont typeface="Wingdings" pitchFamily="2" charset="2"/>
                        <a:buNone/>
                        <a:tabLst/>
                      </a:pPr>
                      <a:r>
                        <a:rPr kumimoji="0" lang="fr-FR" sz="2000" u="none" strike="noStrike" cap="none" normalizeH="0" baseline="0" smtClean="0">
                          <a:ln>
                            <a:noFill/>
                          </a:ln>
                          <a:effectLst>
                            <a:outerShdw blurRad="38100" dist="38100" dir="2700000" algn="tl">
                              <a:srgbClr val="000000"/>
                            </a:outerShdw>
                          </a:effectLst>
                        </a:rPr>
                        <a:t>Non</a:t>
                      </a:r>
                      <a:endParaRPr kumimoji="0" lang="fr-FR" sz="2000" b="1"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tc>
                <a:tc>
                  <a:txBody>
                    <a:bodyPr/>
                    <a:lstStyle/>
                    <a:p>
                      <a:pPr marL="0" marR="0" lvl="0" indent="0" algn="l" defTabSz="914400" rtl="0" eaLnBrk="1" fontAlgn="base" latinLnBrk="0" hangingPunct="1">
                        <a:lnSpc>
                          <a:spcPct val="85000"/>
                        </a:lnSpc>
                        <a:spcBef>
                          <a:spcPct val="30000"/>
                        </a:spcBef>
                        <a:spcAft>
                          <a:spcPct val="0"/>
                        </a:spcAft>
                        <a:buClr>
                          <a:schemeClr val="tx2"/>
                        </a:buClr>
                        <a:buSzPct val="110000"/>
                        <a:buFont typeface="Wingdings" pitchFamily="2" charset="2"/>
                        <a:buNone/>
                        <a:tabLst/>
                      </a:pPr>
                      <a:r>
                        <a:rPr kumimoji="0" lang="fr-FR" sz="2000" u="none" strike="noStrike" cap="none" normalizeH="0" baseline="0" smtClean="0">
                          <a:ln>
                            <a:noFill/>
                          </a:ln>
                          <a:effectLst>
                            <a:outerShdw blurRad="38100" dist="38100" dir="2700000" algn="tl">
                              <a:srgbClr val="000000"/>
                            </a:outerShdw>
                          </a:effectLst>
                        </a:rPr>
                        <a:t>Non</a:t>
                      </a:r>
                      <a:endParaRPr kumimoji="0" lang="fr-FR" sz="2000" b="1"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tc>
                <a:tc>
                  <a:txBody>
                    <a:bodyPr/>
                    <a:lstStyle/>
                    <a:p>
                      <a:pPr marL="0" marR="0" lvl="0" indent="0" algn="l" defTabSz="914400" rtl="0" eaLnBrk="1" fontAlgn="base" latinLnBrk="0" hangingPunct="1">
                        <a:lnSpc>
                          <a:spcPct val="85000"/>
                        </a:lnSpc>
                        <a:spcBef>
                          <a:spcPct val="30000"/>
                        </a:spcBef>
                        <a:spcAft>
                          <a:spcPct val="0"/>
                        </a:spcAft>
                        <a:buClr>
                          <a:schemeClr val="tx2"/>
                        </a:buClr>
                        <a:buSzPct val="110000"/>
                        <a:buFont typeface="Wingdings" pitchFamily="2" charset="2"/>
                        <a:buNone/>
                        <a:tabLst/>
                      </a:pPr>
                      <a:r>
                        <a:rPr kumimoji="0" lang="fr-FR" sz="2000" u="none" strike="noStrike" cap="none" normalizeH="0" baseline="0" dirty="0" smtClean="0">
                          <a:ln>
                            <a:noFill/>
                          </a:ln>
                          <a:effectLst>
                            <a:outerShdw blurRad="38100" dist="38100" dir="2700000" algn="tl">
                              <a:srgbClr val="000000"/>
                            </a:outerShdw>
                          </a:effectLst>
                        </a:rPr>
                        <a:t>Non</a:t>
                      </a:r>
                      <a:endParaRPr kumimoji="0" lang="fr-FR" sz="2000" b="1"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horzOverflow="overflow"/>
                </a:tc>
                <a:tc>
                  <a:txBody>
                    <a:bodyPr/>
                    <a:lstStyle/>
                    <a:p>
                      <a:pPr marL="0" marR="0" lvl="0" indent="0" algn="l" defTabSz="914400" rtl="0" eaLnBrk="1" fontAlgn="base" latinLnBrk="0" hangingPunct="1">
                        <a:lnSpc>
                          <a:spcPct val="85000"/>
                        </a:lnSpc>
                        <a:spcBef>
                          <a:spcPct val="30000"/>
                        </a:spcBef>
                        <a:spcAft>
                          <a:spcPct val="0"/>
                        </a:spcAft>
                        <a:buClr>
                          <a:schemeClr val="tx2"/>
                        </a:buClr>
                        <a:buSzPct val="110000"/>
                        <a:buFont typeface="Wingdings" pitchFamily="2" charset="2"/>
                        <a:buNone/>
                        <a:tabLst/>
                      </a:pPr>
                      <a:r>
                        <a:rPr kumimoji="0" lang="fr-FR" sz="2000" u="none" strike="noStrike" cap="none" normalizeH="0" baseline="0" dirty="0" smtClean="0">
                          <a:ln>
                            <a:noFill/>
                          </a:ln>
                          <a:effectLst>
                            <a:outerShdw blurRad="38100" dist="38100" dir="2700000" algn="tl">
                              <a:srgbClr val="000000"/>
                            </a:outerShdw>
                          </a:effectLst>
                        </a:rPr>
                        <a:t>Oui</a:t>
                      </a:r>
                      <a:endParaRPr kumimoji="0" lang="fr-FR" sz="2000" b="1"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horzOverflow="overflow"/>
                </a:tc>
              </a:tr>
            </a:tbl>
          </a:graphicData>
        </a:graphic>
      </p:graphicFrame>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28" y="368388"/>
            <a:ext cx="8229600" cy="846034"/>
          </a:xfrm>
        </p:spPr>
        <p:txBody>
          <a:bodyPr>
            <a:noAutofit/>
          </a:bodyPr>
          <a:lstStyle/>
          <a:p>
            <a:r>
              <a:rPr lang="fr-FR" sz="3600" dirty="0" smtClean="0"/>
              <a:t>System </a:t>
            </a:r>
            <a:r>
              <a:rPr lang="fr-FR" sz="3600" dirty="0" err="1" smtClean="0"/>
              <a:t>Health</a:t>
            </a:r>
            <a:r>
              <a:rPr lang="fr-FR" sz="3600" dirty="0" smtClean="0"/>
              <a:t> Agents (SHA) et  System </a:t>
            </a:r>
            <a:r>
              <a:rPr lang="fr-FR" sz="3600" dirty="0" err="1" smtClean="0"/>
              <a:t>Health</a:t>
            </a:r>
            <a:r>
              <a:rPr lang="fr-FR" sz="3600" dirty="0" smtClean="0"/>
              <a:t> </a:t>
            </a:r>
            <a:r>
              <a:rPr lang="fr-FR" sz="3600" dirty="0" err="1" smtClean="0"/>
              <a:t>Validators</a:t>
            </a:r>
            <a:r>
              <a:rPr lang="fr-FR" sz="3600" dirty="0" smtClean="0"/>
              <a:t> (SHV)   1/2</a:t>
            </a:r>
            <a:endParaRPr lang="fr-FR" sz="3600" dirty="0"/>
          </a:p>
        </p:txBody>
      </p:sp>
      <p:sp>
        <p:nvSpPr>
          <p:cNvPr id="3" name="Content Placeholder 2"/>
          <p:cNvSpPr>
            <a:spLocks noGrp="1"/>
          </p:cNvSpPr>
          <p:nvPr>
            <p:ph idx="1"/>
          </p:nvPr>
        </p:nvSpPr>
        <p:spPr>
          <a:xfrm>
            <a:off x="228600" y="1500174"/>
            <a:ext cx="8527278" cy="4525963"/>
          </a:xfrm>
        </p:spPr>
        <p:txBody>
          <a:bodyPr>
            <a:noAutofit/>
          </a:bodyPr>
          <a:lstStyle/>
          <a:p>
            <a:r>
              <a:rPr lang="fr-FR" sz="2400" dirty="0" smtClean="0"/>
              <a:t>NAP est une plateforme extensible composée d’un côté d’une infrastructure et de l’autre d’un ensemble d’APIs permettant de rajouter des composants pour vérifier, modifier l’état de santé d’un ordinateur, voir remédier à pré-requis de santé.</a:t>
            </a:r>
          </a:p>
          <a:p>
            <a:pPr lvl="1"/>
            <a:endParaRPr lang="fr-FR" dirty="0" smtClean="0"/>
          </a:p>
          <a:p>
            <a:r>
              <a:rPr lang="fr-FR" sz="2400" dirty="0" smtClean="0"/>
              <a:t>NAP tout seul ne fournit pas de composants pour vérifier ou corriger l’état de santé d’un ordinateur. Pour cela il a besoin de composants connus sous les noms de System </a:t>
            </a:r>
            <a:r>
              <a:rPr lang="fr-FR" sz="2400" dirty="0" err="1" smtClean="0"/>
              <a:t>Health</a:t>
            </a:r>
            <a:r>
              <a:rPr lang="fr-FR" sz="2400" dirty="0" smtClean="0"/>
              <a:t> Agents (</a:t>
            </a:r>
            <a:r>
              <a:rPr lang="fr-FR" sz="2400" dirty="0" err="1" smtClean="0"/>
              <a:t>SHAs</a:t>
            </a:r>
            <a:r>
              <a:rPr lang="fr-FR" sz="2400" dirty="0" smtClean="0"/>
              <a:t>) et System </a:t>
            </a:r>
            <a:r>
              <a:rPr lang="fr-FR" sz="2400" dirty="0" err="1" smtClean="0"/>
              <a:t>Health</a:t>
            </a:r>
            <a:r>
              <a:rPr lang="fr-FR" sz="2400" dirty="0" smtClean="0"/>
              <a:t> </a:t>
            </a:r>
            <a:r>
              <a:rPr lang="fr-FR" sz="2400" dirty="0" err="1" smtClean="0"/>
              <a:t>Validators</a:t>
            </a:r>
            <a:r>
              <a:rPr lang="fr-FR" sz="2400" dirty="0" smtClean="0"/>
              <a:t> (</a:t>
            </a:r>
            <a:r>
              <a:rPr lang="fr-FR" sz="2400" dirty="0" err="1" smtClean="0"/>
              <a:t>SHVs</a:t>
            </a:r>
            <a:r>
              <a:rPr lang="fr-FR" sz="2400" dirty="0" smtClean="0"/>
              <a:t>), qui vont fournir la partie validation de la politique réseau et mise en conformité.</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28" y="357166"/>
            <a:ext cx="8229600" cy="846034"/>
          </a:xfrm>
        </p:spPr>
        <p:txBody>
          <a:bodyPr/>
          <a:lstStyle/>
          <a:p>
            <a:r>
              <a:rPr lang="fr-FR" sz="3600" dirty="0" smtClean="0"/>
              <a:t>System </a:t>
            </a:r>
            <a:r>
              <a:rPr lang="fr-FR" sz="3600" dirty="0" err="1" smtClean="0"/>
              <a:t>Health</a:t>
            </a:r>
            <a:r>
              <a:rPr lang="fr-FR" sz="3600" dirty="0" smtClean="0"/>
              <a:t> Agents (SHA) et  System </a:t>
            </a:r>
            <a:r>
              <a:rPr lang="fr-FR" sz="3600" dirty="0" err="1" smtClean="0"/>
              <a:t>Health</a:t>
            </a:r>
            <a:r>
              <a:rPr lang="fr-FR" sz="3600" dirty="0" smtClean="0"/>
              <a:t> </a:t>
            </a:r>
            <a:r>
              <a:rPr lang="fr-FR" sz="3600" dirty="0" err="1" smtClean="0"/>
              <a:t>Validators</a:t>
            </a:r>
            <a:r>
              <a:rPr lang="fr-FR" sz="3600" dirty="0" smtClean="0"/>
              <a:t> (SHV)   2/2</a:t>
            </a:r>
            <a:endParaRPr lang="fr-FR" sz="3600" dirty="0"/>
          </a:p>
        </p:txBody>
      </p:sp>
      <p:sp>
        <p:nvSpPr>
          <p:cNvPr id="3" name="Content Placeholder 2"/>
          <p:cNvSpPr>
            <a:spLocks noGrp="1"/>
          </p:cNvSpPr>
          <p:nvPr>
            <p:ph idx="1"/>
          </p:nvPr>
        </p:nvSpPr>
        <p:spPr>
          <a:xfrm>
            <a:off x="335764" y="1571612"/>
            <a:ext cx="8451078" cy="4525963"/>
          </a:xfrm>
        </p:spPr>
        <p:txBody>
          <a:bodyPr/>
          <a:lstStyle/>
          <a:p>
            <a:r>
              <a:rPr lang="fr-FR" sz="2400" dirty="0" smtClean="0"/>
              <a:t>Windows Vista inclus le Windows Security </a:t>
            </a:r>
            <a:r>
              <a:rPr lang="fr-FR" sz="2400" dirty="0" err="1" smtClean="0"/>
              <a:t>Health</a:t>
            </a:r>
            <a:r>
              <a:rPr lang="fr-FR" sz="2400" dirty="0" smtClean="0"/>
              <a:t> Agent pour surveiller la santé des services gérés par le Centre de Sécurité de Windows. </a:t>
            </a:r>
          </a:p>
          <a:p>
            <a:pPr lvl="2"/>
            <a:endParaRPr lang="fr-FR" sz="1600" dirty="0" smtClean="0"/>
          </a:p>
          <a:p>
            <a:r>
              <a:rPr lang="fr-FR" sz="2400" dirty="0" smtClean="0"/>
              <a:t>Windows Server nom de code Longhorn inclus le System </a:t>
            </a:r>
            <a:r>
              <a:rPr lang="fr-FR" sz="2400" dirty="0" err="1" smtClean="0"/>
              <a:t>Health</a:t>
            </a:r>
            <a:r>
              <a:rPr lang="fr-FR" sz="2400" dirty="0" smtClean="0"/>
              <a:t> </a:t>
            </a:r>
            <a:r>
              <a:rPr lang="fr-FR" sz="2400" dirty="0" err="1" smtClean="0"/>
              <a:t>Validator</a:t>
            </a:r>
            <a:r>
              <a:rPr lang="fr-FR" sz="2400" dirty="0" smtClean="0"/>
              <a:t> correspondant (Windows Security </a:t>
            </a:r>
            <a:r>
              <a:rPr lang="fr-FR" sz="2400" dirty="0" err="1" smtClean="0"/>
              <a:t>Health</a:t>
            </a:r>
            <a:r>
              <a:rPr lang="fr-FR" sz="2400" dirty="0" smtClean="0"/>
              <a:t> </a:t>
            </a:r>
            <a:r>
              <a:rPr lang="fr-FR" sz="2400" dirty="0" err="1" smtClean="0"/>
              <a:t>Validator</a:t>
            </a:r>
            <a:r>
              <a:rPr lang="fr-FR" sz="2400" dirty="0" smtClean="0"/>
              <a:t>)</a:t>
            </a:r>
          </a:p>
          <a:p>
            <a:pPr lvl="2"/>
            <a:endParaRPr lang="fr-FR" dirty="0" smtClean="0"/>
          </a:p>
          <a:p>
            <a:r>
              <a:rPr lang="fr-FR" sz="2400" dirty="0" smtClean="0"/>
              <a:t>En utilisant les API NAP,  les fournisseurs tiers peuvent développer leur </a:t>
            </a:r>
            <a:r>
              <a:rPr lang="fr-FR" sz="2400" dirty="0" err="1" smtClean="0"/>
              <a:t>SHAs</a:t>
            </a:r>
            <a:r>
              <a:rPr lang="fr-FR" sz="2400" dirty="0" smtClean="0"/>
              <a:t> et </a:t>
            </a:r>
            <a:r>
              <a:rPr lang="fr-FR" sz="2400" dirty="0" err="1" smtClean="0"/>
              <a:t>SHVs</a:t>
            </a:r>
            <a:r>
              <a:rPr lang="fr-FR" sz="2400" dirty="0" smtClean="0"/>
              <a:t> pour s’intégrer à la plateforme NAP. NAP API : </a:t>
            </a:r>
            <a:r>
              <a:rPr lang="fr-FR" sz="2400" u="sng" dirty="0" smtClean="0"/>
              <a:t>http://msdn2.microsoft.com/en-us/library/aa369712.aspx </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Y:\Images\Images LH Server lh-demo\NAP config 4.png"/>
          <p:cNvPicPr>
            <a:picLocks noChangeAspect="1" noChangeArrowheads="1"/>
          </p:cNvPicPr>
          <p:nvPr/>
        </p:nvPicPr>
        <p:blipFill>
          <a:blip r:embed="rId3"/>
          <a:srcRect/>
          <a:stretch>
            <a:fillRect/>
          </a:stretch>
        </p:blipFill>
        <p:spPr bwMode="auto">
          <a:xfrm>
            <a:off x="-10470" y="533400"/>
            <a:ext cx="3298122" cy="5334000"/>
          </a:xfrm>
          <a:prstGeom prst="rect">
            <a:avLst/>
          </a:prstGeom>
          <a:ln>
            <a:noFill/>
          </a:ln>
          <a:effectLst>
            <a:outerShdw blurRad="292100" dist="139700" dir="2700000" algn="tl" rotWithShape="0">
              <a:srgbClr val="333333">
                <a:alpha val="65000"/>
              </a:srgbClr>
            </a:outerShdw>
          </a:effectLst>
        </p:spPr>
      </p:pic>
      <p:pic>
        <p:nvPicPr>
          <p:cNvPr id="55299" name="Picture 3" descr="Y:\Images\Images LH Server lh-demo\NAP config 19.png"/>
          <p:cNvPicPr>
            <a:picLocks noChangeAspect="1" noChangeArrowheads="1"/>
          </p:cNvPicPr>
          <p:nvPr/>
        </p:nvPicPr>
        <p:blipFill>
          <a:blip r:embed="rId4"/>
          <a:srcRect/>
          <a:stretch>
            <a:fillRect/>
          </a:stretch>
        </p:blipFill>
        <p:spPr bwMode="auto">
          <a:xfrm>
            <a:off x="3399183" y="781050"/>
            <a:ext cx="5821017" cy="47815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1"/>
          <p:cNvGrpSpPr/>
          <p:nvPr/>
        </p:nvGrpSpPr>
        <p:grpSpPr>
          <a:xfrm>
            <a:off x="-76200" y="457200"/>
            <a:ext cx="9220200" cy="6400800"/>
            <a:chOff x="152400" y="152400"/>
            <a:chExt cx="8610600" cy="6553200"/>
          </a:xfrm>
          <a:solidFill>
            <a:schemeClr val="bg1"/>
          </a:solidFill>
        </p:grpSpPr>
        <p:sp>
          <p:nvSpPr>
            <p:cNvPr id="6" name="Rounded Rectangle 5"/>
            <p:cNvSpPr/>
            <p:nvPr/>
          </p:nvSpPr>
          <p:spPr>
            <a:xfrm>
              <a:off x="228600" y="3062514"/>
              <a:ext cx="8534400" cy="990600"/>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le 6"/>
            <p:cNvSpPr/>
            <p:nvPr/>
          </p:nvSpPr>
          <p:spPr>
            <a:xfrm>
              <a:off x="228600" y="4572000"/>
              <a:ext cx="8534400" cy="990600"/>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Networking Devices</a:t>
              </a:r>
              <a:endParaRPr lang="en-US" dirty="0"/>
            </a:p>
          </p:txBody>
        </p:sp>
        <p:pic>
          <p:nvPicPr>
            <p:cNvPr id="12292" name="Picture 4"/>
            <p:cNvPicPr>
              <a:picLocks noChangeAspect="1" noChangeArrowheads="1"/>
            </p:cNvPicPr>
            <p:nvPr/>
          </p:nvPicPr>
          <p:blipFill>
            <a:blip r:embed="rId3"/>
            <a:srcRect/>
            <a:stretch>
              <a:fillRect/>
            </a:stretch>
          </p:blipFill>
          <p:spPr bwMode="auto">
            <a:xfrm>
              <a:off x="1098288" y="3663043"/>
              <a:ext cx="762000" cy="334892"/>
            </a:xfrm>
            <a:prstGeom prst="rect">
              <a:avLst/>
            </a:prstGeom>
            <a:grpFill/>
            <a:ln w="9525">
              <a:noFill/>
              <a:miter lim="800000"/>
              <a:headEnd/>
              <a:tailEnd/>
            </a:ln>
            <a:effectLst/>
          </p:spPr>
        </p:pic>
        <p:pic>
          <p:nvPicPr>
            <p:cNvPr id="12293" name="Picture 5"/>
            <p:cNvPicPr>
              <a:picLocks noChangeAspect="1" noChangeArrowheads="1"/>
            </p:cNvPicPr>
            <p:nvPr/>
          </p:nvPicPr>
          <p:blipFill>
            <a:blip r:embed="rId4"/>
            <a:srcRect/>
            <a:stretch>
              <a:fillRect/>
            </a:stretch>
          </p:blipFill>
          <p:spPr bwMode="auto">
            <a:xfrm>
              <a:off x="3505200" y="5181600"/>
              <a:ext cx="880110" cy="228600"/>
            </a:xfrm>
            <a:prstGeom prst="rect">
              <a:avLst/>
            </a:prstGeom>
            <a:grpFill/>
            <a:ln w="9525">
              <a:noFill/>
              <a:miter lim="800000"/>
              <a:headEnd/>
              <a:tailEnd/>
            </a:ln>
            <a:effectLst/>
          </p:spPr>
        </p:pic>
        <p:pic>
          <p:nvPicPr>
            <p:cNvPr id="12294" name="Picture 6"/>
            <p:cNvPicPr>
              <a:picLocks noChangeAspect="1" noChangeArrowheads="1"/>
            </p:cNvPicPr>
            <p:nvPr/>
          </p:nvPicPr>
          <p:blipFill>
            <a:blip r:embed="rId5"/>
            <a:srcRect/>
            <a:stretch>
              <a:fillRect/>
            </a:stretch>
          </p:blipFill>
          <p:spPr bwMode="auto">
            <a:xfrm>
              <a:off x="457200" y="4648200"/>
              <a:ext cx="914400" cy="413951"/>
            </a:xfrm>
            <a:prstGeom prst="rect">
              <a:avLst/>
            </a:prstGeom>
            <a:grpFill/>
            <a:ln w="9525">
              <a:noFill/>
              <a:miter lim="800000"/>
              <a:headEnd/>
              <a:tailEnd/>
            </a:ln>
            <a:effectLst/>
          </p:spPr>
        </p:pic>
        <p:pic>
          <p:nvPicPr>
            <p:cNvPr id="12297" name="Picture 9"/>
            <p:cNvPicPr>
              <a:picLocks noChangeAspect="1" noChangeArrowheads="1"/>
            </p:cNvPicPr>
            <p:nvPr/>
          </p:nvPicPr>
          <p:blipFill>
            <a:blip r:embed="rId6"/>
            <a:srcRect/>
            <a:stretch>
              <a:fillRect/>
            </a:stretch>
          </p:blipFill>
          <p:spPr bwMode="auto">
            <a:xfrm>
              <a:off x="4191000" y="3785576"/>
              <a:ext cx="762000" cy="244231"/>
            </a:xfrm>
            <a:prstGeom prst="rect">
              <a:avLst/>
            </a:prstGeom>
            <a:grpFill/>
            <a:ln w="9525">
              <a:noFill/>
              <a:miter lim="800000"/>
              <a:headEnd/>
              <a:tailEnd/>
            </a:ln>
            <a:effectLst/>
          </p:spPr>
        </p:pic>
        <p:pic>
          <p:nvPicPr>
            <p:cNvPr id="12299" name="Picture 11"/>
            <p:cNvPicPr>
              <a:picLocks noChangeAspect="1" noChangeArrowheads="1"/>
            </p:cNvPicPr>
            <p:nvPr/>
          </p:nvPicPr>
          <p:blipFill>
            <a:blip r:embed="rId7"/>
            <a:srcRect/>
            <a:stretch>
              <a:fillRect/>
            </a:stretch>
          </p:blipFill>
          <p:spPr bwMode="auto">
            <a:xfrm>
              <a:off x="4572000" y="5181600"/>
              <a:ext cx="762000" cy="157316"/>
            </a:xfrm>
            <a:prstGeom prst="rect">
              <a:avLst/>
            </a:prstGeom>
            <a:grpFill/>
            <a:ln w="9525">
              <a:noFill/>
              <a:miter lim="800000"/>
              <a:headEnd/>
              <a:tailEnd/>
            </a:ln>
            <a:effectLst/>
          </p:spPr>
        </p:pic>
        <p:sp>
          <p:nvSpPr>
            <p:cNvPr id="25" name="Rounded Rectangle 24"/>
            <p:cNvSpPr/>
            <p:nvPr/>
          </p:nvSpPr>
          <p:spPr>
            <a:xfrm>
              <a:off x="228600" y="6019800"/>
              <a:ext cx="8534400" cy="685800"/>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Networking Devices</a:t>
              </a:r>
              <a:endParaRPr lang="en-US" dirty="0"/>
            </a:p>
          </p:txBody>
        </p:sp>
        <p:pic>
          <p:nvPicPr>
            <p:cNvPr id="12300" name="Picture 12"/>
            <p:cNvPicPr>
              <a:picLocks noChangeAspect="1" noChangeArrowheads="1"/>
            </p:cNvPicPr>
            <p:nvPr/>
          </p:nvPicPr>
          <p:blipFill>
            <a:blip r:embed="rId8"/>
            <a:srcRect/>
            <a:stretch>
              <a:fillRect/>
            </a:stretch>
          </p:blipFill>
          <p:spPr bwMode="auto">
            <a:xfrm>
              <a:off x="381000" y="6172200"/>
              <a:ext cx="1143000" cy="343699"/>
            </a:xfrm>
            <a:prstGeom prst="rect">
              <a:avLst/>
            </a:prstGeom>
            <a:grpFill/>
            <a:ln w="9525">
              <a:noFill/>
              <a:miter lim="800000"/>
              <a:headEnd/>
              <a:tailEnd/>
            </a:ln>
            <a:effectLst/>
          </p:spPr>
        </p:pic>
        <p:pic>
          <p:nvPicPr>
            <p:cNvPr id="12304" name="Picture 16"/>
            <p:cNvPicPr>
              <a:picLocks noChangeAspect="1" noChangeArrowheads="1"/>
            </p:cNvPicPr>
            <p:nvPr/>
          </p:nvPicPr>
          <p:blipFill>
            <a:blip r:embed="rId9"/>
            <a:srcRect/>
            <a:stretch>
              <a:fillRect/>
            </a:stretch>
          </p:blipFill>
          <p:spPr bwMode="auto">
            <a:xfrm>
              <a:off x="2819400" y="3200400"/>
              <a:ext cx="914399" cy="276225"/>
            </a:xfrm>
            <a:prstGeom prst="rect">
              <a:avLst/>
            </a:prstGeom>
            <a:grpFill/>
            <a:ln w="9525">
              <a:noFill/>
              <a:miter lim="800000"/>
              <a:headEnd/>
              <a:tailEnd/>
            </a:ln>
            <a:effectLst/>
          </p:spPr>
        </p:pic>
        <p:pic>
          <p:nvPicPr>
            <p:cNvPr id="12305" name="Picture 17"/>
            <p:cNvPicPr>
              <a:picLocks noChangeAspect="1" noChangeArrowheads="1"/>
            </p:cNvPicPr>
            <p:nvPr/>
          </p:nvPicPr>
          <p:blipFill>
            <a:blip r:embed="rId10"/>
            <a:srcRect/>
            <a:stretch>
              <a:fillRect/>
            </a:stretch>
          </p:blipFill>
          <p:spPr bwMode="auto">
            <a:xfrm>
              <a:off x="4648200" y="4648200"/>
              <a:ext cx="847725" cy="369277"/>
            </a:xfrm>
            <a:prstGeom prst="rect">
              <a:avLst/>
            </a:prstGeom>
            <a:grpFill/>
            <a:ln w="9525">
              <a:noFill/>
              <a:miter lim="800000"/>
              <a:headEnd/>
              <a:tailEnd/>
            </a:ln>
            <a:effectLst/>
          </p:spPr>
        </p:pic>
        <p:pic>
          <p:nvPicPr>
            <p:cNvPr id="12307" name="Picture 19"/>
            <p:cNvPicPr>
              <a:picLocks noChangeAspect="1" noChangeArrowheads="1"/>
            </p:cNvPicPr>
            <p:nvPr/>
          </p:nvPicPr>
          <p:blipFill>
            <a:blip r:embed="rId11" cstate="print"/>
            <a:srcRect/>
            <a:stretch>
              <a:fillRect/>
            </a:stretch>
          </p:blipFill>
          <p:spPr bwMode="auto">
            <a:xfrm>
              <a:off x="3425851" y="3585029"/>
              <a:ext cx="479914" cy="381000"/>
            </a:xfrm>
            <a:prstGeom prst="rect">
              <a:avLst/>
            </a:prstGeom>
            <a:grpFill/>
            <a:ln w="9525">
              <a:noFill/>
              <a:miter lim="800000"/>
              <a:headEnd/>
              <a:tailEnd/>
            </a:ln>
            <a:effectLst/>
          </p:spPr>
        </p:pic>
        <p:pic>
          <p:nvPicPr>
            <p:cNvPr id="12310" name="Picture 22"/>
            <p:cNvPicPr>
              <a:picLocks noChangeAspect="1" noChangeArrowheads="1"/>
            </p:cNvPicPr>
            <p:nvPr/>
          </p:nvPicPr>
          <p:blipFill>
            <a:blip r:embed="rId12"/>
            <a:srcRect/>
            <a:stretch>
              <a:fillRect/>
            </a:stretch>
          </p:blipFill>
          <p:spPr bwMode="auto">
            <a:xfrm>
              <a:off x="5257800" y="3741057"/>
              <a:ext cx="700089" cy="271463"/>
            </a:xfrm>
            <a:prstGeom prst="rect">
              <a:avLst/>
            </a:prstGeom>
            <a:grpFill/>
            <a:ln w="9525">
              <a:noFill/>
              <a:miter lim="800000"/>
              <a:headEnd/>
              <a:tailEnd/>
            </a:ln>
            <a:effectLst/>
          </p:spPr>
        </p:pic>
        <p:pic>
          <p:nvPicPr>
            <p:cNvPr id="12312" name="Picture 24"/>
            <p:cNvPicPr>
              <a:picLocks noChangeAspect="1" noChangeArrowheads="1"/>
            </p:cNvPicPr>
            <p:nvPr/>
          </p:nvPicPr>
          <p:blipFill>
            <a:blip r:embed="rId13"/>
            <a:srcRect/>
            <a:stretch>
              <a:fillRect/>
            </a:stretch>
          </p:blipFill>
          <p:spPr bwMode="auto">
            <a:xfrm>
              <a:off x="5943600" y="3170936"/>
              <a:ext cx="762000" cy="294640"/>
            </a:xfrm>
            <a:prstGeom prst="rect">
              <a:avLst/>
            </a:prstGeom>
            <a:grpFill/>
            <a:ln w="9525">
              <a:noFill/>
              <a:miter lim="800000"/>
              <a:headEnd/>
              <a:tailEnd/>
            </a:ln>
            <a:effectLst/>
          </p:spPr>
        </p:pic>
        <p:pic>
          <p:nvPicPr>
            <p:cNvPr id="12314" name="Picture 26"/>
            <p:cNvPicPr>
              <a:picLocks noChangeAspect="1" noChangeArrowheads="1"/>
            </p:cNvPicPr>
            <p:nvPr/>
          </p:nvPicPr>
          <p:blipFill>
            <a:blip r:embed="rId14"/>
            <a:srcRect/>
            <a:stretch>
              <a:fillRect/>
            </a:stretch>
          </p:blipFill>
          <p:spPr bwMode="auto">
            <a:xfrm>
              <a:off x="2148840" y="6172200"/>
              <a:ext cx="670560" cy="419100"/>
            </a:xfrm>
            <a:prstGeom prst="rect">
              <a:avLst/>
            </a:prstGeom>
            <a:grpFill/>
            <a:ln w="9525">
              <a:noFill/>
              <a:miter lim="800000"/>
              <a:headEnd/>
              <a:tailEnd/>
            </a:ln>
            <a:effectLst/>
          </p:spPr>
        </p:pic>
        <p:pic>
          <p:nvPicPr>
            <p:cNvPr id="12317" name="Picture 29"/>
            <p:cNvPicPr>
              <a:picLocks noChangeAspect="1" noChangeArrowheads="1"/>
            </p:cNvPicPr>
            <p:nvPr/>
          </p:nvPicPr>
          <p:blipFill>
            <a:blip r:embed="rId15"/>
            <a:srcRect/>
            <a:stretch>
              <a:fillRect/>
            </a:stretch>
          </p:blipFill>
          <p:spPr bwMode="auto">
            <a:xfrm>
              <a:off x="3657600" y="4648200"/>
              <a:ext cx="961214" cy="295275"/>
            </a:xfrm>
            <a:prstGeom prst="rect">
              <a:avLst/>
            </a:prstGeom>
            <a:grpFill/>
            <a:ln w="9525">
              <a:noFill/>
              <a:miter lim="800000"/>
              <a:headEnd/>
              <a:tailEnd/>
            </a:ln>
            <a:effectLst/>
          </p:spPr>
        </p:pic>
        <p:pic>
          <p:nvPicPr>
            <p:cNvPr id="12318" name="Picture 30"/>
            <p:cNvPicPr>
              <a:picLocks noChangeAspect="1" noChangeArrowheads="1"/>
            </p:cNvPicPr>
            <p:nvPr/>
          </p:nvPicPr>
          <p:blipFill>
            <a:blip r:embed="rId16"/>
            <a:srcRect/>
            <a:stretch>
              <a:fillRect/>
            </a:stretch>
          </p:blipFill>
          <p:spPr bwMode="auto">
            <a:xfrm>
              <a:off x="5486400" y="4724400"/>
              <a:ext cx="914399" cy="293914"/>
            </a:xfrm>
            <a:prstGeom prst="rect">
              <a:avLst/>
            </a:prstGeom>
            <a:grpFill/>
            <a:ln w="9525">
              <a:noFill/>
              <a:miter lim="800000"/>
              <a:headEnd/>
              <a:tailEnd/>
            </a:ln>
            <a:effectLst/>
          </p:spPr>
        </p:pic>
        <p:pic>
          <p:nvPicPr>
            <p:cNvPr id="12319" name="Picture 31"/>
            <p:cNvPicPr>
              <a:picLocks noChangeAspect="1" noChangeArrowheads="1"/>
            </p:cNvPicPr>
            <p:nvPr/>
          </p:nvPicPr>
          <p:blipFill>
            <a:blip r:embed="rId17"/>
            <a:srcRect/>
            <a:stretch>
              <a:fillRect/>
            </a:stretch>
          </p:blipFill>
          <p:spPr bwMode="auto">
            <a:xfrm>
              <a:off x="6553200" y="4648200"/>
              <a:ext cx="418564" cy="371475"/>
            </a:xfrm>
            <a:prstGeom prst="rect">
              <a:avLst/>
            </a:prstGeom>
            <a:grpFill/>
            <a:ln w="9525">
              <a:noFill/>
              <a:miter lim="800000"/>
              <a:headEnd/>
              <a:tailEnd/>
            </a:ln>
            <a:effectLst/>
          </p:spPr>
        </p:pic>
        <p:pic>
          <p:nvPicPr>
            <p:cNvPr id="12320" name="Picture 32"/>
            <p:cNvPicPr>
              <a:picLocks noChangeAspect="1" noChangeArrowheads="1"/>
            </p:cNvPicPr>
            <p:nvPr/>
          </p:nvPicPr>
          <p:blipFill>
            <a:blip r:embed="rId18"/>
            <a:srcRect/>
            <a:stretch>
              <a:fillRect/>
            </a:stretch>
          </p:blipFill>
          <p:spPr bwMode="auto">
            <a:xfrm>
              <a:off x="381000" y="3200400"/>
              <a:ext cx="681039" cy="280988"/>
            </a:xfrm>
            <a:prstGeom prst="rect">
              <a:avLst/>
            </a:prstGeom>
            <a:grpFill/>
            <a:ln w="9525">
              <a:noFill/>
              <a:miter lim="800000"/>
              <a:headEnd/>
              <a:tailEnd/>
            </a:ln>
            <a:effectLst/>
          </p:spPr>
        </p:pic>
        <p:pic>
          <p:nvPicPr>
            <p:cNvPr id="12321" name="Picture 33"/>
            <p:cNvPicPr>
              <a:picLocks noChangeAspect="1" noChangeArrowheads="1"/>
            </p:cNvPicPr>
            <p:nvPr/>
          </p:nvPicPr>
          <p:blipFill>
            <a:blip r:embed="rId19"/>
            <a:srcRect/>
            <a:stretch>
              <a:fillRect/>
            </a:stretch>
          </p:blipFill>
          <p:spPr bwMode="auto">
            <a:xfrm>
              <a:off x="6553200" y="5029200"/>
              <a:ext cx="771525" cy="412185"/>
            </a:xfrm>
            <a:prstGeom prst="rect">
              <a:avLst/>
            </a:prstGeom>
            <a:grpFill/>
            <a:ln w="9525">
              <a:noFill/>
              <a:miter lim="800000"/>
              <a:headEnd/>
              <a:tailEnd/>
            </a:ln>
            <a:effectLst/>
          </p:spPr>
        </p:pic>
        <p:pic>
          <p:nvPicPr>
            <p:cNvPr id="12324" name="Picture 36"/>
            <p:cNvPicPr>
              <a:picLocks noChangeAspect="1" noChangeArrowheads="1"/>
            </p:cNvPicPr>
            <p:nvPr/>
          </p:nvPicPr>
          <p:blipFill>
            <a:blip r:embed="rId20"/>
            <a:srcRect/>
            <a:stretch>
              <a:fillRect/>
            </a:stretch>
          </p:blipFill>
          <p:spPr bwMode="auto">
            <a:xfrm>
              <a:off x="4953000" y="3276600"/>
              <a:ext cx="695327" cy="214313"/>
            </a:xfrm>
            <a:prstGeom prst="rect">
              <a:avLst/>
            </a:prstGeom>
            <a:grpFill/>
            <a:ln w="9525">
              <a:noFill/>
              <a:miter lim="800000"/>
              <a:headEnd/>
              <a:tailEnd/>
            </a:ln>
            <a:effectLst/>
          </p:spPr>
        </p:pic>
        <p:pic>
          <p:nvPicPr>
            <p:cNvPr id="12327" name="Picture 39"/>
            <p:cNvPicPr>
              <a:picLocks noChangeAspect="1" noChangeArrowheads="1"/>
            </p:cNvPicPr>
            <p:nvPr/>
          </p:nvPicPr>
          <p:blipFill>
            <a:blip r:embed="rId21"/>
            <a:srcRect/>
            <a:stretch>
              <a:fillRect/>
            </a:stretch>
          </p:blipFill>
          <p:spPr bwMode="auto">
            <a:xfrm>
              <a:off x="3436000" y="6096000"/>
              <a:ext cx="602600" cy="561975"/>
            </a:xfrm>
            <a:prstGeom prst="rect">
              <a:avLst/>
            </a:prstGeom>
            <a:grpFill/>
            <a:ln w="9525">
              <a:noFill/>
              <a:miter lim="800000"/>
              <a:headEnd/>
              <a:tailEnd/>
            </a:ln>
            <a:effectLst/>
          </p:spPr>
        </p:pic>
        <p:pic>
          <p:nvPicPr>
            <p:cNvPr id="12329" name="Picture 41"/>
            <p:cNvPicPr>
              <a:picLocks noChangeAspect="1" noChangeArrowheads="1"/>
            </p:cNvPicPr>
            <p:nvPr/>
          </p:nvPicPr>
          <p:blipFill>
            <a:blip r:embed="rId22" cstate="print"/>
            <a:srcRect/>
            <a:stretch>
              <a:fillRect/>
            </a:stretch>
          </p:blipFill>
          <p:spPr bwMode="auto">
            <a:xfrm>
              <a:off x="4038600" y="3505200"/>
              <a:ext cx="563034" cy="266700"/>
            </a:xfrm>
            <a:prstGeom prst="rect">
              <a:avLst/>
            </a:prstGeom>
            <a:grpFill/>
            <a:ln w="9525">
              <a:noFill/>
              <a:miter lim="800000"/>
              <a:headEnd/>
              <a:tailEnd/>
            </a:ln>
            <a:effectLst/>
          </p:spPr>
        </p:pic>
        <p:pic>
          <p:nvPicPr>
            <p:cNvPr id="12332" name="Picture 44"/>
            <p:cNvPicPr>
              <a:picLocks noChangeAspect="1" noChangeArrowheads="1"/>
            </p:cNvPicPr>
            <p:nvPr/>
          </p:nvPicPr>
          <p:blipFill>
            <a:blip r:embed="rId23"/>
            <a:srcRect/>
            <a:stretch>
              <a:fillRect/>
            </a:stretch>
          </p:blipFill>
          <p:spPr bwMode="auto">
            <a:xfrm>
              <a:off x="1600200" y="5181600"/>
              <a:ext cx="962853" cy="285750"/>
            </a:xfrm>
            <a:prstGeom prst="rect">
              <a:avLst/>
            </a:prstGeom>
            <a:grpFill/>
            <a:ln w="9525">
              <a:noFill/>
              <a:miter lim="800000"/>
              <a:headEnd/>
              <a:tailEnd/>
            </a:ln>
            <a:effectLst/>
          </p:spPr>
        </p:pic>
        <p:pic>
          <p:nvPicPr>
            <p:cNvPr id="12333" name="Picture 45"/>
            <p:cNvPicPr>
              <a:picLocks noChangeAspect="1" noChangeArrowheads="1"/>
            </p:cNvPicPr>
            <p:nvPr/>
          </p:nvPicPr>
          <p:blipFill>
            <a:blip r:embed="rId24"/>
            <a:srcRect/>
            <a:stretch>
              <a:fillRect/>
            </a:stretch>
          </p:blipFill>
          <p:spPr bwMode="auto">
            <a:xfrm>
              <a:off x="381000" y="3581400"/>
              <a:ext cx="685800" cy="288036"/>
            </a:xfrm>
            <a:prstGeom prst="rect">
              <a:avLst/>
            </a:prstGeom>
            <a:grpFill/>
            <a:ln w="9525">
              <a:noFill/>
              <a:miter lim="800000"/>
              <a:headEnd/>
              <a:tailEnd/>
            </a:ln>
            <a:effectLst/>
          </p:spPr>
        </p:pic>
        <p:pic>
          <p:nvPicPr>
            <p:cNvPr id="12336" name="Picture 48"/>
            <p:cNvPicPr>
              <a:picLocks noChangeAspect="1" noChangeArrowheads="1"/>
            </p:cNvPicPr>
            <p:nvPr/>
          </p:nvPicPr>
          <p:blipFill>
            <a:blip r:embed="rId25"/>
            <a:srcRect/>
            <a:stretch>
              <a:fillRect/>
            </a:stretch>
          </p:blipFill>
          <p:spPr bwMode="auto">
            <a:xfrm>
              <a:off x="1776845" y="3505200"/>
              <a:ext cx="723900" cy="295275"/>
            </a:xfrm>
            <a:prstGeom prst="rect">
              <a:avLst/>
            </a:prstGeom>
            <a:grpFill/>
            <a:ln w="9525">
              <a:noFill/>
              <a:miter lim="800000"/>
              <a:headEnd/>
              <a:tailEnd/>
            </a:ln>
            <a:effectLst/>
          </p:spPr>
        </p:pic>
        <p:pic>
          <p:nvPicPr>
            <p:cNvPr id="12337" name="Picture 49"/>
            <p:cNvPicPr>
              <a:picLocks noChangeAspect="1" noChangeArrowheads="1"/>
            </p:cNvPicPr>
            <p:nvPr/>
          </p:nvPicPr>
          <p:blipFill>
            <a:blip r:embed="rId26"/>
            <a:srcRect/>
            <a:stretch>
              <a:fillRect/>
            </a:stretch>
          </p:blipFill>
          <p:spPr bwMode="auto">
            <a:xfrm>
              <a:off x="5562600" y="5029200"/>
              <a:ext cx="876300" cy="357438"/>
            </a:xfrm>
            <a:prstGeom prst="rect">
              <a:avLst/>
            </a:prstGeom>
            <a:grpFill/>
            <a:ln w="9525">
              <a:noFill/>
              <a:miter lim="800000"/>
              <a:headEnd/>
              <a:tailEnd/>
            </a:ln>
            <a:effectLst/>
          </p:spPr>
        </p:pic>
        <p:pic>
          <p:nvPicPr>
            <p:cNvPr id="12338" name="Picture 50"/>
            <p:cNvPicPr>
              <a:picLocks noChangeAspect="1" noChangeArrowheads="1"/>
            </p:cNvPicPr>
            <p:nvPr/>
          </p:nvPicPr>
          <p:blipFill>
            <a:blip r:embed="rId27" cstate="print"/>
            <a:srcRect/>
            <a:stretch>
              <a:fillRect/>
            </a:stretch>
          </p:blipFill>
          <p:spPr bwMode="auto">
            <a:xfrm>
              <a:off x="1219200" y="3200400"/>
              <a:ext cx="533399" cy="319314"/>
            </a:xfrm>
            <a:prstGeom prst="rect">
              <a:avLst/>
            </a:prstGeom>
            <a:grpFill/>
            <a:ln w="9525">
              <a:noFill/>
              <a:miter lim="800000"/>
              <a:headEnd/>
              <a:tailEnd/>
            </a:ln>
            <a:effectLst/>
          </p:spPr>
        </p:pic>
        <p:pic>
          <p:nvPicPr>
            <p:cNvPr id="12339" name="Picture 51"/>
            <p:cNvPicPr>
              <a:picLocks noChangeAspect="1" noChangeArrowheads="1"/>
            </p:cNvPicPr>
            <p:nvPr/>
          </p:nvPicPr>
          <p:blipFill>
            <a:blip r:embed="rId28"/>
            <a:srcRect/>
            <a:stretch>
              <a:fillRect/>
            </a:stretch>
          </p:blipFill>
          <p:spPr bwMode="auto">
            <a:xfrm>
              <a:off x="6019800" y="3741057"/>
              <a:ext cx="762000" cy="288324"/>
            </a:xfrm>
            <a:prstGeom prst="rect">
              <a:avLst/>
            </a:prstGeom>
            <a:grpFill/>
            <a:ln w="9525">
              <a:noFill/>
              <a:miter lim="800000"/>
              <a:headEnd/>
              <a:tailEnd/>
            </a:ln>
            <a:effectLst/>
          </p:spPr>
        </p:pic>
        <p:pic>
          <p:nvPicPr>
            <p:cNvPr id="12340" name="Picture 52"/>
            <p:cNvPicPr>
              <a:picLocks noChangeAspect="1" noChangeArrowheads="1"/>
            </p:cNvPicPr>
            <p:nvPr/>
          </p:nvPicPr>
          <p:blipFill>
            <a:blip r:embed="rId29"/>
            <a:srcRect/>
            <a:stretch>
              <a:fillRect/>
            </a:stretch>
          </p:blipFill>
          <p:spPr bwMode="auto">
            <a:xfrm>
              <a:off x="533400" y="5257800"/>
              <a:ext cx="728663" cy="190500"/>
            </a:xfrm>
            <a:prstGeom prst="rect">
              <a:avLst/>
            </a:prstGeom>
            <a:grpFill/>
            <a:ln w="9525">
              <a:noFill/>
              <a:miter lim="800000"/>
              <a:headEnd/>
              <a:tailEnd/>
            </a:ln>
            <a:effectLst/>
          </p:spPr>
        </p:pic>
        <p:pic>
          <p:nvPicPr>
            <p:cNvPr id="12346" name="Picture 58"/>
            <p:cNvPicPr>
              <a:picLocks noChangeAspect="1" noChangeArrowheads="1"/>
            </p:cNvPicPr>
            <p:nvPr/>
          </p:nvPicPr>
          <p:blipFill>
            <a:blip r:embed="rId30"/>
            <a:srcRect/>
            <a:stretch>
              <a:fillRect/>
            </a:stretch>
          </p:blipFill>
          <p:spPr bwMode="auto">
            <a:xfrm>
              <a:off x="5943600" y="3429000"/>
              <a:ext cx="533400" cy="261025"/>
            </a:xfrm>
            <a:prstGeom prst="rect">
              <a:avLst/>
            </a:prstGeom>
            <a:grpFill/>
            <a:ln w="9525">
              <a:noFill/>
              <a:miter lim="800000"/>
              <a:headEnd/>
              <a:tailEnd/>
            </a:ln>
            <a:effectLst/>
          </p:spPr>
        </p:pic>
        <p:pic>
          <p:nvPicPr>
            <p:cNvPr id="12348" name="Picture 60"/>
            <p:cNvPicPr>
              <a:picLocks noChangeAspect="1" noChangeArrowheads="1"/>
            </p:cNvPicPr>
            <p:nvPr/>
          </p:nvPicPr>
          <p:blipFill>
            <a:blip r:embed="rId31"/>
            <a:srcRect/>
            <a:stretch>
              <a:fillRect/>
            </a:stretch>
          </p:blipFill>
          <p:spPr bwMode="auto">
            <a:xfrm>
              <a:off x="4572000" y="6172200"/>
              <a:ext cx="1371600" cy="351263"/>
            </a:xfrm>
            <a:prstGeom prst="rect">
              <a:avLst/>
            </a:prstGeom>
            <a:grpFill/>
            <a:ln w="9525">
              <a:noFill/>
              <a:miter lim="800000"/>
              <a:headEnd/>
              <a:tailEnd/>
            </a:ln>
            <a:effectLst/>
          </p:spPr>
        </p:pic>
        <p:pic>
          <p:nvPicPr>
            <p:cNvPr id="12355" name="Picture 67"/>
            <p:cNvPicPr>
              <a:picLocks noChangeAspect="1" noChangeArrowheads="1"/>
            </p:cNvPicPr>
            <p:nvPr/>
          </p:nvPicPr>
          <p:blipFill>
            <a:blip r:embed="rId32"/>
            <a:srcRect/>
            <a:stretch>
              <a:fillRect/>
            </a:stretch>
          </p:blipFill>
          <p:spPr bwMode="auto">
            <a:xfrm>
              <a:off x="2819400" y="4724400"/>
              <a:ext cx="762000" cy="285750"/>
            </a:xfrm>
            <a:prstGeom prst="rect">
              <a:avLst/>
            </a:prstGeom>
            <a:grpFill/>
            <a:ln w="9525">
              <a:noFill/>
              <a:miter lim="800000"/>
              <a:headEnd/>
              <a:tailEnd/>
            </a:ln>
            <a:effectLst/>
          </p:spPr>
        </p:pic>
        <p:pic>
          <p:nvPicPr>
            <p:cNvPr id="12356" name="Picture 68"/>
            <p:cNvPicPr>
              <a:picLocks noChangeAspect="1" noChangeArrowheads="1"/>
            </p:cNvPicPr>
            <p:nvPr/>
          </p:nvPicPr>
          <p:blipFill>
            <a:blip r:embed="rId33"/>
            <a:srcRect/>
            <a:stretch>
              <a:fillRect/>
            </a:stretch>
          </p:blipFill>
          <p:spPr bwMode="auto">
            <a:xfrm>
              <a:off x="3810000" y="3200400"/>
              <a:ext cx="1019175" cy="314325"/>
            </a:xfrm>
            <a:prstGeom prst="rect">
              <a:avLst/>
            </a:prstGeom>
            <a:grpFill/>
            <a:ln w="9525">
              <a:noFill/>
              <a:miter lim="800000"/>
              <a:headEnd/>
              <a:tailEnd/>
            </a:ln>
            <a:effectLst/>
          </p:spPr>
        </p:pic>
        <p:pic>
          <p:nvPicPr>
            <p:cNvPr id="12363" name="Picture 75"/>
            <p:cNvPicPr>
              <a:picLocks noChangeAspect="1" noChangeArrowheads="1"/>
            </p:cNvPicPr>
            <p:nvPr/>
          </p:nvPicPr>
          <p:blipFill>
            <a:blip r:embed="rId34"/>
            <a:srcRect/>
            <a:stretch>
              <a:fillRect/>
            </a:stretch>
          </p:blipFill>
          <p:spPr bwMode="auto">
            <a:xfrm>
              <a:off x="7467600" y="5181600"/>
              <a:ext cx="685800" cy="211723"/>
            </a:xfrm>
            <a:prstGeom prst="rect">
              <a:avLst/>
            </a:prstGeom>
            <a:grpFill/>
            <a:ln w="9525">
              <a:noFill/>
              <a:miter lim="800000"/>
              <a:headEnd/>
              <a:tailEnd/>
            </a:ln>
            <a:effectLst/>
          </p:spPr>
        </p:pic>
        <p:pic>
          <p:nvPicPr>
            <p:cNvPr id="12366" name="Picture 78"/>
            <p:cNvPicPr>
              <a:picLocks noChangeAspect="1" noChangeArrowheads="1"/>
            </p:cNvPicPr>
            <p:nvPr/>
          </p:nvPicPr>
          <p:blipFill>
            <a:blip r:embed="rId35"/>
            <a:srcRect/>
            <a:stretch>
              <a:fillRect/>
            </a:stretch>
          </p:blipFill>
          <p:spPr bwMode="auto">
            <a:xfrm>
              <a:off x="6858000" y="3276600"/>
              <a:ext cx="923926" cy="202504"/>
            </a:xfrm>
            <a:prstGeom prst="rect">
              <a:avLst/>
            </a:prstGeom>
            <a:grpFill/>
            <a:ln w="9525">
              <a:noFill/>
              <a:miter lim="800000"/>
              <a:headEnd/>
              <a:tailEnd/>
            </a:ln>
            <a:effectLst/>
          </p:spPr>
        </p:pic>
        <p:pic>
          <p:nvPicPr>
            <p:cNvPr id="12368" name="Picture 80"/>
            <p:cNvPicPr>
              <a:picLocks noChangeAspect="1" noChangeArrowheads="1"/>
            </p:cNvPicPr>
            <p:nvPr/>
          </p:nvPicPr>
          <p:blipFill>
            <a:blip r:embed="rId36"/>
            <a:srcRect/>
            <a:stretch>
              <a:fillRect/>
            </a:stretch>
          </p:blipFill>
          <p:spPr bwMode="auto">
            <a:xfrm>
              <a:off x="4627812" y="3551320"/>
              <a:ext cx="790575" cy="189738"/>
            </a:xfrm>
            <a:prstGeom prst="rect">
              <a:avLst/>
            </a:prstGeom>
            <a:grpFill/>
            <a:ln w="9525">
              <a:noFill/>
              <a:miter lim="800000"/>
              <a:headEnd/>
              <a:tailEnd/>
            </a:ln>
            <a:effectLst/>
          </p:spPr>
        </p:pic>
        <p:pic>
          <p:nvPicPr>
            <p:cNvPr id="12369" name="Picture 81"/>
            <p:cNvPicPr>
              <a:picLocks noChangeAspect="1" noChangeArrowheads="1"/>
            </p:cNvPicPr>
            <p:nvPr/>
          </p:nvPicPr>
          <p:blipFill>
            <a:blip r:embed="rId37"/>
            <a:srcRect/>
            <a:stretch>
              <a:fillRect/>
            </a:stretch>
          </p:blipFill>
          <p:spPr bwMode="auto">
            <a:xfrm>
              <a:off x="7848600" y="3200400"/>
              <a:ext cx="685800" cy="328613"/>
            </a:xfrm>
            <a:prstGeom prst="rect">
              <a:avLst/>
            </a:prstGeom>
            <a:grpFill/>
            <a:ln w="9525">
              <a:noFill/>
              <a:miter lim="800000"/>
              <a:headEnd/>
              <a:tailEnd/>
            </a:ln>
            <a:effectLst/>
          </p:spPr>
        </p:pic>
        <p:pic>
          <p:nvPicPr>
            <p:cNvPr id="12373" name="Picture 85"/>
            <p:cNvPicPr>
              <a:picLocks noChangeAspect="1" noChangeArrowheads="1"/>
            </p:cNvPicPr>
            <p:nvPr/>
          </p:nvPicPr>
          <p:blipFill>
            <a:blip r:embed="rId38"/>
            <a:srcRect/>
            <a:stretch>
              <a:fillRect/>
            </a:stretch>
          </p:blipFill>
          <p:spPr bwMode="auto">
            <a:xfrm>
              <a:off x="7594889" y="6172200"/>
              <a:ext cx="787111" cy="342900"/>
            </a:xfrm>
            <a:prstGeom prst="rect">
              <a:avLst/>
            </a:prstGeom>
            <a:grpFill/>
            <a:ln w="9525">
              <a:noFill/>
              <a:miter lim="800000"/>
              <a:headEnd/>
              <a:tailEnd/>
            </a:ln>
            <a:effectLst/>
          </p:spPr>
        </p:pic>
        <p:pic>
          <p:nvPicPr>
            <p:cNvPr id="12374" name="Picture 86"/>
            <p:cNvPicPr>
              <a:picLocks noChangeAspect="1" noChangeArrowheads="1"/>
            </p:cNvPicPr>
            <p:nvPr/>
          </p:nvPicPr>
          <p:blipFill>
            <a:blip r:embed="rId39"/>
            <a:srcRect/>
            <a:stretch>
              <a:fillRect/>
            </a:stretch>
          </p:blipFill>
          <p:spPr bwMode="auto">
            <a:xfrm>
              <a:off x="1981200" y="3200400"/>
              <a:ext cx="695325" cy="256735"/>
            </a:xfrm>
            <a:prstGeom prst="rect">
              <a:avLst/>
            </a:prstGeom>
            <a:grpFill/>
            <a:ln w="9525">
              <a:noFill/>
              <a:miter lim="800000"/>
              <a:headEnd/>
              <a:tailEnd/>
            </a:ln>
            <a:effectLst/>
          </p:spPr>
        </p:pic>
        <p:pic>
          <p:nvPicPr>
            <p:cNvPr id="12375" name="Picture 87"/>
            <p:cNvPicPr>
              <a:picLocks noChangeAspect="1" noChangeArrowheads="1"/>
            </p:cNvPicPr>
            <p:nvPr/>
          </p:nvPicPr>
          <p:blipFill>
            <a:blip r:embed="rId40"/>
            <a:srcRect/>
            <a:stretch>
              <a:fillRect/>
            </a:stretch>
          </p:blipFill>
          <p:spPr bwMode="auto">
            <a:xfrm>
              <a:off x="7848600" y="3657600"/>
              <a:ext cx="695325" cy="290513"/>
            </a:xfrm>
            <a:prstGeom prst="rect">
              <a:avLst/>
            </a:prstGeom>
            <a:grpFill/>
            <a:ln w="9525">
              <a:noFill/>
              <a:miter lim="800000"/>
              <a:headEnd/>
              <a:tailEnd/>
            </a:ln>
            <a:effectLst/>
          </p:spPr>
        </p:pic>
        <p:sp>
          <p:nvSpPr>
            <p:cNvPr id="5" name="Rounded Rectangle 4"/>
            <p:cNvSpPr/>
            <p:nvPr/>
          </p:nvSpPr>
          <p:spPr>
            <a:xfrm>
              <a:off x="228600" y="531966"/>
              <a:ext cx="1600200" cy="2133600"/>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p:cNvSpPr/>
            <p:nvPr/>
          </p:nvSpPr>
          <p:spPr>
            <a:xfrm>
              <a:off x="7010400" y="531966"/>
              <a:ext cx="1676400" cy="2133600"/>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p:cNvSpPr/>
            <p:nvPr/>
          </p:nvSpPr>
          <p:spPr>
            <a:xfrm>
              <a:off x="1905000" y="533400"/>
              <a:ext cx="5029200" cy="2133600"/>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295" name="Picture 7"/>
            <p:cNvPicPr>
              <a:picLocks noChangeAspect="1" noChangeArrowheads="1"/>
            </p:cNvPicPr>
            <p:nvPr/>
          </p:nvPicPr>
          <p:blipFill>
            <a:blip r:embed="rId41"/>
            <a:srcRect/>
            <a:stretch>
              <a:fillRect/>
            </a:stretch>
          </p:blipFill>
          <p:spPr bwMode="auto">
            <a:xfrm>
              <a:off x="7772400" y="1244774"/>
              <a:ext cx="762000" cy="270076"/>
            </a:xfrm>
            <a:prstGeom prst="rect">
              <a:avLst/>
            </a:prstGeom>
            <a:grpFill/>
            <a:ln w="9525">
              <a:noFill/>
              <a:miter lim="800000"/>
              <a:headEnd/>
              <a:tailEnd/>
            </a:ln>
            <a:effectLst/>
          </p:spPr>
        </p:pic>
        <p:pic>
          <p:nvPicPr>
            <p:cNvPr id="12296" name="Picture 8"/>
            <p:cNvPicPr>
              <a:picLocks noChangeAspect="1" noChangeArrowheads="1"/>
            </p:cNvPicPr>
            <p:nvPr/>
          </p:nvPicPr>
          <p:blipFill>
            <a:blip r:embed="rId42"/>
            <a:srcRect/>
            <a:stretch>
              <a:fillRect/>
            </a:stretch>
          </p:blipFill>
          <p:spPr bwMode="auto">
            <a:xfrm>
              <a:off x="2057400" y="2001328"/>
              <a:ext cx="613834" cy="208472"/>
            </a:xfrm>
            <a:prstGeom prst="rect">
              <a:avLst/>
            </a:prstGeom>
            <a:grpFill/>
            <a:ln w="9525">
              <a:noFill/>
              <a:miter lim="800000"/>
              <a:headEnd/>
              <a:tailEnd/>
            </a:ln>
            <a:effectLst/>
          </p:spPr>
        </p:pic>
        <p:pic>
          <p:nvPicPr>
            <p:cNvPr id="12298" name="Picture 10"/>
            <p:cNvPicPr>
              <a:picLocks noChangeAspect="1" noChangeArrowheads="1"/>
            </p:cNvPicPr>
            <p:nvPr/>
          </p:nvPicPr>
          <p:blipFill>
            <a:blip r:embed="rId43"/>
            <a:srcRect/>
            <a:stretch>
              <a:fillRect/>
            </a:stretch>
          </p:blipFill>
          <p:spPr bwMode="auto">
            <a:xfrm>
              <a:off x="2514600" y="1219200"/>
              <a:ext cx="842010" cy="247650"/>
            </a:xfrm>
            <a:prstGeom prst="rect">
              <a:avLst/>
            </a:prstGeom>
            <a:grpFill/>
            <a:ln w="9525">
              <a:noFill/>
              <a:miter lim="800000"/>
              <a:headEnd/>
              <a:tailEnd/>
            </a:ln>
            <a:effectLst/>
          </p:spPr>
        </p:pic>
        <p:pic>
          <p:nvPicPr>
            <p:cNvPr id="12301" name="Picture 13"/>
            <p:cNvPicPr>
              <a:picLocks noChangeAspect="1" noChangeArrowheads="1"/>
            </p:cNvPicPr>
            <p:nvPr/>
          </p:nvPicPr>
          <p:blipFill>
            <a:blip r:embed="rId44"/>
            <a:srcRect/>
            <a:stretch>
              <a:fillRect/>
            </a:stretch>
          </p:blipFill>
          <p:spPr bwMode="auto">
            <a:xfrm>
              <a:off x="6934200" y="3505200"/>
              <a:ext cx="838200" cy="209550"/>
            </a:xfrm>
            <a:prstGeom prst="rect">
              <a:avLst/>
            </a:prstGeom>
            <a:grpFill/>
            <a:ln w="9525">
              <a:noFill/>
              <a:miter lim="800000"/>
              <a:headEnd/>
              <a:tailEnd/>
            </a:ln>
            <a:effectLst/>
          </p:spPr>
        </p:pic>
        <p:pic>
          <p:nvPicPr>
            <p:cNvPr id="12302" name="Picture 14"/>
            <p:cNvPicPr>
              <a:picLocks noChangeAspect="1" noChangeArrowheads="1"/>
            </p:cNvPicPr>
            <p:nvPr/>
          </p:nvPicPr>
          <p:blipFill>
            <a:blip r:embed="rId45"/>
            <a:srcRect/>
            <a:stretch>
              <a:fillRect/>
            </a:stretch>
          </p:blipFill>
          <p:spPr bwMode="auto">
            <a:xfrm>
              <a:off x="2743200" y="1981200"/>
              <a:ext cx="869674" cy="285750"/>
            </a:xfrm>
            <a:prstGeom prst="rect">
              <a:avLst/>
            </a:prstGeom>
            <a:grpFill/>
            <a:ln w="9525">
              <a:noFill/>
              <a:miter lim="800000"/>
              <a:headEnd/>
              <a:tailEnd/>
            </a:ln>
            <a:effectLst/>
          </p:spPr>
        </p:pic>
        <p:pic>
          <p:nvPicPr>
            <p:cNvPr id="12303" name="Picture 15"/>
            <p:cNvPicPr>
              <a:picLocks noChangeAspect="1" noChangeArrowheads="1"/>
            </p:cNvPicPr>
            <p:nvPr/>
          </p:nvPicPr>
          <p:blipFill>
            <a:blip r:embed="rId46"/>
            <a:srcRect/>
            <a:stretch>
              <a:fillRect/>
            </a:stretch>
          </p:blipFill>
          <p:spPr bwMode="auto">
            <a:xfrm>
              <a:off x="5753100" y="647700"/>
              <a:ext cx="990599" cy="305920"/>
            </a:xfrm>
            <a:prstGeom prst="rect">
              <a:avLst/>
            </a:prstGeom>
            <a:grpFill/>
            <a:ln w="9525">
              <a:noFill/>
              <a:miter lim="800000"/>
              <a:headEnd/>
              <a:tailEnd/>
            </a:ln>
            <a:effectLst/>
          </p:spPr>
        </p:pic>
        <p:pic>
          <p:nvPicPr>
            <p:cNvPr id="12306" name="Picture 18"/>
            <p:cNvPicPr>
              <a:picLocks noChangeAspect="1" noChangeArrowheads="1"/>
            </p:cNvPicPr>
            <p:nvPr/>
          </p:nvPicPr>
          <p:blipFill>
            <a:blip r:embed="rId47"/>
            <a:srcRect/>
            <a:stretch>
              <a:fillRect/>
            </a:stretch>
          </p:blipFill>
          <p:spPr bwMode="auto">
            <a:xfrm>
              <a:off x="1219200" y="1066800"/>
              <a:ext cx="457200" cy="390525"/>
            </a:xfrm>
            <a:prstGeom prst="rect">
              <a:avLst/>
            </a:prstGeom>
            <a:grpFill/>
            <a:ln w="9525">
              <a:noFill/>
              <a:miter lim="800000"/>
              <a:headEnd/>
              <a:tailEnd/>
            </a:ln>
            <a:effectLst/>
          </p:spPr>
        </p:pic>
        <p:pic>
          <p:nvPicPr>
            <p:cNvPr id="12308" name="Picture 20"/>
            <p:cNvPicPr>
              <a:picLocks noChangeAspect="1" noChangeArrowheads="1"/>
            </p:cNvPicPr>
            <p:nvPr/>
          </p:nvPicPr>
          <p:blipFill>
            <a:blip r:embed="rId48"/>
            <a:srcRect/>
            <a:stretch>
              <a:fillRect/>
            </a:stretch>
          </p:blipFill>
          <p:spPr bwMode="auto">
            <a:xfrm>
              <a:off x="5638800" y="1295400"/>
              <a:ext cx="533400" cy="479570"/>
            </a:xfrm>
            <a:prstGeom prst="rect">
              <a:avLst/>
            </a:prstGeom>
            <a:grpFill/>
            <a:ln w="9525">
              <a:noFill/>
              <a:miter lim="800000"/>
              <a:headEnd/>
              <a:tailEnd/>
            </a:ln>
            <a:effectLst/>
          </p:spPr>
        </p:pic>
        <p:pic>
          <p:nvPicPr>
            <p:cNvPr id="12309" name="Picture 21"/>
            <p:cNvPicPr>
              <a:picLocks noChangeAspect="1" noChangeArrowheads="1"/>
            </p:cNvPicPr>
            <p:nvPr/>
          </p:nvPicPr>
          <p:blipFill>
            <a:blip r:embed="rId49"/>
            <a:srcRect/>
            <a:stretch>
              <a:fillRect/>
            </a:stretch>
          </p:blipFill>
          <p:spPr bwMode="auto">
            <a:xfrm>
              <a:off x="3272790" y="838200"/>
              <a:ext cx="537210" cy="381000"/>
            </a:xfrm>
            <a:prstGeom prst="rect">
              <a:avLst/>
            </a:prstGeom>
            <a:grpFill/>
            <a:ln w="9525">
              <a:noFill/>
              <a:miter lim="800000"/>
              <a:headEnd/>
              <a:tailEnd/>
            </a:ln>
            <a:effectLst/>
          </p:spPr>
        </p:pic>
        <p:pic>
          <p:nvPicPr>
            <p:cNvPr id="12311" name="Picture 23"/>
            <p:cNvPicPr>
              <a:picLocks noChangeAspect="1" noChangeArrowheads="1"/>
            </p:cNvPicPr>
            <p:nvPr/>
          </p:nvPicPr>
          <p:blipFill>
            <a:blip r:embed="rId50"/>
            <a:srcRect/>
            <a:stretch>
              <a:fillRect/>
            </a:stretch>
          </p:blipFill>
          <p:spPr bwMode="auto">
            <a:xfrm>
              <a:off x="7391400" y="2132166"/>
              <a:ext cx="932215" cy="333375"/>
            </a:xfrm>
            <a:prstGeom prst="rect">
              <a:avLst/>
            </a:prstGeom>
            <a:grpFill/>
            <a:ln w="9525">
              <a:noFill/>
              <a:miter lim="800000"/>
              <a:headEnd/>
              <a:tailEnd/>
            </a:ln>
            <a:effectLst/>
          </p:spPr>
        </p:pic>
        <p:pic>
          <p:nvPicPr>
            <p:cNvPr id="12313" name="Picture 25"/>
            <p:cNvPicPr>
              <a:picLocks noChangeAspect="1" noChangeArrowheads="1"/>
            </p:cNvPicPr>
            <p:nvPr/>
          </p:nvPicPr>
          <p:blipFill>
            <a:blip r:embed="rId51"/>
            <a:srcRect/>
            <a:stretch>
              <a:fillRect/>
            </a:stretch>
          </p:blipFill>
          <p:spPr bwMode="auto">
            <a:xfrm>
              <a:off x="4419600" y="2055966"/>
              <a:ext cx="980515" cy="238125"/>
            </a:xfrm>
            <a:prstGeom prst="rect">
              <a:avLst/>
            </a:prstGeom>
            <a:grpFill/>
            <a:ln w="9525">
              <a:noFill/>
              <a:miter lim="800000"/>
              <a:headEnd/>
              <a:tailEnd/>
            </a:ln>
            <a:effectLst/>
          </p:spPr>
        </p:pic>
        <p:pic>
          <p:nvPicPr>
            <p:cNvPr id="12315" name="Picture 27"/>
            <p:cNvPicPr>
              <a:picLocks noChangeAspect="1" noChangeArrowheads="1"/>
            </p:cNvPicPr>
            <p:nvPr/>
          </p:nvPicPr>
          <p:blipFill>
            <a:blip r:embed="rId52"/>
            <a:srcRect/>
            <a:stretch>
              <a:fillRect/>
            </a:stretch>
          </p:blipFill>
          <p:spPr bwMode="auto">
            <a:xfrm>
              <a:off x="3962400" y="684366"/>
              <a:ext cx="609599" cy="283778"/>
            </a:xfrm>
            <a:prstGeom prst="rect">
              <a:avLst/>
            </a:prstGeom>
            <a:grpFill/>
            <a:ln w="9525">
              <a:noFill/>
              <a:miter lim="800000"/>
              <a:headEnd/>
              <a:tailEnd/>
            </a:ln>
            <a:effectLst/>
          </p:spPr>
        </p:pic>
        <p:pic>
          <p:nvPicPr>
            <p:cNvPr id="12316" name="Picture 28"/>
            <p:cNvPicPr>
              <a:picLocks noChangeAspect="1" noChangeArrowheads="1"/>
            </p:cNvPicPr>
            <p:nvPr/>
          </p:nvPicPr>
          <p:blipFill>
            <a:blip r:embed="rId53"/>
            <a:srcRect/>
            <a:stretch>
              <a:fillRect/>
            </a:stretch>
          </p:blipFill>
          <p:spPr bwMode="auto">
            <a:xfrm>
              <a:off x="3581400" y="1295400"/>
              <a:ext cx="1066800" cy="219075"/>
            </a:xfrm>
            <a:prstGeom prst="rect">
              <a:avLst/>
            </a:prstGeom>
            <a:grpFill/>
            <a:ln w="9525">
              <a:noFill/>
              <a:miter lim="800000"/>
              <a:headEnd/>
              <a:tailEnd/>
            </a:ln>
            <a:effectLst/>
          </p:spPr>
        </p:pic>
        <p:pic>
          <p:nvPicPr>
            <p:cNvPr id="12322" name="Picture 34"/>
            <p:cNvPicPr>
              <a:picLocks noChangeAspect="1" noChangeArrowheads="1"/>
            </p:cNvPicPr>
            <p:nvPr/>
          </p:nvPicPr>
          <p:blipFill>
            <a:blip r:embed="rId54"/>
            <a:srcRect/>
            <a:stretch>
              <a:fillRect/>
            </a:stretch>
          </p:blipFill>
          <p:spPr bwMode="auto">
            <a:xfrm>
              <a:off x="381000" y="1674966"/>
              <a:ext cx="443329" cy="447675"/>
            </a:xfrm>
            <a:prstGeom prst="rect">
              <a:avLst/>
            </a:prstGeom>
            <a:grpFill/>
            <a:ln w="9525">
              <a:noFill/>
              <a:miter lim="800000"/>
              <a:headEnd/>
              <a:tailEnd/>
            </a:ln>
            <a:effectLst/>
          </p:spPr>
        </p:pic>
        <p:pic>
          <p:nvPicPr>
            <p:cNvPr id="12323" name="Picture 35"/>
            <p:cNvPicPr>
              <a:picLocks noChangeAspect="1" noChangeArrowheads="1"/>
            </p:cNvPicPr>
            <p:nvPr/>
          </p:nvPicPr>
          <p:blipFill>
            <a:blip r:embed="rId55" cstate="print"/>
            <a:srcRect/>
            <a:stretch>
              <a:fillRect/>
            </a:stretch>
          </p:blipFill>
          <p:spPr bwMode="auto">
            <a:xfrm>
              <a:off x="3810000" y="1676400"/>
              <a:ext cx="609600" cy="428977"/>
            </a:xfrm>
            <a:prstGeom prst="rect">
              <a:avLst/>
            </a:prstGeom>
            <a:grpFill/>
            <a:ln w="9525">
              <a:noFill/>
              <a:miter lim="800000"/>
              <a:headEnd/>
              <a:tailEnd/>
            </a:ln>
            <a:effectLst/>
          </p:spPr>
        </p:pic>
        <p:pic>
          <p:nvPicPr>
            <p:cNvPr id="12325" name="Picture 37"/>
            <p:cNvPicPr>
              <a:picLocks noChangeAspect="1" noChangeArrowheads="1"/>
            </p:cNvPicPr>
            <p:nvPr/>
          </p:nvPicPr>
          <p:blipFill>
            <a:blip r:embed="rId56"/>
            <a:srcRect/>
            <a:stretch>
              <a:fillRect/>
            </a:stretch>
          </p:blipFill>
          <p:spPr bwMode="auto">
            <a:xfrm>
              <a:off x="2357718" y="2286000"/>
              <a:ext cx="690282" cy="152400"/>
            </a:xfrm>
            <a:prstGeom prst="rect">
              <a:avLst/>
            </a:prstGeom>
            <a:grpFill/>
            <a:ln w="9525">
              <a:noFill/>
              <a:miter lim="800000"/>
              <a:headEnd/>
              <a:tailEnd/>
            </a:ln>
            <a:effectLst/>
          </p:spPr>
        </p:pic>
        <p:pic>
          <p:nvPicPr>
            <p:cNvPr id="12326" name="Picture 38"/>
            <p:cNvPicPr>
              <a:picLocks noChangeAspect="1" noChangeArrowheads="1"/>
            </p:cNvPicPr>
            <p:nvPr/>
          </p:nvPicPr>
          <p:blipFill>
            <a:blip r:embed="rId57"/>
            <a:srcRect/>
            <a:stretch>
              <a:fillRect/>
            </a:stretch>
          </p:blipFill>
          <p:spPr bwMode="auto">
            <a:xfrm>
              <a:off x="2133600" y="608166"/>
              <a:ext cx="990600" cy="298450"/>
            </a:xfrm>
            <a:prstGeom prst="rect">
              <a:avLst/>
            </a:prstGeom>
            <a:grpFill/>
            <a:ln w="9525">
              <a:noFill/>
              <a:miter lim="800000"/>
              <a:headEnd/>
              <a:tailEnd/>
            </a:ln>
            <a:effectLst/>
          </p:spPr>
        </p:pic>
        <p:pic>
          <p:nvPicPr>
            <p:cNvPr id="12328" name="Picture 40"/>
            <p:cNvPicPr>
              <a:picLocks noChangeAspect="1" noChangeArrowheads="1"/>
            </p:cNvPicPr>
            <p:nvPr/>
          </p:nvPicPr>
          <p:blipFill>
            <a:blip r:embed="rId58"/>
            <a:srcRect/>
            <a:stretch>
              <a:fillRect/>
            </a:stretch>
          </p:blipFill>
          <p:spPr bwMode="auto">
            <a:xfrm>
              <a:off x="2057400" y="1141566"/>
              <a:ext cx="396020" cy="424598"/>
            </a:xfrm>
            <a:prstGeom prst="rect">
              <a:avLst/>
            </a:prstGeom>
            <a:grpFill/>
            <a:ln w="9525">
              <a:noFill/>
              <a:miter lim="800000"/>
              <a:headEnd/>
              <a:tailEnd/>
            </a:ln>
            <a:effectLst/>
          </p:spPr>
        </p:pic>
        <p:pic>
          <p:nvPicPr>
            <p:cNvPr id="12331" name="Picture 43"/>
            <p:cNvPicPr>
              <a:picLocks noChangeAspect="1" noChangeArrowheads="1"/>
            </p:cNvPicPr>
            <p:nvPr/>
          </p:nvPicPr>
          <p:blipFill>
            <a:blip r:embed="rId59"/>
            <a:srcRect/>
            <a:stretch>
              <a:fillRect/>
            </a:stretch>
          </p:blipFill>
          <p:spPr bwMode="auto">
            <a:xfrm>
              <a:off x="4953000" y="889000"/>
              <a:ext cx="762000" cy="373988"/>
            </a:xfrm>
            <a:prstGeom prst="rect">
              <a:avLst/>
            </a:prstGeom>
            <a:grpFill/>
            <a:ln w="9525">
              <a:noFill/>
              <a:miter lim="800000"/>
              <a:headEnd/>
              <a:tailEnd/>
            </a:ln>
            <a:effectLst/>
          </p:spPr>
        </p:pic>
        <p:pic>
          <p:nvPicPr>
            <p:cNvPr id="12334" name="Picture 46"/>
            <p:cNvPicPr>
              <a:picLocks noChangeAspect="1" noChangeArrowheads="1"/>
            </p:cNvPicPr>
            <p:nvPr/>
          </p:nvPicPr>
          <p:blipFill>
            <a:blip r:embed="rId60"/>
            <a:srcRect/>
            <a:stretch>
              <a:fillRect/>
            </a:stretch>
          </p:blipFill>
          <p:spPr bwMode="auto">
            <a:xfrm>
              <a:off x="7696200" y="952809"/>
              <a:ext cx="847725" cy="221628"/>
            </a:xfrm>
            <a:prstGeom prst="rect">
              <a:avLst/>
            </a:prstGeom>
            <a:grpFill/>
            <a:ln w="9525">
              <a:noFill/>
              <a:miter lim="800000"/>
              <a:headEnd/>
              <a:tailEnd/>
            </a:ln>
            <a:effectLst/>
          </p:spPr>
        </p:pic>
        <p:pic>
          <p:nvPicPr>
            <p:cNvPr id="12335" name="Picture 47"/>
            <p:cNvPicPr>
              <a:picLocks noChangeAspect="1" noChangeArrowheads="1"/>
            </p:cNvPicPr>
            <p:nvPr/>
          </p:nvPicPr>
          <p:blipFill>
            <a:blip r:embed="rId61"/>
            <a:srcRect/>
            <a:stretch>
              <a:fillRect/>
            </a:stretch>
          </p:blipFill>
          <p:spPr bwMode="auto">
            <a:xfrm>
              <a:off x="381000" y="1295400"/>
              <a:ext cx="685800" cy="214313"/>
            </a:xfrm>
            <a:prstGeom prst="rect">
              <a:avLst/>
            </a:prstGeom>
            <a:grpFill/>
            <a:ln w="9525">
              <a:noFill/>
              <a:miter lim="800000"/>
              <a:headEnd/>
              <a:tailEnd/>
            </a:ln>
            <a:effectLst/>
          </p:spPr>
        </p:pic>
        <p:pic>
          <p:nvPicPr>
            <p:cNvPr id="12341" name="Picture 53"/>
            <p:cNvPicPr>
              <a:picLocks noChangeAspect="1" noChangeArrowheads="1"/>
            </p:cNvPicPr>
            <p:nvPr/>
          </p:nvPicPr>
          <p:blipFill>
            <a:blip r:embed="rId62"/>
            <a:srcRect/>
            <a:stretch>
              <a:fillRect/>
            </a:stretch>
          </p:blipFill>
          <p:spPr bwMode="auto">
            <a:xfrm>
              <a:off x="2490786" y="2406860"/>
              <a:ext cx="785814" cy="242888"/>
            </a:xfrm>
            <a:prstGeom prst="rect">
              <a:avLst/>
            </a:prstGeom>
            <a:grpFill/>
            <a:ln w="9525">
              <a:noFill/>
              <a:miter lim="800000"/>
              <a:headEnd/>
              <a:tailEnd/>
            </a:ln>
            <a:effectLst/>
          </p:spPr>
        </p:pic>
        <p:pic>
          <p:nvPicPr>
            <p:cNvPr id="12342" name="Picture 54"/>
            <p:cNvPicPr>
              <a:picLocks noChangeAspect="1" noChangeArrowheads="1"/>
            </p:cNvPicPr>
            <p:nvPr/>
          </p:nvPicPr>
          <p:blipFill>
            <a:blip r:embed="rId63" cstate="print"/>
            <a:srcRect/>
            <a:stretch>
              <a:fillRect/>
            </a:stretch>
          </p:blipFill>
          <p:spPr bwMode="auto">
            <a:xfrm>
              <a:off x="533400" y="2133600"/>
              <a:ext cx="346627" cy="342900"/>
            </a:xfrm>
            <a:prstGeom prst="rect">
              <a:avLst/>
            </a:prstGeom>
            <a:grpFill/>
            <a:ln w="9525">
              <a:noFill/>
              <a:miter lim="800000"/>
              <a:headEnd/>
              <a:tailEnd/>
            </a:ln>
            <a:effectLst/>
          </p:spPr>
        </p:pic>
        <p:pic>
          <p:nvPicPr>
            <p:cNvPr id="12343" name="Picture 55"/>
            <p:cNvPicPr>
              <a:picLocks noChangeAspect="1" noChangeArrowheads="1"/>
            </p:cNvPicPr>
            <p:nvPr/>
          </p:nvPicPr>
          <p:blipFill>
            <a:blip r:embed="rId64"/>
            <a:srcRect/>
            <a:stretch>
              <a:fillRect/>
            </a:stretch>
          </p:blipFill>
          <p:spPr bwMode="auto">
            <a:xfrm>
              <a:off x="7162800" y="1828800"/>
              <a:ext cx="600075" cy="236650"/>
            </a:xfrm>
            <a:prstGeom prst="rect">
              <a:avLst/>
            </a:prstGeom>
            <a:grpFill/>
            <a:ln w="9525">
              <a:noFill/>
              <a:miter lim="800000"/>
              <a:headEnd/>
              <a:tailEnd/>
            </a:ln>
            <a:effectLst/>
          </p:spPr>
        </p:pic>
        <p:pic>
          <p:nvPicPr>
            <p:cNvPr id="12344" name="Picture 56"/>
            <p:cNvPicPr>
              <a:picLocks noChangeAspect="1" noChangeArrowheads="1"/>
            </p:cNvPicPr>
            <p:nvPr/>
          </p:nvPicPr>
          <p:blipFill>
            <a:blip r:embed="rId65"/>
            <a:srcRect/>
            <a:stretch>
              <a:fillRect/>
            </a:stretch>
          </p:blipFill>
          <p:spPr bwMode="auto">
            <a:xfrm>
              <a:off x="7162799" y="838200"/>
              <a:ext cx="467527" cy="403980"/>
            </a:xfrm>
            <a:prstGeom prst="rect">
              <a:avLst/>
            </a:prstGeom>
            <a:grpFill/>
            <a:ln w="9525">
              <a:noFill/>
              <a:miter lim="800000"/>
              <a:headEnd/>
              <a:tailEnd/>
            </a:ln>
            <a:effectLst/>
          </p:spPr>
        </p:pic>
        <p:pic>
          <p:nvPicPr>
            <p:cNvPr id="12345" name="Picture 57"/>
            <p:cNvPicPr>
              <a:picLocks noChangeAspect="1" noChangeArrowheads="1"/>
            </p:cNvPicPr>
            <p:nvPr/>
          </p:nvPicPr>
          <p:blipFill>
            <a:blip r:embed="rId66"/>
            <a:srcRect/>
            <a:stretch>
              <a:fillRect/>
            </a:stretch>
          </p:blipFill>
          <p:spPr bwMode="auto">
            <a:xfrm>
              <a:off x="4800600" y="1447800"/>
              <a:ext cx="819150" cy="267799"/>
            </a:xfrm>
            <a:prstGeom prst="rect">
              <a:avLst/>
            </a:prstGeom>
            <a:grpFill/>
            <a:ln w="9525">
              <a:noFill/>
              <a:miter lim="800000"/>
              <a:headEnd/>
              <a:tailEnd/>
            </a:ln>
            <a:effectLst/>
          </p:spPr>
        </p:pic>
        <p:pic>
          <p:nvPicPr>
            <p:cNvPr id="12347" name="Picture 59"/>
            <p:cNvPicPr>
              <a:picLocks noChangeAspect="1" noChangeArrowheads="1"/>
            </p:cNvPicPr>
            <p:nvPr/>
          </p:nvPicPr>
          <p:blipFill>
            <a:blip r:embed="rId67"/>
            <a:srcRect/>
            <a:stretch>
              <a:fillRect/>
            </a:stretch>
          </p:blipFill>
          <p:spPr bwMode="auto">
            <a:xfrm>
              <a:off x="4495800" y="608166"/>
              <a:ext cx="990600" cy="230075"/>
            </a:xfrm>
            <a:prstGeom prst="rect">
              <a:avLst/>
            </a:prstGeom>
            <a:grpFill/>
            <a:ln w="9525">
              <a:noFill/>
              <a:miter lim="800000"/>
              <a:headEnd/>
              <a:tailEnd/>
            </a:ln>
            <a:effectLst/>
          </p:spPr>
        </p:pic>
        <p:pic>
          <p:nvPicPr>
            <p:cNvPr id="12351" name="Picture 63"/>
            <p:cNvPicPr>
              <a:picLocks noChangeAspect="1" noChangeArrowheads="1"/>
            </p:cNvPicPr>
            <p:nvPr/>
          </p:nvPicPr>
          <p:blipFill>
            <a:blip r:embed="rId68"/>
            <a:srcRect/>
            <a:stretch>
              <a:fillRect/>
            </a:stretch>
          </p:blipFill>
          <p:spPr bwMode="auto">
            <a:xfrm>
              <a:off x="4267200" y="2286000"/>
              <a:ext cx="685800" cy="293914"/>
            </a:xfrm>
            <a:prstGeom prst="rect">
              <a:avLst/>
            </a:prstGeom>
            <a:grpFill/>
            <a:ln w="9525">
              <a:noFill/>
              <a:miter lim="800000"/>
              <a:headEnd/>
              <a:tailEnd/>
            </a:ln>
            <a:effectLst/>
          </p:spPr>
        </p:pic>
        <p:pic>
          <p:nvPicPr>
            <p:cNvPr id="12352" name="Picture 64"/>
            <p:cNvPicPr>
              <a:picLocks noChangeAspect="1" noChangeArrowheads="1"/>
            </p:cNvPicPr>
            <p:nvPr/>
          </p:nvPicPr>
          <p:blipFill>
            <a:blip r:embed="rId69"/>
            <a:srcRect/>
            <a:stretch>
              <a:fillRect/>
            </a:stretch>
          </p:blipFill>
          <p:spPr bwMode="auto">
            <a:xfrm>
              <a:off x="4038600" y="990600"/>
              <a:ext cx="838200" cy="266700"/>
            </a:xfrm>
            <a:prstGeom prst="rect">
              <a:avLst/>
            </a:prstGeom>
            <a:grpFill/>
            <a:ln w="9525">
              <a:noFill/>
              <a:miter lim="800000"/>
              <a:headEnd/>
              <a:tailEnd/>
            </a:ln>
            <a:effectLst/>
          </p:spPr>
        </p:pic>
        <p:pic>
          <p:nvPicPr>
            <p:cNvPr id="12353" name="Picture 65"/>
            <p:cNvPicPr>
              <a:picLocks noChangeAspect="1" noChangeArrowheads="1"/>
            </p:cNvPicPr>
            <p:nvPr/>
          </p:nvPicPr>
          <p:blipFill>
            <a:blip r:embed="rId70"/>
            <a:srcRect/>
            <a:stretch>
              <a:fillRect/>
            </a:stretch>
          </p:blipFill>
          <p:spPr bwMode="auto">
            <a:xfrm>
              <a:off x="5257800" y="2286000"/>
              <a:ext cx="519113" cy="352425"/>
            </a:xfrm>
            <a:prstGeom prst="rect">
              <a:avLst/>
            </a:prstGeom>
            <a:grpFill/>
            <a:ln w="9525">
              <a:noFill/>
              <a:miter lim="800000"/>
              <a:headEnd/>
              <a:tailEnd/>
            </a:ln>
            <a:effectLst/>
          </p:spPr>
        </p:pic>
        <p:pic>
          <p:nvPicPr>
            <p:cNvPr id="12354" name="Picture 66"/>
            <p:cNvPicPr>
              <a:picLocks noChangeAspect="1" noChangeArrowheads="1"/>
            </p:cNvPicPr>
            <p:nvPr/>
          </p:nvPicPr>
          <p:blipFill>
            <a:blip r:embed="rId71"/>
            <a:srcRect/>
            <a:stretch>
              <a:fillRect/>
            </a:stretch>
          </p:blipFill>
          <p:spPr bwMode="auto">
            <a:xfrm>
              <a:off x="3505200" y="2362200"/>
              <a:ext cx="719139" cy="214313"/>
            </a:xfrm>
            <a:prstGeom prst="rect">
              <a:avLst/>
            </a:prstGeom>
            <a:grpFill/>
            <a:ln w="9525">
              <a:noFill/>
              <a:miter lim="800000"/>
              <a:headEnd/>
              <a:tailEnd/>
            </a:ln>
            <a:effectLst/>
          </p:spPr>
        </p:pic>
        <p:pic>
          <p:nvPicPr>
            <p:cNvPr id="12357" name="Picture 69"/>
            <p:cNvPicPr>
              <a:picLocks noChangeAspect="1" noChangeArrowheads="1"/>
            </p:cNvPicPr>
            <p:nvPr/>
          </p:nvPicPr>
          <p:blipFill>
            <a:blip r:embed="rId72"/>
            <a:srcRect/>
            <a:stretch>
              <a:fillRect/>
            </a:stretch>
          </p:blipFill>
          <p:spPr bwMode="auto">
            <a:xfrm>
              <a:off x="6226629" y="1295400"/>
              <a:ext cx="555171" cy="485775"/>
            </a:xfrm>
            <a:prstGeom prst="rect">
              <a:avLst/>
            </a:prstGeom>
            <a:grpFill/>
            <a:ln w="9525">
              <a:noFill/>
              <a:miter lim="800000"/>
              <a:headEnd/>
              <a:tailEnd/>
            </a:ln>
            <a:effectLst/>
          </p:spPr>
        </p:pic>
        <p:pic>
          <p:nvPicPr>
            <p:cNvPr id="12358" name="Picture 70"/>
            <p:cNvPicPr>
              <a:picLocks noChangeAspect="1" noChangeArrowheads="1"/>
            </p:cNvPicPr>
            <p:nvPr/>
          </p:nvPicPr>
          <p:blipFill>
            <a:blip r:embed="rId73"/>
            <a:srcRect/>
            <a:stretch>
              <a:fillRect/>
            </a:stretch>
          </p:blipFill>
          <p:spPr bwMode="auto">
            <a:xfrm>
              <a:off x="5867400" y="2215351"/>
              <a:ext cx="990600" cy="223049"/>
            </a:xfrm>
            <a:prstGeom prst="rect">
              <a:avLst/>
            </a:prstGeom>
            <a:grpFill/>
            <a:ln w="9525">
              <a:noFill/>
              <a:miter lim="800000"/>
              <a:headEnd/>
              <a:tailEnd/>
            </a:ln>
            <a:effectLst/>
          </p:spPr>
        </p:pic>
        <p:pic>
          <p:nvPicPr>
            <p:cNvPr id="12359" name="Picture 71"/>
            <p:cNvPicPr>
              <a:picLocks noChangeAspect="1" noChangeArrowheads="1"/>
            </p:cNvPicPr>
            <p:nvPr/>
          </p:nvPicPr>
          <p:blipFill>
            <a:blip r:embed="rId74"/>
            <a:srcRect/>
            <a:stretch>
              <a:fillRect/>
            </a:stretch>
          </p:blipFill>
          <p:spPr bwMode="auto">
            <a:xfrm>
              <a:off x="2133600" y="912966"/>
              <a:ext cx="657225" cy="257175"/>
            </a:xfrm>
            <a:prstGeom prst="rect">
              <a:avLst/>
            </a:prstGeom>
            <a:grpFill/>
            <a:ln w="9525">
              <a:noFill/>
              <a:miter lim="800000"/>
              <a:headEnd/>
              <a:tailEnd/>
            </a:ln>
            <a:effectLst/>
          </p:spPr>
        </p:pic>
        <p:pic>
          <p:nvPicPr>
            <p:cNvPr id="12360" name="Picture 72"/>
            <p:cNvPicPr>
              <a:picLocks noChangeAspect="1" noChangeArrowheads="1"/>
            </p:cNvPicPr>
            <p:nvPr/>
          </p:nvPicPr>
          <p:blipFill>
            <a:blip r:embed="rId75"/>
            <a:srcRect/>
            <a:stretch>
              <a:fillRect/>
            </a:stretch>
          </p:blipFill>
          <p:spPr bwMode="auto">
            <a:xfrm>
              <a:off x="5676900" y="1814666"/>
              <a:ext cx="1153391" cy="342900"/>
            </a:xfrm>
            <a:prstGeom prst="rect">
              <a:avLst/>
            </a:prstGeom>
            <a:grpFill/>
            <a:ln w="9525">
              <a:noFill/>
              <a:miter lim="800000"/>
              <a:headEnd/>
              <a:tailEnd/>
            </a:ln>
            <a:effectLst/>
          </p:spPr>
        </p:pic>
        <p:pic>
          <p:nvPicPr>
            <p:cNvPr id="12361" name="Picture 73"/>
            <p:cNvPicPr>
              <a:picLocks noChangeAspect="1" noChangeArrowheads="1"/>
            </p:cNvPicPr>
            <p:nvPr/>
          </p:nvPicPr>
          <p:blipFill>
            <a:blip r:embed="rId76"/>
            <a:srcRect/>
            <a:stretch>
              <a:fillRect/>
            </a:stretch>
          </p:blipFill>
          <p:spPr bwMode="auto">
            <a:xfrm>
              <a:off x="2819400" y="1600200"/>
              <a:ext cx="781050" cy="304800"/>
            </a:xfrm>
            <a:prstGeom prst="rect">
              <a:avLst/>
            </a:prstGeom>
            <a:grpFill/>
            <a:ln w="9525">
              <a:noFill/>
              <a:miter lim="800000"/>
              <a:headEnd/>
              <a:tailEnd/>
            </a:ln>
            <a:effectLst/>
          </p:spPr>
        </p:pic>
        <p:pic>
          <p:nvPicPr>
            <p:cNvPr id="12362" name="Picture 74"/>
            <p:cNvPicPr>
              <a:picLocks noChangeAspect="1" noChangeArrowheads="1"/>
            </p:cNvPicPr>
            <p:nvPr/>
          </p:nvPicPr>
          <p:blipFill>
            <a:blip r:embed="rId77"/>
            <a:srcRect/>
            <a:stretch>
              <a:fillRect/>
            </a:stretch>
          </p:blipFill>
          <p:spPr bwMode="auto">
            <a:xfrm>
              <a:off x="7848600" y="1752600"/>
              <a:ext cx="590550" cy="340208"/>
            </a:xfrm>
            <a:prstGeom prst="rect">
              <a:avLst/>
            </a:prstGeom>
            <a:grpFill/>
            <a:ln w="9525">
              <a:noFill/>
              <a:miter lim="800000"/>
              <a:headEnd/>
              <a:tailEnd/>
            </a:ln>
            <a:effectLst/>
          </p:spPr>
        </p:pic>
        <p:pic>
          <p:nvPicPr>
            <p:cNvPr id="12364" name="Picture 76"/>
            <p:cNvPicPr>
              <a:picLocks noChangeAspect="1" noChangeArrowheads="1"/>
            </p:cNvPicPr>
            <p:nvPr/>
          </p:nvPicPr>
          <p:blipFill>
            <a:blip r:embed="rId78"/>
            <a:srcRect/>
            <a:stretch>
              <a:fillRect/>
            </a:stretch>
          </p:blipFill>
          <p:spPr bwMode="auto">
            <a:xfrm>
              <a:off x="990600" y="2133600"/>
              <a:ext cx="609600" cy="153497"/>
            </a:xfrm>
            <a:prstGeom prst="rect">
              <a:avLst/>
            </a:prstGeom>
            <a:grpFill/>
            <a:ln w="9525">
              <a:noFill/>
              <a:miter lim="800000"/>
              <a:headEnd/>
              <a:tailEnd/>
            </a:ln>
            <a:effectLst/>
          </p:spPr>
        </p:pic>
        <p:pic>
          <p:nvPicPr>
            <p:cNvPr id="12365" name="Picture 77"/>
            <p:cNvPicPr>
              <a:picLocks noChangeAspect="1" noChangeArrowheads="1"/>
            </p:cNvPicPr>
            <p:nvPr/>
          </p:nvPicPr>
          <p:blipFill>
            <a:blip r:embed="rId79"/>
            <a:srcRect/>
            <a:stretch>
              <a:fillRect/>
            </a:stretch>
          </p:blipFill>
          <p:spPr bwMode="auto">
            <a:xfrm>
              <a:off x="5976938" y="990600"/>
              <a:ext cx="881062" cy="305204"/>
            </a:xfrm>
            <a:prstGeom prst="rect">
              <a:avLst/>
            </a:prstGeom>
            <a:grpFill/>
            <a:ln w="9525">
              <a:noFill/>
              <a:miter lim="800000"/>
              <a:headEnd/>
              <a:tailEnd/>
            </a:ln>
            <a:effectLst/>
          </p:spPr>
        </p:pic>
        <p:pic>
          <p:nvPicPr>
            <p:cNvPr id="12367" name="Picture 79"/>
            <p:cNvPicPr>
              <a:picLocks noChangeAspect="1" noChangeArrowheads="1"/>
            </p:cNvPicPr>
            <p:nvPr/>
          </p:nvPicPr>
          <p:blipFill>
            <a:blip r:embed="rId80"/>
            <a:srcRect/>
            <a:stretch>
              <a:fillRect/>
            </a:stretch>
          </p:blipFill>
          <p:spPr bwMode="auto">
            <a:xfrm>
              <a:off x="838200" y="1676400"/>
              <a:ext cx="877758" cy="284835"/>
            </a:xfrm>
            <a:prstGeom prst="rect">
              <a:avLst/>
            </a:prstGeom>
            <a:grpFill/>
            <a:ln w="9525">
              <a:noFill/>
              <a:miter lim="800000"/>
              <a:headEnd/>
              <a:tailEnd/>
            </a:ln>
            <a:effectLst/>
          </p:spPr>
        </p:pic>
        <p:pic>
          <p:nvPicPr>
            <p:cNvPr id="12370" name="Picture 82"/>
            <p:cNvPicPr>
              <a:picLocks noChangeAspect="1" noChangeArrowheads="1"/>
            </p:cNvPicPr>
            <p:nvPr/>
          </p:nvPicPr>
          <p:blipFill>
            <a:blip r:embed="rId81"/>
            <a:srcRect/>
            <a:stretch>
              <a:fillRect/>
            </a:stretch>
          </p:blipFill>
          <p:spPr bwMode="auto">
            <a:xfrm>
              <a:off x="457200" y="762000"/>
              <a:ext cx="811562" cy="327960"/>
            </a:xfrm>
            <a:prstGeom prst="rect">
              <a:avLst/>
            </a:prstGeom>
            <a:grpFill/>
            <a:ln w="9525">
              <a:noFill/>
              <a:miter lim="800000"/>
              <a:headEnd/>
              <a:tailEnd/>
            </a:ln>
            <a:effectLst/>
          </p:spPr>
        </p:pic>
        <p:pic>
          <p:nvPicPr>
            <p:cNvPr id="12371" name="Picture 83"/>
            <p:cNvPicPr>
              <a:picLocks noChangeAspect="1" noChangeArrowheads="1"/>
            </p:cNvPicPr>
            <p:nvPr/>
          </p:nvPicPr>
          <p:blipFill>
            <a:blip r:embed="rId82"/>
            <a:srcRect/>
            <a:stretch>
              <a:fillRect/>
            </a:stretch>
          </p:blipFill>
          <p:spPr bwMode="auto">
            <a:xfrm>
              <a:off x="3200400" y="608166"/>
              <a:ext cx="885825" cy="198989"/>
            </a:xfrm>
            <a:prstGeom prst="rect">
              <a:avLst/>
            </a:prstGeom>
            <a:grpFill/>
            <a:ln w="9525">
              <a:noFill/>
              <a:miter lim="800000"/>
              <a:headEnd/>
              <a:tailEnd/>
            </a:ln>
            <a:effectLst/>
          </p:spPr>
        </p:pic>
        <p:pic>
          <p:nvPicPr>
            <p:cNvPr id="12372" name="Picture 84"/>
            <p:cNvPicPr>
              <a:picLocks noChangeAspect="1" noChangeArrowheads="1"/>
            </p:cNvPicPr>
            <p:nvPr/>
          </p:nvPicPr>
          <p:blipFill>
            <a:blip r:embed="rId83"/>
            <a:srcRect/>
            <a:stretch>
              <a:fillRect/>
            </a:stretch>
          </p:blipFill>
          <p:spPr bwMode="auto">
            <a:xfrm>
              <a:off x="1981200" y="1676400"/>
              <a:ext cx="619125" cy="247650"/>
            </a:xfrm>
            <a:prstGeom prst="rect">
              <a:avLst/>
            </a:prstGeom>
            <a:grpFill/>
            <a:ln w="9525">
              <a:noFill/>
              <a:miter lim="800000"/>
              <a:headEnd/>
              <a:tailEnd/>
            </a:ln>
            <a:effectLst/>
          </p:spPr>
        </p:pic>
        <p:pic>
          <p:nvPicPr>
            <p:cNvPr id="12376" name="Picture 88"/>
            <p:cNvPicPr>
              <a:picLocks noChangeAspect="1" noChangeArrowheads="1"/>
            </p:cNvPicPr>
            <p:nvPr/>
          </p:nvPicPr>
          <p:blipFill>
            <a:blip r:embed="rId84"/>
            <a:srcRect/>
            <a:stretch>
              <a:fillRect/>
            </a:stretch>
          </p:blipFill>
          <p:spPr bwMode="auto">
            <a:xfrm>
              <a:off x="4800601" y="1827366"/>
              <a:ext cx="838199" cy="244475"/>
            </a:xfrm>
            <a:prstGeom prst="rect">
              <a:avLst/>
            </a:prstGeom>
            <a:grpFill/>
            <a:ln w="9525">
              <a:noFill/>
              <a:miter lim="800000"/>
              <a:headEnd/>
              <a:tailEnd/>
            </a:ln>
            <a:effectLst/>
          </p:spPr>
        </p:pic>
        <p:pic>
          <p:nvPicPr>
            <p:cNvPr id="12377" name="Picture 89"/>
            <p:cNvPicPr>
              <a:picLocks noChangeAspect="1" noChangeArrowheads="1"/>
            </p:cNvPicPr>
            <p:nvPr/>
          </p:nvPicPr>
          <p:blipFill>
            <a:blip r:embed="rId85"/>
            <a:srcRect/>
            <a:stretch>
              <a:fillRect/>
            </a:stretch>
          </p:blipFill>
          <p:spPr bwMode="auto">
            <a:xfrm>
              <a:off x="2714231" y="5145314"/>
              <a:ext cx="711620" cy="365174"/>
            </a:xfrm>
            <a:prstGeom prst="rect">
              <a:avLst/>
            </a:prstGeom>
            <a:grpFill/>
            <a:ln w="9525">
              <a:noFill/>
              <a:miter lim="800000"/>
              <a:headEnd/>
              <a:tailEnd/>
            </a:ln>
            <a:effectLst/>
          </p:spPr>
        </p:pic>
        <p:pic>
          <p:nvPicPr>
            <p:cNvPr id="12379" name="Picture 91"/>
            <p:cNvPicPr>
              <a:picLocks noChangeAspect="1" noChangeArrowheads="1"/>
            </p:cNvPicPr>
            <p:nvPr/>
          </p:nvPicPr>
          <p:blipFill>
            <a:blip r:embed="rId86"/>
            <a:srcRect/>
            <a:stretch>
              <a:fillRect/>
            </a:stretch>
          </p:blipFill>
          <p:spPr bwMode="auto">
            <a:xfrm>
              <a:off x="1371600" y="4648200"/>
              <a:ext cx="1402019" cy="514350"/>
            </a:xfrm>
            <a:prstGeom prst="rect">
              <a:avLst/>
            </a:prstGeom>
            <a:grpFill/>
            <a:ln w="9525">
              <a:noFill/>
              <a:miter lim="800000"/>
              <a:headEnd/>
              <a:tailEnd/>
            </a:ln>
            <a:effectLst/>
          </p:spPr>
        </p:pic>
        <p:pic>
          <p:nvPicPr>
            <p:cNvPr id="12380" name="Picture 92"/>
            <p:cNvPicPr>
              <a:picLocks noChangeAspect="1" noChangeArrowheads="1"/>
            </p:cNvPicPr>
            <p:nvPr/>
          </p:nvPicPr>
          <p:blipFill>
            <a:blip r:embed="rId87"/>
            <a:srcRect/>
            <a:stretch>
              <a:fillRect/>
            </a:stretch>
          </p:blipFill>
          <p:spPr bwMode="auto">
            <a:xfrm>
              <a:off x="6324600" y="6172200"/>
              <a:ext cx="717797" cy="414338"/>
            </a:xfrm>
            <a:prstGeom prst="rect">
              <a:avLst/>
            </a:prstGeom>
            <a:grpFill/>
            <a:ln w="9525">
              <a:noFill/>
              <a:miter lim="800000"/>
              <a:headEnd/>
              <a:tailEnd/>
            </a:ln>
            <a:effectLst/>
          </p:spPr>
        </p:pic>
        <p:sp>
          <p:nvSpPr>
            <p:cNvPr id="108" name="Rectangle 107"/>
            <p:cNvSpPr/>
            <p:nvPr/>
          </p:nvSpPr>
          <p:spPr>
            <a:xfrm>
              <a:off x="152400" y="152400"/>
              <a:ext cx="1752600" cy="461665"/>
            </a:xfrm>
            <a:prstGeom prst="rect">
              <a:avLst/>
            </a:prstGeom>
            <a:noFill/>
          </p:spPr>
          <p:txBody>
            <a:bodyPr wrap="square" lIns="91440" tIns="45720" rIns="91440" bIns="45720">
              <a:spAutoFit/>
            </a:bodyPr>
            <a:lstStyle/>
            <a:p>
              <a:pPr algn="ctr"/>
              <a:r>
                <a:rPr lang="en-US" sz="2400" dirty="0" smtClean="0"/>
                <a:t>Antivirus</a:t>
              </a:r>
              <a:endParaRPr lang="en-US" sz="2400" dirty="0"/>
            </a:p>
          </p:txBody>
        </p:sp>
        <p:sp>
          <p:nvSpPr>
            <p:cNvPr id="109" name="Rectangle 108"/>
            <p:cNvSpPr/>
            <p:nvPr/>
          </p:nvSpPr>
          <p:spPr>
            <a:xfrm>
              <a:off x="2849731" y="152400"/>
              <a:ext cx="3364637" cy="461665"/>
            </a:xfrm>
            <a:prstGeom prst="rect">
              <a:avLst/>
            </a:prstGeom>
            <a:noFill/>
          </p:spPr>
          <p:txBody>
            <a:bodyPr wrap="square" lIns="91440" tIns="45720" rIns="91440" bIns="45720">
              <a:spAutoFit/>
            </a:bodyPr>
            <a:lstStyle/>
            <a:p>
              <a:pPr algn="ctr"/>
              <a:r>
                <a:rPr lang="en-US" sz="2400" dirty="0" err="1" smtClean="0"/>
                <a:t>Logiciels</a:t>
              </a:r>
              <a:r>
                <a:rPr lang="en-US" sz="2400" dirty="0" smtClean="0"/>
                <a:t> de </a:t>
              </a:r>
              <a:r>
                <a:rPr lang="en-US" sz="2400" dirty="0" err="1" smtClean="0"/>
                <a:t>sécurité</a:t>
              </a:r>
              <a:endParaRPr lang="en-US" sz="2400" dirty="0"/>
            </a:p>
          </p:txBody>
        </p:sp>
        <p:sp>
          <p:nvSpPr>
            <p:cNvPr id="110" name="Rectangle 109"/>
            <p:cNvSpPr/>
            <p:nvPr/>
          </p:nvSpPr>
          <p:spPr>
            <a:xfrm>
              <a:off x="6934200" y="152400"/>
              <a:ext cx="1752600" cy="461665"/>
            </a:xfrm>
            <a:prstGeom prst="rect">
              <a:avLst/>
            </a:prstGeom>
            <a:noFill/>
          </p:spPr>
          <p:txBody>
            <a:bodyPr wrap="square" lIns="91440" tIns="45720" rIns="91440" bIns="45720">
              <a:spAutoFit/>
            </a:bodyPr>
            <a:lstStyle/>
            <a:p>
              <a:pPr algn="ctr"/>
              <a:r>
                <a:rPr lang="en-US" sz="2400" dirty="0" err="1" smtClean="0"/>
                <a:t>Correctifs</a:t>
              </a:r>
              <a:endParaRPr lang="en-US" sz="2400" dirty="0"/>
            </a:p>
          </p:txBody>
        </p:sp>
        <p:sp>
          <p:nvSpPr>
            <p:cNvPr id="111" name="Rectangle 110"/>
            <p:cNvSpPr/>
            <p:nvPr/>
          </p:nvSpPr>
          <p:spPr>
            <a:xfrm>
              <a:off x="2352583" y="2681515"/>
              <a:ext cx="4341179" cy="461665"/>
            </a:xfrm>
            <a:prstGeom prst="rect">
              <a:avLst/>
            </a:prstGeom>
            <a:noFill/>
          </p:spPr>
          <p:txBody>
            <a:bodyPr wrap="square" lIns="91440" tIns="45720" rIns="91440" bIns="45720">
              <a:spAutoFit/>
            </a:bodyPr>
            <a:lstStyle/>
            <a:p>
              <a:pPr algn="ctr"/>
              <a:r>
                <a:rPr lang="en-US" sz="2400" dirty="0" err="1" smtClean="0"/>
                <a:t>Équipements</a:t>
              </a:r>
              <a:r>
                <a:rPr lang="en-US" sz="2400" dirty="0" smtClean="0"/>
                <a:t> de </a:t>
              </a:r>
              <a:r>
                <a:rPr lang="en-US" sz="2400" dirty="0" err="1" smtClean="0"/>
                <a:t>sécurité</a:t>
              </a:r>
              <a:endParaRPr lang="en-US" sz="2400" dirty="0"/>
            </a:p>
          </p:txBody>
        </p:sp>
        <p:sp>
          <p:nvSpPr>
            <p:cNvPr id="113" name="Rectangle 112"/>
            <p:cNvSpPr/>
            <p:nvPr/>
          </p:nvSpPr>
          <p:spPr>
            <a:xfrm>
              <a:off x="2778711" y="4191000"/>
              <a:ext cx="3613211" cy="461665"/>
            </a:xfrm>
            <a:prstGeom prst="rect">
              <a:avLst/>
            </a:prstGeom>
            <a:noFill/>
          </p:spPr>
          <p:txBody>
            <a:bodyPr wrap="square" lIns="91440" tIns="45720" rIns="91440" bIns="45720">
              <a:spAutoFit/>
            </a:bodyPr>
            <a:lstStyle/>
            <a:p>
              <a:pPr algn="ctr"/>
              <a:r>
                <a:rPr lang="en-US" sz="2400" dirty="0" err="1" smtClean="0"/>
                <a:t>Périphériques</a:t>
              </a:r>
              <a:r>
                <a:rPr lang="en-US" sz="2400" dirty="0" smtClean="0"/>
                <a:t> </a:t>
              </a:r>
              <a:r>
                <a:rPr lang="en-US" sz="2400" dirty="0" err="1" smtClean="0"/>
                <a:t>réseau</a:t>
              </a:r>
              <a:endParaRPr lang="en-US" sz="2400" dirty="0"/>
            </a:p>
          </p:txBody>
        </p:sp>
        <p:sp>
          <p:nvSpPr>
            <p:cNvPr id="114" name="Rectangle 113"/>
            <p:cNvSpPr/>
            <p:nvPr/>
          </p:nvSpPr>
          <p:spPr>
            <a:xfrm>
              <a:off x="2450237" y="5638800"/>
              <a:ext cx="4279037" cy="461665"/>
            </a:xfrm>
            <a:prstGeom prst="rect">
              <a:avLst/>
            </a:prstGeom>
            <a:noFill/>
          </p:spPr>
          <p:txBody>
            <a:bodyPr wrap="square" lIns="91440" tIns="45720" rIns="91440" bIns="45720">
              <a:spAutoFit/>
            </a:bodyPr>
            <a:lstStyle/>
            <a:p>
              <a:pPr algn="ctr"/>
              <a:r>
                <a:rPr lang="en-US" sz="2400" dirty="0" err="1" smtClean="0"/>
                <a:t>Intégrateurs</a:t>
              </a:r>
              <a:r>
                <a:rPr lang="en-US" sz="2400" dirty="0" smtClean="0"/>
                <a:t> de </a:t>
              </a:r>
              <a:r>
                <a:rPr lang="en-US" sz="2400" dirty="0" err="1" smtClean="0"/>
                <a:t>systèmes</a:t>
              </a:r>
              <a:endParaRPr lang="en-US" sz="2400" dirty="0"/>
            </a:p>
          </p:txBody>
        </p:sp>
        <p:pic>
          <p:nvPicPr>
            <p:cNvPr id="12382" name="Picture 94"/>
            <p:cNvPicPr>
              <a:picLocks noChangeAspect="1" noChangeArrowheads="1"/>
            </p:cNvPicPr>
            <p:nvPr/>
          </p:nvPicPr>
          <p:blipFill>
            <a:blip r:embed="rId88" cstate="print"/>
            <a:srcRect/>
            <a:stretch>
              <a:fillRect/>
            </a:stretch>
          </p:blipFill>
          <p:spPr bwMode="auto">
            <a:xfrm>
              <a:off x="7162800" y="1524000"/>
              <a:ext cx="743571" cy="133350"/>
            </a:xfrm>
            <a:prstGeom prst="rect">
              <a:avLst/>
            </a:prstGeom>
            <a:grpFill/>
            <a:ln w="9525">
              <a:noFill/>
              <a:miter lim="800000"/>
              <a:headEnd/>
              <a:tailEnd/>
            </a:ln>
            <a:effectLst/>
          </p:spPr>
        </p:pic>
      </p:grpSp>
      <p:pic>
        <p:nvPicPr>
          <p:cNvPr id="1026" name="Picture 2"/>
          <p:cNvPicPr>
            <a:picLocks noChangeAspect="1" noChangeArrowheads="1"/>
          </p:cNvPicPr>
          <p:nvPr/>
        </p:nvPicPr>
        <p:blipFill>
          <a:blip r:embed="rId89"/>
          <a:srcRect/>
          <a:stretch>
            <a:fillRect/>
          </a:stretch>
        </p:blipFill>
        <p:spPr bwMode="auto">
          <a:xfrm>
            <a:off x="7315200" y="4800600"/>
            <a:ext cx="1008126" cy="378941"/>
          </a:xfrm>
          <a:prstGeom prst="rect">
            <a:avLst/>
          </a:prstGeom>
          <a:solidFill>
            <a:schemeClr val="bg1"/>
          </a:solidFill>
          <a:ln w="9525">
            <a:noFill/>
            <a:miter lim="800000"/>
            <a:headEnd/>
            <a:tailEnd/>
          </a:ln>
          <a:effectLst/>
        </p:spPr>
      </p:pic>
      <p:pic>
        <p:nvPicPr>
          <p:cNvPr id="2" name="Picture 2"/>
          <p:cNvPicPr>
            <a:picLocks noChangeAspect="1" noChangeArrowheads="1"/>
          </p:cNvPicPr>
          <p:nvPr/>
        </p:nvPicPr>
        <p:blipFill>
          <a:blip r:embed="rId90"/>
          <a:srcRect/>
          <a:stretch>
            <a:fillRect/>
          </a:stretch>
        </p:blipFill>
        <p:spPr bwMode="auto">
          <a:xfrm>
            <a:off x="7037830" y="3962400"/>
            <a:ext cx="810770" cy="236475"/>
          </a:xfrm>
          <a:prstGeom prst="rect">
            <a:avLst/>
          </a:prstGeom>
          <a:solidFill>
            <a:schemeClr val="bg1"/>
          </a:solidFill>
          <a:ln w="9525">
            <a:noFill/>
            <a:miter lim="800000"/>
            <a:headEnd/>
            <a:tailEnd/>
          </a:ln>
          <a:effectLst/>
        </p:spPr>
      </p:pic>
      <p:pic>
        <p:nvPicPr>
          <p:cNvPr id="3" name="Picture 3"/>
          <p:cNvPicPr>
            <a:picLocks noChangeAspect="1" noChangeArrowheads="1"/>
          </p:cNvPicPr>
          <p:nvPr/>
        </p:nvPicPr>
        <p:blipFill>
          <a:blip r:embed="rId91" cstate="print"/>
          <a:srcRect/>
          <a:stretch>
            <a:fillRect/>
          </a:stretch>
        </p:blipFill>
        <p:spPr bwMode="auto">
          <a:xfrm>
            <a:off x="2362200" y="4038600"/>
            <a:ext cx="733058" cy="228600"/>
          </a:xfrm>
          <a:prstGeom prst="rect">
            <a:avLst/>
          </a:prstGeom>
          <a:solidFill>
            <a:schemeClr val="bg1"/>
          </a:solidFill>
          <a:ln w="9525">
            <a:noFill/>
            <a:miter lim="800000"/>
            <a:headEnd/>
            <a:tailEnd/>
          </a:ln>
          <a:effectLst/>
        </p:spPr>
      </p:pic>
      <p:pic>
        <p:nvPicPr>
          <p:cNvPr id="1028" name="Picture 4"/>
          <p:cNvPicPr>
            <a:picLocks noChangeAspect="1" noChangeArrowheads="1"/>
          </p:cNvPicPr>
          <p:nvPr/>
        </p:nvPicPr>
        <p:blipFill>
          <a:blip r:embed="rId92"/>
          <a:srcRect/>
          <a:stretch>
            <a:fillRect/>
          </a:stretch>
        </p:blipFill>
        <p:spPr bwMode="auto">
          <a:xfrm>
            <a:off x="2552700" y="3733800"/>
            <a:ext cx="800100" cy="192024"/>
          </a:xfrm>
          <a:prstGeom prst="rect">
            <a:avLst/>
          </a:prstGeom>
          <a:solidFill>
            <a:schemeClr val="bg1"/>
          </a:solidFill>
          <a:ln w="9525">
            <a:noFill/>
            <a:miter lim="800000"/>
            <a:headEnd/>
            <a:tailEnd/>
          </a:ln>
          <a:effectLst/>
        </p:spPr>
      </p:pic>
      <p:sp>
        <p:nvSpPr>
          <p:cNvPr id="112" name="Title 111"/>
          <p:cNvSpPr>
            <a:spLocks noGrp="1"/>
          </p:cNvSpPr>
          <p:nvPr>
            <p:ph type="title"/>
          </p:nvPr>
        </p:nvSpPr>
        <p:spPr>
          <a:xfrm>
            <a:off x="0" y="-304800"/>
            <a:ext cx="9144000" cy="1143000"/>
          </a:xfrm>
        </p:spPr>
        <p:txBody>
          <a:bodyPr/>
          <a:lstStyle/>
          <a:p>
            <a:r>
              <a:rPr lang="fr-FR" sz="3600" dirty="0" smtClean="0"/>
              <a:t>Partenaires NAP</a:t>
            </a:r>
            <a:endParaRPr lang="fr-FR" sz="3600"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1"/>
          <p:cNvSpPr txBox="1">
            <a:spLocks noChangeArrowheads="1"/>
          </p:cNvSpPr>
          <p:nvPr/>
        </p:nvSpPr>
        <p:spPr bwMode="auto">
          <a:xfrm>
            <a:off x="431515" y="3678149"/>
            <a:ext cx="8229600" cy="84603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balanced" dir="t">
                <a:rot lat="0" lon="0" rev="2100000"/>
              </a:lightRig>
            </a:scene3d>
            <a:sp3d extrusionH="57150" prstMaterial="metal">
              <a:bevelT w="38100" h="25400"/>
              <a:contourClr>
                <a:schemeClr val="bg2"/>
              </a:contourClr>
            </a:sp3d>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srgbClr val="112E58"/>
                </a:solidFill>
                <a:effectLst/>
                <a:uLnTx/>
                <a:uFillTx/>
                <a:latin typeface="+mj-lt"/>
                <a:ea typeface="+mj-ea"/>
                <a:cs typeface="+mj-cs"/>
              </a:rPr>
              <a:t>Haute </a:t>
            </a:r>
            <a:r>
              <a:rPr kumimoji="0" lang="en-US" sz="4000" b="1" i="0" u="none" strike="noStrike" kern="0" cap="none" spc="0" normalizeH="0" baseline="0" noProof="0" dirty="0" err="1" smtClean="0">
                <a:ln>
                  <a:noFill/>
                </a:ln>
                <a:solidFill>
                  <a:srgbClr val="112E58"/>
                </a:solidFill>
                <a:effectLst/>
                <a:uLnTx/>
                <a:uFillTx/>
                <a:latin typeface="+mj-lt"/>
                <a:ea typeface="+mj-ea"/>
                <a:cs typeface="+mj-cs"/>
              </a:rPr>
              <a:t>disponibilité</a:t>
            </a:r>
            <a:endParaRPr kumimoji="0" lang="en-US" sz="4000" b="1" i="0" u="none" strike="noStrike" kern="0" cap="none" spc="0" normalizeH="0" baseline="0" noProof="0" dirty="0">
              <a:ln w="50800"/>
              <a:solidFill>
                <a:srgbClr val="FFC000"/>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1" name="Rectangle 3"/>
          <p:cNvSpPr>
            <a:spLocks noGrp="1" noChangeArrowheads="1"/>
          </p:cNvSpPr>
          <p:nvPr>
            <p:ph type="title"/>
          </p:nvPr>
        </p:nvSpPr>
        <p:spPr/>
        <p:txBody>
          <a:bodyPr/>
          <a:lstStyle/>
          <a:p>
            <a:pPr eaLnBrk="1" hangingPunct="1">
              <a:defRPr/>
            </a:pPr>
            <a:r>
              <a:rPr lang="fr-FR" sz="3600" dirty="0" smtClean="0"/>
              <a:t>Windows Server </a:t>
            </a:r>
            <a:r>
              <a:rPr lang="fr-FR" sz="3600" dirty="0" err="1" smtClean="0"/>
              <a:t>Failover</a:t>
            </a:r>
            <a:r>
              <a:rPr lang="fr-FR" sz="3600" dirty="0" smtClean="0"/>
              <a:t> </a:t>
            </a:r>
            <a:r>
              <a:rPr lang="fr-FR" sz="3600" dirty="0" err="1" smtClean="0"/>
              <a:t>Clustering</a:t>
            </a:r>
            <a:endParaRPr lang="fr-FR" sz="3600" dirty="0" smtClean="0"/>
          </a:p>
        </p:txBody>
      </p:sp>
      <p:sp>
        <p:nvSpPr>
          <p:cNvPr id="6" name="Content Placeholder 5"/>
          <p:cNvSpPr>
            <a:spLocks noGrp="1"/>
          </p:cNvSpPr>
          <p:nvPr>
            <p:ph idx="1"/>
          </p:nvPr>
        </p:nvSpPr>
        <p:spPr>
          <a:xfrm>
            <a:off x="357158" y="1357298"/>
            <a:ext cx="8207375" cy="4246562"/>
          </a:xfrm>
        </p:spPr>
        <p:txBody>
          <a:bodyPr/>
          <a:lstStyle/>
          <a:p>
            <a:r>
              <a:rPr lang="fr-FR" sz="2800" dirty="0" smtClean="0"/>
              <a:t>Réduire la complexité : le cluster sans Doctorat</a:t>
            </a:r>
          </a:p>
          <a:p>
            <a:pPr lvl="1"/>
            <a:r>
              <a:rPr lang="fr-FR" sz="2400" dirty="0" smtClean="0">
                <a:cs typeface="Arial" pitchFamily="34" charset="0"/>
              </a:rPr>
              <a:t>Améliorations dans l’installation, l’administration et prise en compte de la problématique de la migration du cluster</a:t>
            </a:r>
          </a:p>
          <a:p>
            <a:pPr lvl="1"/>
            <a:endParaRPr lang="fr-FR" sz="800" dirty="0" smtClean="0">
              <a:cs typeface="Arial" pitchFamily="34" charset="0"/>
            </a:endParaRPr>
          </a:p>
          <a:p>
            <a:r>
              <a:rPr lang="fr-FR" sz="2800" dirty="0" smtClean="0">
                <a:solidFill>
                  <a:schemeClr val="tx2"/>
                </a:solidFill>
                <a:cs typeface="Arial" pitchFamily="34" charset="0"/>
              </a:rPr>
              <a:t>Réduire les coûts de mise en œuvre et de possession</a:t>
            </a:r>
          </a:p>
          <a:p>
            <a:pPr lvl="1"/>
            <a:r>
              <a:rPr lang="fr-FR" sz="2400" dirty="0" smtClean="0">
                <a:cs typeface="Arial" pitchFamily="34" charset="0"/>
              </a:rPr>
              <a:t>Une solution qui n’est plus réservée qu’aux applications critiques</a:t>
            </a:r>
          </a:p>
          <a:p>
            <a:pPr lvl="1"/>
            <a:r>
              <a:rPr lang="fr-FR" sz="2400" dirty="0" smtClean="0">
                <a:cs typeface="Arial" pitchFamily="34" charset="0"/>
              </a:rPr>
              <a:t>Une sécurité et une stabilité améliorées</a:t>
            </a:r>
          </a:p>
          <a:p>
            <a:endParaRPr lang="fr-FR" dirty="0" smtClean="0"/>
          </a:p>
          <a:p>
            <a:endParaRPr lang="fr-FR" dirty="0"/>
          </a:p>
        </p:txBody>
      </p:sp>
    </p:spTree>
    <p:custDataLst>
      <p:tags r:id="rId1"/>
    </p:custData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p:txBody>
          <a:bodyPr/>
          <a:lstStyle/>
          <a:p>
            <a:pPr eaLnBrk="1" hangingPunct="1">
              <a:defRPr/>
            </a:pPr>
            <a:r>
              <a:rPr lang="en-US" sz="3600" dirty="0" err="1" smtClean="0"/>
              <a:t>Outil</a:t>
            </a:r>
            <a:r>
              <a:rPr lang="en-US" sz="3600" dirty="0" smtClean="0"/>
              <a:t> “Validate”</a:t>
            </a:r>
          </a:p>
        </p:txBody>
      </p:sp>
      <p:sp>
        <p:nvSpPr>
          <p:cNvPr id="325635" name="Rectangle 3"/>
          <p:cNvSpPr>
            <a:spLocks noGrp="1" noChangeArrowheads="1"/>
          </p:cNvSpPr>
          <p:nvPr>
            <p:ph idx="1"/>
          </p:nvPr>
        </p:nvSpPr>
        <p:spPr>
          <a:xfrm>
            <a:off x="138112" y="1327150"/>
            <a:ext cx="9005887" cy="4588949"/>
          </a:xfrm>
        </p:spPr>
        <p:txBody>
          <a:bodyPr/>
          <a:lstStyle/>
          <a:p>
            <a:pPr eaLnBrk="1" hangingPunct="1">
              <a:spcBef>
                <a:spcPct val="15000"/>
              </a:spcBef>
              <a:defRPr/>
            </a:pPr>
            <a:r>
              <a:rPr lang="fr-FR" sz="2800" dirty="0" smtClean="0"/>
              <a:t>Exécute un ensemble de tests sur l’ensemble des machines qui vont constituées le cluster</a:t>
            </a:r>
            <a:endParaRPr lang="fr-FR" sz="2400" dirty="0" smtClean="0"/>
          </a:p>
          <a:p>
            <a:pPr lvl="1" eaLnBrk="1" hangingPunct="1">
              <a:spcBef>
                <a:spcPct val="15000"/>
              </a:spcBef>
              <a:defRPr/>
            </a:pPr>
            <a:r>
              <a:rPr lang="fr-FR" sz="2400" dirty="0" smtClean="0"/>
              <a:t>Lors de l’exécution sur un cluster déjà configuré, il va effectué un inventaire logiciel, des tests réseau et une validation de la configuration système.</a:t>
            </a:r>
          </a:p>
          <a:p>
            <a:pPr lvl="1" eaLnBrk="1" hangingPunct="1">
              <a:spcBef>
                <a:spcPct val="15000"/>
              </a:spcBef>
              <a:defRPr/>
            </a:pPr>
            <a:r>
              <a:rPr lang="fr-FR" sz="2400" dirty="0" smtClean="0"/>
              <a:t>Sur les clusters Windows Server 2008, il peut être aussi utilisé comme outil de diagnostique. </a:t>
            </a:r>
          </a:p>
          <a:p>
            <a:pPr lvl="1" eaLnBrk="1" hangingPunct="1">
              <a:spcBef>
                <a:spcPct val="15000"/>
              </a:spcBef>
              <a:buNone/>
              <a:defRPr/>
            </a:pPr>
            <a:endParaRPr lang="fr-FR" sz="800" dirty="0" smtClean="0"/>
          </a:p>
          <a:p>
            <a:pPr eaLnBrk="1" hangingPunct="1">
              <a:spcBef>
                <a:spcPct val="15000"/>
              </a:spcBef>
              <a:defRPr/>
            </a:pPr>
            <a:r>
              <a:rPr lang="fr-FR" sz="2800" dirty="0" smtClean="0"/>
              <a:t>Identifie les problèmes matériels ou de configuration avant que le cluster passe en production</a:t>
            </a:r>
          </a:p>
          <a:p>
            <a:pPr lvl="1" eaLnBrk="1" hangingPunct="1">
              <a:spcBef>
                <a:spcPct val="15000"/>
              </a:spcBef>
              <a:defRPr/>
            </a:pPr>
            <a:r>
              <a:rPr lang="fr-FR" sz="2400" dirty="0" smtClean="0"/>
              <a:t>Cela permet de s’assurer que la solution déployée est stable et solide. </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937986" name="Picture 2"/>
          <p:cNvPicPr>
            <a:picLocks noChangeAspect="1" noChangeArrowheads="1"/>
          </p:cNvPicPr>
          <p:nvPr/>
        </p:nvPicPr>
        <p:blipFill>
          <a:blip r:embed="rId3"/>
          <a:srcRect/>
          <a:stretch>
            <a:fillRect/>
          </a:stretch>
        </p:blipFill>
        <p:spPr bwMode="auto">
          <a:xfrm>
            <a:off x="0" y="702945"/>
            <a:ext cx="6429375" cy="4476750"/>
          </a:xfrm>
          <a:prstGeom prst="rect">
            <a:avLst/>
          </a:prstGeom>
          <a:noFill/>
          <a:ln w="9525">
            <a:noFill/>
            <a:miter lim="800000"/>
            <a:headEnd/>
            <a:tailEnd/>
          </a:ln>
          <a:effectLst/>
        </p:spPr>
      </p:pic>
      <p:pic>
        <p:nvPicPr>
          <p:cNvPr id="937987" name="Picture 3"/>
          <p:cNvPicPr>
            <a:picLocks noChangeAspect="1" noChangeArrowheads="1"/>
          </p:cNvPicPr>
          <p:nvPr/>
        </p:nvPicPr>
        <p:blipFill>
          <a:blip r:embed="rId4"/>
          <a:srcRect/>
          <a:stretch>
            <a:fillRect/>
          </a:stretch>
        </p:blipFill>
        <p:spPr bwMode="auto">
          <a:xfrm>
            <a:off x="1281113" y="1343025"/>
            <a:ext cx="6429375" cy="4476750"/>
          </a:xfrm>
          <a:prstGeom prst="rect">
            <a:avLst/>
          </a:prstGeom>
          <a:noFill/>
          <a:ln w="9525">
            <a:noFill/>
            <a:miter lim="800000"/>
            <a:headEnd/>
            <a:tailEnd/>
          </a:ln>
          <a:effectLst/>
        </p:spPr>
      </p:pic>
      <p:pic>
        <p:nvPicPr>
          <p:cNvPr id="937988" name="Picture 4"/>
          <p:cNvPicPr>
            <a:picLocks noChangeAspect="1" noChangeArrowheads="1"/>
          </p:cNvPicPr>
          <p:nvPr/>
        </p:nvPicPr>
        <p:blipFill>
          <a:blip r:embed="rId5"/>
          <a:srcRect/>
          <a:stretch>
            <a:fillRect/>
          </a:stretch>
        </p:blipFill>
        <p:spPr bwMode="auto">
          <a:xfrm>
            <a:off x="2210753" y="1937385"/>
            <a:ext cx="6429375" cy="4476750"/>
          </a:xfrm>
          <a:prstGeom prst="rect">
            <a:avLst/>
          </a:prstGeom>
          <a:noFill/>
          <a:ln w="9525">
            <a:noFill/>
            <a:miter lim="800000"/>
            <a:headEnd/>
            <a:tailEnd/>
          </a:ln>
          <a:effectLst/>
        </p:spPr>
      </p:pic>
      <p:pic>
        <p:nvPicPr>
          <p:cNvPr id="937989" name="Picture 5"/>
          <p:cNvPicPr>
            <a:picLocks noChangeAspect="1" noChangeArrowheads="1"/>
          </p:cNvPicPr>
          <p:nvPr/>
        </p:nvPicPr>
        <p:blipFill>
          <a:blip r:embed="rId6"/>
          <a:srcRect l="1250" t="3750" r="1094" b="5208"/>
          <a:stretch>
            <a:fillRect/>
          </a:stretch>
        </p:blipFill>
        <p:spPr bwMode="auto">
          <a:xfrm>
            <a:off x="0" y="142852"/>
            <a:ext cx="9219851" cy="6446520"/>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79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79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379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1"/>
          <p:cNvSpPr txBox="1">
            <a:spLocks noChangeArrowheads="1"/>
          </p:cNvSpPr>
          <p:nvPr/>
        </p:nvSpPr>
        <p:spPr bwMode="auto">
          <a:xfrm>
            <a:off x="431515" y="3678149"/>
            <a:ext cx="8229600" cy="84603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balanced" dir="t">
                <a:rot lat="0" lon="0" rev="2100000"/>
              </a:lightRig>
            </a:scene3d>
            <a:sp3d extrusionH="57150" prstMaterial="metal">
              <a:bevelT w="38100" h="25400"/>
              <a:contourClr>
                <a:schemeClr val="bg2"/>
              </a:contourClr>
            </a:sp3d>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fr-FR" sz="4000" b="1" kern="0" dirty="0" smtClean="0">
                <a:solidFill>
                  <a:srgbClr val="112E58"/>
                </a:solidFill>
                <a:latin typeface="+mj-lt"/>
                <a:ea typeface="+mj-ea"/>
                <a:cs typeface="+mj-cs"/>
              </a:rPr>
              <a:t>Sécurité et respect des politiques</a:t>
            </a:r>
            <a:endParaRPr kumimoji="0" lang="fr-FR" sz="4000" b="1" i="0" u="none" strike="noStrike" kern="0" cap="none" spc="0" normalizeH="0" baseline="0" dirty="0">
              <a:ln w="50800"/>
              <a:solidFill>
                <a:srgbClr val="FFC000"/>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40" name="Rectangle 28"/>
          <p:cNvSpPr>
            <a:spLocks noGrp="1" noChangeArrowheads="1"/>
          </p:cNvSpPr>
          <p:nvPr>
            <p:ph type="title"/>
          </p:nvPr>
        </p:nvSpPr>
        <p:spPr/>
        <p:txBody>
          <a:bodyPr/>
          <a:lstStyle/>
          <a:p>
            <a:pPr eaLnBrk="1" hangingPunct="1">
              <a:defRPr/>
            </a:pPr>
            <a:r>
              <a:rPr lang="fr-FR" sz="3600" dirty="0" smtClean="0"/>
              <a:t>Déployer un cluster</a:t>
            </a:r>
          </a:p>
        </p:txBody>
      </p:sp>
      <p:sp>
        <p:nvSpPr>
          <p:cNvPr id="9" name="Content Placeholder 8"/>
          <p:cNvSpPr>
            <a:spLocks noGrp="1"/>
          </p:cNvSpPr>
          <p:nvPr>
            <p:ph idx="1"/>
          </p:nvPr>
        </p:nvSpPr>
        <p:spPr>
          <a:xfrm>
            <a:off x="142844" y="1214422"/>
            <a:ext cx="9144064" cy="4246562"/>
          </a:xfrm>
        </p:spPr>
        <p:txBody>
          <a:bodyPr/>
          <a:lstStyle/>
          <a:p>
            <a:r>
              <a:rPr lang="fr-FR" sz="2800" dirty="0" smtClean="0"/>
              <a:t>Installation</a:t>
            </a:r>
          </a:p>
          <a:p>
            <a:pPr lvl="1"/>
            <a:r>
              <a:rPr lang="fr-FR" altLang="ja-JP" sz="2400" dirty="0" smtClean="0">
                <a:latin typeface="Franklin Gothic Book" pitchFamily="34" charset="0"/>
                <a:ea typeface="ＭＳ Ｐゴシック" pitchFamily="-28" charset="-128"/>
              </a:rPr>
              <a:t>Ajouter la fonctionnalité via le Server Manager</a:t>
            </a:r>
          </a:p>
          <a:p>
            <a:pPr lvl="1"/>
            <a:r>
              <a:rPr lang="fr-FR" altLang="ja-JP" sz="2400" dirty="0" smtClean="0">
                <a:latin typeface="Franklin Gothic Book" pitchFamily="34" charset="0"/>
                <a:ea typeface="ＭＳ Ｐゴシック" pitchFamily="-28" charset="-128"/>
              </a:rPr>
              <a:t>Création d’un cluster en une seule étape</a:t>
            </a:r>
          </a:p>
          <a:p>
            <a:r>
              <a:rPr lang="fr-FR" altLang="ja-JP" sz="2800" dirty="0" smtClean="0">
                <a:latin typeface="Franklin Gothic Book" pitchFamily="34" charset="0"/>
                <a:ea typeface="ＭＳ Ｐゴシック" pitchFamily="-28" charset="-128"/>
              </a:rPr>
              <a:t>Validation</a:t>
            </a:r>
          </a:p>
          <a:p>
            <a:pPr lvl="1"/>
            <a:r>
              <a:rPr lang="fr-FR" altLang="ja-JP" sz="2400" dirty="0" smtClean="0">
                <a:latin typeface="Franklin Gothic Book" pitchFamily="34" charset="0"/>
                <a:ea typeface="ＭＳ Ｐゴシック" pitchFamily="-28" charset="-128"/>
              </a:rPr>
              <a:t>Outil de validation de la configuration Cluster (</a:t>
            </a:r>
            <a:r>
              <a:rPr lang="fr-FR" altLang="ja-JP" sz="2400" dirty="0" err="1" smtClean="0">
                <a:latin typeface="Franklin Gothic Book" pitchFamily="34" charset="0"/>
                <a:ea typeface="ＭＳ Ｐゴシック" pitchFamily="-28" charset="-128"/>
              </a:rPr>
              <a:t>Clusprep</a:t>
            </a:r>
            <a:r>
              <a:rPr lang="fr-FR" altLang="ja-JP" sz="2400" dirty="0" smtClean="0">
                <a:latin typeface="Franklin Gothic Book" pitchFamily="34" charset="0"/>
                <a:ea typeface="ＭＳ Ｐゴシック" pitchFamily="-28" charset="-128"/>
              </a:rPr>
              <a:t> V2)</a:t>
            </a:r>
          </a:p>
          <a:p>
            <a:pPr lvl="1"/>
            <a:r>
              <a:rPr lang="fr-FR" altLang="ja-JP" sz="2400" dirty="0" smtClean="0">
                <a:latin typeface="Franklin Gothic Book" pitchFamily="34" charset="0"/>
                <a:ea typeface="ＭＳ Ｐゴシック" pitchFamily="-28" charset="-128"/>
              </a:rPr>
              <a:t>Ensemble de tests Cluster pour s’assurer de la stabilité du cluster mis en place.</a:t>
            </a:r>
          </a:p>
          <a:p>
            <a:r>
              <a:rPr lang="fr-FR" altLang="ja-JP" sz="2800" dirty="0" smtClean="0">
                <a:latin typeface="Franklin Gothic Book" pitchFamily="34" charset="0"/>
                <a:ea typeface="ＭＳ Ｐゴシック" pitchFamily="-28" charset="-128"/>
              </a:rPr>
              <a:t>Déploiement</a:t>
            </a:r>
          </a:p>
          <a:p>
            <a:pPr lvl="1"/>
            <a:r>
              <a:rPr lang="fr-FR" altLang="ja-JP" sz="2400" dirty="0" smtClean="0">
                <a:latin typeface="Franklin Gothic Book" pitchFamily="34" charset="0"/>
                <a:ea typeface="ＭＳ Ｐゴシック" pitchFamily="-28" charset="-128"/>
              </a:rPr>
              <a:t>Complètement scriptable pour le déploiement automatisé</a:t>
            </a:r>
          </a:p>
          <a:p>
            <a:pPr lvl="1"/>
            <a:r>
              <a:rPr lang="fr-FR" altLang="ja-JP" sz="2400" dirty="0" smtClean="0">
                <a:latin typeface="Franklin Gothic Book" pitchFamily="34" charset="0"/>
                <a:ea typeface="ＭＳ Ｐゴシック" pitchFamily="-28" charset="-128"/>
              </a:rPr>
              <a:t>Nouvelle </a:t>
            </a:r>
            <a:r>
              <a:rPr lang="fr-FR" altLang="ja-JP" sz="2400" dirty="0" err="1" smtClean="0">
                <a:latin typeface="Franklin Gothic Book" pitchFamily="34" charset="0"/>
                <a:ea typeface="ＭＳ Ｐゴシック" pitchFamily="-28" charset="-128"/>
              </a:rPr>
              <a:t>APICreate</a:t>
            </a:r>
            <a:r>
              <a:rPr lang="fr-FR" altLang="ja-JP" sz="2400" dirty="0" smtClean="0">
                <a:latin typeface="Franklin Gothic Book" pitchFamily="34" charset="0"/>
                <a:ea typeface="ＭＳ Ｐゴシック" pitchFamily="-28" charset="-128"/>
              </a:rPr>
              <a:t> Cluster</a:t>
            </a:r>
          </a:p>
          <a:p>
            <a:endParaRPr lang="fr-FR" altLang="ja-JP" dirty="0" smtClean="0">
              <a:latin typeface="Franklin Gothic Book" pitchFamily="34" charset="0"/>
              <a:ea typeface="ＭＳ Ｐゴシック" pitchFamily="-28" charset="-128"/>
            </a:endParaRPr>
          </a:p>
          <a:p>
            <a:endParaRPr lang="fr-FR" altLang="ja-JP" dirty="0" smtClean="0">
              <a:latin typeface="Franklin Gothic Book" pitchFamily="34" charset="0"/>
              <a:ea typeface="ＭＳ Ｐゴシック" pitchFamily="-28" charset="-128"/>
            </a:endParaRPr>
          </a:p>
          <a:p>
            <a:endParaRPr lang="fr-FR" dirty="0"/>
          </a:p>
        </p:txBody>
      </p:sp>
    </p:spTree>
    <p:custDataLst>
      <p:tags r:id="rId1"/>
    </p:custData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dirty="0" smtClean="0"/>
              <a:t>Installation cluster</a:t>
            </a:r>
          </a:p>
        </p:txBody>
      </p:sp>
      <p:pic>
        <p:nvPicPr>
          <p:cNvPr id="326663" name="Picture 7" descr="blue-to-gold-curved-arrow-h"/>
          <p:cNvPicPr>
            <a:picLocks noChangeAspect="1" noChangeArrowheads="1"/>
          </p:cNvPicPr>
          <p:nvPr/>
        </p:nvPicPr>
        <p:blipFill>
          <a:blip r:embed="rId3"/>
          <a:srcRect/>
          <a:stretch>
            <a:fillRect/>
          </a:stretch>
        </p:blipFill>
        <p:spPr bwMode="auto">
          <a:xfrm rot="-7913909">
            <a:off x="235743" y="4260057"/>
            <a:ext cx="2189163" cy="1136650"/>
          </a:xfrm>
          <a:prstGeom prst="rect">
            <a:avLst/>
          </a:prstGeom>
          <a:noFill/>
          <a:ln w="9525">
            <a:noFill/>
            <a:miter lim="800000"/>
            <a:headEnd/>
            <a:tailEnd/>
          </a:ln>
        </p:spPr>
      </p:pic>
      <p:pic>
        <p:nvPicPr>
          <p:cNvPr id="326664" name="Picture 8" descr="blue-to-gold-curved-arrow-h"/>
          <p:cNvPicPr>
            <a:picLocks noChangeAspect="1" noChangeArrowheads="1"/>
          </p:cNvPicPr>
          <p:nvPr/>
        </p:nvPicPr>
        <p:blipFill>
          <a:blip r:embed="rId3"/>
          <a:srcRect/>
          <a:stretch>
            <a:fillRect/>
          </a:stretch>
        </p:blipFill>
        <p:spPr bwMode="auto">
          <a:xfrm rot="8328340">
            <a:off x="6345238" y="4349750"/>
            <a:ext cx="2189162" cy="1136650"/>
          </a:xfrm>
          <a:prstGeom prst="rect">
            <a:avLst/>
          </a:prstGeom>
          <a:noFill/>
          <a:ln w="9525">
            <a:noFill/>
            <a:miter lim="800000"/>
            <a:headEnd/>
            <a:tailEnd/>
          </a:ln>
        </p:spPr>
      </p:pic>
      <p:pic>
        <p:nvPicPr>
          <p:cNvPr id="326669" name="Picture 13"/>
          <p:cNvPicPr>
            <a:picLocks noChangeAspect="1" noChangeArrowheads="1"/>
          </p:cNvPicPr>
          <p:nvPr/>
        </p:nvPicPr>
        <p:blipFill>
          <a:blip r:embed="rId4"/>
          <a:srcRect/>
          <a:stretch>
            <a:fillRect/>
          </a:stretch>
        </p:blipFill>
        <p:spPr bwMode="auto">
          <a:xfrm>
            <a:off x="152400" y="1092200"/>
            <a:ext cx="4191000" cy="2794000"/>
          </a:xfrm>
          <a:prstGeom prst="rect">
            <a:avLst/>
          </a:prstGeom>
          <a:ln>
            <a:noFill/>
          </a:ln>
          <a:effectLst>
            <a:outerShdw blurRad="292100" dist="139700" dir="2700000" algn="tl" rotWithShape="0">
              <a:srgbClr val="333333">
                <a:alpha val="65000"/>
              </a:srgbClr>
            </a:outerShdw>
          </a:effectLst>
        </p:spPr>
      </p:pic>
      <p:pic>
        <p:nvPicPr>
          <p:cNvPr id="326670" name="Picture 14"/>
          <p:cNvPicPr>
            <a:picLocks noChangeAspect="1" noChangeArrowheads="1"/>
          </p:cNvPicPr>
          <p:nvPr/>
        </p:nvPicPr>
        <p:blipFill>
          <a:blip r:embed="rId5"/>
          <a:srcRect/>
          <a:stretch>
            <a:fillRect/>
          </a:stretch>
        </p:blipFill>
        <p:spPr bwMode="auto">
          <a:xfrm>
            <a:off x="2362200" y="4064000"/>
            <a:ext cx="4191000" cy="2794000"/>
          </a:xfrm>
          <a:prstGeom prst="rect">
            <a:avLst/>
          </a:prstGeom>
          <a:ln>
            <a:noFill/>
          </a:ln>
          <a:effectLst>
            <a:outerShdw blurRad="292100" dist="139700" dir="2700000" algn="tl" rotWithShape="0">
              <a:srgbClr val="333333">
                <a:alpha val="65000"/>
              </a:srgbClr>
            </a:outerShdw>
          </a:effectLst>
        </p:spPr>
      </p:pic>
      <p:pic>
        <p:nvPicPr>
          <p:cNvPr id="326672" name="Picture 16"/>
          <p:cNvPicPr>
            <a:picLocks noChangeAspect="1" noChangeArrowheads="1"/>
          </p:cNvPicPr>
          <p:nvPr/>
        </p:nvPicPr>
        <p:blipFill>
          <a:blip r:embed="rId6"/>
          <a:srcRect/>
          <a:stretch>
            <a:fillRect/>
          </a:stretch>
        </p:blipFill>
        <p:spPr bwMode="auto">
          <a:xfrm>
            <a:off x="4800600" y="1092200"/>
            <a:ext cx="4191000" cy="27940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a:xfrm>
            <a:off x="381000" y="152400"/>
            <a:ext cx="8393113" cy="667875"/>
          </a:xfrm>
        </p:spPr>
        <p:txBody>
          <a:bodyPr/>
          <a:lstStyle/>
          <a:p>
            <a:pPr eaLnBrk="1" hangingPunct="1">
              <a:defRPr/>
            </a:pPr>
            <a:r>
              <a:rPr lang="en-US" sz="3600" dirty="0" smtClean="0"/>
              <a:t>Migration Cluster</a:t>
            </a:r>
          </a:p>
        </p:txBody>
      </p:sp>
      <p:sp>
        <p:nvSpPr>
          <p:cNvPr id="293891" name="Rectangle 3"/>
          <p:cNvSpPr>
            <a:spLocks noGrp="1" noChangeArrowheads="1"/>
          </p:cNvSpPr>
          <p:nvPr>
            <p:ph idx="1"/>
          </p:nvPr>
        </p:nvSpPr>
        <p:spPr>
          <a:xfrm>
            <a:off x="304800" y="1146953"/>
            <a:ext cx="8420100" cy="4949047"/>
          </a:xfrm>
        </p:spPr>
        <p:txBody>
          <a:bodyPr/>
          <a:lstStyle/>
          <a:p>
            <a:pPr eaLnBrk="1" hangingPunct="1">
              <a:defRPr/>
            </a:pPr>
            <a:r>
              <a:rPr lang="fr-FR" altLang="ja-JP" sz="2800" dirty="0" smtClean="0">
                <a:ea typeface="ＭＳ Ｐゴシック" pitchFamily="-28" charset="-128"/>
              </a:rPr>
              <a:t>Outil intégré pour la migration</a:t>
            </a:r>
          </a:p>
          <a:p>
            <a:pPr lvl="1" eaLnBrk="1" hangingPunct="1">
              <a:defRPr/>
            </a:pPr>
            <a:r>
              <a:rPr lang="fr-FR" altLang="ja-JP" sz="2400" dirty="0" smtClean="0">
                <a:ea typeface="ＭＳ Ｐゴシック" pitchFamily="-28" charset="-128"/>
              </a:rPr>
              <a:t>Permet la migration de la configuration d’un cluster existant d’un cluster à un autre.</a:t>
            </a:r>
          </a:p>
          <a:p>
            <a:pPr lvl="1" eaLnBrk="1" hangingPunct="1">
              <a:defRPr/>
            </a:pPr>
            <a:r>
              <a:rPr lang="fr-FR" altLang="ja-JP" sz="2400" dirty="0" smtClean="0">
                <a:ea typeface="ＭＳ Ｐゴシック" pitchFamily="-28" charset="-128"/>
              </a:rPr>
              <a:t>Copie la configuration Cluster et celles des ressources d’un cluster existant vers un cluster cible</a:t>
            </a:r>
          </a:p>
          <a:p>
            <a:pPr lvl="1" eaLnBrk="1" hangingPunct="1">
              <a:buNone/>
              <a:defRPr/>
            </a:pPr>
            <a:endParaRPr lang="fr-FR" altLang="ja-JP" sz="2400" dirty="0" smtClean="0">
              <a:ea typeface="ＭＳ Ｐゴシック" pitchFamily="-28" charset="-128"/>
            </a:endParaRPr>
          </a:p>
          <a:p>
            <a:pPr>
              <a:defRPr/>
            </a:pPr>
            <a:r>
              <a:rPr lang="fr-FR" altLang="ja-JP" sz="2800" dirty="0" smtClean="0">
                <a:ea typeface="ＭＳ Ｐゴシック" pitchFamily="34" charset="-128"/>
              </a:rPr>
              <a:t>Pas de compatibilité descendante</a:t>
            </a:r>
          </a:p>
          <a:p>
            <a:pPr lvl="1">
              <a:defRPr/>
            </a:pPr>
            <a:r>
              <a:rPr lang="fr-FR" altLang="ja-JP" sz="2400" dirty="0" smtClean="0">
                <a:ea typeface="ＭＳ Ｐゴシック" pitchFamily="34" charset="-128"/>
              </a:rPr>
              <a:t>Un nœud en Win2008 et un nœud en Win2003 ne peut pas cohabiter au sein d’un même cluster au même instant</a:t>
            </a:r>
          </a:p>
          <a:p>
            <a:pPr lvl="2">
              <a:defRPr/>
            </a:pPr>
            <a:r>
              <a:rPr lang="fr-FR" altLang="ja-JP" sz="2000" dirty="0" smtClean="0">
                <a:ea typeface="ＭＳ Ｐゴシック" pitchFamily="34" charset="-128"/>
              </a:rPr>
              <a:t>Pas de mise à jour possible du nœud alors qu’il fait parti du cluster existant (No </a:t>
            </a:r>
            <a:r>
              <a:rPr lang="fr-FR" altLang="ja-JP" sz="2000" dirty="0" err="1" smtClean="0">
                <a:ea typeface="ＭＳ Ｐゴシック" pitchFamily="34" charset="-128"/>
              </a:rPr>
              <a:t>rolling</a:t>
            </a:r>
            <a:r>
              <a:rPr lang="fr-FR" altLang="ja-JP" sz="2000" dirty="0" smtClean="0">
                <a:ea typeface="ＭＳ Ｐゴシック" pitchFamily="34" charset="-128"/>
              </a:rPr>
              <a:t> upgrade)</a:t>
            </a:r>
          </a:p>
          <a:p>
            <a:pPr lvl="1" eaLnBrk="1" hangingPunct="1">
              <a:defRPr/>
            </a:pPr>
            <a:endParaRPr lang="fr-FR" altLang="ja-JP" sz="2400" dirty="0" smtClean="0">
              <a:ea typeface="ＭＳ Ｐゴシック" pitchFamily="-28" charset="-128"/>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title"/>
          </p:nvPr>
        </p:nvSpPr>
        <p:spPr>
          <a:xfrm>
            <a:off x="214282" y="285728"/>
            <a:ext cx="8393113" cy="615553"/>
          </a:xfrm>
        </p:spPr>
        <p:txBody>
          <a:bodyPr/>
          <a:lstStyle/>
          <a:p>
            <a:pPr eaLnBrk="1" hangingPunct="1">
              <a:defRPr/>
            </a:pPr>
            <a:r>
              <a:rPr lang="fr-FR" sz="3600" dirty="0" smtClean="0"/>
              <a:t>Administration du cluster</a:t>
            </a:r>
          </a:p>
        </p:txBody>
      </p:sp>
      <p:sp>
        <p:nvSpPr>
          <p:cNvPr id="363523" name="Rectangle 3"/>
          <p:cNvSpPr>
            <a:spLocks noGrp="1" noChangeArrowheads="1"/>
          </p:cNvSpPr>
          <p:nvPr>
            <p:ph idx="1"/>
          </p:nvPr>
        </p:nvSpPr>
        <p:spPr>
          <a:xfrm>
            <a:off x="0" y="990600"/>
            <a:ext cx="9144000" cy="4287328"/>
          </a:xfrm>
        </p:spPr>
        <p:txBody>
          <a:bodyPr/>
          <a:lstStyle/>
          <a:p>
            <a:pPr eaLnBrk="1" hangingPunct="1">
              <a:defRPr/>
            </a:pPr>
            <a:r>
              <a:rPr lang="fr-FR" dirty="0" smtClean="0"/>
              <a:t>Mode d’administration:</a:t>
            </a:r>
          </a:p>
          <a:p>
            <a:pPr lvl="1" eaLnBrk="1" hangingPunct="1">
              <a:defRPr/>
            </a:pPr>
            <a:r>
              <a:rPr lang="fr-FR" dirty="0" smtClean="0"/>
              <a:t>Ligne de commande: Cluster.exe</a:t>
            </a:r>
          </a:p>
          <a:p>
            <a:pPr lvl="1" eaLnBrk="1" hangingPunct="1">
              <a:defRPr/>
            </a:pPr>
            <a:r>
              <a:rPr lang="fr-FR" dirty="0" smtClean="0"/>
              <a:t>Scriptable via WMI (</a:t>
            </a:r>
            <a:r>
              <a:rPr lang="fr-FR" dirty="0" err="1" smtClean="0"/>
              <a:t>namespace</a:t>
            </a:r>
            <a:r>
              <a:rPr lang="fr-FR" dirty="0" smtClean="0"/>
              <a:t> </a:t>
            </a:r>
            <a:r>
              <a:rPr lang="fr-FR" dirty="0" err="1" smtClean="0"/>
              <a:t>MSCluster</a:t>
            </a:r>
            <a:r>
              <a:rPr lang="fr-FR" dirty="0" smtClean="0"/>
              <a:t>)</a:t>
            </a:r>
          </a:p>
          <a:p>
            <a:pPr lvl="1" eaLnBrk="1" hangingPunct="1">
              <a:defRPr/>
            </a:pPr>
            <a:r>
              <a:rPr lang="fr-FR" dirty="0" smtClean="0"/>
              <a:t>Nouvelle console d’administration du cluster!</a:t>
            </a:r>
          </a:p>
          <a:p>
            <a:pPr lvl="2" eaLnBrk="1" hangingPunct="1">
              <a:defRPr/>
            </a:pPr>
            <a:r>
              <a:rPr lang="fr-FR" dirty="0" smtClean="0"/>
              <a:t>Conçu pour être simple d’utilisation et orienté « Tâches »</a:t>
            </a:r>
          </a:p>
          <a:p>
            <a:pPr lvl="2" eaLnBrk="1" hangingPunct="1">
              <a:defRPr/>
            </a:pPr>
            <a:r>
              <a:rPr lang="fr-FR" dirty="0" smtClean="0"/>
              <a:t>Moins de boites de dialogue sur lesquelles se poser des questions</a:t>
            </a:r>
          </a:p>
          <a:p>
            <a:pPr lvl="3" eaLnBrk="1" hangingPunct="1">
              <a:defRPr/>
            </a:pPr>
            <a:r>
              <a:rPr lang="fr-FR" i="1" dirty="0" smtClean="0">
                <a:solidFill>
                  <a:schemeClr val="tx2"/>
                </a:solidFill>
              </a:rPr>
              <a:t>Pourquoi toutes ces entrées « Semble actif » et « état actif » inutiles ? </a:t>
            </a:r>
            <a:endParaRPr lang="fr-FR" dirty="0" smtClean="0">
              <a:solidFill>
                <a:schemeClr val="tx2"/>
              </a:solidFill>
            </a:endParaRPr>
          </a:p>
          <a:p>
            <a:pPr lvl="2" eaLnBrk="1" hangingPunct="1">
              <a:defRPr/>
            </a:pPr>
            <a:r>
              <a:rPr lang="fr-FR" dirty="0" smtClean="0"/>
              <a:t>Aider l’administration dans les configurations au travers d’assistants</a:t>
            </a:r>
          </a:p>
          <a:p>
            <a:pPr lvl="3" eaLnBrk="1" hangingPunct="1">
              <a:defRPr/>
            </a:pPr>
            <a:r>
              <a:rPr lang="fr-FR" i="1" dirty="0" smtClean="0">
                <a:solidFill>
                  <a:schemeClr val="tx2"/>
                </a:solidFill>
              </a:rPr>
              <a:t>Je souhaite rendre ce partage hautement disponible…</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a:srcRect/>
          <a:stretch>
            <a:fillRect/>
          </a:stretch>
        </p:blipFill>
        <p:spPr bwMode="auto">
          <a:xfrm>
            <a:off x="1143000" y="1862138"/>
            <a:ext cx="6848475" cy="3133725"/>
          </a:xfrm>
          <a:prstGeom prst="rect">
            <a:avLst/>
          </a:prstGeom>
          <a:noFill/>
          <a:ln w="9525">
            <a:noFill/>
            <a:miter lim="800000"/>
            <a:headEnd/>
            <a:tailEnd/>
          </a:ln>
        </p:spPr>
      </p:pic>
      <p:sp>
        <p:nvSpPr>
          <p:cNvPr id="364547" name="Text Box 3"/>
          <p:cNvSpPr txBox="1">
            <a:spLocks noChangeArrowheads="1"/>
          </p:cNvSpPr>
          <p:nvPr/>
        </p:nvSpPr>
        <p:spPr bwMode="auto">
          <a:xfrm>
            <a:off x="1860550" y="1144588"/>
            <a:ext cx="6280374" cy="480131"/>
          </a:xfrm>
          <a:prstGeom prst="rect">
            <a:avLst/>
          </a:prstGeom>
          <a:noFill/>
          <a:ln w="9525">
            <a:noFill/>
            <a:miter lim="800000"/>
            <a:headEnd/>
            <a:tailEnd/>
          </a:ln>
          <a:effectLst/>
        </p:spPr>
        <p:txBody>
          <a:bodyPr wrap="none">
            <a:spAutoFit/>
          </a:bodyPr>
          <a:lstStyle/>
          <a:p>
            <a:pPr>
              <a:lnSpc>
                <a:spcPct val="90000"/>
              </a:lnSpc>
              <a:spcBef>
                <a:spcPct val="30000"/>
              </a:spcBef>
              <a:buClr>
                <a:schemeClr val="tx2"/>
              </a:buClr>
              <a:buSzPct val="55000"/>
              <a:buFont typeface="Wingdings" pitchFamily="2" charset="2"/>
              <a:buNone/>
              <a:defRPr/>
            </a:pPr>
            <a:r>
              <a:rPr lang="en-US" sz="2800" b="1" i="1" dirty="0">
                <a:solidFill>
                  <a:schemeClr val="hlink"/>
                </a:solidFill>
              </a:rPr>
              <a:t>Cluster Administrator </a:t>
            </a:r>
            <a:r>
              <a:rPr lang="en-US" sz="2800" b="1" i="1" dirty="0" err="1" smtClean="0">
                <a:solidFill>
                  <a:schemeClr val="hlink"/>
                </a:solidFill>
              </a:rPr>
              <a:t>aujourd’hu</a:t>
            </a:r>
            <a:r>
              <a:rPr lang="en-US" sz="2800" b="1" i="1" dirty="0" err="1" smtClean="0">
                <a:solidFill>
                  <a:schemeClr val="hlink"/>
                </a:solidFill>
                <a:effectLst>
                  <a:outerShdw blurRad="38100" dist="38100" dir="2700000" algn="tl">
                    <a:srgbClr val="000000">
                      <a:alpha val="43137"/>
                    </a:srgbClr>
                  </a:outerShdw>
                </a:effectLst>
              </a:rPr>
              <a:t>i</a:t>
            </a:r>
            <a:r>
              <a:rPr lang="en-US" sz="2800" b="1" i="1" dirty="0" smtClean="0">
                <a:solidFill>
                  <a:schemeClr val="hlink"/>
                </a:solidFill>
                <a:effectLst>
                  <a:outerShdw blurRad="38100" dist="38100" dir="2700000" algn="tl">
                    <a:srgbClr val="000000">
                      <a:alpha val="43137"/>
                    </a:srgbClr>
                  </a:outerShdw>
                </a:effectLst>
              </a:rPr>
              <a:t>…</a:t>
            </a:r>
            <a:endParaRPr lang="en-US" sz="2800" b="1" i="1" dirty="0">
              <a:solidFill>
                <a:schemeClr val="hlink"/>
              </a:solidFill>
              <a:effectLst>
                <a:outerShdw blurRad="38100" dist="38100" dir="2700000" algn="tl">
                  <a:srgbClr val="000000">
                    <a:alpha val="43137"/>
                  </a:srgbClr>
                </a:outerShdw>
              </a:effectLst>
            </a:endParaRPr>
          </a:p>
        </p:txBody>
      </p:sp>
      <p:sp>
        <p:nvSpPr>
          <p:cNvPr id="364548" name="Rectangle 4"/>
          <p:cNvSpPr>
            <a:spLocks noGrp="1" noChangeArrowheads="1"/>
          </p:cNvSpPr>
          <p:nvPr>
            <p:ph type="title"/>
          </p:nvPr>
        </p:nvSpPr>
        <p:spPr>
          <a:xfrm>
            <a:off x="0" y="0"/>
            <a:ext cx="8229600" cy="846034"/>
          </a:xfrm>
        </p:spPr>
        <p:txBody>
          <a:bodyPr/>
          <a:lstStyle/>
          <a:p>
            <a:r>
              <a:rPr lang="en-US" sz="3600" dirty="0" smtClean="0"/>
              <a:t>Nouvelle console MMC</a:t>
            </a:r>
          </a:p>
        </p:txBody>
      </p:sp>
      <p:pic>
        <p:nvPicPr>
          <p:cNvPr id="364549" name="Picture 5" descr="sample"/>
          <p:cNvPicPr>
            <a:picLocks noChangeAspect="1" noChangeArrowheads="1"/>
          </p:cNvPicPr>
          <p:nvPr/>
        </p:nvPicPr>
        <p:blipFill>
          <a:blip r:embed="rId4"/>
          <a:srcRect/>
          <a:stretch>
            <a:fillRect/>
          </a:stretch>
        </p:blipFill>
        <p:spPr bwMode="auto">
          <a:xfrm>
            <a:off x="556578" y="863604"/>
            <a:ext cx="8221662" cy="599439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64548"/>
                                        </p:tgtEl>
                                        <p:attrNameLst>
                                          <p:attrName>style.visibility</p:attrName>
                                        </p:attrNameLst>
                                      </p:cBhvr>
                                      <p:to>
                                        <p:strVal val="visible"/>
                                      </p:to>
                                    </p:set>
                                    <p:anim calcmode="lin" valueType="num">
                                      <p:cBhvr additive="base">
                                        <p:cTn id="7" dur="500" fill="hold"/>
                                        <p:tgtEl>
                                          <p:spTgt spid="364548"/>
                                        </p:tgtEl>
                                        <p:attrNameLst>
                                          <p:attrName>ppt_x</p:attrName>
                                        </p:attrNameLst>
                                      </p:cBhvr>
                                      <p:tavLst>
                                        <p:tav tm="0">
                                          <p:val>
                                            <p:strVal val="0-#ppt_w/2"/>
                                          </p:val>
                                        </p:tav>
                                        <p:tav tm="100000">
                                          <p:val>
                                            <p:strVal val="#ppt_x"/>
                                          </p:val>
                                        </p:tav>
                                      </p:tavLst>
                                    </p:anim>
                                    <p:anim calcmode="lin" valueType="num">
                                      <p:cBhvr additive="base">
                                        <p:cTn id="8" dur="500" fill="hold"/>
                                        <p:tgtEl>
                                          <p:spTgt spid="364548"/>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364549"/>
                                        </p:tgtEl>
                                        <p:attrNameLst>
                                          <p:attrName>style.visibility</p:attrName>
                                        </p:attrNameLst>
                                      </p:cBhvr>
                                      <p:to>
                                        <p:strVal val="visible"/>
                                      </p:to>
                                    </p:set>
                                    <p:animEffect transition="in" filter="fade">
                                      <p:cBhvr>
                                        <p:cTn id="11" dur="500"/>
                                        <p:tgtEl>
                                          <p:spTgt spid="364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54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a:xfrm>
            <a:off x="381000" y="228600"/>
            <a:ext cx="8763000" cy="615553"/>
          </a:xfrm>
        </p:spPr>
        <p:txBody>
          <a:bodyPr/>
          <a:lstStyle/>
          <a:p>
            <a:pPr eaLnBrk="1" hangingPunct="1">
              <a:defRPr/>
            </a:pPr>
            <a:r>
              <a:rPr lang="fr-FR" sz="4000" dirty="0" smtClean="0"/>
              <a:t>Améliorations Cluster de fichiers</a:t>
            </a:r>
          </a:p>
        </p:txBody>
      </p:sp>
      <p:sp>
        <p:nvSpPr>
          <p:cNvPr id="354307" name="Rectangle 3"/>
          <p:cNvSpPr>
            <a:spLocks noGrp="1" noChangeArrowheads="1"/>
          </p:cNvSpPr>
          <p:nvPr>
            <p:ph idx="1"/>
          </p:nvPr>
        </p:nvSpPr>
        <p:spPr>
          <a:xfrm>
            <a:off x="381000" y="1198733"/>
            <a:ext cx="8356600" cy="4440067"/>
          </a:xfrm>
        </p:spPr>
        <p:txBody>
          <a:bodyPr/>
          <a:lstStyle/>
          <a:p>
            <a:pPr eaLnBrk="1" hangingPunct="1">
              <a:lnSpc>
                <a:spcPct val="80000"/>
              </a:lnSpc>
              <a:defRPr/>
            </a:pPr>
            <a:r>
              <a:rPr lang="fr-FR" sz="2800" dirty="0" smtClean="0"/>
              <a:t>Simplification de la mise en place</a:t>
            </a:r>
          </a:p>
          <a:p>
            <a:pPr lvl="1" eaLnBrk="1" hangingPunct="1">
              <a:lnSpc>
                <a:spcPct val="80000"/>
              </a:lnSpc>
              <a:defRPr/>
            </a:pPr>
            <a:r>
              <a:rPr lang="fr-FR" sz="2400" dirty="0" smtClean="0"/>
              <a:t>Créer en seulement 3 étapes via l’assistant</a:t>
            </a:r>
          </a:p>
          <a:p>
            <a:pPr lvl="1" eaLnBrk="1" hangingPunct="1">
              <a:lnSpc>
                <a:spcPct val="80000"/>
              </a:lnSpc>
              <a:buNone/>
              <a:defRPr/>
            </a:pPr>
            <a:endParaRPr lang="fr-FR" sz="2400" dirty="0" smtClean="0"/>
          </a:p>
          <a:p>
            <a:pPr eaLnBrk="1" hangingPunct="1">
              <a:lnSpc>
                <a:spcPct val="80000"/>
              </a:lnSpc>
              <a:defRPr/>
            </a:pPr>
            <a:r>
              <a:rPr lang="fr-FR" sz="2800" dirty="0" smtClean="0"/>
              <a:t>Intégration avec l’explorateur Windows</a:t>
            </a:r>
          </a:p>
          <a:p>
            <a:pPr lvl="1" eaLnBrk="1" hangingPunct="1">
              <a:lnSpc>
                <a:spcPct val="80000"/>
              </a:lnSpc>
              <a:defRPr/>
            </a:pPr>
            <a:r>
              <a:rPr lang="fr-FR" sz="2400" dirty="0" smtClean="0"/>
              <a:t>Créer un partage comme sur un simple serveur de fichiers</a:t>
            </a:r>
          </a:p>
          <a:p>
            <a:pPr lvl="1" eaLnBrk="1" hangingPunct="1">
              <a:lnSpc>
                <a:spcPct val="80000"/>
              </a:lnSpc>
              <a:buNone/>
              <a:defRPr/>
            </a:pPr>
            <a:endParaRPr lang="fr-FR" sz="2400" dirty="0" smtClean="0"/>
          </a:p>
          <a:p>
            <a:pPr eaLnBrk="1" hangingPunct="1">
              <a:lnSpc>
                <a:spcPct val="80000"/>
              </a:lnSpc>
              <a:defRPr/>
            </a:pPr>
            <a:r>
              <a:rPr lang="fr-FR" sz="2800" dirty="0" smtClean="0"/>
              <a:t>Partages propres à l’instance </a:t>
            </a:r>
            <a:r>
              <a:rPr lang="fr-FR" sz="2800" dirty="0" err="1" smtClean="0"/>
              <a:t>clusterisée</a:t>
            </a:r>
            <a:endParaRPr lang="fr-FR" sz="2800" dirty="0" smtClean="0"/>
          </a:p>
          <a:p>
            <a:pPr lvl="1" eaLnBrk="1" hangingPunct="1">
              <a:lnSpc>
                <a:spcPct val="80000"/>
              </a:lnSpc>
              <a:defRPr/>
            </a:pPr>
            <a:r>
              <a:rPr lang="fr-FR" sz="2400" dirty="0" smtClean="0"/>
              <a:t>Ne vois que les partages disponibles sous l’instance </a:t>
            </a:r>
            <a:r>
              <a:rPr lang="fr-FR" sz="2400" dirty="0" err="1" smtClean="0"/>
              <a:t>clusterisée</a:t>
            </a:r>
            <a:r>
              <a:rPr lang="fr-FR" sz="2400" dirty="0" smtClean="0"/>
              <a:t> (FCI)</a:t>
            </a:r>
          </a:p>
          <a:p>
            <a:pPr lvl="1" eaLnBrk="1" hangingPunct="1">
              <a:lnSpc>
                <a:spcPct val="80000"/>
              </a:lnSpc>
              <a:defRPr/>
            </a:pPr>
            <a:r>
              <a:rPr lang="fr-FR" sz="2400" dirty="0" smtClean="0"/>
              <a:t>Supprime la confusion que peut avoir l’utilisateur lors de l’accès au cluster</a:t>
            </a:r>
          </a:p>
          <a:p>
            <a:pPr eaLnBrk="1" hangingPunct="1">
              <a:lnSpc>
                <a:spcPct val="80000"/>
              </a:lnSpc>
              <a:buFont typeface="Wingdings" pitchFamily="2" charset="2"/>
              <a:buNone/>
              <a:defRPr/>
            </a:pPr>
            <a:endParaRPr lang="fr-FR" dirty="0" smtClean="0"/>
          </a:p>
          <a:p>
            <a:pPr eaLnBrk="1" hangingPunct="1">
              <a:lnSpc>
                <a:spcPct val="80000"/>
              </a:lnSpc>
              <a:defRPr/>
            </a:pPr>
            <a:endParaRPr lang="fr-FR" dirty="0" smtClean="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p:txBody>
          <a:bodyPr/>
          <a:lstStyle/>
          <a:p>
            <a:pPr eaLnBrk="1" hangingPunct="1">
              <a:defRPr/>
            </a:pPr>
            <a:r>
              <a:rPr lang="en-US" sz="3600" dirty="0" smtClean="0"/>
              <a:t>Cluster en mode “Server Core”</a:t>
            </a:r>
          </a:p>
        </p:txBody>
      </p:sp>
      <p:sp>
        <p:nvSpPr>
          <p:cNvPr id="394243" name="Rectangle 3"/>
          <p:cNvSpPr>
            <a:spLocks noGrp="1" noChangeArrowheads="1"/>
          </p:cNvSpPr>
          <p:nvPr>
            <p:ph idx="1"/>
          </p:nvPr>
        </p:nvSpPr>
        <p:spPr>
          <a:xfrm>
            <a:off x="304800" y="1244971"/>
            <a:ext cx="8610600" cy="4684359"/>
          </a:xfrm>
        </p:spPr>
        <p:txBody>
          <a:bodyPr/>
          <a:lstStyle/>
          <a:p>
            <a:pPr eaLnBrk="1" hangingPunct="1">
              <a:defRPr/>
            </a:pPr>
            <a:r>
              <a:rPr lang="fr-FR" sz="2800" dirty="0" smtClean="0"/>
              <a:t>Support en mode “server </a:t>
            </a:r>
            <a:r>
              <a:rPr lang="fr-FR" sz="2800" dirty="0" err="1" smtClean="0"/>
              <a:t>Core</a:t>
            </a:r>
            <a:r>
              <a:rPr lang="fr-FR" sz="2800" dirty="0" smtClean="0"/>
              <a:t>”</a:t>
            </a:r>
          </a:p>
          <a:p>
            <a:pPr lvl="1" eaLnBrk="1" hangingPunct="1">
              <a:defRPr/>
            </a:pPr>
            <a:r>
              <a:rPr lang="fr-FR" sz="2400" dirty="0" smtClean="0"/>
              <a:t>Cluster de fichier (inclus DFS), Impression, WINS, DHCP, et les rôles de </a:t>
            </a:r>
            <a:r>
              <a:rPr lang="fr-FR" sz="2400" dirty="0" err="1" smtClean="0"/>
              <a:t>Virtualisation</a:t>
            </a:r>
            <a:endParaRPr lang="fr-FR" sz="2400" dirty="0" smtClean="0"/>
          </a:p>
          <a:p>
            <a:pPr lvl="1" eaLnBrk="1" hangingPunct="1">
              <a:defRPr/>
            </a:pPr>
            <a:r>
              <a:rPr lang="fr-FR" sz="2400" dirty="0" smtClean="0"/>
              <a:t>Pas d’interface graphique utilisateur</a:t>
            </a:r>
          </a:p>
          <a:p>
            <a:pPr lvl="2" eaLnBrk="1" hangingPunct="1">
              <a:defRPr/>
            </a:pPr>
            <a:r>
              <a:rPr lang="fr-FR" sz="2000" dirty="0" smtClean="0"/>
              <a:t>Administration via ligne de commande (Cluster.exe)</a:t>
            </a:r>
          </a:p>
          <a:p>
            <a:pPr lvl="2" eaLnBrk="1" hangingPunct="1">
              <a:defRPr/>
            </a:pPr>
            <a:r>
              <a:rPr lang="fr-FR" sz="2000" dirty="0" smtClean="0"/>
              <a:t>Administration distante via la console d’administration Cluster</a:t>
            </a:r>
          </a:p>
          <a:p>
            <a:pPr lvl="1" eaLnBrk="1" hangingPunct="1">
              <a:defRPr/>
            </a:pPr>
            <a:r>
              <a:rPr lang="fr-FR" sz="2400" dirty="0" smtClean="0"/>
              <a:t>Syntaxe d’installation:</a:t>
            </a:r>
          </a:p>
          <a:p>
            <a:pPr lvl="1" eaLnBrk="1" hangingPunct="1">
              <a:buNone/>
              <a:defRPr/>
            </a:pPr>
            <a:r>
              <a:rPr lang="fr-FR" sz="2400" dirty="0" smtClean="0">
                <a:solidFill>
                  <a:schemeClr val="accent2"/>
                </a:solidFill>
              </a:rPr>
              <a:t>			</a:t>
            </a:r>
            <a:r>
              <a:rPr lang="fr-FR" sz="2400" dirty="0" smtClean="0">
                <a:solidFill>
                  <a:srgbClr val="C00000"/>
                </a:solidFill>
              </a:rPr>
              <a:t>Start /w </a:t>
            </a:r>
            <a:r>
              <a:rPr lang="fr-FR" sz="2400" dirty="0" err="1" smtClean="0">
                <a:solidFill>
                  <a:srgbClr val="C00000"/>
                </a:solidFill>
              </a:rPr>
              <a:t>ocsetup</a:t>
            </a:r>
            <a:r>
              <a:rPr lang="fr-FR" sz="2400" dirty="0" smtClean="0">
                <a:solidFill>
                  <a:srgbClr val="C00000"/>
                </a:solidFill>
              </a:rPr>
              <a:t> </a:t>
            </a:r>
            <a:r>
              <a:rPr lang="fr-FR" sz="2400" dirty="0" err="1" smtClean="0">
                <a:solidFill>
                  <a:srgbClr val="C00000"/>
                </a:solidFill>
              </a:rPr>
              <a:t>FailoverCluster</a:t>
            </a:r>
            <a:r>
              <a:rPr lang="fr-FR" sz="2400" dirty="0" smtClean="0">
                <a:solidFill>
                  <a:srgbClr val="C00000"/>
                </a:solidFill>
              </a:rPr>
              <a:t>-</a:t>
            </a:r>
            <a:r>
              <a:rPr lang="fr-FR" sz="2400" dirty="0" err="1" smtClean="0">
                <a:solidFill>
                  <a:srgbClr val="C00000"/>
                </a:solidFill>
              </a:rPr>
              <a:t>Core</a:t>
            </a:r>
            <a:endParaRPr lang="fr-FR" sz="2400" dirty="0" smtClean="0">
              <a:solidFill>
                <a:srgbClr val="C00000"/>
              </a:solidFill>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381000" y="170325"/>
            <a:ext cx="8393113" cy="667875"/>
          </a:xfrm>
        </p:spPr>
        <p:txBody>
          <a:bodyPr/>
          <a:lstStyle/>
          <a:p>
            <a:pPr eaLnBrk="1" hangingPunct="1">
              <a:defRPr/>
            </a:pPr>
            <a:r>
              <a:rPr lang="fr-FR" sz="3600" dirty="0" smtClean="0"/>
              <a:t>Evolutions réseaux</a:t>
            </a:r>
          </a:p>
        </p:txBody>
      </p:sp>
      <p:sp>
        <p:nvSpPr>
          <p:cNvPr id="247811" name="Rectangle 3"/>
          <p:cNvSpPr>
            <a:spLocks noGrp="1" noChangeArrowheads="1"/>
          </p:cNvSpPr>
          <p:nvPr>
            <p:ph idx="1"/>
          </p:nvPr>
        </p:nvSpPr>
        <p:spPr>
          <a:xfrm>
            <a:off x="381000" y="990600"/>
            <a:ext cx="8388350" cy="5091113"/>
          </a:xfrm>
        </p:spPr>
        <p:txBody>
          <a:bodyPr/>
          <a:lstStyle/>
          <a:p>
            <a:pPr eaLnBrk="1" hangingPunct="1">
              <a:defRPr/>
            </a:pPr>
            <a:r>
              <a:rPr lang="fr-FR" altLang="ja-JP" sz="2800" dirty="0" smtClean="0">
                <a:ea typeface="ＭＳ Ｐゴシック" pitchFamily="-28" charset="-128"/>
              </a:rPr>
              <a:t>Intégration avec la pile TCP/IP de Windows server 2008</a:t>
            </a:r>
          </a:p>
          <a:p>
            <a:pPr eaLnBrk="1" hangingPunct="1">
              <a:defRPr/>
            </a:pPr>
            <a:r>
              <a:rPr lang="fr-FR" altLang="ja-JP" sz="2800" dirty="0" smtClean="0">
                <a:ea typeface="ＭＳ Ｐゴシック" pitchFamily="-28" charset="-128"/>
              </a:rPr>
              <a:t>Support de l’IPv6</a:t>
            </a:r>
          </a:p>
          <a:p>
            <a:pPr lvl="1" eaLnBrk="1" hangingPunct="1">
              <a:spcBef>
                <a:spcPct val="50000"/>
              </a:spcBef>
              <a:defRPr/>
            </a:pPr>
            <a:r>
              <a:rPr lang="fr-FR" sz="2400" dirty="0" smtClean="0"/>
              <a:t>Support natif de l’accès des clients en IPv6 ou Tunnel IPv6</a:t>
            </a:r>
          </a:p>
          <a:p>
            <a:pPr lvl="1" eaLnBrk="1" hangingPunct="1">
              <a:defRPr/>
            </a:pPr>
            <a:r>
              <a:rPr lang="fr-FR" altLang="ja-JP" sz="2400" dirty="0" smtClean="0">
                <a:ea typeface="ＭＳ Ｐゴシック" pitchFamily="-28" charset="-128"/>
              </a:rPr>
              <a:t>Communication inter-</a:t>
            </a:r>
            <a:r>
              <a:rPr lang="fr-FR" altLang="ja-JP" sz="2400" dirty="0" err="1" smtClean="0">
                <a:ea typeface="ＭＳ Ｐゴシック" pitchFamily="-28" charset="-128"/>
              </a:rPr>
              <a:t>noeud</a:t>
            </a:r>
            <a:r>
              <a:rPr lang="fr-FR" altLang="ja-JP" sz="2400" dirty="0" smtClean="0">
                <a:ea typeface="ＭＳ Ｐゴシック" pitchFamily="-28" charset="-128"/>
              </a:rPr>
              <a:t> en IPv6</a:t>
            </a:r>
          </a:p>
          <a:p>
            <a:pPr eaLnBrk="1" hangingPunct="1">
              <a:defRPr/>
            </a:pPr>
            <a:r>
              <a:rPr lang="fr-FR" altLang="ja-JP" sz="2800" dirty="0" smtClean="0">
                <a:ea typeface="ＭＳ Ｐゴシック" pitchFamily="-28" charset="-128"/>
              </a:rPr>
              <a:t>Support de DHCP pour les ressources IPv4</a:t>
            </a:r>
          </a:p>
          <a:p>
            <a:pPr lvl="1" eaLnBrk="1" hangingPunct="1">
              <a:defRPr/>
            </a:pPr>
            <a:r>
              <a:rPr lang="fr-FR" sz="2400" dirty="0" smtClean="0">
                <a:ea typeface="ＭＳ Ｐゴシック" pitchFamily="-28" charset="-128"/>
              </a:rPr>
              <a:t>Obtention d’une adresse IP depuis un serveur DHCP</a:t>
            </a:r>
          </a:p>
          <a:p>
            <a:pPr lvl="1" eaLnBrk="1" hangingPunct="1">
              <a:defRPr/>
            </a:pPr>
            <a:r>
              <a:rPr lang="fr-FR" sz="2400" dirty="0" smtClean="0">
                <a:ea typeface="ＭＳ Ｐゴシック" pitchFamily="-28" charset="-128"/>
              </a:rPr>
              <a:t>Elimine la gestion des adresses IP statiques</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a:xfrm>
            <a:off x="381000" y="170325"/>
            <a:ext cx="8393113" cy="667875"/>
          </a:xfrm>
        </p:spPr>
        <p:txBody>
          <a:bodyPr/>
          <a:lstStyle/>
          <a:p>
            <a:pPr eaLnBrk="1" hangingPunct="1">
              <a:defRPr/>
            </a:pPr>
            <a:r>
              <a:rPr lang="fr-FR" sz="3600" dirty="0" smtClean="0"/>
              <a:t>Améliorations réseaux</a:t>
            </a:r>
            <a:endParaRPr lang="en-US" sz="3600" dirty="0" smtClean="0"/>
          </a:p>
        </p:txBody>
      </p:sp>
      <p:sp>
        <p:nvSpPr>
          <p:cNvPr id="317443" name="Rectangle 3"/>
          <p:cNvSpPr>
            <a:spLocks noGrp="1" noChangeArrowheads="1"/>
          </p:cNvSpPr>
          <p:nvPr>
            <p:ph idx="1"/>
          </p:nvPr>
        </p:nvSpPr>
        <p:spPr>
          <a:xfrm>
            <a:off x="381000" y="869950"/>
            <a:ext cx="8388350" cy="5146024"/>
          </a:xfrm>
        </p:spPr>
        <p:txBody>
          <a:bodyPr/>
          <a:lstStyle/>
          <a:p>
            <a:pPr eaLnBrk="1" hangingPunct="1">
              <a:defRPr/>
            </a:pPr>
            <a:r>
              <a:rPr lang="fr-FR" sz="2800" dirty="0" smtClean="0"/>
              <a:t>Plus de dépendance NetBIOS</a:t>
            </a:r>
          </a:p>
          <a:p>
            <a:pPr lvl="1" eaLnBrk="1" hangingPunct="1">
              <a:defRPr/>
            </a:pPr>
            <a:r>
              <a:rPr lang="fr-FR" sz="2400" dirty="0" smtClean="0"/>
              <a:t>Prêt pour les environnements sans NetBIOS</a:t>
            </a:r>
          </a:p>
          <a:p>
            <a:pPr lvl="2" eaLnBrk="1" hangingPunct="1">
              <a:defRPr/>
            </a:pPr>
            <a:r>
              <a:rPr lang="fr-FR" sz="2000" dirty="0" smtClean="0"/>
              <a:t>Simplifie le transport du trafic SMB</a:t>
            </a:r>
          </a:p>
          <a:p>
            <a:pPr lvl="2" eaLnBrk="1" hangingPunct="1">
              <a:defRPr/>
            </a:pPr>
            <a:r>
              <a:rPr lang="fr-FR" sz="2000" dirty="0" smtClean="0"/>
              <a:t>Supprime les broadcastes liés à la résolution WINS et NetBIOS</a:t>
            </a:r>
          </a:p>
          <a:p>
            <a:pPr lvl="2" eaLnBrk="1" hangingPunct="1">
              <a:defRPr/>
            </a:pPr>
            <a:r>
              <a:rPr lang="fr-FR" sz="2000" dirty="0" smtClean="0"/>
              <a:t>Standardise la résolution de nom via DNS</a:t>
            </a:r>
          </a:p>
          <a:p>
            <a:pPr eaLnBrk="1" hangingPunct="1">
              <a:defRPr/>
            </a:pPr>
            <a:r>
              <a:rPr lang="fr-FR" altLang="ja-JP" sz="2800" dirty="0" smtClean="0">
                <a:ea typeface="ＭＳ Ｐゴシック" pitchFamily="-28" charset="-128"/>
              </a:rPr>
              <a:t>Remplacement des protocoles RPC datagramme  par des protocoles sécurisés de type session TCP</a:t>
            </a:r>
          </a:p>
          <a:p>
            <a:pPr eaLnBrk="1" hangingPunct="1">
              <a:defRPr/>
            </a:pPr>
            <a:r>
              <a:rPr lang="fr-FR" altLang="ja-JP" sz="2800" dirty="0" smtClean="0">
                <a:ea typeface="ＭＳ Ｐゴシック" pitchFamily="-28" charset="-128"/>
              </a:rPr>
              <a:t>Améliorations </a:t>
            </a:r>
            <a:r>
              <a:rPr lang="fr-FR" altLang="ja-JP" sz="2800" dirty="0" err="1" smtClean="0">
                <a:ea typeface="ＭＳ Ｐゴシック" pitchFamily="-28" charset="-128"/>
              </a:rPr>
              <a:t>IPSec</a:t>
            </a:r>
            <a:r>
              <a:rPr lang="fr-FR" altLang="ja-JP" sz="2800" dirty="0" smtClean="0">
                <a:ea typeface="ＭＳ Ｐゴシック" pitchFamily="-28" charset="-128"/>
              </a:rPr>
              <a:t> afin que la bascule soit pratiquement instantanée pour les clients</a:t>
            </a:r>
            <a:endParaRPr lang="fr-FR" sz="2800" dirty="0" smtClean="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9" name="Rectangle 3"/>
          <p:cNvSpPr>
            <a:spLocks noGrp="1" noChangeArrowheads="1"/>
          </p:cNvSpPr>
          <p:nvPr>
            <p:ph type="title"/>
          </p:nvPr>
        </p:nvSpPr>
        <p:spPr>
          <a:xfrm>
            <a:off x="381000" y="228600"/>
            <a:ext cx="8393113" cy="1422400"/>
          </a:xfrm>
        </p:spPr>
        <p:txBody>
          <a:bodyPr/>
          <a:lstStyle/>
          <a:p>
            <a:pPr eaLnBrk="1" hangingPunct="1">
              <a:defRPr/>
            </a:pPr>
            <a:r>
              <a:rPr lang="fr-FR" sz="3600" dirty="0" smtClean="0"/>
              <a:t>Evolutions Stockage</a:t>
            </a:r>
            <a:r>
              <a:rPr lang="fr-FR" dirty="0" smtClean="0"/>
              <a:t/>
            </a:r>
            <a:br>
              <a:rPr lang="fr-FR" dirty="0" smtClean="0"/>
            </a:br>
            <a:endParaRPr lang="en-US" dirty="0" smtClean="0"/>
          </a:p>
        </p:txBody>
      </p:sp>
      <p:sp>
        <p:nvSpPr>
          <p:cNvPr id="367620" name="Rectangle 4"/>
          <p:cNvSpPr>
            <a:spLocks noGrp="1" noChangeArrowheads="1"/>
          </p:cNvSpPr>
          <p:nvPr>
            <p:ph idx="1"/>
          </p:nvPr>
        </p:nvSpPr>
        <p:spPr>
          <a:xfrm>
            <a:off x="304800" y="1159163"/>
            <a:ext cx="8388350" cy="4632037"/>
          </a:xfrm>
        </p:spPr>
        <p:txBody>
          <a:bodyPr/>
          <a:lstStyle/>
          <a:p>
            <a:pPr eaLnBrk="1" hangingPunct="1">
              <a:defRPr/>
            </a:pPr>
            <a:r>
              <a:rPr lang="fr-FR" altLang="ja-JP" sz="2800" dirty="0" smtClean="0">
                <a:ea typeface="ＭＳ Ｐゴシック" pitchFamily="-28" charset="-128"/>
              </a:rPr>
              <a:t>Mécanisme amélioré pour la gestion des disques partagés</a:t>
            </a:r>
          </a:p>
          <a:p>
            <a:pPr lvl="1" eaLnBrk="1" hangingPunct="1">
              <a:defRPr/>
            </a:pPr>
            <a:r>
              <a:rPr lang="fr-FR" altLang="ja-JP" sz="2400" dirty="0" smtClean="0">
                <a:ea typeface="ＭＳ Ｐゴシック" pitchFamily="-28" charset="-128"/>
              </a:rPr>
              <a:t>Utilisation des « Persistent </a:t>
            </a:r>
            <a:r>
              <a:rPr lang="fr-FR" altLang="ja-JP" sz="2400" dirty="0" err="1" smtClean="0">
                <a:ea typeface="ＭＳ Ｐゴシック" pitchFamily="-28" charset="-128"/>
              </a:rPr>
              <a:t>Reservations</a:t>
            </a:r>
            <a:r>
              <a:rPr lang="fr-FR" altLang="ja-JP" sz="2400" dirty="0" smtClean="0">
                <a:ea typeface="ＭＳ Ｐゴシック" pitchFamily="-28" charset="-128"/>
              </a:rPr>
              <a:t> »</a:t>
            </a:r>
          </a:p>
          <a:p>
            <a:pPr lvl="1" eaLnBrk="1" hangingPunct="1">
              <a:defRPr/>
            </a:pPr>
            <a:r>
              <a:rPr lang="fr-FR" altLang="ja-JP" sz="2400" b="1" dirty="0" smtClean="0">
                <a:ea typeface="ＭＳ Ｐゴシック" pitchFamily="-28" charset="-128"/>
              </a:rPr>
              <a:t>Nouvel algorithme pour gérer les disques partagés</a:t>
            </a:r>
          </a:p>
          <a:p>
            <a:pPr eaLnBrk="1" hangingPunct="1">
              <a:defRPr/>
            </a:pPr>
            <a:r>
              <a:rPr lang="fr-FR" sz="2800" dirty="0" smtClean="0"/>
              <a:t>Plus de </a:t>
            </a:r>
            <a:r>
              <a:rPr lang="fr-FR" sz="2800" dirty="0" err="1" smtClean="0"/>
              <a:t>resets</a:t>
            </a:r>
            <a:r>
              <a:rPr lang="fr-FR" sz="2800" dirty="0" smtClean="0"/>
              <a:t> des périphériques avec </a:t>
            </a:r>
            <a:r>
              <a:rPr lang="fr-FR" sz="2800" dirty="0" err="1" smtClean="0"/>
              <a:t>PR’s</a:t>
            </a:r>
            <a:r>
              <a:rPr lang="fr-FR" sz="2800" dirty="0" smtClean="0"/>
              <a:t>!</a:t>
            </a:r>
          </a:p>
          <a:p>
            <a:pPr lvl="1" eaLnBrk="1" hangingPunct="1">
              <a:defRPr/>
            </a:pPr>
            <a:r>
              <a:rPr lang="fr-FR" sz="2400" dirty="0" smtClean="0"/>
              <a:t>Plus d’utilisation des SCSI Bus </a:t>
            </a:r>
            <a:r>
              <a:rPr lang="fr-FR" sz="2400" dirty="0" err="1" smtClean="0"/>
              <a:t>Resets</a:t>
            </a:r>
            <a:r>
              <a:rPr lang="fr-FR" sz="2400" dirty="0" smtClean="0"/>
              <a:t> qui peuvent perturber le SAN</a:t>
            </a:r>
          </a:p>
          <a:p>
            <a:pPr eaLnBrk="1" hangingPunct="1">
              <a:defRPr/>
            </a:pPr>
            <a:r>
              <a:rPr lang="fr-FR" sz="2800" dirty="0" smtClean="0"/>
              <a:t>Les disques ne sont jamais laisser dans un mode non protégé</a:t>
            </a:r>
          </a:p>
          <a:p>
            <a:pPr eaLnBrk="1" hangingPunct="1">
              <a:defRPr/>
            </a:pPr>
            <a:r>
              <a:rPr lang="fr-FR" sz="2800" dirty="0" smtClean="0"/>
              <a:t>Intégration réduite dans la couche de gestion des disques du système</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6133" name="Rectangle 4"/>
          <p:cNvSpPr>
            <a:spLocks noChangeArrowheads="1"/>
          </p:cNvSpPr>
          <p:nvPr/>
        </p:nvSpPr>
        <p:spPr bwMode="auto">
          <a:xfrm>
            <a:off x="5654040" y="1036411"/>
            <a:ext cx="3489960" cy="4154488"/>
          </a:xfrm>
          <a:prstGeom prst="rect">
            <a:avLst/>
          </a:prstGeom>
          <a:solidFill>
            <a:srgbClr val="FFFFCC"/>
          </a:solidFill>
          <a:ln w="12700" algn="ctr">
            <a:noFill/>
            <a:miter lim="800000"/>
            <a:headEnd/>
            <a:tailEnd/>
          </a:ln>
        </p:spPr>
        <p:txBody>
          <a:bodyPr wrap="none" anchor="ctr"/>
          <a:lstStyle/>
          <a:p>
            <a:pPr eaLnBrk="0"/>
            <a:endParaRPr lang="fr-FR">
              <a:solidFill>
                <a:srgbClr val="000000"/>
              </a:solidFill>
            </a:endParaRPr>
          </a:p>
        </p:txBody>
      </p:sp>
      <p:sp>
        <p:nvSpPr>
          <p:cNvPr id="2" name="Rectangle 2"/>
          <p:cNvSpPr>
            <a:spLocks noGrp="1" noChangeArrowheads="1"/>
          </p:cNvSpPr>
          <p:nvPr>
            <p:ph type="title"/>
          </p:nvPr>
        </p:nvSpPr>
        <p:spPr>
          <a:xfrm>
            <a:off x="127033" y="214290"/>
            <a:ext cx="9088437" cy="641350"/>
          </a:xfrm>
        </p:spPr>
        <p:txBody>
          <a:bodyPr/>
          <a:lstStyle/>
          <a:p>
            <a:r>
              <a:rPr lang="fr-FR" sz="3600" dirty="0" smtClean="0"/>
              <a:t>Windows 2008 et </a:t>
            </a:r>
            <a:r>
              <a:rPr lang="fr-FR" sz="3600" dirty="0"/>
              <a:t>la sécurité</a:t>
            </a:r>
          </a:p>
        </p:txBody>
      </p:sp>
      <p:sp>
        <p:nvSpPr>
          <p:cNvPr id="1456131" name="Rectangle 3"/>
          <p:cNvSpPr>
            <a:spLocks noGrp="1" noChangeArrowheads="1"/>
          </p:cNvSpPr>
          <p:nvPr>
            <p:ph type="body" idx="4294967295"/>
          </p:nvPr>
        </p:nvSpPr>
        <p:spPr>
          <a:xfrm>
            <a:off x="0" y="928670"/>
            <a:ext cx="8696325" cy="6032500"/>
          </a:xfrm>
          <a:noFill/>
          <a:ln/>
        </p:spPr>
        <p:txBody>
          <a:bodyPr/>
          <a:lstStyle/>
          <a:p>
            <a:pPr>
              <a:lnSpc>
                <a:spcPct val="70000"/>
              </a:lnSpc>
            </a:pPr>
            <a:r>
              <a:rPr lang="fr-FR" sz="2000" b="1" dirty="0">
                <a:solidFill>
                  <a:schemeClr val="accent6"/>
                </a:solidFill>
              </a:rPr>
              <a:t>Résilience du système</a:t>
            </a:r>
            <a:r>
              <a:rPr lang="fr-FR" sz="1800" dirty="0">
                <a:solidFill>
                  <a:schemeClr val="accent6"/>
                </a:solidFill>
              </a:rPr>
              <a:t> </a:t>
            </a:r>
          </a:p>
          <a:p>
            <a:pPr lvl="1">
              <a:lnSpc>
                <a:spcPct val="70000"/>
              </a:lnSpc>
            </a:pPr>
            <a:r>
              <a:rPr lang="fr-FR" sz="1700" dirty="0"/>
              <a:t>Intégrité du code</a:t>
            </a:r>
          </a:p>
          <a:p>
            <a:pPr lvl="1">
              <a:lnSpc>
                <a:spcPct val="70000"/>
              </a:lnSpc>
            </a:pPr>
            <a:r>
              <a:rPr lang="fr-FR" sz="1700" dirty="0"/>
              <a:t>Renforcement des services Windows</a:t>
            </a:r>
          </a:p>
          <a:p>
            <a:pPr lvl="1">
              <a:lnSpc>
                <a:spcPct val="70000"/>
              </a:lnSpc>
            </a:pPr>
            <a:r>
              <a:rPr lang="fr-FR" sz="1700" dirty="0"/>
              <a:t>Contrôle de l’usage des périphériques</a:t>
            </a:r>
          </a:p>
          <a:p>
            <a:pPr lvl="1">
              <a:lnSpc>
                <a:spcPct val="70000"/>
              </a:lnSpc>
            </a:pPr>
            <a:r>
              <a:rPr lang="fr-FR" sz="1700" dirty="0" smtClean="0"/>
              <a:t>Mise </a:t>
            </a:r>
            <a:r>
              <a:rPr lang="fr-FR" sz="1700" dirty="0"/>
              <a:t>à jour du système</a:t>
            </a:r>
          </a:p>
          <a:p>
            <a:pPr>
              <a:lnSpc>
                <a:spcPct val="70000"/>
              </a:lnSpc>
            </a:pPr>
            <a:endParaRPr lang="fr-FR" sz="2000" b="1" dirty="0">
              <a:solidFill>
                <a:schemeClr val="accent6"/>
              </a:solidFill>
            </a:endParaRPr>
          </a:p>
          <a:p>
            <a:pPr>
              <a:lnSpc>
                <a:spcPct val="70000"/>
              </a:lnSpc>
            </a:pPr>
            <a:r>
              <a:rPr lang="fr-FR" sz="2000" b="1" dirty="0">
                <a:solidFill>
                  <a:schemeClr val="accent6"/>
                </a:solidFill>
              </a:rPr>
              <a:t>Fonctions réseaux</a:t>
            </a:r>
          </a:p>
          <a:p>
            <a:pPr lvl="1">
              <a:lnSpc>
                <a:spcPct val="70000"/>
              </a:lnSpc>
            </a:pPr>
            <a:r>
              <a:rPr lang="fr-FR" sz="1700" dirty="0" smtClean="0"/>
              <a:t>Pare-feu bidirectionnel / </a:t>
            </a:r>
            <a:r>
              <a:rPr lang="fr-FR" sz="1700" dirty="0" err="1" smtClean="0"/>
              <a:t>IPSec</a:t>
            </a:r>
            <a:endParaRPr lang="fr-FR" sz="1700" dirty="0"/>
          </a:p>
          <a:p>
            <a:pPr lvl="1">
              <a:lnSpc>
                <a:spcPct val="70000"/>
              </a:lnSpc>
            </a:pPr>
            <a:r>
              <a:rPr lang="fr-FR" sz="1700" dirty="0" smtClean="0"/>
              <a:t>Network </a:t>
            </a:r>
            <a:r>
              <a:rPr lang="fr-FR" sz="1700" dirty="0"/>
              <a:t>Access Protection (NAP)</a:t>
            </a:r>
          </a:p>
          <a:p>
            <a:pPr>
              <a:lnSpc>
                <a:spcPct val="70000"/>
              </a:lnSpc>
            </a:pPr>
            <a:endParaRPr lang="fr-FR" sz="1800" dirty="0"/>
          </a:p>
          <a:p>
            <a:pPr>
              <a:lnSpc>
                <a:spcPct val="70000"/>
              </a:lnSpc>
            </a:pPr>
            <a:r>
              <a:rPr lang="fr-FR" sz="2000" b="1" dirty="0">
                <a:solidFill>
                  <a:schemeClr val="accent6"/>
                </a:solidFill>
              </a:rPr>
              <a:t>User </a:t>
            </a:r>
            <a:r>
              <a:rPr lang="fr-FR" sz="2000" b="1" dirty="0" err="1">
                <a:solidFill>
                  <a:schemeClr val="accent6"/>
                </a:solidFill>
              </a:rPr>
              <a:t>Account</a:t>
            </a:r>
            <a:r>
              <a:rPr lang="fr-FR" sz="2000" b="1" dirty="0">
                <a:solidFill>
                  <a:schemeClr val="accent6"/>
                </a:solidFill>
              </a:rPr>
              <a:t> Control (UAC)</a:t>
            </a:r>
          </a:p>
          <a:p>
            <a:pPr>
              <a:lnSpc>
                <a:spcPct val="70000"/>
              </a:lnSpc>
            </a:pPr>
            <a:endParaRPr lang="fr-FR" sz="1800" b="1" dirty="0">
              <a:solidFill>
                <a:schemeClr val="accent1"/>
              </a:solidFill>
            </a:endParaRPr>
          </a:p>
          <a:p>
            <a:pPr>
              <a:lnSpc>
                <a:spcPct val="70000"/>
              </a:lnSpc>
            </a:pPr>
            <a:r>
              <a:rPr lang="fr-FR" sz="2000" b="1" dirty="0">
                <a:solidFill>
                  <a:schemeClr val="accent6"/>
                </a:solidFill>
              </a:rPr>
              <a:t>Internet Explorer 7</a:t>
            </a:r>
          </a:p>
          <a:p>
            <a:pPr lvl="1">
              <a:lnSpc>
                <a:spcPct val="70000"/>
              </a:lnSpc>
            </a:pPr>
            <a:r>
              <a:rPr lang="fr-FR" sz="1700" dirty="0" smtClean="0"/>
              <a:t>Filtre Anti-</a:t>
            </a:r>
            <a:r>
              <a:rPr lang="fr-FR" sz="1700" dirty="0" err="1" smtClean="0"/>
              <a:t>phishing</a:t>
            </a:r>
            <a:r>
              <a:rPr lang="fr-FR" sz="1700" dirty="0" smtClean="0"/>
              <a:t>, mode </a:t>
            </a:r>
            <a:r>
              <a:rPr lang="fr-FR" sz="1700" dirty="0"/>
              <a:t>protégé</a:t>
            </a:r>
          </a:p>
          <a:p>
            <a:pPr lvl="1">
              <a:lnSpc>
                <a:spcPct val="70000"/>
              </a:lnSpc>
              <a:buFontTx/>
              <a:buNone/>
            </a:pPr>
            <a:endParaRPr lang="fr-FR" sz="1700" dirty="0"/>
          </a:p>
          <a:p>
            <a:pPr>
              <a:lnSpc>
                <a:spcPct val="70000"/>
              </a:lnSpc>
            </a:pPr>
            <a:r>
              <a:rPr lang="fr-FR" sz="2000" b="1" dirty="0">
                <a:solidFill>
                  <a:schemeClr val="accent6"/>
                </a:solidFill>
              </a:rPr>
              <a:t>Démarrage sécurisé et chiffrement </a:t>
            </a:r>
            <a:r>
              <a:rPr lang="fr-FR" sz="2000" b="1" dirty="0" smtClean="0">
                <a:solidFill>
                  <a:schemeClr val="accent6"/>
                </a:solidFill>
              </a:rPr>
              <a:t>intégral</a:t>
            </a:r>
          </a:p>
          <a:p>
            <a:pPr>
              <a:lnSpc>
                <a:spcPct val="70000"/>
              </a:lnSpc>
              <a:buNone/>
            </a:pPr>
            <a:r>
              <a:rPr lang="fr-FR" sz="2000" b="1" dirty="0" smtClean="0">
                <a:solidFill>
                  <a:schemeClr val="accent6"/>
                </a:solidFill>
              </a:rPr>
              <a:t>     </a:t>
            </a:r>
            <a:r>
              <a:rPr lang="fr-FR" sz="2000" b="1" dirty="0">
                <a:solidFill>
                  <a:schemeClr val="accent6"/>
                </a:solidFill>
              </a:rPr>
              <a:t>de volume (</a:t>
            </a:r>
            <a:r>
              <a:rPr lang="fr-FR" sz="2000" b="1" dirty="0" err="1">
                <a:solidFill>
                  <a:schemeClr val="accent6"/>
                </a:solidFill>
              </a:rPr>
              <a:t>BitLocker</a:t>
            </a:r>
            <a:r>
              <a:rPr lang="fr-FR" sz="2000" b="1" dirty="0" smtClean="0">
                <a:solidFill>
                  <a:schemeClr val="accent6"/>
                </a:solidFill>
              </a:rPr>
              <a:t>)</a:t>
            </a:r>
          </a:p>
          <a:p>
            <a:pPr>
              <a:lnSpc>
                <a:spcPct val="70000"/>
              </a:lnSpc>
              <a:buNone/>
            </a:pPr>
            <a:endParaRPr lang="fr-FR" sz="2000" b="1" dirty="0" smtClean="0">
              <a:solidFill>
                <a:srgbClr val="0000CC"/>
              </a:solidFill>
            </a:endParaRPr>
          </a:p>
          <a:p>
            <a:pPr>
              <a:lnSpc>
                <a:spcPct val="70000"/>
              </a:lnSpc>
            </a:pPr>
            <a:r>
              <a:rPr lang="fr-FR" sz="2000" b="1" dirty="0" smtClean="0">
                <a:solidFill>
                  <a:schemeClr val="accent6"/>
                </a:solidFill>
              </a:rPr>
              <a:t>Active Directory / Right Management Services</a:t>
            </a:r>
          </a:p>
          <a:p>
            <a:pPr>
              <a:lnSpc>
                <a:spcPct val="70000"/>
              </a:lnSpc>
            </a:pPr>
            <a:endParaRPr lang="fr-FR" sz="2000" b="1" dirty="0" smtClean="0">
              <a:solidFill>
                <a:srgbClr val="0000CC"/>
              </a:solidFill>
            </a:endParaRPr>
          </a:p>
          <a:p>
            <a:pPr>
              <a:lnSpc>
                <a:spcPct val="70000"/>
              </a:lnSpc>
            </a:pPr>
            <a:r>
              <a:rPr lang="fr-FR" sz="2000" b="1" dirty="0" smtClean="0">
                <a:solidFill>
                  <a:schemeClr val="accent6"/>
                </a:solidFill>
              </a:rPr>
              <a:t>Crypto </a:t>
            </a:r>
            <a:r>
              <a:rPr lang="fr-FR" sz="2000" b="1" dirty="0" err="1" smtClean="0">
                <a:solidFill>
                  <a:schemeClr val="accent6"/>
                </a:solidFill>
              </a:rPr>
              <a:t>Next</a:t>
            </a:r>
            <a:r>
              <a:rPr lang="fr-FR" sz="2000" b="1" dirty="0" smtClean="0">
                <a:solidFill>
                  <a:schemeClr val="accent6"/>
                </a:solidFill>
              </a:rPr>
              <a:t> </a:t>
            </a:r>
            <a:r>
              <a:rPr lang="fr-FR" sz="2000" b="1" dirty="0" err="1" smtClean="0">
                <a:solidFill>
                  <a:schemeClr val="accent6"/>
                </a:solidFill>
              </a:rPr>
              <a:t>Generation</a:t>
            </a:r>
            <a:r>
              <a:rPr lang="fr-FR" sz="2000" b="1" dirty="0" smtClean="0">
                <a:solidFill>
                  <a:schemeClr val="accent6"/>
                </a:solidFill>
              </a:rPr>
              <a:t>, Active Directory / </a:t>
            </a:r>
            <a:r>
              <a:rPr lang="fr-FR" sz="2000" b="1" dirty="0" err="1" smtClean="0">
                <a:solidFill>
                  <a:schemeClr val="accent6"/>
                </a:solidFill>
              </a:rPr>
              <a:t>Certificates</a:t>
            </a:r>
            <a:r>
              <a:rPr lang="fr-FR" sz="2000" b="1" dirty="0" smtClean="0">
                <a:solidFill>
                  <a:schemeClr val="accent6"/>
                </a:solidFill>
              </a:rPr>
              <a:t> Services</a:t>
            </a:r>
          </a:p>
          <a:p>
            <a:pPr>
              <a:lnSpc>
                <a:spcPct val="70000"/>
              </a:lnSpc>
              <a:buNone/>
            </a:pPr>
            <a:endParaRPr lang="fr-FR" sz="2000" b="1" dirty="0">
              <a:solidFill>
                <a:srgbClr val="0000CC"/>
              </a:solidFill>
            </a:endParaRPr>
          </a:p>
        </p:txBody>
      </p:sp>
      <p:sp>
        <p:nvSpPr>
          <p:cNvPr id="1456134" name="Rectangle 6"/>
          <p:cNvSpPr>
            <a:spLocks noChangeArrowheads="1"/>
          </p:cNvSpPr>
          <p:nvPr/>
        </p:nvSpPr>
        <p:spPr bwMode="auto">
          <a:xfrm>
            <a:off x="5643570" y="1214984"/>
            <a:ext cx="3546475" cy="3785652"/>
          </a:xfrm>
          <a:prstGeom prst="rect">
            <a:avLst/>
          </a:prstGeom>
          <a:noFill/>
          <a:ln w="9525" algn="ctr">
            <a:noFill/>
            <a:miter lim="800000"/>
            <a:headEnd/>
            <a:tailEnd/>
          </a:ln>
          <a:effectLst>
            <a:prstShdw prst="shdw17" dist="17961" dir="2700000">
              <a:schemeClr val="accent1">
                <a:gamma/>
                <a:shade val="60000"/>
                <a:invGamma/>
                <a:alpha val="50000"/>
              </a:schemeClr>
            </a:prstShdw>
          </a:effectLst>
        </p:spPr>
        <p:txBody>
          <a:bodyPr>
            <a:spAutoFit/>
          </a:bodyPr>
          <a:lstStyle/>
          <a:p>
            <a:pPr algn="ctr"/>
            <a:r>
              <a:rPr lang="fr-FR" sz="2400" b="1" dirty="0">
                <a:solidFill>
                  <a:srgbClr val="FF0000"/>
                </a:solidFill>
              </a:rPr>
              <a:t>Amélioration de la résistance du système par réduction de la surface et des vecteurs potentiels d’attaques.</a:t>
            </a:r>
          </a:p>
          <a:p>
            <a:pPr algn="ctr"/>
            <a:r>
              <a:rPr lang="fr-FR" sz="2400" b="1" dirty="0">
                <a:solidFill>
                  <a:srgbClr val="FF0000"/>
                </a:solidFill>
              </a:rPr>
              <a:t>+</a:t>
            </a:r>
          </a:p>
          <a:p>
            <a:pPr algn="ctr"/>
            <a:r>
              <a:rPr lang="fr-FR" sz="2400" b="1" dirty="0">
                <a:solidFill>
                  <a:srgbClr val="FF0000"/>
                </a:solidFill>
              </a:rPr>
              <a:t>Protection des données et </a:t>
            </a:r>
            <a:endParaRPr lang="fr-FR" sz="2400" b="1" dirty="0" smtClean="0">
              <a:solidFill>
                <a:srgbClr val="FF0000"/>
              </a:solidFill>
            </a:endParaRPr>
          </a:p>
          <a:p>
            <a:pPr algn="ctr"/>
            <a:r>
              <a:rPr lang="fr-FR" sz="2400" b="1" dirty="0" smtClean="0">
                <a:solidFill>
                  <a:srgbClr val="FF0000"/>
                </a:solidFill>
              </a:rPr>
              <a:t>informations</a:t>
            </a:r>
            <a:endParaRPr lang="fr-FR" sz="2400" dirty="0">
              <a:solidFill>
                <a:srgbClr val="FF0000"/>
              </a:solidFill>
            </a:endParaRPr>
          </a:p>
        </p:txBody>
      </p:sp>
      <p:pic>
        <p:nvPicPr>
          <p:cNvPr id="1456132" name="Picture 16"/>
          <p:cNvPicPr>
            <a:picLocks noChangeAspect="1" noChangeArrowheads="1"/>
          </p:cNvPicPr>
          <p:nvPr/>
        </p:nvPicPr>
        <p:blipFill>
          <a:blip r:embed="rId3"/>
          <a:srcRect/>
          <a:stretch>
            <a:fillRect/>
          </a:stretch>
        </p:blipFill>
        <p:spPr bwMode="auto">
          <a:xfrm>
            <a:off x="8266112" y="188686"/>
            <a:ext cx="877888" cy="10175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7" name="Rectangle 3"/>
          <p:cNvSpPr>
            <a:spLocks noGrp="1" noChangeArrowheads="1"/>
          </p:cNvSpPr>
          <p:nvPr>
            <p:ph type="title"/>
          </p:nvPr>
        </p:nvSpPr>
        <p:spPr>
          <a:xfrm>
            <a:off x="381000" y="228600"/>
            <a:ext cx="8393113" cy="646113"/>
          </a:xfrm>
        </p:spPr>
        <p:txBody>
          <a:bodyPr/>
          <a:lstStyle/>
          <a:p>
            <a:pPr eaLnBrk="1" hangingPunct="1">
              <a:defRPr/>
            </a:pPr>
            <a:r>
              <a:rPr lang="fr-FR" sz="3600" dirty="0" smtClean="0"/>
              <a:t>Pré-requis pour le Stockage</a:t>
            </a:r>
          </a:p>
        </p:txBody>
      </p:sp>
      <p:sp>
        <p:nvSpPr>
          <p:cNvPr id="46084" name="Rectangle 4"/>
          <p:cNvSpPr>
            <a:spLocks noGrp="1" noChangeArrowheads="1"/>
          </p:cNvSpPr>
          <p:nvPr>
            <p:ph idx="1"/>
          </p:nvPr>
        </p:nvSpPr>
        <p:spPr>
          <a:xfrm>
            <a:off x="571472" y="3500438"/>
            <a:ext cx="8083550" cy="2547938"/>
          </a:xfrm>
        </p:spPr>
        <p:txBody>
          <a:bodyPr/>
          <a:lstStyle/>
          <a:p>
            <a:pPr eaLnBrk="1" hangingPunct="1"/>
            <a:r>
              <a:rPr lang="fr-FR" sz="2400" dirty="0" smtClean="0">
                <a:solidFill>
                  <a:schemeClr val="tx2"/>
                </a:solidFill>
                <a:effectLst/>
              </a:rPr>
              <a:t>Seul le stockage supportant les “Persistent </a:t>
            </a:r>
            <a:r>
              <a:rPr lang="fr-FR" sz="2400" dirty="0" err="1" smtClean="0">
                <a:solidFill>
                  <a:schemeClr val="tx2"/>
                </a:solidFill>
                <a:effectLst/>
              </a:rPr>
              <a:t>Reservations</a:t>
            </a:r>
            <a:r>
              <a:rPr lang="fr-FR" sz="2400" dirty="0" smtClean="0">
                <a:solidFill>
                  <a:schemeClr val="tx2"/>
                </a:solidFill>
                <a:effectLst/>
              </a:rPr>
              <a:t>” sera supporté dans Windows Server </a:t>
            </a:r>
            <a:r>
              <a:rPr lang="fr-FR" sz="2400" dirty="0" err="1" smtClean="0">
                <a:solidFill>
                  <a:schemeClr val="tx2"/>
                </a:solidFill>
                <a:effectLst/>
              </a:rPr>
              <a:t>Failover</a:t>
            </a:r>
            <a:r>
              <a:rPr lang="fr-FR" sz="2400" dirty="0" smtClean="0">
                <a:solidFill>
                  <a:schemeClr val="tx2"/>
                </a:solidFill>
                <a:effectLst/>
              </a:rPr>
              <a:t> </a:t>
            </a:r>
            <a:r>
              <a:rPr lang="fr-FR" sz="2400" dirty="0" err="1" smtClean="0">
                <a:solidFill>
                  <a:schemeClr val="tx2"/>
                </a:solidFill>
                <a:effectLst/>
              </a:rPr>
              <a:t>Clustering</a:t>
            </a:r>
            <a:endParaRPr lang="fr-FR" sz="2400" dirty="0" smtClean="0">
              <a:solidFill>
                <a:schemeClr val="tx2"/>
              </a:solidFill>
              <a:effectLst/>
            </a:endParaRPr>
          </a:p>
          <a:p>
            <a:pPr eaLnBrk="1" hangingPunct="1"/>
            <a:r>
              <a:rPr lang="fr-FR" sz="2400" dirty="0" smtClean="0">
                <a:solidFill>
                  <a:schemeClr val="tx2"/>
                </a:solidFill>
                <a:effectLst/>
              </a:rPr>
              <a:t>Plus de support du </a:t>
            </a:r>
            <a:r>
              <a:rPr lang="fr-FR" sz="2400" dirty="0" err="1" smtClean="0">
                <a:solidFill>
                  <a:schemeClr val="tx2"/>
                </a:solidFill>
                <a:effectLst/>
              </a:rPr>
              <a:t>parallel</a:t>
            </a:r>
            <a:r>
              <a:rPr lang="fr-FR" sz="2400" dirty="0" smtClean="0">
                <a:solidFill>
                  <a:schemeClr val="tx2"/>
                </a:solidFill>
                <a:effectLst/>
              </a:rPr>
              <a:t>-SCSI</a:t>
            </a:r>
          </a:p>
          <a:p>
            <a:pPr lvl="1" eaLnBrk="1" hangingPunct="1"/>
            <a:r>
              <a:rPr lang="fr-FR" sz="2000" i="1" dirty="0" smtClean="0">
                <a:solidFill>
                  <a:schemeClr val="tx2"/>
                </a:solidFill>
                <a:effectLst/>
              </a:rPr>
              <a:t>Les clusters basés sur du Serial </a:t>
            </a:r>
            <a:r>
              <a:rPr lang="fr-FR" sz="2000" i="1" dirty="0" err="1" smtClean="0">
                <a:solidFill>
                  <a:schemeClr val="tx2"/>
                </a:solidFill>
                <a:effectLst/>
              </a:rPr>
              <a:t>Attached</a:t>
            </a:r>
            <a:r>
              <a:rPr lang="fr-FR" sz="2000" i="1" dirty="0" smtClean="0">
                <a:solidFill>
                  <a:schemeClr val="tx2"/>
                </a:solidFill>
                <a:effectLst/>
              </a:rPr>
              <a:t> SCSI (SAS) remplacent ceux de type </a:t>
            </a:r>
            <a:r>
              <a:rPr lang="fr-FR" sz="2000" i="1" dirty="0" err="1" smtClean="0">
                <a:solidFill>
                  <a:schemeClr val="tx2"/>
                </a:solidFill>
                <a:effectLst/>
              </a:rPr>
              <a:t>parallel</a:t>
            </a:r>
            <a:r>
              <a:rPr lang="fr-FR" sz="2000" i="1" dirty="0" smtClean="0">
                <a:solidFill>
                  <a:schemeClr val="tx2"/>
                </a:solidFill>
                <a:effectLst/>
              </a:rPr>
              <a:t>-SCSI</a:t>
            </a:r>
          </a:p>
        </p:txBody>
      </p:sp>
      <p:pic>
        <p:nvPicPr>
          <p:cNvPr id="46085" name="Picture 5" descr="3-part-gel-boxes"/>
          <p:cNvPicPr>
            <a:picLocks noChangeAspect="1" noChangeArrowheads="1"/>
          </p:cNvPicPr>
          <p:nvPr/>
        </p:nvPicPr>
        <p:blipFill>
          <a:blip r:embed="rId3"/>
          <a:srcRect/>
          <a:stretch>
            <a:fillRect/>
          </a:stretch>
        </p:blipFill>
        <p:spPr bwMode="ltGray">
          <a:xfrm>
            <a:off x="423863" y="1555750"/>
            <a:ext cx="8380412" cy="1219200"/>
          </a:xfrm>
          <a:prstGeom prst="rect">
            <a:avLst/>
          </a:prstGeom>
          <a:noFill/>
          <a:ln w="9525">
            <a:noFill/>
            <a:miter lim="800000"/>
            <a:headEnd/>
            <a:tailEnd/>
          </a:ln>
        </p:spPr>
      </p:pic>
      <p:sp>
        <p:nvSpPr>
          <p:cNvPr id="369670" name="Rectangle 6"/>
          <p:cNvSpPr>
            <a:spLocks noChangeArrowheads="1"/>
          </p:cNvSpPr>
          <p:nvPr/>
        </p:nvSpPr>
        <p:spPr bwMode="auto">
          <a:xfrm>
            <a:off x="609600" y="2012950"/>
            <a:ext cx="2555875" cy="420688"/>
          </a:xfrm>
          <a:prstGeom prst="rect">
            <a:avLst/>
          </a:prstGeom>
          <a:noFill/>
          <a:ln w="9525" algn="ctr">
            <a:noFill/>
            <a:miter lim="800000"/>
            <a:headEnd/>
            <a:tailEnd/>
          </a:ln>
          <a:effectLst/>
        </p:spPr>
        <p:txBody>
          <a:bodyPr lIns="91410" tIns="45705" rIns="91410" bIns="45705">
            <a:spAutoFit/>
          </a:bodyPr>
          <a:lstStyle/>
          <a:p>
            <a:pPr algn="ctr">
              <a:lnSpc>
                <a:spcPct val="90000"/>
              </a:lnSpc>
              <a:spcBef>
                <a:spcPct val="25000"/>
              </a:spcBef>
              <a:buClr>
                <a:schemeClr val="tx2"/>
              </a:buClr>
              <a:buSzPct val="115000"/>
              <a:buFont typeface="Wingdings" pitchFamily="2" charset="2"/>
              <a:buNone/>
              <a:defRPr/>
            </a:pPr>
            <a:r>
              <a:rPr lang="ja-JP" altLang="en-US" sz="2400" b="0">
                <a:solidFill>
                  <a:schemeClr val="accent1"/>
                </a:solidFill>
                <a:latin typeface="Arial" charset="0"/>
                <a:ea typeface="ＭＳ Ｐゴシック" pitchFamily="-28" charset="-128"/>
                <a:cs typeface="+mn-cs"/>
              </a:rPr>
              <a:t> </a:t>
            </a:r>
            <a:r>
              <a:rPr lang="en-US" altLang="ja-JP" sz="2400" b="0" dirty="0">
                <a:solidFill>
                  <a:schemeClr val="accent3"/>
                </a:solidFill>
                <a:latin typeface="Arial" charset="0"/>
                <a:ea typeface="ＭＳ Ｐゴシック" pitchFamily="-28" charset="-128"/>
                <a:cs typeface="+mn-cs"/>
              </a:rPr>
              <a:t>Fiber Channel</a:t>
            </a:r>
          </a:p>
        </p:txBody>
      </p:sp>
      <p:sp>
        <p:nvSpPr>
          <p:cNvPr id="369671" name="Rectangle 7"/>
          <p:cNvSpPr>
            <a:spLocks noChangeArrowheads="1"/>
          </p:cNvSpPr>
          <p:nvPr/>
        </p:nvSpPr>
        <p:spPr bwMode="auto">
          <a:xfrm>
            <a:off x="3352800" y="2012950"/>
            <a:ext cx="2527300" cy="420688"/>
          </a:xfrm>
          <a:prstGeom prst="rect">
            <a:avLst/>
          </a:prstGeom>
          <a:noFill/>
          <a:ln w="9525" algn="ctr">
            <a:noFill/>
            <a:miter lim="800000"/>
            <a:headEnd/>
            <a:tailEnd/>
          </a:ln>
          <a:effectLst/>
        </p:spPr>
        <p:txBody>
          <a:bodyPr lIns="91410" tIns="45705" rIns="91410" bIns="45705">
            <a:spAutoFit/>
          </a:bodyPr>
          <a:lstStyle/>
          <a:p>
            <a:pPr algn="ctr">
              <a:lnSpc>
                <a:spcPct val="90000"/>
              </a:lnSpc>
              <a:spcBef>
                <a:spcPct val="25000"/>
              </a:spcBef>
              <a:buClr>
                <a:schemeClr val="tx2"/>
              </a:buClr>
              <a:buSzPct val="115000"/>
              <a:buFont typeface="Wingdings" pitchFamily="2" charset="2"/>
              <a:buNone/>
              <a:defRPr/>
            </a:pPr>
            <a:r>
              <a:rPr lang="en-US" altLang="ja-JP" sz="2400" b="0" dirty="0" err="1">
                <a:solidFill>
                  <a:schemeClr val="accent3"/>
                </a:solidFill>
                <a:latin typeface="Arial" charset="0"/>
                <a:ea typeface="ＭＳ Ｐゴシック" pitchFamily="-28" charset="-128"/>
                <a:cs typeface="+mn-cs"/>
              </a:rPr>
              <a:t>iSCSI</a:t>
            </a:r>
            <a:endParaRPr lang="en-US" altLang="ja-JP" sz="2400" b="0" dirty="0">
              <a:solidFill>
                <a:schemeClr val="accent3"/>
              </a:solidFill>
              <a:latin typeface="Arial" charset="0"/>
              <a:ea typeface="ＭＳ Ｐゴシック" pitchFamily="-28" charset="-128"/>
              <a:cs typeface="+mn-cs"/>
            </a:endParaRPr>
          </a:p>
        </p:txBody>
      </p:sp>
      <p:sp>
        <p:nvSpPr>
          <p:cNvPr id="369672" name="Rectangle 8"/>
          <p:cNvSpPr>
            <a:spLocks noChangeArrowheads="1"/>
          </p:cNvSpPr>
          <p:nvPr/>
        </p:nvSpPr>
        <p:spPr bwMode="auto">
          <a:xfrm>
            <a:off x="6135688" y="1981200"/>
            <a:ext cx="2247900" cy="420688"/>
          </a:xfrm>
          <a:prstGeom prst="rect">
            <a:avLst/>
          </a:prstGeom>
          <a:noFill/>
          <a:ln w="9525" algn="ctr">
            <a:noFill/>
            <a:miter lim="800000"/>
            <a:headEnd/>
            <a:tailEnd/>
          </a:ln>
          <a:effectLst/>
        </p:spPr>
        <p:txBody>
          <a:bodyPr lIns="91410" tIns="45705" rIns="91410" bIns="45705">
            <a:spAutoFit/>
          </a:bodyPr>
          <a:lstStyle/>
          <a:p>
            <a:pPr algn="ctr">
              <a:lnSpc>
                <a:spcPct val="90000"/>
              </a:lnSpc>
              <a:spcBef>
                <a:spcPct val="25000"/>
              </a:spcBef>
              <a:buClr>
                <a:schemeClr val="tx2"/>
              </a:buClr>
              <a:buSzPct val="115000"/>
              <a:buFont typeface="Wingdings" pitchFamily="2" charset="2"/>
              <a:buNone/>
              <a:defRPr/>
            </a:pPr>
            <a:r>
              <a:rPr lang="en-US" altLang="ja-JP" sz="2400" b="0" dirty="0">
                <a:solidFill>
                  <a:schemeClr val="accent3"/>
                </a:solidFill>
                <a:latin typeface="Arial" charset="0"/>
                <a:ea typeface="ＭＳ Ｐゴシック" pitchFamily="-28" charset="-128"/>
                <a:cs typeface="+mn-cs"/>
              </a:rPr>
              <a:t>SAS</a:t>
            </a:r>
          </a:p>
        </p:txBody>
      </p:sp>
      <p:sp>
        <p:nvSpPr>
          <p:cNvPr id="369673" name="Rectangle 9"/>
          <p:cNvSpPr>
            <a:spLocks noChangeArrowheads="1"/>
          </p:cNvSpPr>
          <p:nvPr/>
        </p:nvSpPr>
        <p:spPr bwMode="auto">
          <a:xfrm>
            <a:off x="381000" y="1066800"/>
            <a:ext cx="8388350" cy="341632"/>
          </a:xfrm>
          <a:prstGeom prst="rect">
            <a:avLst/>
          </a:prstGeom>
          <a:noFill/>
          <a:ln w="9525">
            <a:noFill/>
            <a:miter lim="800000"/>
            <a:headEnd/>
            <a:tailEnd/>
          </a:ln>
          <a:effectLst/>
        </p:spPr>
        <p:txBody>
          <a:bodyPr>
            <a:spAutoFit/>
          </a:bodyPr>
          <a:lstStyle/>
          <a:p>
            <a:pPr marL="460375" indent="-460375" algn="ctr">
              <a:lnSpc>
                <a:spcPct val="90000"/>
              </a:lnSpc>
              <a:spcBef>
                <a:spcPct val="30000"/>
              </a:spcBef>
              <a:buClr>
                <a:schemeClr val="tx2"/>
              </a:buClr>
              <a:buSzPct val="55000"/>
              <a:buFont typeface="Wingdings" pitchFamily="2" charset="2"/>
              <a:buNone/>
              <a:defRPr/>
            </a:pPr>
            <a:r>
              <a:rPr lang="fr-FR" b="0" dirty="0">
                <a:latin typeface="Franklin Gothic Book" pitchFamily="34" charset="0"/>
                <a:cs typeface="+mn-cs"/>
              </a:rPr>
              <a:t>Types supportés de Bus Partagé :</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fr-FR" sz="3600" dirty="0" smtClean="0"/>
              <a:t>Evolutivité</a:t>
            </a:r>
            <a:endParaRPr lang="fr-FR" sz="3600" dirty="0"/>
          </a:p>
        </p:txBody>
      </p:sp>
      <p:sp>
        <p:nvSpPr>
          <p:cNvPr id="9" name="Content Placeholder 8"/>
          <p:cNvSpPr>
            <a:spLocks noGrp="1"/>
          </p:cNvSpPr>
          <p:nvPr>
            <p:ph idx="1"/>
          </p:nvPr>
        </p:nvSpPr>
        <p:spPr>
          <a:xfrm>
            <a:off x="642910" y="1500174"/>
            <a:ext cx="8501090" cy="4246562"/>
          </a:xfrm>
        </p:spPr>
        <p:txBody>
          <a:bodyPr/>
          <a:lstStyle/>
          <a:p>
            <a:pPr>
              <a:lnSpc>
                <a:spcPct val="90000"/>
              </a:lnSpc>
              <a:spcBef>
                <a:spcPct val="30000"/>
              </a:spcBef>
              <a:defRPr/>
            </a:pPr>
            <a:r>
              <a:rPr lang="fr-FR" dirty="0" smtClean="0">
                <a:latin typeface="Franklin Gothic Book" pitchFamily="34" charset="0"/>
              </a:rPr>
              <a:t>Nombre de nœuds</a:t>
            </a:r>
          </a:p>
          <a:p>
            <a:pPr lvl="1">
              <a:lnSpc>
                <a:spcPct val="90000"/>
              </a:lnSpc>
              <a:spcBef>
                <a:spcPct val="30000"/>
              </a:spcBef>
              <a:defRPr/>
            </a:pPr>
            <a:r>
              <a:rPr lang="fr-FR" dirty="0" smtClean="0">
                <a:latin typeface="Franklin Gothic Book" pitchFamily="34" charset="0"/>
              </a:rPr>
              <a:t>Support jusqu’ à 16 nœuds dans un même cluster x64</a:t>
            </a:r>
          </a:p>
          <a:p>
            <a:pPr lvl="1">
              <a:lnSpc>
                <a:spcPct val="90000"/>
              </a:lnSpc>
              <a:spcBef>
                <a:spcPct val="30000"/>
              </a:spcBef>
              <a:buNone/>
              <a:defRPr/>
            </a:pPr>
            <a:endParaRPr lang="fr-FR" sz="1400" dirty="0" smtClean="0">
              <a:latin typeface="Franklin Gothic Book" pitchFamily="34" charset="0"/>
            </a:endParaRPr>
          </a:p>
          <a:p>
            <a:pPr>
              <a:lnSpc>
                <a:spcPct val="90000"/>
              </a:lnSpc>
              <a:spcBef>
                <a:spcPct val="30000"/>
              </a:spcBef>
              <a:defRPr/>
            </a:pPr>
            <a:r>
              <a:rPr lang="fr-FR" dirty="0" smtClean="0">
                <a:latin typeface="Franklin Gothic Book" pitchFamily="34" charset="0"/>
              </a:rPr>
              <a:t>Taille des Volumes</a:t>
            </a:r>
          </a:p>
          <a:p>
            <a:pPr lvl="1">
              <a:lnSpc>
                <a:spcPct val="90000"/>
              </a:lnSpc>
              <a:spcBef>
                <a:spcPct val="30000"/>
              </a:spcBef>
              <a:defRPr/>
            </a:pPr>
            <a:r>
              <a:rPr lang="fr-FR" dirty="0" smtClean="0">
                <a:latin typeface="Franklin Gothic Book" pitchFamily="34" charset="0"/>
              </a:rPr>
              <a:t>Support des disques de type GUID Partition Table (GPT)</a:t>
            </a:r>
          </a:p>
          <a:p>
            <a:pPr lvl="2">
              <a:lnSpc>
                <a:spcPct val="90000"/>
              </a:lnSpc>
              <a:spcBef>
                <a:spcPct val="30000"/>
              </a:spcBef>
              <a:defRPr/>
            </a:pPr>
            <a:r>
              <a:rPr lang="fr-FR" dirty="0" smtClean="0">
                <a:latin typeface="Franklin Gothic Book" pitchFamily="34" charset="0"/>
              </a:rPr>
              <a:t>Support des partitions de plus 2 TB</a:t>
            </a:r>
          </a:p>
          <a:p>
            <a:pPr lvl="2">
              <a:lnSpc>
                <a:spcPct val="90000"/>
              </a:lnSpc>
              <a:spcBef>
                <a:spcPct val="30000"/>
              </a:spcBef>
              <a:defRPr/>
            </a:pPr>
            <a:r>
              <a:rPr lang="fr-FR" dirty="0" smtClean="0">
                <a:latin typeface="Franklin Gothic Book" pitchFamily="34" charset="0"/>
              </a:rPr>
              <a:t>GPT fournit une redondance et une reprise améliorée</a:t>
            </a:r>
          </a:p>
          <a:p>
            <a:pPr>
              <a:lnSpc>
                <a:spcPct val="90000"/>
              </a:lnSpc>
              <a:spcBef>
                <a:spcPct val="30000"/>
              </a:spcBef>
              <a:defRPr/>
            </a:pPr>
            <a:endParaRPr lang="fr-FR" dirty="0" smtClean="0">
              <a:latin typeface="Franklin Gothic Book" pitchFamily="34" charset="0"/>
            </a:endParaRPr>
          </a:p>
          <a:p>
            <a:endParaRPr lang="fr-FR"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a:xfrm>
            <a:off x="381000" y="170325"/>
            <a:ext cx="8393113" cy="667875"/>
          </a:xfrm>
        </p:spPr>
        <p:txBody>
          <a:bodyPr/>
          <a:lstStyle/>
          <a:p>
            <a:pPr eaLnBrk="1" hangingPunct="1">
              <a:defRPr/>
            </a:pPr>
            <a:r>
              <a:rPr lang="fr-FR" dirty="0" smtClean="0"/>
              <a:t>Compte de service cluster</a:t>
            </a:r>
          </a:p>
        </p:txBody>
      </p:sp>
      <p:sp>
        <p:nvSpPr>
          <p:cNvPr id="366595" name="Rectangle 3"/>
          <p:cNvSpPr>
            <a:spLocks noGrp="1" noChangeArrowheads="1"/>
          </p:cNvSpPr>
          <p:nvPr>
            <p:ph idx="1"/>
          </p:nvPr>
        </p:nvSpPr>
        <p:spPr>
          <a:xfrm>
            <a:off x="381000" y="1219200"/>
            <a:ext cx="8763000" cy="5087547"/>
          </a:xfrm>
        </p:spPr>
        <p:txBody>
          <a:bodyPr/>
          <a:lstStyle/>
          <a:p>
            <a:pPr eaLnBrk="1" hangingPunct="1">
              <a:defRPr/>
            </a:pPr>
            <a:r>
              <a:rPr lang="fr-FR" sz="2800" dirty="0" smtClean="0"/>
              <a:t>Amélioration du modèle de sécurité</a:t>
            </a:r>
          </a:p>
          <a:p>
            <a:pPr lvl="1" eaLnBrk="1" hangingPunct="1">
              <a:defRPr/>
            </a:pPr>
            <a:r>
              <a:rPr lang="fr-FR" sz="2400" dirty="0" smtClean="0"/>
              <a:t>Service Cluster s’exécute sous un compte </a:t>
            </a:r>
            <a:r>
              <a:rPr lang="fr-FR" sz="2400" dirty="0" err="1" smtClean="0"/>
              <a:t>LocalSystem</a:t>
            </a:r>
            <a:r>
              <a:rPr lang="fr-FR" sz="2400" dirty="0" smtClean="0"/>
              <a:t> avec des privilèges réduits.</a:t>
            </a:r>
          </a:p>
          <a:p>
            <a:pPr lvl="2" eaLnBrk="1" hangingPunct="1">
              <a:defRPr/>
            </a:pPr>
            <a:r>
              <a:rPr lang="fr-FR" sz="2000" dirty="0" smtClean="0"/>
              <a:t>Plus de compte de service Cluster (CSA)</a:t>
            </a:r>
          </a:p>
          <a:p>
            <a:pPr lvl="1" eaLnBrk="1" hangingPunct="1">
              <a:defRPr/>
            </a:pPr>
            <a:r>
              <a:rPr lang="fr-FR" sz="2400" dirty="0" smtClean="0"/>
              <a:t>Plus de changement de mot de passe.</a:t>
            </a:r>
          </a:p>
          <a:p>
            <a:pPr lvl="1" eaLnBrk="1" hangingPunct="1">
              <a:defRPr/>
            </a:pPr>
            <a:r>
              <a:rPr lang="fr-FR" sz="2400" dirty="0" smtClean="0"/>
              <a:t>Inutile de prédéfinir des comptes utilisateurs</a:t>
            </a:r>
          </a:p>
          <a:p>
            <a:pPr lvl="1" eaLnBrk="1" hangingPunct="1">
              <a:defRPr/>
            </a:pPr>
            <a:r>
              <a:rPr lang="fr-FR" sz="2400" dirty="0" smtClean="0"/>
              <a:t>Moins sensible aux problèmes de configuration</a:t>
            </a:r>
          </a:p>
          <a:p>
            <a:pPr lvl="2" eaLnBrk="1" hangingPunct="1">
              <a:spcBef>
                <a:spcPts val="0"/>
              </a:spcBef>
              <a:defRPr/>
            </a:pPr>
            <a:r>
              <a:rPr lang="fr-FR" sz="2000" dirty="0" smtClean="0"/>
              <a:t>Résout les problèmes liés aux privilèges </a:t>
            </a:r>
          </a:p>
          <a:p>
            <a:pPr lvl="2" eaLnBrk="1" hangingPunct="1">
              <a:spcBef>
                <a:spcPts val="0"/>
              </a:spcBef>
              <a:buFont typeface="Wingdings" pitchFamily="2" charset="2"/>
              <a:buNone/>
              <a:defRPr/>
            </a:pPr>
            <a:r>
              <a:rPr lang="fr-FR" sz="2000" dirty="0" smtClean="0"/>
              <a:t>	lorsqu’une stratégie de groupe s’applique accidentellement</a:t>
            </a:r>
          </a:p>
          <a:p>
            <a:pPr lvl="1" eaLnBrk="1" hangingPunct="1">
              <a:defRPr/>
            </a:pPr>
            <a:r>
              <a:rPr lang="fr-FR" sz="2400" dirty="0" smtClean="0"/>
              <a:t>Améliore la sécurité</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1" name="Rectangle 3"/>
          <p:cNvSpPr>
            <a:spLocks noGrp="1" noChangeArrowheads="1"/>
          </p:cNvSpPr>
          <p:nvPr>
            <p:ph type="title"/>
          </p:nvPr>
        </p:nvSpPr>
        <p:spPr>
          <a:xfrm>
            <a:off x="381000" y="170325"/>
            <a:ext cx="8393113" cy="667875"/>
          </a:xfrm>
        </p:spPr>
        <p:txBody>
          <a:bodyPr/>
          <a:lstStyle/>
          <a:p>
            <a:pPr eaLnBrk="1" hangingPunct="1">
              <a:defRPr/>
            </a:pPr>
            <a:r>
              <a:rPr lang="fr-FR" sz="3600" dirty="0" smtClean="0"/>
              <a:t>Améliorations de la Sécurité</a:t>
            </a:r>
          </a:p>
        </p:txBody>
      </p:sp>
      <p:sp>
        <p:nvSpPr>
          <p:cNvPr id="329732" name="Rectangle 4"/>
          <p:cNvSpPr>
            <a:spLocks noGrp="1" noChangeArrowheads="1"/>
          </p:cNvSpPr>
          <p:nvPr>
            <p:ph idx="1"/>
          </p:nvPr>
        </p:nvSpPr>
        <p:spPr>
          <a:xfrm>
            <a:off x="381000" y="1277938"/>
            <a:ext cx="8388350" cy="4560887"/>
          </a:xfrm>
        </p:spPr>
        <p:txBody>
          <a:bodyPr/>
          <a:lstStyle/>
          <a:p>
            <a:pPr eaLnBrk="1" hangingPunct="1">
              <a:defRPr/>
            </a:pPr>
            <a:r>
              <a:rPr lang="fr-FR" sz="2800" dirty="0" smtClean="0"/>
              <a:t>Utilisation du package « </a:t>
            </a:r>
            <a:r>
              <a:rPr lang="fr-FR" sz="2800" dirty="0" err="1" smtClean="0"/>
              <a:t>security</a:t>
            </a:r>
            <a:r>
              <a:rPr lang="fr-FR" sz="2800" dirty="0" smtClean="0"/>
              <a:t> </a:t>
            </a:r>
            <a:r>
              <a:rPr lang="fr-FR" sz="2800" dirty="0" err="1" smtClean="0"/>
              <a:t>negociate</a:t>
            </a:r>
            <a:r>
              <a:rPr lang="fr-FR" sz="2800" dirty="0" smtClean="0"/>
              <a:t> »</a:t>
            </a:r>
          </a:p>
          <a:p>
            <a:pPr lvl="1" eaLnBrk="1" hangingPunct="1">
              <a:defRPr/>
            </a:pPr>
            <a:r>
              <a:rPr lang="fr-FR" sz="2400" dirty="0" smtClean="0"/>
              <a:t>Plus uniquement NTLM</a:t>
            </a:r>
          </a:p>
          <a:p>
            <a:pPr lvl="1" eaLnBrk="1" hangingPunct="1">
              <a:defRPr/>
            </a:pPr>
            <a:r>
              <a:rPr lang="fr-FR" sz="2400" dirty="0" smtClean="0"/>
              <a:t>Authentification mutuelle sécurisée</a:t>
            </a:r>
          </a:p>
          <a:p>
            <a:pPr lvl="1" eaLnBrk="1" hangingPunct="1">
              <a:defRPr/>
            </a:pPr>
            <a:r>
              <a:rPr lang="fr-FR" altLang="ja-JP" sz="2400" dirty="0" err="1" smtClean="0">
                <a:ea typeface="ＭＳ Ｐゴシック" pitchFamily="-28" charset="-128"/>
              </a:rPr>
              <a:t>Encryption</a:t>
            </a:r>
            <a:r>
              <a:rPr lang="fr-FR" altLang="ja-JP" sz="2400" dirty="0" smtClean="0">
                <a:ea typeface="ＭＳ Ｐゴシック" pitchFamily="-28" charset="-128"/>
              </a:rPr>
              <a:t> améliorée</a:t>
            </a:r>
          </a:p>
          <a:p>
            <a:pPr lvl="1" eaLnBrk="1" hangingPunct="1">
              <a:defRPr/>
            </a:pPr>
            <a:r>
              <a:rPr lang="fr-FR" altLang="ja-JP" sz="2400" dirty="0" smtClean="0">
                <a:ea typeface="ＭＳ Ｐゴシック" pitchFamily="-28" charset="-128"/>
              </a:rPr>
              <a:t>Meilleure performance</a:t>
            </a:r>
          </a:p>
          <a:p>
            <a:pPr eaLnBrk="1" hangingPunct="1">
              <a:defRPr/>
            </a:pPr>
            <a:r>
              <a:rPr lang="fr-FR" altLang="ja-JP" sz="2800" dirty="0" smtClean="0">
                <a:ea typeface="ＭＳ Ｐゴシック" pitchFamily="-28" charset="-128"/>
              </a:rPr>
              <a:t>Audit de l’accès au Cluster</a:t>
            </a:r>
          </a:p>
          <a:p>
            <a:pPr lvl="1" eaLnBrk="1" hangingPunct="1">
              <a:defRPr/>
            </a:pPr>
            <a:r>
              <a:rPr lang="fr-FR" altLang="ja-JP" sz="2400" i="1" dirty="0" smtClean="0">
                <a:solidFill>
                  <a:schemeClr val="accent4"/>
                </a:solidFill>
                <a:latin typeface="Tahoma"/>
                <a:ea typeface="ＭＳ Ｐゴシック" pitchFamily="-28" charset="-128"/>
              </a:rPr>
              <a:t>“</a:t>
            </a:r>
            <a:r>
              <a:rPr lang="fr-FR" altLang="ja-JP" sz="2400" i="1" dirty="0" smtClean="0">
                <a:solidFill>
                  <a:schemeClr val="accent4"/>
                </a:solidFill>
                <a:ea typeface="ＭＳ Ｐゴシック" pitchFamily="-28" charset="-128"/>
              </a:rPr>
              <a:t> </a:t>
            </a:r>
            <a:r>
              <a:rPr lang="fr-FR" altLang="ja-JP" sz="2400" i="1" u="sng" dirty="0" smtClean="0">
                <a:solidFill>
                  <a:schemeClr val="accent4"/>
                </a:solidFill>
                <a:ea typeface="ＭＳ Ｐゴシック" pitchFamily="-28" charset="-128"/>
              </a:rPr>
              <a:t>Qui</a:t>
            </a:r>
            <a:r>
              <a:rPr lang="fr-FR" altLang="ja-JP" sz="2400" i="1" dirty="0" smtClean="0">
                <a:solidFill>
                  <a:schemeClr val="accent4"/>
                </a:solidFill>
                <a:ea typeface="ＭＳ Ｐゴシック" pitchFamily="-28" charset="-128"/>
              </a:rPr>
              <a:t> a accédé à ce cluster</a:t>
            </a:r>
            <a:r>
              <a:rPr lang="fr-FR" altLang="ja-JP" sz="2400" i="1" dirty="0" smtClean="0">
                <a:solidFill>
                  <a:schemeClr val="accent4"/>
                </a:solidFill>
                <a:latin typeface="Tahoma"/>
                <a:ea typeface="ＭＳ Ｐゴシック" pitchFamily="-28" charset="-128"/>
              </a:rPr>
              <a:t>…</a:t>
            </a:r>
            <a:r>
              <a:rPr lang="fr-FR" altLang="ja-JP" sz="2400" i="1" dirty="0" smtClean="0">
                <a:solidFill>
                  <a:schemeClr val="accent4"/>
                </a:solidFill>
                <a:ea typeface="ＭＳ Ｐゴシック" pitchFamily="-28" charset="-128"/>
              </a:rPr>
              <a:t>?</a:t>
            </a:r>
            <a:r>
              <a:rPr lang="fr-FR" altLang="ja-JP" sz="2400" i="1" dirty="0" smtClean="0">
                <a:solidFill>
                  <a:schemeClr val="accent4"/>
                </a:solidFill>
                <a:latin typeface="Tahoma"/>
                <a:ea typeface="ＭＳ Ｐゴシック" pitchFamily="-28" charset="-128"/>
              </a:rPr>
              <a:t>”</a:t>
            </a:r>
            <a:endParaRPr lang="fr-FR" altLang="ja-JP" sz="2400" i="1" dirty="0" smtClean="0">
              <a:solidFill>
                <a:schemeClr val="accent4"/>
              </a:solidFill>
              <a:ea typeface="ＭＳ Ｐゴシック" pitchFamily="-28" charset="-128"/>
            </a:endParaRPr>
          </a:p>
          <a:p>
            <a:pPr lvl="1" eaLnBrk="1" hangingPunct="1">
              <a:defRPr/>
            </a:pPr>
            <a:r>
              <a:rPr lang="fr-FR" altLang="ja-JP" sz="2400" dirty="0" smtClean="0">
                <a:ea typeface="ＭＳ Ｐゴシック" pitchFamily="-28" charset="-128"/>
              </a:rPr>
              <a:t>Evénements dans le journal Sécurité</a:t>
            </a:r>
          </a:p>
          <a:p>
            <a:pPr eaLnBrk="1" hangingPunct="1">
              <a:defRPr/>
            </a:pPr>
            <a:r>
              <a:rPr lang="fr-FR" altLang="ja-JP" sz="2800" dirty="0" smtClean="0">
                <a:ea typeface="ＭＳ Ｐゴシック" pitchFamily="-28" charset="-128"/>
              </a:rPr>
              <a:t>Possibilité de configurer l’</a:t>
            </a:r>
            <a:r>
              <a:rPr lang="fr-FR" altLang="ja-JP" sz="2800" dirty="0" err="1" smtClean="0">
                <a:ea typeface="ＭＳ Ｐゴシック" pitchFamily="-28" charset="-128"/>
              </a:rPr>
              <a:t>encryption</a:t>
            </a:r>
            <a:r>
              <a:rPr lang="fr-FR" altLang="ja-JP" sz="2800" dirty="0" smtClean="0">
                <a:ea typeface="ＭＳ Ｐゴシック" pitchFamily="-28" charset="-128"/>
              </a:rPr>
              <a:t> pour la communication entre les nœuds</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7" name="Rectangle 3"/>
          <p:cNvSpPr>
            <a:spLocks noGrp="1" noChangeArrowheads="1"/>
          </p:cNvSpPr>
          <p:nvPr>
            <p:ph type="title"/>
          </p:nvPr>
        </p:nvSpPr>
        <p:spPr>
          <a:xfrm>
            <a:off x="381000" y="170325"/>
            <a:ext cx="8393113" cy="667875"/>
          </a:xfrm>
        </p:spPr>
        <p:txBody>
          <a:bodyPr/>
          <a:lstStyle/>
          <a:p>
            <a:pPr eaLnBrk="1" hangingPunct="1">
              <a:defRPr/>
            </a:pPr>
            <a:r>
              <a:rPr lang="fr-FR" sz="3600" dirty="0" smtClean="0"/>
              <a:t>Nouveau Modèle de Quorum</a:t>
            </a:r>
          </a:p>
        </p:txBody>
      </p:sp>
      <p:sp>
        <p:nvSpPr>
          <p:cNvPr id="328708" name="Rectangle 4"/>
          <p:cNvSpPr>
            <a:spLocks noGrp="1" noChangeArrowheads="1"/>
          </p:cNvSpPr>
          <p:nvPr>
            <p:ph idx="1"/>
          </p:nvPr>
        </p:nvSpPr>
        <p:spPr>
          <a:xfrm>
            <a:off x="381000" y="928670"/>
            <a:ext cx="8388350" cy="5281612"/>
          </a:xfrm>
        </p:spPr>
        <p:txBody>
          <a:bodyPr/>
          <a:lstStyle/>
          <a:p>
            <a:pPr eaLnBrk="1" hangingPunct="1">
              <a:defRPr/>
            </a:pPr>
            <a:r>
              <a:rPr lang="fr-FR" sz="2800" dirty="0" smtClean="0"/>
              <a:t>Appartenance des membres du cluster basée sur la majorité</a:t>
            </a:r>
          </a:p>
          <a:p>
            <a:pPr lvl="1" eaLnBrk="1" hangingPunct="1">
              <a:defRPr/>
            </a:pPr>
            <a:r>
              <a:rPr lang="fr-FR" sz="2000" dirty="0" smtClean="0"/>
              <a:t>“Qui” et “Quoi” donnant une voix est complètement configurable</a:t>
            </a:r>
          </a:p>
          <a:p>
            <a:pPr eaLnBrk="1" hangingPunct="1">
              <a:defRPr/>
            </a:pPr>
            <a:r>
              <a:rPr lang="fr-FR" sz="2800" dirty="0" smtClean="0"/>
              <a:t>Elimine les points de défaillance</a:t>
            </a:r>
          </a:p>
          <a:p>
            <a:pPr lvl="1" eaLnBrk="1" hangingPunct="1">
              <a:defRPr/>
            </a:pPr>
            <a:r>
              <a:rPr lang="fr-FR" sz="2000" dirty="0" smtClean="0"/>
              <a:t>Le design original présumait que le stockage était toujours disponible</a:t>
            </a:r>
          </a:p>
          <a:p>
            <a:pPr eaLnBrk="1" hangingPunct="1">
              <a:defRPr/>
            </a:pPr>
            <a:r>
              <a:rPr lang="fr-FR" altLang="ja-JP" sz="2800" dirty="0" smtClean="0">
                <a:ea typeface="ＭＳ Ｐゴシック" pitchFamily="-28" charset="-128"/>
              </a:rPr>
              <a:t>Nouveau modèle de quorum basé sur le meilleur des deux modèles</a:t>
            </a:r>
            <a:endParaRPr lang="fr-FR" sz="2000" dirty="0" smtClean="0">
              <a:solidFill>
                <a:schemeClr val="hlink"/>
              </a:solidFill>
            </a:endParaRPr>
          </a:p>
          <a:p>
            <a:pPr lvl="1" eaLnBrk="1" hangingPunct="1">
              <a:defRPr/>
            </a:pPr>
            <a:r>
              <a:rPr lang="fr-FR" altLang="ja-JP" sz="2000" dirty="0" smtClean="0">
                <a:ea typeface="ＭＳ Ｐゴシック" pitchFamily="-28" charset="-128"/>
              </a:rPr>
              <a:t>Hybride entre la logique </a:t>
            </a:r>
            <a:r>
              <a:rPr lang="fr-FR" altLang="ja-JP" sz="2000" dirty="0" err="1" smtClean="0">
                <a:ea typeface="ＭＳ Ｐゴシック" pitchFamily="-28" charset="-128"/>
              </a:rPr>
              <a:t>Majority</a:t>
            </a:r>
            <a:r>
              <a:rPr lang="fr-FR" altLang="ja-JP" sz="2000" dirty="0" smtClean="0">
                <a:ea typeface="ＭＳ Ｐゴシック" pitchFamily="-28" charset="-128"/>
              </a:rPr>
              <a:t> </a:t>
            </a:r>
            <a:r>
              <a:rPr lang="fr-FR" altLang="ja-JP" sz="2000" dirty="0" err="1" smtClean="0">
                <a:ea typeface="ＭＳ Ｐゴシック" pitchFamily="-28" charset="-128"/>
              </a:rPr>
              <a:t>Node</a:t>
            </a:r>
            <a:r>
              <a:rPr lang="fr-FR" altLang="ja-JP" sz="2000" dirty="0" smtClean="0">
                <a:ea typeface="ＭＳ Ｐゴシック" pitchFamily="-28" charset="-128"/>
              </a:rPr>
              <a:t> Set (MNS) et du modèle disque partagé</a:t>
            </a:r>
          </a:p>
          <a:p>
            <a:pPr lvl="1" eaLnBrk="1" hangingPunct="1">
              <a:defRPr/>
            </a:pPr>
            <a:r>
              <a:rPr lang="fr-FR" sz="2000" dirty="0" smtClean="0"/>
              <a:t>Ce modèle remplacera les deux modèles existants</a:t>
            </a:r>
          </a:p>
          <a:p>
            <a:pPr eaLnBrk="1" hangingPunct="1">
              <a:defRPr/>
            </a:pPr>
            <a:r>
              <a:rPr lang="fr-FR" altLang="ja-JP" sz="2800" dirty="0" smtClean="0">
                <a:ea typeface="ＭＳ Ｐゴシック" pitchFamily="-28" charset="-128"/>
              </a:rPr>
              <a:t>Plus de point de défaillance unique!</a:t>
            </a:r>
          </a:p>
          <a:p>
            <a:pPr lvl="1" eaLnBrk="1" hangingPunct="1">
              <a:defRPr/>
            </a:pPr>
            <a:r>
              <a:rPr lang="fr-FR" sz="2000" i="1" dirty="0" smtClean="0"/>
              <a:t>Peut survivre à la perte du disque Quorum</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a:xfrm>
            <a:off x="381000" y="228600"/>
            <a:ext cx="8393113" cy="615553"/>
          </a:xfrm>
        </p:spPr>
        <p:txBody>
          <a:bodyPr/>
          <a:lstStyle/>
          <a:p>
            <a:pPr>
              <a:defRPr/>
            </a:pPr>
            <a:r>
              <a:rPr lang="fr-FR" sz="4000" dirty="0" smtClean="0"/>
              <a:t>Modèle de quorum par majorité</a:t>
            </a:r>
            <a:endParaRPr lang="fr-FR" sz="4000" dirty="0"/>
          </a:p>
        </p:txBody>
      </p:sp>
      <p:sp>
        <p:nvSpPr>
          <p:cNvPr id="381955" name="Rectangle 3"/>
          <p:cNvSpPr>
            <a:spLocks noGrp="1" noChangeArrowheads="1"/>
          </p:cNvSpPr>
          <p:nvPr>
            <p:ph idx="1"/>
          </p:nvPr>
        </p:nvSpPr>
        <p:spPr>
          <a:xfrm>
            <a:off x="214282" y="966785"/>
            <a:ext cx="8763000" cy="2105025"/>
          </a:xfrm>
        </p:spPr>
        <p:txBody>
          <a:bodyPr/>
          <a:lstStyle/>
          <a:p>
            <a:pPr marL="341313" indent="-341313" eaLnBrk="1" hangingPunct="1">
              <a:defRPr/>
            </a:pPr>
            <a:r>
              <a:rPr lang="fr-FR" altLang="ja-JP" sz="2800" dirty="0" smtClean="0">
                <a:ea typeface="ＭＳ Ｐゴシック" pitchFamily="-28" charset="-128"/>
              </a:rPr>
              <a:t>Nouveau modèle de quorum basé sur la majorité</a:t>
            </a:r>
            <a:endParaRPr lang="fr-FR" sz="2800" dirty="0" smtClean="0">
              <a:solidFill>
                <a:schemeClr val="hlink"/>
              </a:solidFill>
            </a:endParaRPr>
          </a:p>
          <a:p>
            <a:pPr marL="682625" lvl="1" indent="-339725" eaLnBrk="1" hangingPunct="1">
              <a:defRPr/>
            </a:pPr>
            <a:r>
              <a:rPr lang="fr-FR" altLang="ja-JP" sz="2000" dirty="0" smtClean="0">
                <a:ea typeface="ＭＳ Ｐゴシック" pitchFamily="-28" charset="-128"/>
              </a:rPr>
              <a:t>Quorum basé sur une majorité de nœuds</a:t>
            </a:r>
          </a:p>
          <a:p>
            <a:pPr marL="682625" lvl="1" indent="-339725" eaLnBrk="1" hangingPunct="1">
              <a:defRPr/>
            </a:pPr>
            <a:r>
              <a:rPr lang="fr-FR" sz="2000" dirty="0" smtClean="0"/>
              <a:t>Le disque témoin fournit une voix lors du calcul de la majorité</a:t>
            </a:r>
          </a:p>
          <a:p>
            <a:pPr marL="341313" indent="-341313" eaLnBrk="1" hangingPunct="1">
              <a:defRPr/>
            </a:pPr>
            <a:r>
              <a:rPr lang="fr-FR" sz="2800" dirty="0" smtClean="0"/>
              <a:t>3 voix au total, dont 2 nécessaires pour la majorité</a:t>
            </a:r>
          </a:p>
          <a:p>
            <a:pPr marL="682625" lvl="1" indent="-339725" eaLnBrk="1" hangingPunct="1">
              <a:defRPr/>
            </a:pPr>
            <a:r>
              <a:rPr lang="fr-FR" sz="2000" u="sng" dirty="0" smtClean="0"/>
              <a:t>Le cluster peut survivre à la perte de </a:t>
            </a:r>
            <a:r>
              <a:rPr lang="fr-FR" sz="2000" b="1" u="sng" dirty="0" smtClean="0">
                <a:solidFill>
                  <a:schemeClr val="accent4"/>
                </a:solidFill>
              </a:rPr>
              <a:t>n’importe</a:t>
            </a:r>
            <a:r>
              <a:rPr lang="fr-FR" sz="2000" u="sng" dirty="0" smtClean="0"/>
              <a:t> quelle voix</a:t>
            </a:r>
            <a:endParaRPr lang="fr-FR" sz="3200" u="sng" dirty="0" smtClean="0"/>
          </a:p>
        </p:txBody>
      </p:sp>
      <p:graphicFrame>
        <p:nvGraphicFramePr>
          <p:cNvPr id="9218" name="Object 4"/>
          <p:cNvGraphicFramePr>
            <a:graphicFrameLocks noChangeAspect="1"/>
          </p:cNvGraphicFramePr>
          <p:nvPr/>
        </p:nvGraphicFramePr>
        <p:xfrm>
          <a:off x="3810000" y="4419600"/>
          <a:ext cx="1141413" cy="231775"/>
        </p:xfrm>
        <a:graphic>
          <a:graphicData uri="http://schemas.openxmlformats.org/presentationml/2006/ole">
            <p:oleObj spid="_x0000_s1026" name="Visio" r:id="rId5" imgW="2134743" imgH="251968" progId="Visio.Drawing.11">
              <p:embed/>
            </p:oleObj>
          </a:graphicData>
        </a:graphic>
      </p:graphicFrame>
      <p:sp>
        <p:nvSpPr>
          <p:cNvPr id="381957" name="Line 5"/>
          <p:cNvSpPr>
            <a:spLocks noChangeShapeType="1"/>
          </p:cNvSpPr>
          <p:nvPr/>
        </p:nvSpPr>
        <p:spPr bwMode="auto">
          <a:xfrm>
            <a:off x="3581400" y="4876800"/>
            <a:ext cx="304800" cy="533400"/>
          </a:xfrm>
          <a:prstGeom prst="line">
            <a:avLst/>
          </a:prstGeom>
          <a:noFill/>
          <a:ln w="28575">
            <a:solidFill>
              <a:schemeClr val="folHlink"/>
            </a:solidFill>
            <a:round/>
            <a:headEnd/>
            <a:tailEnd/>
          </a:ln>
          <a:effectLst/>
        </p:spPr>
        <p:txBody>
          <a:bodyPr wrap="none"/>
          <a:lstStyle/>
          <a:p>
            <a:pPr>
              <a:defRPr/>
            </a:pPr>
            <a:endParaRPr lang="en-US">
              <a:effectLst>
                <a:outerShdw blurRad="38100" dist="38100" dir="2700000" algn="tl">
                  <a:srgbClr val="000000">
                    <a:alpha val="43137"/>
                  </a:srgbClr>
                </a:outerShdw>
              </a:effectLst>
              <a:cs typeface="+mn-cs"/>
            </a:endParaRPr>
          </a:p>
        </p:txBody>
      </p:sp>
      <p:sp>
        <p:nvSpPr>
          <p:cNvPr id="381958" name="Line 6"/>
          <p:cNvSpPr>
            <a:spLocks noChangeShapeType="1"/>
          </p:cNvSpPr>
          <p:nvPr/>
        </p:nvSpPr>
        <p:spPr bwMode="auto">
          <a:xfrm flipH="1">
            <a:off x="4876800" y="4953000"/>
            <a:ext cx="228600" cy="457200"/>
          </a:xfrm>
          <a:prstGeom prst="line">
            <a:avLst/>
          </a:prstGeom>
          <a:noFill/>
          <a:ln w="28575">
            <a:solidFill>
              <a:schemeClr val="folHlink"/>
            </a:solidFill>
            <a:round/>
            <a:headEnd/>
            <a:tailEnd/>
          </a:ln>
          <a:effectLst/>
        </p:spPr>
        <p:txBody>
          <a:bodyPr wrap="none"/>
          <a:lstStyle/>
          <a:p>
            <a:pPr>
              <a:defRPr/>
            </a:pPr>
            <a:endParaRPr lang="en-US">
              <a:effectLst>
                <a:outerShdw blurRad="38100" dist="38100" dir="2700000" algn="tl">
                  <a:srgbClr val="000000">
                    <a:alpha val="43137"/>
                  </a:srgbClr>
                </a:outerShdw>
              </a:effectLst>
              <a:cs typeface="+mn-cs"/>
            </a:endParaRPr>
          </a:p>
        </p:txBody>
      </p:sp>
      <p:sp>
        <p:nvSpPr>
          <p:cNvPr id="381959" name="Line 7"/>
          <p:cNvSpPr>
            <a:spLocks noChangeShapeType="1"/>
          </p:cNvSpPr>
          <p:nvPr/>
        </p:nvSpPr>
        <p:spPr bwMode="auto">
          <a:xfrm>
            <a:off x="4343400" y="5715000"/>
            <a:ext cx="0" cy="304800"/>
          </a:xfrm>
          <a:prstGeom prst="line">
            <a:avLst/>
          </a:prstGeom>
          <a:noFill/>
          <a:ln w="28575">
            <a:solidFill>
              <a:schemeClr val="folHlink"/>
            </a:solidFill>
            <a:round/>
            <a:headEnd/>
            <a:tailEnd/>
          </a:ln>
          <a:effectLst/>
        </p:spPr>
        <p:txBody>
          <a:bodyPr wrap="none"/>
          <a:lstStyle/>
          <a:p>
            <a:pPr>
              <a:defRPr/>
            </a:pPr>
            <a:endParaRPr lang="en-US">
              <a:effectLst>
                <a:outerShdw blurRad="38100" dist="38100" dir="2700000" algn="tl">
                  <a:srgbClr val="000000">
                    <a:alpha val="43137"/>
                  </a:srgbClr>
                </a:outerShdw>
              </a:effectLst>
              <a:cs typeface="+mn-cs"/>
            </a:endParaRPr>
          </a:p>
        </p:txBody>
      </p:sp>
      <p:graphicFrame>
        <p:nvGraphicFramePr>
          <p:cNvPr id="9219" name="Object 8"/>
          <p:cNvGraphicFramePr>
            <a:graphicFrameLocks noChangeAspect="1"/>
          </p:cNvGraphicFramePr>
          <p:nvPr/>
        </p:nvGraphicFramePr>
        <p:xfrm>
          <a:off x="3581400" y="5257800"/>
          <a:ext cx="1657350" cy="504825"/>
        </p:xfrm>
        <a:graphic>
          <a:graphicData uri="http://schemas.openxmlformats.org/presentationml/2006/ole">
            <p:oleObj spid="_x0000_s1027" name="Visio" r:id="rId6" imgW="2075974" imgH="654844" progId="Visio.Drawing.11">
              <p:embed/>
            </p:oleObj>
          </a:graphicData>
        </a:graphic>
      </p:graphicFrame>
      <p:graphicFrame>
        <p:nvGraphicFramePr>
          <p:cNvPr id="9220" name="Object 9"/>
          <p:cNvGraphicFramePr>
            <a:graphicFrameLocks noChangeAspect="1"/>
          </p:cNvGraphicFramePr>
          <p:nvPr/>
        </p:nvGraphicFramePr>
        <p:xfrm>
          <a:off x="3048000" y="3810000"/>
          <a:ext cx="931863" cy="1219200"/>
        </p:xfrm>
        <a:graphic>
          <a:graphicData uri="http://schemas.openxmlformats.org/presentationml/2006/ole">
            <p:oleObj spid="_x0000_s1028" name="Visio" r:id="rId7" imgW="855726" imgH="1121258" progId="Visio.Drawing.11">
              <p:embed/>
            </p:oleObj>
          </a:graphicData>
        </a:graphic>
      </p:graphicFrame>
      <p:graphicFrame>
        <p:nvGraphicFramePr>
          <p:cNvPr id="9221" name="Object 10"/>
          <p:cNvGraphicFramePr>
            <a:graphicFrameLocks noChangeAspect="1"/>
          </p:cNvGraphicFramePr>
          <p:nvPr/>
        </p:nvGraphicFramePr>
        <p:xfrm>
          <a:off x="4800600" y="3810000"/>
          <a:ext cx="933450" cy="1219200"/>
        </p:xfrm>
        <a:graphic>
          <a:graphicData uri="http://schemas.openxmlformats.org/presentationml/2006/ole">
            <p:oleObj spid="_x0000_s1029" name="Visio" r:id="rId8" imgW="855726" imgH="1121258" progId="Visio.Drawing.11">
              <p:embed/>
            </p:oleObj>
          </a:graphicData>
        </a:graphic>
      </p:graphicFrame>
      <p:sp>
        <p:nvSpPr>
          <p:cNvPr id="381963" name="Text Box 11"/>
          <p:cNvSpPr txBox="1">
            <a:spLocks noChangeArrowheads="1"/>
          </p:cNvSpPr>
          <p:nvPr/>
        </p:nvSpPr>
        <p:spPr bwMode="auto">
          <a:xfrm>
            <a:off x="4953000" y="5929330"/>
            <a:ext cx="1676400" cy="523875"/>
          </a:xfrm>
          <a:prstGeom prst="rect">
            <a:avLst/>
          </a:prstGeom>
          <a:noFill/>
          <a:ln w="9525">
            <a:noFill/>
            <a:miter lim="800000"/>
            <a:headEnd/>
            <a:tailEnd/>
          </a:ln>
          <a:effectLst/>
        </p:spPr>
        <p:txBody>
          <a:bodyPr>
            <a:spAutoFit/>
          </a:bodyPr>
          <a:lstStyle/>
          <a:p>
            <a:pPr algn="ctr">
              <a:defRPr/>
            </a:pPr>
            <a:r>
              <a:rPr lang="fr-FR" sz="1400" b="1" dirty="0">
                <a:solidFill>
                  <a:schemeClr val="accent4"/>
                </a:solidFill>
                <a:latin typeface="Arial" charset="0"/>
                <a:cs typeface="+mn-cs"/>
              </a:rPr>
              <a:t>Un disque   partagé a 1 voix</a:t>
            </a:r>
          </a:p>
        </p:txBody>
      </p:sp>
      <p:sp>
        <p:nvSpPr>
          <p:cNvPr id="381964" name="Freeform 12"/>
          <p:cNvSpPr>
            <a:spLocks/>
          </p:cNvSpPr>
          <p:nvPr/>
        </p:nvSpPr>
        <p:spPr bwMode="auto">
          <a:xfrm>
            <a:off x="4724400" y="3429000"/>
            <a:ext cx="609600" cy="430213"/>
          </a:xfrm>
          <a:custGeom>
            <a:avLst/>
            <a:gdLst/>
            <a:ahLst/>
            <a:cxnLst>
              <a:cxn ang="0">
                <a:pos x="1680" y="366"/>
              </a:cxn>
              <a:cxn ang="0">
                <a:pos x="1680" y="256"/>
              </a:cxn>
              <a:cxn ang="0">
                <a:pos x="0" y="256"/>
              </a:cxn>
              <a:cxn ang="0">
                <a:pos x="0" y="0"/>
              </a:cxn>
            </a:cxnLst>
            <a:rect l="0" t="0" r="r" b="b"/>
            <a:pathLst>
              <a:path w="1681" h="367">
                <a:moveTo>
                  <a:pt x="1680" y="366"/>
                </a:moveTo>
                <a:lnTo>
                  <a:pt x="1680" y="256"/>
                </a:lnTo>
                <a:lnTo>
                  <a:pt x="0" y="256"/>
                </a:lnTo>
                <a:lnTo>
                  <a:pt x="0" y="0"/>
                </a:lnTo>
              </a:path>
            </a:pathLst>
          </a:custGeom>
          <a:noFill/>
          <a:ln w="25400" cap="rnd" cmpd="sng">
            <a:solidFill>
              <a:schemeClr val="tx2"/>
            </a:solidFill>
            <a:prstDash val="solid"/>
            <a:round/>
            <a:headEnd type="triangle" w="med" len="med"/>
            <a:tailEnd type="none" w="med" len="lg"/>
          </a:ln>
          <a:effectLst/>
        </p:spPr>
        <p:txBody>
          <a:bodyPr/>
          <a:lstStyle/>
          <a:p>
            <a:pPr>
              <a:defRPr/>
            </a:pPr>
            <a:endParaRPr lang="en-US">
              <a:effectLst>
                <a:outerShdw blurRad="38100" dist="38100" dir="2700000" algn="tl">
                  <a:srgbClr val="000000">
                    <a:alpha val="43137"/>
                  </a:srgbClr>
                </a:outerShdw>
              </a:effectLst>
              <a:cs typeface="+mn-cs"/>
            </a:endParaRPr>
          </a:p>
        </p:txBody>
      </p:sp>
      <p:sp>
        <p:nvSpPr>
          <p:cNvPr id="381965" name="Freeform 13"/>
          <p:cNvSpPr>
            <a:spLocks/>
          </p:cNvSpPr>
          <p:nvPr/>
        </p:nvSpPr>
        <p:spPr bwMode="auto">
          <a:xfrm>
            <a:off x="3581400" y="3429000"/>
            <a:ext cx="685800" cy="430213"/>
          </a:xfrm>
          <a:custGeom>
            <a:avLst/>
            <a:gdLst/>
            <a:ahLst/>
            <a:cxnLst>
              <a:cxn ang="0">
                <a:pos x="0" y="366"/>
              </a:cxn>
              <a:cxn ang="0">
                <a:pos x="0" y="256"/>
              </a:cxn>
              <a:cxn ang="0">
                <a:pos x="1680" y="256"/>
              </a:cxn>
              <a:cxn ang="0">
                <a:pos x="1680" y="0"/>
              </a:cxn>
            </a:cxnLst>
            <a:rect l="0" t="0" r="r" b="b"/>
            <a:pathLst>
              <a:path w="1681" h="367">
                <a:moveTo>
                  <a:pt x="0" y="366"/>
                </a:moveTo>
                <a:lnTo>
                  <a:pt x="0" y="256"/>
                </a:lnTo>
                <a:lnTo>
                  <a:pt x="1680" y="256"/>
                </a:lnTo>
                <a:lnTo>
                  <a:pt x="1680" y="0"/>
                </a:lnTo>
              </a:path>
            </a:pathLst>
          </a:custGeom>
          <a:noFill/>
          <a:ln w="25400" cap="rnd" cmpd="sng">
            <a:solidFill>
              <a:schemeClr val="tx2"/>
            </a:solidFill>
            <a:prstDash val="solid"/>
            <a:round/>
            <a:headEnd type="triangle" w="med" len="med"/>
            <a:tailEnd type="none" w="med" len="lg"/>
          </a:ln>
          <a:effectLst/>
        </p:spPr>
        <p:txBody>
          <a:bodyPr/>
          <a:lstStyle/>
          <a:p>
            <a:pPr>
              <a:defRPr/>
            </a:pPr>
            <a:endParaRPr lang="en-US">
              <a:effectLst>
                <a:outerShdw blurRad="38100" dist="38100" dir="2700000" algn="tl">
                  <a:srgbClr val="000000">
                    <a:alpha val="43137"/>
                  </a:srgbClr>
                </a:outerShdw>
              </a:effectLst>
              <a:cs typeface="+mn-cs"/>
            </a:endParaRPr>
          </a:p>
        </p:txBody>
      </p:sp>
      <p:sp>
        <p:nvSpPr>
          <p:cNvPr id="381966" name="Line 14"/>
          <p:cNvSpPr>
            <a:spLocks noChangeShapeType="1"/>
          </p:cNvSpPr>
          <p:nvPr/>
        </p:nvSpPr>
        <p:spPr bwMode="auto">
          <a:xfrm>
            <a:off x="2971800" y="3429000"/>
            <a:ext cx="3200400" cy="0"/>
          </a:xfrm>
          <a:prstGeom prst="line">
            <a:avLst/>
          </a:prstGeom>
          <a:noFill/>
          <a:ln w="57150">
            <a:solidFill>
              <a:schemeClr val="tx2"/>
            </a:solidFill>
            <a:round/>
            <a:headEnd type="none" w="sm" len="sm"/>
            <a:tailEnd type="none" w="sm" len="sm"/>
          </a:ln>
          <a:effectLst/>
        </p:spPr>
        <p:txBody>
          <a:bodyPr wrap="none" anchor="ctr"/>
          <a:lstStyle/>
          <a:p>
            <a:pPr>
              <a:defRPr/>
            </a:pPr>
            <a:endParaRPr lang="en-US">
              <a:effectLst>
                <a:outerShdw blurRad="38100" dist="38100" dir="2700000" algn="tl">
                  <a:srgbClr val="000000">
                    <a:alpha val="43137"/>
                  </a:srgbClr>
                </a:outerShdw>
              </a:effectLst>
              <a:cs typeface="+mn-cs"/>
            </a:endParaRPr>
          </a:p>
        </p:txBody>
      </p:sp>
      <p:sp>
        <p:nvSpPr>
          <p:cNvPr id="381967" name="AutoShape 15"/>
          <p:cNvSpPr>
            <a:spLocks noChangeArrowheads="1"/>
          </p:cNvSpPr>
          <p:nvPr/>
        </p:nvSpPr>
        <p:spPr bwMode="auto">
          <a:xfrm>
            <a:off x="6096000" y="3962400"/>
            <a:ext cx="1143000" cy="304800"/>
          </a:xfrm>
          <a:prstGeom prst="wedgeEllipseCallout">
            <a:avLst>
              <a:gd name="adj1" fmla="val -85694"/>
              <a:gd name="adj2" fmla="val 98440"/>
            </a:avLst>
          </a:prstGeom>
          <a:gradFill rotWithShape="1">
            <a:gsLst>
              <a:gs pos="0">
                <a:schemeClr val="tx1">
                  <a:gamma/>
                  <a:shade val="46275"/>
                  <a:invGamma/>
                </a:schemeClr>
              </a:gs>
              <a:gs pos="50000">
                <a:schemeClr val="tx1"/>
              </a:gs>
              <a:gs pos="100000">
                <a:schemeClr val="tx1">
                  <a:gamma/>
                  <a:shade val="46275"/>
                  <a:invGamma/>
                </a:schemeClr>
              </a:gs>
            </a:gsLst>
            <a:lin ang="2700000" scaled="1"/>
          </a:gradFill>
          <a:ln w="9525">
            <a:solidFill>
              <a:schemeClr val="bg2"/>
            </a:solidFill>
            <a:miter lim="800000"/>
            <a:headEnd/>
            <a:tailEnd/>
          </a:ln>
          <a:effectLst/>
        </p:spPr>
        <p:txBody>
          <a:bodyPr tIns="0" bIns="0"/>
          <a:lstStyle/>
          <a:p>
            <a:pPr algn="ctr">
              <a:defRPr/>
            </a:pPr>
            <a:r>
              <a:rPr lang="fr-FR" sz="1400" dirty="0" smtClean="0">
                <a:solidFill>
                  <a:schemeClr val="bg1"/>
                </a:solidFill>
                <a:latin typeface="Arial" charset="0"/>
                <a:cs typeface="+mn-cs"/>
              </a:rPr>
              <a:t>Voix</a:t>
            </a:r>
            <a:endParaRPr lang="fr-FR" sz="1400" dirty="0">
              <a:solidFill>
                <a:schemeClr val="bg1"/>
              </a:solidFill>
              <a:latin typeface="Arial" charset="0"/>
              <a:cs typeface="+mn-cs"/>
            </a:endParaRPr>
          </a:p>
        </p:txBody>
      </p:sp>
      <p:sp>
        <p:nvSpPr>
          <p:cNvPr id="381968" name="AutoShape 16"/>
          <p:cNvSpPr>
            <a:spLocks noChangeArrowheads="1"/>
          </p:cNvSpPr>
          <p:nvPr/>
        </p:nvSpPr>
        <p:spPr bwMode="auto">
          <a:xfrm>
            <a:off x="1447800" y="3886200"/>
            <a:ext cx="1219200" cy="304800"/>
          </a:xfrm>
          <a:prstGeom prst="wedgeEllipseCallout">
            <a:avLst>
              <a:gd name="adj1" fmla="val 78778"/>
              <a:gd name="adj2" fmla="val 103125"/>
            </a:avLst>
          </a:prstGeom>
          <a:gradFill rotWithShape="1">
            <a:gsLst>
              <a:gs pos="0">
                <a:schemeClr val="tx1">
                  <a:gamma/>
                  <a:shade val="46275"/>
                  <a:invGamma/>
                </a:schemeClr>
              </a:gs>
              <a:gs pos="50000">
                <a:schemeClr val="tx1"/>
              </a:gs>
              <a:gs pos="100000">
                <a:schemeClr val="tx1">
                  <a:gamma/>
                  <a:shade val="46275"/>
                  <a:invGamma/>
                </a:schemeClr>
              </a:gs>
            </a:gsLst>
            <a:lin ang="2700000" scaled="1"/>
          </a:gradFill>
          <a:ln w="9525">
            <a:solidFill>
              <a:schemeClr val="bg2"/>
            </a:solidFill>
            <a:miter lim="800000"/>
            <a:headEnd/>
            <a:tailEnd/>
          </a:ln>
          <a:effectLst/>
        </p:spPr>
        <p:txBody>
          <a:bodyPr tIns="0" bIns="0"/>
          <a:lstStyle/>
          <a:p>
            <a:pPr algn="ctr">
              <a:defRPr/>
            </a:pPr>
            <a:r>
              <a:rPr lang="fr-FR" sz="1400" dirty="0" smtClean="0">
                <a:solidFill>
                  <a:schemeClr val="bg1"/>
                </a:solidFill>
                <a:latin typeface="Arial" charset="0"/>
                <a:cs typeface="+mn-cs"/>
              </a:rPr>
              <a:t>Voix</a:t>
            </a:r>
            <a:endParaRPr lang="fr-FR" sz="1400" dirty="0">
              <a:solidFill>
                <a:schemeClr val="bg1"/>
              </a:solidFill>
              <a:latin typeface="Arial" charset="0"/>
              <a:cs typeface="+mn-cs"/>
            </a:endParaRPr>
          </a:p>
        </p:txBody>
      </p:sp>
      <p:sp>
        <p:nvSpPr>
          <p:cNvPr id="381969" name="Rectangle 17"/>
          <p:cNvSpPr>
            <a:spLocks noChangeArrowheads="1"/>
          </p:cNvSpPr>
          <p:nvPr/>
        </p:nvSpPr>
        <p:spPr bwMode="auto">
          <a:xfrm>
            <a:off x="3657600" y="6019800"/>
            <a:ext cx="1371600" cy="673100"/>
          </a:xfrm>
          <a:prstGeom prst="rect">
            <a:avLst/>
          </a:prstGeom>
          <a:solidFill>
            <a:schemeClr val="bg2">
              <a:alpha val="39999"/>
            </a:schemeClr>
          </a:solidFill>
          <a:ln w="6350">
            <a:solidFill>
              <a:schemeClr val="folHlink"/>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cs typeface="+mn-cs"/>
            </a:endParaRPr>
          </a:p>
        </p:txBody>
      </p:sp>
      <p:pic>
        <p:nvPicPr>
          <p:cNvPr id="9234" name="Picture 18" descr="Database blue"/>
          <p:cNvPicPr>
            <a:picLocks noChangeAspect="1" noChangeArrowheads="1"/>
          </p:cNvPicPr>
          <p:nvPr/>
        </p:nvPicPr>
        <p:blipFill>
          <a:blip r:embed="rId9"/>
          <a:srcRect/>
          <a:stretch>
            <a:fillRect/>
          </a:stretch>
        </p:blipFill>
        <p:spPr bwMode="auto">
          <a:xfrm>
            <a:off x="4122738" y="6056313"/>
            <a:ext cx="446087" cy="571500"/>
          </a:xfrm>
          <a:prstGeom prst="rect">
            <a:avLst/>
          </a:prstGeom>
          <a:noFill/>
          <a:ln w="9525">
            <a:noFill/>
            <a:miter lim="800000"/>
            <a:headEnd/>
            <a:tailEnd/>
          </a:ln>
        </p:spPr>
      </p:pic>
      <p:sp>
        <p:nvSpPr>
          <p:cNvPr id="381971" name="AutoShape 19"/>
          <p:cNvSpPr>
            <a:spLocks noChangeArrowheads="1"/>
          </p:cNvSpPr>
          <p:nvPr/>
        </p:nvSpPr>
        <p:spPr bwMode="auto">
          <a:xfrm>
            <a:off x="2057400" y="6096000"/>
            <a:ext cx="1143000" cy="304800"/>
          </a:xfrm>
          <a:prstGeom prst="wedgeEllipseCallout">
            <a:avLst>
              <a:gd name="adj1" fmla="val 124722"/>
              <a:gd name="adj2" fmla="val 35417"/>
            </a:avLst>
          </a:prstGeom>
          <a:gradFill rotWithShape="1">
            <a:gsLst>
              <a:gs pos="0">
                <a:schemeClr val="tx1">
                  <a:gamma/>
                  <a:shade val="46275"/>
                  <a:invGamma/>
                </a:schemeClr>
              </a:gs>
              <a:gs pos="50000">
                <a:schemeClr val="tx1"/>
              </a:gs>
              <a:gs pos="100000">
                <a:schemeClr val="tx1">
                  <a:gamma/>
                  <a:shade val="46275"/>
                  <a:invGamma/>
                </a:schemeClr>
              </a:gs>
            </a:gsLst>
            <a:lin ang="2700000" scaled="1"/>
          </a:gradFill>
          <a:ln w="9525">
            <a:solidFill>
              <a:schemeClr val="bg2"/>
            </a:solidFill>
            <a:miter lim="800000"/>
            <a:headEnd/>
            <a:tailEnd/>
          </a:ln>
          <a:effectLst/>
        </p:spPr>
        <p:txBody>
          <a:bodyPr tIns="0" bIns="0"/>
          <a:lstStyle/>
          <a:p>
            <a:pPr algn="ctr">
              <a:defRPr/>
            </a:pPr>
            <a:r>
              <a:rPr lang="fr-FR" sz="1400" dirty="0" smtClean="0">
                <a:solidFill>
                  <a:schemeClr val="bg1"/>
                </a:solidFill>
                <a:latin typeface="Arial" charset="0"/>
                <a:cs typeface="+mn-cs"/>
              </a:rPr>
              <a:t>Voix</a:t>
            </a:r>
            <a:endParaRPr lang="fr-FR" sz="1400" dirty="0">
              <a:solidFill>
                <a:schemeClr val="bg1"/>
              </a:solidFill>
              <a:latin typeface="Arial" charset="0"/>
              <a:cs typeface="+mn-cs"/>
            </a:endParaRPr>
          </a:p>
        </p:txBody>
      </p:sp>
      <p:sp>
        <p:nvSpPr>
          <p:cNvPr id="381972" name="Text Box 20"/>
          <p:cNvSpPr txBox="1">
            <a:spLocks noChangeArrowheads="1"/>
          </p:cNvSpPr>
          <p:nvPr/>
        </p:nvSpPr>
        <p:spPr bwMode="auto">
          <a:xfrm>
            <a:off x="5867400" y="4495800"/>
            <a:ext cx="2133624" cy="523220"/>
          </a:xfrm>
          <a:prstGeom prst="rect">
            <a:avLst/>
          </a:prstGeom>
          <a:noFill/>
          <a:ln w="9525">
            <a:noFill/>
            <a:miter lim="800000"/>
            <a:headEnd/>
            <a:tailEnd/>
          </a:ln>
          <a:effectLst/>
        </p:spPr>
        <p:txBody>
          <a:bodyPr wrap="square">
            <a:spAutoFit/>
          </a:bodyPr>
          <a:lstStyle/>
          <a:p>
            <a:pPr algn="ctr">
              <a:defRPr/>
            </a:pPr>
            <a:r>
              <a:rPr lang="fr-FR" sz="1400" b="1" dirty="0">
                <a:solidFill>
                  <a:schemeClr val="accent4"/>
                </a:solidFill>
                <a:latin typeface="Arial" charset="0"/>
                <a:cs typeface="+mn-cs"/>
              </a:rPr>
              <a:t>Chaque nœud compte </a:t>
            </a:r>
          </a:p>
          <a:p>
            <a:pPr algn="ctr">
              <a:defRPr/>
            </a:pPr>
            <a:r>
              <a:rPr lang="fr-FR" sz="1400" b="1" dirty="0">
                <a:solidFill>
                  <a:schemeClr val="accent4"/>
                </a:solidFill>
                <a:latin typeface="Arial" charset="0"/>
                <a:cs typeface="+mn-cs"/>
              </a:rPr>
              <a:t>pour 1 voix</a:t>
            </a: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1967"/>
                                        </p:tgtEl>
                                        <p:attrNameLst>
                                          <p:attrName>style.visibility</p:attrName>
                                        </p:attrNameLst>
                                      </p:cBhvr>
                                      <p:to>
                                        <p:strVal val="visible"/>
                                      </p:to>
                                    </p:set>
                                    <p:animEffect transition="in" filter="wipe(left)">
                                      <p:cBhvr>
                                        <p:cTn id="7" dur="1000"/>
                                        <p:tgtEl>
                                          <p:spTgt spid="38196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381968"/>
                                        </p:tgtEl>
                                        <p:attrNameLst>
                                          <p:attrName>style.visibility</p:attrName>
                                        </p:attrNameLst>
                                      </p:cBhvr>
                                      <p:to>
                                        <p:strVal val="visible"/>
                                      </p:to>
                                    </p:set>
                                    <p:animEffect transition="in" filter="wipe(right)">
                                      <p:cBhvr>
                                        <p:cTn id="10" dur="1000"/>
                                        <p:tgtEl>
                                          <p:spTgt spid="381968"/>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381971"/>
                                        </p:tgtEl>
                                        <p:attrNameLst>
                                          <p:attrName>style.visibility</p:attrName>
                                        </p:attrNameLst>
                                      </p:cBhvr>
                                      <p:to>
                                        <p:strVal val="visible"/>
                                      </p:to>
                                    </p:set>
                                    <p:animEffect transition="in" filter="wipe(right)">
                                      <p:cBhvr>
                                        <p:cTn id="13" dur="1000"/>
                                        <p:tgtEl>
                                          <p:spTgt spid="3819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67" grpId="0" animBg="1"/>
      <p:bldP spid="381968" grpId="0" animBg="1"/>
      <p:bldP spid="38197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3"/>
          <a:srcRect/>
          <a:stretch>
            <a:fillRect/>
          </a:stretch>
        </p:blipFill>
        <p:spPr bwMode="auto">
          <a:xfrm>
            <a:off x="71406" y="357165"/>
            <a:ext cx="9001156" cy="6269709"/>
          </a:xfrm>
          <a:prstGeom prst="rect">
            <a:avLst/>
          </a:prstGeom>
          <a:ln>
            <a:noFill/>
          </a:ln>
          <a:effectLst>
            <a:reflection blurRad="12700" stA="30000" endPos="30000" dist="5000" dir="5400000" sy="-100000" algn="bl" rotWithShape="0"/>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a:xfrm>
            <a:off x="381000" y="228600"/>
            <a:ext cx="9144000" cy="563231"/>
          </a:xfrm>
        </p:spPr>
        <p:txBody>
          <a:bodyPr/>
          <a:lstStyle/>
          <a:p>
            <a:pPr eaLnBrk="1" hangingPunct="1">
              <a:defRPr/>
            </a:pPr>
            <a:r>
              <a:rPr lang="en-US" sz="3600" dirty="0" smtClean="0"/>
              <a:t>Clusters </a:t>
            </a:r>
            <a:r>
              <a:rPr lang="fr-FR" sz="3600" dirty="0" smtClean="0"/>
              <a:t>Géographiquement Dispersé</a:t>
            </a:r>
            <a:endParaRPr lang="en-US" sz="3600" dirty="0" smtClean="0"/>
          </a:p>
        </p:txBody>
      </p:sp>
      <p:sp>
        <p:nvSpPr>
          <p:cNvPr id="251907" name="Rectangle 3"/>
          <p:cNvSpPr>
            <a:spLocks noGrp="1" noChangeArrowheads="1"/>
          </p:cNvSpPr>
          <p:nvPr>
            <p:ph idx="1"/>
          </p:nvPr>
        </p:nvSpPr>
        <p:spPr>
          <a:xfrm>
            <a:off x="381000" y="1233620"/>
            <a:ext cx="8388350" cy="4124206"/>
          </a:xfrm>
        </p:spPr>
        <p:txBody>
          <a:bodyPr/>
          <a:lstStyle/>
          <a:p>
            <a:pPr eaLnBrk="1" hangingPunct="1">
              <a:defRPr/>
            </a:pPr>
            <a:r>
              <a:rPr lang="fr-FR" sz="2800" dirty="0" smtClean="0"/>
              <a:t>Les nœuds d’un même cluster peuvent se trouver sur des sous-réseaux différents</a:t>
            </a:r>
          </a:p>
          <a:p>
            <a:pPr lvl="1" eaLnBrk="1" hangingPunct="1">
              <a:defRPr/>
            </a:pPr>
            <a:r>
              <a:rPr lang="fr-FR" altLang="ja-JP" sz="2400" dirty="0" smtClean="0">
                <a:ea typeface="ＭＳ Ｐゴシック" pitchFamily="-28" charset="-128"/>
              </a:rPr>
              <a:t>Communications inter-nœuds possibles au travers des routeurs</a:t>
            </a:r>
          </a:p>
          <a:p>
            <a:pPr lvl="1" eaLnBrk="1" hangingPunct="1">
              <a:defRPr/>
            </a:pPr>
            <a:r>
              <a:rPr lang="fr-FR" altLang="ja-JP" sz="2400" dirty="0" smtClean="0">
                <a:ea typeface="ＭＳ Ｐゴシック" pitchFamily="-28" charset="-128"/>
              </a:rPr>
              <a:t>Plus besoin de connecter les nœuds via des </a:t>
            </a:r>
            <a:r>
              <a:rPr lang="fr-FR" altLang="ja-JP" sz="2400" dirty="0" err="1" smtClean="0">
                <a:ea typeface="ＭＳ Ｐゴシック" pitchFamily="-28" charset="-128"/>
              </a:rPr>
              <a:t>VLANs</a:t>
            </a:r>
            <a:r>
              <a:rPr lang="fr-FR" altLang="ja-JP" sz="2400" dirty="0" smtClean="0">
                <a:ea typeface="ＭＳ Ｐゴシック" pitchFamily="-28" charset="-128"/>
              </a:rPr>
              <a:t>!</a:t>
            </a:r>
          </a:p>
          <a:p>
            <a:pPr lvl="1" eaLnBrk="1" hangingPunct="1">
              <a:buNone/>
              <a:defRPr/>
            </a:pPr>
            <a:endParaRPr lang="fr-FR" altLang="ja-JP" sz="2400" dirty="0" smtClean="0">
              <a:ea typeface="ＭＳ Ｐゴシック" pitchFamily="-28" charset="-128"/>
            </a:endParaRPr>
          </a:p>
          <a:p>
            <a:pPr eaLnBrk="1" hangingPunct="1">
              <a:defRPr/>
            </a:pPr>
            <a:r>
              <a:rPr lang="fr-FR" sz="2800" dirty="0" smtClean="0"/>
              <a:t>Amélioration afin d’augmenter la distance entre les nœuds</a:t>
            </a:r>
          </a:p>
          <a:p>
            <a:pPr lvl="1" eaLnBrk="1" hangingPunct="1">
              <a:defRPr/>
            </a:pPr>
            <a:r>
              <a:rPr lang="fr-FR" sz="2400" dirty="0" smtClean="0"/>
              <a:t>Timeouts configurable pour le « </a:t>
            </a:r>
            <a:r>
              <a:rPr lang="fr-FR" sz="2400" dirty="0" err="1" smtClean="0"/>
              <a:t>Heartbeat</a:t>
            </a:r>
            <a:r>
              <a:rPr lang="fr-FR" sz="2400" dirty="0" smtClean="0"/>
              <a:t> »</a:t>
            </a:r>
          </a:p>
          <a:p>
            <a:pPr lvl="1" eaLnBrk="1" hangingPunct="1">
              <a:defRPr/>
            </a:pPr>
            <a:r>
              <a:rPr lang="fr-FR" sz="2400" dirty="0" smtClean="0"/>
              <a:t>Pas de limitations de distance</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4"/>
          <p:cNvGrpSpPr>
            <a:grpSpLocks/>
          </p:cNvGrpSpPr>
          <p:nvPr/>
        </p:nvGrpSpPr>
        <p:grpSpPr bwMode="auto">
          <a:xfrm>
            <a:off x="1371600" y="5519759"/>
            <a:ext cx="2743200" cy="909637"/>
            <a:chOff x="217" y="2535"/>
            <a:chExt cx="1440" cy="576"/>
          </a:xfrm>
        </p:grpSpPr>
        <p:pic>
          <p:nvPicPr>
            <p:cNvPr id="58383" name="Picture 25" descr="GEL Rounded Rectangle MS red"/>
            <p:cNvPicPr>
              <a:picLocks noChangeArrowheads="1"/>
            </p:cNvPicPr>
            <p:nvPr/>
          </p:nvPicPr>
          <p:blipFill>
            <a:blip r:embed="rId3">
              <a:lum bright="-18000"/>
            </a:blip>
            <a:srcRect/>
            <a:stretch>
              <a:fillRect/>
            </a:stretch>
          </p:blipFill>
          <p:spPr bwMode="auto">
            <a:xfrm>
              <a:off x="217" y="2535"/>
              <a:ext cx="1440" cy="576"/>
            </a:xfrm>
            <a:prstGeom prst="rect">
              <a:avLst/>
            </a:prstGeom>
            <a:noFill/>
            <a:ln w="9525">
              <a:noFill/>
              <a:miter lim="800000"/>
              <a:headEnd/>
              <a:tailEnd/>
            </a:ln>
          </p:spPr>
        </p:pic>
        <p:sp>
          <p:nvSpPr>
            <p:cNvPr id="323610" name="Text Box 26"/>
            <p:cNvSpPr txBox="1">
              <a:spLocks noChangeArrowheads="1"/>
            </p:cNvSpPr>
            <p:nvPr/>
          </p:nvSpPr>
          <p:spPr bwMode="auto">
            <a:xfrm>
              <a:off x="234" y="2563"/>
              <a:ext cx="1383" cy="494"/>
            </a:xfrm>
            <a:prstGeom prst="rect">
              <a:avLst/>
            </a:prstGeom>
            <a:noFill/>
            <a:ln w="12700" algn="ctr">
              <a:noFill/>
              <a:miter lim="800000"/>
              <a:headEnd/>
              <a:tailEnd/>
            </a:ln>
            <a:effectLst/>
          </p:spPr>
          <p:txBody>
            <a:bodyPr anchor="ctr" anchorCtr="1"/>
            <a:lstStyle/>
            <a:p>
              <a:pPr algn="ctr">
                <a:lnSpc>
                  <a:spcPct val="90000"/>
                </a:lnSpc>
                <a:spcBef>
                  <a:spcPct val="30000"/>
                </a:spcBef>
                <a:buClr>
                  <a:schemeClr val="tx2"/>
                </a:buClr>
                <a:buSzPct val="115000"/>
                <a:buFont typeface="Wingdings" pitchFamily="2" charset="2"/>
                <a:buNone/>
                <a:defRPr/>
              </a:pPr>
              <a:r>
                <a:rPr lang="fr-FR" sz="2000" dirty="0">
                  <a:latin typeface="Arial" charset="0"/>
                  <a:cs typeface="+mn-cs"/>
                </a:rPr>
                <a:t>Adresse IP Ressource A</a:t>
              </a:r>
            </a:p>
          </p:txBody>
        </p:sp>
      </p:grpSp>
      <p:grpSp>
        <p:nvGrpSpPr>
          <p:cNvPr id="3" name="Group 30"/>
          <p:cNvGrpSpPr>
            <a:grpSpLocks/>
          </p:cNvGrpSpPr>
          <p:nvPr/>
        </p:nvGrpSpPr>
        <p:grpSpPr bwMode="auto">
          <a:xfrm>
            <a:off x="5029200" y="5519759"/>
            <a:ext cx="2743200" cy="909637"/>
            <a:chOff x="217" y="2535"/>
            <a:chExt cx="1440" cy="576"/>
          </a:xfrm>
        </p:grpSpPr>
        <p:pic>
          <p:nvPicPr>
            <p:cNvPr id="58381" name="Picture 31" descr="GEL Rounded Rectangle MS red"/>
            <p:cNvPicPr>
              <a:picLocks noChangeArrowheads="1"/>
            </p:cNvPicPr>
            <p:nvPr/>
          </p:nvPicPr>
          <p:blipFill>
            <a:blip r:embed="rId3">
              <a:lum bright="-18000"/>
            </a:blip>
            <a:srcRect/>
            <a:stretch>
              <a:fillRect/>
            </a:stretch>
          </p:blipFill>
          <p:spPr bwMode="auto">
            <a:xfrm>
              <a:off x="217" y="2535"/>
              <a:ext cx="1440" cy="576"/>
            </a:xfrm>
            <a:prstGeom prst="rect">
              <a:avLst/>
            </a:prstGeom>
            <a:noFill/>
            <a:ln w="9525">
              <a:noFill/>
              <a:miter lim="800000"/>
              <a:headEnd/>
              <a:tailEnd/>
            </a:ln>
          </p:spPr>
        </p:pic>
        <p:sp>
          <p:nvSpPr>
            <p:cNvPr id="323616" name="Text Box 32"/>
            <p:cNvSpPr txBox="1">
              <a:spLocks noChangeArrowheads="1"/>
            </p:cNvSpPr>
            <p:nvPr/>
          </p:nvSpPr>
          <p:spPr bwMode="auto">
            <a:xfrm>
              <a:off x="234" y="2563"/>
              <a:ext cx="1383" cy="494"/>
            </a:xfrm>
            <a:prstGeom prst="rect">
              <a:avLst/>
            </a:prstGeom>
            <a:noFill/>
            <a:ln w="12700" algn="ctr">
              <a:noFill/>
              <a:miter lim="800000"/>
              <a:headEnd/>
              <a:tailEnd/>
            </a:ln>
            <a:effectLst/>
          </p:spPr>
          <p:txBody>
            <a:bodyPr anchor="ctr" anchorCtr="1"/>
            <a:lstStyle/>
            <a:p>
              <a:pPr algn="ctr">
                <a:lnSpc>
                  <a:spcPct val="90000"/>
                </a:lnSpc>
                <a:spcBef>
                  <a:spcPct val="30000"/>
                </a:spcBef>
                <a:buClr>
                  <a:schemeClr val="tx2"/>
                </a:buClr>
                <a:buSzPct val="115000"/>
                <a:buFont typeface="Wingdings" pitchFamily="2" charset="2"/>
                <a:buNone/>
                <a:defRPr/>
              </a:pPr>
              <a:r>
                <a:rPr lang="fr-FR" sz="2000" dirty="0">
                  <a:latin typeface="Arial" charset="0"/>
                  <a:cs typeface="+mn-cs"/>
                </a:rPr>
                <a:t>Adresse IP Ressource B</a:t>
              </a:r>
            </a:p>
          </p:txBody>
        </p:sp>
      </p:grpSp>
      <p:sp>
        <p:nvSpPr>
          <p:cNvPr id="323586" name="Rectangle 2"/>
          <p:cNvSpPr>
            <a:spLocks noGrp="1" noChangeArrowheads="1"/>
          </p:cNvSpPr>
          <p:nvPr>
            <p:ph type="title"/>
          </p:nvPr>
        </p:nvSpPr>
        <p:spPr>
          <a:xfrm>
            <a:off x="381000" y="-24"/>
            <a:ext cx="8763000" cy="1138773"/>
          </a:xfrm>
        </p:spPr>
        <p:txBody>
          <a:bodyPr/>
          <a:lstStyle/>
          <a:p>
            <a:pPr eaLnBrk="1" hangingPunct="1">
              <a:defRPr/>
            </a:pPr>
            <a:r>
              <a:rPr lang="fr-FR" sz="3600" dirty="0" smtClean="0"/>
              <a:t>Nouveau modèle de Dépendances</a:t>
            </a:r>
          </a:p>
        </p:txBody>
      </p:sp>
      <p:sp>
        <p:nvSpPr>
          <p:cNvPr id="323587" name="Rectangle 3"/>
          <p:cNvSpPr>
            <a:spLocks noGrp="1" noChangeArrowheads="1"/>
          </p:cNvSpPr>
          <p:nvPr>
            <p:ph idx="1"/>
          </p:nvPr>
        </p:nvSpPr>
        <p:spPr>
          <a:xfrm>
            <a:off x="381000" y="990600"/>
            <a:ext cx="8763000" cy="3268663"/>
          </a:xfrm>
        </p:spPr>
        <p:txBody>
          <a:bodyPr/>
          <a:lstStyle/>
          <a:p>
            <a:pPr eaLnBrk="1" hangingPunct="1">
              <a:defRPr/>
            </a:pPr>
            <a:r>
              <a:rPr lang="fr-FR" sz="2400" dirty="0" smtClean="0"/>
              <a:t>Nouveaux Objets pour filtrer les dépendances</a:t>
            </a:r>
          </a:p>
          <a:p>
            <a:pPr eaLnBrk="1" hangingPunct="1">
              <a:defRPr/>
            </a:pPr>
            <a:r>
              <a:rPr lang="fr-FR" sz="2400" dirty="0" smtClean="0"/>
              <a:t>Le Nom Réseau reste en ligne si la ressource adresse IP A </a:t>
            </a:r>
            <a:r>
              <a:rPr lang="fr-FR" sz="2400" b="1" i="1" dirty="0" smtClean="0">
                <a:solidFill>
                  <a:schemeClr val="accent1"/>
                </a:solidFill>
              </a:rPr>
              <a:t>ou </a:t>
            </a:r>
            <a:r>
              <a:rPr lang="fr-FR" sz="2400" dirty="0" smtClean="0"/>
              <a:t>B est en ligne</a:t>
            </a:r>
          </a:p>
          <a:p>
            <a:pPr lvl="1" eaLnBrk="1" hangingPunct="1">
              <a:defRPr/>
            </a:pPr>
            <a:r>
              <a:rPr lang="fr-FR" sz="2000" dirty="0" smtClean="0"/>
              <a:t>Auparavant, les deux ressources A </a:t>
            </a:r>
            <a:r>
              <a:rPr lang="fr-FR" sz="2000" b="1" i="1" dirty="0" smtClean="0">
                <a:solidFill>
                  <a:schemeClr val="accent1"/>
                </a:solidFill>
              </a:rPr>
              <a:t>et</a:t>
            </a:r>
            <a:r>
              <a:rPr lang="fr-FR" sz="2000" dirty="0" smtClean="0"/>
              <a:t> B devaient être en ligne pour que le nom réseau soit accessible par les utilisateurs</a:t>
            </a:r>
          </a:p>
          <a:p>
            <a:pPr lvl="1" eaLnBrk="1" hangingPunct="1">
              <a:defRPr/>
            </a:pPr>
            <a:r>
              <a:rPr lang="fr-FR" sz="2000" dirty="0" smtClean="0"/>
              <a:t>Redondance de ressources et impact réduit pour les services et applications </a:t>
            </a:r>
            <a:r>
              <a:rPr lang="fr-FR" sz="2000" dirty="0" err="1" smtClean="0"/>
              <a:t>clusterisés</a:t>
            </a:r>
            <a:endParaRPr lang="fr-FR" sz="2000" dirty="0" smtClean="0"/>
          </a:p>
        </p:txBody>
      </p:sp>
      <p:sp>
        <p:nvSpPr>
          <p:cNvPr id="58374" name="AutoShape 4"/>
          <p:cNvSpPr>
            <a:spLocks noChangeArrowheads="1"/>
          </p:cNvSpPr>
          <p:nvPr/>
        </p:nvSpPr>
        <p:spPr bwMode="auto">
          <a:xfrm>
            <a:off x="457200" y="4833959"/>
            <a:ext cx="990600" cy="381000"/>
          </a:xfrm>
          <a:prstGeom prst="wedgeEllipseCallout">
            <a:avLst>
              <a:gd name="adj1" fmla="val 162981"/>
              <a:gd name="adj2" fmla="val 52500"/>
            </a:avLst>
          </a:prstGeom>
          <a:gradFill rotWithShape="1">
            <a:gsLst>
              <a:gs pos="0">
                <a:srgbClr val="5E6D76"/>
              </a:gs>
              <a:gs pos="50000">
                <a:srgbClr val="CCECFF"/>
              </a:gs>
              <a:gs pos="100000">
                <a:srgbClr val="5E6D76"/>
              </a:gs>
            </a:gsLst>
            <a:lin ang="2700000" scaled="1"/>
          </a:gradFill>
          <a:ln w="9525">
            <a:solidFill>
              <a:schemeClr val="bg2"/>
            </a:solidFill>
            <a:miter lim="800000"/>
            <a:headEnd/>
            <a:tailEnd/>
          </a:ln>
        </p:spPr>
        <p:txBody>
          <a:bodyPr tIns="0" bIns="0"/>
          <a:lstStyle/>
          <a:p>
            <a:pPr algn="ctr"/>
            <a:r>
              <a:rPr lang="en-US" sz="1400" dirty="0">
                <a:solidFill>
                  <a:schemeClr val="accent4"/>
                </a:solidFill>
                <a:latin typeface="Arial" charset="0"/>
              </a:rPr>
              <a:t>OU</a:t>
            </a:r>
          </a:p>
        </p:txBody>
      </p:sp>
      <p:sp>
        <p:nvSpPr>
          <p:cNvPr id="58375" name="AutoShape 5"/>
          <p:cNvSpPr>
            <a:spLocks noChangeArrowheads="1"/>
          </p:cNvSpPr>
          <p:nvPr/>
        </p:nvSpPr>
        <p:spPr bwMode="auto">
          <a:xfrm>
            <a:off x="7543800" y="4833959"/>
            <a:ext cx="990600" cy="381000"/>
          </a:xfrm>
          <a:prstGeom prst="wedgeEllipseCallout">
            <a:avLst>
              <a:gd name="adj1" fmla="val -149519"/>
              <a:gd name="adj2" fmla="val 53750"/>
            </a:avLst>
          </a:prstGeom>
          <a:gradFill rotWithShape="1">
            <a:gsLst>
              <a:gs pos="0">
                <a:srgbClr val="5E6D76"/>
              </a:gs>
              <a:gs pos="50000">
                <a:srgbClr val="CCECFF"/>
              </a:gs>
              <a:gs pos="100000">
                <a:srgbClr val="5E6D76"/>
              </a:gs>
            </a:gsLst>
            <a:lin ang="2700000" scaled="1"/>
          </a:gradFill>
          <a:ln w="9525">
            <a:solidFill>
              <a:schemeClr val="bg2"/>
            </a:solidFill>
            <a:miter lim="800000"/>
            <a:headEnd/>
            <a:tailEnd/>
          </a:ln>
        </p:spPr>
        <p:txBody>
          <a:bodyPr tIns="0" bIns="0"/>
          <a:lstStyle/>
          <a:p>
            <a:pPr algn="ctr"/>
            <a:r>
              <a:rPr lang="en-US" sz="1400" dirty="0">
                <a:solidFill>
                  <a:schemeClr val="accent4"/>
                </a:solidFill>
                <a:latin typeface="Arial" charset="0"/>
              </a:rPr>
              <a:t>OU</a:t>
            </a:r>
          </a:p>
        </p:txBody>
      </p:sp>
      <p:pic>
        <p:nvPicPr>
          <p:cNvPr id="58376" name="Picture 33" descr="arrow 0 blue arrow 8"/>
          <p:cNvPicPr>
            <a:picLocks noChangeAspect="1" noChangeArrowheads="1"/>
          </p:cNvPicPr>
          <p:nvPr/>
        </p:nvPicPr>
        <p:blipFill>
          <a:blip r:embed="rId4"/>
          <a:srcRect/>
          <a:stretch>
            <a:fillRect/>
          </a:stretch>
        </p:blipFill>
        <p:spPr bwMode="auto">
          <a:xfrm rot="5386452" flipH="1">
            <a:off x="5838032" y="4856977"/>
            <a:ext cx="1066800" cy="550863"/>
          </a:xfrm>
          <a:prstGeom prst="rect">
            <a:avLst/>
          </a:prstGeom>
          <a:noFill/>
          <a:ln w="9525">
            <a:noFill/>
            <a:miter lim="800000"/>
            <a:headEnd/>
            <a:tailEnd/>
          </a:ln>
        </p:spPr>
      </p:pic>
      <p:pic>
        <p:nvPicPr>
          <p:cNvPr id="58377" name="Picture 34" descr="arrow 0 blue arrow 8"/>
          <p:cNvPicPr>
            <a:picLocks noChangeAspect="1" noChangeArrowheads="1"/>
          </p:cNvPicPr>
          <p:nvPr/>
        </p:nvPicPr>
        <p:blipFill>
          <a:blip r:embed="rId4"/>
          <a:srcRect/>
          <a:stretch>
            <a:fillRect/>
          </a:stretch>
        </p:blipFill>
        <p:spPr bwMode="auto">
          <a:xfrm rot="5386452" flipH="1">
            <a:off x="2180432" y="4856977"/>
            <a:ext cx="1066800" cy="550863"/>
          </a:xfrm>
          <a:prstGeom prst="rect">
            <a:avLst/>
          </a:prstGeom>
          <a:noFill/>
          <a:ln w="9525">
            <a:noFill/>
            <a:miter lim="800000"/>
            <a:headEnd/>
            <a:tailEnd/>
          </a:ln>
        </p:spPr>
      </p:pic>
      <p:grpSp>
        <p:nvGrpSpPr>
          <p:cNvPr id="4" name="Group 17"/>
          <p:cNvGrpSpPr>
            <a:grpSpLocks/>
          </p:cNvGrpSpPr>
          <p:nvPr/>
        </p:nvGrpSpPr>
        <p:grpSpPr bwMode="auto">
          <a:xfrm>
            <a:off x="1295400" y="3838596"/>
            <a:ext cx="6546850" cy="914400"/>
            <a:chOff x="1262" y="741"/>
            <a:chExt cx="1426" cy="488"/>
          </a:xfrm>
        </p:grpSpPr>
        <p:pic>
          <p:nvPicPr>
            <p:cNvPr id="58379" name="Picture 18" descr="GEL Rounded Rectangle MS green"/>
            <p:cNvPicPr>
              <a:picLocks noChangeArrowheads="1"/>
            </p:cNvPicPr>
            <p:nvPr/>
          </p:nvPicPr>
          <p:blipFill>
            <a:blip r:embed="rId5">
              <a:lum bright="-18000"/>
            </a:blip>
            <a:srcRect/>
            <a:stretch>
              <a:fillRect/>
            </a:stretch>
          </p:blipFill>
          <p:spPr bwMode="auto">
            <a:xfrm>
              <a:off x="1262" y="741"/>
              <a:ext cx="1426" cy="488"/>
            </a:xfrm>
            <a:prstGeom prst="rect">
              <a:avLst/>
            </a:prstGeom>
            <a:noFill/>
            <a:ln w="9525">
              <a:noFill/>
              <a:miter lim="800000"/>
              <a:headEnd/>
              <a:tailEnd/>
            </a:ln>
          </p:spPr>
        </p:pic>
        <p:sp>
          <p:nvSpPr>
            <p:cNvPr id="323603" name="Text Box 19"/>
            <p:cNvSpPr txBox="1">
              <a:spLocks noChangeArrowheads="1"/>
            </p:cNvSpPr>
            <p:nvPr/>
          </p:nvSpPr>
          <p:spPr bwMode="auto">
            <a:xfrm>
              <a:off x="1281" y="882"/>
              <a:ext cx="1381" cy="197"/>
            </a:xfrm>
            <a:prstGeom prst="rect">
              <a:avLst/>
            </a:prstGeom>
            <a:noFill/>
            <a:ln w="12700" algn="ctr">
              <a:noFill/>
              <a:miter lim="800000"/>
              <a:headEnd/>
              <a:tailEnd/>
            </a:ln>
            <a:effectLst/>
          </p:spPr>
          <p:txBody>
            <a:bodyPr anchor="ctr" anchorCtr="1">
              <a:spAutoFit/>
            </a:bodyPr>
            <a:lstStyle/>
            <a:p>
              <a:pPr algn="ctr">
                <a:lnSpc>
                  <a:spcPct val="90000"/>
                </a:lnSpc>
                <a:spcBef>
                  <a:spcPct val="30000"/>
                </a:spcBef>
                <a:buClr>
                  <a:schemeClr val="tx2"/>
                </a:buClr>
                <a:buSzPct val="115000"/>
                <a:buFont typeface="Wingdings" pitchFamily="2" charset="2"/>
                <a:buNone/>
                <a:defRPr/>
              </a:pPr>
              <a:r>
                <a:rPr lang="fr-FR" sz="2000" dirty="0">
                  <a:latin typeface="Arial" charset="0"/>
                  <a:cs typeface="+mn-cs"/>
                </a:rPr>
                <a:t>Ressource Nom Réseau</a:t>
              </a:r>
            </a:p>
          </p:txBody>
        </p:sp>
      </p:gr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1"/>
          <p:cNvSpPr txBox="1">
            <a:spLocks noChangeArrowheads="1"/>
          </p:cNvSpPr>
          <p:nvPr/>
        </p:nvSpPr>
        <p:spPr bwMode="auto">
          <a:xfrm>
            <a:off x="431515" y="3678149"/>
            <a:ext cx="8229600" cy="84603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balanced" dir="t">
                <a:rot lat="0" lon="0" rev="2100000"/>
              </a:lightRig>
            </a:scene3d>
            <a:sp3d extrusionH="57150" prstMaterial="metal">
              <a:bevelT w="38100" h="25400"/>
              <a:contourClr>
                <a:schemeClr val="bg2"/>
              </a:contourClr>
            </a:sp3d>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4000" b="1" kern="0" dirty="0" err="1" smtClean="0">
                <a:solidFill>
                  <a:srgbClr val="112E58"/>
                </a:solidFill>
                <a:latin typeface="+mj-lt"/>
                <a:ea typeface="+mj-ea"/>
                <a:cs typeface="+mj-cs"/>
              </a:rPr>
              <a:t>Synthèse</a:t>
            </a:r>
            <a:endParaRPr kumimoji="0" lang="en-US" sz="4000" b="1" i="0" u="none" strike="noStrike" kern="0" cap="none" spc="0" normalizeH="0" baseline="0" noProof="0" dirty="0">
              <a:ln w="50800"/>
              <a:solidFill>
                <a:srgbClr val="FFC000"/>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
          <p:cNvSpPr>
            <a:spLocks noGrp="1" noChangeArrowheads="1"/>
          </p:cNvSpPr>
          <p:nvPr>
            <p:ph type="title"/>
          </p:nvPr>
        </p:nvSpPr>
        <p:spPr>
          <a:xfrm>
            <a:off x="142908" y="228600"/>
            <a:ext cx="9144000" cy="641350"/>
          </a:xfrm>
        </p:spPr>
        <p:txBody>
          <a:bodyPr anchor="t"/>
          <a:lstStyle/>
          <a:p>
            <a:r>
              <a:rPr lang="fr-FR" sz="3600" dirty="0"/>
              <a:t>Durcissement des services Windows</a:t>
            </a:r>
            <a:endParaRPr lang="en-US" sz="3600" dirty="0"/>
          </a:p>
        </p:txBody>
      </p:sp>
      <p:sp>
        <p:nvSpPr>
          <p:cNvPr id="1461251" name="Rectangle 3"/>
          <p:cNvSpPr>
            <a:spLocks noGrp="1" noChangeArrowheads="1"/>
          </p:cNvSpPr>
          <p:nvPr>
            <p:ph idx="1"/>
          </p:nvPr>
        </p:nvSpPr>
        <p:spPr>
          <a:xfrm>
            <a:off x="142844" y="1230336"/>
            <a:ext cx="5500726" cy="5556250"/>
          </a:xfrm>
          <a:noFill/>
          <a:ln/>
        </p:spPr>
        <p:txBody>
          <a:bodyPr/>
          <a:lstStyle/>
          <a:p>
            <a:pPr>
              <a:lnSpc>
                <a:spcPct val="100000"/>
              </a:lnSpc>
              <a:spcBef>
                <a:spcPct val="40000"/>
              </a:spcBef>
            </a:pPr>
            <a:r>
              <a:rPr lang="fr-FR" sz="2400" dirty="0"/>
              <a:t>Établissement d’un profil pour les services Windows indiquant les actions autorisées pour le réseau, le système de fichiers et le registre</a:t>
            </a:r>
          </a:p>
          <a:p>
            <a:pPr>
              <a:lnSpc>
                <a:spcPct val="100000"/>
              </a:lnSpc>
              <a:spcBef>
                <a:spcPct val="40000"/>
              </a:spcBef>
            </a:pPr>
            <a:endParaRPr lang="fr-FR" sz="1000" dirty="0"/>
          </a:p>
          <a:p>
            <a:pPr>
              <a:lnSpc>
                <a:spcPct val="100000"/>
              </a:lnSpc>
              <a:spcBef>
                <a:spcPct val="40000"/>
              </a:spcBef>
            </a:pPr>
            <a:r>
              <a:rPr lang="fr-FR" sz="2400" dirty="0"/>
              <a:t>Conçu pour bloquer les tentatives de détournement d’un service Windows pour écrire à un endroit qui ne fait pas partie du profil du service</a:t>
            </a:r>
          </a:p>
          <a:p>
            <a:pPr>
              <a:lnSpc>
                <a:spcPct val="100000"/>
              </a:lnSpc>
              <a:spcBef>
                <a:spcPct val="40000"/>
              </a:spcBef>
            </a:pPr>
            <a:endParaRPr lang="fr-FR" sz="1000" dirty="0"/>
          </a:p>
          <a:p>
            <a:pPr>
              <a:lnSpc>
                <a:spcPct val="100000"/>
              </a:lnSpc>
              <a:spcBef>
                <a:spcPct val="40000"/>
              </a:spcBef>
            </a:pPr>
            <a:r>
              <a:rPr lang="fr-FR" sz="2400" dirty="0"/>
              <a:t>Réduit le risque de propagation d’un logiciel malveillant (ex: </a:t>
            </a:r>
            <a:r>
              <a:rPr lang="fr-FR" sz="2400" dirty="0" err="1"/>
              <a:t>Blaster</a:t>
            </a:r>
            <a:r>
              <a:rPr lang="fr-FR" sz="2400" dirty="0"/>
              <a:t>, Sasser…)</a:t>
            </a:r>
            <a:endParaRPr lang="en-US" sz="2400" dirty="0"/>
          </a:p>
        </p:txBody>
      </p:sp>
      <p:sp>
        <p:nvSpPr>
          <p:cNvPr id="1461254" name="Line 6"/>
          <p:cNvSpPr>
            <a:spLocks noChangeShapeType="1"/>
          </p:cNvSpPr>
          <p:nvPr/>
        </p:nvSpPr>
        <p:spPr bwMode="auto">
          <a:xfrm flipV="1">
            <a:off x="6357938" y="2959100"/>
            <a:ext cx="752475" cy="550863"/>
          </a:xfrm>
          <a:prstGeom prst="line">
            <a:avLst/>
          </a:prstGeom>
          <a:noFill/>
          <a:ln w="38100" algn="ctr">
            <a:solidFill>
              <a:schemeClr val="tx1">
                <a:alpha val="59999"/>
              </a:schemeClr>
            </a:solidFill>
            <a:round/>
            <a:headEnd/>
            <a:tailEnd type="triangle" w="med" len="med"/>
          </a:ln>
        </p:spPr>
        <p:txBody>
          <a:bodyPr/>
          <a:lstStyle/>
          <a:p>
            <a:endParaRPr lang="fr-FR"/>
          </a:p>
        </p:txBody>
      </p:sp>
      <p:pic>
        <p:nvPicPr>
          <p:cNvPr id="1461255" name="Picture 7"/>
          <p:cNvPicPr>
            <a:picLocks noChangeAspect="1" noChangeArrowheads="1"/>
          </p:cNvPicPr>
          <p:nvPr/>
        </p:nvPicPr>
        <p:blipFill>
          <a:blip r:embed="rId3" cstate="print"/>
          <a:srcRect/>
          <a:stretch>
            <a:fillRect/>
          </a:stretch>
        </p:blipFill>
        <p:spPr bwMode="auto">
          <a:xfrm>
            <a:off x="7542213" y="2093913"/>
            <a:ext cx="533400" cy="639762"/>
          </a:xfrm>
          <a:prstGeom prst="rect">
            <a:avLst/>
          </a:prstGeom>
          <a:noFill/>
          <a:ln w="9525">
            <a:noFill/>
            <a:miter lim="800000"/>
            <a:headEnd/>
            <a:tailEnd/>
          </a:ln>
        </p:spPr>
      </p:pic>
      <p:sp>
        <p:nvSpPr>
          <p:cNvPr id="1461256" name="Line 8"/>
          <p:cNvSpPr>
            <a:spLocks noChangeShapeType="1"/>
          </p:cNvSpPr>
          <p:nvPr/>
        </p:nvSpPr>
        <p:spPr bwMode="auto">
          <a:xfrm>
            <a:off x="6394450" y="3657600"/>
            <a:ext cx="868363" cy="1588"/>
          </a:xfrm>
          <a:prstGeom prst="line">
            <a:avLst/>
          </a:prstGeom>
          <a:noFill/>
          <a:ln w="38100" algn="ctr">
            <a:solidFill>
              <a:schemeClr val="tx1">
                <a:alpha val="59999"/>
              </a:schemeClr>
            </a:solidFill>
            <a:round/>
            <a:headEnd/>
            <a:tailEnd type="triangle" w="med" len="med"/>
          </a:ln>
        </p:spPr>
        <p:txBody>
          <a:bodyPr/>
          <a:lstStyle/>
          <a:p>
            <a:endParaRPr lang="fr-FR"/>
          </a:p>
        </p:txBody>
      </p:sp>
      <p:sp>
        <p:nvSpPr>
          <p:cNvPr id="1461257" name="Line 9"/>
          <p:cNvSpPr>
            <a:spLocks noChangeShapeType="1"/>
          </p:cNvSpPr>
          <p:nvPr/>
        </p:nvSpPr>
        <p:spPr bwMode="auto">
          <a:xfrm>
            <a:off x="6286500" y="3743325"/>
            <a:ext cx="735013" cy="600075"/>
          </a:xfrm>
          <a:prstGeom prst="line">
            <a:avLst/>
          </a:prstGeom>
          <a:noFill/>
          <a:ln w="38100" algn="ctr">
            <a:solidFill>
              <a:schemeClr val="tx1">
                <a:alpha val="59999"/>
              </a:schemeClr>
            </a:solidFill>
            <a:round/>
            <a:headEnd/>
            <a:tailEnd type="triangle" w="med" len="med"/>
          </a:ln>
        </p:spPr>
        <p:txBody>
          <a:bodyPr/>
          <a:lstStyle/>
          <a:p>
            <a:endParaRPr lang="fr-FR"/>
          </a:p>
        </p:txBody>
      </p:sp>
      <p:sp>
        <p:nvSpPr>
          <p:cNvPr id="1461258" name="Text Box 10"/>
          <p:cNvSpPr txBox="1">
            <a:spLocks noChangeArrowheads="1"/>
          </p:cNvSpPr>
          <p:nvPr/>
        </p:nvSpPr>
        <p:spPr bwMode="auto">
          <a:xfrm>
            <a:off x="7120572" y="2756218"/>
            <a:ext cx="2103438" cy="336550"/>
          </a:xfrm>
          <a:prstGeom prst="rect">
            <a:avLst/>
          </a:prstGeom>
          <a:noFill/>
          <a:ln w="9525">
            <a:noFill/>
            <a:miter lim="800000"/>
            <a:headEnd/>
            <a:tailEnd/>
          </a:ln>
        </p:spPr>
        <p:txBody>
          <a:bodyPr>
            <a:spAutoFit/>
          </a:bodyPr>
          <a:lstStyle/>
          <a:p>
            <a:pPr algn="ctr" eaLnBrk="0">
              <a:buClr>
                <a:schemeClr val="tx2"/>
              </a:buClr>
              <a:buFont typeface="Wingdings 2" pitchFamily="18" charset="2"/>
              <a:buNone/>
            </a:pPr>
            <a:r>
              <a:rPr lang="fr-FR" sz="1600" b="1" dirty="0"/>
              <a:t>Système de fichiers</a:t>
            </a:r>
          </a:p>
        </p:txBody>
      </p:sp>
      <p:sp>
        <p:nvSpPr>
          <p:cNvPr id="1461259" name="Text Box 11"/>
          <p:cNvSpPr txBox="1">
            <a:spLocks noChangeArrowheads="1"/>
          </p:cNvSpPr>
          <p:nvPr/>
        </p:nvSpPr>
        <p:spPr bwMode="auto">
          <a:xfrm>
            <a:off x="7292975" y="3836988"/>
            <a:ext cx="1487488" cy="336550"/>
          </a:xfrm>
          <a:prstGeom prst="rect">
            <a:avLst/>
          </a:prstGeom>
          <a:noFill/>
          <a:ln w="9525">
            <a:noFill/>
            <a:miter lim="800000"/>
            <a:headEnd/>
            <a:tailEnd/>
          </a:ln>
        </p:spPr>
        <p:txBody>
          <a:bodyPr>
            <a:spAutoFit/>
          </a:bodyPr>
          <a:lstStyle/>
          <a:p>
            <a:pPr algn="ctr" eaLnBrk="0">
              <a:buClr>
                <a:schemeClr val="tx2"/>
              </a:buClr>
              <a:buFont typeface="Wingdings 2" pitchFamily="18" charset="2"/>
              <a:buNone/>
            </a:pPr>
            <a:r>
              <a:rPr lang="fr-FR" sz="1600" b="1"/>
              <a:t>Registre</a:t>
            </a:r>
          </a:p>
        </p:txBody>
      </p:sp>
      <p:sp>
        <p:nvSpPr>
          <p:cNvPr id="1461260" name="Text Box 12"/>
          <p:cNvSpPr txBox="1">
            <a:spLocks noChangeArrowheads="1"/>
          </p:cNvSpPr>
          <p:nvPr/>
        </p:nvSpPr>
        <p:spPr bwMode="auto">
          <a:xfrm>
            <a:off x="7218363" y="4978400"/>
            <a:ext cx="1020762" cy="336550"/>
          </a:xfrm>
          <a:prstGeom prst="rect">
            <a:avLst/>
          </a:prstGeom>
          <a:noFill/>
          <a:ln w="9525">
            <a:noFill/>
            <a:miter lim="800000"/>
            <a:headEnd/>
            <a:tailEnd/>
          </a:ln>
        </p:spPr>
        <p:txBody>
          <a:bodyPr>
            <a:spAutoFit/>
          </a:bodyPr>
          <a:lstStyle/>
          <a:p>
            <a:pPr algn="ctr" eaLnBrk="0">
              <a:buClr>
                <a:schemeClr val="tx2"/>
              </a:buClr>
              <a:buFont typeface="Wingdings 2" pitchFamily="18" charset="2"/>
              <a:buNone/>
            </a:pPr>
            <a:r>
              <a:rPr lang="fr-FR" sz="1600" b="1"/>
              <a:t>Réseau</a:t>
            </a:r>
          </a:p>
        </p:txBody>
      </p:sp>
      <p:grpSp>
        <p:nvGrpSpPr>
          <p:cNvPr id="2" name="Group 13"/>
          <p:cNvGrpSpPr>
            <a:grpSpLocks/>
          </p:cNvGrpSpPr>
          <p:nvPr/>
        </p:nvGrpSpPr>
        <p:grpSpPr bwMode="auto">
          <a:xfrm>
            <a:off x="7354888" y="4216400"/>
            <a:ext cx="685800" cy="838200"/>
            <a:chOff x="3132" y="1863"/>
            <a:chExt cx="819" cy="969"/>
          </a:xfrm>
        </p:grpSpPr>
        <p:pic>
          <p:nvPicPr>
            <p:cNvPr id="1461262" name="Picture 14"/>
            <p:cNvPicPr>
              <a:picLocks noChangeAspect="1" noChangeArrowheads="1"/>
            </p:cNvPicPr>
            <p:nvPr/>
          </p:nvPicPr>
          <p:blipFill>
            <a:blip r:embed="rId4"/>
            <a:srcRect/>
            <a:stretch>
              <a:fillRect/>
            </a:stretch>
          </p:blipFill>
          <p:spPr bwMode="auto">
            <a:xfrm>
              <a:off x="3216" y="2022"/>
              <a:ext cx="625" cy="612"/>
            </a:xfrm>
            <a:prstGeom prst="rect">
              <a:avLst/>
            </a:prstGeom>
            <a:noFill/>
            <a:ln w="9525">
              <a:noFill/>
              <a:miter lim="800000"/>
              <a:headEnd/>
              <a:tailEnd/>
            </a:ln>
          </p:spPr>
        </p:pic>
        <p:pic>
          <p:nvPicPr>
            <p:cNvPr id="1461263" name="Picture 15"/>
            <p:cNvPicPr>
              <a:picLocks noChangeAspect="1" noChangeArrowheads="1"/>
            </p:cNvPicPr>
            <p:nvPr/>
          </p:nvPicPr>
          <p:blipFill>
            <a:blip r:embed="rId5"/>
            <a:srcRect/>
            <a:stretch>
              <a:fillRect/>
            </a:stretch>
          </p:blipFill>
          <p:spPr bwMode="auto">
            <a:xfrm rot="7530487" flipH="1">
              <a:off x="3054" y="2238"/>
              <a:ext cx="672" cy="516"/>
            </a:xfrm>
            <a:prstGeom prst="rect">
              <a:avLst/>
            </a:prstGeom>
            <a:noFill/>
            <a:ln w="9525">
              <a:noFill/>
              <a:miter lim="800000"/>
              <a:headEnd/>
              <a:tailEnd/>
            </a:ln>
          </p:spPr>
        </p:pic>
        <p:pic>
          <p:nvPicPr>
            <p:cNvPr id="1461264" name="Picture 16"/>
            <p:cNvPicPr>
              <a:picLocks noChangeAspect="1" noChangeArrowheads="1"/>
            </p:cNvPicPr>
            <p:nvPr/>
          </p:nvPicPr>
          <p:blipFill>
            <a:blip r:embed="rId6"/>
            <a:srcRect/>
            <a:stretch>
              <a:fillRect/>
            </a:stretch>
          </p:blipFill>
          <p:spPr bwMode="auto">
            <a:xfrm>
              <a:off x="3456" y="1863"/>
              <a:ext cx="495" cy="825"/>
            </a:xfrm>
            <a:prstGeom prst="rect">
              <a:avLst/>
            </a:prstGeom>
            <a:noFill/>
            <a:ln w="9525">
              <a:noFill/>
              <a:miter lim="800000"/>
              <a:headEnd/>
              <a:tailEnd/>
            </a:ln>
          </p:spPr>
        </p:pic>
      </p:grpSp>
      <p:pic>
        <p:nvPicPr>
          <p:cNvPr id="1461265" name="Picture 17"/>
          <p:cNvPicPr>
            <a:picLocks noChangeAspect="1" noChangeArrowheads="1"/>
          </p:cNvPicPr>
          <p:nvPr/>
        </p:nvPicPr>
        <p:blipFill>
          <a:blip r:embed="rId7"/>
          <a:srcRect/>
          <a:stretch>
            <a:fillRect/>
          </a:stretch>
        </p:blipFill>
        <p:spPr bwMode="auto">
          <a:xfrm>
            <a:off x="7888288" y="3213100"/>
            <a:ext cx="506412" cy="590550"/>
          </a:xfrm>
          <a:prstGeom prst="rect">
            <a:avLst/>
          </a:prstGeom>
          <a:noFill/>
          <a:ln w="9525">
            <a:noFill/>
            <a:miter lim="800000"/>
            <a:headEnd/>
            <a:tailEnd/>
          </a:ln>
        </p:spPr>
      </p:pic>
      <p:pic>
        <p:nvPicPr>
          <p:cNvPr id="1461266" name="Picture 18"/>
          <p:cNvPicPr>
            <a:picLocks noChangeAspect="1" noChangeArrowheads="1"/>
          </p:cNvPicPr>
          <p:nvPr/>
        </p:nvPicPr>
        <p:blipFill>
          <a:blip r:embed="rId8"/>
          <a:srcRect/>
          <a:stretch>
            <a:fillRect/>
          </a:stretch>
        </p:blipFill>
        <p:spPr bwMode="auto">
          <a:xfrm>
            <a:off x="5680090" y="3149600"/>
            <a:ext cx="963612" cy="809625"/>
          </a:xfrm>
          <a:prstGeom prst="rect">
            <a:avLst/>
          </a:prstGeom>
          <a:noFill/>
          <a:ln w="9525">
            <a:noFill/>
            <a:miter lim="800000"/>
            <a:headEnd/>
            <a:tailEnd/>
          </a:ln>
        </p:spPr>
      </p:pic>
      <p:sp>
        <p:nvSpPr>
          <p:cNvPr id="19" name="Rounded Rectangle 18"/>
          <p:cNvSpPr/>
          <p:nvPr/>
        </p:nvSpPr>
        <p:spPr bwMode="auto">
          <a:xfrm>
            <a:off x="5383530" y="1405890"/>
            <a:ext cx="3760470" cy="402336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fr-FR" sz="3200" b="0" i="0" u="none" strike="noStrike" cap="none" normalizeH="0" baseline="0" smtClean="0">
              <a:ln>
                <a:noFill/>
              </a:ln>
              <a:solidFill>
                <a:schemeClr val="tx2"/>
              </a:solidFill>
              <a:effectLst/>
              <a:latin typeface="Times New Roman" pitchFamily="18" charset="0"/>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 y="71414"/>
            <a:ext cx="8991600" cy="890588"/>
          </a:xfrm>
        </p:spPr>
        <p:txBody>
          <a:bodyPr/>
          <a:lstStyle/>
          <a:p>
            <a:r>
              <a:rPr lang="fr-FR" sz="3200" dirty="0" smtClean="0"/>
              <a:t>Pour résumer </a:t>
            </a:r>
            <a:endParaRPr lang="fr-FR" sz="3200" dirty="0"/>
          </a:p>
        </p:txBody>
      </p:sp>
      <p:sp>
        <p:nvSpPr>
          <p:cNvPr id="3" name="Content Placeholder 2"/>
          <p:cNvSpPr>
            <a:spLocks noGrp="1"/>
          </p:cNvSpPr>
          <p:nvPr>
            <p:ph idx="1"/>
          </p:nvPr>
        </p:nvSpPr>
        <p:spPr>
          <a:xfrm>
            <a:off x="428596" y="785794"/>
            <a:ext cx="8358246" cy="4450449"/>
          </a:xfrm>
        </p:spPr>
        <p:txBody>
          <a:bodyPr/>
          <a:lstStyle/>
          <a:p>
            <a:r>
              <a:rPr lang="fr-FR" sz="2800" dirty="0" smtClean="0"/>
              <a:t>Sécurité</a:t>
            </a:r>
          </a:p>
          <a:p>
            <a:pPr lvl="1"/>
            <a:r>
              <a:rPr lang="fr-FR" sz="2400" dirty="0" smtClean="0"/>
              <a:t>Windows Server 2008 profite de toutes les nouveautés sécurité apportées par Windows Vista (</a:t>
            </a:r>
            <a:r>
              <a:rPr lang="fr-FR" sz="2400" dirty="0" err="1" smtClean="0"/>
              <a:t>BitLocker</a:t>
            </a:r>
            <a:r>
              <a:rPr lang="fr-FR" sz="2400" dirty="0" smtClean="0"/>
              <a:t>, CNG…)</a:t>
            </a:r>
            <a:endParaRPr lang="fr-FR" sz="1800" dirty="0" smtClean="0"/>
          </a:p>
          <a:p>
            <a:pPr lvl="1"/>
            <a:r>
              <a:rPr lang="fr-FR" sz="2400" dirty="0" smtClean="0"/>
              <a:t>Network Access Protection pour élever le niveau d’intégrité de vos réseaux</a:t>
            </a:r>
          </a:p>
          <a:p>
            <a:pPr lvl="2"/>
            <a:r>
              <a:rPr lang="fr-FR" sz="1800" dirty="0" smtClean="0"/>
              <a:t>Validation vis-à-vis de vos politiques</a:t>
            </a:r>
          </a:p>
          <a:p>
            <a:pPr lvl="2"/>
            <a:r>
              <a:rPr lang="fr-FR" sz="1800" dirty="0" smtClean="0"/>
              <a:t>Restriction réseau (quarantaine)</a:t>
            </a:r>
          </a:p>
          <a:p>
            <a:pPr lvl="2"/>
            <a:r>
              <a:rPr lang="fr-FR" sz="1800" dirty="0" smtClean="0"/>
              <a:t>Mise à niveau</a:t>
            </a:r>
          </a:p>
          <a:p>
            <a:pPr lvl="2"/>
            <a:r>
              <a:rPr lang="fr-FR" sz="1800" dirty="0" smtClean="0"/>
              <a:t>Maintien de la conformité</a:t>
            </a:r>
          </a:p>
          <a:p>
            <a:r>
              <a:rPr lang="fr-FR" sz="2800" dirty="0" smtClean="0"/>
              <a:t>Disponibilité</a:t>
            </a:r>
          </a:p>
          <a:p>
            <a:pPr lvl="1"/>
            <a:r>
              <a:rPr lang="fr-FR" sz="2400" dirty="0" smtClean="0"/>
              <a:t>Windows Server </a:t>
            </a:r>
            <a:r>
              <a:rPr lang="fr-FR" sz="2400" dirty="0" err="1" smtClean="0"/>
              <a:t>Failover</a:t>
            </a:r>
            <a:r>
              <a:rPr lang="fr-FR" sz="2400" dirty="0" smtClean="0"/>
              <a:t> </a:t>
            </a:r>
            <a:r>
              <a:rPr lang="fr-FR" sz="2400" dirty="0" err="1" smtClean="0"/>
              <a:t>Clustering</a:t>
            </a:r>
            <a:endParaRPr lang="fr-FR" sz="2400" dirty="0" smtClean="0"/>
          </a:p>
          <a:p>
            <a:pPr lvl="2"/>
            <a:r>
              <a:rPr lang="fr-FR" dirty="0" smtClean="0"/>
              <a:t>Déploiement, sécurité et stabilité améliorés</a:t>
            </a:r>
          </a:p>
          <a:p>
            <a:pPr lvl="2"/>
            <a:r>
              <a:rPr lang="fr-FR" dirty="0" smtClean="0"/>
              <a:t>Le support du cluster géographique</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 y="714356"/>
            <a:ext cx="8991600" cy="604820"/>
          </a:xfrm>
        </p:spPr>
        <p:txBody>
          <a:bodyPr/>
          <a:lstStyle/>
          <a:p>
            <a:r>
              <a:rPr lang="fr-FR" sz="3200" dirty="0" smtClean="0"/>
              <a:t>Les prochaines </a:t>
            </a:r>
            <a:r>
              <a:rPr lang="fr-FR" sz="3200" dirty="0" err="1" smtClean="0"/>
              <a:t>webcasts</a:t>
            </a:r>
            <a:r>
              <a:rPr lang="fr-FR" sz="3200" dirty="0" smtClean="0"/>
              <a:t> </a:t>
            </a:r>
            <a:r>
              <a:rPr lang="fr-FR" sz="3200" dirty="0" smtClean="0"/>
              <a:t>TechNet Live à ne surtout pas manquer !!! (vu que c’est encore et toujours nous </a:t>
            </a:r>
            <a:r>
              <a:rPr lang="fr-FR" sz="3200" dirty="0" smtClean="0">
                <a:sym typeface="Wingdings" pitchFamily="2" charset="2"/>
              </a:rPr>
              <a:t>)</a:t>
            </a:r>
            <a:endParaRPr lang="fr-FR" sz="3200" dirty="0"/>
          </a:p>
        </p:txBody>
      </p:sp>
      <p:sp>
        <p:nvSpPr>
          <p:cNvPr id="3" name="Content Placeholder 2"/>
          <p:cNvSpPr>
            <a:spLocks noGrp="1"/>
          </p:cNvSpPr>
          <p:nvPr>
            <p:ph idx="1"/>
          </p:nvPr>
        </p:nvSpPr>
        <p:spPr>
          <a:xfrm>
            <a:off x="285720" y="2039958"/>
            <a:ext cx="8501122" cy="4246562"/>
          </a:xfrm>
        </p:spPr>
        <p:txBody>
          <a:bodyPr/>
          <a:lstStyle/>
          <a:p>
            <a:r>
              <a:rPr lang="fr-FR" sz="2800" b="1" dirty="0" smtClean="0"/>
              <a:t>Le mardi 17 juillet, de 11h à 12h</a:t>
            </a:r>
            <a:endParaRPr lang="fr-FR" sz="2800" dirty="0" smtClean="0"/>
          </a:p>
          <a:p>
            <a:pPr>
              <a:buNone/>
            </a:pPr>
            <a:r>
              <a:rPr lang="fr-FR" dirty="0" smtClean="0"/>
              <a:t>	</a:t>
            </a:r>
            <a:r>
              <a:rPr lang="fr-FR" dirty="0" smtClean="0">
                <a:solidFill>
                  <a:schemeClr val="accent2"/>
                </a:solidFill>
              </a:rPr>
              <a:t>Nouveautés Terminal Server dans Windows Server 2008</a:t>
            </a:r>
          </a:p>
          <a:p>
            <a:pPr>
              <a:buNone/>
            </a:pPr>
            <a:endParaRPr lang="fr-FR" sz="800" dirty="0" smtClean="0">
              <a:solidFill>
                <a:schemeClr val="accent2"/>
              </a:solidFill>
            </a:endParaRPr>
          </a:p>
          <a:p>
            <a:r>
              <a:rPr lang="fr-FR" sz="2800" b="1" dirty="0" smtClean="0"/>
              <a:t>Le mardi </a:t>
            </a:r>
            <a:r>
              <a:rPr lang="fr-FR" sz="2800" b="1" dirty="0" smtClean="0"/>
              <a:t>17 </a:t>
            </a:r>
            <a:r>
              <a:rPr lang="fr-FR" sz="2800" b="1" dirty="0" smtClean="0"/>
              <a:t>septembre, de 11h à 12h</a:t>
            </a:r>
          </a:p>
          <a:p>
            <a:pPr>
              <a:buNone/>
            </a:pPr>
            <a:r>
              <a:rPr lang="fr-FR" dirty="0" smtClean="0"/>
              <a:t>	</a:t>
            </a:r>
            <a:r>
              <a:rPr lang="fr-FR" dirty="0" smtClean="0">
                <a:solidFill>
                  <a:schemeClr val="accent2"/>
                </a:solidFill>
              </a:rPr>
              <a:t>Windows Server </a:t>
            </a:r>
            <a:r>
              <a:rPr lang="fr-FR" dirty="0" err="1" smtClean="0">
                <a:solidFill>
                  <a:schemeClr val="accent2"/>
                </a:solidFill>
              </a:rPr>
              <a:t>Virtualization</a:t>
            </a:r>
            <a:endParaRPr lang="fr-FR" dirty="0" smtClean="0">
              <a:solidFill>
                <a:schemeClr val="accent2"/>
              </a:solidFill>
            </a:endParaRPr>
          </a:p>
          <a:p>
            <a:pPr>
              <a:buNone/>
            </a:pPr>
            <a:endParaRPr lang="fr-FR" sz="2000" dirty="0" smtClean="0">
              <a:solidFill>
                <a:schemeClr val="accent2"/>
              </a:solidFill>
            </a:endParaRPr>
          </a:p>
          <a:p>
            <a:pPr>
              <a:buNone/>
            </a:pPr>
            <a:r>
              <a:rPr lang="fr-FR" sz="2000" u="sng" dirty="0" smtClean="0"/>
              <a:t>http://www.microsoft.com/france/technet/seminaires/seminaires.mspx </a:t>
            </a:r>
            <a:r>
              <a:rPr lang="fr-FR" sz="2000" dirty="0" smtClean="0"/>
              <a:t>  </a:t>
            </a:r>
            <a:br>
              <a:rPr lang="fr-FR" sz="2000" dirty="0" smtClean="0"/>
            </a:br>
            <a:endParaRPr lang="fr-FR" sz="2000" dirty="0" smtClean="0"/>
          </a:p>
          <a:p>
            <a:pPr>
              <a:buNone/>
            </a:pPr>
            <a:endParaRPr lang="fr-FR" dirty="0"/>
          </a:p>
        </p:txBody>
      </p:sp>
      <p:pic>
        <p:nvPicPr>
          <p:cNvPr id="4" name="Rectangle 1091592"/>
          <p:cNvPicPr>
            <a:picLocks noChangeAspect="1" noChangeArrowheads="1"/>
          </p:cNvPicPr>
          <p:nvPr/>
        </p:nvPicPr>
        <p:blipFill>
          <a:blip r:embed="rId3"/>
          <a:srcRect/>
          <a:stretch>
            <a:fillRect/>
          </a:stretch>
        </p:blipFill>
        <p:spPr bwMode="auto">
          <a:xfrm>
            <a:off x="4929190" y="5539217"/>
            <a:ext cx="4022723" cy="8187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 y="-24"/>
            <a:ext cx="8991600" cy="890588"/>
          </a:xfrm>
        </p:spPr>
        <p:txBody>
          <a:bodyPr/>
          <a:lstStyle/>
          <a:p>
            <a:r>
              <a:rPr lang="fr-FR" sz="3600" dirty="0" smtClean="0"/>
              <a:t>Ressources utiles</a:t>
            </a:r>
            <a:endParaRPr lang="fr-FR" sz="3600" dirty="0"/>
          </a:p>
        </p:txBody>
      </p:sp>
      <p:sp>
        <p:nvSpPr>
          <p:cNvPr id="3" name="Content Placeholder 2"/>
          <p:cNvSpPr>
            <a:spLocks noGrp="1"/>
          </p:cNvSpPr>
          <p:nvPr>
            <p:ph idx="1"/>
          </p:nvPr>
        </p:nvSpPr>
        <p:spPr>
          <a:xfrm>
            <a:off x="474134" y="785794"/>
            <a:ext cx="8829040" cy="590931"/>
          </a:xfrm>
        </p:spPr>
        <p:txBody>
          <a:bodyPr/>
          <a:lstStyle/>
          <a:p>
            <a:pPr>
              <a:buNone/>
            </a:pPr>
            <a:r>
              <a:rPr lang="fr-FR" dirty="0" smtClean="0"/>
              <a:t>Blog : </a:t>
            </a:r>
            <a:r>
              <a:rPr lang="fr-FR" u="sng" dirty="0" smtClean="0">
                <a:solidFill>
                  <a:schemeClr val="accent2">
                    <a:lumMod val="60000"/>
                    <a:lumOff val="40000"/>
                  </a:schemeClr>
                </a:solidFill>
              </a:rPr>
              <a:t>http://blogs.technet.com/longhorn </a:t>
            </a:r>
            <a:endParaRPr lang="fr-FR" u="sng" dirty="0">
              <a:solidFill>
                <a:schemeClr val="accent2">
                  <a:lumMod val="60000"/>
                  <a:lumOff val="40000"/>
                </a:schemeClr>
              </a:solidFill>
            </a:endParaRPr>
          </a:p>
        </p:txBody>
      </p:sp>
      <p:pic>
        <p:nvPicPr>
          <p:cNvPr id="234499" name="Picture 3"/>
          <p:cNvPicPr>
            <a:picLocks noChangeAspect="1" noChangeArrowheads="1"/>
          </p:cNvPicPr>
          <p:nvPr/>
        </p:nvPicPr>
        <p:blipFill>
          <a:blip r:embed="rId3"/>
          <a:srcRect/>
          <a:stretch>
            <a:fillRect/>
          </a:stretch>
        </p:blipFill>
        <p:spPr bwMode="auto">
          <a:xfrm>
            <a:off x="1428728" y="1857388"/>
            <a:ext cx="5597554" cy="4714884"/>
          </a:xfrm>
          <a:prstGeom prst="rect">
            <a:avLst/>
          </a:prstGeom>
          <a:ln>
            <a:noFill/>
          </a:ln>
          <a:effectLst>
            <a:reflection blurRad="12700" stA="30000" endPos="30000" dist="5000" dir="5400000" sy="-100000" algn="bl" rotWithShape="0"/>
          </a:effectLst>
          <a:scene3d>
            <a:camera prst="perspectiveContrastingLeftFacing">
              <a:rot lat="300000" lon="1800000" rev="0"/>
            </a:camera>
            <a:lightRig rig="threePt" dir="t">
              <a:rot lat="0" lon="0" rev="2700000"/>
            </a:lightRig>
          </a:scene3d>
          <a:sp3d>
            <a:bevelT w="63500" h="50800"/>
          </a:sp3d>
        </p:spPr>
      </p:pic>
      <p:pic>
        <p:nvPicPr>
          <p:cNvPr id="5" name="Picture 65" descr="4 color circle inside blue slice"/>
          <p:cNvPicPr>
            <a:picLocks noChangeAspect="1" noChangeArrowheads="1"/>
          </p:cNvPicPr>
          <p:nvPr/>
        </p:nvPicPr>
        <p:blipFill>
          <a:blip r:embed="rId4"/>
          <a:srcRect/>
          <a:stretch>
            <a:fillRect/>
          </a:stretch>
        </p:blipFill>
        <p:spPr bwMode="auto">
          <a:xfrm>
            <a:off x="-1203325" y="5900738"/>
            <a:ext cx="2374900" cy="19780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363196" y="368388"/>
            <a:ext cx="8229600" cy="846034"/>
          </a:xfrm>
        </p:spPr>
        <p:txBody>
          <a:bodyPr/>
          <a:lstStyle/>
          <a:p>
            <a:r>
              <a:rPr lang="fr-FR" sz="3600" dirty="0" smtClean="0"/>
              <a:t>Protection des données avec </a:t>
            </a:r>
            <a:r>
              <a:rPr lang="fr-FR" sz="3600" dirty="0" err="1" smtClean="0"/>
              <a:t>BitLocker</a:t>
            </a:r>
            <a:r>
              <a:rPr lang="fr-FR" sz="3600" dirty="0" smtClean="0"/>
              <a:t> Drive </a:t>
            </a:r>
            <a:r>
              <a:rPr lang="fr-FR" sz="3600" dirty="0" err="1" smtClean="0"/>
              <a:t>Encryption</a:t>
            </a:r>
            <a:endParaRPr lang="fr-FR" sz="3600" dirty="0" smtClean="0"/>
          </a:p>
        </p:txBody>
      </p:sp>
      <p:sp>
        <p:nvSpPr>
          <p:cNvPr id="4" name="Rectangle 3"/>
          <p:cNvSpPr>
            <a:spLocks noGrp="1" noChangeArrowheads="1"/>
          </p:cNvSpPr>
          <p:nvPr>
            <p:ph idx="1"/>
          </p:nvPr>
        </p:nvSpPr>
        <p:spPr>
          <a:xfrm>
            <a:off x="311922" y="1500174"/>
            <a:ext cx="8229600" cy="4525963"/>
          </a:xfrm>
        </p:spPr>
        <p:txBody>
          <a:bodyPr/>
          <a:lstStyle/>
          <a:p>
            <a:r>
              <a:rPr lang="fr-FR" sz="2400" dirty="0" err="1" smtClean="0"/>
              <a:t>BitLocker</a:t>
            </a:r>
            <a:r>
              <a:rPr lang="fr-FR" sz="2400" dirty="0" smtClean="0"/>
              <a:t> est un moyen de chiffrer intégralement un volume sous Windows Vista et Longhorn</a:t>
            </a:r>
          </a:p>
          <a:p>
            <a:pPr lvl="1"/>
            <a:r>
              <a:rPr lang="fr-FR" sz="2000" dirty="0" smtClean="0"/>
              <a:t>L’objectif est de se protéger l’information contenue sur le disque en cas de vol.</a:t>
            </a:r>
          </a:p>
          <a:p>
            <a:pPr lvl="1"/>
            <a:r>
              <a:rPr lang="fr-FR" sz="2000" dirty="0" smtClean="0"/>
              <a:t>Combiné avec l’utilisation d’un TPM (version 1.2c et plus)</a:t>
            </a:r>
          </a:p>
          <a:p>
            <a:pPr lvl="4"/>
            <a:endParaRPr lang="fr-FR" dirty="0" smtClean="0"/>
          </a:p>
          <a:p>
            <a:r>
              <a:rPr lang="fr-FR" sz="2400" dirty="0" smtClean="0"/>
              <a:t>En complément du RODC, </a:t>
            </a:r>
            <a:r>
              <a:rPr lang="fr-FR" sz="2400" dirty="0" err="1" smtClean="0"/>
              <a:t>BitLocker</a:t>
            </a:r>
            <a:r>
              <a:rPr lang="fr-FR" sz="2400" dirty="0" smtClean="0"/>
              <a:t> aide à réduire la surface d’attaque des serveurs hébergés dans des locaux moins sécurisés que des centres de données</a:t>
            </a:r>
          </a:p>
          <a:p>
            <a:pPr lvl="1"/>
            <a:r>
              <a:rPr lang="fr-FR" sz="2000" dirty="0" smtClean="0"/>
              <a:t>…</a:t>
            </a:r>
            <a:r>
              <a:rPr lang="fr-FR" sz="2000" dirty="0" err="1" smtClean="0"/>
              <a:t>BitLocker</a:t>
            </a:r>
            <a:r>
              <a:rPr lang="fr-FR" sz="2000" dirty="0" smtClean="0"/>
              <a:t> peut aussi permettre aux administrateurs de se débarrasser des vieux disques durs sans pour autant les détruire physiquement (en chiffrant tous les volumes et en  « perdant » la clé de chiffrement)</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32" y="180958"/>
            <a:ext cx="8991600" cy="890588"/>
          </a:xfrm>
        </p:spPr>
        <p:txBody>
          <a:bodyPr/>
          <a:lstStyle/>
          <a:p>
            <a:r>
              <a:rPr lang="fr-FR" sz="3600" dirty="0" err="1" smtClean="0"/>
              <a:t>BitLocker</a:t>
            </a:r>
            <a:r>
              <a:rPr lang="fr-FR" sz="3600" dirty="0" smtClean="0"/>
              <a:t> dans Windows Server 2008</a:t>
            </a:r>
            <a:endParaRPr lang="fr-FR" sz="3600" dirty="0"/>
          </a:p>
        </p:txBody>
      </p:sp>
      <p:sp>
        <p:nvSpPr>
          <p:cNvPr id="3" name="Content Placeholder 2"/>
          <p:cNvSpPr>
            <a:spLocks noGrp="1"/>
          </p:cNvSpPr>
          <p:nvPr>
            <p:ph idx="1"/>
          </p:nvPr>
        </p:nvSpPr>
        <p:spPr>
          <a:xfrm>
            <a:off x="222277" y="1039826"/>
            <a:ext cx="8207375" cy="4246562"/>
          </a:xfrm>
        </p:spPr>
        <p:txBody>
          <a:bodyPr/>
          <a:lstStyle/>
          <a:p>
            <a:pPr marL="0" indent="0">
              <a:buNone/>
            </a:pPr>
            <a:r>
              <a:rPr lang="fr-FR" sz="2400" dirty="0" smtClean="0"/>
              <a:t>S’installe depuis le Server Manager dans la partie </a:t>
            </a:r>
            <a:r>
              <a:rPr lang="fr-FR" sz="2400" dirty="0" err="1" smtClean="0"/>
              <a:t>Add</a:t>
            </a:r>
            <a:r>
              <a:rPr lang="fr-FR" sz="2400" dirty="0" smtClean="0"/>
              <a:t> </a:t>
            </a:r>
            <a:r>
              <a:rPr lang="fr-FR" sz="2400" dirty="0" err="1" smtClean="0"/>
              <a:t>Features</a:t>
            </a:r>
            <a:r>
              <a:rPr lang="fr-FR" sz="2400" dirty="0" smtClean="0"/>
              <a:t>.</a:t>
            </a:r>
            <a:endParaRPr lang="fr-FR" sz="2400" dirty="0"/>
          </a:p>
        </p:txBody>
      </p:sp>
      <p:pic>
        <p:nvPicPr>
          <p:cNvPr id="28673" name="Picture 1" descr="Y:\Images\Images LH Server lh-demo\config bitlocker 2.png"/>
          <p:cNvPicPr>
            <a:picLocks noChangeAspect="1" noChangeArrowheads="1"/>
          </p:cNvPicPr>
          <p:nvPr/>
        </p:nvPicPr>
        <p:blipFill>
          <a:blip r:embed="rId3"/>
          <a:srcRect/>
          <a:stretch>
            <a:fillRect/>
          </a:stretch>
        </p:blipFill>
        <p:spPr bwMode="auto">
          <a:xfrm>
            <a:off x="214282" y="2071677"/>
            <a:ext cx="4429156" cy="2417001"/>
          </a:xfrm>
          <a:prstGeom prst="rect">
            <a:avLst/>
          </a:prstGeom>
          <a:ln>
            <a:noFill/>
          </a:ln>
          <a:effectLst>
            <a:outerShdw blurRad="292100" dist="139700" dir="2700000" algn="tl" rotWithShape="0">
              <a:srgbClr val="333333">
                <a:alpha val="65000"/>
              </a:srgbClr>
            </a:outerShdw>
          </a:effectLst>
        </p:spPr>
      </p:pic>
      <p:pic>
        <p:nvPicPr>
          <p:cNvPr id="28674" name="Picture 2" descr="Y:\Images\Images LH Server lh-demo\config bitlocker 4.png"/>
          <p:cNvPicPr>
            <a:picLocks noChangeAspect="1" noChangeArrowheads="1"/>
          </p:cNvPicPr>
          <p:nvPr/>
        </p:nvPicPr>
        <p:blipFill>
          <a:blip r:embed="rId4"/>
          <a:srcRect/>
          <a:stretch>
            <a:fillRect/>
          </a:stretch>
        </p:blipFill>
        <p:spPr bwMode="auto">
          <a:xfrm>
            <a:off x="4786314" y="2071678"/>
            <a:ext cx="4214842" cy="4697310"/>
          </a:xfrm>
          <a:prstGeom prst="rect">
            <a:avLst/>
          </a:prstGeom>
          <a:ln>
            <a:noFill/>
          </a:ln>
          <a:effectLst>
            <a:outerShdw blurRad="292100" dist="139700" dir="2700000" algn="tl" rotWithShape="0">
              <a:srgbClr val="333333">
                <a:alpha val="65000"/>
              </a:srgbClr>
            </a:outerShdw>
          </a:effectLst>
        </p:spPr>
      </p:pic>
      <p:pic>
        <p:nvPicPr>
          <p:cNvPr id="28675" name="Picture 3" descr="Y:\Images\Images LH Server lh-demo\config bitlocker 7.png"/>
          <p:cNvPicPr>
            <a:picLocks noChangeAspect="1" noChangeArrowheads="1"/>
          </p:cNvPicPr>
          <p:nvPr/>
        </p:nvPicPr>
        <p:blipFill>
          <a:blip r:embed="rId5"/>
          <a:srcRect/>
          <a:stretch>
            <a:fillRect/>
          </a:stretch>
        </p:blipFill>
        <p:spPr bwMode="auto">
          <a:xfrm>
            <a:off x="214282" y="4643446"/>
            <a:ext cx="4429156" cy="201014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28" y="428604"/>
            <a:ext cx="8229600" cy="846034"/>
          </a:xfrm>
        </p:spPr>
        <p:txBody>
          <a:bodyPr/>
          <a:lstStyle/>
          <a:p>
            <a:r>
              <a:rPr lang="fr-FR" sz="3600" dirty="0" smtClean="0"/>
              <a:t>Active Directory Right Management Services</a:t>
            </a:r>
            <a:endParaRPr lang="fr-FR" sz="3600" dirty="0"/>
          </a:p>
        </p:txBody>
      </p:sp>
      <p:sp>
        <p:nvSpPr>
          <p:cNvPr id="3" name="Content Placeholder 2"/>
          <p:cNvSpPr>
            <a:spLocks noGrp="1"/>
          </p:cNvSpPr>
          <p:nvPr>
            <p:ph idx="1"/>
          </p:nvPr>
        </p:nvSpPr>
        <p:spPr>
          <a:xfrm>
            <a:off x="311922" y="1617681"/>
            <a:ext cx="8229600" cy="4525963"/>
          </a:xfrm>
        </p:spPr>
        <p:txBody>
          <a:bodyPr/>
          <a:lstStyle/>
          <a:p>
            <a:r>
              <a:rPr lang="fr-FR" sz="2400" dirty="0" smtClean="0"/>
              <a:t>AD RMS (RMS v2) est inclus dans le système sous la forme de rôle</a:t>
            </a:r>
          </a:p>
          <a:p>
            <a:pPr lvl="1"/>
            <a:r>
              <a:rPr lang="fr-FR" sz="2000" dirty="0" smtClean="0"/>
              <a:t>Téléchargeable séparément dans la version précédente</a:t>
            </a:r>
          </a:p>
          <a:p>
            <a:r>
              <a:rPr lang="fr-FR" sz="2400" dirty="0" smtClean="0"/>
              <a:t>L’enregistrement du serveur ne nécessite plus de connexion au Microsoft </a:t>
            </a:r>
            <a:r>
              <a:rPr lang="fr-FR" sz="2400" dirty="0" err="1" smtClean="0"/>
              <a:t>Enrollment</a:t>
            </a:r>
            <a:r>
              <a:rPr lang="fr-FR" sz="2400" dirty="0" smtClean="0"/>
              <a:t> Service</a:t>
            </a:r>
          </a:p>
          <a:p>
            <a:pPr lvl="1"/>
            <a:r>
              <a:rPr lang="fr-FR" sz="2000" dirty="0" smtClean="0"/>
              <a:t>De même, plus de problème de durée pour la validité du certificat du serveur RMS</a:t>
            </a:r>
          </a:p>
          <a:p>
            <a:r>
              <a:rPr lang="fr-FR" sz="2400" dirty="0" smtClean="0"/>
              <a:t>AD RMS s’intègre désormais avec AD FS </a:t>
            </a:r>
          </a:p>
          <a:p>
            <a:pPr lvl="1"/>
            <a:r>
              <a:rPr lang="fr-FR" sz="2000" dirty="0" smtClean="0"/>
              <a:t>Utile pour des échanges extra-entreprise</a:t>
            </a:r>
          </a:p>
          <a:p>
            <a:pPr lvl="2"/>
            <a:r>
              <a:rPr lang="fr-FR" sz="1600" dirty="0" smtClean="0"/>
              <a:t>Utilisation nécessitant Microsoft </a:t>
            </a:r>
            <a:r>
              <a:rPr lang="fr-FR" sz="1600" dirty="0" err="1" smtClean="0"/>
              <a:t>Passport</a:t>
            </a:r>
            <a:r>
              <a:rPr lang="fr-FR" sz="1600" dirty="0" smtClean="0"/>
              <a:t> pour ce scénario avec RMS</a:t>
            </a:r>
          </a:p>
          <a:p>
            <a:pPr lvl="1"/>
            <a:r>
              <a:rPr lang="fr-FR" sz="2000" dirty="0" smtClean="0"/>
              <a:t>Nécessite cependant l’utilisation du client AD RMS :</a:t>
            </a:r>
          </a:p>
          <a:p>
            <a:pPr lvl="2"/>
            <a:r>
              <a:rPr lang="fr-FR" sz="1600" dirty="0" smtClean="0"/>
              <a:t>Fourni en standard dans Windows Vista</a:t>
            </a:r>
          </a:p>
          <a:p>
            <a:pPr lvl="2"/>
            <a:r>
              <a:rPr lang="fr-FR" sz="1600" dirty="0" smtClean="0"/>
              <a:t>Disponible avec le Service Pack 2 de RMS</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180958"/>
            <a:ext cx="8991600" cy="890588"/>
          </a:xfrm>
        </p:spPr>
        <p:txBody>
          <a:bodyPr/>
          <a:lstStyle/>
          <a:p>
            <a:r>
              <a:rPr lang="fr-FR" sz="3600" dirty="0" smtClean="0"/>
              <a:t>AD RMS - Suite</a:t>
            </a:r>
            <a:endParaRPr lang="fr-FR" sz="3600" dirty="0"/>
          </a:p>
        </p:txBody>
      </p:sp>
      <p:sp>
        <p:nvSpPr>
          <p:cNvPr id="3" name="Content Placeholder 2"/>
          <p:cNvSpPr>
            <a:spLocks noGrp="1"/>
          </p:cNvSpPr>
          <p:nvPr>
            <p:ph idx="1"/>
          </p:nvPr>
        </p:nvSpPr>
        <p:spPr>
          <a:xfrm>
            <a:off x="285720" y="1117615"/>
            <a:ext cx="8229600" cy="4525963"/>
          </a:xfrm>
        </p:spPr>
        <p:txBody>
          <a:bodyPr/>
          <a:lstStyle/>
          <a:p>
            <a:r>
              <a:rPr lang="fr-FR" sz="2400" dirty="0" smtClean="0"/>
              <a:t>L’administration se fait désormais via une console MMC </a:t>
            </a:r>
          </a:p>
          <a:p>
            <a:pPr lvl="1"/>
            <a:r>
              <a:rPr lang="fr-FR" sz="2000" dirty="0" smtClean="0"/>
              <a:t>vs interface web dans la version précédente</a:t>
            </a:r>
          </a:p>
          <a:p>
            <a:pPr lvl="2"/>
            <a:endParaRPr lang="fr-FR" sz="1600" dirty="0" smtClean="0"/>
          </a:p>
          <a:p>
            <a:r>
              <a:rPr lang="fr-FR" sz="2400" dirty="0" smtClean="0"/>
              <a:t>Délégation possible de l’administration grâce à de nouveaux rôles d’administrateurs RMS</a:t>
            </a:r>
            <a:endParaRPr lang="fr-FR" sz="2000" dirty="0" smtClean="0"/>
          </a:p>
          <a:p>
            <a:pPr lvl="1"/>
            <a:r>
              <a:rPr lang="fr-FR" sz="2000" dirty="0" smtClean="0"/>
              <a:t>AD RMS Entreprise </a:t>
            </a:r>
            <a:r>
              <a:rPr lang="fr-FR" sz="2000" dirty="0" err="1" smtClean="0"/>
              <a:t>Administrator</a:t>
            </a:r>
            <a:endParaRPr lang="fr-FR" sz="2000" dirty="0" smtClean="0"/>
          </a:p>
          <a:p>
            <a:pPr lvl="1"/>
            <a:r>
              <a:rPr lang="fr-FR" sz="2000" dirty="0" smtClean="0"/>
              <a:t>AD RMS Template </a:t>
            </a:r>
            <a:r>
              <a:rPr lang="fr-FR" sz="2000" dirty="0" err="1" smtClean="0"/>
              <a:t>Administrator</a:t>
            </a:r>
            <a:endParaRPr lang="fr-FR" sz="2000" dirty="0" smtClean="0"/>
          </a:p>
          <a:p>
            <a:pPr lvl="1"/>
            <a:r>
              <a:rPr lang="fr-FR" sz="2000" dirty="0" smtClean="0"/>
              <a:t>AD RMS </a:t>
            </a:r>
            <a:r>
              <a:rPr lang="fr-FR" sz="2000" dirty="0" err="1" smtClean="0"/>
              <a:t>Auditors</a:t>
            </a:r>
            <a:endParaRPr lang="fr-FR" sz="2000" dirty="0" smtClean="0"/>
          </a:p>
          <a:p>
            <a:pPr lvl="2"/>
            <a:endParaRPr lang="fr-FR" sz="1600" dirty="0" smtClean="0"/>
          </a:p>
          <a:p>
            <a:r>
              <a:rPr lang="fr-FR" sz="2400" dirty="0" smtClean="0"/>
              <a:t>Pack d’administration (MP) pour MOM</a:t>
            </a:r>
          </a:p>
          <a:p>
            <a:pPr lvl="2"/>
            <a:endParaRPr lang="fr-FR" sz="1600" dirty="0" smtClean="0"/>
          </a:p>
          <a:p>
            <a:r>
              <a:rPr lang="fr-FR" sz="2400" dirty="0" smtClean="0"/>
              <a:t>Administration scriptable</a:t>
            </a:r>
          </a:p>
          <a:p>
            <a:pPr lvl="1"/>
            <a:r>
              <a:rPr lang="fr-FR" sz="2000" dirty="0" smtClean="0"/>
              <a:t>Les opérations communes d’administration sont automatisables (utilisation d’une API)</a:t>
            </a:r>
          </a:p>
          <a:p>
            <a:endParaRPr lang="fr-FR" dirty="0" smtClean="0"/>
          </a:p>
          <a:p>
            <a:endParaRPr lang="fr-FR" dirty="0"/>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44.4|41.1|89.9|50.3|40.7|89.8"/>
</p:tagLst>
</file>

<file path=ppt/tags/tag2.xml><?xml version="1.0" encoding="utf-8"?>
<p:tagLst xmlns:a="http://schemas.openxmlformats.org/drawingml/2006/main" xmlns:r="http://schemas.openxmlformats.org/officeDocument/2006/relationships" xmlns:p="http://schemas.openxmlformats.org/presentationml/2006/main">
  <p:tag name="TIMING" val="|39.5|2.7|31.2|36.6|31.3|21"/>
</p:tagLst>
</file>

<file path=ppt/tags/tag3.xml><?xml version="1.0" encoding="utf-8"?>
<p:tagLst xmlns:a="http://schemas.openxmlformats.org/drawingml/2006/main" xmlns:r="http://schemas.openxmlformats.org/officeDocument/2006/relationships" xmlns:p="http://schemas.openxmlformats.org/presentationml/2006/main">
  <p:tag name="TIMING" val="|.5"/>
</p:tagLst>
</file>

<file path=ppt/tags/tag4.xml><?xml version="1.0" encoding="utf-8"?>
<p:tagLst xmlns:a="http://schemas.openxmlformats.org/drawingml/2006/main" xmlns:r="http://schemas.openxmlformats.org/officeDocument/2006/relationships" xmlns:p="http://schemas.openxmlformats.org/presentationml/2006/main">
  <p:tag name="TIMING" val="|.1|.5|.5|.5|.5|.5|.5|.5|.5|.5|28.7"/>
</p:tagLst>
</file>

<file path=ppt/tags/tag5.xml><?xml version="1.0" encoding="utf-8"?>
<p:tagLst xmlns:a="http://schemas.openxmlformats.org/drawingml/2006/main" xmlns:r="http://schemas.openxmlformats.org/officeDocument/2006/relationships" xmlns:p="http://schemas.openxmlformats.org/presentationml/2006/main">
  <p:tag name="TIMING" val="|0"/>
</p:tagLst>
</file>

<file path=ppt/theme/theme1.xml><?xml version="1.0" encoding="utf-8"?>
<a:theme xmlns:a="http://schemas.openxmlformats.org/drawingml/2006/main" name="BMO_template">
  <a:themeElements>
    <a:clrScheme name="BMO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MO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outerShdw blurRad="38100" dist="38100" dir="2700000" algn="tl">
                <a:srgbClr val="000000">
                  <a:alpha val="43137"/>
                </a:srgbClr>
              </a:outerShdw>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outerShdw blurRad="38100" dist="38100" dir="2700000" algn="tl">
                <a:srgbClr val="000000">
                  <a:alpha val="43137"/>
                </a:srgbClr>
              </a:outerShdw>
            </a:effectLst>
            <a:latin typeface="Trebuchet MS" pitchFamily="34" charset="0"/>
          </a:defRPr>
        </a:defPPr>
      </a:lstStyle>
    </a:lnDef>
  </a:objectDefaults>
  <a:extraClrSchemeLst>
    <a:extraClrScheme>
      <a:clrScheme name="BMO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MO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MO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MO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MO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MO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MO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3096</Words>
  <Application>Microsoft Office PowerPoint</Application>
  <PresentationFormat>On-screen Show (4:3)</PresentationFormat>
  <Paragraphs>543</Paragraphs>
  <Slides>52</Slides>
  <Notes>52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54" baseType="lpstr">
      <vt:lpstr>BMO_template</vt:lpstr>
      <vt:lpstr>Visio</vt:lpstr>
      <vt:lpstr> Webcasts TechNet Live   Sécurité et disponibilité dans Windows Server 2008</vt:lpstr>
      <vt:lpstr>Slide 2</vt:lpstr>
      <vt:lpstr>Slide 3</vt:lpstr>
      <vt:lpstr>Windows 2008 et la sécurité</vt:lpstr>
      <vt:lpstr>Durcissement des services Windows</vt:lpstr>
      <vt:lpstr>Protection des données avec BitLocker Drive Encryption</vt:lpstr>
      <vt:lpstr>BitLocker dans Windows Server 2008</vt:lpstr>
      <vt:lpstr>Active Directory Right Management Services</vt:lpstr>
      <vt:lpstr>AD RMS - Suite</vt:lpstr>
      <vt:lpstr>Crypto Next Generation (CNG)</vt:lpstr>
      <vt:lpstr>Slide 11</vt:lpstr>
      <vt:lpstr>Active Directory Certificate Services</vt:lpstr>
      <vt:lpstr>Révocation de certificats</vt:lpstr>
      <vt:lpstr>Principe de fonctionnement d’OCSP</vt:lpstr>
      <vt:lpstr>Network Access Protection (NAP)</vt:lpstr>
      <vt:lpstr>A quoi sert NAP ?</vt:lpstr>
      <vt:lpstr>Network Access Protection La surcouche santé des réseaux</vt:lpstr>
      <vt:lpstr>Architecture &amp; principe général</vt:lpstr>
      <vt:lpstr>Composants de NAP</vt:lpstr>
      <vt:lpstr>Mécanismes de restrictions d’accès</vt:lpstr>
      <vt:lpstr>Options d’enforcement</vt:lpstr>
      <vt:lpstr>System Health Agents (SHA) et  System Health Validators (SHV)   1/2</vt:lpstr>
      <vt:lpstr>System Health Agents (SHA) et  System Health Validators (SHV)   2/2</vt:lpstr>
      <vt:lpstr>Slide 24</vt:lpstr>
      <vt:lpstr>Partenaires NAP</vt:lpstr>
      <vt:lpstr>Slide 26</vt:lpstr>
      <vt:lpstr>Windows Server Failover Clustering</vt:lpstr>
      <vt:lpstr>Outil “Validate”</vt:lpstr>
      <vt:lpstr>Slide 29</vt:lpstr>
      <vt:lpstr>Déployer un cluster</vt:lpstr>
      <vt:lpstr>Installation cluster</vt:lpstr>
      <vt:lpstr>Migration Cluster</vt:lpstr>
      <vt:lpstr>Administration du cluster</vt:lpstr>
      <vt:lpstr>Nouvelle console MMC</vt:lpstr>
      <vt:lpstr>Améliorations Cluster de fichiers</vt:lpstr>
      <vt:lpstr>Cluster en mode “Server Core”</vt:lpstr>
      <vt:lpstr>Evolutions réseaux</vt:lpstr>
      <vt:lpstr>Améliorations réseaux</vt:lpstr>
      <vt:lpstr>Evolutions Stockage </vt:lpstr>
      <vt:lpstr>Pré-requis pour le Stockage</vt:lpstr>
      <vt:lpstr>Evolutivité</vt:lpstr>
      <vt:lpstr>Compte de service cluster</vt:lpstr>
      <vt:lpstr>Améliorations de la Sécurité</vt:lpstr>
      <vt:lpstr>Nouveau Modèle de Quorum</vt:lpstr>
      <vt:lpstr>Modèle de quorum par majorité</vt:lpstr>
      <vt:lpstr>Slide 46</vt:lpstr>
      <vt:lpstr>Clusters Géographiquement Dispersé</vt:lpstr>
      <vt:lpstr>Nouveau modèle de Dépendances</vt:lpstr>
      <vt:lpstr>Slide 49</vt:lpstr>
      <vt:lpstr>Pour résumer </vt:lpstr>
      <vt:lpstr>Les prochaines webcasts TechNet Live à ne surtout pas manquer !!! (vu que c’est encore et toujours nous )</vt:lpstr>
      <vt:lpstr>Ressources utiles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2007-07-16T10:43:18Z</dcterms:created>
  <dcterms:modified xsi:type="dcterms:W3CDTF">2007-07-16T10:45:13Z</dcterms:modified>
</cp:coreProperties>
</file>