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sldIdLst>
    <p:sldId id="271" r:id="rId2"/>
    <p:sldId id="272" r:id="rId3"/>
    <p:sldId id="273" r:id="rId4"/>
    <p:sldId id="277" r:id="rId5"/>
    <p:sldId id="276" r:id="rId6"/>
    <p:sldId id="278" r:id="rId7"/>
    <p:sldId id="279" r:id="rId8"/>
    <p:sldId id="280" r:id="rId9"/>
    <p:sldId id="282" r:id="rId10"/>
    <p:sldId id="283" r:id="rId11"/>
    <p:sldId id="281" r:id="rId12"/>
    <p:sldId id="284" r:id="rId13"/>
    <p:sldId id="274" r:id="rId14"/>
    <p:sldId id="275" r:id="rId15"/>
    <p:sldId id="285" r:id="rId16"/>
    <p:sldId id="286" r:id="rId17"/>
    <p:sldId id="268" r:id="rId18"/>
  </p:sldIdLst>
  <p:sldSz cx="9144000" cy="6858000" type="screen4x3"/>
  <p:notesSz cx="7010400" cy="92964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Garamond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Garamond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Garamond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Garamond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BFF"/>
    <a:srgbClr val="E3EDF5"/>
    <a:srgbClr val="00FFFF"/>
    <a:srgbClr val="FF3300"/>
    <a:srgbClr val="FFFF00"/>
    <a:srgbClr val="FFFFCC"/>
    <a:srgbClr val="3333CC"/>
    <a:srgbClr val="3366FF"/>
    <a:srgbClr val="3333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6D79717A-8D89-4817-BE4C-46B046B8A1E3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s-E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Click to edit Master subtitle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91EA06-55B1-4DCC-8BAB-B4B3D3588D0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8DBF84-F57F-4DE4-AE15-537A1D9712C8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22A662-318E-41E6-8900-EF3175650773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8CD94F-D5FA-4AA6-A529-678AFB877A5B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69ADB9-7862-46E5-86BA-B330C3B4E39C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5DF239-D3B2-4664-9820-A10FD373936B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5ADC19-D53B-4244-9234-569E1A7E5037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9498B2-30C4-473F-BC58-F5369EEC1044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65A803-D42A-4491-A6E8-DFC056B99AB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3912F5-AA5B-4166-B5C5-C708DFC9ADD6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D3B9D7-0825-4374-9385-8BA545E4C21A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7473E84-0A9A-436C-B5D6-2E0B3AE05629}" type="slidenum">
              <a:rPr lang="es-ES"/>
              <a:pPr/>
              <a:t>‹Nº›</a:t>
            </a:fld>
            <a:endParaRPr lang="es-E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spain/technet/jornadas/webcasts/default.asp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://www.microsoft.es/technet/jornadas/webcasts/webcasts_ant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soft.es/technet/recursos/cd/default.mspx" TargetMode="External"/><Relationship Id="rId5" Type="http://schemas.openxmlformats.org/officeDocument/2006/relationships/hyperlink" Target="http://www.microsoft.es/technet/itsshowtime/default.aspx" TargetMode="External"/><Relationship Id="rId4" Type="http://schemas.openxmlformats.org/officeDocument/2006/relationships/hyperlink" Target="http://www.microsoft.es/spain/technet/boletines/default.m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2203451"/>
            <a:ext cx="8242300" cy="1011235"/>
          </a:xfrm>
          <a:noFill/>
          <a:ln/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err="1" smtClean="0"/>
              <a:t>Nuevas</a:t>
            </a:r>
            <a:r>
              <a:rPr lang="en-US" sz="5400" dirty="0" smtClean="0"/>
              <a:t> </a:t>
            </a:r>
            <a:r>
              <a:rPr lang="en-US" sz="5400" dirty="0" err="1" smtClean="0"/>
              <a:t>Certificaciones</a:t>
            </a:r>
            <a:r>
              <a:rPr lang="en-US" sz="5400" dirty="0" smtClean="0"/>
              <a:t> y </a:t>
            </a:r>
            <a:br>
              <a:rPr lang="en-US" sz="5400" dirty="0" smtClean="0"/>
            </a:br>
            <a:r>
              <a:rPr lang="en-US" sz="5400" dirty="0" err="1" smtClean="0"/>
              <a:t>cómo</a:t>
            </a:r>
            <a:r>
              <a:rPr lang="en-US" sz="5400" dirty="0" smtClean="0"/>
              <a:t> </a:t>
            </a:r>
            <a:r>
              <a:rPr lang="en-US" sz="5400" dirty="0" err="1" smtClean="0"/>
              <a:t>conseguirlas</a:t>
            </a:r>
            <a:endParaRPr lang="en-US" sz="5400" dirty="0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52413" y="1268413"/>
            <a:ext cx="8640762" cy="3455987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7" name="Picture 6" descr="TechNet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727" y="6079553"/>
            <a:ext cx="3824273" cy="778447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57158" y="5703913"/>
            <a:ext cx="8242300" cy="101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David Carrasco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Microsoft Certified Trainer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www.heroescertificados.com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Certificaciones por Tecnología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Exchange Server 2007</a:t>
            </a:r>
            <a:endParaRPr lang="es-ES" dirty="0"/>
          </a:p>
        </p:txBody>
      </p:sp>
      <p:pic>
        <p:nvPicPr>
          <p:cNvPr id="8" name="7 Imagen" descr="Pic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714620"/>
            <a:ext cx="8667750" cy="245745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Certificaciones por Tecnología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Windows Vista</a:t>
            </a:r>
            <a:endParaRPr lang="es-ES" dirty="0"/>
          </a:p>
        </p:txBody>
      </p:sp>
      <p:pic>
        <p:nvPicPr>
          <p:cNvPr id="10" name="9 Imagen" descr="Picture 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525" y="3076462"/>
            <a:ext cx="3790950" cy="2505075"/>
          </a:xfrm>
          <a:prstGeom prst="rect">
            <a:avLst/>
          </a:prstGeom>
        </p:spPr>
      </p:pic>
      <p:pic>
        <p:nvPicPr>
          <p:cNvPr id="13" name="12 Imagen" descr="Picture 12.png"/>
          <p:cNvPicPr>
            <a:picLocks noChangeAspect="1"/>
          </p:cNvPicPr>
          <p:nvPr/>
        </p:nvPicPr>
        <p:blipFill>
          <a:blip r:embed="rId3"/>
          <a:srcRect t="11450"/>
          <a:stretch>
            <a:fillRect/>
          </a:stretch>
        </p:blipFill>
        <p:spPr>
          <a:xfrm>
            <a:off x="214282" y="2214554"/>
            <a:ext cx="8753475" cy="4419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Certificaciones por Tecnología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MCTS: Windows Server 2008</a:t>
            </a:r>
            <a:endParaRPr lang="es-ES" dirty="0"/>
          </a:p>
        </p:txBody>
      </p:sp>
      <p:pic>
        <p:nvPicPr>
          <p:cNvPr id="9" name="8 Imagen" descr="Picture 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786058"/>
            <a:ext cx="8786874" cy="2696307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Certificaciones por Tecnología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MCITP: Windows Server 2008</a:t>
            </a:r>
            <a:endParaRPr lang="es-ES" dirty="0"/>
          </a:p>
        </p:txBody>
      </p:sp>
      <p:grpSp>
        <p:nvGrpSpPr>
          <p:cNvPr id="18" name="17 Grupo"/>
          <p:cNvGrpSpPr/>
          <p:nvPr/>
        </p:nvGrpSpPr>
        <p:grpSpPr>
          <a:xfrm>
            <a:off x="571472" y="2500306"/>
            <a:ext cx="7858180" cy="3500462"/>
            <a:chOff x="357158" y="2428868"/>
            <a:chExt cx="7858180" cy="3500462"/>
          </a:xfrm>
        </p:grpSpPr>
        <p:sp>
          <p:nvSpPr>
            <p:cNvPr id="16" name="15 Rectángulo"/>
            <p:cNvSpPr/>
            <p:nvPr/>
          </p:nvSpPr>
          <p:spPr bwMode="auto">
            <a:xfrm>
              <a:off x="357158" y="2428868"/>
              <a:ext cx="7858180" cy="3500462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Garamond" pitchFamily="18" charset="0"/>
              </a:endParaRPr>
            </a:p>
          </p:txBody>
        </p:sp>
        <p:pic>
          <p:nvPicPr>
            <p:cNvPr id="10" name="9 Imagen" descr="Picture 9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158" y="2500306"/>
              <a:ext cx="3790950" cy="2505075"/>
            </a:xfrm>
            <a:prstGeom prst="rect">
              <a:avLst/>
            </a:prstGeom>
          </p:spPr>
        </p:pic>
        <p:grpSp>
          <p:nvGrpSpPr>
            <p:cNvPr id="17" name="16 Grupo"/>
            <p:cNvGrpSpPr/>
            <p:nvPr/>
          </p:nvGrpSpPr>
          <p:grpSpPr>
            <a:xfrm>
              <a:off x="4357686" y="2459721"/>
              <a:ext cx="3857652" cy="3469609"/>
              <a:chOff x="5000628" y="2357430"/>
              <a:chExt cx="3214678" cy="2898105"/>
            </a:xfrm>
          </p:grpSpPr>
          <p:pic>
            <p:nvPicPr>
              <p:cNvPr id="11" name="10 Imagen" descr="Picture 10.png"/>
              <p:cNvPicPr>
                <a:picLocks noChangeAspect="1"/>
              </p:cNvPicPr>
              <p:nvPr/>
            </p:nvPicPr>
            <p:blipFill>
              <a:blip r:embed="rId3"/>
              <a:srcRect r="69919"/>
              <a:stretch>
                <a:fillRect/>
              </a:stretch>
            </p:blipFill>
            <p:spPr>
              <a:xfrm>
                <a:off x="5000628" y="2357430"/>
                <a:ext cx="2643206" cy="1397907"/>
              </a:xfrm>
              <a:prstGeom prst="rect">
                <a:avLst/>
              </a:prstGeom>
            </p:spPr>
          </p:pic>
          <p:pic>
            <p:nvPicPr>
              <p:cNvPr id="14" name="13 Imagen" descr="Picture 10.png"/>
              <p:cNvPicPr>
                <a:picLocks noChangeAspect="1"/>
              </p:cNvPicPr>
              <p:nvPr/>
            </p:nvPicPr>
            <p:blipFill>
              <a:blip r:embed="rId3"/>
              <a:srcRect l="30894" r="36586"/>
              <a:stretch>
                <a:fillRect/>
              </a:stretch>
            </p:blipFill>
            <p:spPr>
              <a:xfrm>
                <a:off x="5000628" y="3214686"/>
                <a:ext cx="2857488" cy="1397907"/>
              </a:xfrm>
              <a:prstGeom prst="rect">
                <a:avLst/>
              </a:prstGeom>
            </p:spPr>
          </p:pic>
          <p:pic>
            <p:nvPicPr>
              <p:cNvPr id="15" name="14 Imagen" descr="Picture 10.png"/>
              <p:cNvPicPr>
                <a:picLocks noChangeAspect="1"/>
              </p:cNvPicPr>
              <p:nvPr/>
            </p:nvPicPr>
            <p:blipFill>
              <a:blip r:embed="rId3"/>
              <a:srcRect l="63415"/>
              <a:stretch>
                <a:fillRect/>
              </a:stretch>
            </p:blipFill>
            <p:spPr>
              <a:xfrm>
                <a:off x="5000628" y="3857628"/>
                <a:ext cx="3214678" cy="139790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Evolución desde MCSA 2003</a:t>
            </a:r>
            <a:endParaRPr lang="es-ES" dirty="0"/>
          </a:p>
        </p:txBody>
      </p:sp>
      <p:pic>
        <p:nvPicPr>
          <p:cNvPr id="5" name="4 Imagen" descr="Pic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714488"/>
            <a:ext cx="8215370" cy="1589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s-ES_tradnl" sz="32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7 Imagen" descr="Pictur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8" y="3669311"/>
            <a:ext cx="8215338" cy="2545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Evolución desde MCSE 2003</a:t>
            </a:r>
            <a:endParaRPr lang="es-ES" dirty="0"/>
          </a:p>
        </p:txBody>
      </p:sp>
      <p:pic>
        <p:nvPicPr>
          <p:cNvPr id="4" name="3 Marcador de contenido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596" y="1461147"/>
            <a:ext cx="8229600" cy="2325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083138"/>
            <a:ext cx="8215370" cy="2489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¿Dudas?</a:t>
            </a: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500034" y="57150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¡Gracias! ¡A por esos exámenes!</a:t>
            </a:r>
            <a:endParaRPr kumimoji="0" lang="es-ES" sz="4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2" name="Picture 2" descr="http://van.physics.uiuc.edu/website/pictures/333/10.Kids-RaisingHa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3698" y="1375157"/>
            <a:ext cx="5816604" cy="4362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52388"/>
            <a:ext cx="8229600" cy="855662"/>
          </a:xfrm>
        </p:spPr>
        <p:txBody>
          <a:bodyPr/>
          <a:lstStyle/>
          <a:p>
            <a:r>
              <a:rPr lang="es-ES" dirty="0"/>
              <a:t>Más acciones desde TechNet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650" y="1125538"/>
            <a:ext cx="8388350" cy="5111750"/>
          </a:xfrm>
          <a:noFill/>
        </p:spPr>
        <p:txBody>
          <a:bodyPr/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s-ES" sz="1600" b="1" dirty="0">
                <a:solidFill>
                  <a:srgbClr val="FFFFCC"/>
                </a:solidFill>
                <a:latin typeface="Arial" charset="0"/>
              </a:rPr>
              <a:t>Para ver los </a:t>
            </a:r>
            <a:r>
              <a:rPr lang="es-ES" sz="1600" b="1" dirty="0" err="1">
                <a:solidFill>
                  <a:srgbClr val="FFFFCC"/>
                </a:solidFill>
                <a:latin typeface="Arial" charset="0"/>
              </a:rPr>
              <a:t>webcast</a:t>
            </a:r>
            <a:r>
              <a:rPr lang="es-ES" sz="1600" b="1" dirty="0">
                <a:solidFill>
                  <a:srgbClr val="FFFFCC"/>
                </a:solidFill>
                <a:latin typeface="Arial" charset="0"/>
              </a:rPr>
              <a:t> grabados sobre éste tema y otros temas, diríjase a:</a:t>
            </a:r>
          </a:p>
          <a:p>
            <a:pPr lvl="1">
              <a:lnSpc>
                <a:spcPct val="130000"/>
              </a:lnSpc>
              <a:spcBef>
                <a:spcPct val="50000"/>
              </a:spcBef>
            </a:pPr>
            <a:r>
              <a:rPr lang="es-ES" sz="1600" dirty="0">
                <a:solidFill>
                  <a:srgbClr val="FFFFCC"/>
                </a:solidFill>
                <a:latin typeface="Arial" charset="0"/>
                <a:hlinkClick r:id="rId2"/>
              </a:rPr>
              <a:t>http://www.microsoft.es/technet/jornadas/webcasts/webcasts_ant.asp</a:t>
            </a:r>
            <a:endParaRPr lang="es-ES" sz="1600" dirty="0">
              <a:solidFill>
                <a:srgbClr val="FFFFCC"/>
              </a:solidFill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s-ES" sz="1600" b="1" dirty="0">
                <a:solidFill>
                  <a:srgbClr val="FFFFCC"/>
                </a:solidFill>
                <a:latin typeface="Arial" charset="0"/>
              </a:rPr>
              <a:t>Para información y registro de Futuros </a:t>
            </a:r>
            <a:r>
              <a:rPr lang="es-ES" sz="1600" b="1" dirty="0" err="1">
                <a:solidFill>
                  <a:srgbClr val="FFFFCC"/>
                </a:solidFill>
                <a:latin typeface="Arial" charset="0"/>
              </a:rPr>
              <a:t>Webcast</a:t>
            </a:r>
            <a:r>
              <a:rPr lang="es-ES" sz="1600" b="1" dirty="0">
                <a:solidFill>
                  <a:srgbClr val="FFFFCC"/>
                </a:solidFill>
                <a:latin typeface="Arial" charset="0"/>
              </a:rPr>
              <a:t> de éste y otros temas diríjase a:</a:t>
            </a:r>
          </a:p>
          <a:p>
            <a:pPr lvl="1">
              <a:lnSpc>
                <a:spcPct val="130000"/>
              </a:lnSpc>
              <a:spcBef>
                <a:spcPct val="50000"/>
              </a:spcBef>
            </a:pPr>
            <a:r>
              <a:rPr lang="es-ES" sz="1600" dirty="0">
                <a:solidFill>
                  <a:srgbClr val="FFFFCC"/>
                </a:solidFill>
                <a:latin typeface="Arial" charset="0"/>
                <a:hlinkClick r:id="rId3"/>
              </a:rPr>
              <a:t>http://www.microsoft.es/technet/jornadas/webcasts/default.asp</a:t>
            </a:r>
            <a:endParaRPr lang="es-ES" sz="1600" dirty="0">
              <a:solidFill>
                <a:srgbClr val="FFFFCC"/>
              </a:solidFill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s-ES" sz="1600" b="1" dirty="0">
                <a:solidFill>
                  <a:srgbClr val="FFFFCC"/>
                </a:solidFill>
                <a:latin typeface="Arial" charset="0"/>
              </a:rPr>
              <a:t>Para mantenerse informado sobre todos los Eventos, Seminarios y </a:t>
            </a:r>
            <a:r>
              <a:rPr lang="es-ES" sz="1600" b="1" dirty="0" err="1">
                <a:solidFill>
                  <a:srgbClr val="FFFFCC"/>
                </a:solidFill>
                <a:latin typeface="Arial" charset="0"/>
              </a:rPr>
              <a:t>webcast</a:t>
            </a:r>
            <a:r>
              <a:rPr lang="es-ES" sz="1600" b="1" dirty="0">
                <a:solidFill>
                  <a:srgbClr val="FFFFCC"/>
                </a:solidFill>
                <a:latin typeface="Arial" charset="0"/>
              </a:rPr>
              <a:t> suscríbase a nuestro boletín TechNet Flash en ésta dirección:</a:t>
            </a:r>
          </a:p>
          <a:p>
            <a:pPr lvl="1">
              <a:lnSpc>
                <a:spcPct val="130000"/>
              </a:lnSpc>
              <a:spcBef>
                <a:spcPct val="50000"/>
              </a:spcBef>
            </a:pPr>
            <a:r>
              <a:rPr lang="es-ES" sz="1600" dirty="0">
                <a:solidFill>
                  <a:srgbClr val="FFFFCC"/>
                </a:solidFill>
                <a:latin typeface="Arial" charset="0"/>
                <a:hlinkClick r:id="rId4"/>
              </a:rPr>
              <a:t>http://www.microsoft.es/technet/boletines/default.mspx</a:t>
            </a:r>
            <a:endParaRPr lang="es-ES" sz="1600" dirty="0">
              <a:solidFill>
                <a:srgbClr val="FFFFCC"/>
              </a:solidFill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s-ES" sz="1600" b="1" dirty="0">
                <a:solidFill>
                  <a:srgbClr val="FFFFCC"/>
                </a:solidFill>
                <a:latin typeface="Arial" charset="0"/>
              </a:rPr>
              <a:t>Descubra los mejores vídeos para TI gratis y a un solo clic:</a:t>
            </a:r>
            <a:r>
              <a:rPr lang="es-ES" sz="1600" dirty="0">
                <a:solidFill>
                  <a:srgbClr val="FFFFCC"/>
                </a:solidFill>
                <a:latin typeface="Arial" charset="0"/>
              </a:rPr>
              <a:t> </a:t>
            </a:r>
          </a:p>
          <a:p>
            <a:pPr lvl="1">
              <a:lnSpc>
                <a:spcPct val="130000"/>
              </a:lnSpc>
              <a:spcBef>
                <a:spcPct val="50000"/>
              </a:spcBef>
            </a:pPr>
            <a:r>
              <a:rPr lang="es-ES" sz="1600" dirty="0">
                <a:solidFill>
                  <a:srgbClr val="FFFFCC"/>
                </a:solidFill>
                <a:latin typeface="Arial" charset="0"/>
                <a:hlinkClick r:id="rId5"/>
              </a:rPr>
              <a:t>http://www.microsoft.es/technet/itsshowtime/default.aspx</a:t>
            </a:r>
            <a:endParaRPr lang="es-ES" sz="1600" dirty="0">
              <a:solidFill>
                <a:srgbClr val="FFFFCC"/>
              </a:solidFill>
              <a:latin typeface="Arial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s-ES" sz="1600" b="1" dirty="0">
                <a:solidFill>
                  <a:srgbClr val="FFFFCC"/>
                </a:solidFill>
                <a:latin typeface="Arial" charset="0"/>
              </a:rPr>
              <a:t>Para acceder a toda la información, betas, actualizaciones, recursos, puede suscribirse a Nuestra Suscripción TechNet en:</a:t>
            </a:r>
          </a:p>
          <a:p>
            <a:pPr lvl="1">
              <a:lnSpc>
                <a:spcPct val="130000"/>
              </a:lnSpc>
              <a:spcBef>
                <a:spcPct val="50000"/>
              </a:spcBef>
            </a:pPr>
            <a:r>
              <a:rPr lang="es-ES" sz="1600" dirty="0">
                <a:solidFill>
                  <a:srgbClr val="FFFFCC"/>
                </a:solidFill>
                <a:latin typeface="Arial" charset="0"/>
                <a:hlinkClick r:id="rId6"/>
              </a:rPr>
              <a:t>http://www.microsoft.es/technet/recursos/cd/default.mspx</a:t>
            </a:r>
            <a:endParaRPr lang="es-ES" sz="1600" dirty="0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7" name="Picture 6" descr="TechNet_rg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3746" y="6086478"/>
            <a:ext cx="3790254" cy="77152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es-ES_tradnl" dirty="0" smtClean="0"/>
              <a:t>Presentación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s-ES_tradnl" sz="3600" dirty="0" smtClean="0"/>
              <a:t>¿Qué es una certificación?</a:t>
            </a:r>
          </a:p>
          <a:p>
            <a:pPr lvl="1"/>
            <a:endParaRPr lang="es-ES_tradnl" b="1" dirty="0" smtClean="0"/>
          </a:p>
          <a:p>
            <a:pPr lvl="1"/>
            <a:r>
              <a:rPr lang="es-ES_tradnl" b="1" u="sng" dirty="0" smtClean="0"/>
              <a:t>No es un cromo</a:t>
            </a:r>
          </a:p>
          <a:p>
            <a:pPr lvl="1"/>
            <a:r>
              <a:rPr lang="es-ES_tradnl" dirty="0" smtClean="0"/>
              <a:t>Reconocimiento</a:t>
            </a:r>
          </a:p>
          <a:p>
            <a:pPr lvl="1"/>
            <a:r>
              <a:rPr lang="es-ES_tradnl" dirty="0" smtClean="0"/>
              <a:t>Valor añadido</a:t>
            </a:r>
          </a:p>
          <a:p>
            <a:pPr lvl="1"/>
            <a:r>
              <a:rPr lang="es-ES_tradnl" dirty="0" smtClean="0"/>
              <a:t>Demostración de capacidades</a:t>
            </a:r>
          </a:p>
          <a:p>
            <a:pPr lvl="1"/>
            <a:r>
              <a:rPr lang="es-ES_tradnl" dirty="0" smtClean="0"/>
              <a:t>Forma una línea de proyección personal</a:t>
            </a:r>
          </a:p>
          <a:p>
            <a:pPr lvl="1"/>
            <a:endParaRPr lang="es-ES_tradnl" dirty="0" smtClean="0"/>
          </a:p>
          <a:p>
            <a:pPr lvl="1"/>
            <a:endParaRPr lang="es-ES" dirty="0"/>
          </a:p>
        </p:txBody>
      </p:sp>
      <p:grpSp>
        <p:nvGrpSpPr>
          <p:cNvPr id="18" name="17 Grupo"/>
          <p:cNvGrpSpPr/>
          <p:nvPr/>
        </p:nvGrpSpPr>
        <p:grpSpPr>
          <a:xfrm>
            <a:off x="1893075" y="2500306"/>
            <a:ext cx="5357850" cy="4000528"/>
            <a:chOff x="1893075" y="2500306"/>
            <a:chExt cx="5357850" cy="4000528"/>
          </a:xfrm>
        </p:grpSpPr>
        <p:pic>
          <p:nvPicPr>
            <p:cNvPr id="16" name="15 Imagen" descr="MCSE Certification.jpg"/>
            <p:cNvPicPr>
              <a:picLocks noChangeAspect="1"/>
            </p:cNvPicPr>
            <p:nvPr/>
          </p:nvPicPr>
          <p:blipFill>
            <a:blip r:embed="rId2" cstate="print"/>
            <a:srcRect l="5286" t="869" r="1560" b="3418"/>
            <a:stretch>
              <a:fillRect/>
            </a:stretch>
          </p:blipFill>
          <p:spPr>
            <a:xfrm>
              <a:off x="1893075" y="2500306"/>
              <a:ext cx="5357850" cy="4000528"/>
            </a:xfrm>
            <a:prstGeom prst="rect">
              <a:avLst/>
            </a:prstGeom>
          </p:spPr>
        </p:pic>
        <p:sp>
          <p:nvSpPr>
            <p:cNvPr id="17" name="16 Rectángulo"/>
            <p:cNvSpPr/>
            <p:nvPr/>
          </p:nvSpPr>
          <p:spPr bwMode="auto">
            <a:xfrm>
              <a:off x="3643306" y="4071942"/>
              <a:ext cx="785818" cy="214314"/>
            </a:xfrm>
            <a:prstGeom prst="rect">
              <a:avLst/>
            </a:prstGeom>
            <a:solidFill>
              <a:srgbClr val="E3EDF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Garamond" pitchFamily="18" charset="0"/>
              </a:endParaRPr>
            </a:p>
          </p:txBody>
        </p:sp>
      </p:grpSp>
      <p:pic>
        <p:nvPicPr>
          <p:cNvPr id="19" name="18 Imagen" descr="CRDMic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642918"/>
            <a:ext cx="2428892" cy="159271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Marcador de contenido" descr="MCDB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2273" y="4929198"/>
            <a:ext cx="1952713" cy="900000"/>
          </a:xfrm>
          <a:prstGeom prst="rect">
            <a:avLst/>
          </a:prstGeom>
          <a:solidFill>
            <a:schemeClr val="tx1"/>
          </a:solidFill>
          <a:ln w="76200">
            <a:solidFill>
              <a:srgbClr val="EFFBFF"/>
            </a:solidFill>
            <a:miter lim="800000"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Certificaciones Clásicas</a:t>
            </a:r>
            <a:endParaRPr lang="es-ES" dirty="0"/>
          </a:p>
        </p:txBody>
      </p:sp>
      <p:pic>
        <p:nvPicPr>
          <p:cNvPr id="4" name="3 Imagen" descr="MCSA_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494" y="3517756"/>
            <a:ext cx="1767333" cy="1125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4 Imagen" descr="MCSE_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471" y="4875078"/>
            <a:ext cx="1785950" cy="1125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5 Imagen" descr="MCSE_S_rg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471" y="3517756"/>
            <a:ext cx="1767333" cy="1125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7 Imagen" descr="MC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2088996"/>
            <a:ext cx="1874273" cy="1125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8 Imagen" descr="MCS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2088996"/>
            <a:ext cx="1874273" cy="1125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9 Imagen" descr="MCSA_M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9494" y="4875078"/>
            <a:ext cx="1767333" cy="1125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1" name="10 Grupo"/>
          <p:cNvGrpSpPr/>
          <p:nvPr/>
        </p:nvGrpSpPr>
        <p:grpSpPr>
          <a:xfrm>
            <a:off x="6500826" y="2088996"/>
            <a:ext cx="1767333" cy="1125690"/>
            <a:chOff x="6215074" y="2428868"/>
            <a:chExt cx="1767333" cy="1125690"/>
          </a:xfrm>
        </p:grpSpPr>
        <p:pic>
          <p:nvPicPr>
            <p:cNvPr id="12" name="11 Imagen" descr="MCSE_S_rgb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15074" y="2428868"/>
              <a:ext cx="1767333" cy="112569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" name="12 Rectángulo"/>
            <p:cNvSpPr/>
            <p:nvPr/>
          </p:nvSpPr>
          <p:spPr bwMode="auto">
            <a:xfrm>
              <a:off x="6786578" y="3286124"/>
              <a:ext cx="714380" cy="14287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18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Garamond" pitchFamily="18" charset="0"/>
              </a:endParaRPr>
            </a:p>
          </p:txBody>
        </p:sp>
      </p:grpSp>
      <p:pic>
        <p:nvPicPr>
          <p:cNvPr id="18" name="17 Imagen" descr="MCSD-RGB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9859" y="3529132"/>
            <a:ext cx="1920000" cy="900000"/>
          </a:xfrm>
          <a:prstGeom prst="rect">
            <a:avLst/>
          </a:prstGeom>
          <a:solidFill>
            <a:schemeClr val="tx1"/>
          </a:solidFill>
          <a:ln w="76200">
            <a:solidFill>
              <a:srgbClr val="EFFBFF"/>
            </a:solidFill>
            <a:miter lim="800000"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18 Imagen" descr="MCAD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3108" y="3446756"/>
            <a:ext cx="2092107" cy="1071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¿Por qué nuevas Certificaciones?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525963"/>
          </a:xfrm>
        </p:spPr>
        <p:txBody>
          <a:bodyPr/>
          <a:lstStyle/>
          <a:p>
            <a:r>
              <a:rPr lang="es-ES_tradnl" dirty="0" smtClean="0"/>
              <a:t>Era necesario renovar la clasificación</a:t>
            </a:r>
          </a:p>
          <a:p>
            <a:r>
              <a:rPr lang="es-ES_tradnl" dirty="0" smtClean="0"/>
              <a:t>Más específicos</a:t>
            </a:r>
          </a:p>
          <a:p>
            <a:r>
              <a:rPr lang="es-ES_tradnl" dirty="0" smtClean="0"/>
              <a:t>Más simples</a:t>
            </a:r>
          </a:p>
          <a:p>
            <a:r>
              <a:rPr lang="es-ES_tradnl" dirty="0" smtClean="0"/>
              <a:t>Cuatro niveles diferenciados:</a:t>
            </a:r>
          </a:p>
          <a:p>
            <a:pPr lvl="1"/>
            <a:r>
              <a:rPr lang="es-ES_tradnl" dirty="0" smtClean="0"/>
              <a:t>MCTS</a:t>
            </a:r>
          </a:p>
          <a:p>
            <a:pPr lvl="1"/>
            <a:r>
              <a:rPr lang="es-ES_tradnl" dirty="0" smtClean="0"/>
              <a:t>MCITP / MCPD</a:t>
            </a:r>
          </a:p>
          <a:p>
            <a:pPr lvl="1"/>
            <a:r>
              <a:rPr lang="es-ES_tradnl" dirty="0" smtClean="0"/>
              <a:t>MCM</a:t>
            </a:r>
          </a:p>
          <a:p>
            <a:pPr lvl="1"/>
            <a:r>
              <a:rPr lang="es-ES_tradnl" dirty="0" smtClean="0"/>
              <a:t>MCA</a:t>
            </a:r>
          </a:p>
        </p:txBody>
      </p:sp>
      <p:pic>
        <p:nvPicPr>
          <p:cNvPr id="4" name="3 Imagen" descr="CertStructure_lg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571744"/>
            <a:ext cx="2786082" cy="37110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Microsoft </a:t>
            </a:r>
            <a:r>
              <a:rPr lang="es-ES_tradnl" dirty="0" err="1" smtClean="0"/>
              <a:t>Certified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err="1" smtClean="0"/>
              <a:t>Technology</a:t>
            </a:r>
            <a:r>
              <a:rPr lang="es-ES_tradnl" dirty="0" smtClean="0"/>
              <a:t> </a:t>
            </a:r>
            <a:r>
              <a:rPr lang="es-ES_tradnl" dirty="0" err="1" smtClean="0"/>
              <a:t>Specialist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_tradnl" dirty="0" smtClean="0"/>
              <a:t>Centrado en una tecnología o producto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No se valoran conocimientos de puesto de trabajo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Entre uno y tres exámenes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Más de 25 MCTS lanzados hasta la fecha</a:t>
            </a:r>
          </a:p>
        </p:txBody>
      </p:sp>
      <p:pic>
        <p:nvPicPr>
          <p:cNvPr id="4" name="3 Imagen" descr="MCT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212" y="4929198"/>
            <a:ext cx="2397577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Microsoft </a:t>
            </a:r>
            <a:r>
              <a:rPr lang="es-ES_tradnl" dirty="0" err="1" smtClean="0"/>
              <a:t>Certified</a:t>
            </a:r>
            <a:r>
              <a:rPr lang="es-ES_tradnl" dirty="0" smtClean="0"/>
              <a:t> </a:t>
            </a:r>
            <a:br>
              <a:rPr lang="es-ES_tradnl" dirty="0" smtClean="0"/>
            </a:br>
            <a:r>
              <a:rPr lang="es-ES_tradnl" dirty="0" smtClean="0"/>
              <a:t>IT Professional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_tradnl" dirty="0" smtClean="0"/>
              <a:t>Centrado en un puesto de trabajo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Se requieren certificaciones MCTS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Entre uno y tres exámenes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Más de 10 MCITP en enero del 2009</a:t>
            </a:r>
            <a:endParaRPr lang="es-ES" dirty="0"/>
          </a:p>
        </p:txBody>
      </p:sp>
      <p:pic>
        <p:nvPicPr>
          <p:cNvPr id="1026" name="Picture 2" descr="C:\DOCUME~1\Suzu\CONFIG~1\Temp\_TS22.tmp\_TS2FD.tmp\MCITP(rgb)_539_540.eps"/>
          <p:cNvPicPr>
            <a:picLocks noChangeAspect="1" noChangeArrowheads="1"/>
          </p:cNvPicPr>
          <p:nvPr/>
        </p:nvPicPr>
        <p:blipFill>
          <a:blip r:embed="rId2"/>
          <a:srcRect r="63174"/>
          <a:stretch>
            <a:fillRect/>
          </a:stretch>
        </p:blipFill>
        <p:spPr bwMode="auto">
          <a:xfrm>
            <a:off x="3472396" y="5357826"/>
            <a:ext cx="2199210" cy="1190480"/>
          </a:xfrm>
          <a:prstGeom prst="rect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Microsoft </a:t>
            </a:r>
            <a:r>
              <a:rPr lang="es-ES_tradnl" dirty="0" err="1" smtClean="0"/>
              <a:t>Certified</a:t>
            </a:r>
            <a:r>
              <a:rPr lang="es-ES_tradnl" dirty="0" smtClean="0"/>
              <a:t> </a:t>
            </a:r>
            <a:r>
              <a:rPr lang="es-ES_tradnl" dirty="0" err="1" smtClean="0"/>
              <a:t>Master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_tradnl" dirty="0" smtClean="0"/>
              <a:t>Programa muy especializado en una tecnología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Prerrequisitos diversos bastante altos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Es necesario atender clases y hacer exámenes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Comenzará en agosto del 2008</a:t>
            </a:r>
            <a:endParaRPr lang="es-ES" dirty="0"/>
          </a:p>
        </p:txBody>
      </p:sp>
      <p:pic>
        <p:nvPicPr>
          <p:cNvPr id="3074" name="Picture 2" descr="Microsoft Certified Ma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393" y="5286388"/>
            <a:ext cx="1981215" cy="1143008"/>
          </a:xfrm>
          <a:prstGeom prst="rect">
            <a:avLst/>
          </a:prstGeom>
          <a:ln w="76200">
            <a:solidFill>
              <a:schemeClr val="tx1"/>
            </a:solidFill>
            <a:miter lim="800000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Microsoft </a:t>
            </a:r>
            <a:r>
              <a:rPr lang="es-ES_tradnl" dirty="0" err="1" smtClean="0"/>
              <a:t>Certified</a:t>
            </a:r>
            <a:r>
              <a:rPr lang="es-ES_tradnl" dirty="0" smtClean="0"/>
              <a:t> </a:t>
            </a:r>
            <a:r>
              <a:rPr lang="es-ES_tradnl" dirty="0" err="1" smtClean="0"/>
              <a:t>Architect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_tradnl" dirty="0" smtClean="0"/>
              <a:t>Sólo para profesionales muy seleccionados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Es necesario más de 10 años de experiencia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Se valoran proyectos reales ante un tribunal</a:t>
            </a:r>
          </a:p>
          <a:p>
            <a:pPr>
              <a:lnSpc>
                <a:spcPct val="150000"/>
              </a:lnSpc>
            </a:pPr>
            <a:r>
              <a:rPr lang="es-ES_tradnl" dirty="0" smtClean="0"/>
              <a:t>Nuevo prerrequisito: Microsoft </a:t>
            </a:r>
            <a:r>
              <a:rPr lang="es-ES_tradnl" dirty="0" err="1" smtClean="0"/>
              <a:t>Certified</a:t>
            </a:r>
            <a:r>
              <a:rPr lang="es-ES_tradnl" dirty="0" smtClean="0"/>
              <a:t> </a:t>
            </a:r>
            <a:r>
              <a:rPr lang="es-ES_tradnl" dirty="0" err="1" smtClean="0"/>
              <a:t>Master</a:t>
            </a:r>
            <a:endParaRPr lang="es-ES" dirty="0"/>
          </a:p>
        </p:txBody>
      </p:sp>
      <p:pic>
        <p:nvPicPr>
          <p:cNvPr id="2052" name="Picture 4" descr="http://img.microsoft.com/learning/images/logos/Certified-Archite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5219" y="5357826"/>
            <a:ext cx="1733562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Certificaciones por Tecnología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SQL Server 2005</a:t>
            </a:r>
            <a:endParaRPr lang="es-ES" dirty="0"/>
          </a:p>
        </p:txBody>
      </p:sp>
      <p:pic>
        <p:nvPicPr>
          <p:cNvPr id="12" name="11 Imagen" descr="Picture 11.png"/>
          <p:cNvPicPr>
            <a:picLocks noChangeAspect="1"/>
          </p:cNvPicPr>
          <p:nvPr/>
        </p:nvPicPr>
        <p:blipFill>
          <a:blip r:embed="rId2"/>
          <a:srcRect t="6250" b="33333"/>
          <a:stretch>
            <a:fillRect/>
          </a:stretch>
        </p:blipFill>
        <p:spPr>
          <a:xfrm>
            <a:off x="642910" y="2357430"/>
            <a:ext cx="7624579" cy="414338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1188</TotalTime>
  <Words>321</Words>
  <Application>Microsoft Office PowerPoint</Application>
  <PresentationFormat>Presentación en pantalla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Stream</vt:lpstr>
      <vt:lpstr> Nuevas Certificaciones y  cómo conseguirlas</vt:lpstr>
      <vt:lpstr>Presentación</vt:lpstr>
      <vt:lpstr>Certificaciones Clásicas</vt:lpstr>
      <vt:lpstr>¿Por qué nuevas Certificaciones?</vt:lpstr>
      <vt:lpstr>Microsoft Certified Technology Specialist</vt:lpstr>
      <vt:lpstr>Microsoft Certified  IT Professional</vt:lpstr>
      <vt:lpstr>Microsoft Certified Master</vt:lpstr>
      <vt:lpstr>Microsoft Certified Architect</vt:lpstr>
      <vt:lpstr>Certificaciones por Tecnología</vt:lpstr>
      <vt:lpstr>Certificaciones por Tecnología</vt:lpstr>
      <vt:lpstr>Certificaciones por Tecnología</vt:lpstr>
      <vt:lpstr>Certificaciones por Tecnología</vt:lpstr>
      <vt:lpstr>Certificaciones por Tecnología</vt:lpstr>
      <vt:lpstr>Evolución desde MCSA 2003</vt:lpstr>
      <vt:lpstr>Evolución desde MCSE 2003</vt:lpstr>
      <vt:lpstr>¿Dudas?</vt:lpstr>
      <vt:lpstr>Más acciones desde TechNet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Webcast de TechNet:SQL</dc:title>
  <dc:creator>v-analfa</dc:creator>
  <cp:lastModifiedBy>Touji Suzuhara</cp:lastModifiedBy>
  <cp:revision>88</cp:revision>
  <dcterms:created xsi:type="dcterms:W3CDTF">2005-08-04T08:40:20Z</dcterms:created>
  <dcterms:modified xsi:type="dcterms:W3CDTF">2008-06-30T01:49:49Z</dcterms:modified>
</cp:coreProperties>
</file>