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5"/>
    <p:sldMasterId id="2147483674" r:id="rId6"/>
  </p:sldMasterIdLst>
  <p:notesMasterIdLst>
    <p:notesMasterId r:id="rId23"/>
  </p:notesMasterIdLst>
  <p:sldIdLst>
    <p:sldId id="256" r:id="rId7"/>
    <p:sldId id="279" r:id="rId8"/>
    <p:sldId id="259" r:id="rId9"/>
    <p:sldId id="284" r:id="rId10"/>
    <p:sldId id="262" r:id="rId11"/>
    <p:sldId id="263" r:id="rId12"/>
    <p:sldId id="287" r:id="rId13"/>
    <p:sldId id="285" r:id="rId14"/>
    <p:sldId id="265" r:id="rId15"/>
    <p:sldId id="266" r:id="rId16"/>
    <p:sldId id="283" r:id="rId17"/>
    <p:sldId id="288" r:id="rId18"/>
    <p:sldId id="268" r:id="rId19"/>
    <p:sldId id="276" r:id="rId20"/>
    <p:sldId id="277" r:id="rId21"/>
    <p:sldId id="278" r:id="rId2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enwen" initials="WW"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xmlns:mc="http://schemas.openxmlformats.org/markup-compatibility/2006" xmlns:a14="http://schemas.microsoft.com/office/drawing/2007/7/7/main" val="FF0000" mc:Ignorable=""/>
    </p:penClr>
    <p:extLst>
      <p:ext uri="{EC167BDD-8182-4AB7-AECC-EB403E3ABB37}">
        <p14:laserClr xmlns:p14="http://schemas.microsoft.com/office/powerpoint/2007/7/12/main">
          <a:srgbClr xmlns:mc="http://schemas.openxmlformats.org/markup-compatibility/2006" xmlns:a14="http://schemas.microsoft.com/office/drawing/2007/7/7/main" val="FF0000" mc:Ignorable=""/>
        </p14:laserClr>
      </p:ext>
      <p:ext uri="{2FDB2607-1784-4EEB-B798-7EB5836EED8A}">
        <p14:showMediaCtrls xmlns:p14="http://schemas.microsoft.com/office/powerpoint/2007/7/12/main" val="1"/>
      </p:ext>
    </p:extLst>
  </p:showPr>
  <p:clrMru>
    <a:srgbClr xmlns:mc="http://schemas.openxmlformats.org/markup-compatibility/2006" xmlns:a14="http://schemas.microsoft.com/office/drawing/2007/7/7/main" val="CE1C27" mc:Ignorable=""/>
    <a:srgbClr xmlns:mc="http://schemas.openxmlformats.org/markup-compatibility/2006" xmlns:a14="http://schemas.microsoft.com/office/drawing/2007/7/7/main" val="000000" mc:Ignorable=""/>
    <a:srgbClr xmlns:mc="http://schemas.openxmlformats.org/markup-compatibility/2006" xmlns:a14="http://schemas.microsoft.com/office/drawing/2007/7/7/main" val="828282" mc:Ignorable=""/>
    <a:srgbClr xmlns:mc="http://schemas.openxmlformats.org/markup-compatibility/2006" xmlns:a14="http://schemas.microsoft.com/office/drawing/2007/7/7/main" val="F2F2F2" mc:Ignorable=""/>
    <a:srgbClr xmlns:mc="http://schemas.openxmlformats.org/markup-compatibility/2006" xmlns:a14="http://schemas.microsoft.com/office/drawing/2007/7/7/main" val="FFFFFF" mc:Ignorable=""/>
    <a:srgbClr xmlns:mc="http://schemas.openxmlformats.org/markup-compatibility/2006" xmlns:a14="http://schemas.microsoft.com/office/drawing/2007/7/7/main" val="004D7F" mc:Ignorable=""/>
  </p:clrMru>
  <p:extLst>
    <p:ext uri="{E76CE94A-603C-4142-B9EB-6D1370010A27}">
      <p14:discardImageEditData xmlns:p14="http://schemas.microsoft.com/office/powerpoint/2007/7/12/main" val="0"/>
    </p:ext>
    <p:ext uri="{D31A062A-798A-4329-ABDD-BBA856620510}">
      <p14:defaultImageDpi xmlns:p14="http://schemas.microsoft.com/office/powerpoint/2007/7/12/main" val="220"/>
    </p:ext>
  </p:extLst>
</p:presentationPr>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2" autoAdjust="0"/>
    <p:restoredTop sz="57885" autoAdjust="0"/>
  </p:normalViewPr>
  <p:slideViewPr>
    <p:cSldViewPr snapToGrid="0" showGuides="1">
      <p:cViewPr>
        <p:scale>
          <a:sx n="60" d="100"/>
          <a:sy n="60" d="100"/>
        </p:scale>
        <p:origin x="-1446" y="-90"/>
      </p:cViewPr>
      <p:guideLst>
        <p:guide orient="horz" pos="2169"/>
        <p:guide orient="horz" pos="2152"/>
        <p:guide orient="horz" pos="1936"/>
        <p:guide pos="2841"/>
        <p:guide pos="321"/>
        <p:guide pos="5433"/>
        <p:guide pos="317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0511D18D-108F-4210-A213-D441A585F8A3}" type="datetimeFigureOut">
              <a:rPr lang="en-US" smtClean="0"/>
              <a:pPr/>
              <a:t>4/1/2010</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419CD5C4-6E17-4298-A493-9FBE2F9197F4}" type="slidenum">
              <a:rPr lang="en-US" smtClean="0"/>
              <a:pPr/>
              <a:t>‹#›</a:t>
            </a:fld>
            <a:endParaRPr lang="en-US"/>
          </a:p>
        </p:txBody>
      </p:sp>
    </p:spTree>
    <p:extLst>
      <p:ext uri="{BB962C8B-B14F-4D97-AF65-F5344CB8AC3E}">
        <p14:creationId xmlns:p14="http://schemas.microsoft.com/office/powerpoint/2007/7/12/main" val="3207805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type="dt" sz="quarter" idx="1"/>
          </p:nvPr>
        </p:nvSpPr>
        <p:spPr>
          <a:noFill/>
        </p:spPr>
        <p:txBody>
          <a:bodyPr/>
          <a:lstStyle/>
          <a:p>
            <a:fld id="{0655E23E-560A-4007-BF8A-1BFE5C2F67C8}" type="datetime8">
              <a:rPr lang="en-US" smtClean="0"/>
              <a:pPr/>
              <a:t>4/1/2010 3:26 PM</a:t>
            </a:fld>
            <a:endParaRPr lang="en-US" dirty="0" smtClean="0"/>
          </a:p>
        </p:txBody>
      </p:sp>
      <p:sp>
        <p:nvSpPr>
          <p:cNvPr id="16386" name="Rectangle 6"/>
          <p:cNvSpPr>
            <a:spLocks noGrp="1" noChangeArrowheads="1"/>
          </p:cNvSpPr>
          <p:nvPr>
            <p:ph type="ftr" sz="quarter" idx="4"/>
          </p:nvPr>
        </p:nvSpPr>
        <p:spPr>
          <a:noFill/>
        </p:spPr>
        <p:txBody>
          <a:bodyPr/>
          <a:lstStyle/>
          <a:p>
            <a:r>
              <a:rPr lang="en-US" dirty="0" smtClean="0"/>
              <a:t>© 2004 Microsoft Corporation. All rights reserved.</a:t>
            </a:r>
          </a:p>
          <a:p>
            <a:pPr eaLnBrk="0" hangingPunct="0"/>
            <a:r>
              <a:rPr lang="en-US" dirty="0" smtClean="0"/>
              <a:t>This presentation is for informational purposes only. Microsoft makes no warranties, express or implied, in this summary.</a:t>
            </a:r>
          </a:p>
        </p:txBody>
      </p:sp>
      <p:sp>
        <p:nvSpPr>
          <p:cNvPr id="16387" name="Rectangle 7"/>
          <p:cNvSpPr>
            <a:spLocks noGrp="1" noChangeArrowheads="1"/>
          </p:cNvSpPr>
          <p:nvPr>
            <p:ph type="sldNum" sz="quarter" idx="5"/>
          </p:nvPr>
        </p:nvSpPr>
        <p:spPr>
          <a:noFill/>
        </p:spPr>
        <p:txBody>
          <a:bodyPr/>
          <a:lstStyle/>
          <a:p>
            <a:fld id="{68299749-6EA7-4D63-8559-42ED0FF9C00A}" type="slidenum">
              <a:rPr lang="en-US" smtClean="0"/>
              <a:pPr/>
              <a:t>1</a:t>
            </a:fld>
            <a:endParaRPr lang="en-US" dirty="0" smtClean="0"/>
          </a:p>
        </p:txBody>
      </p:sp>
      <p:sp>
        <p:nvSpPr>
          <p:cNvPr id="16388" name="Rectangle 6"/>
          <p:cNvSpPr>
            <a:spLocks noGrp="1" noRot="1" noChangeAspect="1" noChangeArrowheads="1" noTextEdit="1"/>
          </p:cNvSpPr>
          <p:nvPr>
            <p:ph type="sldImg"/>
          </p:nvPr>
        </p:nvSpPr>
        <p:spPr>
          <a:ln/>
        </p:spPr>
      </p:sp>
      <p:sp>
        <p:nvSpPr>
          <p:cNvPr id="16389" name="Rectangle 7"/>
          <p:cNvSpPr>
            <a:spLocks noGrp="1" noChangeArrowheads="1"/>
          </p:cNvSpPr>
          <p:nvPr>
            <p:ph type="body" idx="1"/>
          </p:nvPr>
        </p:nvSpPr>
        <p:spPr>
          <a:noFill/>
          <a:ln/>
        </p:spPr>
        <p:txBody>
          <a:bodyPr/>
          <a:lstStyle/>
          <a:p>
            <a:pPr eaLnBrk="1" hangingPunct="1"/>
            <a:endParaRPr lang="en-US" dirty="0"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1823"/>
            <a:ext cx="5618480" cy="4189095"/>
          </a:xfrm>
          <a:prstGeom prst="rect">
            <a:avLst/>
          </a:prstGeom>
        </p:spPr>
        <p:txBody>
          <a:bodyPr>
            <a:normAutofit/>
          </a:bodyPr>
          <a:lstStyle/>
          <a:p>
            <a:pPr defTabSz="933199" eaLnBrk="0" fontAlgn="base" hangingPunct="0">
              <a:lnSpc>
                <a:spcPct val="90000"/>
              </a:lnSpc>
              <a:spcAft>
                <a:spcPts val="340"/>
              </a:spcAft>
              <a:defRPr/>
            </a:pPr>
            <a:r>
              <a:rPr lang="en-US" dirty="0" smtClean="0"/>
              <a:t>Once instances are</a:t>
            </a:r>
            <a:r>
              <a:rPr lang="en-US" baseline="0" dirty="0" smtClean="0"/>
              <a:t> enrolled and database applications are registered, </a:t>
            </a:r>
            <a:r>
              <a:rPr lang="en-US" b="1" dirty="0" smtClean="0"/>
              <a:t>At-a-glance dashboard viewpoints </a:t>
            </a:r>
            <a:r>
              <a:rPr lang="en-US" dirty="0" smtClean="0"/>
              <a:t>provide </a:t>
            </a:r>
            <a:r>
              <a:rPr lang="en-US" b="1" dirty="0" smtClean="0"/>
              <a:t>insights into application and database utilization</a:t>
            </a:r>
            <a:r>
              <a:rPr lang="en-US" dirty="0" smtClean="0"/>
              <a:t> and capacity policy violations to help identify </a:t>
            </a:r>
            <a:r>
              <a:rPr lang="en-US" b="1" dirty="0" smtClean="0"/>
              <a:t>consolidation opportunities</a:t>
            </a:r>
            <a:r>
              <a:rPr lang="en-US" dirty="0" smtClean="0"/>
              <a:t>, maximize investments and ultimately maintain healthy systems. </a:t>
            </a:r>
            <a:r>
              <a:rPr lang="en-US" b="1" dirty="0" smtClean="0"/>
              <a:t>&lt;click for another view&gt;</a:t>
            </a:r>
          </a:p>
          <a:p>
            <a:pPr defTabSz="933199" eaLnBrk="0" fontAlgn="base" hangingPunct="0">
              <a:lnSpc>
                <a:spcPct val="90000"/>
              </a:lnSpc>
              <a:spcAft>
                <a:spcPts val="340"/>
              </a:spcAft>
              <a:defRPr/>
            </a:pPr>
            <a:endParaRPr lang="en-US" dirty="0" smtClean="0"/>
          </a:p>
          <a:p>
            <a:pPr defTabSz="933199" eaLnBrk="0" fontAlgn="base" hangingPunct="0">
              <a:lnSpc>
                <a:spcPct val="90000"/>
              </a:lnSpc>
              <a:spcAft>
                <a:spcPts val="340"/>
              </a:spcAft>
              <a:defRPr/>
            </a:pPr>
            <a:r>
              <a:rPr lang="en-US" b="1" baseline="0" dirty="0" smtClean="0"/>
              <a:t>&lt;click to animate&gt;</a:t>
            </a:r>
            <a:r>
              <a:rPr lang="en-US" baseline="0" dirty="0" smtClean="0"/>
              <a:t> Extensions from Policy-Based Management delivered in SQL Server 2008, default utilization policies are set immediately upon Control Point setup. &lt;click&gt; However, DBAs can use </a:t>
            </a:r>
            <a:r>
              <a:rPr lang="en-US" b="1" baseline="0" dirty="0" smtClean="0"/>
              <a:t>simple UI </a:t>
            </a:r>
            <a:r>
              <a:rPr lang="en-US" baseline="0" dirty="0" smtClean="0"/>
              <a:t>tools to </a:t>
            </a:r>
            <a:r>
              <a:rPr lang="en-US" dirty="0" smtClean="0"/>
              <a:t>adjust these default policies to define their desired utilization thresholds across database instances or applications within the SQL Server Control Point.</a:t>
            </a:r>
          </a:p>
          <a:p>
            <a:pPr defTabSz="933199" eaLnBrk="0" fontAlgn="base" hangingPunct="0">
              <a:lnSpc>
                <a:spcPct val="90000"/>
              </a:lnSpc>
              <a:spcAft>
                <a:spcPts val="340"/>
              </a:spcAft>
              <a:defRPr/>
            </a:pPr>
            <a:endParaRPr lang="en-US" baseline="0" dirty="0" smtClean="0"/>
          </a:p>
          <a:p>
            <a:pPr defTabSz="933199" eaLnBrk="0" fontAlgn="base" hangingPunct="0">
              <a:lnSpc>
                <a:spcPct val="90000"/>
              </a:lnSpc>
              <a:spcAft>
                <a:spcPts val="340"/>
              </a:spcAft>
              <a:defRPr/>
            </a:pPr>
            <a:endParaRPr lang="en-US" baseline="0" dirty="0" smtClean="0"/>
          </a:p>
          <a:p>
            <a:pPr defTabSz="933199" eaLnBrk="0" fontAlgn="base" hangingPunct="0">
              <a:lnSpc>
                <a:spcPct val="90000"/>
              </a:lnSpc>
              <a:spcAft>
                <a:spcPts val="340"/>
              </a:spcAft>
              <a:defRPr/>
            </a:pPr>
            <a:r>
              <a:rPr lang="en-US" baseline="0" dirty="0" smtClean="0"/>
              <a:t> </a:t>
            </a:r>
          </a:p>
          <a:p>
            <a:pPr defTabSz="933199" eaLnBrk="0" fontAlgn="base" hangingPunct="0">
              <a:lnSpc>
                <a:spcPct val="90000"/>
              </a:lnSpc>
              <a:spcAft>
                <a:spcPts val="340"/>
              </a:spcAft>
              <a:defRPr/>
            </a:pPr>
            <a:endParaRPr lang="en-US" baseline="0" dirty="0" smtClean="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10</a:t>
            </a:fld>
            <a:endParaRPr lang="en-US" dirty="0">
              <a:latin typeface="Segoe"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1823"/>
            <a:ext cx="5618480" cy="4189095"/>
          </a:xfrm>
          <a:prstGeom prst="rect">
            <a:avLst/>
          </a:prstGeom>
        </p:spPr>
        <p:txBody>
          <a:bodyPr>
            <a:normAutofit lnSpcReduction="10000"/>
          </a:bodyPr>
          <a:lstStyle/>
          <a:p>
            <a:pPr lvl="0"/>
            <a:r>
              <a:rPr lang="en-US" b="1" dirty="0" smtClean="0"/>
              <a:t>&lt;Click 1x for animation&gt;</a:t>
            </a:r>
          </a:p>
          <a:p>
            <a:pPr lvl="0"/>
            <a:r>
              <a:rPr lang="en-US" dirty="0" smtClean="0"/>
              <a:t>Let’s now</a:t>
            </a:r>
            <a:r>
              <a:rPr lang="en-US" baseline="0" dirty="0" smtClean="0"/>
              <a:t> talk about the efficiencies delivered in R2. </a:t>
            </a:r>
            <a:endParaRPr lang="en-US" dirty="0" smtClean="0"/>
          </a:p>
          <a:p>
            <a:pPr lvl="0"/>
            <a:endParaRPr lang="en-US" dirty="0" smtClean="0"/>
          </a:p>
          <a:p>
            <a:pPr lvl="0"/>
            <a:r>
              <a:rPr lang="en-US" b="0" dirty="0" smtClean="0"/>
              <a:t>R2 introduces a new concept to the market: </a:t>
            </a:r>
            <a:r>
              <a:rPr lang="en-US" b="1" dirty="0" smtClean="0"/>
              <a:t>A single unit of deployment</a:t>
            </a:r>
            <a:r>
              <a:rPr lang="en-US" b="1" baseline="0" dirty="0" smtClean="0"/>
              <a:t> </a:t>
            </a:r>
            <a:r>
              <a:rPr lang="en-US" b="0" baseline="0" dirty="0" smtClean="0"/>
              <a:t>called a</a:t>
            </a:r>
            <a:r>
              <a:rPr lang="en-US" b="1" dirty="0" smtClean="0"/>
              <a:t> </a:t>
            </a:r>
            <a:r>
              <a:rPr lang="en-US" dirty="0" smtClean="0"/>
              <a:t>Data-tier Application. The Data-tier Application packages database schema (database, tables, stored procedures, etc) with deployment requirements and can be extracted from existing applications or created in Microsoft Visual Studio®.</a:t>
            </a:r>
            <a:r>
              <a:rPr lang="en-US" baseline="0" dirty="0" smtClean="0"/>
              <a:t> This single unit removes a lot of the legacy trial and error associated with deploying and upgrading the data-tier portion of an application. This ultimately </a:t>
            </a:r>
            <a:r>
              <a:rPr lang="en-US" dirty="0" smtClean="0"/>
              <a:t>accelerates deployments and upgrades.</a:t>
            </a:r>
          </a:p>
          <a:p>
            <a:pPr lvl="0"/>
            <a:r>
              <a:rPr lang="en-US" dirty="0" smtClean="0"/>
              <a:t>&lt;click&gt;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Furthermore, this new concept is </a:t>
            </a:r>
            <a:r>
              <a:rPr lang="en-US" b="1" dirty="0" smtClean="0"/>
              <a:t>integrated with Visual Studio</a:t>
            </a:r>
            <a:r>
              <a:rPr lang="en-US" dirty="0" smtClean="0"/>
              <a:t> through a new project template that creates a Data-tier Application output file (DACPAC). Policy-Based Management is also extended here, allow</a:t>
            </a:r>
            <a:r>
              <a:rPr lang="en-US" baseline="0" dirty="0" smtClean="0"/>
              <a:t>ing </a:t>
            </a:r>
            <a:r>
              <a:rPr lang="en-US" dirty="0" smtClean="0"/>
              <a:t>developers to define deployment requirements or intent within their database projects—for example, a developer can define that the application requires spatial data support and at least 20 gigs of free space to allow for growth. </a:t>
            </a:r>
          </a:p>
          <a:p>
            <a:endParaRPr lang="en-US" dirty="0" smtClean="0"/>
          </a:p>
          <a:p>
            <a:pPr lvl="0" eaLnBrk="0" fontAlgn="base" hangingPunct="0"/>
            <a:r>
              <a:rPr lang="en-US" sz="900" b="1" dirty="0" smtClean="0">
                <a:latin typeface="Segoe" pitchFamily="34" charset="0"/>
              </a:rPr>
              <a:t>&lt;Click 3 times for animation&gt;</a:t>
            </a:r>
          </a:p>
          <a:p>
            <a:pPr marL="0" marR="0" lvl="0" indent="0" algn="l" defTabSz="933237" rtl="0" eaLnBrk="0" fontAlgn="base" latinLnBrk="0" hangingPunct="0">
              <a:lnSpc>
                <a:spcPct val="100000"/>
              </a:lnSpc>
              <a:spcBef>
                <a:spcPts val="0"/>
              </a:spcBef>
              <a:spcAft>
                <a:spcPts val="0"/>
              </a:spcAft>
              <a:buClrTx/>
              <a:buSzTx/>
              <a:buFontTx/>
              <a:buNone/>
              <a:tabLst/>
              <a:defRPr/>
            </a:pPr>
            <a:r>
              <a:rPr lang="en-US" dirty="0" smtClean="0"/>
              <a:t>This integration enables a single unit of deployment for DBAs to deploy database applications to available servers that meet deployment criteria. This helps </a:t>
            </a:r>
            <a:r>
              <a:rPr lang="en-US" b="1" dirty="0" smtClean="0"/>
              <a:t>significantly streamline deployments, moves and upgrades </a:t>
            </a:r>
            <a:r>
              <a:rPr lang="en-US" dirty="0" smtClean="0"/>
              <a:t>by reducing the amount of trial and error associated with typical database application deployments.</a:t>
            </a:r>
          </a:p>
          <a:p>
            <a:pPr defTabSz="933237" eaLnBrk="0" fontAlgn="base" hangingPunct="0">
              <a:defRPr/>
            </a:pPr>
            <a:r>
              <a:rPr lang="en-US" dirty="0" smtClean="0"/>
              <a:t>&lt;click&gt;</a:t>
            </a:r>
          </a:p>
          <a:p>
            <a:pPr defTabSz="933237" eaLnBrk="0" fontAlgn="base" hangingPunct="0">
              <a:defRPr/>
            </a:pPr>
            <a:r>
              <a:rPr lang="en-US" dirty="0" smtClean="0"/>
              <a:t>What’s more, customers</a:t>
            </a:r>
            <a:r>
              <a:rPr lang="en-US" baseline="0" dirty="0" smtClean="0"/>
              <a:t> can deploy Data-Tier Applications either on premise or directly to SQL Azure from SQL Server 2008 R2 or Visual Studio 2010 based on their needs and capacity.</a:t>
            </a:r>
            <a:endParaRPr lang="en-US" sz="900" dirty="0" smtClean="0">
              <a:latin typeface="Segoe" pitchFamily="34" charset="0"/>
            </a:endParaRPr>
          </a:p>
          <a:p>
            <a:pPr lvl="0" eaLnBrk="0" fontAlgn="base" hangingPunct="0"/>
            <a:r>
              <a:rPr lang="en-US" sz="900" b="1" dirty="0" smtClean="0">
                <a:latin typeface="Segoe" pitchFamily="34" charset="0"/>
              </a:rPr>
              <a:t>	</a:t>
            </a:r>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11</a:t>
            </a:fld>
            <a:endParaRPr lang="en-US" dirty="0">
              <a:latin typeface="Segoe"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Recommended demos:</a:t>
            </a:r>
          </a:p>
          <a:p>
            <a:r>
              <a:rPr lang="en-US" dirty="0" smtClean="0"/>
              <a:t>SQL</a:t>
            </a:r>
            <a:r>
              <a:rPr lang="en-US" baseline="0" dirty="0" smtClean="0"/>
              <a:t> Server 2008 R2 Hyper-V Sales Demo and Script – AMM section</a:t>
            </a:r>
          </a:p>
          <a:p>
            <a:r>
              <a:rPr lang="en-US" baseline="0" dirty="0" smtClean="0"/>
              <a:t>SQL Server 2008 R2 Click-Through Demo and Script</a:t>
            </a:r>
            <a:endParaRPr lang="en-US" dirty="0" smtClean="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4/1/2010 3:26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xmlns:mc="http://schemas.openxmlformats.org/markup-compatibility/2006" xmlns:a14="http://schemas.microsoft.com/office/drawing/2007/7/7/main" val="000000" mc:Ignorable=""/>
                </a:solidFill>
              </a:rPr>
              <a:t>© 2007 Microsoft Corporation. All rights reserved. Microsoft, Windows, Windows Vista and other product names are or may be registered trademarks and/or trademarks in the U.S. and/or other countries.</a:t>
            </a:r>
          </a:p>
          <a:p>
            <a:r>
              <a:rPr lang="en-US" smtClean="0">
                <a:solidFill>
                  <a:srgbClr xmlns:mc="http://schemas.openxmlformats.org/markup-compatibility/2006" xmlns:a14="http://schemas.microsoft.com/office/drawing/2007/7/7/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xmlns:mc="http://schemas.openxmlformats.org/markup-compatibility/2006" xmlns:a14="http://schemas.microsoft.com/office/drawing/2007/7/7/main" val="000000" mc:Ignorable=""/>
                </a:solidFill>
              </a:rPr>
            </a:br>
            <a:r>
              <a:rPr lang="en-US" smtClean="0">
                <a:solidFill>
                  <a:srgbClr xmlns:mc="http://schemas.openxmlformats.org/markup-compatibility/2006" xmlns:a14="http://schemas.microsoft.com/office/drawing/2007/7/7/main" val="000000" mc:Ignorable=""/>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13</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just</a:t>
            </a:r>
            <a:r>
              <a:rPr lang="en-US" baseline="0" dirty="0" smtClean="0"/>
              <a:t> learned a lot of new concepts and saw a quick demo of some of the new capabilities.</a:t>
            </a:r>
            <a:r>
              <a:rPr lang="en-US" dirty="0" smtClean="0"/>
              <a:t> Now let’s just take</a:t>
            </a:r>
            <a:r>
              <a:rPr lang="en-US" baseline="0" dirty="0" smtClean="0"/>
              <a:t> a moment to recap some of the key takeaways from Application and Multi-Server Management.</a:t>
            </a:r>
          </a:p>
          <a:p>
            <a:endParaRPr lang="en-US" baseline="0" dirty="0" smtClean="0"/>
          </a:p>
          <a:p>
            <a:r>
              <a:rPr lang="en-US" b="0" baseline="0" dirty="0" smtClean="0"/>
              <a:t>First: Unlike other major database vendors, </a:t>
            </a:r>
            <a:r>
              <a:rPr lang="en-US" b="1" baseline="0" dirty="0" smtClean="0"/>
              <a:t>New wizards </a:t>
            </a:r>
            <a:r>
              <a:rPr lang="en-US" baseline="0" dirty="0" smtClean="0"/>
              <a:t>in SQL Server Management Studio walk DBAs through setting up a multi-server management environment which can literally take minutes and </a:t>
            </a:r>
            <a:r>
              <a:rPr lang="en-US" b="1" baseline="0" dirty="0" smtClean="0"/>
              <a:t>doesn’t require third party service engagements or complex installation</a:t>
            </a:r>
            <a:r>
              <a:rPr lang="en-US" baseline="0" dirty="0" smtClean="0"/>
              <a:t>.</a:t>
            </a:r>
          </a:p>
          <a:p>
            <a:endParaRPr lang="en-US" baseline="0" dirty="0" smtClean="0"/>
          </a:p>
          <a:p>
            <a:r>
              <a:rPr lang="en-US" baseline="0" dirty="0" smtClean="0"/>
              <a:t>Second: Once servers and applications are enrolled, </a:t>
            </a:r>
            <a:r>
              <a:rPr lang="en-US" b="1" baseline="0" dirty="0" smtClean="0"/>
              <a:t>utilization data is set to update every 15 minutes</a:t>
            </a:r>
            <a:r>
              <a:rPr lang="en-US" baseline="0" dirty="0" smtClean="0"/>
              <a:t>. This means DBAs can almost </a:t>
            </a:r>
            <a:r>
              <a:rPr lang="en-US" b="1" baseline="0" dirty="0" smtClean="0"/>
              <a:t>immediately gain insight into utilization data </a:t>
            </a:r>
            <a:r>
              <a:rPr lang="en-US" b="0" baseline="0" dirty="0" smtClean="0"/>
              <a:t>and begin working on consolidation plans or preventative measure to stop potential problems</a:t>
            </a:r>
            <a:r>
              <a:rPr lang="en-US" baseline="0" dirty="0" smtClean="0"/>
              <a:t>.</a:t>
            </a:r>
          </a:p>
          <a:p>
            <a:endParaRPr lang="en-US" baseline="0" dirty="0" smtClean="0"/>
          </a:p>
          <a:p>
            <a:r>
              <a:rPr lang="en-US" baseline="0" dirty="0" smtClean="0"/>
              <a:t>And finally, Introducing a </a:t>
            </a:r>
            <a:r>
              <a:rPr lang="en-US" b="1" baseline="0" dirty="0" smtClean="0"/>
              <a:t>single unit of management </a:t>
            </a:r>
            <a:r>
              <a:rPr lang="en-US" baseline="0" dirty="0" smtClean="0"/>
              <a:t>removes the laborious task of manually locating and identifying disparate pieces of the data-tier application, in the future, DBAs will identify an application candidate to move, the system will reason over the utility for available instances that meet the criteria, and voila a move is quickly made.</a:t>
            </a:r>
            <a:endParaRPr lang="en-US" dirty="0"/>
          </a:p>
        </p:txBody>
      </p:sp>
      <p:sp>
        <p:nvSpPr>
          <p:cNvPr id="4" name="Slide Number Placeholder 3"/>
          <p:cNvSpPr>
            <a:spLocks noGrp="1"/>
          </p:cNvSpPr>
          <p:nvPr>
            <p:ph type="sldNum" sz="quarter" idx="10"/>
          </p:nvPr>
        </p:nvSpPr>
        <p:spPr/>
        <p:txBody>
          <a:bodyPr/>
          <a:lstStyle/>
          <a:p>
            <a:fld id="{059FABF0-CAF1-498D-A618-5D7F328BF6CF}"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Please</a:t>
            </a:r>
            <a:r>
              <a:rPr lang="en-US" baseline="0" dirty="0" smtClean="0"/>
              <a:t> visit the following sites and links for more information on Application and Multi-Server Management.</a:t>
            </a:r>
          </a:p>
          <a:p>
            <a:pPr>
              <a:buFontTx/>
              <a:buNone/>
            </a:pPr>
            <a:endParaRPr lang="en-US" baseline="0" dirty="0" smtClean="0"/>
          </a:p>
        </p:txBody>
      </p:sp>
      <p:sp>
        <p:nvSpPr>
          <p:cNvPr id="4" name="Slide Number Placeholder 3"/>
          <p:cNvSpPr>
            <a:spLocks noGrp="1"/>
          </p:cNvSpPr>
          <p:nvPr>
            <p:ph type="sldNum" sz="quarter" idx="10"/>
          </p:nvPr>
        </p:nvSpPr>
        <p:spPr/>
        <p:txBody>
          <a:bodyPr/>
          <a:lstStyle/>
          <a:p>
            <a:fld id="{059FABF0-CAF1-498D-A618-5D7F328BF6CF}"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CAB73D37-D0DA-409B-8674-71436EED55A5}" type="slidenum">
              <a:rPr lang="en-US">
                <a:latin typeface="Arial" pitchFamily="34" charset="0"/>
              </a:rPr>
              <a:pPr/>
              <a:t>16</a:t>
            </a:fld>
            <a:endParaRPr lang="en-US">
              <a:latin typeface="Arial"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070" kern="1200" baseline="0" dirty="0" smtClean="0">
                <a:solidFill>
                  <a:schemeClr val="tx1"/>
                </a:solidFill>
                <a:latin typeface="+mn-lt"/>
                <a:ea typeface="+mn-ea"/>
                <a:cs typeface="+mn-cs"/>
              </a:rPr>
              <a:t>Before we get started, let’s take a quick look at Microsoft’s Information Platform Vision, an evolution from the Data Platform Vision seen with previous releases.</a:t>
            </a:r>
          </a:p>
          <a:p>
            <a:endParaRPr lang="en-US" sz="1070" kern="1200" baseline="0" dirty="0" smtClean="0">
              <a:solidFill>
                <a:schemeClr val="tx1"/>
              </a:solidFill>
              <a:latin typeface="+mn-lt"/>
              <a:ea typeface="+mn-ea"/>
              <a:cs typeface="+mn-cs"/>
            </a:endParaRPr>
          </a:p>
          <a:p>
            <a:r>
              <a:rPr lang="en-US" sz="1070" kern="1200" baseline="0" dirty="0" smtClean="0">
                <a:solidFill>
                  <a:schemeClr val="tx1"/>
                </a:solidFill>
                <a:latin typeface="+mn-lt"/>
                <a:ea typeface="+mn-ea"/>
                <a:cs typeface="+mn-cs"/>
              </a:rPr>
              <a:t>Now more than ever, organizations have the need to use information management to compete and grow in a difficult market by reducing costs and identifying the highest value opportunities for their organization. </a:t>
            </a:r>
          </a:p>
          <a:p>
            <a:r>
              <a:rPr lang="en-US" sz="1070" kern="1200" baseline="0" dirty="0" smtClean="0">
                <a:solidFill>
                  <a:schemeClr val="tx1"/>
                </a:solidFill>
                <a:latin typeface="+mn-lt"/>
                <a:ea typeface="+mn-ea"/>
                <a:cs typeface="+mn-cs"/>
              </a:rPr>
              <a:t> As we engage with customers, you explain the pressures you have to deliver more real-time information through rich applications while also reducing costs in this new economy.</a:t>
            </a:r>
          </a:p>
          <a:p>
            <a:r>
              <a:rPr lang="en-US" sz="1070" kern="1200" baseline="0" dirty="0" smtClean="0">
                <a:solidFill>
                  <a:schemeClr val="tx1"/>
                </a:solidFill>
                <a:latin typeface="+mn-lt"/>
                <a:ea typeface="+mn-ea"/>
                <a:cs typeface="+mn-cs"/>
              </a:rPr>
              <a:t> We understand that at the center of delivering on these business needs there are people -   IT Professionals, who support the expanding information needs of the business through IT services, Developers who build solutions in time to capture business opportunities in an increasingly competitive market and Business Users, who quickly mine volumes of data for business insights to help increase customer satisfaction and drive business results.  Microsoft, along with our worldwide partners, is committed to deliver an Information Platform which enables your people and provides you with a complete set of technologies and tools to help you realize more value from your information at the lowest total cost of ownership. As we invest in the Information Platform we think about what we need to deliver to customers in each of these 4 areas: </a:t>
            </a:r>
          </a:p>
          <a:p>
            <a:r>
              <a:rPr lang="en-US" sz="1070" b="1" kern="1200" baseline="0" dirty="0" smtClean="0">
                <a:solidFill>
                  <a:schemeClr val="tx1"/>
                </a:solidFill>
                <a:latin typeface="+mn-lt"/>
                <a:ea typeface="+mn-ea"/>
                <a:cs typeface="+mn-cs"/>
              </a:rPr>
              <a:t>Mission-Critical Platform  </a:t>
            </a:r>
            <a:endParaRPr lang="en-US" sz="1070" kern="1200" baseline="0" dirty="0" smtClean="0">
              <a:solidFill>
                <a:schemeClr val="tx1"/>
              </a:solidFill>
              <a:latin typeface="+mn-lt"/>
              <a:ea typeface="+mn-ea"/>
              <a:cs typeface="+mn-cs"/>
            </a:endParaRPr>
          </a:p>
          <a:p>
            <a:r>
              <a:rPr lang="en-US" sz="1070" i="1" kern="1200" baseline="0" dirty="0" smtClean="0">
                <a:solidFill>
                  <a:schemeClr val="tx1"/>
                </a:solidFill>
                <a:latin typeface="+mn-lt"/>
                <a:ea typeface="+mn-ea"/>
                <a:cs typeface="+mn-cs"/>
              </a:rPr>
              <a:t>Mission-Critical Platform for all your application requirements, delivered with the industry’s best TCO</a:t>
            </a:r>
            <a:r>
              <a:rPr lang="en-US" sz="1070" kern="1200" baseline="0" dirty="0" smtClean="0">
                <a:solidFill>
                  <a:schemeClr val="tx1"/>
                </a:solidFill>
                <a:latin typeface="+mn-lt"/>
                <a:ea typeface="+mn-ea"/>
                <a:cs typeface="+mn-cs"/>
              </a:rPr>
              <a:t/>
            </a:r>
            <a:br>
              <a:rPr lang="en-US" sz="1070" kern="1200" baseline="0" dirty="0" smtClean="0">
                <a:solidFill>
                  <a:schemeClr val="tx1"/>
                </a:solidFill>
                <a:latin typeface="+mn-lt"/>
                <a:ea typeface="+mn-ea"/>
                <a:cs typeface="+mn-cs"/>
              </a:rPr>
            </a:br>
            <a:r>
              <a:rPr lang="en-US" sz="1070" kern="1200" baseline="0" dirty="0" smtClean="0">
                <a:solidFill>
                  <a:schemeClr val="tx1"/>
                </a:solidFill>
                <a:latin typeface="+mn-lt"/>
                <a:ea typeface="+mn-ea"/>
                <a:cs typeface="+mn-cs"/>
              </a:rPr>
              <a:t>From the server to the datacenter, Microsoft is dedicated to ensuring your applications and systems are reliable, highly available, secure and deliver superior, predictable performance is top priority for IT and for Microsoft. Interoperability across the Windows Server platform, System Center, and SQL Azure help ensure greater resource utilization to reduce administration overhead, greater mission critical support and greater agility to dynamically scale to support changing and growing business needs.</a:t>
            </a:r>
          </a:p>
          <a:p>
            <a:r>
              <a:rPr lang="en-US" sz="1070" b="1" kern="1200" baseline="0" dirty="0" smtClean="0">
                <a:solidFill>
                  <a:schemeClr val="tx1"/>
                </a:solidFill>
                <a:latin typeface="+mn-lt"/>
                <a:ea typeface="+mn-ea"/>
                <a:cs typeface="+mn-cs"/>
              </a:rPr>
              <a:t>Dynamic Development</a:t>
            </a:r>
            <a:r>
              <a:rPr lang="en-US" sz="1070" kern="1200" baseline="0" dirty="0" smtClean="0">
                <a:solidFill>
                  <a:schemeClr val="tx1"/>
                </a:solidFill>
                <a:latin typeface="+mn-lt"/>
                <a:ea typeface="+mn-ea"/>
                <a:cs typeface="+mn-cs"/>
              </a:rPr>
              <a:t> </a:t>
            </a:r>
          </a:p>
          <a:p>
            <a:r>
              <a:rPr lang="en-US" sz="1070" i="1" kern="1200" baseline="0" dirty="0" smtClean="0">
                <a:solidFill>
                  <a:schemeClr val="tx1"/>
                </a:solidFill>
                <a:latin typeface="+mn-lt"/>
                <a:ea typeface="+mn-ea"/>
                <a:cs typeface="+mn-cs"/>
              </a:rPr>
              <a:t>Integrated tools to help Developers more quickly build rich, intuitive and connected applications </a:t>
            </a:r>
            <a:endParaRPr lang="en-US" sz="1070" kern="1200" baseline="0" dirty="0" smtClean="0">
              <a:solidFill>
                <a:schemeClr val="tx1"/>
              </a:solidFill>
              <a:latin typeface="+mn-lt"/>
              <a:ea typeface="+mn-ea"/>
              <a:cs typeface="+mn-cs"/>
            </a:endParaRPr>
          </a:p>
          <a:p>
            <a:r>
              <a:rPr lang="en-US" sz="1070" kern="1200" baseline="0" dirty="0" smtClean="0">
                <a:solidFill>
                  <a:schemeClr val="tx1"/>
                </a:solidFill>
                <a:latin typeface="+mn-lt"/>
                <a:ea typeface="+mn-ea"/>
                <a:cs typeface="+mn-cs"/>
              </a:rPr>
              <a:t>Developers are continually asked to deliver richer applications and services while lowering the time-to-solution to adapt to business needs and opportunities. With interoperability across Visual Studio, the .NET Framework, and SQL Server developers have a highly productive platform to deliver data through their applications and to collaborate more efficiently with IT on deployment needs and requirements. This also gives developers the power to build applications for deployment across devices, desktops, the datacenter, and the cloud. </a:t>
            </a:r>
          </a:p>
          <a:p>
            <a:r>
              <a:rPr lang="en-US" sz="1070" b="1" kern="1200" baseline="0" dirty="0" smtClean="0">
                <a:solidFill>
                  <a:schemeClr val="tx1"/>
                </a:solidFill>
                <a:latin typeface="+mn-lt"/>
                <a:ea typeface="+mn-ea"/>
                <a:cs typeface="+mn-cs"/>
              </a:rPr>
              <a:t>Pervasive Insight</a:t>
            </a:r>
            <a:r>
              <a:rPr lang="en-US" sz="1070" kern="1200" baseline="0" dirty="0" smtClean="0">
                <a:solidFill>
                  <a:schemeClr val="tx1"/>
                </a:solidFill>
                <a:latin typeface="+mn-lt"/>
                <a:ea typeface="+mn-ea"/>
                <a:cs typeface="+mn-cs"/>
              </a:rPr>
              <a:t> </a:t>
            </a:r>
          </a:p>
          <a:p>
            <a:r>
              <a:rPr lang="en-US" sz="1070" i="1" kern="1200" baseline="0" dirty="0" smtClean="0">
                <a:solidFill>
                  <a:schemeClr val="tx1"/>
                </a:solidFill>
                <a:latin typeface="+mn-lt"/>
                <a:ea typeface="+mn-ea"/>
                <a:cs typeface="+mn-cs"/>
              </a:rPr>
              <a:t>A complete Business Intelligence platform that enables users across the organization to derive greater insights through familiar tools</a:t>
            </a:r>
            <a:r>
              <a:rPr lang="en-US" sz="1070" kern="1200" baseline="0" dirty="0" smtClean="0">
                <a:solidFill>
                  <a:schemeClr val="tx1"/>
                </a:solidFill>
                <a:latin typeface="+mn-lt"/>
                <a:ea typeface="+mn-ea"/>
                <a:cs typeface="+mn-cs"/>
              </a:rPr>
              <a:t> </a:t>
            </a:r>
          </a:p>
          <a:p>
            <a:r>
              <a:rPr lang="en-US" sz="1070" kern="1200" baseline="0" dirty="0" smtClean="0">
                <a:solidFill>
                  <a:schemeClr val="tx1"/>
                </a:solidFill>
                <a:latin typeface="+mn-lt"/>
                <a:ea typeface="+mn-ea"/>
                <a:cs typeface="+mn-cs"/>
              </a:rPr>
              <a:t>Business Intelligence continues to be the #1 priority for CIOs. Even as budgets are cut IT is asked to do more to deliver information to the business. Getting the right information to the right person at the right time is critical for success now more than ever. This requires providing access through familiar tools to end users while also providing IT the ability to manage and secure access to the information. Microsoft helps companies consolidate information, deliver access and empower users at all levels of the business: strategic, tactical and operational decision makers.</a:t>
            </a:r>
          </a:p>
          <a:p>
            <a:r>
              <a:rPr lang="en-US" sz="1070" b="1" kern="1200" baseline="0" dirty="0" smtClean="0">
                <a:solidFill>
                  <a:schemeClr val="tx1"/>
                </a:solidFill>
                <a:latin typeface="+mn-lt"/>
                <a:ea typeface="+mn-ea"/>
                <a:cs typeface="+mn-cs"/>
              </a:rPr>
              <a:t>Closing</a:t>
            </a:r>
            <a:r>
              <a:rPr lang="en-US" sz="1070" kern="1200" baseline="0" dirty="0" smtClean="0">
                <a:solidFill>
                  <a:schemeClr val="tx1"/>
                </a:solidFill>
                <a:latin typeface="+mn-lt"/>
                <a:ea typeface="+mn-ea"/>
                <a:cs typeface="+mn-cs"/>
              </a:rPr>
              <a:t> </a:t>
            </a:r>
          </a:p>
          <a:p>
            <a:r>
              <a:rPr lang="en-US" sz="1070" kern="1200" baseline="0" dirty="0" smtClean="0">
                <a:solidFill>
                  <a:schemeClr val="tx1"/>
                </a:solidFill>
                <a:latin typeface="+mn-lt"/>
                <a:ea typeface="+mn-ea"/>
                <a:cs typeface="+mn-cs"/>
              </a:rPr>
              <a:t>Looking across the Information Platform, we think about delivering capabilities that can better support our customers’ information needs. Looking across the Information Platform, the ability to dynamically respond to customer needs could be built by working with your development organization to develop a new application or extending an existing application, partnering with IT to support the application through greater utilization of existing assets, and delivering information to business users through familiar tools, enabling customers to much more quickly identify and capture business opportunities.</a:t>
            </a:r>
          </a:p>
          <a:p>
            <a:r>
              <a:rPr lang="en-US" sz="1070" kern="1200" baseline="0" dirty="0" smtClean="0">
                <a:solidFill>
                  <a:schemeClr val="tx1"/>
                </a:solidFill>
                <a:latin typeface="+mn-lt"/>
                <a:ea typeface="+mn-ea"/>
                <a:cs typeface="+mn-cs"/>
              </a:rPr>
              <a:t>The Information Platform delivers the rich capabilities of SQL Server and SQL Azure to enable IT, developers and end users to deliver on your most critical business needs and maximize the value of your information throughout the organization at a low cost of ownership.</a:t>
            </a:r>
            <a:endParaRPr lang="en-US" sz="1070" baseline="0" dirty="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SQL</a:t>
            </a:r>
            <a:r>
              <a:rPr lang="en-US" baseline="0" dirty="0" smtClean="0"/>
              <a:t> Server 2008 R2 builds on the foundation of SQL Server 2008.</a:t>
            </a:r>
          </a:p>
          <a:p>
            <a:endParaRPr lang="en-US" baseline="0" dirty="0" smtClean="0"/>
          </a:p>
          <a:p>
            <a:r>
              <a:rPr lang="en-US" baseline="0" dirty="0" smtClean="0"/>
              <a:t>SQL Server 2008 delivered a trusted, productive and intelligent platform.</a:t>
            </a:r>
          </a:p>
          <a:p>
            <a:r>
              <a:rPr lang="en-US" dirty="0" smtClean="0"/>
              <a:t>The enhancements and new capabilities engineered into SQL Server 2008 help enable your applications to run better and reduce the amount of time you need to spend managing them. </a:t>
            </a:r>
          </a:p>
          <a:p>
            <a:endParaRPr lang="en-US" dirty="0" smtClean="0"/>
          </a:p>
          <a:p>
            <a:r>
              <a:rPr lang="en-US" dirty="0" smtClean="0"/>
              <a:t>Customers</a:t>
            </a:r>
            <a:r>
              <a:rPr lang="en-US" baseline="0" dirty="0" smtClean="0"/>
              <a:t> </a:t>
            </a:r>
            <a:r>
              <a:rPr lang="en-US" dirty="0" smtClean="0"/>
              <a:t>running existing applications on SQL Server 2000 or 2005, will find a set of exciting new capabilities to improve your applications and reduce support needs within a familiar management interface on</a:t>
            </a:r>
            <a:r>
              <a:rPr lang="en-US" baseline="0" dirty="0" smtClean="0"/>
              <a:t> the 2008 platform</a:t>
            </a:r>
            <a:r>
              <a:rPr lang="en-US" dirty="0" smtClean="0"/>
              <a:t>. SQL Server 2008 R2 builds on the</a:t>
            </a:r>
            <a:r>
              <a:rPr lang="en-US" baseline="0" dirty="0" smtClean="0"/>
              <a:t> 2008 platform with investments for even more efficiencies and insights.</a:t>
            </a:r>
            <a:endParaRPr lang="en-US" dirty="0"/>
          </a:p>
        </p:txBody>
      </p:sp>
      <p:sp>
        <p:nvSpPr>
          <p:cNvPr id="4" name="Slide Number Placeholder 3"/>
          <p:cNvSpPr>
            <a:spLocks noGrp="1"/>
          </p:cNvSpPr>
          <p:nvPr>
            <p:ph type="sldNum" sz="quarter" idx="10"/>
          </p:nvPr>
        </p:nvSpPr>
        <p:spPr/>
        <p:txBody>
          <a:bodyPr/>
          <a:lstStyle/>
          <a:p>
            <a:fld id="{059FABF0-CAF1-498D-A618-5D7F328BF6C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914292">
              <a:defRPr/>
            </a:pPr>
            <a:r>
              <a:rPr lang="en-US" baseline="0" dirty="0" smtClean="0"/>
              <a:t>Built on the trusted, productive and intelligent platform of SQL Server 2008, R2 continues the momentum by offering more investments across the key areas.</a:t>
            </a:r>
          </a:p>
          <a:p>
            <a:pPr defTabSz="914292">
              <a:defRPr/>
            </a:pPr>
            <a:endParaRPr lang="en-US" baseline="0" dirty="0" smtClean="0"/>
          </a:p>
          <a:p>
            <a:pPr defTabSz="914292">
              <a:defRPr/>
            </a:pPr>
            <a:r>
              <a:rPr lang="en-US" b="1" baseline="0" dirty="0" smtClean="0"/>
              <a:t>Trusted, Scalable Platform</a:t>
            </a:r>
            <a:r>
              <a:rPr lang="en-US" baseline="0" dirty="0" smtClean="0"/>
              <a:t>, New investments within the area of trusted and scalable are:  </a:t>
            </a:r>
            <a:r>
              <a:rPr lang="en-US" baseline="0" dirty="0" err="1" smtClean="0"/>
              <a:t>StreamInsight</a:t>
            </a:r>
            <a:r>
              <a:rPr lang="en-US" baseline="0" dirty="0" smtClean="0"/>
              <a:t> for Complex Event Processing, Master Data Services for data consistency across heterogeneous systems, SQL Server support for up to 256 Logical Processors – providing greater flexibility in hardware choice, and enhanced data compression including Unicode compression for greater storage efficiency.</a:t>
            </a:r>
          </a:p>
          <a:p>
            <a:pPr defTabSz="914292">
              <a:defRPr/>
            </a:pPr>
            <a:endParaRPr lang="en-US" baseline="0" dirty="0" smtClean="0"/>
          </a:p>
          <a:p>
            <a:pPr defTabSz="914292">
              <a:defRPr/>
            </a:pPr>
            <a:r>
              <a:rPr lang="en-US" b="1" baseline="0" dirty="0" smtClean="0"/>
              <a:t>IT &amp; Developer Efficiency</a:t>
            </a:r>
            <a:r>
              <a:rPr lang="en-US" baseline="0" dirty="0" smtClean="0"/>
              <a:t>, New investments within the area of efficiency are: Application and Multi-Server Management for resource optimization and deployment efficiencies plus R2 support for Windows Server 2008 R2 Hyper-V Virtualization and Live Migration.</a:t>
            </a:r>
            <a:r>
              <a:rPr lang="en-US" sz="1800" dirty="0" smtClean="0"/>
              <a:t> </a:t>
            </a:r>
          </a:p>
          <a:p>
            <a:endParaRPr lang="en-US" baseline="0" dirty="0" smtClean="0"/>
          </a:p>
          <a:p>
            <a:pPr defTabSz="914292">
              <a:defRPr/>
            </a:pPr>
            <a:r>
              <a:rPr lang="en-US" b="1" baseline="0" dirty="0" smtClean="0"/>
              <a:t>Managed Self Service BI </a:t>
            </a:r>
            <a:r>
              <a:rPr lang="en-US" baseline="0" dirty="0" smtClean="0"/>
              <a:t>–  New investments in our intelligent promise bring customers managed self-service BI. Self-service analytics is delivered with PowerPivot – which is </a:t>
            </a:r>
            <a:r>
              <a:rPr lang="en-US" b="0" baseline="0" dirty="0" smtClean="0"/>
              <a:t>about enabling users to get the data they need without IT having to do a 6-month project to create a new application.  PowerPivot gives users the power and flexibility to take internal data, integrate it with other information – and within Excel do all the slicing and dicing you need to get to the view of information you really need for decision making. This is all done “in memory” through really high compression in RAM – which is very powerful.  None of the other major BI vendors can do this.   User can easily share their application with others by publishing it to SharePoint.</a:t>
            </a:r>
          </a:p>
          <a:p>
            <a:pPr defTabSz="914292">
              <a:defRPr/>
            </a:pPr>
            <a:endParaRPr lang="en-US" b="0" baseline="0" dirty="0" smtClean="0"/>
          </a:p>
          <a:p>
            <a:r>
              <a:rPr lang="en-US" baseline="0" dirty="0" smtClean="0"/>
              <a:t>SQL Server 2008 R2 delivers choice through a comprehensive platform: On the high end, Microsoft introduces Parallel Data Warehouse for massive parallel processing support for 10s to 100s of Terabytes. While interoperability across on premise and off premise comes to life with SQL Server 2008 R2 and SQL Azure. SQL Azure offers customers choice in a 100% outsourced relational database platform.</a:t>
            </a:r>
          </a:p>
          <a:p>
            <a:endParaRPr lang="en-US" baseline="0" dirty="0" smtClean="0"/>
          </a:p>
          <a:p>
            <a:r>
              <a:rPr lang="en-US" baseline="0" dirty="0" smtClean="0"/>
              <a:t>CLICK: Today we’ll talk about Application and Multi-Server Management</a:t>
            </a:r>
          </a:p>
          <a:p>
            <a:endParaRPr lang="en-US" baseline="0" dirty="0" smtClean="0"/>
          </a:p>
          <a:p>
            <a:pPr defTabSz="932991"/>
            <a:endParaRPr lang="en-US" dirty="0" smtClean="0"/>
          </a:p>
        </p:txBody>
      </p:sp>
      <p:sp>
        <p:nvSpPr>
          <p:cNvPr id="4" name="Slide Number Placeholder 3"/>
          <p:cNvSpPr>
            <a:spLocks noGrp="1"/>
          </p:cNvSpPr>
          <p:nvPr>
            <p:ph type="sldNum" sz="quarter" idx="10"/>
          </p:nvPr>
        </p:nvSpPr>
        <p:spPr/>
        <p:txBody>
          <a:bodyPr/>
          <a:lstStyle/>
          <a:p>
            <a:fld id="{6245FB35-1966-4402-A919-0305DCE9E7D8}"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Before we dive into the improvements around Application and Multi-Server Management, let’s talk quickly about the challenges IT departments face, specifically DBAs.</a:t>
            </a:r>
          </a:p>
          <a:p>
            <a:endParaRPr lang="en-US" baseline="0" dirty="0" smtClean="0"/>
          </a:p>
          <a:p>
            <a:r>
              <a:rPr lang="en-US" baseline="0" dirty="0" smtClean="0"/>
              <a:t>First, the number of database applications are increasing at a faster rate than DBA resources. Meanwhile, hardware computing capacities are exploding, leaving a large majority of servers tremendously under-utilized. However, each hardware resource still requires the same level of maintenance to ensure compliance, SLAs and performance.</a:t>
            </a:r>
          </a:p>
          <a:p>
            <a:endParaRPr lang="en-US" baseline="0" dirty="0" smtClean="0"/>
          </a:p>
          <a:p>
            <a:r>
              <a:rPr lang="en-US" baseline="0" dirty="0" smtClean="0"/>
              <a:t>This is not optimal for customers.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59FABF0-CAF1-498D-A618-5D7F328BF6C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1823"/>
            <a:ext cx="5618480" cy="4189095"/>
          </a:xfrm>
          <a:prstGeom prst="rect">
            <a:avLst/>
          </a:prstGeom>
        </p:spPr>
        <p:txBody>
          <a:bodyPr>
            <a:normAutofit/>
          </a:bodyPr>
          <a:lstStyle/>
          <a:p>
            <a:r>
              <a:rPr lang="en-US" dirty="0" smtClean="0"/>
              <a:t>What</a:t>
            </a:r>
            <a:r>
              <a:rPr lang="en-US" baseline="0" dirty="0" smtClean="0"/>
              <a:t> we see driving these challenges across the server environment is the increase in small applications, or sometimes called departmental apps. </a:t>
            </a:r>
          </a:p>
          <a:p>
            <a:endParaRPr lang="en-US" b="1" baseline="0" dirty="0" smtClean="0"/>
          </a:p>
          <a:p>
            <a:r>
              <a:rPr lang="en-US" baseline="0" dirty="0" smtClean="0"/>
              <a:t>To validate this, we’ve done some customer surveying and the results support these trends: organizations have hundreds to thousands of small database apps, &gt;99% of them only utilize a single database file and the average size is &lt; 2GB suggesting the majority of these hardware resources could be consolidated and better managed.</a:t>
            </a:r>
          </a:p>
          <a:p>
            <a:endParaRPr lang="en-US" b="0" baseline="0" dirty="0" smtClean="0"/>
          </a:p>
          <a:p>
            <a:r>
              <a:rPr lang="en-US" dirty="0" smtClean="0"/>
              <a:t>In the</a:t>
            </a:r>
            <a:r>
              <a:rPr lang="en-US" baseline="0" dirty="0" smtClean="0"/>
              <a:t> diagram to the left you can see a visual representation of this growing trend. From left to right, the application sophistication increases and from bottom to top the number of applications increase. </a:t>
            </a:r>
          </a:p>
          <a:p>
            <a:endParaRPr lang="en-US" baseline="0" dirty="0" smtClean="0"/>
          </a:p>
          <a:p>
            <a:r>
              <a:rPr lang="en-US" baseline="0" dirty="0" smtClean="0"/>
              <a:t>In the bottom right, you see very large but very few line-of-business applications, these typically have dedicated resources managing them. In the opposite corner, the top left, we see 100-1,000s of small apps, sometimes called departmental apps or tier 2-3 apps. It’s these smaller apps that are growing in numbers at a faster rate than the DBAs can effectively manage. This is where our focus is for SQL Server 2008 R2.</a:t>
            </a:r>
            <a:endParaRPr lang="en-US" dirty="0" smtClean="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6</a:t>
            </a:fld>
            <a:endParaRPr lang="en-US" dirty="0">
              <a:latin typeface="Segoe"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900" dirty="0" smtClean="0"/>
              <a:t>So let’s talk about a better</a:t>
            </a:r>
            <a:r>
              <a:rPr lang="en-US" sz="900" baseline="0" dirty="0" smtClean="0"/>
              <a:t> way to optimize and manage our growing resources.</a:t>
            </a:r>
          </a:p>
          <a:p>
            <a:endParaRPr lang="en-US" sz="900" dirty="0" smtClean="0"/>
          </a:p>
          <a:p>
            <a:r>
              <a:rPr lang="en-US" sz="900" dirty="0" smtClean="0"/>
              <a:t>With application and multi-server management, organizations will proactively manage database environments more efficiently at scale through centralized visibility into resource utilization and help streamline consolidation and upgrade initiatives across the application lifecycle—all with tools that make it fast and easy.</a:t>
            </a:r>
            <a:endParaRPr lang="en-US" sz="900" i="1" dirty="0" smtClean="0"/>
          </a:p>
          <a:p>
            <a:pPr lvl="0"/>
            <a:endParaRPr lang="en-US" sz="900" b="1" dirty="0" smtClean="0"/>
          </a:p>
          <a:p>
            <a:pPr lvl="0"/>
            <a:r>
              <a:rPr lang="en-US" sz="900" b="1" dirty="0" smtClean="0"/>
              <a:t>Control:</a:t>
            </a:r>
          </a:p>
          <a:p>
            <a:pPr lvl="0"/>
            <a:r>
              <a:rPr lang="en-US" sz="900" dirty="0" smtClean="0"/>
              <a:t>Today DBAs manage a growing number of SQL Server instances individually.</a:t>
            </a:r>
          </a:p>
          <a:p>
            <a:pPr lvl="0"/>
            <a:r>
              <a:rPr lang="en-US" sz="900" dirty="0" smtClean="0"/>
              <a:t>With SQL Server 2008 R2, we enable an increase in the ratio of DBAs to databases for management at scale. New tools allow DBAs to set up a multi-server environment in minutes and enroll their sprawling instances into a new SQL Server Control Point.</a:t>
            </a:r>
          </a:p>
          <a:p>
            <a:pPr lvl="0"/>
            <a:endParaRPr lang="en-US" sz="900" dirty="0" smtClean="0"/>
          </a:p>
          <a:p>
            <a:pPr lvl="0"/>
            <a:r>
              <a:rPr lang="en-US" sz="900" b="1" dirty="0" smtClean="0"/>
              <a:t>Optimize Resources:</a:t>
            </a:r>
            <a:r>
              <a:rPr lang="en-US" sz="900" b="1" baseline="0" dirty="0" smtClean="0"/>
              <a:t> </a:t>
            </a:r>
            <a:r>
              <a:rPr lang="en-US" sz="900" dirty="0" smtClean="0"/>
              <a:t>Today with disparate instances and no central management DBAs have hundreds to thousands of underutilized instances running small departmental apps, all requiring equal maintenance for compliance and versioning control.</a:t>
            </a:r>
          </a:p>
          <a:p>
            <a:pPr lvl="0"/>
            <a:r>
              <a:rPr lang="en-US" sz="900" dirty="0" smtClean="0"/>
              <a:t>With SQL Server 2008 R2, the new Control Point removes the need to manually assess the capacity of each instance through central capacity policies. At-a-glance viewpoints provide insight into resources and data-tier application utilization helping you maximize your existing resources and choose consolidation candidates at a huge time savings.</a:t>
            </a:r>
          </a:p>
          <a:p>
            <a:pPr lvl="0"/>
            <a:endParaRPr lang="en-US" sz="900" dirty="0" smtClean="0"/>
          </a:p>
          <a:p>
            <a:pPr lvl="0"/>
            <a:r>
              <a:rPr lang="en-US" sz="900" b="1" dirty="0" smtClean="0"/>
              <a:t>Single Unit of Deployment: </a:t>
            </a:r>
            <a:r>
              <a:rPr lang="en-US" sz="900" dirty="0" smtClean="0"/>
              <a:t>Today, preparing for upgrades and deployments means a lot of time spent locating the many disparate objects associated with a single deployed application (tables, runtimes, stored procedures) or preparing the many objects related to a database application deployment, without knowing if there are specific deployment requirements. Moving existing data-tier applications and deploying new ones is a very time consuming process littered with trial and error.</a:t>
            </a:r>
          </a:p>
          <a:p>
            <a:pPr lvl="0"/>
            <a:r>
              <a:rPr lang="en-US" sz="900" dirty="0" smtClean="0"/>
              <a:t>With R2, we introduce a new concept to the market, </a:t>
            </a:r>
            <a:r>
              <a:rPr lang="en-US" sz="900" b="1" dirty="0" smtClean="0"/>
              <a:t>a single unit of deployment</a:t>
            </a:r>
            <a:r>
              <a:rPr lang="en-US" sz="900" dirty="0" smtClean="0"/>
              <a:t>. A new single unit of deployment will significantly increase the efficiencies around data-tier application deployments and upgrades resulting in dramatically streamlined consolidation and management efforts. </a:t>
            </a:r>
          </a:p>
          <a:p>
            <a:pPr lvl="0"/>
            <a:endParaRPr lang="en-US" sz="900" dirty="0" smtClean="0"/>
          </a:p>
        </p:txBody>
      </p:sp>
      <p:sp>
        <p:nvSpPr>
          <p:cNvPr id="4" name="Slide Number Placeholder 3"/>
          <p:cNvSpPr>
            <a:spLocks noGrp="1"/>
          </p:cNvSpPr>
          <p:nvPr>
            <p:ph type="sldNum" sz="quarter" idx="10"/>
          </p:nvPr>
        </p:nvSpPr>
        <p:spPr/>
        <p:txBody>
          <a:bodyPr/>
          <a:lstStyle/>
          <a:p>
            <a:fld id="{6245FB35-1966-4402-A919-0305DCE9E7D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before we go any further, you might be thinking: hey,</a:t>
            </a:r>
            <a:r>
              <a:rPr lang="en-US" baseline="0" dirty="0" smtClean="0"/>
              <a:t> this sounds a lot like System Center. Don’t worry. We get this question a lot. So let’s take a quick moment to look at System Center and the capabilities offered with Application and Multi-Server Management.</a:t>
            </a:r>
          </a:p>
          <a:p>
            <a:r>
              <a:rPr lang="en-US" baseline="0" dirty="0" smtClean="0"/>
              <a:t>&lt;click&gt;</a:t>
            </a:r>
          </a:p>
          <a:p>
            <a:r>
              <a:rPr lang="en-US" baseline="0" dirty="0" smtClean="0"/>
              <a:t>First: System Center is targeted at the IT generalist, where SQL Server tools are targeted directly at the DBA.</a:t>
            </a:r>
          </a:p>
          <a:p>
            <a:r>
              <a:rPr lang="en-US" baseline="0" dirty="0" smtClean="0"/>
              <a:t>&lt;click&gt;</a:t>
            </a:r>
          </a:p>
          <a:p>
            <a:r>
              <a:rPr lang="en-US" baseline="0" dirty="0" smtClean="0"/>
              <a:t>Second: System Center is focused on end-to-end service management across a company’s environment, providing real-time monitoring across the enterprise. Application and Multi-Server Management is strictly focused on the database and helping DBAs better utilize their resources and make decisions about their database environment.</a:t>
            </a:r>
          </a:p>
          <a:p>
            <a:r>
              <a:rPr lang="en-US" dirty="0" smtClean="0"/>
              <a:t>And last: you can see that System Center services span applications,</a:t>
            </a:r>
            <a:r>
              <a:rPr lang="en-US" baseline="0" dirty="0" smtClean="0"/>
              <a:t> the database, the OS, and hardware where Application and Multi-Server Management is focused on in-depth SQL Server planning and trend analysis.</a:t>
            </a:r>
            <a:endParaRPr lang="en-US" dirty="0" smtClean="0"/>
          </a:p>
          <a:p>
            <a:endParaRPr lang="en-US" b="1" baseline="0" dirty="0" smtClean="0"/>
          </a:p>
          <a:p>
            <a:r>
              <a:rPr lang="en-US" b="0" baseline="0" dirty="0" smtClean="0"/>
              <a:t>OK: let’s dive back into Application and Multi-Server Management.</a:t>
            </a:r>
          </a:p>
          <a:p>
            <a:endParaRPr lang="en-US" dirty="0"/>
          </a:p>
        </p:txBody>
      </p:sp>
      <p:sp>
        <p:nvSpPr>
          <p:cNvPr id="4" name="Slide Number Placeholder 3"/>
          <p:cNvSpPr>
            <a:spLocks noGrp="1"/>
          </p:cNvSpPr>
          <p:nvPr>
            <p:ph type="sldNum" sz="quarter" idx="10"/>
          </p:nvPr>
        </p:nvSpPr>
        <p:spPr/>
        <p:txBody>
          <a:bodyPr/>
          <a:lstStyle/>
          <a:p>
            <a:fld id="{6245FB35-1966-4402-A919-0305DCE9E7D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1823"/>
            <a:ext cx="5618480" cy="4189095"/>
          </a:xfrm>
          <a:prstGeom prst="rect">
            <a:avLst/>
          </a:prstGeom>
        </p:spPr>
        <p:txBody>
          <a:bodyPr>
            <a:normAutofit/>
          </a:bodyPr>
          <a:lstStyle/>
          <a:p>
            <a:pPr defTabSz="933199">
              <a:lnSpc>
                <a:spcPct val="90000"/>
              </a:lnSpc>
              <a:spcAft>
                <a:spcPts val="340"/>
              </a:spcAft>
              <a:defRPr/>
            </a:pPr>
            <a:r>
              <a:rPr lang="en-US" sz="900" dirty="0" smtClean="0">
                <a:latin typeface="Segoe" pitchFamily="34" charset="0"/>
              </a:rPr>
              <a:t>As I mentioned before, Application and Multi-Server Management enables DBA teams to </a:t>
            </a:r>
            <a:r>
              <a:rPr lang="en-US" sz="900" b="1" dirty="0" smtClean="0">
                <a:latin typeface="Segoe" pitchFamily="34" charset="0"/>
              </a:rPr>
              <a:t>gain more visibility and control </a:t>
            </a:r>
            <a:r>
              <a:rPr lang="en-US" sz="900" dirty="0" smtClean="0">
                <a:latin typeface="Segoe" pitchFamily="34" charset="0"/>
              </a:rPr>
              <a:t>over their environment through new extensions in SQL Server Management Studio</a:t>
            </a:r>
            <a:r>
              <a:rPr lang="en-US" sz="900" b="1" dirty="0" smtClean="0">
                <a:latin typeface="Segoe" pitchFamily="34" charset="0"/>
              </a:rPr>
              <a:t>.</a:t>
            </a:r>
          </a:p>
          <a:p>
            <a:pPr defTabSz="933199">
              <a:lnSpc>
                <a:spcPct val="90000"/>
              </a:lnSpc>
              <a:spcAft>
                <a:spcPts val="340"/>
              </a:spcAft>
              <a:defRPr/>
            </a:pPr>
            <a:endParaRPr lang="en-US" sz="900" b="1" dirty="0" smtClean="0">
              <a:latin typeface="Segoe" pitchFamily="34" charset="0"/>
            </a:endParaRPr>
          </a:p>
          <a:p>
            <a:pPr defTabSz="933199">
              <a:lnSpc>
                <a:spcPct val="90000"/>
              </a:lnSpc>
              <a:spcAft>
                <a:spcPts val="340"/>
              </a:spcAft>
              <a:defRPr/>
            </a:pPr>
            <a:r>
              <a:rPr lang="en-US" sz="900" b="0" dirty="0" smtClean="0">
                <a:latin typeface="Segoe" pitchFamily="34" charset="0"/>
              </a:rPr>
              <a:t>Today, DBAs use Object Explorer</a:t>
            </a:r>
            <a:r>
              <a:rPr lang="en-US" sz="900" b="0" baseline="0" dirty="0" smtClean="0">
                <a:latin typeface="Segoe" pitchFamily="34" charset="0"/>
              </a:rPr>
              <a:t> to manage their databases one by one. In R2, DBAs can think of the new Utility Explorer as a way to manage many databases at once. Within the new Utility Explorer, &lt;click&gt; </a:t>
            </a:r>
            <a:r>
              <a:rPr lang="en-US" b="1" dirty="0" smtClean="0"/>
              <a:t>New wizards </a:t>
            </a:r>
            <a:r>
              <a:rPr lang="en-US" dirty="0" smtClean="0"/>
              <a:t>allow DBAs to quickly designate a SQL Server instance as </a:t>
            </a:r>
            <a:r>
              <a:rPr lang="en-US" b="1" dirty="0" smtClean="0"/>
              <a:t>a SQL Server Control Point </a:t>
            </a:r>
            <a:r>
              <a:rPr lang="en-US" dirty="0" smtClean="0"/>
              <a:t>and then </a:t>
            </a:r>
            <a:r>
              <a:rPr lang="en-US" b="1" dirty="0" smtClean="0"/>
              <a:t>enroll instances </a:t>
            </a:r>
            <a:r>
              <a:rPr lang="en-US" dirty="0" smtClean="0"/>
              <a:t>into centralized multi-server management.</a:t>
            </a:r>
            <a:r>
              <a:rPr lang="en-US" baseline="0" dirty="0" smtClean="0"/>
              <a:t> </a:t>
            </a:r>
            <a:endParaRPr lang="en-US" dirty="0" smtClean="0"/>
          </a:p>
          <a:p>
            <a:pPr defTabSz="933199">
              <a:lnSpc>
                <a:spcPct val="90000"/>
              </a:lnSpc>
              <a:spcAft>
                <a:spcPts val="340"/>
              </a:spcAft>
              <a:defRPr/>
            </a:pPr>
            <a:r>
              <a:rPr lang="en-US" dirty="0" smtClean="0"/>
              <a:t>&lt;click&gt;</a:t>
            </a:r>
          </a:p>
          <a:p>
            <a:pPr defTabSz="933199">
              <a:lnSpc>
                <a:spcPct val="90000"/>
              </a:lnSpc>
              <a:spcAft>
                <a:spcPts val="340"/>
              </a:spcAft>
              <a:defRPr/>
            </a:pPr>
            <a:r>
              <a:rPr lang="en-US" b="1" dirty="0" smtClean="0"/>
              <a:t>Within about 15 minutes </a:t>
            </a:r>
            <a:r>
              <a:rPr lang="en-US" dirty="0" smtClean="0"/>
              <a:t>from setup DBAs will have insights into database utilization, enabling them to make decisions about consolidation candidates or proactively address applications and instances that are over utilized.  </a:t>
            </a:r>
          </a:p>
          <a:p>
            <a:pPr defTabSz="933199">
              <a:lnSpc>
                <a:spcPct val="90000"/>
              </a:lnSpc>
              <a:spcAft>
                <a:spcPts val="340"/>
              </a:spcAft>
              <a:defRPr/>
            </a:pPr>
            <a:endParaRPr lang="en-US" sz="900" dirty="0" smtClean="0">
              <a:latin typeface="Segoe" pitchFamily="34" charset="0"/>
            </a:endParaRPr>
          </a:p>
          <a:p>
            <a:r>
              <a:rPr lang="en-US" baseline="0" dirty="0" smtClean="0"/>
              <a:t>Contrast this to other major database vendors on the market who may require many installation DVDs or even professional services, SQL Server 2008 R2 makes it fast and easy to set up and multi-server management environment.</a:t>
            </a:r>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9</a:t>
            </a:fld>
            <a:endParaRPr lang="en-US" dirty="0">
              <a:latin typeface="Segoe"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52725" y="2762251"/>
            <a:ext cx="5918200" cy="1143000"/>
          </a:xfrm>
        </p:spPr>
        <p:txBody>
          <a:bodyPr anchor="b">
            <a:noAutofit/>
          </a:bodyPr>
          <a:lstStyle>
            <a:lvl1pPr algn="r">
              <a:lnSpc>
                <a:spcPct val="90000"/>
              </a:lnSpc>
              <a:defRPr sz="3800" spc="-100" baseline="0">
                <a:ln w="3175">
                  <a:noFill/>
                </a:ln>
                <a:gradFill>
                  <a:gsLst>
                    <a:gs pos="0">
                      <a:schemeClr val="bg1"/>
                    </a:gs>
                    <a:gs pos="100000">
                      <a:schemeClr val="bg1"/>
                    </a:gs>
                  </a:gsLst>
                  <a:lin ang="5400000" scaled="0"/>
                </a:gra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089401" y="4095750"/>
            <a:ext cx="4581524" cy="461665"/>
          </a:xfrm>
        </p:spPr>
        <p:txBody>
          <a:bodyPr>
            <a:noAutofit/>
          </a:bodyPr>
          <a:lstStyle>
            <a:lvl1pPr marL="0" indent="0" algn="r">
              <a:lnSpc>
                <a:spcPct val="90000"/>
              </a:lnSpc>
              <a:spcBef>
                <a:spcPts val="0"/>
              </a:spcBef>
              <a:buNone/>
              <a:defRPr sz="2000">
                <a:gradFill>
                  <a:gsLst>
                    <a:gs pos="0">
                      <a:schemeClr val="bg1">
                        <a:lumMod val="75000"/>
                      </a:schemeClr>
                    </a:gs>
                    <a:gs pos="100000">
                      <a:schemeClr val="bg1">
                        <a:lumMod val="75000"/>
                      </a:schemeClr>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cxnSp>
        <p:nvCxnSpPr>
          <p:cNvPr id="8" name="Straight Connector 7"/>
          <p:cNvCxnSpPr/>
          <p:nvPr/>
        </p:nvCxnSpPr>
        <p:spPr>
          <a:xfrm>
            <a:off x="2752725" y="3981450"/>
            <a:ext cx="5984875" cy="0"/>
          </a:xfrm>
          <a:prstGeom prst="line">
            <a:avLst/>
          </a:prstGeom>
          <a:ln>
            <a:gradFill>
              <a:gsLst>
                <a:gs pos="0">
                  <a:schemeClr val="accent1"/>
                </a:gs>
                <a:gs pos="100000">
                  <a:schemeClr val="accent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07/7/12/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WALKIN 2 - Prints in GRAYSCAL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52344" y="2761488"/>
            <a:ext cx="5916168" cy="1143000"/>
          </a:xfrm>
        </p:spPr>
        <p:txBody>
          <a:bodyPr anchor="b" anchorCtr="0">
            <a:noAutofit/>
          </a:bodyPr>
          <a:lstStyle>
            <a:lvl1pPr algn="r" defTabSz="914363" rtl="0" eaLnBrk="1" latinLnBrk="0" hangingPunct="1">
              <a:lnSpc>
                <a:spcPct val="90000"/>
              </a:lnSpc>
              <a:spcBef>
                <a:spcPct val="0"/>
              </a:spcBef>
              <a:buNone/>
              <a:defRPr lang="en-US" sz="3800" b="0" kern="1200" cap="none" spc="-100" baseline="0" dirty="0">
                <a:ln w="3175">
                  <a:noFill/>
                </a:ln>
                <a:gradFill>
                  <a:gsLst>
                    <a:gs pos="0">
                      <a:schemeClr val="bg1"/>
                    </a:gs>
                    <a:gs pos="100000">
                      <a:schemeClr val="bg1"/>
                    </a:gs>
                  </a:gsLst>
                  <a:lin ang="5400000" scaled="0"/>
                </a:gradFill>
                <a:effectLst/>
                <a:latin typeface="Segoe UI" pitchFamily="34" charset="0"/>
                <a:ea typeface="Segoe UI" pitchFamily="34" charset="0"/>
                <a:cs typeface="Segoe UI" pitchFamily="34" charset="0"/>
              </a:defRPr>
            </a:lvl1pPr>
          </a:lstStyle>
          <a:p>
            <a:r>
              <a:rPr lang="en-US" dirty="0" smtClean="0"/>
              <a:t>Event Name</a:t>
            </a:r>
            <a:endParaRPr lang="en-US" dirty="0"/>
          </a:p>
        </p:txBody>
      </p:sp>
      <p:sp>
        <p:nvSpPr>
          <p:cNvPr id="3" name="Subtitle 2"/>
          <p:cNvSpPr>
            <a:spLocks noGrp="1"/>
          </p:cNvSpPr>
          <p:nvPr>
            <p:ph type="subTitle" idx="1" hasCustomPrompt="1"/>
          </p:nvPr>
        </p:nvSpPr>
        <p:spPr>
          <a:xfrm>
            <a:off x="4087368" y="4096512"/>
            <a:ext cx="4581144" cy="461665"/>
          </a:xfrm>
        </p:spPr>
        <p:txBody>
          <a:bodyPr>
            <a:noAutofit/>
          </a:bodyPr>
          <a:lstStyle>
            <a:lvl1pPr marL="0" indent="0" algn="r" defTabSz="914363" rtl="0" eaLnBrk="1" latinLnBrk="0" hangingPunct="1">
              <a:lnSpc>
                <a:spcPct val="90000"/>
              </a:lnSpc>
              <a:spcBef>
                <a:spcPts val="0"/>
              </a:spcBef>
              <a:buClr>
                <a:srgbClr xmlns:mc="http://schemas.openxmlformats.org/markup-compatibility/2006" xmlns:a14="http://schemas.microsoft.com/office/drawing/2007/7/7/main" val="777777" mc:Ignorable=""/>
              </a:buClr>
              <a:buSzPct val="130000"/>
              <a:buFont typeface="Arial" pitchFamily="34" charset="0"/>
              <a:buNone/>
              <a:defRPr lang="en-US" sz="2000" kern="1200" dirty="0">
                <a:gradFill>
                  <a:gsLst>
                    <a:gs pos="0">
                      <a:schemeClr val="bg1">
                        <a:lumMod val="75000"/>
                      </a:schemeClr>
                    </a:gs>
                    <a:gs pos="100000">
                      <a:schemeClr val="bg1">
                        <a:lumMod val="75000"/>
                      </a:schemeClr>
                    </a:gs>
                  </a:gsLst>
                  <a:lin ang="5400000" scaled="0"/>
                </a:gra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Event Date | Location</a:t>
            </a:r>
            <a:endParaRPr lang="en-US" dirty="0"/>
          </a:p>
        </p:txBody>
      </p:sp>
      <p:pic>
        <p:nvPicPr>
          <p:cNvPr id="12" name="Picture 2" descr="W:\TRANSFER\MBupload\SERVER-new\Logo\BizTalk\BizTalk\BizTalk_h_rgb_r.png"/>
          <p:cNvPicPr>
            <a:picLocks noChangeAspect="1" noChangeArrowheads="1"/>
          </p:cNvPicPr>
          <p:nvPr/>
        </p:nvPicPr>
        <p:blipFill>
          <a:blip r:embed="rId3" cstate="print"/>
          <a:stretch>
            <a:fillRect/>
          </a:stretch>
        </p:blipFill>
        <p:spPr bwMode="auto">
          <a:xfrm>
            <a:off x="6762749" y="6124576"/>
            <a:ext cx="1908175" cy="353726"/>
          </a:xfrm>
          <a:prstGeom prst="rect">
            <a:avLst/>
          </a:prstGeom>
          <a:noFill/>
        </p:spPr>
      </p:pic>
      <p:cxnSp>
        <p:nvCxnSpPr>
          <p:cNvPr id="13" name="Straight Connector 12"/>
          <p:cNvCxnSpPr/>
          <p:nvPr/>
        </p:nvCxnSpPr>
        <p:spPr>
          <a:xfrm>
            <a:off x="2752725" y="3981450"/>
            <a:ext cx="5984875" cy="0"/>
          </a:xfrm>
          <a:prstGeom prst="line">
            <a:avLst/>
          </a:prstGeom>
          <a:ln>
            <a:gradFill>
              <a:gsLst>
                <a:gs pos="0">
                  <a:schemeClr val="accent1"/>
                </a:gs>
                <a:gs pos="100000">
                  <a:schemeClr val="accent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07/7/12/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xmlns:mc="http://schemas.openxmlformats.org/markup-compatibility/2006" xmlns:a14="http://schemas.microsoft.com/office/drawing/2007/7/7/main" val="FFFFFF" mc:Ignorable=""/>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1pPr>
            <a:lvl2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2pPr>
            <a:lvl3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3pPr>
            <a:lvl4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4pPr>
            <a:lvl5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07/7/12/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xmlns:mc="http://schemas.openxmlformats.org/markup-compatibility/2006" xmlns:a14="http://schemas.microsoft.com/office/drawing/2007/7/7/main" val="FFFFFF" mc:Ignorable=""/>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1pPr>
            <a:lvl2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2pPr>
            <a:lvl3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3pPr>
            <a:lvl4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4pPr>
            <a:lvl5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xmlns:mc="http://schemas.openxmlformats.org/markup-compatibility/2006" xmlns:a14="http://schemas.microsoft.com/office/drawing/2007/7/7/main" val="FFFF99" mc:Ignorable=""/>
          </a:solidFill>
        </p:spPr>
        <p:txBody>
          <a:bodyPr wrap="square" lIns="152394" tIns="76197" rIns="152394" bIns="76197" anchor="b" anchorCtr="0">
            <a:noAutofit/>
          </a:bodyPr>
          <a:lstStyle>
            <a:lvl1pPr algn="r">
              <a:buFont typeface="Arial" pitchFamily="34" charset="0"/>
              <a:buNone/>
              <a:defRPr>
                <a:solidFill>
                  <a:srgbClr xmlns:mc="http://schemas.openxmlformats.org/markup-compatibility/2006" xmlns:a14="http://schemas.microsoft.com/office/drawing/2007/7/7/main" val="000000" mc:Ignorable=""/>
                </a:solidFill>
                <a:effectLst/>
                <a:latin typeface="Segoe Semibold" pitchFamily="34" charset="0"/>
              </a:defRPr>
            </a:lvl1pPr>
          </a:lstStyle>
          <a:p>
            <a:pPr lvl="0"/>
            <a:r>
              <a:rPr lang="en-US" smtClean="0"/>
              <a:t>Click to edit Master text styles</a:t>
            </a:r>
          </a:p>
        </p:txBody>
      </p:sp>
    </p:spTree>
  </p:cSld>
  <p:clrMapOvr>
    <a:masterClrMapping/>
  </p:clrMapOvr>
  <p:transition xmlns:p14="http://schemas.microsoft.com/office/powerpoint/2007/7/12/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07/7/12/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52344" y="2761488"/>
            <a:ext cx="5916168" cy="1143000"/>
          </a:xfrm>
        </p:spPr>
        <p:txBody>
          <a:bodyPr anchor="b" anchorCtr="0">
            <a:noAutofit/>
          </a:bodyPr>
          <a:lstStyle>
            <a:lvl1pPr algn="r" defTabSz="914363" rtl="0" eaLnBrk="1" latinLnBrk="0" hangingPunct="1">
              <a:lnSpc>
                <a:spcPct val="90000"/>
              </a:lnSpc>
              <a:spcBef>
                <a:spcPct val="0"/>
              </a:spcBef>
              <a:buNone/>
              <a:defRPr lang="en-US" sz="3800" b="0" kern="1200" cap="none" spc="-100" baseline="0" dirty="0">
                <a:ln w="3175">
                  <a:noFill/>
                </a:ln>
                <a:gradFill>
                  <a:gsLst>
                    <a:gs pos="0">
                      <a:schemeClr val="bg1"/>
                    </a:gs>
                    <a:gs pos="100000">
                      <a:schemeClr val="bg1"/>
                    </a:gs>
                  </a:gsLst>
                  <a:lin ang="5400000" scaled="0"/>
                </a:gra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087368" y="4096511"/>
            <a:ext cx="4581144" cy="466344"/>
          </a:xfrm>
        </p:spPr>
        <p:txBody>
          <a:bodyPr>
            <a:noAutofit/>
          </a:bodyPr>
          <a:lstStyle>
            <a:lvl1pPr marL="0" indent="0" algn="r" defTabSz="914363" rtl="0" eaLnBrk="1" latinLnBrk="0" hangingPunct="1">
              <a:lnSpc>
                <a:spcPct val="90000"/>
              </a:lnSpc>
              <a:spcBef>
                <a:spcPts val="0"/>
              </a:spcBef>
              <a:buClr>
                <a:srgbClr xmlns:mc="http://schemas.openxmlformats.org/markup-compatibility/2006" xmlns:a14="http://schemas.microsoft.com/office/drawing/2007/7/7/main" val="777777" mc:Ignorable=""/>
              </a:buClr>
              <a:buSzPct val="130000"/>
              <a:buFont typeface="Arial" pitchFamily="34" charset="0"/>
              <a:buNone/>
              <a:defRPr lang="en-US" sz="2000" kern="1200" dirty="0">
                <a:gradFill>
                  <a:gsLst>
                    <a:gs pos="0">
                      <a:schemeClr val="bg1">
                        <a:lumMod val="75000"/>
                      </a:schemeClr>
                    </a:gs>
                    <a:gs pos="100000">
                      <a:schemeClr val="bg1">
                        <a:lumMod val="75000"/>
                      </a:schemeClr>
                    </a:gs>
                  </a:gsLst>
                  <a:lin ang="5400000" scaled="0"/>
                </a:gra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209550" y="5836608"/>
            <a:ext cx="5057774" cy="613469"/>
          </a:xfrm>
        </p:spPr>
        <p:txBody>
          <a:bodyPr anchor="b" anchorCtr="0">
            <a:noAutofit/>
            <a:scene3d>
              <a:camera prst="orthographicFront"/>
              <a:lightRig rig="flat" dir="t"/>
            </a:scene3d>
            <a:sp3d>
              <a:contourClr>
                <a:srgbClr xmlns:mc="http://schemas.openxmlformats.org/markup-compatibility/2006" xmlns:a14="http://schemas.microsoft.com/office/drawing/2007/7/7/main" val="F4A234" mc:Ignorable=""/>
              </a:contourClr>
            </a:sp3d>
          </a:bodyPr>
          <a:lstStyle>
            <a:lvl1pPr marL="0" indent="0" algn="l" defTabSz="914363" rtl="0" eaLnBrk="1" latinLnBrk="0" hangingPunct="1">
              <a:lnSpc>
                <a:spcPct val="90000"/>
              </a:lnSpc>
              <a:spcBef>
                <a:spcPts val="0"/>
              </a:spcBef>
              <a:buClr>
                <a:srgbClr xmlns:mc="http://schemas.openxmlformats.org/markup-compatibility/2006" xmlns:a14="http://schemas.microsoft.com/office/drawing/2007/7/7/main" val="777777" mc:Ignorable=""/>
              </a:buClr>
              <a:buSzPct val="130000"/>
              <a:buFont typeface="Arial" pitchFamily="34" charset="0"/>
              <a:buNone/>
              <a:defRPr lang="en-US" sz="3200" kern="1200" dirty="0" smtClean="0">
                <a:gradFill>
                  <a:gsLst>
                    <a:gs pos="0">
                      <a:schemeClr val="tx1">
                        <a:lumMod val="50000"/>
                        <a:lumOff val="50000"/>
                      </a:schemeClr>
                    </a:gs>
                    <a:gs pos="100000">
                      <a:schemeClr val="tx1">
                        <a:lumMod val="50000"/>
                        <a:lumOff val="50000"/>
                      </a:schemeClr>
                    </a:gs>
                  </a:gsLst>
                  <a:lin ang="5400000" scaled="0"/>
                </a:gradFill>
                <a:latin typeface="Segoe UI" pitchFamily="34" charset="0"/>
                <a:ea typeface="Segoe UI" pitchFamily="34" charset="0"/>
                <a:cs typeface="Segoe UI" pitchFamily="34" charset="0"/>
              </a:defRPr>
            </a:lvl1pPr>
          </a:lstStyle>
          <a:p>
            <a:pPr lvl="0"/>
            <a:r>
              <a:rPr lang="en-US" dirty="0" smtClean="0"/>
              <a:t>click to…</a:t>
            </a:r>
          </a:p>
        </p:txBody>
      </p:sp>
      <p:cxnSp>
        <p:nvCxnSpPr>
          <p:cNvPr id="6" name="Straight Connector 5"/>
          <p:cNvCxnSpPr/>
          <p:nvPr/>
        </p:nvCxnSpPr>
        <p:spPr>
          <a:xfrm>
            <a:off x="0" y="6362700"/>
            <a:ext cx="5984875" cy="0"/>
          </a:xfrm>
          <a:prstGeom prst="line">
            <a:avLst/>
          </a:prstGeom>
          <a:ln>
            <a:gradFill>
              <a:gsLst>
                <a:gs pos="0">
                  <a:schemeClr val="tx1">
                    <a:lumMod val="50000"/>
                    <a:lumOff val="50000"/>
                  </a:schemeClr>
                </a:gs>
                <a:gs pos="100000">
                  <a:schemeClr val="tx1">
                    <a:lumMod val="50000"/>
                    <a:lumOff val="50000"/>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752725" y="3981450"/>
            <a:ext cx="5984875" cy="0"/>
          </a:xfrm>
          <a:prstGeom prst="line">
            <a:avLst/>
          </a:prstGeom>
          <a:ln>
            <a:gradFill>
              <a:gsLst>
                <a:gs pos="0">
                  <a:schemeClr val="accent1"/>
                </a:gs>
                <a:gs pos="100000">
                  <a:schemeClr val="accent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07/7/12/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011238"/>
            <a:ext cx="8382000" cy="1618905"/>
          </a:xfrm>
        </p:spPr>
        <p:txBody>
          <a:bodyPr/>
          <a:lstStyle>
            <a:lvl1pPr>
              <a:lnSpc>
                <a:spcPct val="90000"/>
              </a:lnSpc>
              <a:buSzPct val="100000"/>
              <a:buFont typeface="Arial" pitchFamily="34" charset="0"/>
              <a:buChar char="•"/>
              <a:defRPr>
                <a:gradFill>
                  <a:gsLst>
                    <a:gs pos="0">
                      <a:schemeClr val="bg1"/>
                    </a:gs>
                    <a:gs pos="100000">
                      <a:schemeClr val="bg1"/>
                    </a:gs>
                  </a:gsLst>
                  <a:lin ang="5400000" scaled="0"/>
                </a:gradFill>
                <a:latin typeface="Segoe UI" pitchFamily="34" charset="0"/>
                <a:ea typeface="Segoe UI" pitchFamily="34" charset="0"/>
                <a:cs typeface="Segoe UI" pitchFamily="34" charset="0"/>
              </a:defRPr>
            </a:lvl1pPr>
            <a:lvl2pPr algn="l" defTabSz="914363" rtl="0" eaLnBrk="1" latinLnBrk="0" hangingPunct="1">
              <a:lnSpc>
                <a:spcPct val="90000"/>
              </a:lnSpc>
              <a:spcBef>
                <a:spcPct val="20000"/>
              </a:spcBef>
              <a:buClr>
                <a:schemeClr val="bg1"/>
              </a:buClr>
              <a:buSzPct val="100000"/>
              <a:buFont typeface="Segoe" pitchFamily="34" charset="0"/>
              <a:buChar char="−"/>
              <a:defRPr lang="en-US" sz="2000" kern="1200" dirty="0" smtClean="0">
                <a:gradFill>
                  <a:gsLst>
                    <a:gs pos="0">
                      <a:schemeClr val="bg1"/>
                    </a:gs>
                    <a:gs pos="100000">
                      <a:schemeClr val="bg1"/>
                    </a:gs>
                  </a:gsLst>
                  <a:lin ang="5400000" scaled="0"/>
                </a:gradFill>
                <a:latin typeface="Segoe UI" pitchFamily="34" charset="0"/>
                <a:ea typeface="Segoe UI" pitchFamily="34" charset="0"/>
                <a:cs typeface="Segoe UI" pitchFamily="34" charset="0"/>
              </a:defRPr>
            </a:lvl2pPr>
            <a:lvl3pPr algn="l" defTabSz="914363" rtl="0" eaLnBrk="1" latinLnBrk="0" hangingPunct="1">
              <a:lnSpc>
                <a:spcPct val="90000"/>
              </a:lnSpc>
              <a:spcBef>
                <a:spcPct val="20000"/>
              </a:spcBef>
              <a:buClr>
                <a:schemeClr val="bg1"/>
              </a:buClr>
              <a:buSzPct val="100000"/>
              <a:buFont typeface="Segoe" pitchFamily="34" charset="0"/>
              <a:buChar char="−"/>
              <a:defRPr lang="en-US" sz="1800" kern="1200" dirty="0" smtClean="0">
                <a:gradFill>
                  <a:gsLst>
                    <a:gs pos="0">
                      <a:schemeClr val="bg1"/>
                    </a:gs>
                    <a:gs pos="100000">
                      <a:schemeClr val="bg1"/>
                    </a:gs>
                  </a:gsLst>
                  <a:lin ang="5400000" scaled="0"/>
                </a:gradFill>
                <a:latin typeface="Segoe UI" pitchFamily="34" charset="0"/>
                <a:ea typeface="Segoe UI" pitchFamily="34" charset="0"/>
                <a:cs typeface="Segoe UI" pitchFamily="34" charset="0"/>
              </a:defRPr>
            </a:lvl3pPr>
            <a:lvl4pPr algn="l" defTabSz="914363" rtl="0" eaLnBrk="1" latinLnBrk="0" hangingPunct="1">
              <a:lnSpc>
                <a:spcPct val="90000"/>
              </a:lnSpc>
              <a:spcBef>
                <a:spcPct val="20000"/>
              </a:spcBef>
              <a:buClr>
                <a:schemeClr val="bg1"/>
              </a:buClr>
              <a:buSzPct val="100000"/>
              <a:buFont typeface="Segoe" pitchFamily="34" charset="0"/>
              <a:buChar char="−"/>
              <a:defRPr lang="en-US" sz="1800" kern="1200" dirty="0" smtClean="0">
                <a:gradFill>
                  <a:gsLst>
                    <a:gs pos="0">
                      <a:schemeClr val="bg1"/>
                    </a:gs>
                    <a:gs pos="100000">
                      <a:schemeClr val="bg1"/>
                    </a:gs>
                  </a:gsLst>
                  <a:lin ang="5400000" scaled="0"/>
                </a:gradFill>
                <a:latin typeface="Segoe UI" pitchFamily="34" charset="0"/>
                <a:ea typeface="Segoe UI" pitchFamily="34" charset="0"/>
                <a:cs typeface="Segoe UI" pitchFamily="34" charset="0"/>
              </a:defRPr>
            </a:lvl4pPr>
            <a:lvl5pPr algn="l" defTabSz="914363" rtl="0" eaLnBrk="1" latinLnBrk="0" hangingPunct="1">
              <a:lnSpc>
                <a:spcPct val="90000"/>
              </a:lnSpc>
              <a:spcBef>
                <a:spcPct val="20000"/>
              </a:spcBef>
              <a:buClr>
                <a:schemeClr val="bg1"/>
              </a:buClr>
              <a:buSzPct val="100000"/>
              <a:buFont typeface="Segoe" pitchFamily="34" charset="0"/>
              <a:buChar char="−"/>
              <a:defRPr lang="en-US" sz="1800" kern="1200" dirty="0">
                <a:gradFill>
                  <a:gsLst>
                    <a:gs pos="0">
                      <a:schemeClr val="bg1"/>
                    </a:gs>
                    <a:gs pos="100000">
                      <a:schemeClr val="bg1"/>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07/7/12/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011238"/>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07/7/12/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011238"/>
            <a:ext cx="4114800" cy="1917448"/>
          </a:xfrm>
        </p:spPr>
        <p:txBody>
          <a:bodyPr/>
          <a:lstStyle>
            <a:lvl1pPr marL="339976" indent="-339976">
              <a:lnSpc>
                <a:spcPct val="90000"/>
              </a:lnSpc>
              <a:defRPr sz="2400"/>
            </a:lvl1pPr>
            <a:lvl2pPr marL="673338" indent="-325424">
              <a:lnSpc>
                <a:spcPct val="90000"/>
              </a:lnSpc>
              <a:defRPr sz="2000"/>
            </a:lvl2pPr>
            <a:lvl3pPr marL="953785" indent="-288384">
              <a:lnSpc>
                <a:spcPct val="90000"/>
              </a:lnSpc>
              <a:defRPr sz="1800"/>
            </a:lvl3pPr>
            <a:lvl4pPr marL="1227618" indent="-273833">
              <a:lnSpc>
                <a:spcPct val="90000"/>
              </a:lnSpc>
              <a:defRPr sz="1600"/>
            </a:lvl4pPr>
            <a:lvl5pPr marL="1516002" indent="-280447">
              <a:lnSpc>
                <a:spcPct val="90000"/>
              </a:lnSpc>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011238"/>
            <a:ext cx="4114800" cy="1917448"/>
          </a:xfrm>
        </p:spPr>
        <p:txBody>
          <a:bodyPr/>
          <a:lstStyle>
            <a:lvl1pPr marL="347914" indent="-347914">
              <a:lnSpc>
                <a:spcPct val="90000"/>
              </a:lnSpc>
              <a:defRPr sz="2400"/>
            </a:lvl1pPr>
            <a:lvl2pPr marL="673338" indent="-339976">
              <a:lnSpc>
                <a:spcPct val="90000"/>
              </a:lnSpc>
              <a:defRPr sz="2000"/>
            </a:lvl2pPr>
            <a:lvl3pPr marL="961722" indent="-302936">
              <a:lnSpc>
                <a:spcPct val="90000"/>
              </a:lnSpc>
              <a:defRPr sz="1800"/>
            </a:lvl3pPr>
            <a:lvl4pPr marL="1227618" indent="-265896">
              <a:lnSpc>
                <a:spcPct val="90000"/>
              </a:lnSpc>
              <a:defRPr sz="1600"/>
            </a:lvl4pPr>
            <a:lvl5pPr marL="1516002" indent="-273833">
              <a:lnSpc>
                <a:spcPct val="90000"/>
              </a:lnSpc>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07/7/12/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011238"/>
            <a:ext cx="4114800" cy="276999"/>
          </a:xfrm>
        </p:spPr>
        <p:txBody>
          <a:bodyPr anchor="b"/>
          <a:lstStyle>
            <a:lvl1pPr marL="0" indent="0">
              <a:lnSpc>
                <a:spcPct val="90000"/>
              </a:lnSpc>
              <a:spcBef>
                <a:spcPts val="0"/>
              </a:spcBef>
              <a:buNone/>
              <a:defRPr sz="20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1359061"/>
            <a:ext cx="4114800" cy="1394228"/>
          </a:xfrm>
        </p:spPr>
        <p:txBody>
          <a:bodyPr/>
          <a:lstStyle>
            <a:lvl1pPr marL="281770" indent="-281770">
              <a:defRPr sz="2000"/>
            </a:lvl1pPr>
            <a:lvl2pPr marL="562218" indent="-265896">
              <a:defRPr sz="1800"/>
            </a:lvl2pPr>
            <a:lvl3pPr marL="813562" indent="-243407">
              <a:defRPr sz="1600"/>
            </a:lvl3pPr>
            <a:lvl4pPr marL="1050354" indent="-228856">
              <a:defRPr sz="1600"/>
            </a:lvl4pPr>
            <a:lvl5pPr marL="1279210" indent="-206367">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011238"/>
            <a:ext cx="4117019" cy="276999"/>
          </a:xfrm>
        </p:spPr>
        <p:txBody>
          <a:bodyPr anchor="b"/>
          <a:lstStyle>
            <a:lvl1pPr marL="0" indent="0">
              <a:lnSpc>
                <a:spcPct val="90000"/>
              </a:lnSpc>
              <a:spcBef>
                <a:spcPts val="0"/>
              </a:spcBef>
              <a:buNone/>
              <a:defRPr sz="20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359061"/>
            <a:ext cx="4117974" cy="1394228"/>
          </a:xfrm>
        </p:spPr>
        <p:txBody>
          <a:bodyPr/>
          <a:lstStyle>
            <a:lvl1pPr marL="296321" indent="-296321">
              <a:defRPr sz="2000"/>
            </a:lvl1pPr>
            <a:lvl2pPr marL="570155" indent="-273833">
              <a:defRPr sz="1800"/>
            </a:lvl2pPr>
            <a:lvl3pPr marL="821499" indent="-244730">
              <a:defRPr sz="1600"/>
            </a:lvl3pPr>
            <a:lvl4pPr marL="1050354" indent="-236793">
              <a:defRPr sz="1600"/>
            </a:lvl4pPr>
            <a:lvl5pPr marL="1279210" indent="-220919">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07/7/12/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07/7/12/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WALKIN - Prints in GRAYSCAL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52344" y="2761488"/>
            <a:ext cx="5916168" cy="1143000"/>
          </a:xfrm>
        </p:spPr>
        <p:txBody>
          <a:bodyPr anchor="b" anchorCtr="0">
            <a:noAutofit/>
          </a:bodyPr>
          <a:lstStyle>
            <a:lvl1pPr algn="r" defTabSz="914363" rtl="0" eaLnBrk="1" latinLnBrk="0" hangingPunct="1">
              <a:lnSpc>
                <a:spcPct val="90000"/>
              </a:lnSpc>
              <a:spcBef>
                <a:spcPct val="0"/>
              </a:spcBef>
              <a:buNone/>
              <a:defRPr lang="en-US" sz="3800" b="0" kern="1200" cap="none" spc="-100" baseline="0" dirty="0">
                <a:ln w="3175">
                  <a:noFill/>
                </a:ln>
                <a:gradFill>
                  <a:gsLst>
                    <a:gs pos="0">
                      <a:schemeClr val="bg1"/>
                    </a:gs>
                    <a:gs pos="100000">
                      <a:schemeClr val="bg1"/>
                    </a:gs>
                  </a:gsLst>
                  <a:lin ang="5400000" scaled="0"/>
                </a:gradFill>
                <a:effectLst/>
                <a:latin typeface="Segoe UI" pitchFamily="34" charset="0"/>
                <a:ea typeface="Segoe UI" pitchFamily="34" charset="0"/>
                <a:cs typeface="Segoe UI" pitchFamily="34" charset="0"/>
              </a:defRPr>
            </a:lvl1pPr>
          </a:lstStyle>
          <a:p>
            <a:r>
              <a:rPr lang="en-US" dirty="0" smtClean="0"/>
              <a:t>Event Name</a:t>
            </a:r>
            <a:endParaRPr lang="en-US" dirty="0"/>
          </a:p>
        </p:txBody>
      </p:sp>
      <p:sp>
        <p:nvSpPr>
          <p:cNvPr id="3" name="Subtitle 2"/>
          <p:cNvSpPr>
            <a:spLocks noGrp="1"/>
          </p:cNvSpPr>
          <p:nvPr>
            <p:ph type="subTitle" idx="1" hasCustomPrompt="1"/>
          </p:nvPr>
        </p:nvSpPr>
        <p:spPr>
          <a:xfrm>
            <a:off x="4087368" y="4096512"/>
            <a:ext cx="4581144" cy="461665"/>
          </a:xfrm>
        </p:spPr>
        <p:txBody>
          <a:bodyPr>
            <a:noAutofit/>
          </a:bodyPr>
          <a:lstStyle>
            <a:lvl1pPr marL="0" indent="0" algn="r" defTabSz="914363" rtl="0" eaLnBrk="1" latinLnBrk="0" hangingPunct="1">
              <a:lnSpc>
                <a:spcPct val="90000"/>
              </a:lnSpc>
              <a:spcBef>
                <a:spcPts val="0"/>
              </a:spcBef>
              <a:buClr>
                <a:srgbClr xmlns:mc="http://schemas.openxmlformats.org/markup-compatibility/2006" xmlns:a14="http://schemas.microsoft.com/office/drawing/2007/7/7/main" val="777777" mc:Ignorable=""/>
              </a:buClr>
              <a:buSzPct val="130000"/>
              <a:buFont typeface="Arial" pitchFamily="34" charset="0"/>
              <a:buNone/>
              <a:defRPr lang="en-US" sz="2000" kern="1200" dirty="0">
                <a:gradFill>
                  <a:gsLst>
                    <a:gs pos="0">
                      <a:schemeClr val="bg1">
                        <a:lumMod val="75000"/>
                      </a:schemeClr>
                    </a:gs>
                    <a:gs pos="100000">
                      <a:schemeClr val="bg1">
                        <a:lumMod val="75000"/>
                      </a:schemeClr>
                    </a:gs>
                  </a:gsLst>
                  <a:lin ang="5400000" scaled="0"/>
                </a:gra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Event Date | Location</a:t>
            </a:r>
            <a:endParaRPr lang="en-US" dirty="0"/>
          </a:p>
        </p:txBody>
      </p:sp>
      <p:cxnSp>
        <p:nvCxnSpPr>
          <p:cNvPr id="13" name="Straight Connector 12"/>
          <p:cNvCxnSpPr/>
          <p:nvPr/>
        </p:nvCxnSpPr>
        <p:spPr>
          <a:xfrm>
            <a:off x="2752725" y="3981450"/>
            <a:ext cx="5984875" cy="0"/>
          </a:xfrm>
          <a:prstGeom prst="line">
            <a:avLst/>
          </a:prstGeom>
          <a:ln>
            <a:gradFill>
              <a:gsLst>
                <a:gs pos="0">
                  <a:schemeClr val="accent1"/>
                </a:gs>
                <a:gs pos="100000">
                  <a:schemeClr val="accent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pic>
        <p:nvPicPr>
          <p:cNvPr id="15" name="Picture 14" descr="banner.png"/>
          <p:cNvPicPr>
            <a:picLocks noChangeAspect="1"/>
          </p:cNvPicPr>
          <p:nvPr/>
        </p:nvPicPr>
        <p:blipFill>
          <a:blip r:embed="rId3" cstate="print"/>
          <a:stretch>
            <a:fillRect/>
          </a:stretch>
        </p:blipFill>
        <p:spPr>
          <a:xfrm>
            <a:off x="4" y="5857875"/>
            <a:ext cx="6864728" cy="885771"/>
          </a:xfrm>
          <a:prstGeom prst="rect">
            <a:avLst/>
          </a:prstGeom>
        </p:spPr>
      </p:pic>
    </p:spTree>
  </p:cSld>
  <p:clrMapOvr>
    <a:masterClrMapping/>
  </p:clrMapOvr>
  <p:transition xmlns:p14="http://schemas.microsoft.com/office/powerpoint/2007/7/12/mai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4431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012825"/>
            <a:ext cx="8382000" cy="1618905"/>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xmlns:p14="http://schemas.microsoft.com/office/powerpoint/2007/7/12/main">
    <p:fade/>
  </p:transition>
  <p:txStyles>
    <p:titleStyle>
      <a:lvl1pPr algn="l" defTabSz="914363" rtl="0" eaLnBrk="1" latinLnBrk="0" hangingPunct="1">
        <a:lnSpc>
          <a:spcPct val="90000"/>
        </a:lnSpc>
        <a:spcBef>
          <a:spcPct val="0"/>
        </a:spcBef>
        <a:buNone/>
        <a:defRPr lang="en-US" sz="3200" b="0" kern="1200" cap="none" spc="-100" baseline="0" dirty="0" smtClean="0">
          <a:ln w="3175">
            <a:noFill/>
          </a:ln>
          <a:gradFill>
            <a:gsLst>
              <a:gs pos="0">
                <a:schemeClr val="bg1"/>
              </a:gs>
              <a:gs pos="100000">
                <a:schemeClr val="bg1"/>
              </a:gs>
            </a:gsLst>
            <a:lin ang="10800000" scaled="0"/>
          </a:gradFill>
          <a:effectLst/>
          <a:latin typeface="Segoe UI" pitchFamily="34" charset="0"/>
          <a:ea typeface="Segoe UI" pitchFamily="34" charset="0"/>
          <a:cs typeface="Segoe UI" pitchFamily="34" charset="0"/>
        </a:defRPr>
      </a:lvl1pPr>
    </p:titleStyle>
    <p:bodyStyle>
      <a:lvl1pPr marL="342900" indent="-342900" algn="l" defTabSz="914363" rtl="0" eaLnBrk="1" latinLnBrk="0" hangingPunct="1">
        <a:lnSpc>
          <a:spcPct val="90000"/>
        </a:lnSpc>
        <a:spcBef>
          <a:spcPct val="20000"/>
        </a:spcBef>
        <a:buClr>
          <a:schemeClr val="bg1"/>
        </a:buClr>
        <a:buSzPct val="100000"/>
        <a:buFont typeface="Arial" pitchFamily="34" charset="0"/>
        <a:buChar char="•"/>
        <a:defRPr sz="2400" kern="1200">
          <a:gradFill>
            <a:gsLst>
              <a:gs pos="0">
                <a:schemeClr val="bg1"/>
              </a:gs>
              <a:gs pos="100000">
                <a:schemeClr val="bg1"/>
              </a:gs>
            </a:gsLst>
            <a:lin ang="5400000" scaled="0"/>
          </a:gradFill>
          <a:latin typeface="Segoe UI" pitchFamily="34" charset="0"/>
          <a:ea typeface="Segoe UI" pitchFamily="34" charset="0"/>
          <a:cs typeface="Segoe UI" pitchFamily="34" charset="0"/>
        </a:defRPr>
      </a:lvl1pPr>
      <a:lvl2pPr marL="628650" indent="-285750" algn="l" defTabSz="914363" rtl="0" eaLnBrk="1" latinLnBrk="0" hangingPunct="1">
        <a:lnSpc>
          <a:spcPct val="90000"/>
        </a:lnSpc>
        <a:spcBef>
          <a:spcPct val="20000"/>
        </a:spcBef>
        <a:buClr>
          <a:schemeClr val="bg1"/>
        </a:buClr>
        <a:buFont typeface="Segoe" pitchFamily="34" charset="0"/>
        <a:buChar char="−"/>
        <a:defRPr sz="2000" kern="1200">
          <a:gradFill>
            <a:gsLst>
              <a:gs pos="0">
                <a:schemeClr val="bg1"/>
              </a:gs>
              <a:gs pos="100000">
                <a:schemeClr val="bg1"/>
              </a:gs>
            </a:gsLst>
            <a:lin ang="5400000" scaled="0"/>
          </a:gradFill>
          <a:latin typeface="Segoe UI" pitchFamily="34" charset="0"/>
          <a:ea typeface="Segoe UI" pitchFamily="34" charset="0"/>
          <a:cs typeface="Segoe UI" pitchFamily="34" charset="0"/>
        </a:defRPr>
      </a:lvl2pPr>
      <a:lvl3pPr marL="914400" indent="-285750" algn="l" defTabSz="914363" rtl="0" eaLnBrk="1" latinLnBrk="0" hangingPunct="1">
        <a:lnSpc>
          <a:spcPct val="90000"/>
        </a:lnSpc>
        <a:spcBef>
          <a:spcPct val="20000"/>
        </a:spcBef>
        <a:buClr>
          <a:schemeClr val="bg1"/>
        </a:buClr>
        <a:buFont typeface="Segoe" pitchFamily="34" charset="0"/>
        <a:buChar char="−"/>
        <a:defRPr sz="1800" kern="1200">
          <a:gradFill>
            <a:gsLst>
              <a:gs pos="0">
                <a:schemeClr val="bg1"/>
              </a:gs>
              <a:gs pos="100000">
                <a:schemeClr val="bg1"/>
              </a:gs>
            </a:gsLst>
            <a:lin ang="5400000" scaled="0"/>
          </a:gradFill>
          <a:latin typeface="Segoe UI" pitchFamily="34" charset="0"/>
          <a:ea typeface="Segoe UI" pitchFamily="34" charset="0"/>
          <a:cs typeface="Segoe UI" pitchFamily="34" charset="0"/>
        </a:defRPr>
      </a:lvl3pPr>
      <a:lvl4pPr marL="1200150" indent="-285750" algn="l" defTabSz="914363" rtl="0" eaLnBrk="1" latinLnBrk="0" hangingPunct="1">
        <a:lnSpc>
          <a:spcPct val="90000"/>
        </a:lnSpc>
        <a:spcBef>
          <a:spcPct val="20000"/>
        </a:spcBef>
        <a:buClr>
          <a:schemeClr val="bg1"/>
        </a:buClr>
        <a:buFont typeface="Segoe" pitchFamily="34" charset="0"/>
        <a:buChar char="−"/>
        <a:defRPr sz="1800" kern="1200">
          <a:gradFill>
            <a:gsLst>
              <a:gs pos="0">
                <a:schemeClr val="bg1"/>
              </a:gs>
              <a:gs pos="100000">
                <a:schemeClr val="bg1"/>
              </a:gs>
            </a:gsLst>
            <a:lin ang="5400000" scaled="0"/>
          </a:gradFill>
          <a:latin typeface="Segoe UI" pitchFamily="34" charset="0"/>
          <a:ea typeface="Segoe UI" pitchFamily="34" charset="0"/>
          <a:cs typeface="Segoe UI" pitchFamily="34" charset="0"/>
        </a:defRPr>
      </a:lvl4pPr>
      <a:lvl5pPr marL="1485900" indent="-285750" algn="l" defTabSz="914363" rtl="0" eaLnBrk="1" latinLnBrk="0" hangingPunct="1">
        <a:lnSpc>
          <a:spcPct val="90000"/>
        </a:lnSpc>
        <a:spcBef>
          <a:spcPct val="20000"/>
        </a:spcBef>
        <a:buClr>
          <a:schemeClr val="bg1"/>
        </a:buClr>
        <a:buFont typeface="Segoe" pitchFamily="34" charset="0"/>
        <a:buChar char="−"/>
        <a:defRPr sz="1800" kern="1200">
          <a:gradFill>
            <a:gsLst>
              <a:gs pos="0">
                <a:schemeClr val="bg1"/>
              </a:gs>
              <a:gs pos="100000">
                <a:schemeClr val="bg1"/>
              </a:gs>
            </a:gsLst>
            <a:lin ang="5400000" scaled="0"/>
          </a:gradFill>
          <a:latin typeface="Segoe UI" pitchFamily="34" charset="0"/>
          <a:ea typeface="Segoe UI" pitchFamily="34" charset="0"/>
          <a:cs typeface="Segoe UI" pitchFamily="34"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4431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xmlns:p14="http://schemas.microsoft.com/office/powerpoint/2007/7/12/main">
    <p:fade/>
  </p:transition>
  <p:txStyles>
    <p:titleStyle>
      <a:lvl1pPr algn="l" defTabSz="914363" rtl="0" eaLnBrk="1" latinLnBrk="0" hangingPunct="1">
        <a:lnSpc>
          <a:spcPct val="90000"/>
        </a:lnSpc>
        <a:spcBef>
          <a:spcPct val="0"/>
        </a:spcBef>
        <a:buNone/>
        <a:defRPr lang="en-US" sz="3200" b="0" kern="1200" cap="none" spc="-100" baseline="0" dirty="0">
          <a:ln w="3175">
            <a:noFill/>
          </a:ln>
          <a:solidFill>
            <a:schemeClr val="bg1"/>
          </a:solidFill>
          <a:effectLst/>
          <a:latin typeface="Segoe UI" pitchFamily="34" charset="0"/>
          <a:ea typeface="Segoe UI" pitchFamily="34" charset="0"/>
          <a:cs typeface="Segoe UI" pitchFamily="34"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62.png"/><Relationship Id="rId4" Type="http://schemas.openxmlformats.org/officeDocument/2006/relationships/image" Target="../media/image61.jpe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42.png"/><Relationship Id="rId7"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64.png"/><Relationship Id="rId11" Type="http://schemas.openxmlformats.org/officeDocument/2006/relationships/image" Target="../media/image13.png"/><Relationship Id="rId5" Type="http://schemas.openxmlformats.org/officeDocument/2006/relationships/image" Target="../media/image63.png"/><Relationship Id="rId10" Type="http://schemas.openxmlformats.org/officeDocument/2006/relationships/image" Target="../media/image19.png"/><Relationship Id="rId4" Type="http://schemas.openxmlformats.org/officeDocument/2006/relationships/image" Target="../media/image41.png"/><Relationship Id="rId9" Type="http://schemas.openxmlformats.org/officeDocument/2006/relationships/image" Target="../media/image6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68.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6.png"/><Relationship Id="rId3" Type="http://schemas.openxmlformats.org/officeDocument/2006/relationships/image" Target="../media/image5.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13.png"/><Relationship Id="rId2" Type="http://schemas.openxmlformats.org/officeDocument/2006/relationships/notesSlide" Target="../notesSlides/notesSlide4.xml"/><Relationship Id="rId16"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56.png"/><Relationship Id="rId5" Type="http://schemas.openxmlformats.org/officeDocument/2006/relationships/image" Target="../media/image51.png"/><Relationship Id="rId10" Type="http://schemas.openxmlformats.org/officeDocument/2006/relationships/image" Target="../media/image55.png"/><Relationship Id="rId4" Type="http://schemas.openxmlformats.org/officeDocument/2006/relationships/image" Target="../media/image50.png"/><Relationship Id="rId9" Type="http://schemas.openxmlformats.org/officeDocument/2006/relationships/image" Target="../media/image54.png"/></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4.png"/><Relationship Id="rId7"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58.png"/><Relationship Id="rId5" Type="http://schemas.openxmlformats.org/officeDocument/2006/relationships/image" Target="../media/image43.png"/><Relationship Id="rId4" Type="http://schemas.openxmlformats.org/officeDocument/2006/relationships/image" Target="../media/image57.png"/><Relationship Id="rId9" Type="http://schemas.openxmlformats.org/officeDocument/2006/relationships/image" Target="../media/image5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QL08_h_rgb_r.png"/>
          <p:cNvPicPr>
            <a:picLocks noChangeAspect="1"/>
          </p:cNvPicPr>
          <p:nvPr/>
        </p:nvPicPr>
        <p:blipFill>
          <a:blip r:embed="rId3" cstate="print"/>
          <a:stretch>
            <a:fillRect/>
          </a:stretch>
        </p:blipFill>
        <p:spPr>
          <a:xfrm>
            <a:off x="-2514600" y="-1600200"/>
            <a:ext cx="5029200" cy="1038225"/>
          </a:xfrm>
          <a:prstGeom prst="rect">
            <a:avLst/>
          </a:prstGeom>
        </p:spPr>
      </p:pic>
      <p:sp>
        <p:nvSpPr>
          <p:cNvPr id="15" name="Title 14"/>
          <p:cNvSpPr>
            <a:spLocks noGrp="1"/>
          </p:cNvSpPr>
          <p:nvPr>
            <p:ph type="ctrTitle"/>
          </p:nvPr>
        </p:nvSpPr>
        <p:spPr/>
        <p:txBody>
          <a:bodyPr/>
          <a:lstStyle/>
          <a:p>
            <a:pPr lvl="0"/>
            <a:r>
              <a:rPr lang="en-US" dirty="0" smtClean="0"/>
              <a:t>Application and </a:t>
            </a:r>
            <a:br>
              <a:rPr lang="en-US" dirty="0" smtClean="0"/>
            </a:br>
            <a:r>
              <a:rPr lang="en-US" dirty="0" smtClean="0"/>
              <a:t>Multi-Server Management </a:t>
            </a:r>
            <a:endParaRPr lang="en-US" dirty="0"/>
          </a:p>
        </p:txBody>
      </p:sp>
      <p:sp>
        <p:nvSpPr>
          <p:cNvPr id="13" name="Subtitle 12"/>
          <p:cNvSpPr>
            <a:spLocks noGrp="1"/>
          </p:cNvSpPr>
          <p:nvPr>
            <p:ph type="subTitle" idx="1"/>
          </p:nvPr>
        </p:nvSpPr>
        <p:spPr>
          <a:xfrm>
            <a:off x="3515710" y="4095750"/>
            <a:ext cx="5155215" cy="461665"/>
          </a:xfrm>
        </p:spPr>
        <p:txBody>
          <a:bodyPr/>
          <a:lstStyle/>
          <a:p>
            <a:r>
              <a:rPr lang="en-US" dirty="0" smtClean="0"/>
              <a:t>&lt;name&gt;</a:t>
            </a:r>
            <a:br>
              <a:rPr lang="en-US" dirty="0" smtClean="0"/>
            </a:br>
            <a:r>
              <a:rPr lang="en-US" dirty="0" smtClean="0"/>
              <a:t>&lt;title, group&gt;</a:t>
            </a:r>
            <a:endParaRPr lang="en-US" dirty="0"/>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3902678" y="1864427"/>
            <a:ext cx="5241322" cy="3905752"/>
          </a:xfrm>
          <a:prstGeom prst="rect">
            <a:avLst/>
          </a:prstGeom>
          <a:gradFill flip="none" rotWithShape="1">
            <a:gsLst>
              <a:gs pos="0">
                <a:srgbClr xmlns:mc="http://schemas.openxmlformats.org/markup-compatibility/2006" xmlns:a14="http://schemas.microsoft.com/office/drawing/2007/7/7/main" val="F2F2F2" mc:Ignorable="">
                  <a:lumMod val="25000"/>
                </a:srgbClr>
              </a:gs>
              <a:gs pos="52000">
                <a:srgbClr xmlns:mc="http://schemas.openxmlformats.org/markup-compatibility/2006" xmlns:a14="http://schemas.microsoft.com/office/drawing/2007/7/7/main" val="000000" mc:Ignorable="">
                  <a:lumMod val="50000"/>
                  <a:lumOff val="50000"/>
                </a:srgbClr>
              </a:gs>
              <a:gs pos="100000">
                <a:srgbClr xmlns:mc="http://schemas.openxmlformats.org/markup-compatibility/2006" xmlns:a14="http://schemas.microsoft.com/office/drawing/2007/7/7/main" val="F2F2F2" mc:Ignorable="">
                  <a:lumMod val="25000"/>
                </a:srgbClr>
              </a:gs>
            </a:gsLst>
            <a:lin ang="3600000" scaled="0"/>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marR="0" lvl="0" indent="-227147" algn="ctr" defTabSz="914159" eaLnBrk="1" fontAlgn="auto" latinLnBrk="0" hangingPunct="1">
              <a:lnSpc>
                <a:spcPct val="90000"/>
              </a:lnSpc>
              <a:spcBef>
                <a:spcPts val="630"/>
              </a:spcBef>
              <a:spcAft>
                <a:spcPts val="0"/>
              </a:spcAft>
              <a:buClr>
                <a:srgbClr xmlns:mc="http://schemas.openxmlformats.org/markup-compatibility/2006" xmlns:a14="http://schemas.microsoft.com/office/drawing/2007/7/7/main" val="FFFF99" mc:Ignorable=""/>
              </a:buClr>
              <a:buSzPct val="120000"/>
              <a:buFontTx/>
              <a:buNone/>
              <a:tabLst/>
              <a:defRPr/>
            </a:pPr>
            <a:endParaRPr kumimoji="0" lang="en-US" altLang="zh-CN" sz="3200" b="0" i="1" u="none" strike="noStrike" kern="0" cap="none" spc="0" normalizeH="0" baseline="0" noProof="0" dirty="0">
              <a:ln>
                <a:noFill/>
              </a:ln>
              <a:solidFill>
                <a:srgbClr xmlns:mc="http://schemas.openxmlformats.org/markup-compatibility/2006" xmlns:a14="http://schemas.microsoft.com/office/drawing/2007/7/7/main" val="FFFFFF" mc:Ignorable=""/>
              </a:solidFill>
              <a:effectLst/>
              <a:uLnTx/>
              <a:uFillTx/>
              <a:latin typeface="Segoe" pitchFamily="34" charset="0"/>
            </a:endParaRPr>
          </a:p>
        </p:txBody>
      </p:sp>
      <p:pic>
        <p:nvPicPr>
          <p:cNvPr id="24" name="Picture 23" descr="Multi-Server-Mgmt-Dashboard.png"/>
          <p:cNvPicPr>
            <a:picLocks noChangeAspect="1"/>
          </p:cNvPicPr>
          <p:nvPr/>
        </p:nvPicPr>
        <p:blipFill>
          <a:blip r:embed="rId3" cstate="print"/>
          <a:stretch>
            <a:fillRect/>
          </a:stretch>
        </p:blipFill>
        <p:spPr>
          <a:xfrm>
            <a:off x="4145899" y="2190104"/>
            <a:ext cx="4754880" cy="3254398"/>
          </a:xfrm>
          <a:prstGeom prst="rect">
            <a:avLst/>
          </a:prstGeom>
        </p:spPr>
      </p:pic>
      <p:sp>
        <p:nvSpPr>
          <p:cNvPr id="31" name="Title 1"/>
          <p:cNvSpPr>
            <a:spLocks noGrp="1"/>
          </p:cNvSpPr>
          <p:nvPr>
            <p:ph type="title"/>
          </p:nvPr>
        </p:nvSpPr>
        <p:spPr/>
        <p:txBody>
          <a:bodyPr/>
          <a:lstStyle/>
          <a:p>
            <a:r>
              <a:rPr lang="en-US" smtClean="0"/>
              <a:t>Key Benefits</a:t>
            </a:r>
            <a:endParaRPr lang="en-US" dirty="0"/>
          </a:p>
        </p:txBody>
      </p:sp>
      <p:grpSp>
        <p:nvGrpSpPr>
          <p:cNvPr id="2" name="Group 19"/>
          <p:cNvGrpSpPr/>
          <p:nvPr/>
        </p:nvGrpSpPr>
        <p:grpSpPr>
          <a:xfrm>
            <a:off x="3569368" y="3009898"/>
            <a:ext cx="1964657" cy="1142999"/>
            <a:chOff x="2979340" y="2627662"/>
            <a:chExt cx="2121830" cy="263768"/>
          </a:xfrm>
        </p:grpSpPr>
        <p:cxnSp>
          <p:nvCxnSpPr>
            <p:cNvPr id="15" name="Straight Arrow Connector 14"/>
            <p:cNvCxnSpPr>
              <a:stCxn id="49" idx="3"/>
            </p:cNvCxnSpPr>
            <p:nvPr/>
          </p:nvCxnSpPr>
          <p:spPr>
            <a:xfrm flipV="1">
              <a:off x="2979340" y="2627662"/>
              <a:ext cx="2018960" cy="16428"/>
            </a:xfrm>
            <a:prstGeom prst="straightConnector1">
              <a:avLst/>
            </a:prstGeom>
            <a:ln w="317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49" idx="3"/>
            </p:cNvCxnSpPr>
            <p:nvPr/>
          </p:nvCxnSpPr>
          <p:spPr>
            <a:xfrm>
              <a:off x="2979340" y="2644090"/>
              <a:ext cx="2121830" cy="247340"/>
            </a:xfrm>
            <a:prstGeom prst="straightConnector1">
              <a:avLst/>
            </a:prstGeom>
            <a:ln w="317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27" name="Picture 26" descr="StorageUtilization-ByDatabase.jpg"/>
          <p:cNvPicPr>
            <a:picLocks noChangeAspect="1"/>
          </p:cNvPicPr>
          <p:nvPr/>
        </p:nvPicPr>
        <p:blipFill>
          <a:blip r:embed="rId4" cstate="print"/>
          <a:stretch>
            <a:fillRect/>
          </a:stretch>
        </p:blipFill>
        <p:spPr>
          <a:xfrm>
            <a:off x="4107799" y="2015173"/>
            <a:ext cx="4754880" cy="3566161"/>
          </a:xfrm>
          <a:prstGeom prst="rect">
            <a:avLst/>
          </a:prstGeom>
        </p:spPr>
      </p:pic>
      <p:grpSp>
        <p:nvGrpSpPr>
          <p:cNvPr id="6" name="Group 21"/>
          <p:cNvGrpSpPr/>
          <p:nvPr/>
        </p:nvGrpSpPr>
        <p:grpSpPr>
          <a:xfrm>
            <a:off x="4510088" y="2005312"/>
            <a:ext cx="4063823" cy="3585883"/>
            <a:chOff x="4343400" y="2590800"/>
            <a:chExt cx="4605666" cy="3772482"/>
          </a:xfrm>
        </p:grpSpPr>
        <p:pic>
          <p:nvPicPr>
            <p:cNvPr id="48" name="Picture 3"/>
            <p:cNvPicPr>
              <a:picLocks noChangeAspect="1" noChangeArrowheads="1"/>
            </p:cNvPicPr>
            <p:nvPr/>
          </p:nvPicPr>
          <p:blipFill>
            <a:blip r:embed="rId5" cstate="print"/>
            <a:srcRect/>
            <a:stretch>
              <a:fillRect/>
            </a:stretch>
          </p:blipFill>
          <p:spPr bwMode="auto">
            <a:xfrm>
              <a:off x="4343400" y="2590800"/>
              <a:ext cx="4572000" cy="3772482"/>
            </a:xfrm>
            <a:prstGeom prst="rect">
              <a:avLst/>
            </a:prstGeom>
            <a:noFill/>
            <a:ln w="9525">
              <a:noFill/>
              <a:miter lim="800000"/>
              <a:headEnd/>
              <a:tailEnd/>
            </a:ln>
            <a:effectLst/>
          </p:spPr>
        </p:pic>
        <p:sp>
          <p:nvSpPr>
            <p:cNvPr id="21" name="Oval 20"/>
            <p:cNvSpPr/>
            <p:nvPr/>
          </p:nvSpPr>
          <p:spPr bwMode="auto">
            <a:xfrm>
              <a:off x="6629399" y="2667000"/>
              <a:ext cx="2319667" cy="3352800"/>
            </a:xfrm>
            <a:prstGeom prst="ellipse">
              <a:avLst/>
            </a:prstGeom>
            <a:noFill/>
            <a:ln w="38100">
              <a:solidFill>
                <a:srgbClr xmlns:mc="http://schemas.openxmlformats.org/markup-compatibility/2006" xmlns:a14="http://schemas.microsoft.com/office/drawing/2007/7/7/main" val="FF0000" mc:Ignorable=""/>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sp>
        <p:nvSpPr>
          <p:cNvPr id="40" name="Rectangle 39"/>
          <p:cNvSpPr/>
          <p:nvPr/>
        </p:nvSpPr>
        <p:spPr bwMode="auto">
          <a:xfrm>
            <a:off x="368968" y="1773656"/>
            <a:ext cx="3208421" cy="802106"/>
          </a:xfrm>
          <a:prstGeom prst="rect">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xmlns:mc="http://schemas.openxmlformats.org/markup-compatibility/2006" xmlns:a14="http://schemas.microsoft.com/office/drawing/2007/7/7/main" val="FFFFFF" mc:Ignorable="">
                    <a:alpha val="33000"/>
                  </a:srgbClr>
                </a:gs>
                <a:gs pos="50000">
                  <a:srgbClr xmlns:mc="http://schemas.openxmlformats.org/markup-compatibility/2006" xmlns:a14="http://schemas.microsoft.com/office/drawing/2007/7/7/main" val="FFFFFF" mc:Ignorable="">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0" tIns="0" rIns="0" bIns="0" numCol="1" rtlCol="0" anchor="ctr" anchorCtr="1" compatLnSpc="1">
            <a:prstTxWarp prst="textNoShape">
              <a:avLst/>
            </a:prstTxWarp>
          </a:bodyPr>
          <a:lstStyle/>
          <a:p>
            <a:pPr algn="ctr">
              <a:spcAft>
                <a:spcPts val="300"/>
              </a:spcAft>
              <a:buClr>
                <a:srgbClr xmlns:mc="http://schemas.openxmlformats.org/markup-compatibility/2006" xmlns:a14="http://schemas.microsoft.com/office/drawing/2007/7/7/main" val="FFFFFF" mc:Ignorable=""/>
              </a:buClr>
              <a:buSzPct val="100000"/>
            </a:pPr>
            <a:r>
              <a:rPr lang="en-US" sz="16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latin typeface="Segoe UI" pitchFamily="34" charset="0"/>
                <a:ea typeface="Segoe UI" pitchFamily="34" charset="0"/>
                <a:cs typeface="Segoe UI" pitchFamily="34" charset="0"/>
              </a:rPr>
              <a:t>At-a-glance </a:t>
            </a:r>
            <a:br>
              <a:rPr lang="en-US" sz="16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latin typeface="Segoe UI" pitchFamily="34" charset="0"/>
                <a:ea typeface="Segoe UI" pitchFamily="34" charset="0"/>
                <a:cs typeface="Segoe UI" pitchFamily="34" charset="0"/>
              </a:rPr>
            </a:br>
            <a:r>
              <a:rPr lang="en-US" sz="16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latin typeface="Segoe UI" pitchFamily="34" charset="0"/>
                <a:ea typeface="Segoe UI" pitchFamily="34" charset="0"/>
                <a:cs typeface="Segoe UI" pitchFamily="34" charset="0"/>
              </a:rPr>
              <a:t>views for insights</a:t>
            </a:r>
          </a:p>
        </p:txBody>
      </p:sp>
      <p:sp>
        <p:nvSpPr>
          <p:cNvPr id="41" name="Rectangle 40"/>
          <p:cNvSpPr/>
          <p:nvPr/>
        </p:nvSpPr>
        <p:spPr bwMode="auto">
          <a:xfrm>
            <a:off x="0" y="1187116"/>
            <a:ext cx="9144000" cy="689810"/>
          </a:xfrm>
          <a:prstGeom prst="rect">
            <a:avLst/>
          </a:prstGeom>
          <a:gradFill flip="none" rotWithShape="1">
            <a:gsLst>
              <a:gs pos="0">
                <a:schemeClr val="bg2">
                  <a:lumMod val="25000"/>
                </a:schemeClr>
              </a:gs>
              <a:gs pos="52000">
                <a:schemeClr val="tx1">
                  <a:lumMod val="50000"/>
                  <a:lumOff val="50000"/>
                </a:schemeClr>
              </a:gs>
              <a:gs pos="100000">
                <a:schemeClr val="bg2">
                  <a:lumMod val="25000"/>
                </a:schemeClr>
              </a:gs>
            </a:gsLst>
            <a:lin ang="36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sp>
        <p:nvSpPr>
          <p:cNvPr id="42" name="Round Same Side Corner Rectangle 41"/>
          <p:cNvSpPr/>
          <p:nvPr/>
        </p:nvSpPr>
        <p:spPr bwMode="auto">
          <a:xfrm flipH="1">
            <a:off x="3529264" y="786063"/>
            <a:ext cx="5062010" cy="898357"/>
          </a:xfrm>
          <a:prstGeom prst="round2SameRect">
            <a:avLst>
              <a:gd name="adj1" fmla="val 13277"/>
              <a:gd name="adj2" fmla="val 0"/>
            </a:avLst>
          </a:prstGeom>
          <a:gradFill flip="none" rotWithShape="1">
            <a:gsLst>
              <a:gs pos="0">
                <a:schemeClr val="accent1">
                  <a:lumMod val="75000"/>
                  <a:alpha val="80000"/>
                </a:schemeClr>
              </a:gs>
              <a:gs pos="52000">
                <a:srgbClr xmlns:mc="http://schemas.openxmlformats.org/markup-compatibility/2006" xmlns:a14="http://schemas.microsoft.com/office/drawing/2007/7/7/main" val="C00000" mc:Ignorable="">
                  <a:alpha val="70000"/>
                </a:srgbClr>
              </a:gs>
              <a:gs pos="100000">
                <a:schemeClr val="accent1">
                  <a:lumMod val="50000"/>
                  <a:alpha val="80000"/>
                </a:schemeClr>
              </a:gs>
            </a:gsLst>
            <a:lin ang="270000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sp>
        <p:nvSpPr>
          <p:cNvPr id="43" name="Rectangle 42"/>
          <p:cNvSpPr/>
          <p:nvPr/>
        </p:nvSpPr>
        <p:spPr bwMode="auto">
          <a:xfrm>
            <a:off x="0" y="1283366"/>
            <a:ext cx="9144000" cy="481263"/>
          </a:xfrm>
          <a:prstGeom prst="rect">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p:spPr>
        <p:txBody>
          <a:bodyPr vert="horz" wrap="square" lIns="3566160" tIns="45710" rIns="0" bIns="41145" numCol="1" rtlCol="0" anchor="ctr" anchorCtr="1" compatLnSpc="1">
            <a:prstTxWarp prst="textNoShape">
              <a:avLst/>
            </a:prstTxWarp>
          </a:bodyPr>
          <a:lstStyle/>
          <a:p>
            <a:pPr algn="r" defTabSz="914099"/>
            <a:r>
              <a:rPr lang="en-US" sz="2400" dirty="0" smtClean="0">
                <a:gradFill flip="none" rotWithShape="1">
                  <a:gsLst>
                    <a:gs pos="0">
                      <a:schemeClr val="bg2"/>
                    </a:gs>
                    <a:gs pos="50000">
                      <a:schemeClr val="bg1">
                        <a:lumMod val="95000"/>
                      </a:schemeClr>
                    </a:gs>
                    <a:gs pos="100000">
                      <a:schemeClr val="bg1">
                        <a:lumMod val="95000"/>
                      </a:schemeClr>
                    </a:gs>
                  </a:gsLst>
                  <a:lin ang="5400000" scaled="1"/>
                  <a:tileRect/>
                </a:gradFill>
                <a:latin typeface="+mj-lt"/>
              </a:rPr>
              <a:t>Improve Resource Optimization</a:t>
            </a:r>
          </a:p>
        </p:txBody>
      </p:sp>
      <p:sp>
        <p:nvSpPr>
          <p:cNvPr id="44" name="TextBox 43"/>
          <p:cNvSpPr txBox="1"/>
          <p:nvPr/>
        </p:nvSpPr>
        <p:spPr>
          <a:xfrm>
            <a:off x="3481139" y="845934"/>
            <a:ext cx="5157536" cy="341632"/>
          </a:xfrm>
          <a:prstGeom prst="rect">
            <a:avLst/>
          </a:prstGeom>
          <a:noFill/>
        </p:spPr>
        <p:txBody>
          <a:bodyPr wrap="square" rtlCol="0">
            <a:spAutoFit/>
          </a:bodyPr>
          <a:lstStyle/>
          <a:p>
            <a:pPr indent="-396875" algn="ctr">
              <a:lnSpc>
                <a:spcPct val="90000"/>
              </a:lnSpc>
              <a:spcBef>
                <a:spcPct val="20000"/>
              </a:spcBef>
              <a:buClr>
                <a:srgbClr xmlns:mc="http://schemas.openxmlformats.org/markup-compatibility/2006" xmlns:a14="http://schemas.microsoft.com/office/drawing/2007/7/7/main" val="777777" mc:Ignorable=""/>
              </a:buClr>
            </a:pPr>
            <a:r>
              <a:rPr lang="en-US" dirty="0" smtClean="0">
                <a:gradFill flip="none" rotWithShape="1">
                  <a:gsLst>
                    <a:gs pos="0">
                      <a:srgbClr xmlns:mc="http://schemas.openxmlformats.org/markup-compatibility/2006" xmlns:a14="http://schemas.microsoft.com/office/drawing/2007/7/7/main" val="828282" mc:Ignorable="">
                        <a:shade val="30000"/>
                        <a:satMod val="115000"/>
                      </a:srgbClr>
                    </a:gs>
                    <a:gs pos="50000">
                      <a:srgbClr xmlns:mc="http://schemas.openxmlformats.org/markup-compatibility/2006" xmlns:a14="http://schemas.microsoft.com/office/drawing/2007/7/7/main" val="828282" mc:Ignorable="">
                        <a:shade val="67500"/>
                        <a:satMod val="115000"/>
                      </a:srgbClr>
                    </a:gs>
                    <a:gs pos="100000">
                      <a:srgbClr xmlns:mc="http://schemas.openxmlformats.org/markup-compatibility/2006" xmlns:a14="http://schemas.microsoft.com/office/drawing/2007/7/7/main" val="828282" mc:Ignorable="">
                        <a:shade val="100000"/>
                        <a:satMod val="115000"/>
                      </a:srgbClr>
                    </a:gs>
                  </a:gsLst>
                  <a:lin ang="16200000" scaled="1"/>
                  <a:tileRect/>
                </a:gradFill>
                <a:latin typeface="+mj-lt"/>
              </a:rPr>
              <a:t>CONTROL • </a:t>
            </a:r>
            <a:r>
              <a:rPr lang="en-US" dirty="0" smtClean="0">
                <a:gradFill flip="none" rotWithShape="1">
                  <a:gsLst>
                    <a:gs pos="0">
                      <a:schemeClr val="bg2"/>
                    </a:gs>
                    <a:gs pos="50000">
                      <a:schemeClr val="bg1">
                        <a:lumMod val="95000"/>
                      </a:schemeClr>
                    </a:gs>
                    <a:gs pos="100000">
                      <a:schemeClr val="bg1">
                        <a:lumMod val="95000"/>
                      </a:schemeClr>
                    </a:gs>
                  </a:gsLst>
                  <a:lin ang="5400000" scaled="1"/>
                  <a:tileRect/>
                </a:gradFill>
                <a:latin typeface="+mj-lt"/>
              </a:rPr>
              <a:t>OPTIMIZATION</a:t>
            </a:r>
            <a:r>
              <a:rPr lang="en-US" dirty="0" smtClean="0">
                <a:gradFill flip="none" rotWithShape="1">
                  <a:gsLst>
                    <a:gs pos="0">
                      <a:srgbClr xmlns:mc="http://schemas.openxmlformats.org/markup-compatibility/2006" xmlns:a14="http://schemas.microsoft.com/office/drawing/2007/7/7/main" val="828282" mc:Ignorable="">
                        <a:shade val="30000"/>
                        <a:satMod val="115000"/>
                      </a:srgbClr>
                    </a:gs>
                    <a:gs pos="50000">
                      <a:srgbClr xmlns:mc="http://schemas.openxmlformats.org/markup-compatibility/2006" xmlns:a14="http://schemas.microsoft.com/office/drawing/2007/7/7/main" val="828282" mc:Ignorable="">
                        <a:shade val="67500"/>
                        <a:satMod val="115000"/>
                      </a:srgbClr>
                    </a:gs>
                    <a:gs pos="100000">
                      <a:srgbClr xmlns:mc="http://schemas.openxmlformats.org/markup-compatibility/2006" xmlns:a14="http://schemas.microsoft.com/office/drawing/2007/7/7/main" val="828282" mc:Ignorable="">
                        <a:shade val="100000"/>
                        <a:satMod val="115000"/>
                      </a:srgbClr>
                    </a:gs>
                  </a:gsLst>
                  <a:lin ang="16200000" scaled="1"/>
                  <a:tileRect/>
                </a:gradFill>
                <a:latin typeface="+mj-lt"/>
                <a:cs typeface="Calibri"/>
              </a:rPr>
              <a:t> • </a:t>
            </a:r>
            <a:r>
              <a:rPr lang="en-US" dirty="0" smtClean="0">
                <a:gradFill flip="none" rotWithShape="1">
                  <a:gsLst>
                    <a:gs pos="0">
                      <a:srgbClr xmlns:mc="http://schemas.openxmlformats.org/markup-compatibility/2006" xmlns:a14="http://schemas.microsoft.com/office/drawing/2007/7/7/main" val="828282" mc:Ignorable="">
                        <a:shade val="30000"/>
                        <a:satMod val="115000"/>
                      </a:srgbClr>
                    </a:gs>
                    <a:gs pos="50000">
                      <a:srgbClr xmlns:mc="http://schemas.openxmlformats.org/markup-compatibility/2006" xmlns:a14="http://schemas.microsoft.com/office/drawing/2007/7/7/main" val="828282" mc:Ignorable="">
                        <a:shade val="67500"/>
                        <a:satMod val="115000"/>
                      </a:srgbClr>
                    </a:gs>
                    <a:gs pos="100000">
                      <a:srgbClr xmlns:mc="http://schemas.openxmlformats.org/markup-compatibility/2006" xmlns:a14="http://schemas.microsoft.com/office/drawing/2007/7/7/main" val="828282" mc:Ignorable="">
                        <a:shade val="100000"/>
                        <a:satMod val="115000"/>
                      </a:srgbClr>
                    </a:gs>
                  </a:gsLst>
                  <a:lin ang="16200000" scaled="1"/>
                  <a:tileRect/>
                </a:gradFill>
                <a:latin typeface="+mj-lt"/>
              </a:rPr>
              <a:t>EFFICIENCIES</a:t>
            </a:r>
          </a:p>
        </p:txBody>
      </p:sp>
      <p:sp>
        <p:nvSpPr>
          <p:cNvPr id="49" name="Rectangle 48"/>
          <p:cNvSpPr/>
          <p:nvPr/>
        </p:nvSpPr>
        <p:spPr bwMode="auto">
          <a:xfrm>
            <a:off x="360947" y="2680035"/>
            <a:ext cx="3208421" cy="802106"/>
          </a:xfrm>
          <a:prstGeom prst="rect">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xmlns:mc="http://schemas.openxmlformats.org/markup-compatibility/2006" xmlns:a14="http://schemas.microsoft.com/office/drawing/2007/7/7/main" val="FFFFFF" mc:Ignorable="">
                    <a:alpha val="33000"/>
                  </a:srgbClr>
                </a:gs>
                <a:gs pos="50000">
                  <a:srgbClr xmlns:mc="http://schemas.openxmlformats.org/markup-compatibility/2006" xmlns:a14="http://schemas.microsoft.com/office/drawing/2007/7/7/main" val="FFFFFF" mc:Ignorable="">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0" tIns="0" rIns="0" bIns="0" numCol="1" rtlCol="0" anchor="ctr" anchorCtr="1" compatLnSpc="1">
            <a:prstTxWarp prst="textNoShape">
              <a:avLst/>
            </a:prstTxWarp>
          </a:bodyPr>
          <a:lstStyle/>
          <a:p>
            <a:pPr algn="ctr">
              <a:spcAft>
                <a:spcPts val="300"/>
              </a:spcAft>
              <a:buClr>
                <a:srgbClr xmlns:mc="http://schemas.openxmlformats.org/markup-compatibility/2006" xmlns:a14="http://schemas.microsoft.com/office/drawing/2007/7/7/main" val="FFFFFF" mc:Ignorable=""/>
              </a:buClr>
              <a:buSzPct val="100000"/>
            </a:pPr>
            <a:r>
              <a:rPr lang="en-US" sz="16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latin typeface="Segoe UI" pitchFamily="34" charset="0"/>
                <a:ea typeface="Segoe UI" pitchFamily="34" charset="0"/>
                <a:cs typeface="Segoe UI" pitchFamily="34" charset="0"/>
              </a:rPr>
              <a:t>ID consolidation </a:t>
            </a:r>
            <a:br>
              <a:rPr lang="en-US" sz="16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latin typeface="Segoe UI" pitchFamily="34" charset="0"/>
                <a:ea typeface="Segoe UI" pitchFamily="34" charset="0"/>
                <a:cs typeface="Segoe UI" pitchFamily="34" charset="0"/>
              </a:rPr>
            </a:br>
            <a:r>
              <a:rPr lang="en-US" sz="16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latin typeface="Segoe UI" pitchFamily="34" charset="0"/>
                <a:ea typeface="Segoe UI" pitchFamily="34" charset="0"/>
                <a:cs typeface="Segoe UI" pitchFamily="34" charset="0"/>
              </a:rPr>
              <a:t>opportunities</a:t>
            </a:r>
          </a:p>
        </p:txBody>
      </p:sp>
      <p:sp>
        <p:nvSpPr>
          <p:cNvPr id="50" name="Rectangle 49"/>
          <p:cNvSpPr/>
          <p:nvPr/>
        </p:nvSpPr>
        <p:spPr bwMode="auto">
          <a:xfrm>
            <a:off x="360947" y="3610477"/>
            <a:ext cx="3208421" cy="802106"/>
          </a:xfrm>
          <a:prstGeom prst="rect">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xmlns:mc="http://schemas.openxmlformats.org/markup-compatibility/2006" xmlns:a14="http://schemas.microsoft.com/office/drawing/2007/7/7/main" val="FFFFFF" mc:Ignorable="">
                    <a:alpha val="33000"/>
                  </a:srgbClr>
                </a:gs>
                <a:gs pos="50000">
                  <a:srgbClr xmlns:mc="http://schemas.openxmlformats.org/markup-compatibility/2006" xmlns:a14="http://schemas.microsoft.com/office/drawing/2007/7/7/main" val="FFFFFF" mc:Ignorable="">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0" tIns="0" rIns="0" bIns="0" numCol="1" rtlCol="0" anchor="ctr" anchorCtr="1" compatLnSpc="1">
            <a:prstTxWarp prst="textNoShape">
              <a:avLst/>
            </a:prstTxWarp>
          </a:bodyPr>
          <a:lstStyle/>
          <a:p>
            <a:pPr algn="ctr">
              <a:spcAft>
                <a:spcPts val="300"/>
              </a:spcAft>
              <a:buClr>
                <a:srgbClr xmlns:mc="http://schemas.openxmlformats.org/markup-compatibility/2006" xmlns:a14="http://schemas.microsoft.com/office/drawing/2007/7/7/main" val="FFFFFF" mc:Ignorable=""/>
              </a:buClr>
              <a:buSzPct val="100000"/>
            </a:pPr>
            <a:r>
              <a:rPr lang="en-US" sz="16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latin typeface="Segoe UI" pitchFamily="34" charset="0"/>
                <a:ea typeface="Segoe UI" pitchFamily="34" charset="0"/>
                <a:cs typeface="Segoe UI" pitchFamily="34" charset="0"/>
              </a:rPr>
              <a:t>Quickly drill-down </a:t>
            </a:r>
            <a:br>
              <a:rPr lang="en-US" sz="16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latin typeface="Segoe UI" pitchFamily="34" charset="0"/>
                <a:ea typeface="Segoe UI" pitchFamily="34" charset="0"/>
                <a:cs typeface="Segoe UI" pitchFamily="34" charset="0"/>
              </a:rPr>
            </a:br>
            <a:r>
              <a:rPr lang="en-US" sz="16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latin typeface="Segoe UI" pitchFamily="34" charset="0"/>
                <a:ea typeface="Segoe UI" pitchFamily="34" charset="0"/>
                <a:cs typeface="Segoe UI" pitchFamily="34" charset="0"/>
              </a:rPr>
              <a:t>to detailed views</a:t>
            </a:r>
          </a:p>
        </p:txBody>
      </p:sp>
      <p:sp>
        <p:nvSpPr>
          <p:cNvPr id="51" name="Rectangle 50"/>
          <p:cNvSpPr/>
          <p:nvPr/>
        </p:nvSpPr>
        <p:spPr bwMode="auto">
          <a:xfrm>
            <a:off x="352926" y="4516856"/>
            <a:ext cx="3208421" cy="802106"/>
          </a:xfrm>
          <a:prstGeom prst="rect">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xmlns:mc="http://schemas.openxmlformats.org/markup-compatibility/2006" xmlns:a14="http://schemas.microsoft.com/office/drawing/2007/7/7/main" val="FFFFFF" mc:Ignorable="">
                    <a:alpha val="33000"/>
                  </a:srgbClr>
                </a:gs>
                <a:gs pos="50000">
                  <a:srgbClr xmlns:mc="http://schemas.openxmlformats.org/markup-compatibility/2006" xmlns:a14="http://schemas.microsoft.com/office/drawing/2007/7/7/main" val="FFFFFF" mc:Ignorable="">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0" tIns="0" rIns="0" bIns="0" numCol="1" rtlCol="0" anchor="ctr" anchorCtr="1" compatLnSpc="1">
            <a:prstTxWarp prst="textNoShape">
              <a:avLst/>
            </a:prstTxWarp>
          </a:bodyPr>
          <a:lstStyle/>
          <a:p>
            <a:pPr algn="ctr">
              <a:spcAft>
                <a:spcPts val="300"/>
              </a:spcAft>
              <a:buClr>
                <a:srgbClr xmlns:mc="http://schemas.openxmlformats.org/markup-compatibility/2006" xmlns:a14="http://schemas.microsoft.com/office/drawing/2007/7/7/main" val="FFFFFF" mc:Ignorable=""/>
              </a:buClr>
              <a:buSzPct val="100000"/>
            </a:pPr>
            <a:r>
              <a:rPr lang="en-US" sz="16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latin typeface="Segoe UI" pitchFamily="34" charset="0"/>
                <a:ea typeface="Segoe UI" pitchFamily="34" charset="0"/>
                <a:cs typeface="Segoe UI" pitchFamily="34" charset="0"/>
              </a:rPr>
              <a:t>Simple UI for </a:t>
            </a:r>
            <a:br>
              <a:rPr lang="en-US" sz="16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latin typeface="Segoe UI" pitchFamily="34" charset="0"/>
                <a:ea typeface="Segoe UI" pitchFamily="34" charset="0"/>
                <a:cs typeface="Segoe UI" pitchFamily="34" charset="0"/>
              </a:rPr>
            </a:br>
            <a:r>
              <a:rPr lang="en-US" sz="16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latin typeface="Segoe UI" pitchFamily="34" charset="0"/>
                <a:ea typeface="Segoe UI" pitchFamily="34" charset="0"/>
                <a:cs typeface="Segoe UI" pitchFamily="34" charset="0"/>
              </a:rPr>
              <a:t>policy adjustments</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wipe(left)">
                                      <p:cBhvr>
                                        <p:cTn id="10" dur="500"/>
                                        <p:tgtEl>
                                          <p:spTgt spid="41"/>
                                        </p:tgtEl>
                                      </p:cBhvr>
                                    </p:animEffect>
                                  </p:childTnLst>
                                </p:cTn>
                              </p:par>
                              <p:par>
                                <p:cTn id="11" presetID="47"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1000"/>
                                        <p:tgtEl>
                                          <p:spTgt spid="42"/>
                                        </p:tgtEl>
                                      </p:cBhvr>
                                    </p:animEffect>
                                    <p:anim calcmode="lin" valueType="num">
                                      <p:cBhvr>
                                        <p:cTn id="14" dur="1000" fill="hold"/>
                                        <p:tgtEl>
                                          <p:spTgt spid="42"/>
                                        </p:tgtEl>
                                        <p:attrNameLst>
                                          <p:attrName>ppt_x</p:attrName>
                                        </p:attrNameLst>
                                      </p:cBhvr>
                                      <p:tavLst>
                                        <p:tav tm="0">
                                          <p:val>
                                            <p:strVal val="#ppt_x"/>
                                          </p:val>
                                        </p:tav>
                                        <p:tav tm="100000">
                                          <p:val>
                                            <p:strVal val="#ppt_x"/>
                                          </p:val>
                                        </p:tav>
                                      </p:tavLst>
                                    </p:anim>
                                    <p:anim calcmode="lin" valueType="num">
                                      <p:cBhvr>
                                        <p:cTn id="15" dur="1000" fill="hold"/>
                                        <p:tgtEl>
                                          <p:spTgt spid="4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1000"/>
                                        <p:tgtEl>
                                          <p:spTgt spid="43"/>
                                        </p:tgtEl>
                                      </p:cBhvr>
                                    </p:animEffect>
                                    <p:anim calcmode="lin" valueType="num">
                                      <p:cBhvr>
                                        <p:cTn id="19" dur="1000" fill="hold"/>
                                        <p:tgtEl>
                                          <p:spTgt spid="43"/>
                                        </p:tgtEl>
                                        <p:attrNameLst>
                                          <p:attrName>ppt_x</p:attrName>
                                        </p:attrNameLst>
                                      </p:cBhvr>
                                      <p:tavLst>
                                        <p:tav tm="0">
                                          <p:val>
                                            <p:strVal val="#ppt_x"/>
                                          </p:val>
                                        </p:tav>
                                        <p:tav tm="100000">
                                          <p:val>
                                            <p:strVal val="#ppt_x"/>
                                          </p:val>
                                        </p:tav>
                                      </p:tavLst>
                                    </p:anim>
                                    <p:anim calcmode="lin" valueType="num">
                                      <p:cBhvr>
                                        <p:cTn id="20" dur="1000" fill="hold"/>
                                        <p:tgtEl>
                                          <p:spTgt spid="43"/>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7" presetClass="entr" presetSubtype="0"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strVal val="#ppt_x"/>
                                          </p:val>
                                        </p:tav>
                                        <p:tav tm="100000">
                                          <p:val>
                                            <p:strVal val="#ppt_x"/>
                                          </p:val>
                                        </p:tav>
                                      </p:tavLst>
                                    </p:anim>
                                    <p:anim calcmode="lin" valueType="num">
                                      <p:cBhvr>
                                        <p:cTn id="31" dur="500" fill="hold"/>
                                        <p:tgtEl>
                                          <p:spTgt spid="23"/>
                                        </p:tgtEl>
                                        <p:attrNameLst>
                                          <p:attrName>ppt_y</p:attrName>
                                        </p:attrNameLst>
                                      </p:cBhvr>
                                      <p:tavLst>
                                        <p:tav tm="0">
                                          <p:val>
                                            <p:strVal val="#ppt_y-.1"/>
                                          </p:val>
                                        </p:tav>
                                        <p:tav tm="100000">
                                          <p:val>
                                            <p:strVal val="#ppt_y"/>
                                          </p:val>
                                        </p:tav>
                                      </p:tavLst>
                                    </p:anim>
                                  </p:childTnLst>
                                </p:cTn>
                              </p:par>
                              <p:par>
                                <p:cTn id="32" presetID="10"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par>
                                <p:cTn id="40" presetID="47" presetClass="entr" presetSubtype="0" fill="hold" grpId="0" nodeType="with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fade">
                                      <p:cBhvr>
                                        <p:cTn id="42" dur="1000"/>
                                        <p:tgtEl>
                                          <p:spTgt spid="49"/>
                                        </p:tgtEl>
                                      </p:cBhvr>
                                    </p:animEffect>
                                    <p:anim calcmode="lin" valueType="num">
                                      <p:cBhvr>
                                        <p:cTn id="43" dur="1000" fill="hold"/>
                                        <p:tgtEl>
                                          <p:spTgt spid="49"/>
                                        </p:tgtEl>
                                        <p:attrNameLst>
                                          <p:attrName>ppt_x</p:attrName>
                                        </p:attrNameLst>
                                      </p:cBhvr>
                                      <p:tavLst>
                                        <p:tav tm="0">
                                          <p:val>
                                            <p:strVal val="#ppt_x"/>
                                          </p:val>
                                        </p:tav>
                                        <p:tav tm="100000">
                                          <p:val>
                                            <p:strVal val="#ppt_x"/>
                                          </p:val>
                                        </p:tav>
                                      </p:tavLst>
                                    </p:anim>
                                    <p:anim calcmode="lin" valueType="num">
                                      <p:cBhvr>
                                        <p:cTn id="4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par>
                                <p:cTn id="50" presetID="10" presetClass="exit" presetSubtype="0" fill="hold" nodeType="withEffect">
                                  <p:stCondLst>
                                    <p:cond delay="0"/>
                                  </p:stCondLst>
                                  <p:childTnLst>
                                    <p:animEffect transition="out" filter="fade">
                                      <p:cBhvr>
                                        <p:cTn id="51" dur="500"/>
                                        <p:tgtEl>
                                          <p:spTgt spid="2"/>
                                        </p:tgtEl>
                                      </p:cBhvr>
                                    </p:animEffect>
                                    <p:set>
                                      <p:cBhvr>
                                        <p:cTn id="52" dur="1" fill="hold">
                                          <p:stCondLst>
                                            <p:cond delay="499"/>
                                          </p:stCondLst>
                                        </p:cTn>
                                        <p:tgtEl>
                                          <p:spTgt spid="2"/>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24"/>
                                        </p:tgtEl>
                                      </p:cBhvr>
                                    </p:animEffect>
                                    <p:set>
                                      <p:cBhvr>
                                        <p:cTn id="55" dur="1" fill="hold">
                                          <p:stCondLst>
                                            <p:cond delay="499"/>
                                          </p:stCondLst>
                                        </p:cTn>
                                        <p:tgtEl>
                                          <p:spTgt spid="24"/>
                                        </p:tgtEl>
                                        <p:attrNameLst>
                                          <p:attrName>style.visibility</p:attrName>
                                        </p:attrNameLst>
                                      </p:cBhvr>
                                      <p:to>
                                        <p:strVal val="hidden"/>
                                      </p:to>
                                    </p:set>
                                  </p:childTnLst>
                                </p:cTn>
                              </p:par>
                              <p:par>
                                <p:cTn id="56" presetID="47" presetClass="entr" presetSubtype="0" fill="hold" grpId="0" nodeType="with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fade">
                                      <p:cBhvr>
                                        <p:cTn id="58" dur="1000"/>
                                        <p:tgtEl>
                                          <p:spTgt spid="50"/>
                                        </p:tgtEl>
                                      </p:cBhvr>
                                    </p:animEffect>
                                    <p:anim calcmode="lin" valueType="num">
                                      <p:cBhvr>
                                        <p:cTn id="59" dur="1000" fill="hold"/>
                                        <p:tgtEl>
                                          <p:spTgt spid="50"/>
                                        </p:tgtEl>
                                        <p:attrNameLst>
                                          <p:attrName>ppt_x</p:attrName>
                                        </p:attrNameLst>
                                      </p:cBhvr>
                                      <p:tavLst>
                                        <p:tav tm="0">
                                          <p:val>
                                            <p:strVal val="#ppt_x"/>
                                          </p:val>
                                        </p:tav>
                                        <p:tav tm="100000">
                                          <p:val>
                                            <p:strVal val="#ppt_x"/>
                                          </p:val>
                                        </p:tav>
                                      </p:tavLst>
                                    </p:anim>
                                    <p:anim calcmode="lin" valueType="num">
                                      <p:cBhvr>
                                        <p:cTn id="6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500"/>
                                        <p:tgtEl>
                                          <p:spTgt spid="6"/>
                                        </p:tgtEl>
                                      </p:cBhvr>
                                    </p:animEffect>
                                  </p:childTnLst>
                                </p:cTn>
                              </p:par>
                              <p:par>
                                <p:cTn id="66" presetID="47" presetClass="entr" presetSubtype="0"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fade">
                                      <p:cBhvr>
                                        <p:cTn id="68" dur="1000"/>
                                        <p:tgtEl>
                                          <p:spTgt spid="51"/>
                                        </p:tgtEl>
                                      </p:cBhvr>
                                    </p:animEffect>
                                    <p:anim calcmode="lin" valueType="num">
                                      <p:cBhvr>
                                        <p:cTn id="69" dur="1000" fill="hold"/>
                                        <p:tgtEl>
                                          <p:spTgt spid="51"/>
                                        </p:tgtEl>
                                        <p:attrNameLst>
                                          <p:attrName>ppt_x</p:attrName>
                                        </p:attrNameLst>
                                      </p:cBhvr>
                                      <p:tavLst>
                                        <p:tav tm="0">
                                          <p:val>
                                            <p:strVal val="#ppt_x"/>
                                          </p:val>
                                        </p:tav>
                                        <p:tav tm="100000">
                                          <p:val>
                                            <p:strVal val="#ppt_x"/>
                                          </p:val>
                                        </p:tav>
                                      </p:tavLst>
                                    </p:anim>
                                    <p:anim calcmode="lin" valueType="num">
                                      <p:cBhvr>
                                        <p:cTn id="70" dur="1000" fill="hold"/>
                                        <p:tgtEl>
                                          <p:spTgt spid="51"/>
                                        </p:tgtEl>
                                        <p:attrNameLst>
                                          <p:attrName>ppt_y</p:attrName>
                                        </p:attrNameLst>
                                      </p:cBhvr>
                                      <p:tavLst>
                                        <p:tav tm="0">
                                          <p:val>
                                            <p:strVal val="#ppt_y-.1"/>
                                          </p:val>
                                        </p:tav>
                                        <p:tav tm="100000">
                                          <p:val>
                                            <p:strVal val="#ppt_y"/>
                                          </p:val>
                                        </p:tav>
                                      </p:tavLst>
                                    </p:anim>
                                  </p:childTnLst>
                                </p:cTn>
                              </p:par>
                              <p:par>
                                <p:cTn id="71" presetID="10" presetClass="exit" presetSubtype="0" fill="hold" nodeType="withEffect">
                                  <p:stCondLst>
                                    <p:cond delay="0"/>
                                  </p:stCondLst>
                                  <p:childTnLst>
                                    <p:animEffect transition="out" filter="fade">
                                      <p:cBhvr>
                                        <p:cTn id="72" dur="500"/>
                                        <p:tgtEl>
                                          <p:spTgt spid="27"/>
                                        </p:tgtEl>
                                      </p:cBhvr>
                                    </p:animEffect>
                                    <p:set>
                                      <p:cBhvr>
                                        <p:cTn id="73"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0" grpId="0" animBg="1"/>
      <p:bldP spid="41" grpId="0" animBg="1"/>
      <p:bldP spid="42" grpId="0" animBg="1"/>
      <p:bldP spid="43" grpId="0" animBg="1"/>
      <p:bldP spid="44" grpId="0"/>
      <p:bldP spid="49" grpId="0" animBg="1"/>
      <p:bldP spid="50" grpId="0" animBg="1"/>
      <p:bldP spid="5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Isosceles Triangle 83"/>
          <p:cNvSpPr/>
          <p:nvPr/>
        </p:nvSpPr>
        <p:spPr bwMode="auto">
          <a:xfrm rot="15757188">
            <a:off x="3419487" y="3965775"/>
            <a:ext cx="2485960" cy="2422691"/>
          </a:xfrm>
          <a:prstGeom prst="triangle">
            <a:avLst/>
          </a:prstGeom>
          <a:gradFill>
            <a:gsLst>
              <a:gs pos="0">
                <a:schemeClr val="bg1">
                  <a:lumMod val="95000"/>
                </a:schemeClr>
              </a:gs>
              <a:gs pos="100000">
                <a:schemeClr val="bg1">
                  <a:lumMod val="75000"/>
                  <a:alpha val="0"/>
                </a:schemeClr>
              </a:gs>
            </a:gsLst>
            <a:lin ang="5400000" scaled="0"/>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pic>
        <p:nvPicPr>
          <p:cNvPr id="86" name="Picture 7" descr="C:\Presentations Documents\Software\DVD Art\DVD_ART36\Artwork_Imagery\Icons - Illustrations\_ SUPER VISTA STYLE\database.png"/>
          <p:cNvPicPr>
            <a:picLocks noChangeAspect="1" noChangeArrowheads="1"/>
          </p:cNvPicPr>
          <p:nvPr/>
        </p:nvPicPr>
        <p:blipFill>
          <a:blip r:embed="rId3" cstate="print"/>
          <a:srcRect/>
          <a:stretch>
            <a:fillRect/>
          </a:stretch>
        </p:blipFill>
        <p:spPr bwMode="auto">
          <a:xfrm>
            <a:off x="2893208" y="5000625"/>
            <a:ext cx="735817" cy="809626"/>
          </a:xfrm>
          <a:prstGeom prst="rect">
            <a:avLst/>
          </a:prstGeom>
          <a:noFill/>
        </p:spPr>
      </p:pic>
      <p:grpSp>
        <p:nvGrpSpPr>
          <p:cNvPr id="54" name="Group 93"/>
          <p:cNvGrpSpPr/>
          <p:nvPr/>
        </p:nvGrpSpPr>
        <p:grpSpPr>
          <a:xfrm>
            <a:off x="5058592" y="3574912"/>
            <a:ext cx="2791239" cy="2705881"/>
            <a:chOff x="6063501" y="3233435"/>
            <a:chExt cx="2994555" cy="2902980"/>
          </a:xfrm>
        </p:grpSpPr>
        <p:sp>
          <p:nvSpPr>
            <p:cNvPr id="81" name="Oval 80"/>
            <p:cNvSpPr/>
            <p:nvPr/>
          </p:nvSpPr>
          <p:spPr bwMode="auto">
            <a:xfrm rot="11452037">
              <a:off x="6063501" y="3315230"/>
              <a:ext cx="2934973" cy="2675361"/>
            </a:xfrm>
            <a:prstGeom prst="ellipse">
              <a:avLst/>
            </a:prstGeom>
            <a:solidFill>
              <a:srgbClr xmlns:mc="http://schemas.openxmlformats.org/markup-compatibility/2006" xmlns:a14="http://schemas.microsoft.com/office/drawing/2007/7/7/main" val="000000" mc:Ignorable="">
                <a:alpha val="30196"/>
              </a:srgbClr>
            </a:solidFill>
            <a:ln w="3175" cap="flat" cmpd="sng" algn="ctr">
              <a:gradFill>
                <a:gsLst>
                  <a:gs pos="0">
                    <a:schemeClr val="bg1"/>
                  </a:gs>
                  <a:gs pos="50000">
                    <a:schemeClr val="accent1">
                      <a:lumMod val="75000"/>
                    </a:schemeClr>
                  </a:gs>
                  <a:gs pos="100000">
                    <a:schemeClr val="accent1">
                      <a:lumMod val="60000"/>
                      <a:lumOff val="40000"/>
                    </a:schemeClr>
                  </a:gs>
                </a:gsLst>
                <a:lin ang="5400000" scaled="0"/>
              </a:gradFill>
              <a:prstDash val="solid"/>
              <a:round/>
              <a:headEnd type="none" w="med" len="med"/>
              <a:tailEnd type="none" w="med" len="med"/>
            </a:ln>
            <a:effectLst/>
          </p:spPr>
          <p:txBody>
            <a:bodyPr vert="horz" wrap="square" lIns="45710" tIns="91440" rIns="54852" bIns="41145" numCol="1" rtlCol="0" anchor="t" anchorCtr="0"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2000" dirty="0" smtClean="0">
                <a:gradFill flip="none" rotWithShape="1">
                  <a:gsLst>
                    <a:gs pos="0">
                      <a:schemeClr val="bg1"/>
                    </a:gs>
                    <a:gs pos="52000">
                      <a:schemeClr val="bg1">
                        <a:lumMod val="95000"/>
                      </a:schemeClr>
                    </a:gs>
                    <a:gs pos="100000">
                      <a:schemeClr val="bg1">
                        <a:lumMod val="95000"/>
                      </a:schemeClr>
                    </a:gs>
                  </a:gsLst>
                  <a:lin ang="5400000" scaled="1"/>
                  <a:tileRect/>
                </a:gradFill>
                <a:latin typeface="Segoe" pitchFamily="34" charset="0"/>
              </a:endParaRPr>
            </a:p>
          </p:txBody>
        </p:sp>
        <p:sp>
          <p:nvSpPr>
            <p:cNvPr id="82" name="Oval 81"/>
            <p:cNvSpPr/>
            <p:nvPr/>
          </p:nvSpPr>
          <p:spPr bwMode="auto">
            <a:xfrm rot="21176286">
              <a:off x="6090589" y="3233435"/>
              <a:ext cx="2967467" cy="2902980"/>
            </a:xfrm>
            <a:prstGeom prst="ellipse">
              <a:avLst/>
            </a:prstGeom>
            <a:solidFill>
              <a:srgbClr xmlns:mc="http://schemas.openxmlformats.org/markup-compatibility/2006" xmlns:a14="http://schemas.microsoft.com/office/drawing/2007/7/7/main" val="000000" mc:Ignorable="">
                <a:alpha val="30196"/>
              </a:srgbClr>
            </a:solidFill>
            <a:ln w="3175" cap="flat" cmpd="sng" algn="ctr">
              <a:gradFill>
                <a:gsLst>
                  <a:gs pos="0">
                    <a:schemeClr val="bg1"/>
                  </a:gs>
                  <a:gs pos="50000">
                    <a:schemeClr val="accent1">
                      <a:lumMod val="75000"/>
                    </a:schemeClr>
                  </a:gs>
                  <a:gs pos="100000">
                    <a:schemeClr val="accent1">
                      <a:lumMod val="60000"/>
                      <a:lumOff val="40000"/>
                    </a:schemeClr>
                  </a:gs>
                </a:gsLst>
                <a:lin ang="5400000" scaled="0"/>
              </a:gradFill>
              <a:prstDash val="solid"/>
              <a:round/>
              <a:headEnd type="none" w="med" len="med"/>
              <a:tailEnd type="none" w="med" len="med"/>
            </a:ln>
            <a:effectLst/>
          </p:spPr>
          <p:txBody>
            <a:bodyPr vert="horz" wrap="square" lIns="45710" tIns="91440" rIns="54852" bIns="41145" numCol="1" rtlCol="0" anchor="t" anchorCtr="0"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2000" dirty="0" smtClean="0">
                <a:gradFill flip="none" rotWithShape="1">
                  <a:gsLst>
                    <a:gs pos="0">
                      <a:schemeClr val="bg1"/>
                    </a:gs>
                    <a:gs pos="52000">
                      <a:schemeClr val="bg1">
                        <a:lumMod val="95000"/>
                      </a:schemeClr>
                    </a:gs>
                    <a:gs pos="100000">
                      <a:schemeClr val="bg1">
                        <a:lumMod val="95000"/>
                      </a:schemeClr>
                    </a:gs>
                  </a:gsLst>
                  <a:lin ang="5400000" scaled="1"/>
                  <a:tileRect/>
                </a:gradFill>
                <a:latin typeface="Segoe" pitchFamily="34" charset="0"/>
              </a:endParaRPr>
            </a:p>
          </p:txBody>
        </p:sp>
      </p:grpSp>
      <p:grpSp>
        <p:nvGrpSpPr>
          <p:cNvPr id="63" name="Group 78"/>
          <p:cNvGrpSpPr/>
          <p:nvPr/>
        </p:nvGrpSpPr>
        <p:grpSpPr>
          <a:xfrm>
            <a:off x="5925113" y="3944655"/>
            <a:ext cx="688032" cy="671024"/>
            <a:chOff x="-1362425" y="5357510"/>
            <a:chExt cx="689712" cy="672662"/>
          </a:xfrm>
        </p:grpSpPr>
        <p:pic>
          <p:nvPicPr>
            <p:cNvPr id="79" name="Picture 9" descr="C:\Presentations Documents\Software\DVD Art\DVD_ART36\Artwork_Imagery\Icons - Illustrations\_ WINDOWS SERVER ICONS\Hardware\Virtual Servers 2.png"/>
            <p:cNvPicPr>
              <a:picLocks noChangeAspect="1" noChangeArrowheads="1"/>
            </p:cNvPicPr>
            <p:nvPr/>
          </p:nvPicPr>
          <p:blipFill>
            <a:blip r:embed="rId4" cstate="print"/>
            <a:srcRect/>
            <a:stretch>
              <a:fillRect/>
            </a:stretch>
          </p:blipFill>
          <p:spPr bwMode="auto">
            <a:xfrm>
              <a:off x="-1362425" y="5357510"/>
              <a:ext cx="411940" cy="672662"/>
            </a:xfrm>
            <a:prstGeom prst="rect">
              <a:avLst/>
            </a:prstGeom>
            <a:noFill/>
          </p:spPr>
        </p:pic>
        <p:pic>
          <p:nvPicPr>
            <p:cNvPr id="80" name="Picture 7" descr="C:\Presentations Documents\Software\DVD Art\DVD_ART36\Artwork_Imagery\Icons - Illustrations\_ SUPER VISTA STYLE\database.png"/>
            <p:cNvPicPr>
              <a:picLocks noChangeAspect="1" noChangeArrowheads="1"/>
            </p:cNvPicPr>
            <p:nvPr/>
          </p:nvPicPr>
          <p:blipFill>
            <a:blip r:embed="rId3" cstate="print"/>
            <a:srcRect/>
            <a:stretch>
              <a:fillRect/>
            </a:stretch>
          </p:blipFill>
          <p:spPr bwMode="auto">
            <a:xfrm>
              <a:off x="-1085277" y="5617608"/>
              <a:ext cx="412564" cy="412564"/>
            </a:xfrm>
            <a:prstGeom prst="rect">
              <a:avLst/>
            </a:prstGeom>
            <a:noFill/>
          </p:spPr>
        </p:pic>
      </p:grpSp>
      <p:grpSp>
        <p:nvGrpSpPr>
          <p:cNvPr id="64" name="Group 81"/>
          <p:cNvGrpSpPr/>
          <p:nvPr/>
        </p:nvGrpSpPr>
        <p:grpSpPr>
          <a:xfrm>
            <a:off x="7031191" y="4501331"/>
            <a:ext cx="688032" cy="671024"/>
            <a:chOff x="-1362425" y="5357510"/>
            <a:chExt cx="689712" cy="672662"/>
          </a:xfrm>
        </p:grpSpPr>
        <p:pic>
          <p:nvPicPr>
            <p:cNvPr id="77" name="Picture 9" descr="C:\Presentations Documents\Software\DVD Art\DVD_ART36\Artwork_Imagery\Icons - Illustrations\_ WINDOWS SERVER ICONS\Hardware\Virtual Servers 2.png"/>
            <p:cNvPicPr>
              <a:picLocks noChangeAspect="1" noChangeArrowheads="1"/>
            </p:cNvPicPr>
            <p:nvPr/>
          </p:nvPicPr>
          <p:blipFill>
            <a:blip r:embed="rId4" cstate="print"/>
            <a:srcRect/>
            <a:stretch>
              <a:fillRect/>
            </a:stretch>
          </p:blipFill>
          <p:spPr bwMode="auto">
            <a:xfrm>
              <a:off x="-1362425" y="5357510"/>
              <a:ext cx="411940" cy="672662"/>
            </a:xfrm>
            <a:prstGeom prst="rect">
              <a:avLst/>
            </a:prstGeom>
            <a:noFill/>
          </p:spPr>
        </p:pic>
        <p:pic>
          <p:nvPicPr>
            <p:cNvPr id="78" name="Picture 7" descr="C:\Presentations Documents\Software\DVD Art\DVD_ART36\Artwork_Imagery\Icons - Illustrations\_ SUPER VISTA STYLE\database.png"/>
            <p:cNvPicPr>
              <a:picLocks noChangeAspect="1" noChangeArrowheads="1"/>
            </p:cNvPicPr>
            <p:nvPr/>
          </p:nvPicPr>
          <p:blipFill>
            <a:blip r:embed="rId3" cstate="print"/>
            <a:srcRect/>
            <a:stretch>
              <a:fillRect/>
            </a:stretch>
          </p:blipFill>
          <p:spPr bwMode="auto">
            <a:xfrm>
              <a:off x="-1085277" y="5617608"/>
              <a:ext cx="412564" cy="412564"/>
            </a:xfrm>
            <a:prstGeom prst="rect">
              <a:avLst/>
            </a:prstGeom>
            <a:noFill/>
          </p:spPr>
        </p:pic>
      </p:grpSp>
      <p:grpSp>
        <p:nvGrpSpPr>
          <p:cNvPr id="66" name="Group 87"/>
          <p:cNvGrpSpPr/>
          <p:nvPr/>
        </p:nvGrpSpPr>
        <p:grpSpPr>
          <a:xfrm>
            <a:off x="5370691" y="4750465"/>
            <a:ext cx="688032" cy="671024"/>
            <a:chOff x="-1362425" y="5357510"/>
            <a:chExt cx="689712" cy="672662"/>
          </a:xfrm>
        </p:grpSpPr>
        <p:pic>
          <p:nvPicPr>
            <p:cNvPr id="73" name="Picture 9" descr="C:\Presentations Documents\Software\DVD Art\DVD_ART36\Artwork_Imagery\Icons - Illustrations\_ WINDOWS SERVER ICONS\Hardware\Virtual Servers 2.png"/>
            <p:cNvPicPr>
              <a:picLocks noChangeAspect="1" noChangeArrowheads="1"/>
            </p:cNvPicPr>
            <p:nvPr/>
          </p:nvPicPr>
          <p:blipFill>
            <a:blip r:embed="rId4" cstate="print"/>
            <a:srcRect/>
            <a:stretch>
              <a:fillRect/>
            </a:stretch>
          </p:blipFill>
          <p:spPr bwMode="auto">
            <a:xfrm>
              <a:off x="-1362425" y="5357510"/>
              <a:ext cx="411940" cy="672662"/>
            </a:xfrm>
            <a:prstGeom prst="rect">
              <a:avLst/>
            </a:prstGeom>
            <a:noFill/>
          </p:spPr>
        </p:pic>
        <p:pic>
          <p:nvPicPr>
            <p:cNvPr id="74" name="Picture 7" descr="C:\Presentations Documents\Software\DVD Art\DVD_ART36\Artwork_Imagery\Icons - Illustrations\_ SUPER VISTA STYLE\database.png"/>
            <p:cNvPicPr>
              <a:picLocks noChangeAspect="1" noChangeArrowheads="1"/>
            </p:cNvPicPr>
            <p:nvPr/>
          </p:nvPicPr>
          <p:blipFill>
            <a:blip r:embed="rId3" cstate="print"/>
            <a:srcRect/>
            <a:stretch>
              <a:fillRect/>
            </a:stretch>
          </p:blipFill>
          <p:spPr bwMode="auto">
            <a:xfrm>
              <a:off x="-1085277" y="5617608"/>
              <a:ext cx="412564" cy="412564"/>
            </a:xfrm>
            <a:prstGeom prst="rect">
              <a:avLst/>
            </a:prstGeom>
            <a:noFill/>
          </p:spPr>
        </p:pic>
      </p:grpSp>
      <p:grpSp>
        <p:nvGrpSpPr>
          <p:cNvPr id="67" name="Group 72"/>
          <p:cNvGrpSpPr/>
          <p:nvPr/>
        </p:nvGrpSpPr>
        <p:grpSpPr>
          <a:xfrm>
            <a:off x="6306458" y="4628958"/>
            <a:ext cx="688032" cy="671024"/>
            <a:chOff x="-1362425" y="5357510"/>
            <a:chExt cx="689712" cy="672662"/>
          </a:xfrm>
        </p:grpSpPr>
        <p:pic>
          <p:nvPicPr>
            <p:cNvPr id="71" name="Picture 9" descr="C:\Presentations Documents\Software\DVD Art\DVD_ART36\Artwork_Imagery\Icons - Illustrations\_ WINDOWS SERVER ICONS\Hardware\Virtual Servers 2.png"/>
            <p:cNvPicPr>
              <a:picLocks noChangeAspect="1" noChangeArrowheads="1"/>
            </p:cNvPicPr>
            <p:nvPr/>
          </p:nvPicPr>
          <p:blipFill>
            <a:blip r:embed="rId4" cstate="print"/>
            <a:srcRect/>
            <a:stretch>
              <a:fillRect/>
            </a:stretch>
          </p:blipFill>
          <p:spPr bwMode="auto">
            <a:xfrm>
              <a:off x="-1362425" y="5357510"/>
              <a:ext cx="411940" cy="672662"/>
            </a:xfrm>
            <a:prstGeom prst="rect">
              <a:avLst/>
            </a:prstGeom>
            <a:noFill/>
          </p:spPr>
        </p:pic>
        <p:pic>
          <p:nvPicPr>
            <p:cNvPr id="72" name="Picture 7" descr="C:\Presentations Documents\Software\DVD Art\DVD_ART36\Artwork_Imagery\Icons - Illustrations\_ SUPER VISTA STYLE\database.png"/>
            <p:cNvPicPr>
              <a:picLocks noChangeAspect="1" noChangeArrowheads="1"/>
            </p:cNvPicPr>
            <p:nvPr/>
          </p:nvPicPr>
          <p:blipFill>
            <a:blip r:embed="rId3" cstate="print"/>
            <a:srcRect/>
            <a:stretch>
              <a:fillRect/>
            </a:stretch>
          </p:blipFill>
          <p:spPr bwMode="auto">
            <a:xfrm>
              <a:off x="-1085277" y="5617608"/>
              <a:ext cx="412564" cy="412564"/>
            </a:xfrm>
            <a:prstGeom prst="rect">
              <a:avLst/>
            </a:prstGeom>
            <a:noFill/>
          </p:spPr>
        </p:pic>
      </p:grpSp>
      <p:grpSp>
        <p:nvGrpSpPr>
          <p:cNvPr id="68" name="Group 75"/>
          <p:cNvGrpSpPr/>
          <p:nvPr/>
        </p:nvGrpSpPr>
        <p:grpSpPr>
          <a:xfrm>
            <a:off x="6156376" y="5361654"/>
            <a:ext cx="688032" cy="671024"/>
            <a:chOff x="-1362425" y="5357510"/>
            <a:chExt cx="689712" cy="672662"/>
          </a:xfrm>
        </p:grpSpPr>
        <p:pic>
          <p:nvPicPr>
            <p:cNvPr id="69" name="Picture 9" descr="C:\Presentations Documents\Software\DVD Art\DVD_ART36\Artwork_Imagery\Icons - Illustrations\_ WINDOWS SERVER ICONS\Hardware\Virtual Servers 2.png"/>
            <p:cNvPicPr>
              <a:picLocks noChangeAspect="1" noChangeArrowheads="1"/>
            </p:cNvPicPr>
            <p:nvPr/>
          </p:nvPicPr>
          <p:blipFill>
            <a:blip r:embed="rId4" cstate="print"/>
            <a:srcRect/>
            <a:stretch>
              <a:fillRect/>
            </a:stretch>
          </p:blipFill>
          <p:spPr bwMode="auto">
            <a:xfrm>
              <a:off x="-1362425" y="5357510"/>
              <a:ext cx="411940" cy="672662"/>
            </a:xfrm>
            <a:prstGeom prst="rect">
              <a:avLst/>
            </a:prstGeom>
            <a:noFill/>
          </p:spPr>
        </p:pic>
        <p:pic>
          <p:nvPicPr>
            <p:cNvPr id="70" name="Picture 7" descr="C:\Presentations Documents\Software\DVD Art\DVD_ART36\Artwork_Imagery\Icons - Illustrations\_ SUPER VISTA STYLE\database.png"/>
            <p:cNvPicPr>
              <a:picLocks noChangeAspect="1" noChangeArrowheads="1"/>
            </p:cNvPicPr>
            <p:nvPr/>
          </p:nvPicPr>
          <p:blipFill>
            <a:blip r:embed="rId3" cstate="print"/>
            <a:srcRect/>
            <a:stretch>
              <a:fillRect/>
            </a:stretch>
          </p:blipFill>
          <p:spPr bwMode="auto">
            <a:xfrm>
              <a:off x="-1085277" y="5617608"/>
              <a:ext cx="412564" cy="412564"/>
            </a:xfrm>
            <a:prstGeom prst="rect">
              <a:avLst/>
            </a:prstGeom>
            <a:noFill/>
          </p:spPr>
        </p:pic>
      </p:grpSp>
      <p:sp>
        <p:nvSpPr>
          <p:cNvPr id="41" name="Rectangle 40"/>
          <p:cNvSpPr/>
          <p:nvPr/>
        </p:nvSpPr>
        <p:spPr bwMode="auto">
          <a:xfrm>
            <a:off x="368968" y="1716506"/>
            <a:ext cx="3208421" cy="802106"/>
          </a:xfrm>
          <a:prstGeom prst="rect">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xmlns:mc="http://schemas.openxmlformats.org/markup-compatibility/2006" xmlns:a14="http://schemas.microsoft.com/office/drawing/2007/7/7/main" val="FFFFFF" mc:Ignorable="">
                    <a:alpha val="33000"/>
                  </a:srgbClr>
                </a:gs>
                <a:gs pos="50000">
                  <a:srgbClr xmlns:mc="http://schemas.openxmlformats.org/markup-compatibility/2006" xmlns:a14="http://schemas.microsoft.com/office/drawing/2007/7/7/main" val="FFFFFF" mc:Ignorable="">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0" tIns="137160" rIns="0" bIns="0" numCol="1" rtlCol="0" anchor="ctr" anchorCtr="1" compatLnSpc="1">
            <a:prstTxWarp prst="textNoShape">
              <a:avLst/>
            </a:prstTxWarp>
          </a:bodyPr>
          <a:lstStyle/>
          <a:p>
            <a:pPr lvl="0" algn="ctr">
              <a:spcAft>
                <a:spcPts val="300"/>
              </a:spcAft>
              <a:buClr>
                <a:srgbClr xmlns:mc="http://schemas.openxmlformats.org/markup-compatibility/2006" xmlns:a14="http://schemas.microsoft.com/office/drawing/2007/7/7/main" val="FFFFFF" mc:Ignorable=""/>
              </a:buClr>
              <a:buSzPct val="100000"/>
            </a:pPr>
            <a:r>
              <a:rPr lang="en-US" sz="16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latin typeface="Segoe UI" pitchFamily="34" charset="0"/>
                <a:ea typeface="Segoe UI" pitchFamily="34" charset="0"/>
                <a:cs typeface="Segoe UI" pitchFamily="34" charset="0"/>
              </a:rPr>
              <a:t>Single Unit of Deployment</a:t>
            </a:r>
          </a:p>
        </p:txBody>
      </p:sp>
      <p:sp>
        <p:nvSpPr>
          <p:cNvPr id="47" name="Rectangle 46"/>
          <p:cNvSpPr/>
          <p:nvPr/>
        </p:nvSpPr>
        <p:spPr bwMode="auto">
          <a:xfrm>
            <a:off x="360947" y="3553327"/>
            <a:ext cx="3208421" cy="802106"/>
          </a:xfrm>
          <a:prstGeom prst="rect">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xmlns:mc="http://schemas.openxmlformats.org/markup-compatibility/2006" xmlns:a14="http://schemas.microsoft.com/office/drawing/2007/7/7/main" val="FFFFFF" mc:Ignorable="">
                    <a:alpha val="33000"/>
                  </a:srgbClr>
                </a:gs>
                <a:gs pos="50000">
                  <a:srgbClr xmlns:mc="http://schemas.openxmlformats.org/markup-compatibility/2006" xmlns:a14="http://schemas.microsoft.com/office/drawing/2007/7/7/main" val="FFFFFF" mc:Ignorable="">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0" tIns="0" rIns="0" bIns="0" numCol="1" rtlCol="0" anchor="ctr" anchorCtr="1" compatLnSpc="1">
            <a:prstTxWarp prst="textNoShape">
              <a:avLst/>
            </a:prstTxWarp>
          </a:bodyPr>
          <a:lstStyle/>
          <a:p>
            <a:pPr algn="ctr">
              <a:spcAft>
                <a:spcPts val="300"/>
              </a:spcAft>
              <a:buClr>
                <a:srgbClr xmlns:mc="http://schemas.openxmlformats.org/markup-compatibility/2006" xmlns:a14="http://schemas.microsoft.com/office/drawing/2007/7/7/main" val="FFFFFF" mc:Ignorable=""/>
              </a:buClr>
              <a:buSzPct val="100000"/>
            </a:pPr>
            <a:r>
              <a:rPr lang="en-US" sz="16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latin typeface="Segoe UI" pitchFamily="34" charset="0"/>
                <a:ea typeface="Segoe UI" pitchFamily="34" charset="0"/>
                <a:cs typeface="Segoe UI" pitchFamily="34" charset="0"/>
              </a:rPr>
              <a:t>Streamlined deployments </a:t>
            </a:r>
            <a:br>
              <a:rPr lang="en-US" sz="16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latin typeface="Segoe UI" pitchFamily="34" charset="0"/>
                <a:ea typeface="Segoe UI" pitchFamily="34" charset="0"/>
                <a:cs typeface="Segoe UI" pitchFamily="34" charset="0"/>
              </a:rPr>
            </a:br>
            <a:r>
              <a:rPr lang="en-US" sz="16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latin typeface="Segoe UI" pitchFamily="34" charset="0"/>
                <a:ea typeface="Segoe UI" pitchFamily="34" charset="0"/>
                <a:cs typeface="Segoe UI" pitchFamily="34" charset="0"/>
              </a:rPr>
              <a:t>&amp; upgrades; on or off premises</a:t>
            </a:r>
          </a:p>
        </p:txBody>
      </p:sp>
      <p:sp>
        <p:nvSpPr>
          <p:cNvPr id="57" name="Title 1"/>
          <p:cNvSpPr>
            <a:spLocks noGrp="1"/>
          </p:cNvSpPr>
          <p:nvPr>
            <p:ph type="title"/>
          </p:nvPr>
        </p:nvSpPr>
        <p:spPr/>
        <p:txBody>
          <a:bodyPr/>
          <a:lstStyle/>
          <a:p>
            <a:r>
              <a:rPr lang="en-US" smtClean="0"/>
              <a:t>Key Benefits</a:t>
            </a:r>
            <a:endParaRPr lang="en-US" dirty="0"/>
          </a:p>
        </p:txBody>
      </p:sp>
      <p:grpSp>
        <p:nvGrpSpPr>
          <p:cNvPr id="5" name="Group 30"/>
          <p:cNvGrpSpPr/>
          <p:nvPr/>
        </p:nvGrpSpPr>
        <p:grpSpPr>
          <a:xfrm>
            <a:off x="971880" y="6208866"/>
            <a:ext cx="870751" cy="332556"/>
            <a:chOff x="5908270" y="3299577"/>
            <a:chExt cx="1518932" cy="623136"/>
          </a:xfrm>
        </p:grpSpPr>
        <p:pic>
          <p:nvPicPr>
            <p:cNvPr id="33" name="Picture 3" descr="E:\DVD27\BoxShots_Logos\SQL Server - (generic)\sql server generic logo bl.png"/>
            <p:cNvPicPr>
              <a:picLocks noChangeAspect="1" noChangeArrowheads="1"/>
            </p:cNvPicPr>
            <p:nvPr/>
          </p:nvPicPr>
          <p:blipFill>
            <a:blip r:embed="rId5" cstate="print">
              <a:lum bright="100000"/>
            </a:blip>
            <a:srcRect/>
            <a:stretch>
              <a:fillRect/>
            </a:stretch>
          </p:blipFill>
          <p:spPr bwMode="auto">
            <a:xfrm>
              <a:off x="6077156" y="3299577"/>
              <a:ext cx="1275892" cy="356616"/>
            </a:xfrm>
            <a:prstGeom prst="rect">
              <a:avLst/>
            </a:prstGeom>
            <a:noFill/>
            <a:ln>
              <a:noFill/>
            </a:ln>
          </p:spPr>
        </p:pic>
        <p:sp>
          <p:nvSpPr>
            <p:cNvPr id="34" name="TextBox 33"/>
            <p:cNvSpPr txBox="1"/>
            <p:nvPr/>
          </p:nvSpPr>
          <p:spPr>
            <a:xfrm>
              <a:off x="5908270" y="3576690"/>
              <a:ext cx="1518932" cy="346023"/>
            </a:xfrm>
            <a:prstGeom prst="rect">
              <a:avLst/>
            </a:prstGeom>
            <a:noFill/>
          </p:spPr>
          <p:txBody>
            <a:bodyPr wrap="none" rtlCol="0">
              <a:spAutoFit/>
            </a:bodyPr>
            <a:lstStyle/>
            <a:p>
              <a:r>
                <a:rPr lang="en-US" sz="600" dirty="0" smtClean="0">
                  <a:solidFill>
                    <a:schemeClr val="bg1"/>
                  </a:solidFill>
                  <a:latin typeface="+mj-lt"/>
                </a:rPr>
                <a:t>Management Studio</a:t>
              </a:r>
              <a:endParaRPr lang="en-US" sz="600" dirty="0">
                <a:solidFill>
                  <a:schemeClr val="bg1"/>
                </a:solidFill>
                <a:latin typeface="+mj-lt"/>
              </a:endParaRPr>
            </a:p>
          </p:txBody>
        </p:sp>
      </p:grpSp>
      <p:sp>
        <p:nvSpPr>
          <p:cNvPr id="29" name="TextBox 28"/>
          <p:cNvSpPr txBox="1"/>
          <p:nvPr/>
        </p:nvSpPr>
        <p:spPr>
          <a:xfrm>
            <a:off x="387585" y="5942578"/>
            <a:ext cx="2039341" cy="286232"/>
          </a:xfrm>
          <a:prstGeom prst="rect">
            <a:avLst/>
          </a:prstGeom>
          <a:noFill/>
        </p:spPr>
        <p:txBody>
          <a:bodyPr wrap="none" rtlCol="0">
            <a:spAutoFit/>
          </a:bodyPr>
          <a:lstStyle/>
          <a:p>
            <a:pPr algn="ctr">
              <a:lnSpc>
                <a:spcPct val="90000"/>
              </a:lnSpc>
            </a:pPr>
            <a:r>
              <a:rPr lang="en-US" sz="1400" dirty="0" smtClean="0">
                <a:gradFill flip="none" rotWithShape="1">
                  <a:gsLst>
                    <a:gs pos="0">
                      <a:schemeClr val="bg2"/>
                    </a:gs>
                    <a:gs pos="50000">
                      <a:schemeClr val="bg1">
                        <a:lumMod val="95000"/>
                      </a:schemeClr>
                    </a:gs>
                    <a:gs pos="100000">
                      <a:schemeClr val="bg1">
                        <a:lumMod val="95000"/>
                      </a:schemeClr>
                    </a:gs>
                  </a:gsLst>
                  <a:lin ang="5400000" scaled="1"/>
                  <a:tileRect/>
                </a:gradFill>
                <a:latin typeface="+mj-lt"/>
              </a:rPr>
              <a:t>Database Administrator</a:t>
            </a:r>
          </a:p>
        </p:txBody>
      </p:sp>
      <p:sp>
        <p:nvSpPr>
          <p:cNvPr id="39" name="TextBox 38"/>
          <p:cNvSpPr txBox="1"/>
          <p:nvPr/>
        </p:nvSpPr>
        <p:spPr>
          <a:xfrm>
            <a:off x="2654866" y="5835799"/>
            <a:ext cx="1220206" cy="286232"/>
          </a:xfrm>
          <a:prstGeom prst="rect">
            <a:avLst/>
          </a:prstGeom>
          <a:noFill/>
        </p:spPr>
        <p:txBody>
          <a:bodyPr wrap="none" rtlCol="0">
            <a:spAutoFit/>
          </a:bodyPr>
          <a:lstStyle/>
          <a:p>
            <a:pPr algn="ctr">
              <a:lnSpc>
                <a:spcPct val="90000"/>
              </a:lnSpc>
            </a:pPr>
            <a:r>
              <a:rPr lang="en-US" sz="1400" dirty="0" smtClean="0">
                <a:gradFill flip="none" rotWithShape="1">
                  <a:gsLst>
                    <a:gs pos="0">
                      <a:schemeClr val="bg2"/>
                    </a:gs>
                    <a:gs pos="50000">
                      <a:schemeClr val="bg1">
                        <a:lumMod val="95000"/>
                      </a:schemeClr>
                    </a:gs>
                    <a:gs pos="100000">
                      <a:schemeClr val="bg1">
                        <a:lumMod val="95000"/>
                      </a:schemeClr>
                    </a:gs>
                  </a:gsLst>
                  <a:lin ang="5400000" scaled="1"/>
                  <a:tileRect/>
                </a:gradFill>
                <a:latin typeface="+mj-lt"/>
              </a:rPr>
              <a:t>Control Point</a:t>
            </a:r>
            <a:endParaRPr lang="en-US" sz="1400" dirty="0">
              <a:gradFill flip="none" rotWithShape="1">
                <a:gsLst>
                  <a:gs pos="0">
                    <a:schemeClr val="bg2"/>
                  </a:gs>
                  <a:gs pos="50000">
                    <a:schemeClr val="bg1">
                      <a:lumMod val="95000"/>
                    </a:schemeClr>
                  </a:gs>
                  <a:gs pos="100000">
                    <a:schemeClr val="bg1">
                      <a:lumMod val="95000"/>
                    </a:schemeClr>
                  </a:gs>
                </a:gsLst>
                <a:lin ang="5400000" scaled="1"/>
                <a:tileRect/>
              </a:gradFill>
              <a:latin typeface="+mj-lt"/>
            </a:endParaRPr>
          </a:p>
        </p:txBody>
      </p:sp>
      <p:pic>
        <p:nvPicPr>
          <p:cNvPr id="20" name="Picture 19" descr="Generic_DAP.png"/>
          <p:cNvPicPr>
            <a:picLocks noChangeAspect="1"/>
          </p:cNvPicPr>
          <p:nvPr/>
        </p:nvPicPr>
        <p:blipFill>
          <a:blip r:embed="rId6" cstate="print"/>
          <a:stretch>
            <a:fillRect/>
          </a:stretch>
        </p:blipFill>
        <p:spPr>
          <a:xfrm>
            <a:off x="3809444" y="3714910"/>
            <a:ext cx="409575" cy="554632"/>
          </a:xfrm>
          <a:prstGeom prst="rect">
            <a:avLst/>
          </a:prstGeom>
        </p:spPr>
      </p:pic>
      <p:sp>
        <p:nvSpPr>
          <p:cNvPr id="50" name="TextBox 49"/>
          <p:cNvSpPr txBox="1"/>
          <p:nvPr/>
        </p:nvSpPr>
        <p:spPr>
          <a:xfrm>
            <a:off x="5779216" y="6288651"/>
            <a:ext cx="2021707" cy="286232"/>
          </a:xfrm>
          <a:prstGeom prst="rect">
            <a:avLst/>
          </a:prstGeom>
          <a:noFill/>
        </p:spPr>
        <p:txBody>
          <a:bodyPr wrap="none" rtlCol="0">
            <a:spAutoFit/>
          </a:bodyPr>
          <a:lstStyle/>
          <a:p>
            <a:pPr algn="ctr">
              <a:lnSpc>
                <a:spcPct val="90000"/>
              </a:lnSpc>
            </a:pPr>
            <a:r>
              <a:rPr lang="en-US" sz="1400" dirty="0" smtClean="0">
                <a:gradFill flip="none" rotWithShape="1">
                  <a:gsLst>
                    <a:gs pos="0">
                      <a:schemeClr val="bg2"/>
                    </a:gs>
                    <a:gs pos="50000">
                      <a:schemeClr val="bg1">
                        <a:lumMod val="95000"/>
                      </a:schemeClr>
                    </a:gs>
                    <a:gs pos="100000">
                      <a:schemeClr val="bg1">
                        <a:lumMod val="95000"/>
                      </a:schemeClr>
                    </a:gs>
                  </a:gsLst>
                  <a:lin ang="5400000" scaled="1"/>
                  <a:tileRect/>
                </a:gradFill>
                <a:latin typeface="+mj-lt"/>
              </a:rPr>
              <a:t>Managed Server Group</a:t>
            </a:r>
          </a:p>
        </p:txBody>
      </p:sp>
      <p:sp>
        <p:nvSpPr>
          <p:cNvPr id="58" name="Rectangle 57"/>
          <p:cNvSpPr/>
          <p:nvPr/>
        </p:nvSpPr>
        <p:spPr bwMode="auto">
          <a:xfrm>
            <a:off x="0" y="1187116"/>
            <a:ext cx="9144000" cy="689810"/>
          </a:xfrm>
          <a:prstGeom prst="rect">
            <a:avLst/>
          </a:prstGeom>
          <a:gradFill flip="none" rotWithShape="1">
            <a:gsLst>
              <a:gs pos="0">
                <a:schemeClr val="bg2">
                  <a:lumMod val="25000"/>
                </a:schemeClr>
              </a:gs>
              <a:gs pos="52000">
                <a:schemeClr val="tx1">
                  <a:lumMod val="50000"/>
                  <a:lumOff val="50000"/>
                </a:schemeClr>
              </a:gs>
              <a:gs pos="100000">
                <a:schemeClr val="bg2">
                  <a:lumMod val="25000"/>
                </a:schemeClr>
              </a:gs>
            </a:gsLst>
            <a:lin ang="36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sp>
        <p:nvSpPr>
          <p:cNvPr id="59" name="Round Same Side Corner Rectangle 58"/>
          <p:cNvSpPr/>
          <p:nvPr/>
        </p:nvSpPr>
        <p:spPr bwMode="auto">
          <a:xfrm flipH="1">
            <a:off x="3529264" y="786063"/>
            <a:ext cx="5062010" cy="898357"/>
          </a:xfrm>
          <a:prstGeom prst="round2SameRect">
            <a:avLst>
              <a:gd name="adj1" fmla="val 13277"/>
              <a:gd name="adj2" fmla="val 0"/>
            </a:avLst>
          </a:prstGeom>
          <a:gradFill flip="none" rotWithShape="1">
            <a:gsLst>
              <a:gs pos="0">
                <a:schemeClr val="accent1">
                  <a:lumMod val="75000"/>
                  <a:alpha val="80000"/>
                </a:schemeClr>
              </a:gs>
              <a:gs pos="52000">
                <a:srgbClr xmlns:mc="http://schemas.openxmlformats.org/markup-compatibility/2006" xmlns:a14="http://schemas.microsoft.com/office/drawing/2007/7/7/main" val="C00000" mc:Ignorable="">
                  <a:alpha val="70000"/>
                </a:srgbClr>
              </a:gs>
              <a:gs pos="100000">
                <a:schemeClr val="accent1">
                  <a:lumMod val="50000"/>
                  <a:alpha val="80000"/>
                </a:schemeClr>
              </a:gs>
            </a:gsLst>
            <a:lin ang="270000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sp>
        <p:nvSpPr>
          <p:cNvPr id="61" name="Rectangle 60"/>
          <p:cNvSpPr/>
          <p:nvPr/>
        </p:nvSpPr>
        <p:spPr bwMode="auto">
          <a:xfrm>
            <a:off x="0" y="1283366"/>
            <a:ext cx="9144000" cy="481263"/>
          </a:xfrm>
          <a:prstGeom prst="rect">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p:spPr>
        <p:txBody>
          <a:bodyPr vert="horz" wrap="square" lIns="5120640" tIns="45710" rIns="0" bIns="41145" numCol="1" rtlCol="0" anchor="ctr" anchorCtr="1" compatLnSpc="1">
            <a:prstTxWarp prst="textNoShape">
              <a:avLst/>
            </a:prstTxWarp>
          </a:bodyPr>
          <a:lstStyle/>
          <a:p>
            <a:pPr algn="r" defTabSz="914099"/>
            <a:r>
              <a:rPr lang="en-US" sz="2400" dirty="0" smtClean="0">
                <a:gradFill flip="none" rotWithShape="1">
                  <a:gsLst>
                    <a:gs pos="0">
                      <a:schemeClr val="bg2"/>
                    </a:gs>
                    <a:gs pos="50000">
                      <a:schemeClr val="bg1">
                        <a:lumMod val="95000"/>
                      </a:schemeClr>
                    </a:gs>
                    <a:gs pos="100000">
                      <a:schemeClr val="bg1">
                        <a:lumMod val="95000"/>
                      </a:schemeClr>
                    </a:gs>
                  </a:gsLst>
                  <a:lin ang="5400000" scaled="1"/>
                  <a:tileRect/>
                </a:gradFill>
              </a:rPr>
              <a:t>Improve Efficiencies</a:t>
            </a:r>
          </a:p>
        </p:txBody>
      </p:sp>
      <p:sp>
        <p:nvSpPr>
          <p:cNvPr id="62" name="TextBox 61"/>
          <p:cNvSpPr txBox="1"/>
          <p:nvPr/>
        </p:nvSpPr>
        <p:spPr>
          <a:xfrm>
            <a:off x="3481139" y="845934"/>
            <a:ext cx="5157536" cy="341632"/>
          </a:xfrm>
          <a:prstGeom prst="rect">
            <a:avLst/>
          </a:prstGeom>
          <a:noFill/>
        </p:spPr>
        <p:txBody>
          <a:bodyPr wrap="square" rtlCol="0">
            <a:spAutoFit/>
          </a:bodyPr>
          <a:lstStyle/>
          <a:p>
            <a:pPr indent="-396875" algn="ctr">
              <a:lnSpc>
                <a:spcPct val="90000"/>
              </a:lnSpc>
              <a:spcBef>
                <a:spcPct val="20000"/>
              </a:spcBef>
              <a:buClr>
                <a:srgbClr xmlns:mc="http://schemas.openxmlformats.org/markup-compatibility/2006" xmlns:a14="http://schemas.microsoft.com/office/drawing/2007/7/7/main" val="777777" mc:Ignorable=""/>
              </a:buClr>
            </a:pPr>
            <a:r>
              <a:rPr lang="en-US" dirty="0" smtClean="0">
                <a:gradFill flip="none" rotWithShape="1">
                  <a:gsLst>
                    <a:gs pos="0">
                      <a:srgbClr xmlns:mc="http://schemas.openxmlformats.org/markup-compatibility/2006" xmlns:a14="http://schemas.microsoft.com/office/drawing/2007/7/7/main" val="828282" mc:Ignorable="">
                        <a:shade val="30000"/>
                        <a:satMod val="115000"/>
                      </a:srgbClr>
                    </a:gs>
                    <a:gs pos="50000">
                      <a:srgbClr xmlns:mc="http://schemas.openxmlformats.org/markup-compatibility/2006" xmlns:a14="http://schemas.microsoft.com/office/drawing/2007/7/7/main" val="828282" mc:Ignorable="">
                        <a:shade val="67500"/>
                        <a:satMod val="115000"/>
                      </a:srgbClr>
                    </a:gs>
                    <a:gs pos="100000">
                      <a:srgbClr xmlns:mc="http://schemas.openxmlformats.org/markup-compatibility/2006" xmlns:a14="http://schemas.microsoft.com/office/drawing/2007/7/7/main" val="828282" mc:Ignorable="">
                        <a:shade val="100000"/>
                        <a:satMod val="115000"/>
                      </a:srgbClr>
                    </a:gs>
                  </a:gsLst>
                  <a:lin ang="16200000" scaled="1"/>
                  <a:tileRect/>
                </a:gradFill>
                <a:latin typeface="+mj-lt"/>
              </a:rPr>
              <a:t>CONTROL • OPTIMIZATION</a:t>
            </a:r>
            <a:r>
              <a:rPr lang="en-US" dirty="0" smtClean="0">
                <a:gradFill flip="none" rotWithShape="1">
                  <a:gsLst>
                    <a:gs pos="0">
                      <a:srgbClr xmlns:mc="http://schemas.openxmlformats.org/markup-compatibility/2006" xmlns:a14="http://schemas.microsoft.com/office/drawing/2007/7/7/main" val="828282" mc:Ignorable="">
                        <a:shade val="30000"/>
                        <a:satMod val="115000"/>
                      </a:srgbClr>
                    </a:gs>
                    <a:gs pos="50000">
                      <a:srgbClr xmlns:mc="http://schemas.openxmlformats.org/markup-compatibility/2006" xmlns:a14="http://schemas.microsoft.com/office/drawing/2007/7/7/main" val="828282" mc:Ignorable="">
                        <a:shade val="67500"/>
                        <a:satMod val="115000"/>
                      </a:srgbClr>
                    </a:gs>
                    <a:gs pos="100000">
                      <a:srgbClr xmlns:mc="http://schemas.openxmlformats.org/markup-compatibility/2006" xmlns:a14="http://schemas.microsoft.com/office/drawing/2007/7/7/main" val="828282" mc:Ignorable="">
                        <a:shade val="100000"/>
                        <a:satMod val="115000"/>
                      </a:srgbClr>
                    </a:gs>
                  </a:gsLst>
                  <a:lin ang="16200000" scaled="1"/>
                  <a:tileRect/>
                </a:gradFill>
                <a:latin typeface="+mj-lt"/>
                <a:cs typeface="Calibri"/>
              </a:rPr>
              <a:t> • </a:t>
            </a:r>
            <a:r>
              <a:rPr lang="en-US" dirty="0" smtClean="0">
                <a:gradFill flip="none" rotWithShape="1">
                  <a:gsLst>
                    <a:gs pos="0">
                      <a:schemeClr val="bg2"/>
                    </a:gs>
                    <a:gs pos="50000">
                      <a:schemeClr val="bg1">
                        <a:lumMod val="95000"/>
                      </a:schemeClr>
                    </a:gs>
                    <a:gs pos="100000">
                      <a:schemeClr val="bg1">
                        <a:lumMod val="95000"/>
                      </a:schemeClr>
                    </a:gs>
                  </a:gsLst>
                  <a:lin ang="5400000" scaled="1"/>
                  <a:tileRect/>
                </a:gradFill>
                <a:latin typeface="+mj-lt"/>
              </a:rPr>
              <a:t>EFFICIENCIES</a:t>
            </a:r>
          </a:p>
        </p:txBody>
      </p:sp>
      <p:sp>
        <p:nvSpPr>
          <p:cNvPr id="42" name="Rectangle 41"/>
          <p:cNvSpPr/>
          <p:nvPr/>
        </p:nvSpPr>
        <p:spPr bwMode="auto">
          <a:xfrm>
            <a:off x="360947" y="2622885"/>
            <a:ext cx="3208421" cy="802106"/>
          </a:xfrm>
          <a:prstGeom prst="rect">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xmlns:mc="http://schemas.openxmlformats.org/markup-compatibility/2006" xmlns:a14="http://schemas.microsoft.com/office/drawing/2007/7/7/main" val="FFFFFF" mc:Ignorable="">
                    <a:alpha val="33000"/>
                  </a:srgbClr>
                </a:gs>
                <a:gs pos="50000">
                  <a:srgbClr xmlns:mc="http://schemas.openxmlformats.org/markup-compatibility/2006" xmlns:a14="http://schemas.microsoft.com/office/drawing/2007/7/7/main" val="FFFFFF" mc:Ignorable="">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0" tIns="0" rIns="0" bIns="0" numCol="1" rtlCol="0" anchor="ctr" anchorCtr="1" compatLnSpc="1">
            <a:prstTxWarp prst="textNoShape">
              <a:avLst/>
            </a:prstTxWarp>
          </a:bodyPr>
          <a:lstStyle/>
          <a:p>
            <a:pPr algn="ctr">
              <a:spcAft>
                <a:spcPts val="300"/>
              </a:spcAft>
              <a:buClr>
                <a:srgbClr xmlns:mc="http://schemas.openxmlformats.org/markup-compatibility/2006" xmlns:a14="http://schemas.microsoft.com/office/drawing/2007/7/7/main" val="FFFFFF" mc:Ignorable=""/>
              </a:buClr>
              <a:buSzPct val="100000"/>
            </a:pPr>
            <a:r>
              <a:rPr lang="en-US" sz="16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latin typeface="Segoe UI" pitchFamily="34" charset="0"/>
                <a:ea typeface="Segoe UI" pitchFamily="34" charset="0"/>
                <a:cs typeface="Segoe UI" pitchFamily="34" charset="0"/>
              </a:rPr>
              <a:t>Integration with Visual Studio</a:t>
            </a:r>
          </a:p>
        </p:txBody>
      </p:sp>
      <p:grpSp>
        <p:nvGrpSpPr>
          <p:cNvPr id="101" name="Group 100"/>
          <p:cNvGrpSpPr/>
          <p:nvPr/>
        </p:nvGrpSpPr>
        <p:grpSpPr>
          <a:xfrm>
            <a:off x="3762438" y="2053907"/>
            <a:ext cx="1776448" cy="1582763"/>
            <a:chOff x="3762438" y="2053907"/>
            <a:chExt cx="1776448" cy="1582763"/>
          </a:xfrm>
        </p:grpSpPr>
        <p:sp>
          <p:nvSpPr>
            <p:cNvPr id="45" name="TextBox 44"/>
            <p:cNvSpPr txBox="1"/>
            <p:nvPr/>
          </p:nvSpPr>
          <p:spPr>
            <a:xfrm>
              <a:off x="3762438" y="3174385"/>
              <a:ext cx="1776448" cy="307777"/>
            </a:xfrm>
            <a:prstGeom prst="rect">
              <a:avLst/>
            </a:prstGeom>
            <a:noFill/>
          </p:spPr>
          <p:txBody>
            <a:bodyPr wrap="none" rtlCol="0">
              <a:spAutoFit/>
            </a:bodyPr>
            <a:lstStyle/>
            <a:p>
              <a:pPr algn="ctr"/>
              <a:r>
                <a:rPr lang="en-US" sz="1400" dirty="0" smtClean="0">
                  <a:gradFill flip="none" rotWithShape="1">
                    <a:gsLst>
                      <a:gs pos="0">
                        <a:schemeClr val="bg2"/>
                      </a:gs>
                      <a:gs pos="50000">
                        <a:schemeClr val="bg1">
                          <a:lumMod val="95000"/>
                        </a:schemeClr>
                      </a:gs>
                      <a:gs pos="100000">
                        <a:schemeClr val="bg1">
                          <a:lumMod val="95000"/>
                        </a:schemeClr>
                      </a:gs>
                    </a:gsLst>
                    <a:lin ang="5400000" scaled="1"/>
                    <a:tileRect/>
                  </a:gradFill>
                  <a:latin typeface="+mj-lt"/>
                </a:rPr>
                <a:t>Data-Tier Developer</a:t>
              </a:r>
              <a:endParaRPr lang="en-US" sz="1400" dirty="0">
                <a:gradFill flip="none" rotWithShape="1">
                  <a:gsLst>
                    <a:gs pos="0">
                      <a:schemeClr val="bg2"/>
                    </a:gs>
                    <a:gs pos="50000">
                      <a:schemeClr val="bg1">
                        <a:lumMod val="95000"/>
                      </a:schemeClr>
                    </a:gs>
                    <a:gs pos="100000">
                      <a:schemeClr val="bg1">
                        <a:lumMod val="95000"/>
                      </a:schemeClr>
                    </a:gs>
                  </a:gsLst>
                  <a:lin ang="5400000" scaled="1"/>
                  <a:tileRect/>
                </a:gradFill>
                <a:latin typeface="+mj-lt"/>
              </a:endParaRPr>
            </a:p>
          </p:txBody>
        </p:sp>
        <p:grpSp>
          <p:nvGrpSpPr>
            <p:cNvPr id="49" name="Group 59"/>
            <p:cNvGrpSpPr/>
            <p:nvPr/>
          </p:nvGrpSpPr>
          <p:grpSpPr>
            <a:xfrm>
              <a:off x="4413775" y="2248162"/>
              <a:ext cx="870264" cy="819244"/>
              <a:chOff x="548632" y="1759880"/>
              <a:chExt cx="870264" cy="819244"/>
            </a:xfrm>
          </p:grpSpPr>
          <p:sp>
            <p:nvSpPr>
              <p:cNvPr id="51" name="Oval 50"/>
              <p:cNvSpPr/>
              <p:nvPr/>
            </p:nvSpPr>
            <p:spPr bwMode="auto">
              <a:xfrm>
                <a:off x="602677" y="1759880"/>
                <a:ext cx="816219" cy="819244"/>
              </a:xfrm>
              <a:prstGeom prst="ellipse">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xmlns:mc="http://schemas.openxmlformats.org/markup-compatibility/2006" xmlns:a14="http://schemas.microsoft.com/office/drawing/2007/7/7/main" val="FFFFFF" mc:Ignorable="">
                        <a:alpha val="33000"/>
                      </a:srgbClr>
                    </a:gs>
                    <a:gs pos="50000">
                      <a:srgbClr xmlns:mc="http://schemas.openxmlformats.org/markup-compatibility/2006" xmlns:a14="http://schemas.microsoft.com/office/drawing/2007/7/7/main" val="FFFFFF" mc:Ignorable="">
                        <a:alpha val="0"/>
                      </a:srgbClr>
                    </a:gs>
                    <a:gs pos="100000">
                      <a:srgbClr xmlns:mc="http://schemas.openxmlformats.org/markup-compatibility/2006" xmlns:a14="http://schemas.microsoft.com/office/drawing/2007/7/7/main" val="000000" mc:Ignorable="">
                        <a:alpha val="45000"/>
                      </a:srgbClr>
                    </a:gs>
                  </a:gsLst>
                  <a:lin ang="108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pic>
            <p:nvPicPr>
              <p:cNvPr id="52" name="Picture 3" descr="C:\Users\mollie\Desktop\desktop files are all in here\jpegs pngs\laptop.png"/>
              <p:cNvPicPr>
                <a:picLocks noChangeAspect="1" noChangeArrowheads="1"/>
              </p:cNvPicPr>
              <p:nvPr/>
            </p:nvPicPr>
            <p:blipFill>
              <a:blip r:embed="rId7" cstate="print"/>
              <a:srcRect/>
              <a:stretch>
                <a:fillRect/>
              </a:stretch>
            </p:blipFill>
            <p:spPr bwMode="auto">
              <a:xfrm flipH="1">
                <a:off x="548632" y="1860331"/>
                <a:ext cx="859753" cy="696398"/>
              </a:xfrm>
              <a:prstGeom prst="rect">
                <a:avLst/>
              </a:prstGeom>
              <a:noFill/>
            </p:spPr>
          </p:pic>
        </p:grpSp>
        <p:pic>
          <p:nvPicPr>
            <p:cNvPr id="56" name="Picture 5" descr="C:\Program Files\Microsoft Resource DVD Artwork\DVD_ART\BoxShots_Logos\People Ready\PRB man 3 silouette people ready.png"/>
            <p:cNvPicPr>
              <a:picLocks noChangeAspect="1" noChangeArrowheads="1"/>
            </p:cNvPicPr>
            <p:nvPr/>
          </p:nvPicPr>
          <p:blipFill>
            <a:blip r:embed="rId8" cstate="print">
              <a:lum bright="87000"/>
            </a:blip>
            <a:srcRect/>
            <a:stretch>
              <a:fillRect/>
            </a:stretch>
          </p:blipFill>
          <p:spPr bwMode="auto">
            <a:xfrm rot="-120000" flipH="1">
              <a:off x="3937981" y="2053907"/>
              <a:ext cx="466575" cy="1168164"/>
            </a:xfrm>
            <a:prstGeom prst="rect">
              <a:avLst/>
            </a:prstGeom>
            <a:noFill/>
            <a:effectLst>
              <a:outerShdw blurRad="50800" dist="38100" dir="2700000" algn="tl" rotWithShape="0">
                <a:prstClr val="black">
                  <a:alpha val="40000"/>
                </a:prstClr>
              </a:outerShdw>
            </a:effectLst>
          </p:spPr>
        </p:pic>
        <p:pic>
          <p:nvPicPr>
            <p:cNvPr id="1026" name="Picture 2" descr="C:\Users\adi\Desktop\_Work_in_Progress\936\VS_h_rgb_r.png"/>
            <p:cNvPicPr>
              <a:picLocks noChangeAspect="1" noChangeArrowheads="1"/>
            </p:cNvPicPr>
            <p:nvPr/>
          </p:nvPicPr>
          <p:blipFill>
            <a:blip r:embed="rId9" cstate="print"/>
            <a:srcRect/>
            <a:stretch>
              <a:fillRect/>
            </a:stretch>
          </p:blipFill>
          <p:spPr bwMode="auto">
            <a:xfrm>
              <a:off x="4136312" y="3484340"/>
              <a:ext cx="1028701" cy="152330"/>
            </a:xfrm>
            <a:prstGeom prst="rect">
              <a:avLst/>
            </a:prstGeom>
            <a:noFill/>
          </p:spPr>
        </p:pic>
      </p:grpSp>
      <p:grpSp>
        <p:nvGrpSpPr>
          <p:cNvPr id="88" name="Group 87"/>
          <p:cNvGrpSpPr/>
          <p:nvPr/>
        </p:nvGrpSpPr>
        <p:grpSpPr>
          <a:xfrm>
            <a:off x="631896" y="4768532"/>
            <a:ext cx="1346058" cy="1168164"/>
            <a:chOff x="3937981" y="2053907"/>
            <a:chExt cx="1346058" cy="1168164"/>
          </a:xfrm>
        </p:grpSpPr>
        <p:grpSp>
          <p:nvGrpSpPr>
            <p:cNvPr id="89" name="Group 59"/>
            <p:cNvGrpSpPr/>
            <p:nvPr/>
          </p:nvGrpSpPr>
          <p:grpSpPr>
            <a:xfrm>
              <a:off x="4413775" y="2248162"/>
              <a:ext cx="870264" cy="819244"/>
              <a:chOff x="548632" y="1759880"/>
              <a:chExt cx="870264" cy="819244"/>
            </a:xfrm>
          </p:grpSpPr>
          <p:sp>
            <p:nvSpPr>
              <p:cNvPr id="91" name="Oval 90"/>
              <p:cNvSpPr/>
              <p:nvPr/>
            </p:nvSpPr>
            <p:spPr bwMode="auto">
              <a:xfrm>
                <a:off x="602677" y="1759880"/>
                <a:ext cx="816219" cy="819244"/>
              </a:xfrm>
              <a:prstGeom prst="ellipse">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xmlns:mc="http://schemas.openxmlformats.org/markup-compatibility/2006" xmlns:a14="http://schemas.microsoft.com/office/drawing/2007/7/7/main" val="FFFFFF" mc:Ignorable="">
                        <a:alpha val="33000"/>
                      </a:srgbClr>
                    </a:gs>
                    <a:gs pos="50000">
                      <a:srgbClr xmlns:mc="http://schemas.openxmlformats.org/markup-compatibility/2006" xmlns:a14="http://schemas.microsoft.com/office/drawing/2007/7/7/main" val="FFFFFF" mc:Ignorable="">
                        <a:alpha val="0"/>
                      </a:srgbClr>
                    </a:gs>
                    <a:gs pos="100000">
                      <a:srgbClr xmlns:mc="http://schemas.openxmlformats.org/markup-compatibility/2006" xmlns:a14="http://schemas.microsoft.com/office/drawing/2007/7/7/main" val="000000" mc:Ignorable="">
                        <a:alpha val="45000"/>
                      </a:srgbClr>
                    </a:gs>
                  </a:gsLst>
                  <a:lin ang="108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pic>
            <p:nvPicPr>
              <p:cNvPr id="92" name="Picture 3" descr="C:\Users\mollie\Desktop\desktop files are all in here\jpegs pngs\laptop.png"/>
              <p:cNvPicPr>
                <a:picLocks noChangeAspect="1" noChangeArrowheads="1"/>
              </p:cNvPicPr>
              <p:nvPr/>
            </p:nvPicPr>
            <p:blipFill>
              <a:blip r:embed="rId7" cstate="print"/>
              <a:srcRect/>
              <a:stretch>
                <a:fillRect/>
              </a:stretch>
            </p:blipFill>
            <p:spPr bwMode="auto">
              <a:xfrm flipH="1">
                <a:off x="548632" y="1860331"/>
                <a:ext cx="859753" cy="696398"/>
              </a:xfrm>
              <a:prstGeom prst="rect">
                <a:avLst/>
              </a:prstGeom>
              <a:noFill/>
            </p:spPr>
          </p:pic>
        </p:grpSp>
        <p:pic>
          <p:nvPicPr>
            <p:cNvPr id="90" name="Picture 5" descr="C:\Program Files\Microsoft Resource DVD Artwork\DVD_ART\BoxShots_Logos\People Ready\PRB man 3 silouette people ready.png"/>
            <p:cNvPicPr>
              <a:picLocks noChangeAspect="1" noChangeArrowheads="1"/>
            </p:cNvPicPr>
            <p:nvPr/>
          </p:nvPicPr>
          <p:blipFill>
            <a:blip r:embed="rId8" cstate="print">
              <a:lum bright="87000"/>
            </a:blip>
            <a:srcRect/>
            <a:stretch>
              <a:fillRect/>
            </a:stretch>
          </p:blipFill>
          <p:spPr bwMode="auto">
            <a:xfrm rot="-120000" flipH="1">
              <a:off x="3937981" y="2053907"/>
              <a:ext cx="466575" cy="1168164"/>
            </a:xfrm>
            <a:prstGeom prst="rect">
              <a:avLst/>
            </a:prstGeom>
            <a:noFill/>
            <a:effectLst>
              <a:outerShdw blurRad="50800" dist="38100" dir="2700000" algn="tl" rotWithShape="0">
                <a:prstClr val="black">
                  <a:alpha val="40000"/>
                </a:prstClr>
              </a:outerShdw>
            </a:effectLst>
          </p:spPr>
        </p:pic>
      </p:grpSp>
      <p:grpSp>
        <p:nvGrpSpPr>
          <p:cNvPr id="65" name="Group 64"/>
          <p:cNvGrpSpPr/>
          <p:nvPr/>
        </p:nvGrpSpPr>
        <p:grpSpPr>
          <a:xfrm>
            <a:off x="2195354" y="5151529"/>
            <a:ext cx="572140" cy="490341"/>
            <a:chOff x="-2150050" y="5398176"/>
            <a:chExt cx="572140" cy="490341"/>
          </a:xfrm>
        </p:grpSpPr>
        <p:sp>
          <p:nvSpPr>
            <p:cNvPr id="75" name="Isosceles Triangle 74"/>
            <p:cNvSpPr/>
            <p:nvPr/>
          </p:nvSpPr>
          <p:spPr bwMode="auto">
            <a:xfrm rot="5400000">
              <a:off x="-1964772" y="5501656"/>
              <a:ext cx="482321" cy="291402"/>
            </a:xfrm>
            <a:prstGeom prst="triangle">
              <a:avLst/>
            </a:prstGeom>
            <a:gradFill>
              <a:gsLst>
                <a:gs pos="0">
                  <a:schemeClr val="bg1">
                    <a:lumMod val="95000"/>
                  </a:schemeClr>
                </a:gs>
                <a:gs pos="100000">
                  <a:schemeClr val="bg1">
                    <a:lumMod val="75000"/>
                    <a:alpha val="0"/>
                  </a:schemeClr>
                </a:gs>
              </a:gsLst>
              <a:lin ang="5400000" scaled="0"/>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76" name="Isosceles Triangle 75"/>
            <p:cNvSpPr/>
            <p:nvPr/>
          </p:nvSpPr>
          <p:spPr bwMode="auto">
            <a:xfrm rot="16200000">
              <a:off x="-2245510" y="5493636"/>
              <a:ext cx="482321" cy="291402"/>
            </a:xfrm>
            <a:prstGeom prst="triangle">
              <a:avLst/>
            </a:prstGeom>
            <a:gradFill>
              <a:gsLst>
                <a:gs pos="0">
                  <a:schemeClr val="bg1">
                    <a:lumMod val="95000"/>
                  </a:schemeClr>
                </a:gs>
                <a:gs pos="100000">
                  <a:schemeClr val="bg1">
                    <a:lumMod val="75000"/>
                    <a:alpha val="0"/>
                  </a:schemeClr>
                </a:gs>
              </a:gsLst>
              <a:lin ang="5400000" scaled="0"/>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grpSp>
        <p:nvGrpSpPr>
          <p:cNvPr id="87" name="Group 86"/>
          <p:cNvGrpSpPr/>
          <p:nvPr/>
        </p:nvGrpSpPr>
        <p:grpSpPr>
          <a:xfrm>
            <a:off x="6523798" y="2362839"/>
            <a:ext cx="1500851" cy="1076400"/>
            <a:chOff x="6523798" y="2212711"/>
            <a:chExt cx="1500851" cy="1076400"/>
          </a:xfrm>
        </p:grpSpPr>
        <p:pic>
          <p:nvPicPr>
            <p:cNvPr id="83" name="Picture 13"/>
            <p:cNvPicPr>
              <a:picLocks noChangeAspect="1" noChangeArrowheads="1"/>
            </p:cNvPicPr>
            <p:nvPr/>
          </p:nvPicPr>
          <p:blipFill>
            <a:blip r:embed="rId10" cstate="screen">
              <a:lum bright="10000"/>
            </a:blip>
            <a:srcRect/>
            <a:stretch>
              <a:fillRect/>
            </a:stretch>
          </p:blipFill>
          <p:spPr bwMode="auto">
            <a:xfrm>
              <a:off x="6783414" y="2616411"/>
              <a:ext cx="1241235" cy="672700"/>
            </a:xfrm>
            <a:prstGeom prst="rect">
              <a:avLst/>
            </a:prstGeom>
            <a:noFill/>
            <a:ln w="9525">
              <a:noFill/>
              <a:miter lim="800000"/>
              <a:headEnd/>
              <a:tailEnd/>
            </a:ln>
            <a:effectLst/>
          </p:spPr>
        </p:pic>
        <p:pic>
          <p:nvPicPr>
            <p:cNvPr id="93" name="Picture 92"/>
            <p:cNvPicPr>
              <a:picLocks noChangeAspect="1"/>
            </p:cNvPicPr>
            <p:nvPr/>
          </p:nvPicPr>
          <p:blipFill>
            <a:blip r:embed="rId11" cstate="print">
              <a:extLst>
                <a:ext uri="28A0092B-C50C-407e-A947-70E740481C1C">
                  <a14:useLocalDpi xmlns:a14="http://schemas.microsoft.com/office/drawing/2007/7/7/main" val="0"/>
                </a:ext>
              </a:extLst>
            </a:blip>
            <a:stretch>
              <a:fillRect/>
            </a:stretch>
          </p:blipFill>
          <p:spPr>
            <a:xfrm>
              <a:off x="6523798" y="2212711"/>
              <a:ext cx="1463040" cy="455224"/>
            </a:xfrm>
            <a:prstGeom prst="rect">
              <a:avLst/>
            </a:prstGeom>
            <a:noFill/>
            <a:ln>
              <a:noFill/>
            </a:ln>
          </p:spPr>
        </p:pic>
      </p:grpSp>
      <p:pic>
        <p:nvPicPr>
          <p:cNvPr id="85" name="Picture 84" descr="Generic_DAP.png"/>
          <p:cNvPicPr>
            <a:picLocks noChangeAspect="1"/>
          </p:cNvPicPr>
          <p:nvPr/>
        </p:nvPicPr>
        <p:blipFill>
          <a:blip r:embed="rId6" cstate="print"/>
          <a:stretch>
            <a:fillRect/>
          </a:stretch>
        </p:blipFill>
        <p:spPr>
          <a:xfrm>
            <a:off x="5190143" y="2693602"/>
            <a:ext cx="409575" cy="554632"/>
          </a:xfrm>
          <a:prstGeom prst="rect">
            <a:avLst/>
          </a:prstGeom>
        </p:spPr>
      </p:pic>
      <p:pic>
        <p:nvPicPr>
          <p:cNvPr id="99" name="Picture 98" descr="Generic_DAP.png"/>
          <p:cNvPicPr>
            <a:picLocks noChangeAspect="1"/>
          </p:cNvPicPr>
          <p:nvPr/>
        </p:nvPicPr>
        <p:blipFill>
          <a:blip r:embed="rId6" cstate="print"/>
          <a:stretch>
            <a:fillRect/>
          </a:stretch>
        </p:blipFill>
        <p:spPr>
          <a:xfrm>
            <a:off x="3336322" y="4756688"/>
            <a:ext cx="409575" cy="554632"/>
          </a:xfrm>
          <a:prstGeom prst="rect">
            <a:avLst/>
          </a:prstGeom>
        </p:spPr>
      </p:pic>
    </p:spTree>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500"/>
                                        <p:tgtEl>
                                          <p:spTgt spid="58"/>
                                        </p:tgtEl>
                                      </p:cBhvr>
                                    </p:animEffect>
                                  </p:childTnLst>
                                </p:cTn>
                              </p:par>
                              <p:par>
                                <p:cTn id="11" presetID="47" presetClass="entr" presetSubtype="0"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fade">
                                      <p:cBhvr>
                                        <p:cTn id="13" dur="1000"/>
                                        <p:tgtEl>
                                          <p:spTgt spid="59"/>
                                        </p:tgtEl>
                                      </p:cBhvr>
                                    </p:animEffect>
                                    <p:anim calcmode="lin" valueType="num">
                                      <p:cBhvr>
                                        <p:cTn id="14" dur="1000" fill="hold"/>
                                        <p:tgtEl>
                                          <p:spTgt spid="59"/>
                                        </p:tgtEl>
                                        <p:attrNameLst>
                                          <p:attrName>ppt_x</p:attrName>
                                        </p:attrNameLst>
                                      </p:cBhvr>
                                      <p:tavLst>
                                        <p:tav tm="0">
                                          <p:val>
                                            <p:strVal val="#ppt_x"/>
                                          </p:val>
                                        </p:tav>
                                        <p:tav tm="100000">
                                          <p:val>
                                            <p:strVal val="#ppt_x"/>
                                          </p:val>
                                        </p:tav>
                                      </p:tavLst>
                                    </p:anim>
                                    <p:anim calcmode="lin" valueType="num">
                                      <p:cBhvr>
                                        <p:cTn id="15" dur="1000" fill="hold"/>
                                        <p:tgtEl>
                                          <p:spTgt spid="5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fade">
                                      <p:cBhvr>
                                        <p:cTn id="18" dur="1000"/>
                                        <p:tgtEl>
                                          <p:spTgt spid="61"/>
                                        </p:tgtEl>
                                      </p:cBhvr>
                                    </p:animEffect>
                                    <p:anim calcmode="lin" valueType="num">
                                      <p:cBhvr>
                                        <p:cTn id="19" dur="1000" fill="hold"/>
                                        <p:tgtEl>
                                          <p:spTgt spid="61"/>
                                        </p:tgtEl>
                                        <p:attrNameLst>
                                          <p:attrName>ppt_x</p:attrName>
                                        </p:attrNameLst>
                                      </p:cBhvr>
                                      <p:tavLst>
                                        <p:tav tm="0">
                                          <p:val>
                                            <p:strVal val="#ppt_x"/>
                                          </p:val>
                                        </p:tav>
                                        <p:tav tm="100000">
                                          <p:val>
                                            <p:strVal val="#ppt_x"/>
                                          </p:val>
                                        </p:tav>
                                      </p:tavLst>
                                    </p:anim>
                                    <p:anim calcmode="lin" valueType="num">
                                      <p:cBhvr>
                                        <p:cTn id="20"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nodeType="clickEffect">
                                  <p:stCondLst>
                                    <p:cond delay="0"/>
                                  </p:stCondLst>
                                  <p:childTnLst>
                                    <p:animScale>
                                      <p:cBhvr>
                                        <p:cTn id="24" dur="500" fill="hold"/>
                                        <p:tgtEl>
                                          <p:spTgt spid="101"/>
                                        </p:tgtEl>
                                      </p:cBhvr>
                                      <p:by x="125000" y="125000"/>
                                    </p:animScale>
                                  </p:childTnLst>
                                </p:cTn>
                              </p:par>
                            </p:childTnLst>
                          </p:cTn>
                        </p:par>
                        <p:par>
                          <p:cTn id="25" fill="hold">
                            <p:stCondLst>
                              <p:cond delay="500"/>
                            </p:stCondLst>
                            <p:childTnLst>
                              <p:par>
                                <p:cTn id="26" presetID="6" presetClass="emph" presetSubtype="0" fill="hold" nodeType="afterEffect">
                                  <p:stCondLst>
                                    <p:cond delay="0"/>
                                  </p:stCondLst>
                                  <p:childTnLst>
                                    <p:animScale>
                                      <p:cBhvr>
                                        <p:cTn id="27" dur="500" fill="hold"/>
                                        <p:tgtEl>
                                          <p:spTgt spid="101"/>
                                        </p:tgtEl>
                                      </p:cBhvr>
                                      <p:by x="75000" y="75000"/>
                                    </p:animScale>
                                  </p:childTnLst>
                                </p:cTn>
                              </p:par>
                              <p:par>
                                <p:cTn id="28" presetID="47" presetClass="entr" presetSubtype="0"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1000"/>
                                        <p:tgtEl>
                                          <p:spTgt spid="41"/>
                                        </p:tgtEl>
                                      </p:cBhvr>
                                    </p:animEffect>
                                    <p:anim calcmode="lin" valueType="num">
                                      <p:cBhvr>
                                        <p:cTn id="31" dur="1000" fill="hold"/>
                                        <p:tgtEl>
                                          <p:spTgt spid="41"/>
                                        </p:tgtEl>
                                        <p:attrNameLst>
                                          <p:attrName>ppt_x</p:attrName>
                                        </p:attrNameLst>
                                      </p:cBhvr>
                                      <p:tavLst>
                                        <p:tav tm="0">
                                          <p:val>
                                            <p:strVal val="#ppt_x"/>
                                          </p:val>
                                        </p:tav>
                                        <p:tav tm="100000">
                                          <p:val>
                                            <p:strVal val="#ppt_x"/>
                                          </p:val>
                                        </p:tav>
                                      </p:tavLst>
                                    </p:anim>
                                    <p:anim calcmode="lin" valueType="num">
                                      <p:cBhvr>
                                        <p:cTn id="32"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par>
                          <p:cTn id="37" fill="hold">
                            <p:stCondLst>
                              <p:cond delay="0"/>
                            </p:stCondLst>
                            <p:childTnLst>
                              <p:par>
                                <p:cTn id="38" presetID="0" presetClass="path" presetSubtype="0" accel="50000" decel="50000" fill="hold" nodeType="afterEffect">
                                  <p:stCondLst>
                                    <p:cond delay="0"/>
                                  </p:stCondLst>
                                  <p:childTnLst>
                                    <p:animMotion origin="layout" path="M -0.0033 0.00602 L -0.05712 0.2019 " pathEditMode="relative" rAng="0" ptsTypes="AA">
                                      <p:cBhvr>
                                        <p:cTn id="39" dur="2000" fill="hold"/>
                                        <p:tgtEl>
                                          <p:spTgt spid="20"/>
                                        </p:tgtEl>
                                        <p:attrNameLst>
                                          <p:attrName>ppt_x</p:attrName>
                                          <p:attrName>ppt_y</p:attrName>
                                        </p:attrNameLst>
                                      </p:cBhvr>
                                      <p:rCtr x="-27" y="98"/>
                                    </p:animMotion>
                                  </p:childTnLst>
                                </p:cTn>
                              </p:par>
                            </p:childTnLst>
                          </p:cTn>
                        </p:par>
                        <p:par>
                          <p:cTn id="40" fill="hold">
                            <p:stCondLst>
                              <p:cond delay="2000"/>
                            </p:stCondLst>
                            <p:childTnLst>
                              <p:par>
                                <p:cTn id="41" presetID="0" presetClass="path" presetSubtype="0" accel="50000" decel="50000" fill="hold" nodeType="afterEffect">
                                  <p:stCondLst>
                                    <p:cond delay="0"/>
                                  </p:stCondLst>
                                  <p:childTnLst>
                                    <p:animMotion origin="layout" path="M -0.05712 0.20189 L 0.22084 0.02451 " pathEditMode="relative" rAng="0" ptsTypes="AA">
                                      <p:cBhvr>
                                        <p:cTn id="42" dur="2000" fill="hold"/>
                                        <p:tgtEl>
                                          <p:spTgt spid="20"/>
                                        </p:tgtEl>
                                        <p:attrNameLst>
                                          <p:attrName>ppt_x</p:attrName>
                                          <p:attrName>ppt_y</p:attrName>
                                        </p:attrNameLst>
                                      </p:cBhvr>
                                      <p:rCtr x="139" y="-89"/>
                                    </p:animMotion>
                                  </p:childTnLst>
                                </p:cTn>
                              </p:par>
                              <p:par>
                                <p:cTn id="43" presetID="47"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1000"/>
                                        <p:tgtEl>
                                          <p:spTgt spid="42"/>
                                        </p:tgtEl>
                                      </p:cBhvr>
                                    </p:animEffect>
                                    <p:anim calcmode="lin" valueType="num">
                                      <p:cBhvr>
                                        <p:cTn id="46" dur="1000" fill="hold"/>
                                        <p:tgtEl>
                                          <p:spTgt spid="42"/>
                                        </p:tgtEl>
                                        <p:attrNameLst>
                                          <p:attrName>ppt_x</p:attrName>
                                        </p:attrNameLst>
                                      </p:cBhvr>
                                      <p:tavLst>
                                        <p:tav tm="0">
                                          <p:val>
                                            <p:strVal val="#ppt_x"/>
                                          </p:val>
                                        </p:tav>
                                        <p:tav tm="100000">
                                          <p:val>
                                            <p:strVal val="#ppt_x"/>
                                          </p:val>
                                        </p:tav>
                                      </p:tavLst>
                                    </p:anim>
                                    <p:anim calcmode="lin" valueType="num">
                                      <p:cBhvr>
                                        <p:cTn id="47"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0" presetClass="path" presetSubtype="0" accel="50000" decel="50000" fill="hold" nodeType="clickEffect">
                                  <p:stCondLst>
                                    <p:cond delay="0"/>
                                  </p:stCondLst>
                                  <p:childTnLst>
                                    <p:animMotion origin="layout" path="M 0.22084 0.02451 L 0.32101 0.08903 " pathEditMode="relative" rAng="0" ptsTypes="AA">
                                      <p:cBhvr>
                                        <p:cTn id="51" dur="2000" fill="hold"/>
                                        <p:tgtEl>
                                          <p:spTgt spid="20"/>
                                        </p:tgtEl>
                                        <p:attrNameLst>
                                          <p:attrName>ppt_x</p:attrName>
                                          <p:attrName>ppt_y</p:attrName>
                                        </p:attrNameLst>
                                      </p:cBhvr>
                                      <p:rCtr x="50" y="32"/>
                                    </p:animMotion>
                                  </p:childTnLst>
                                </p:cTn>
                              </p:par>
                              <p:par>
                                <p:cTn id="52" presetID="47" presetClass="entr" presetSubtype="0" fill="hold" grpId="0" nodeType="with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fade">
                                      <p:cBhvr>
                                        <p:cTn id="54" dur="1000"/>
                                        <p:tgtEl>
                                          <p:spTgt spid="47"/>
                                        </p:tgtEl>
                                      </p:cBhvr>
                                    </p:animEffect>
                                    <p:anim calcmode="lin" valueType="num">
                                      <p:cBhvr>
                                        <p:cTn id="55" dur="1000" fill="hold"/>
                                        <p:tgtEl>
                                          <p:spTgt spid="47"/>
                                        </p:tgtEl>
                                        <p:attrNameLst>
                                          <p:attrName>ppt_x</p:attrName>
                                        </p:attrNameLst>
                                      </p:cBhvr>
                                      <p:tavLst>
                                        <p:tav tm="0">
                                          <p:val>
                                            <p:strVal val="#ppt_x"/>
                                          </p:val>
                                        </p:tav>
                                        <p:tav tm="100000">
                                          <p:val>
                                            <p:strVal val="#ppt_x"/>
                                          </p:val>
                                        </p:tav>
                                      </p:tavLst>
                                    </p:anim>
                                    <p:anim calcmode="lin" valueType="num">
                                      <p:cBhvr>
                                        <p:cTn id="56" dur="1000" fill="hold"/>
                                        <p:tgtEl>
                                          <p:spTgt spid="47"/>
                                        </p:tgtEl>
                                        <p:attrNameLst>
                                          <p:attrName>ppt_y</p:attrName>
                                        </p:attrNameLst>
                                      </p:cBhvr>
                                      <p:tavLst>
                                        <p:tav tm="0">
                                          <p:val>
                                            <p:strVal val="#ppt_y-.1"/>
                                          </p:val>
                                        </p:tav>
                                        <p:tav tm="100000">
                                          <p:val>
                                            <p:strVal val="#ppt_y"/>
                                          </p:val>
                                        </p:tav>
                                      </p:tavLst>
                                    </p:anim>
                                  </p:childTnLst>
                                </p:cTn>
                              </p:par>
                              <p:par>
                                <p:cTn id="57" presetID="22" presetClass="entr" presetSubtype="8" fill="hold" grpId="0" nodeType="with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left)">
                                      <p:cBhvr>
                                        <p:cTn id="59" dur="500"/>
                                        <p:tgtEl>
                                          <p:spTgt spid="84"/>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nodeType="clickEffect">
                                  <p:stCondLst>
                                    <p:cond delay="0"/>
                                  </p:stCondLst>
                                  <p:childTnLst>
                                    <p:set>
                                      <p:cBhvr>
                                        <p:cTn id="63" dur="1" fill="hold">
                                          <p:stCondLst>
                                            <p:cond delay="0"/>
                                          </p:stCondLst>
                                        </p:cTn>
                                        <p:tgtEl>
                                          <p:spTgt spid="20"/>
                                        </p:tgtEl>
                                        <p:attrNameLst>
                                          <p:attrName>style.visibility</p:attrName>
                                        </p:attrNameLst>
                                      </p:cBhvr>
                                      <p:to>
                                        <p:strVal val="hidden"/>
                                      </p:to>
                                    </p:set>
                                  </p:childTnLst>
                                </p:cTn>
                              </p:par>
                              <p:par>
                                <p:cTn id="64" presetID="10" presetClass="entr" presetSubtype="0" fill="hold" nodeType="withEffect">
                                  <p:stCondLst>
                                    <p:cond delay="0"/>
                                  </p:stCondLst>
                                  <p:childTnLst>
                                    <p:set>
                                      <p:cBhvr>
                                        <p:cTn id="65" dur="1" fill="hold">
                                          <p:stCondLst>
                                            <p:cond delay="0"/>
                                          </p:stCondLst>
                                        </p:cTn>
                                        <p:tgtEl>
                                          <p:spTgt spid="85"/>
                                        </p:tgtEl>
                                        <p:attrNameLst>
                                          <p:attrName>style.visibility</p:attrName>
                                        </p:attrNameLst>
                                      </p:cBhvr>
                                      <p:to>
                                        <p:strVal val="visible"/>
                                      </p:to>
                                    </p:set>
                                    <p:animEffect transition="in" filter="fade">
                                      <p:cBhvr>
                                        <p:cTn id="66" dur="300"/>
                                        <p:tgtEl>
                                          <p:spTgt spid="85"/>
                                        </p:tgtEl>
                                      </p:cBhvr>
                                    </p:animEffect>
                                  </p:childTnLst>
                                </p:cTn>
                              </p:par>
                              <p:par>
                                <p:cTn id="67" presetID="1" presetClass="entr" presetSubtype="0" fill="hold" nodeType="withEffect">
                                  <p:stCondLst>
                                    <p:cond delay="0"/>
                                  </p:stCondLst>
                                  <p:childTnLst>
                                    <p:set>
                                      <p:cBhvr>
                                        <p:cTn id="68" dur="1" fill="hold">
                                          <p:stCondLst>
                                            <p:cond delay="0"/>
                                          </p:stCondLst>
                                        </p:cTn>
                                        <p:tgtEl>
                                          <p:spTgt spid="87"/>
                                        </p:tgtEl>
                                        <p:attrNameLst>
                                          <p:attrName>style.visibility</p:attrName>
                                        </p:attrNameLst>
                                      </p:cBhvr>
                                      <p:to>
                                        <p:strVal val="visible"/>
                                      </p:to>
                                    </p:set>
                                  </p:childTnLst>
                                </p:cTn>
                              </p:par>
                              <p:par>
                                <p:cTn id="69" presetID="0" presetClass="path" presetSubtype="0" accel="50000" decel="50000" fill="hold" nodeType="withEffect">
                                  <p:stCondLst>
                                    <p:cond delay="0"/>
                                  </p:stCondLst>
                                  <p:childTnLst>
                                    <p:animMotion origin="layout" path="M -5.55556E-7 -1.20259E-6 L 0.13767 0.01365 " pathEditMode="relative" rAng="0" ptsTypes="AA">
                                      <p:cBhvr>
                                        <p:cTn id="70" dur="2000" fill="hold"/>
                                        <p:tgtEl>
                                          <p:spTgt spid="85"/>
                                        </p:tgtEl>
                                        <p:attrNameLst>
                                          <p:attrName>ppt_x</p:attrName>
                                          <p:attrName>ppt_y</p:attrName>
                                        </p:attrNameLst>
                                      </p:cBhvr>
                                      <p:rCtr x="69" y="7"/>
                                    </p:animMotion>
                                  </p:childTnLst>
                                </p:cTn>
                              </p:par>
                              <p:par>
                                <p:cTn id="71" presetID="10" presetClass="entr" presetSubtype="0" fill="hold" nodeType="withEffect">
                                  <p:stCondLst>
                                    <p:cond delay="0"/>
                                  </p:stCondLst>
                                  <p:childTnLst>
                                    <p:set>
                                      <p:cBhvr>
                                        <p:cTn id="72" dur="1" fill="hold">
                                          <p:stCondLst>
                                            <p:cond delay="0"/>
                                          </p:stCondLst>
                                        </p:cTn>
                                        <p:tgtEl>
                                          <p:spTgt spid="99"/>
                                        </p:tgtEl>
                                        <p:attrNameLst>
                                          <p:attrName>style.visibility</p:attrName>
                                        </p:attrNameLst>
                                      </p:cBhvr>
                                      <p:to>
                                        <p:strVal val="visible"/>
                                      </p:to>
                                    </p:set>
                                    <p:animEffect transition="in" filter="fade">
                                      <p:cBhvr>
                                        <p:cTn id="73" dur="300"/>
                                        <p:tgtEl>
                                          <p:spTgt spid="99"/>
                                        </p:tgtEl>
                                      </p:cBhvr>
                                    </p:animEffect>
                                  </p:childTnLst>
                                </p:cTn>
                              </p:par>
                              <p:par>
                                <p:cTn id="74" presetID="0" presetClass="path" presetSubtype="0" accel="50000" decel="50000" fill="hold" nodeType="withEffect">
                                  <p:stCondLst>
                                    <p:cond delay="0"/>
                                  </p:stCondLst>
                                  <p:childTnLst>
                                    <p:animMotion origin="layout" path="M -0.00538 0.04995 L 0.35607 -0.21902 " pathEditMode="relative" rAng="0" ptsTypes="AA">
                                      <p:cBhvr>
                                        <p:cTn id="75" dur="2000" fill="hold"/>
                                        <p:tgtEl>
                                          <p:spTgt spid="99"/>
                                        </p:tgtEl>
                                        <p:attrNameLst>
                                          <p:attrName>ppt_x</p:attrName>
                                          <p:attrName>ppt_y</p:attrName>
                                        </p:attrNameLst>
                                      </p:cBhvr>
                                      <p:rCtr x="181" y="-1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41" grpId="0" animBg="1"/>
      <p:bldP spid="47" grpId="0" animBg="1"/>
      <p:bldP spid="58" grpId="0" animBg="1"/>
      <p:bldP spid="59" grpId="0" animBg="1"/>
      <p:bldP spid="61" grpId="0" animBg="1"/>
      <p:bldP spid="62"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07/7/12/main" val="4097137043"/>
      </p:ext>
    </p:extLst>
  </p:cSld>
  <p:clrMapOvr>
    <a:masterClrMapping/>
  </p:clrMapOvr>
  <p:transition xmlns:p14="http://schemas.microsoft.com/office/powerpoint/2007/7/12/mai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smtClean="0"/>
              <a:t>Application &amp; </a:t>
            </a:r>
            <a:br>
              <a:rPr lang="en-US" smtClean="0"/>
            </a:br>
            <a:r>
              <a:rPr lang="en-US" smtClean="0"/>
              <a:t>Multi-Server Management</a:t>
            </a:r>
            <a:endParaRPr lang="en-US" dirty="0"/>
          </a:p>
        </p:txBody>
      </p:sp>
      <p:sp>
        <p:nvSpPr>
          <p:cNvPr id="10" name="Subtitle 9"/>
          <p:cNvSpPr>
            <a:spLocks noGrp="1"/>
          </p:cNvSpPr>
          <p:nvPr>
            <p:ph type="subTitle" idx="1"/>
          </p:nvPr>
        </p:nvSpPr>
        <p:spPr>
          <a:xfrm>
            <a:off x="2470245" y="4095750"/>
            <a:ext cx="6200680" cy="626375"/>
          </a:xfrm>
        </p:spPr>
        <p:txBody>
          <a:bodyPr/>
          <a:lstStyle/>
          <a:p>
            <a:r>
              <a:rPr lang="en-US" dirty="0" smtClean="0"/>
              <a:t>Demo 1:  Create and Manage </a:t>
            </a:r>
          </a:p>
          <a:p>
            <a:r>
              <a:rPr lang="en-US" dirty="0" smtClean="0"/>
              <a:t>a Multi-Instance Control Point</a:t>
            </a:r>
          </a:p>
          <a:p>
            <a:endParaRPr lang="en-US" dirty="0" smtClean="0"/>
          </a:p>
          <a:p>
            <a:r>
              <a:rPr lang="en-US" dirty="0" smtClean="0"/>
              <a:t>Demo 2: Extract , Upgrade and Deploy a </a:t>
            </a:r>
          </a:p>
          <a:p>
            <a:r>
              <a:rPr lang="en-US" dirty="0" smtClean="0"/>
              <a:t>Data-Tier Application</a:t>
            </a:r>
            <a:endParaRPr lang="en-US" dirty="0"/>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Key Take Aways</a:t>
            </a:r>
            <a:endParaRPr lang="en-US" dirty="0"/>
          </a:p>
        </p:txBody>
      </p:sp>
      <p:sp>
        <p:nvSpPr>
          <p:cNvPr id="21" name="Content Placeholder 20"/>
          <p:cNvSpPr>
            <a:spLocks noGrp="1"/>
          </p:cNvSpPr>
          <p:nvPr>
            <p:ph idx="4294967295"/>
          </p:nvPr>
        </p:nvSpPr>
        <p:spPr>
          <a:xfrm>
            <a:off x="2799201" y="-3302601"/>
            <a:ext cx="7653337" cy="4679950"/>
          </a:xfrm>
        </p:spPr>
        <p:txBody>
          <a:bodyPr/>
          <a:lstStyle/>
          <a:p>
            <a:pPr marL="0" indent="0">
              <a:buNone/>
            </a:pPr>
            <a:r>
              <a:rPr lang="en-US" dirty="0" smtClean="0"/>
              <a:t>Wizards enable DBAs to quickly set up — no service engagement required</a:t>
            </a:r>
          </a:p>
          <a:p>
            <a:pPr marL="0" indent="0">
              <a:buNone/>
            </a:pPr>
            <a:endParaRPr lang="en-US" dirty="0" smtClean="0"/>
          </a:p>
          <a:p>
            <a:pPr marL="0" indent="0">
              <a:buNone/>
            </a:pPr>
            <a:r>
              <a:rPr lang="en-US" dirty="0" smtClean="0"/>
              <a:t>Utilization data refreshed every 15 minutes — less troubleshooting, more planning</a:t>
            </a:r>
          </a:p>
          <a:p>
            <a:pPr marL="0" indent="0">
              <a:buNone/>
            </a:pPr>
            <a:endParaRPr lang="en-US" dirty="0" smtClean="0"/>
          </a:p>
          <a:p>
            <a:pPr marL="0" indent="0">
              <a:buNone/>
            </a:pPr>
            <a:r>
              <a:rPr lang="en-US" dirty="0" smtClean="0"/>
              <a:t>Streamlined deployment and upgrades — objects packaged in a single unit of deployment  </a:t>
            </a:r>
          </a:p>
          <a:p>
            <a:pPr marL="0" indent="0">
              <a:buNone/>
            </a:pPr>
            <a:endParaRPr lang="en-US" dirty="0" smtClean="0"/>
          </a:p>
          <a:p>
            <a:pPr marL="0" indent="0">
              <a:buNone/>
            </a:pPr>
            <a:endParaRPr lang="en-US" dirty="0"/>
          </a:p>
        </p:txBody>
      </p:sp>
      <p:grpSp>
        <p:nvGrpSpPr>
          <p:cNvPr id="50" name="Group 49"/>
          <p:cNvGrpSpPr/>
          <p:nvPr/>
        </p:nvGrpSpPr>
        <p:grpSpPr>
          <a:xfrm>
            <a:off x="0" y="1939157"/>
            <a:ext cx="9144000" cy="3831021"/>
            <a:chOff x="0" y="1626923"/>
            <a:chExt cx="9144000" cy="4298868"/>
          </a:xfrm>
        </p:grpSpPr>
        <p:sp>
          <p:nvSpPr>
            <p:cNvPr id="29" name="Rectangle 28"/>
            <p:cNvSpPr/>
            <p:nvPr/>
          </p:nvSpPr>
          <p:spPr bwMode="auto">
            <a:xfrm flipH="1">
              <a:off x="0" y="1626923"/>
              <a:ext cx="9144000" cy="4298868"/>
            </a:xfrm>
            <a:prstGeom prst="rect">
              <a:avLst/>
            </a:prstGeom>
            <a:gradFill flip="none" rotWithShape="1">
              <a:gsLst>
                <a:gs pos="0">
                  <a:srgbClr xmlns:mc="http://schemas.openxmlformats.org/markup-compatibility/2006" xmlns:a14="http://schemas.microsoft.com/office/drawing/2007/7/7/main" val="D90026" mc:Ignorable="">
                    <a:lumMod val="75000"/>
                    <a:alpha val="80000"/>
                  </a:srgbClr>
                </a:gs>
                <a:gs pos="52000">
                  <a:srgbClr xmlns:mc="http://schemas.openxmlformats.org/markup-compatibility/2006" xmlns:a14="http://schemas.microsoft.com/office/drawing/2007/7/7/main" val="C00000" mc:Ignorable="">
                    <a:alpha val="70000"/>
                  </a:srgbClr>
                </a:gs>
                <a:gs pos="100000">
                  <a:srgbClr xmlns:mc="http://schemas.openxmlformats.org/markup-compatibility/2006" xmlns:a14="http://schemas.microsoft.com/office/drawing/2007/7/7/main" val="D90026" mc:Ignorable="">
                    <a:lumMod val="50000"/>
                    <a:alpha val="80000"/>
                  </a:srgbClr>
                </a:gs>
              </a:gsLst>
              <a:lin ang="270000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marR="0" lvl="0" indent="-227147" algn="ctr" defTabSz="914159" eaLnBrk="1" fontAlgn="auto" latinLnBrk="0" hangingPunct="1">
                <a:lnSpc>
                  <a:spcPct val="90000"/>
                </a:lnSpc>
                <a:spcBef>
                  <a:spcPts val="630"/>
                </a:spcBef>
                <a:spcAft>
                  <a:spcPts val="0"/>
                </a:spcAft>
                <a:buClr>
                  <a:srgbClr xmlns:mc="http://schemas.openxmlformats.org/markup-compatibility/2006" xmlns:a14="http://schemas.microsoft.com/office/drawing/2007/7/7/main" val="FFFF99" mc:Ignorable=""/>
                </a:buClr>
                <a:buSzPct val="120000"/>
                <a:buFontTx/>
                <a:buNone/>
                <a:tabLst/>
                <a:defRPr/>
              </a:pPr>
              <a:endParaRPr kumimoji="0" lang="en-US" altLang="zh-CN" sz="3200" b="0" i="1" u="none" strike="noStrike" kern="0" cap="none" spc="0" normalizeH="0" baseline="0" noProof="0" dirty="0">
                <a:ln>
                  <a:noFill/>
                </a:ln>
                <a:solidFill>
                  <a:srgbClr xmlns:mc="http://schemas.openxmlformats.org/markup-compatibility/2006" xmlns:a14="http://schemas.microsoft.com/office/drawing/2007/7/7/main" val="FFFFFF" mc:Ignorable=""/>
                </a:solidFill>
                <a:effectLst/>
                <a:uLnTx/>
                <a:uFillTx/>
                <a:latin typeface="Segoe" pitchFamily="34" charset="0"/>
              </a:endParaRPr>
            </a:p>
          </p:txBody>
        </p:sp>
        <p:sp>
          <p:nvSpPr>
            <p:cNvPr id="30" name="Rectangle 29"/>
            <p:cNvSpPr/>
            <p:nvPr/>
          </p:nvSpPr>
          <p:spPr bwMode="auto">
            <a:xfrm>
              <a:off x="0" y="1733800"/>
              <a:ext cx="9144000" cy="4096987"/>
            </a:xfrm>
            <a:prstGeom prst="rect">
              <a:avLst/>
            </a:prstGeom>
            <a:gradFill flip="none" rotWithShape="1">
              <a:gsLst>
                <a:gs pos="0">
                  <a:srgbClr xmlns:mc="http://schemas.openxmlformats.org/markup-compatibility/2006" xmlns:a14="http://schemas.microsoft.com/office/drawing/2007/7/7/main" val="F2F2F2" mc:Ignorable="">
                    <a:lumMod val="75000"/>
                  </a:srgbClr>
                </a:gs>
                <a:gs pos="52000">
                  <a:srgbClr xmlns:mc="http://schemas.openxmlformats.org/markup-compatibility/2006" xmlns:a14="http://schemas.microsoft.com/office/drawing/2007/7/7/main" val="000000" mc:Ignorable="">
                    <a:lumMod val="50000"/>
                    <a:lumOff val="50000"/>
                  </a:srgbClr>
                </a:gs>
                <a:gs pos="100000">
                  <a:srgbClr xmlns:mc="http://schemas.openxmlformats.org/markup-compatibility/2006" xmlns:a14="http://schemas.microsoft.com/office/drawing/2007/7/7/main" val="F2F2F2" mc:Ignorable="">
                    <a:lumMod val="75000"/>
                  </a:srgbClr>
                </a:gs>
              </a:gsLst>
              <a:lin ang="36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marR="0" lvl="0" indent="-227147" algn="ctr" defTabSz="914159" eaLnBrk="1" fontAlgn="auto" latinLnBrk="0" hangingPunct="1">
                <a:lnSpc>
                  <a:spcPct val="90000"/>
                </a:lnSpc>
                <a:spcBef>
                  <a:spcPts val="630"/>
                </a:spcBef>
                <a:spcAft>
                  <a:spcPts val="0"/>
                </a:spcAft>
                <a:buClr>
                  <a:srgbClr xmlns:mc="http://schemas.openxmlformats.org/markup-compatibility/2006" xmlns:a14="http://schemas.microsoft.com/office/drawing/2007/7/7/main" val="FFFF99" mc:Ignorable=""/>
                </a:buClr>
                <a:buSzPct val="120000"/>
                <a:buFontTx/>
                <a:buNone/>
                <a:tabLst/>
                <a:defRPr/>
              </a:pPr>
              <a:endParaRPr kumimoji="0" lang="en-US" altLang="zh-CN" sz="3200" b="0" i="1" u="none" strike="noStrike" kern="0" cap="none" spc="0" normalizeH="0" baseline="0" noProof="0" dirty="0">
                <a:ln>
                  <a:noFill/>
                </a:ln>
                <a:solidFill>
                  <a:srgbClr xmlns:mc="http://schemas.openxmlformats.org/markup-compatibility/2006" xmlns:a14="http://schemas.microsoft.com/office/drawing/2007/7/7/main" val="FFFFFF" mc:Ignorable=""/>
                </a:solidFill>
                <a:effectLst/>
                <a:uLnTx/>
                <a:uFillTx/>
                <a:latin typeface="Segoe" pitchFamily="34" charset="0"/>
              </a:endParaRPr>
            </a:p>
          </p:txBody>
        </p:sp>
      </p:grpSp>
      <p:sp>
        <p:nvSpPr>
          <p:cNvPr id="31" name="Rectangle 30"/>
          <p:cNvSpPr/>
          <p:nvPr/>
        </p:nvSpPr>
        <p:spPr bwMode="auto">
          <a:xfrm rot="10800000">
            <a:off x="0" y="2357252"/>
            <a:ext cx="3835730" cy="3016333"/>
          </a:xfrm>
          <a:prstGeom prst="rect">
            <a:avLst/>
          </a:prstGeom>
          <a:gradFill flip="none" rotWithShape="1">
            <a:gsLst>
              <a:gs pos="0">
                <a:srgbClr xmlns:mc="http://schemas.openxmlformats.org/markup-compatibility/2006" xmlns:a14="http://schemas.microsoft.com/office/drawing/2007/7/7/main" val="F2F2F2" mc:Ignorable="">
                  <a:lumMod val="25000"/>
                </a:srgbClr>
              </a:gs>
              <a:gs pos="100000">
                <a:srgbClr xmlns:mc="http://schemas.openxmlformats.org/markup-compatibility/2006" xmlns:a14="http://schemas.microsoft.com/office/drawing/2007/7/7/main" val="000000" mc:Ignorable="">
                  <a:lumMod val="50000"/>
                  <a:lumOff val="50000"/>
                  <a:alpha val="0"/>
                </a:srgbClr>
              </a:gs>
            </a:gsLst>
            <a:lin ang="10800000" scaled="1"/>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marR="0" lvl="0" indent="-227147" algn="ctr" defTabSz="914159" eaLnBrk="1" fontAlgn="auto" latinLnBrk="0" hangingPunct="1">
              <a:lnSpc>
                <a:spcPct val="90000"/>
              </a:lnSpc>
              <a:spcBef>
                <a:spcPts val="630"/>
              </a:spcBef>
              <a:spcAft>
                <a:spcPts val="0"/>
              </a:spcAft>
              <a:buClr>
                <a:srgbClr xmlns:mc="http://schemas.openxmlformats.org/markup-compatibility/2006" xmlns:a14="http://schemas.microsoft.com/office/drawing/2007/7/7/main" val="FFFF99" mc:Ignorable=""/>
              </a:buClr>
              <a:buSzPct val="120000"/>
              <a:buFontTx/>
              <a:buNone/>
              <a:tabLst/>
              <a:defRPr/>
            </a:pPr>
            <a:endParaRPr kumimoji="0" lang="en-US" altLang="zh-CN" sz="3200" b="0" i="1" u="none" strike="noStrike" kern="0" cap="none" spc="0" normalizeH="0" baseline="0" noProof="0" dirty="0">
              <a:ln>
                <a:noFill/>
              </a:ln>
              <a:solidFill>
                <a:srgbClr xmlns:mc="http://schemas.openxmlformats.org/markup-compatibility/2006" xmlns:a14="http://schemas.microsoft.com/office/drawing/2007/7/7/main" val="FFFFFF" mc:Ignorable=""/>
              </a:solidFill>
              <a:effectLst/>
              <a:uLnTx/>
              <a:uFillTx/>
              <a:latin typeface="Segoe" pitchFamily="34" charset="0"/>
            </a:endParaRPr>
          </a:p>
        </p:txBody>
      </p:sp>
      <p:pic>
        <p:nvPicPr>
          <p:cNvPr id="32" name="Picture 2" descr="C:\Users\roslyn.ADI\Desktop\DVD_ART36\Artwork_Imagery\Brand Photos\Scenarios\FY08 Brand - Business\man casual laptop smile copy.png"/>
          <p:cNvPicPr>
            <a:picLocks noChangeAspect="1" noChangeArrowheads="1"/>
          </p:cNvPicPr>
          <p:nvPr/>
        </p:nvPicPr>
        <p:blipFill>
          <a:blip r:embed="rId3" cstate="print"/>
          <a:stretch>
            <a:fillRect/>
          </a:stretch>
        </p:blipFill>
        <p:spPr bwMode="auto">
          <a:xfrm>
            <a:off x="3350" y="2476005"/>
            <a:ext cx="5152194" cy="2778826"/>
          </a:xfrm>
          <a:prstGeom prst="rect">
            <a:avLst/>
          </a:prstGeom>
          <a:noFill/>
        </p:spPr>
      </p:pic>
      <p:grpSp>
        <p:nvGrpSpPr>
          <p:cNvPr id="43" name="Group 42"/>
          <p:cNvGrpSpPr/>
          <p:nvPr/>
        </p:nvGrpSpPr>
        <p:grpSpPr>
          <a:xfrm>
            <a:off x="3930732" y="2357252"/>
            <a:ext cx="5043972" cy="801585"/>
            <a:chOff x="3930732" y="3515099"/>
            <a:chExt cx="5043972" cy="801585"/>
          </a:xfrm>
        </p:grpSpPr>
        <p:sp>
          <p:nvSpPr>
            <p:cNvPr id="34" name="Rounded Rectangle 33"/>
            <p:cNvSpPr/>
            <p:nvPr/>
          </p:nvSpPr>
          <p:spPr bwMode="auto">
            <a:xfrm rot="5400000">
              <a:off x="6051925" y="1393906"/>
              <a:ext cx="801585" cy="5043972"/>
            </a:xfrm>
            <a:prstGeom prst="roundRect">
              <a:avLst>
                <a:gd name="adj" fmla="val 9763"/>
              </a:avLst>
            </a:prstGeom>
            <a:gradFill flip="none" rotWithShape="1">
              <a:gsLst>
                <a:gs pos="0">
                  <a:srgbClr xmlns:mc="http://schemas.openxmlformats.org/markup-compatibility/2006" xmlns:a14="http://schemas.microsoft.com/office/drawing/2007/7/7/main" val="000000" mc:Ignorable="">
                    <a:alpha val="55000"/>
                  </a:srgbClr>
                </a:gs>
                <a:gs pos="52000">
                  <a:srgbClr xmlns:mc="http://schemas.openxmlformats.org/markup-compatibility/2006" xmlns:a14="http://schemas.microsoft.com/office/drawing/2007/7/7/main" val="000000" mc:Ignorable="">
                    <a:alpha val="35000"/>
                  </a:srgbClr>
                </a:gs>
                <a:gs pos="100000">
                  <a:srgbClr xmlns:mc="http://schemas.openxmlformats.org/markup-compatibility/2006" xmlns:a14="http://schemas.microsoft.com/office/drawing/2007/7/7/main" val="000000" mc:Ignorable="">
                    <a:alpha val="30000"/>
                  </a:srgbClr>
                </a:gs>
              </a:gsLst>
              <a:lin ang="16200000" scaled="0"/>
              <a:tileRect/>
            </a:gradFill>
            <a:ln w="12700" cap="flat" cmpd="sng" algn="ctr">
              <a:gradFill>
                <a:gsLst>
                  <a:gs pos="0">
                    <a:srgbClr xmlns:mc="http://schemas.openxmlformats.org/markup-compatibility/2006" xmlns:a14="http://schemas.microsoft.com/office/drawing/2007/7/7/main" val="FFFFFF" mc:Ignorable="">
                      <a:alpha val="33000"/>
                    </a:srgbClr>
                  </a:gs>
                  <a:gs pos="50000">
                    <a:srgbClr xmlns:mc="http://schemas.openxmlformats.org/markup-compatibility/2006" xmlns:a14="http://schemas.microsoft.com/office/drawing/2007/7/7/main" val="FFFFFF" mc:Ignorable="">
                      <a:alpha val="0"/>
                    </a:srgbClr>
                  </a:gs>
                  <a:gs pos="100000">
                    <a:srgbClr xmlns:mc="http://schemas.openxmlformats.org/markup-compatibility/2006" xmlns:a14="http://schemas.microsoft.com/office/drawing/2007/7/7/main" val="000000" mc:Ignorable="">
                      <a:alpha val="45000"/>
                    </a:srgbClr>
                  </a:gs>
                </a:gsLst>
                <a:lin ang="108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marR="0" lvl="0" indent="-227147" algn="ctr" defTabSz="914159" eaLnBrk="1" fontAlgn="base" latinLnBrk="0" hangingPunct="1">
                <a:lnSpc>
                  <a:spcPct val="90000"/>
                </a:lnSpc>
                <a:spcBef>
                  <a:spcPts val="630"/>
                </a:spcBef>
                <a:spcAft>
                  <a:spcPct val="0"/>
                </a:spcAft>
                <a:buClr>
                  <a:srgbClr xmlns:mc="http://schemas.openxmlformats.org/markup-compatibility/2006" xmlns:a14="http://schemas.microsoft.com/office/drawing/2007/7/7/main" val="FFFF99" mc:Ignorable=""/>
                </a:buClr>
                <a:buSzPct val="120000"/>
                <a:buFontTx/>
                <a:buNone/>
                <a:tabLst/>
                <a:defRPr/>
              </a:pPr>
              <a:endParaRPr kumimoji="0" lang="en-US" altLang="zh-CN" sz="1200" b="0" i="1" u="none" strike="noStrike" kern="0" cap="none" spc="0" normalizeH="0" baseline="0" noProof="0" dirty="0">
                <a:ln>
                  <a:noFill/>
                </a:ln>
                <a:solidFill>
                  <a:srgbClr xmlns:mc="http://schemas.openxmlformats.org/markup-compatibility/2006" xmlns:a14="http://schemas.microsoft.com/office/drawing/2007/7/7/main" val="FFFFFF" mc:Ignorable=""/>
                </a:solidFill>
                <a:effectLst/>
                <a:uLnTx/>
                <a:uFillTx/>
                <a:latin typeface="Segoe" pitchFamily="34" charset="0"/>
              </a:endParaRPr>
            </a:p>
          </p:txBody>
        </p:sp>
        <p:sp>
          <p:nvSpPr>
            <p:cNvPr id="38" name="Rectangle 37"/>
            <p:cNvSpPr/>
            <p:nvPr/>
          </p:nvSpPr>
          <p:spPr>
            <a:xfrm>
              <a:off x="4019798" y="3660662"/>
              <a:ext cx="4922321" cy="510164"/>
            </a:xfrm>
            <a:prstGeom prst="rect">
              <a:avLst/>
            </a:prstGeom>
            <a:noFill/>
            <a:ln w="25400" cap="flat" cmpd="sng" algn="ctr">
              <a:noFill/>
              <a:prstDash val="solid"/>
            </a:ln>
            <a:effectLst/>
          </p:spPr>
          <p:txBody>
            <a:bodyPr rtlCol="0" anchor="ctr"/>
            <a:lstStyle/>
            <a:p>
              <a:pPr lvl="0"/>
              <a:r>
                <a:rPr lang="en-US" sz="1600" kern="0" dirty="0" smtClean="0">
                  <a:solidFill>
                    <a:srgbClr xmlns:mc="http://schemas.openxmlformats.org/markup-compatibility/2006" xmlns:a14="http://schemas.microsoft.com/office/drawing/2007/7/7/main" val="FFFFFF" mc:Ignorable="">
                      <a:alpha val="99000"/>
                    </a:srgbClr>
                  </a:solidFill>
                  <a:latin typeface="Segoe UI"/>
                  <a:cs typeface="Arial" pitchFamily="34" charset="0"/>
                </a:rPr>
                <a:t>Wizards enable DBAs to quickly set up — </a:t>
              </a:r>
              <a:br>
                <a:rPr lang="en-US" sz="1600" kern="0" dirty="0" smtClean="0">
                  <a:solidFill>
                    <a:srgbClr xmlns:mc="http://schemas.openxmlformats.org/markup-compatibility/2006" xmlns:a14="http://schemas.microsoft.com/office/drawing/2007/7/7/main" val="FFFFFF" mc:Ignorable="">
                      <a:alpha val="99000"/>
                    </a:srgbClr>
                  </a:solidFill>
                  <a:latin typeface="Segoe UI"/>
                  <a:cs typeface="Arial" pitchFamily="34" charset="0"/>
                </a:rPr>
              </a:br>
              <a:r>
                <a:rPr lang="en-US" sz="1600" kern="0" dirty="0" smtClean="0">
                  <a:solidFill>
                    <a:srgbClr xmlns:mc="http://schemas.openxmlformats.org/markup-compatibility/2006" xmlns:a14="http://schemas.microsoft.com/office/drawing/2007/7/7/main" val="FFFFFF" mc:Ignorable="">
                      <a:alpha val="99000"/>
                    </a:srgbClr>
                  </a:solidFill>
                  <a:latin typeface="Segoe UI"/>
                  <a:cs typeface="Arial" pitchFamily="34" charset="0"/>
                </a:rPr>
                <a:t>no service engagement or complex setup required</a:t>
              </a:r>
            </a:p>
          </p:txBody>
        </p:sp>
      </p:grpSp>
      <p:grpSp>
        <p:nvGrpSpPr>
          <p:cNvPr id="44" name="Group 43"/>
          <p:cNvGrpSpPr/>
          <p:nvPr/>
        </p:nvGrpSpPr>
        <p:grpSpPr>
          <a:xfrm>
            <a:off x="3930732" y="3464626"/>
            <a:ext cx="5043972" cy="801585"/>
            <a:chOff x="3930732" y="3515099"/>
            <a:chExt cx="5043972" cy="801585"/>
          </a:xfrm>
        </p:grpSpPr>
        <p:sp>
          <p:nvSpPr>
            <p:cNvPr id="45" name="Rounded Rectangle 44"/>
            <p:cNvSpPr/>
            <p:nvPr/>
          </p:nvSpPr>
          <p:spPr bwMode="auto">
            <a:xfrm rot="5400000">
              <a:off x="6051925" y="1393906"/>
              <a:ext cx="801585" cy="5043972"/>
            </a:xfrm>
            <a:prstGeom prst="roundRect">
              <a:avLst>
                <a:gd name="adj" fmla="val 9763"/>
              </a:avLst>
            </a:prstGeom>
            <a:gradFill flip="none" rotWithShape="1">
              <a:gsLst>
                <a:gs pos="0">
                  <a:srgbClr xmlns:mc="http://schemas.openxmlformats.org/markup-compatibility/2006" xmlns:a14="http://schemas.microsoft.com/office/drawing/2007/7/7/main" val="000000" mc:Ignorable="">
                    <a:alpha val="55000"/>
                  </a:srgbClr>
                </a:gs>
                <a:gs pos="52000">
                  <a:srgbClr xmlns:mc="http://schemas.openxmlformats.org/markup-compatibility/2006" xmlns:a14="http://schemas.microsoft.com/office/drawing/2007/7/7/main" val="000000" mc:Ignorable="">
                    <a:alpha val="35000"/>
                  </a:srgbClr>
                </a:gs>
                <a:gs pos="100000">
                  <a:srgbClr xmlns:mc="http://schemas.openxmlformats.org/markup-compatibility/2006" xmlns:a14="http://schemas.microsoft.com/office/drawing/2007/7/7/main" val="000000" mc:Ignorable="">
                    <a:alpha val="30000"/>
                  </a:srgbClr>
                </a:gs>
              </a:gsLst>
              <a:lin ang="16200000" scaled="0"/>
              <a:tileRect/>
            </a:gradFill>
            <a:ln w="12700" cap="flat" cmpd="sng" algn="ctr">
              <a:gradFill>
                <a:gsLst>
                  <a:gs pos="0">
                    <a:srgbClr xmlns:mc="http://schemas.openxmlformats.org/markup-compatibility/2006" xmlns:a14="http://schemas.microsoft.com/office/drawing/2007/7/7/main" val="FFFFFF" mc:Ignorable="">
                      <a:alpha val="33000"/>
                    </a:srgbClr>
                  </a:gs>
                  <a:gs pos="50000">
                    <a:srgbClr xmlns:mc="http://schemas.openxmlformats.org/markup-compatibility/2006" xmlns:a14="http://schemas.microsoft.com/office/drawing/2007/7/7/main" val="FFFFFF" mc:Ignorable="">
                      <a:alpha val="0"/>
                    </a:srgbClr>
                  </a:gs>
                  <a:gs pos="100000">
                    <a:srgbClr xmlns:mc="http://schemas.openxmlformats.org/markup-compatibility/2006" xmlns:a14="http://schemas.microsoft.com/office/drawing/2007/7/7/main" val="000000" mc:Ignorable="">
                      <a:alpha val="45000"/>
                    </a:srgbClr>
                  </a:gs>
                </a:gsLst>
                <a:lin ang="108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marR="0" lvl="0" indent="-227147" algn="ctr" defTabSz="914159" eaLnBrk="1" fontAlgn="base" latinLnBrk="0" hangingPunct="1">
                <a:lnSpc>
                  <a:spcPct val="90000"/>
                </a:lnSpc>
                <a:spcBef>
                  <a:spcPts val="630"/>
                </a:spcBef>
                <a:spcAft>
                  <a:spcPct val="0"/>
                </a:spcAft>
                <a:buClr>
                  <a:srgbClr xmlns:mc="http://schemas.openxmlformats.org/markup-compatibility/2006" xmlns:a14="http://schemas.microsoft.com/office/drawing/2007/7/7/main" val="FFFF99" mc:Ignorable=""/>
                </a:buClr>
                <a:buSzPct val="120000"/>
                <a:buFontTx/>
                <a:buNone/>
                <a:tabLst/>
                <a:defRPr/>
              </a:pPr>
              <a:endParaRPr kumimoji="0" lang="en-US" altLang="zh-CN" sz="1200" b="0" i="1" u="none" strike="noStrike" kern="0" cap="none" spc="0" normalizeH="0" baseline="0" noProof="0" dirty="0">
                <a:ln>
                  <a:noFill/>
                </a:ln>
                <a:solidFill>
                  <a:srgbClr xmlns:mc="http://schemas.openxmlformats.org/markup-compatibility/2006" xmlns:a14="http://schemas.microsoft.com/office/drawing/2007/7/7/main" val="FFFFFF" mc:Ignorable=""/>
                </a:solidFill>
                <a:effectLst/>
                <a:uLnTx/>
                <a:uFillTx/>
                <a:latin typeface="Segoe" pitchFamily="34" charset="0"/>
              </a:endParaRPr>
            </a:p>
          </p:txBody>
        </p:sp>
        <p:sp>
          <p:nvSpPr>
            <p:cNvPr id="46" name="Rectangle 45"/>
            <p:cNvSpPr/>
            <p:nvPr/>
          </p:nvSpPr>
          <p:spPr>
            <a:xfrm>
              <a:off x="4019798" y="3660662"/>
              <a:ext cx="4922321" cy="510164"/>
            </a:xfrm>
            <a:prstGeom prst="rect">
              <a:avLst/>
            </a:prstGeom>
            <a:noFill/>
            <a:ln w="25400" cap="flat" cmpd="sng" algn="ctr">
              <a:noFill/>
              <a:prstDash val="solid"/>
            </a:ln>
            <a:effectLst/>
          </p:spPr>
          <p:txBody>
            <a:bodyPr rtlCol="0" anchor="ctr"/>
            <a:lstStyle/>
            <a:p>
              <a:pPr lvl="0"/>
              <a:r>
                <a:rPr lang="en-US" sz="1600" kern="0" dirty="0" smtClean="0">
                  <a:solidFill>
                    <a:srgbClr xmlns:mc="http://schemas.openxmlformats.org/markup-compatibility/2006" xmlns:a14="http://schemas.microsoft.com/office/drawing/2007/7/7/main" val="FFFFFF" mc:Ignorable="">
                      <a:alpha val="99000"/>
                    </a:srgbClr>
                  </a:solidFill>
                  <a:latin typeface="Segoe UI"/>
                  <a:cs typeface="Arial" pitchFamily="34" charset="0"/>
                </a:rPr>
                <a:t>Utilization data refreshed every 15 minutes — </a:t>
              </a:r>
              <a:br>
                <a:rPr lang="en-US" sz="1600" kern="0" dirty="0" smtClean="0">
                  <a:solidFill>
                    <a:srgbClr xmlns:mc="http://schemas.openxmlformats.org/markup-compatibility/2006" xmlns:a14="http://schemas.microsoft.com/office/drawing/2007/7/7/main" val="FFFFFF" mc:Ignorable="">
                      <a:alpha val="99000"/>
                    </a:srgbClr>
                  </a:solidFill>
                  <a:latin typeface="Segoe UI"/>
                  <a:cs typeface="Arial" pitchFamily="34" charset="0"/>
                </a:rPr>
              </a:br>
              <a:r>
                <a:rPr lang="en-US" sz="1600" kern="0" dirty="0" smtClean="0">
                  <a:solidFill>
                    <a:srgbClr xmlns:mc="http://schemas.openxmlformats.org/markup-compatibility/2006" xmlns:a14="http://schemas.microsoft.com/office/drawing/2007/7/7/main" val="FFFFFF" mc:Ignorable="">
                      <a:alpha val="99000"/>
                    </a:srgbClr>
                  </a:solidFill>
                  <a:latin typeface="Segoe UI"/>
                  <a:cs typeface="Arial" pitchFamily="34" charset="0"/>
                </a:rPr>
                <a:t>less troubleshooting, more planning</a:t>
              </a:r>
            </a:p>
          </p:txBody>
        </p:sp>
      </p:grpSp>
      <p:grpSp>
        <p:nvGrpSpPr>
          <p:cNvPr id="47" name="Group 46"/>
          <p:cNvGrpSpPr/>
          <p:nvPr/>
        </p:nvGrpSpPr>
        <p:grpSpPr>
          <a:xfrm>
            <a:off x="3930732" y="4572000"/>
            <a:ext cx="5043972" cy="801585"/>
            <a:chOff x="3930732" y="3515099"/>
            <a:chExt cx="5043972" cy="801585"/>
          </a:xfrm>
        </p:grpSpPr>
        <p:sp>
          <p:nvSpPr>
            <p:cNvPr id="48" name="Rounded Rectangle 47"/>
            <p:cNvSpPr/>
            <p:nvPr/>
          </p:nvSpPr>
          <p:spPr bwMode="auto">
            <a:xfrm rot="5400000">
              <a:off x="6051925" y="1393906"/>
              <a:ext cx="801585" cy="5043972"/>
            </a:xfrm>
            <a:prstGeom prst="roundRect">
              <a:avLst>
                <a:gd name="adj" fmla="val 9763"/>
              </a:avLst>
            </a:prstGeom>
            <a:gradFill flip="none" rotWithShape="1">
              <a:gsLst>
                <a:gs pos="0">
                  <a:srgbClr xmlns:mc="http://schemas.openxmlformats.org/markup-compatibility/2006" xmlns:a14="http://schemas.microsoft.com/office/drawing/2007/7/7/main" val="000000" mc:Ignorable="">
                    <a:alpha val="55000"/>
                  </a:srgbClr>
                </a:gs>
                <a:gs pos="52000">
                  <a:srgbClr xmlns:mc="http://schemas.openxmlformats.org/markup-compatibility/2006" xmlns:a14="http://schemas.microsoft.com/office/drawing/2007/7/7/main" val="000000" mc:Ignorable="">
                    <a:alpha val="35000"/>
                  </a:srgbClr>
                </a:gs>
                <a:gs pos="100000">
                  <a:srgbClr xmlns:mc="http://schemas.openxmlformats.org/markup-compatibility/2006" xmlns:a14="http://schemas.microsoft.com/office/drawing/2007/7/7/main" val="000000" mc:Ignorable="">
                    <a:alpha val="30000"/>
                  </a:srgbClr>
                </a:gs>
              </a:gsLst>
              <a:lin ang="16200000" scaled="0"/>
              <a:tileRect/>
            </a:gradFill>
            <a:ln w="12700" cap="flat" cmpd="sng" algn="ctr">
              <a:gradFill>
                <a:gsLst>
                  <a:gs pos="0">
                    <a:srgbClr xmlns:mc="http://schemas.openxmlformats.org/markup-compatibility/2006" xmlns:a14="http://schemas.microsoft.com/office/drawing/2007/7/7/main" val="FFFFFF" mc:Ignorable="">
                      <a:alpha val="33000"/>
                    </a:srgbClr>
                  </a:gs>
                  <a:gs pos="50000">
                    <a:srgbClr xmlns:mc="http://schemas.openxmlformats.org/markup-compatibility/2006" xmlns:a14="http://schemas.microsoft.com/office/drawing/2007/7/7/main" val="FFFFFF" mc:Ignorable="">
                      <a:alpha val="0"/>
                    </a:srgbClr>
                  </a:gs>
                  <a:gs pos="100000">
                    <a:srgbClr xmlns:mc="http://schemas.openxmlformats.org/markup-compatibility/2006" xmlns:a14="http://schemas.microsoft.com/office/drawing/2007/7/7/main" val="000000" mc:Ignorable="">
                      <a:alpha val="45000"/>
                    </a:srgbClr>
                  </a:gs>
                </a:gsLst>
                <a:lin ang="108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marR="0" lvl="0" indent="-227147" algn="ctr" defTabSz="914159" eaLnBrk="1" fontAlgn="base" latinLnBrk="0" hangingPunct="1">
                <a:lnSpc>
                  <a:spcPct val="90000"/>
                </a:lnSpc>
                <a:spcBef>
                  <a:spcPts val="630"/>
                </a:spcBef>
                <a:spcAft>
                  <a:spcPct val="0"/>
                </a:spcAft>
                <a:buClr>
                  <a:srgbClr xmlns:mc="http://schemas.openxmlformats.org/markup-compatibility/2006" xmlns:a14="http://schemas.microsoft.com/office/drawing/2007/7/7/main" val="FFFF99" mc:Ignorable=""/>
                </a:buClr>
                <a:buSzPct val="120000"/>
                <a:buFontTx/>
                <a:buNone/>
                <a:tabLst/>
                <a:defRPr/>
              </a:pPr>
              <a:endParaRPr kumimoji="0" lang="en-US" altLang="zh-CN" sz="1200" b="0" i="1" u="none" strike="noStrike" kern="0" cap="none" spc="0" normalizeH="0" baseline="0" noProof="0" dirty="0">
                <a:ln>
                  <a:noFill/>
                </a:ln>
                <a:solidFill>
                  <a:srgbClr xmlns:mc="http://schemas.openxmlformats.org/markup-compatibility/2006" xmlns:a14="http://schemas.microsoft.com/office/drawing/2007/7/7/main" val="FFFFFF" mc:Ignorable=""/>
                </a:solidFill>
                <a:effectLst/>
                <a:uLnTx/>
                <a:uFillTx/>
                <a:latin typeface="Segoe" pitchFamily="34" charset="0"/>
              </a:endParaRPr>
            </a:p>
          </p:txBody>
        </p:sp>
        <p:sp>
          <p:nvSpPr>
            <p:cNvPr id="49" name="Rectangle 48"/>
            <p:cNvSpPr/>
            <p:nvPr/>
          </p:nvSpPr>
          <p:spPr>
            <a:xfrm>
              <a:off x="4019798" y="3660662"/>
              <a:ext cx="4922321" cy="510164"/>
            </a:xfrm>
            <a:prstGeom prst="rect">
              <a:avLst/>
            </a:prstGeom>
            <a:noFill/>
            <a:ln w="25400" cap="flat" cmpd="sng" algn="ctr">
              <a:noFill/>
              <a:prstDash val="solid"/>
            </a:ln>
            <a:effectLst/>
          </p:spPr>
          <p:txBody>
            <a:bodyPr rtlCol="0" anchor="ctr"/>
            <a:lstStyle/>
            <a:p>
              <a:pPr lvl="0"/>
              <a:r>
                <a:rPr lang="en-US" sz="1600" kern="0" dirty="0" smtClean="0">
                  <a:solidFill>
                    <a:srgbClr xmlns:mc="http://schemas.openxmlformats.org/markup-compatibility/2006" xmlns:a14="http://schemas.microsoft.com/office/drawing/2007/7/7/main" val="FFFFFF" mc:Ignorable="">
                      <a:alpha val="99000"/>
                    </a:srgbClr>
                  </a:solidFill>
                  <a:latin typeface="Segoe UI"/>
                  <a:cs typeface="Arial" pitchFamily="34" charset="0"/>
                </a:rPr>
                <a:t>Streamlined deployment and upgrades — </a:t>
              </a:r>
              <a:br>
                <a:rPr lang="en-US" sz="1600" kern="0" dirty="0" smtClean="0">
                  <a:solidFill>
                    <a:srgbClr xmlns:mc="http://schemas.openxmlformats.org/markup-compatibility/2006" xmlns:a14="http://schemas.microsoft.com/office/drawing/2007/7/7/main" val="FFFFFF" mc:Ignorable="">
                      <a:alpha val="99000"/>
                    </a:srgbClr>
                  </a:solidFill>
                  <a:latin typeface="Segoe UI"/>
                  <a:cs typeface="Arial" pitchFamily="34" charset="0"/>
                </a:rPr>
              </a:br>
              <a:r>
                <a:rPr lang="en-US" sz="1600" kern="0" dirty="0" smtClean="0">
                  <a:solidFill>
                    <a:srgbClr xmlns:mc="http://schemas.openxmlformats.org/markup-compatibility/2006" xmlns:a14="http://schemas.microsoft.com/office/drawing/2007/7/7/main" val="FFFFFF" mc:Ignorable="">
                      <a:alpha val="99000"/>
                    </a:srgbClr>
                  </a:solidFill>
                  <a:latin typeface="Segoe UI"/>
                  <a:cs typeface="Arial" pitchFamily="34" charset="0"/>
                </a:rPr>
                <a:t>objects packaged in a single unit of deployment. Deploy on and off premises.  </a:t>
              </a:r>
            </a:p>
          </p:txBody>
        </p:sp>
      </p:gr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819150"/>
            <a:ext cx="9144000" cy="5743575"/>
          </a:xfrm>
          <a:prstGeom prst="rect">
            <a:avLst/>
          </a:prstGeom>
          <a:gradFill flip="none" rotWithShape="1">
            <a:gsLst>
              <a:gs pos="0">
                <a:schemeClr val="bg2">
                  <a:lumMod val="25000"/>
                </a:schemeClr>
              </a:gs>
              <a:gs pos="52000">
                <a:schemeClr val="tx1">
                  <a:lumMod val="50000"/>
                  <a:lumOff val="50000"/>
                </a:schemeClr>
              </a:gs>
              <a:gs pos="100000">
                <a:schemeClr val="bg2">
                  <a:lumMod val="25000"/>
                </a:schemeClr>
              </a:gs>
            </a:gsLst>
            <a:lin ang="36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sp>
        <p:nvSpPr>
          <p:cNvPr id="10" name="Round Same Side Corner Rectangle 9"/>
          <p:cNvSpPr/>
          <p:nvPr/>
        </p:nvSpPr>
        <p:spPr bwMode="auto">
          <a:xfrm rot="16200000" flipH="1">
            <a:off x="2424955" y="-368877"/>
            <a:ext cx="605115" cy="4805491"/>
          </a:xfrm>
          <a:prstGeom prst="round2SameRect">
            <a:avLst>
              <a:gd name="adj1" fmla="val 17628"/>
              <a:gd name="adj2" fmla="val 0"/>
            </a:avLst>
          </a:prstGeom>
          <a:gradFill flip="none" rotWithShape="1">
            <a:gsLst>
              <a:gs pos="0">
                <a:schemeClr val="accent1">
                  <a:lumMod val="75000"/>
                  <a:alpha val="80000"/>
                </a:schemeClr>
              </a:gs>
              <a:gs pos="52000">
                <a:srgbClr xmlns:mc="http://schemas.openxmlformats.org/markup-compatibility/2006" xmlns:a14="http://schemas.microsoft.com/office/drawing/2007/7/7/main" val="C00000" mc:Ignorable="">
                  <a:alpha val="70000"/>
                </a:srgbClr>
              </a:gs>
              <a:gs pos="100000">
                <a:schemeClr val="accent1">
                  <a:lumMod val="50000"/>
                  <a:alpha val="80000"/>
                </a:schemeClr>
              </a:gs>
            </a:gsLst>
            <a:lin ang="270000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sp>
        <p:nvSpPr>
          <p:cNvPr id="11" name="Round Same Side Corner Rectangle 10"/>
          <p:cNvSpPr/>
          <p:nvPr/>
        </p:nvSpPr>
        <p:spPr bwMode="auto">
          <a:xfrm rot="16200000" flipH="1">
            <a:off x="1791598" y="1492646"/>
            <a:ext cx="1871831" cy="4805491"/>
          </a:xfrm>
          <a:prstGeom prst="round2SameRect">
            <a:avLst>
              <a:gd name="adj1" fmla="val 4756"/>
              <a:gd name="adj2" fmla="val 0"/>
            </a:avLst>
          </a:prstGeom>
          <a:gradFill flip="none" rotWithShape="1">
            <a:gsLst>
              <a:gs pos="0">
                <a:schemeClr val="accent1">
                  <a:lumMod val="75000"/>
                  <a:alpha val="80000"/>
                </a:schemeClr>
              </a:gs>
              <a:gs pos="52000">
                <a:srgbClr xmlns:mc="http://schemas.openxmlformats.org/markup-compatibility/2006" xmlns:a14="http://schemas.microsoft.com/office/drawing/2007/7/7/main" val="C00000" mc:Ignorable="">
                  <a:alpha val="70000"/>
                </a:srgbClr>
              </a:gs>
              <a:gs pos="100000">
                <a:schemeClr val="accent1">
                  <a:lumMod val="50000"/>
                  <a:alpha val="80000"/>
                </a:schemeClr>
              </a:gs>
            </a:gsLst>
            <a:lin ang="270000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sp>
        <p:nvSpPr>
          <p:cNvPr id="12" name="Round Same Side Corner Rectangle 11"/>
          <p:cNvSpPr/>
          <p:nvPr/>
        </p:nvSpPr>
        <p:spPr bwMode="auto">
          <a:xfrm rot="16200000" flipH="1">
            <a:off x="2445105" y="3325123"/>
            <a:ext cx="564818" cy="4805491"/>
          </a:xfrm>
          <a:prstGeom prst="round2SameRect">
            <a:avLst>
              <a:gd name="adj1" fmla="val 29823"/>
              <a:gd name="adj2" fmla="val 0"/>
            </a:avLst>
          </a:prstGeom>
          <a:gradFill flip="none" rotWithShape="1">
            <a:gsLst>
              <a:gs pos="0">
                <a:schemeClr val="accent1">
                  <a:lumMod val="75000"/>
                  <a:alpha val="80000"/>
                </a:schemeClr>
              </a:gs>
              <a:gs pos="52000">
                <a:srgbClr xmlns:mc="http://schemas.openxmlformats.org/markup-compatibility/2006" xmlns:a14="http://schemas.microsoft.com/office/drawing/2007/7/7/main" val="C00000" mc:Ignorable="">
                  <a:alpha val="70000"/>
                </a:srgbClr>
              </a:gs>
              <a:gs pos="100000">
                <a:schemeClr val="accent1">
                  <a:lumMod val="50000"/>
                  <a:alpha val="80000"/>
                </a:schemeClr>
              </a:gs>
            </a:gsLst>
            <a:lin ang="270000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sp>
        <p:nvSpPr>
          <p:cNvPr id="13" name="Rounded Rectangle 12"/>
          <p:cNvSpPr/>
          <p:nvPr/>
        </p:nvSpPr>
        <p:spPr bwMode="auto">
          <a:xfrm>
            <a:off x="604152" y="946595"/>
            <a:ext cx="8081683" cy="5482779"/>
          </a:xfrm>
          <a:prstGeom prst="roundRect">
            <a:avLst>
              <a:gd name="adj" fmla="val 2445"/>
            </a:avLst>
          </a:prstGeom>
          <a:gradFill flip="none" rotWithShape="1">
            <a:gsLst>
              <a:gs pos="0">
                <a:schemeClr val="accent1">
                  <a:lumMod val="75000"/>
                  <a:alpha val="80000"/>
                </a:schemeClr>
              </a:gs>
              <a:gs pos="52000">
                <a:srgbClr xmlns:mc="http://schemas.openxmlformats.org/markup-compatibility/2006" xmlns:a14="http://schemas.microsoft.com/office/drawing/2007/7/7/main" val="C00000" mc:Ignorable="">
                  <a:alpha val="70000"/>
                </a:srgbClr>
              </a:gs>
              <a:gs pos="100000">
                <a:schemeClr val="accent1">
                  <a:lumMod val="50000"/>
                  <a:alpha val="80000"/>
                </a:schemeClr>
              </a:gs>
            </a:gsLst>
            <a:lin ang="270000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sp>
        <p:nvSpPr>
          <p:cNvPr id="21" name="Rectangle 20"/>
          <p:cNvSpPr/>
          <p:nvPr/>
        </p:nvSpPr>
        <p:spPr bwMode="auto">
          <a:xfrm>
            <a:off x="604152" y="1400176"/>
            <a:ext cx="8081683" cy="4867274"/>
          </a:xfrm>
          <a:prstGeom prst="rect">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sp>
        <p:nvSpPr>
          <p:cNvPr id="14" name="Rounded Rectangle 13"/>
          <p:cNvSpPr/>
          <p:nvPr/>
        </p:nvSpPr>
        <p:spPr bwMode="auto">
          <a:xfrm>
            <a:off x="698281" y="1529604"/>
            <a:ext cx="7853083" cy="1021975"/>
          </a:xfrm>
          <a:prstGeom prst="roundRect">
            <a:avLst>
              <a:gd name="adj" fmla="val 11273"/>
            </a:avLst>
          </a:prstGeom>
          <a:gradFill flip="none" rotWithShape="1">
            <a:gsLst>
              <a:gs pos="0">
                <a:schemeClr val="tx1">
                  <a:alpha val="31000"/>
                </a:schemeClr>
              </a:gs>
              <a:gs pos="52000">
                <a:schemeClr val="tx1">
                  <a:alpha val="15000"/>
                </a:schemeClr>
              </a:gs>
              <a:gs pos="100000">
                <a:schemeClr val="bg1">
                  <a:alpha val="7000"/>
                </a:schemeClr>
              </a:gs>
            </a:gsLst>
            <a:lin ang="0" scaled="1"/>
            <a:tileRect/>
          </a:gradFill>
          <a:ln w="12700" cap="flat" cmpd="sng" algn="ctr">
            <a:gradFill>
              <a:gsLst>
                <a:gs pos="0">
                  <a:srgbClr xmlns:mc="http://schemas.openxmlformats.org/markup-compatibility/2006" xmlns:a14="http://schemas.microsoft.com/office/drawing/2007/7/7/main" val="FFFFFF" mc:Ignorable="">
                    <a:alpha val="33000"/>
                  </a:srgbClr>
                </a:gs>
                <a:gs pos="50000">
                  <a:srgbClr xmlns:mc="http://schemas.openxmlformats.org/markup-compatibility/2006" xmlns:a14="http://schemas.microsoft.com/office/drawing/2007/7/7/main" val="FFFFFF" mc:Ignorable="">
                    <a:alpha val="0"/>
                  </a:srgbClr>
                </a:gs>
                <a:gs pos="100000">
                  <a:srgbClr xmlns:mc="http://schemas.openxmlformats.org/markup-compatibility/2006" xmlns:a14="http://schemas.microsoft.com/office/drawing/2007/7/7/main" val="000000" mc:Ignorable="">
                    <a:alpha val="45000"/>
                  </a:srgbClr>
                </a:gs>
              </a:gsLst>
              <a:lin ang="10800000" scaled="0"/>
            </a:gradFill>
            <a:prstDash val="solid"/>
            <a:round/>
            <a:headEnd type="none" w="med" len="med"/>
            <a:tailEnd type="none" w="med" len="med"/>
          </a:ln>
          <a:effectLst/>
        </p:spPr>
        <p:txBody>
          <a:bodyPr vert="horz" wrap="none" lIns="45720" tIns="91440" rIns="54852" bIns="41145" numCol="1" rtlCol="0" anchor="t" anchorCtr="1" compatLnSpc="1">
            <a:prstTxWarp prst="textNoShape">
              <a:avLst/>
            </a:prstTxWarp>
          </a:bodyPr>
          <a:lstStyle/>
          <a:p>
            <a:pP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1400" i="1" dirty="0">
              <a:solidFill>
                <a:srgbClr xmlns:mc="http://schemas.openxmlformats.org/markup-compatibility/2006" xmlns:a14="http://schemas.microsoft.com/office/drawing/2007/7/7/main" val="FFFFFF" mc:Ignorable=""/>
              </a:solidFill>
              <a:latin typeface="Segoe" pitchFamily="34" charset="0"/>
            </a:endParaRPr>
          </a:p>
        </p:txBody>
      </p:sp>
      <p:sp>
        <p:nvSpPr>
          <p:cNvPr id="15" name="Rounded Rectangle 14"/>
          <p:cNvSpPr/>
          <p:nvPr/>
        </p:nvSpPr>
        <p:spPr bwMode="auto">
          <a:xfrm>
            <a:off x="698281" y="2712943"/>
            <a:ext cx="7848600" cy="2309433"/>
          </a:xfrm>
          <a:prstGeom prst="roundRect">
            <a:avLst>
              <a:gd name="adj" fmla="val 3857"/>
            </a:avLst>
          </a:prstGeom>
          <a:gradFill flip="none" rotWithShape="1">
            <a:gsLst>
              <a:gs pos="0">
                <a:schemeClr val="tx1">
                  <a:alpha val="31000"/>
                </a:schemeClr>
              </a:gs>
              <a:gs pos="52000">
                <a:schemeClr val="tx1">
                  <a:alpha val="15000"/>
                </a:schemeClr>
              </a:gs>
              <a:gs pos="100000">
                <a:schemeClr val="bg1">
                  <a:alpha val="7000"/>
                </a:schemeClr>
              </a:gs>
            </a:gsLst>
            <a:lin ang="0" scaled="1"/>
            <a:tileRect/>
          </a:gradFill>
          <a:ln w="12700" cap="flat" cmpd="sng" algn="ctr">
            <a:gradFill>
              <a:gsLst>
                <a:gs pos="0">
                  <a:srgbClr xmlns:mc="http://schemas.openxmlformats.org/markup-compatibility/2006" xmlns:a14="http://schemas.microsoft.com/office/drawing/2007/7/7/main" val="FFFFFF" mc:Ignorable="">
                    <a:alpha val="33000"/>
                  </a:srgbClr>
                </a:gs>
                <a:gs pos="50000">
                  <a:srgbClr xmlns:mc="http://schemas.openxmlformats.org/markup-compatibility/2006" xmlns:a14="http://schemas.microsoft.com/office/drawing/2007/7/7/main" val="FFFFFF" mc:Ignorable="">
                    <a:alpha val="0"/>
                  </a:srgbClr>
                </a:gs>
                <a:gs pos="100000">
                  <a:srgbClr xmlns:mc="http://schemas.openxmlformats.org/markup-compatibility/2006" xmlns:a14="http://schemas.microsoft.com/office/drawing/2007/7/7/main" val="000000" mc:Ignorable="">
                    <a:alpha val="45000"/>
                  </a:srgbClr>
                </a:gs>
              </a:gsLst>
              <a:lin ang="10800000" scaled="0"/>
            </a:gradFill>
            <a:prstDash val="solid"/>
            <a:round/>
            <a:headEnd type="none" w="med" len="med"/>
            <a:tailEnd type="none" w="med" len="med"/>
          </a:ln>
          <a:effectLst/>
        </p:spPr>
        <p:txBody>
          <a:bodyPr vert="horz" wrap="square" lIns="91440" tIns="91440" rIns="54852" bIns="41145" numCol="1" rtlCol="0" anchor="t" anchorCtr="1" compatLnSpc="1">
            <a:prstTxWarp prst="textNoShape">
              <a:avLst/>
            </a:prstTxWarp>
          </a:bodyPr>
          <a:lstStyle/>
          <a:p>
            <a:pP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1400" i="1" dirty="0">
              <a:solidFill>
                <a:srgbClr xmlns:mc="http://schemas.openxmlformats.org/markup-compatibility/2006" xmlns:a14="http://schemas.microsoft.com/office/drawing/2007/7/7/main" val="FFFFFF" mc:Ignorable=""/>
              </a:solidFill>
              <a:latin typeface="Segoe" pitchFamily="34" charset="0"/>
            </a:endParaRPr>
          </a:p>
        </p:txBody>
      </p:sp>
      <p:sp>
        <p:nvSpPr>
          <p:cNvPr id="16" name="Rounded Rectangle 15"/>
          <p:cNvSpPr/>
          <p:nvPr/>
        </p:nvSpPr>
        <p:spPr bwMode="auto">
          <a:xfrm>
            <a:off x="698281" y="5213445"/>
            <a:ext cx="7854696" cy="920655"/>
          </a:xfrm>
          <a:prstGeom prst="roundRect">
            <a:avLst>
              <a:gd name="adj" fmla="val 11506"/>
            </a:avLst>
          </a:prstGeom>
          <a:gradFill flip="none" rotWithShape="1">
            <a:gsLst>
              <a:gs pos="0">
                <a:schemeClr val="tx1">
                  <a:alpha val="31000"/>
                </a:schemeClr>
              </a:gs>
              <a:gs pos="52000">
                <a:schemeClr val="tx1">
                  <a:alpha val="15000"/>
                </a:schemeClr>
              </a:gs>
              <a:gs pos="100000">
                <a:schemeClr val="bg1">
                  <a:alpha val="7000"/>
                </a:schemeClr>
              </a:gs>
            </a:gsLst>
            <a:lin ang="0" scaled="1"/>
            <a:tileRect/>
          </a:gradFill>
          <a:ln w="12700" cap="flat" cmpd="sng" algn="ctr">
            <a:gradFill>
              <a:gsLst>
                <a:gs pos="0">
                  <a:srgbClr xmlns:mc="http://schemas.openxmlformats.org/markup-compatibility/2006" xmlns:a14="http://schemas.microsoft.com/office/drawing/2007/7/7/main" val="FFFFFF" mc:Ignorable="">
                    <a:alpha val="33000"/>
                  </a:srgbClr>
                </a:gs>
                <a:gs pos="50000">
                  <a:srgbClr xmlns:mc="http://schemas.openxmlformats.org/markup-compatibility/2006" xmlns:a14="http://schemas.microsoft.com/office/drawing/2007/7/7/main" val="FFFFFF" mc:Ignorable="">
                    <a:alpha val="0"/>
                  </a:srgbClr>
                </a:gs>
                <a:gs pos="100000">
                  <a:srgbClr xmlns:mc="http://schemas.openxmlformats.org/markup-compatibility/2006" xmlns:a14="http://schemas.microsoft.com/office/drawing/2007/7/7/main" val="000000" mc:Ignorable="">
                    <a:alpha val="45000"/>
                  </a:srgbClr>
                </a:gs>
              </a:gsLst>
              <a:lin ang="10800000" scaled="0"/>
            </a:gradFill>
            <a:prstDash val="solid"/>
            <a:round/>
            <a:headEnd type="none" w="med" len="med"/>
            <a:tailEnd type="none" w="med" len="med"/>
          </a:ln>
          <a:effectLst/>
        </p:spPr>
        <p:txBody>
          <a:bodyPr vert="horz" wrap="square" lIns="91440" tIns="91440" rIns="54852" bIns="41145" numCol="1" rtlCol="0" anchor="t" anchorCtr="1" compatLnSpc="1">
            <a:prstTxWarp prst="textNoShape">
              <a:avLst/>
            </a:prstTxWarp>
          </a:bodyPr>
          <a:lstStyle/>
          <a:p>
            <a:pP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1400" i="1" dirty="0">
              <a:solidFill>
                <a:srgbClr xmlns:mc="http://schemas.openxmlformats.org/markup-compatibility/2006" xmlns:a14="http://schemas.microsoft.com/office/drawing/2007/7/7/main" val="FFFFFF" mc:Ignorable=""/>
              </a:solidFill>
              <a:latin typeface="Segoe" pitchFamily="34" charset="0"/>
            </a:endParaRPr>
          </a:p>
        </p:txBody>
      </p:sp>
      <p:sp>
        <p:nvSpPr>
          <p:cNvPr id="20" name="HEADER - SOLUTION"/>
          <p:cNvSpPr txBox="1"/>
          <p:nvPr/>
        </p:nvSpPr>
        <p:spPr>
          <a:xfrm>
            <a:off x="657884" y="964101"/>
            <a:ext cx="7880059" cy="400089"/>
          </a:xfrm>
          <a:prstGeom prst="rect">
            <a:avLst/>
          </a:prstGeom>
          <a:noFill/>
        </p:spPr>
        <p:txBody>
          <a:bodyPr wrap="square" lIns="91420" tIns="45710" rIns="91420" bIns="45710" rtlCol="0">
            <a:spAutoFit/>
          </a:bodyPr>
          <a:lstStyle/>
          <a:p>
            <a:pPr algn="ctr" defTabSz="914159"/>
            <a:r>
              <a:rPr lang="en-US" sz="2000" spc="20" dirty="0" smtClean="0">
                <a:gradFill>
                  <a:gsLst>
                    <a:gs pos="0">
                      <a:schemeClr val="bg1">
                        <a:lumMod val="95000"/>
                      </a:schemeClr>
                    </a:gs>
                    <a:gs pos="100000">
                      <a:schemeClr val="bg1">
                        <a:lumMod val="75000"/>
                      </a:schemeClr>
                    </a:gs>
                  </a:gsLst>
                  <a:lin ang="5400000" scaled="0"/>
                </a:gradFill>
                <a:latin typeface="Segoe UI" pitchFamily="34" charset="0"/>
                <a:ea typeface="Segoe UI" pitchFamily="34" charset="0"/>
                <a:cs typeface="Segoe UI" pitchFamily="34" charset="0"/>
              </a:rPr>
              <a:t>Evaluate SQL Server 2008 R2 Today</a:t>
            </a:r>
          </a:p>
        </p:txBody>
      </p:sp>
      <p:sp>
        <p:nvSpPr>
          <p:cNvPr id="18" name="BULLETS - SOLUTION"/>
          <p:cNvSpPr txBox="1"/>
          <p:nvPr/>
        </p:nvSpPr>
        <p:spPr>
          <a:xfrm>
            <a:off x="984414" y="1595642"/>
            <a:ext cx="6685616" cy="938698"/>
          </a:xfrm>
          <a:prstGeom prst="rect">
            <a:avLst/>
          </a:prstGeom>
          <a:noFill/>
        </p:spPr>
        <p:txBody>
          <a:bodyPr wrap="square" lIns="91420" tIns="45710" rIns="91420" bIns="45710" rtlCol="0">
            <a:spAutoFit/>
          </a:bodyPr>
          <a:lstStyle/>
          <a:p>
            <a:pPr>
              <a:spcBef>
                <a:spcPts val="600"/>
              </a:spcBef>
              <a:buClr>
                <a:schemeClr val="bg1"/>
              </a:buClr>
              <a:buSzPct val="100000"/>
            </a:pPr>
            <a:r>
              <a:rPr lang="en-US" sz="1500" b="1" dirty="0" smtClean="0">
                <a:solidFill>
                  <a:schemeClr val="bg1"/>
                </a:solidFill>
                <a:latin typeface="Segoe UI" pitchFamily="34" charset="0"/>
                <a:ea typeface="Segoe UI" pitchFamily="34" charset="0"/>
                <a:cs typeface="Segoe UI" pitchFamily="34" charset="0"/>
              </a:rPr>
              <a:t>Try Application and Multi-Server Management!</a:t>
            </a:r>
          </a:p>
          <a:p>
            <a:pPr>
              <a:spcBef>
                <a:spcPts val="600"/>
              </a:spcBef>
              <a:buClr>
                <a:schemeClr val="bg1"/>
              </a:buClr>
              <a:buSzPct val="100000"/>
            </a:pPr>
            <a:r>
              <a:rPr lang="en-US" sz="1500" dirty="0" smtClean="0">
                <a:solidFill>
                  <a:schemeClr val="bg1"/>
                </a:solidFill>
                <a:latin typeface="Segoe UI" pitchFamily="34" charset="0"/>
                <a:ea typeface="Segoe UI" pitchFamily="34" charset="0"/>
                <a:cs typeface="Segoe UI" pitchFamily="34" charset="0"/>
              </a:rPr>
              <a:t>Download the November CTP</a:t>
            </a:r>
          </a:p>
          <a:p>
            <a:pPr>
              <a:spcBef>
                <a:spcPts val="600"/>
              </a:spcBef>
              <a:spcAft>
                <a:spcPts val="2600"/>
              </a:spcAft>
              <a:buClr>
                <a:schemeClr val="bg1"/>
              </a:buClr>
              <a:buSzPct val="100000"/>
            </a:pPr>
            <a:r>
              <a:rPr lang="en-US" sz="1500" u="sng" dirty="0" smtClean="0">
                <a:solidFill>
                  <a:schemeClr val="bg1"/>
                </a:solidFill>
                <a:latin typeface="Segoe UI" pitchFamily="34" charset="0"/>
                <a:ea typeface="Segoe UI" pitchFamily="34" charset="0"/>
                <a:cs typeface="Segoe UI" pitchFamily="34" charset="0"/>
              </a:rPr>
              <a:t>http://www.microsoft.com/sqlserver/2008/en/us/R2Downloads.aspx</a:t>
            </a:r>
          </a:p>
        </p:txBody>
      </p:sp>
      <p:sp>
        <p:nvSpPr>
          <p:cNvPr id="22" name="BULLETS - SOLUTION"/>
          <p:cNvSpPr txBox="1"/>
          <p:nvPr/>
        </p:nvSpPr>
        <p:spPr>
          <a:xfrm>
            <a:off x="986689" y="2839863"/>
            <a:ext cx="7515866" cy="2400637"/>
          </a:xfrm>
          <a:prstGeom prst="rect">
            <a:avLst/>
          </a:prstGeom>
          <a:noFill/>
        </p:spPr>
        <p:txBody>
          <a:bodyPr wrap="square" lIns="91420" tIns="45710" rIns="91420" bIns="45710" rtlCol="0">
            <a:spAutoFit/>
          </a:bodyPr>
          <a:lstStyle/>
          <a:p>
            <a:pPr>
              <a:spcBef>
                <a:spcPts val="600"/>
              </a:spcBef>
              <a:buClr>
                <a:schemeClr val="bg1"/>
              </a:buClr>
              <a:buSzPct val="100000"/>
            </a:pPr>
            <a:r>
              <a:rPr lang="en-US" sz="1500" b="1" dirty="0" smtClean="0">
                <a:solidFill>
                  <a:schemeClr val="bg1"/>
                </a:solidFill>
                <a:latin typeface="Segoe UI" pitchFamily="34" charset="0"/>
                <a:ea typeface="Segoe UI" pitchFamily="34" charset="0"/>
                <a:cs typeface="Segoe UI" pitchFamily="34" charset="0"/>
              </a:rPr>
              <a:t>Learn More!</a:t>
            </a:r>
          </a:p>
          <a:p>
            <a:pPr>
              <a:spcBef>
                <a:spcPts val="600"/>
              </a:spcBef>
              <a:buClr>
                <a:schemeClr val="bg1"/>
              </a:buClr>
              <a:buSzPct val="100000"/>
            </a:pPr>
            <a:r>
              <a:rPr lang="en-US" sz="1500" dirty="0" smtClean="0">
                <a:solidFill>
                  <a:schemeClr val="bg1"/>
                </a:solidFill>
                <a:latin typeface="Segoe UI" pitchFamily="34" charset="0"/>
                <a:ea typeface="Segoe UI" pitchFamily="34" charset="0"/>
                <a:cs typeface="Segoe UI" pitchFamily="34" charset="0"/>
              </a:rPr>
              <a:t>Visit the web page for access to resources</a:t>
            </a:r>
            <a:r>
              <a:rPr lang="en-US" sz="1500" u="sng" dirty="0" smtClean="0">
                <a:solidFill>
                  <a:schemeClr val="bg1"/>
                </a:solidFill>
                <a:latin typeface="Segoe UI" pitchFamily="34" charset="0"/>
                <a:ea typeface="Segoe UI" pitchFamily="34" charset="0"/>
                <a:cs typeface="Segoe UI" pitchFamily="34" charset="0"/>
              </a:rPr>
              <a:t> http://www.microsoft.com/sqlserver/2008/en/us/R2-multi-server.aspx</a:t>
            </a:r>
          </a:p>
          <a:p>
            <a:pPr>
              <a:spcBef>
                <a:spcPts val="600"/>
              </a:spcBef>
              <a:buClr>
                <a:schemeClr val="bg1"/>
              </a:buClr>
              <a:buSzPct val="100000"/>
            </a:pPr>
            <a:endParaRPr lang="en-US" sz="1500" u="sng" dirty="0" smtClean="0">
              <a:solidFill>
                <a:schemeClr val="bg1"/>
              </a:solidFill>
              <a:latin typeface="Segoe UI" pitchFamily="34" charset="0"/>
              <a:ea typeface="Segoe UI" pitchFamily="34" charset="0"/>
              <a:cs typeface="Segoe UI" pitchFamily="34" charset="0"/>
            </a:endParaRPr>
          </a:p>
          <a:p>
            <a:pPr>
              <a:spcBef>
                <a:spcPts val="600"/>
              </a:spcBef>
              <a:buClr>
                <a:schemeClr val="bg1"/>
              </a:buClr>
              <a:buSzPct val="100000"/>
            </a:pPr>
            <a:r>
              <a:rPr lang="en-US" sz="1500" b="1" dirty="0" smtClean="0">
                <a:solidFill>
                  <a:schemeClr val="bg1"/>
                </a:solidFill>
                <a:latin typeface="Segoe UI" pitchFamily="34" charset="0"/>
                <a:ea typeface="Segoe UI" pitchFamily="34" charset="0"/>
                <a:cs typeface="Segoe UI" pitchFamily="34" charset="0"/>
              </a:rPr>
              <a:t>Get Technical!</a:t>
            </a:r>
          </a:p>
          <a:p>
            <a:pPr>
              <a:spcBef>
                <a:spcPts val="600"/>
              </a:spcBef>
              <a:buClr>
                <a:schemeClr val="bg1"/>
              </a:buClr>
              <a:buSzPct val="100000"/>
            </a:pPr>
            <a:r>
              <a:rPr lang="en-US" sz="1500" dirty="0" smtClean="0">
                <a:solidFill>
                  <a:schemeClr val="bg1"/>
                </a:solidFill>
                <a:latin typeface="Segoe UI" pitchFamily="34" charset="0"/>
                <a:ea typeface="Segoe UI" pitchFamily="34" charset="0"/>
                <a:cs typeface="Segoe UI" pitchFamily="34" charset="0"/>
              </a:rPr>
              <a:t>Visit MSDN for detailed articles</a:t>
            </a:r>
          </a:p>
          <a:p>
            <a:pPr>
              <a:spcBef>
                <a:spcPts val="600"/>
              </a:spcBef>
              <a:buClr>
                <a:schemeClr val="bg1"/>
              </a:buClr>
              <a:buSzPct val="100000"/>
            </a:pPr>
            <a:r>
              <a:rPr lang="en-US" sz="1500" u="sng" dirty="0" smtClean="0">
                <a:solidFill>
                  <a:schemeClr val="bg1"/>
                </a:solidFill>
                <a:latin typeface="Segoe UI" pitchFamily="34" charset="0"/>
                <a:ea typeface="Segoe UI" pitchFamily="34" charset="0"/>
                <a:cs typeface="Segoe UI" pitchFamily="34" charset="0"/>
              </a:rPr>
              <a:t>http://msdn.microsoft.com/en-us/library/ee210579(SQL.105).aspx</a:t>
            </a:r>
          </a:p>
          <a:p>
            <a:pPr>
              <a:spcBef>
                <a:spcPts val="600"/>
              </a:spcBef>
              <a:buClr>
                <a:schemeClr val="bg1"/>
              </a:buClr>
              <a:buSzPct val="100000"/>
            </a:pPr>
            <a:endParaRPr lang="en-US" sz="1500" b="1" u="sng" dirty="0" smtClean="0">
              <a:solidFill>
                <a:schemeClr val="bg1"/>
              </a:solidFill>
              <a:latin typeface="Segoe UI" pitchFamily="34" charset="0"/>
              <a:ea typeface="Segoe UI" pitchFamily="34" charset="0"/>
              <a:cs typeface="Segoe UI" pitchFamily="34" charset="0"/>
            </a:endParaRPr>
          </a:p>
        </p:txBody>
      </p:sp>
      <p:sp>
        <p:nvSpPr>
          <p:cNvPr id="17" name="BULLETS - SOLUTION"/>
          <p:cNvSpPr txBox="1"/>
          <p:nvPr/>
        </p:nvSpPr>
        <p:spPr>
          <a:xfrm>
            <a:off x="986692" y="5228219"/>
            <a:ext cx="6685616" cy="861754"/>
          </a:xfrm>
          <a:prstGeom prst="rect">
            <a:avLst/>
          </a:prstGeom>
          <a:noFill/>
        </p:spPr>
        <p:txBody>
          <a:bodyPr wrap="square" lIns="91420" tIns="45710" rIns="91420" bIns="45710" rtlCol="0">
            <a:spAutoFit/>
          </a:bodyPr>
          <a:lstStyle/>
          <a:p>
            <a:pPr>
              <a:spcBef>
                <a:spcPts val="600"/>
              </a:spcBef>
              <a:buClr>
                <a:schemeClr val="bg1"/>
              </a:buClr>
              <a:buSzPct val="100000"/>
            </a:pPr>
            <a:r>
              <a:rPr lang="en-US" sz="1500" b="1" dirty="0" smtClean="0">
                <a:solidFill>
                  <a:schemeClr val="bg1"/>
                </a:solidFill>
                <a:latin typeface="Segoe UI" pitchFamily="34" charset="0"/>
                <a:ea typeface="Segoe UI" pitchFamily="34" charset="0"/>
                <a:cs typeface="Segoe UI" pitchFamily="34" charset="0"/>
              </a:rPr>
              <a:t>Watch the Webcast!</a:t>
            </a:r>
          </a:p>
          <a:p>
            <a:pPr>
              <a:spcBef>
                <a:spcPts val="600"/>
              </a:spcBef>
              <a:spcAft>
                <a:spcPts val="2600"/>
              </a:spcAft>
              <a:buClr>
                <a:schemeClr val="bg1"/>
              </a:buClr>
              <a:buSzPct val="100000"/>
            </a:pPr>
            <a:r>
              <a:rPr lang="en-US" sz="1500" u="sng" dirty="0" smtClean="0">
                <a:solidFill>
                  <a:schemeClr val="bg1"/>
                </a:solidFill>
                <a:latin typeface="Segoe UI" pitchFamily="34" charset="0"/>
                <a:ea typeface="Segoe UI" pitchFamily="34" charset="0"/>
                <a:cs typeface="Segoe UI" pitchFamily="34" charset="0"/>
              </a:rPr>
              <a:t>http://msevents.microsoft.com/CUI/WebCastEventDetails.aspx?culture=en-US&amp;EventID=1032415782&amp;CountryCode=US</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1000" fill="hold"/>
                                        <p:tgtEl>
                                          <p:spTgt spid="13"/>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anim calcmode="lin" valueType="num">
                                      <p:cBhvr>
                                        <p:cTn id="16" dur="1000" fill="hold"/>
                                        <p:tgtEl>
                                          <p:spTgt spid="21"/>
                                        </p:tgtEl>
                                        <p:attrNameLst>
                                          <p:attrName>ppt_x</p:attrName>
                                        </p:attrNameLst>
                                      </p:cBhvr>
                                      <p:tavLst>
                                        <p:tav tm="0">
                                          <p:val>
                                            <p:strVal val="#ppt_x"/>
                                          </p:val>
                                        </p:tav>
                                        <p:tav tm="100000">
                                          <p:val>
                                            <p:strVal val="#ppt_x"/>
                                          </p:val>
                                        </p:tav>
                                      </p:tavLst>
                                    </p:anim>
                                    <p:anim calcmode="lin" valueType="num">
                                      <p:cBhvr>
                                        <p:cTn id="17" dur="1000" fill="hold"/>
                                        <p:tgtEl>
                                          <p:spTgt spid="21"/>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20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anim calcmode="lin" valueType="num">
                                      <p:cBhvr>
                                        <p:cTn id="27" dur="500" fill="hold"/>
                                        <p:tgtEl>
                                          <p:spTgt spid="10"/>
                                        </p:tgtEl>
                                        <p:attrNameLst>
                                          <p:attrName>ppt_x</p:attrName>
                                        </p:attrNameLst>
                                      </p:cBhvr>
                                      <p:tavLst>
                                        <p:tav tm="0">
                                          <p:val>
                                            <p:strVal val="#ppt_x"/>
                                          </p:val>
                                        </p:tav>
                                        <p:tav tm="100000">
                                          <p:val>
                                            <p:strVal val="#ppt_x"/>
                                          </p:val>
                                        </p:tav>
                                      </p:tavLst>
                                    </p:anim>
                                    <p:anim calcmode="lin" valueType="num">
                                      <p:cBhvr>
                                        <p:cTn id="28" dur="5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42" presetClass="entr" presetSubtype="0" fill="hold" grpId="0" nodeType="afterEffect">
                                  <p:stCondLst>
                                    <p:cond delay="50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strVal val="#ppt_x"/>
                                          </p:val>
                                        </p:tav>
                                        <p:tav tm="100000">
                                          <p:val>
                                            <p:strVal val="#ppt_x"/>
                                          </p:val>
                                        </p:tav>
                                      </p:tavLst>
                                    </p:anim>
                                    <p:anim calcmode="lin" valueType="num">
                                      <p:cBhvr>
                                        <p:cTn id="39" dur="500" fill="hold"/>
                                        <p:tgtEl>
                                          <p:spTgt spid="11"/>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par>
                          <p:cTn id="45" fill="hold">
                            <p:stCondLst>
                              <p:cond delay="3000"/>
                            </p:stCondLst>
                            <p:childTnLst>
                              <p:par>
                                <p:cTn id="46" presetID="42" presetClass="entr" presetSubtype="0" fill="hold" grpId="0" nodeType="afterEffect">
                                  <p:stCondLst>
                                    <p:cond delay="50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anim calcmode="lin" valueType="num">
                                      <p:cBhvr>
                                        <p:cTn id="49" dur="500" fill="hold"/>
                                        <p:tgtEl>
                                          <p:spTgt spid="12"/>
                                        </p:tgtEl>
                                        <p:attrNameLst>
                                          <p:attrName>ppt_x</p:attrName>
                                        </p:attrNameLst>
                                      </p:cBhvr>
                                      <p:tavLst>
                                        <p:tav tm="0">
                                          <p:val>
                                            <p:strVal val="#ppt_x"/>
                                          </p:val>
                                        </p:tav>
                                        <p:tav tm="100000">
                                          <p:val>
                                            <p:strVal val="#ppt_x"/>
                                          </p:val>
                                        </p:tav>
                                      </p:tavLst>
                                    </p:anim>
                                    <p:anim calcmode="lin" valueType="num">
                                      <p:cBhvr>
                                        <p:cTn id="50" dur="500" fill="hold"/>
                                        <p:tgtEl>
                                          <p:spTgt spid="12"/>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white bar"/>
          <p:cNvPicPr>
            <a:picLocks noChangeAspect="1" noChangeArrowheads="1"/>
          </p:cNvPicPr>
          <p:nvPr/>
        </p:nvPicPr>
        <p:blipFill>
          <a:blip r:embed="rId3" cstate="print"/>
          <a:srcRect/>
          <a:stretch>
            <a:fillRect/>
          </a:stretch>
        </p:blipFill>
        <p:spPr bwMode="auto">
          <a:xfrm>
            <a:off x="1" y="2224419"/>
            <a:ext cx="8448675" cy="1798637"/>
          </a:xfrm>
          <a:prstGeom prst="rect">
            <a:avLst/>
          </a:prstGeom>
          <a:noFill/>
          <a:ln w="9525">
            <a:noFill/>
            <a:miter lim="800000"/>
            <a:headEnd/>
            <a:tailEnd/>
          </a:ln>
        </p:spPr>
      </p:pic>
      <p:sp>
        <p:nvSpPr>
          <p:cNvPr id="29699" name="Text Box 3"/>
          <p:cNvSpPr txBox="1">
            <a:spLocks noChangeArrowheads="1"/>
          </p:cNvSpPr>
          <p:nvPr/>
        </p:nvSpPr>
        <p:spPr bwMode="auto">
          <a:xfrm>
            <a:off x="381000" y="5686425"/>
            <a:ext cx="8382000" cy="523216"/>
          </a:xfrm>
          <a:prstGeom prst="rect">
            <a:avLst/>
          </a:prstGeom>
          <a:noFill/>
          <a:ln w="12700">
            <a:noFill/>
            <a:miter lim="800000"/>
            <a:headEnd type="none" w="sm" len="sm"/>
            <a:tailEnd type="none" w="sm" len="sm"/>
          </a:ln>
        </p:spPr>
        <p:txBody>
          <a:bodyPr vert="horz" wrap="square" lIns="91436" tIns="45718" rIns="91436" bIns="45718" numCol="1" anchor="t" anchorCtr="0" compatLnSpc="1">
            <a:prstTxWarp prst="textNoShape">
              <a:avLst/>
            </a:prstTxWarp>
            <a:spAutoFit/>
          </a:bodyPr>
          <a:lstStyle/>
          <a:p>
            <a:pPr algn="ctr" eaLnBrk="0" hangingPunct="0"/>
            <a:r>
              <a:rPr lang="en-US" sz="700" dirty="0" smtClean="0">
                <a:solidFill>
                  <a:schemeClr val="bg2">
                    <a:lumMod val="85000"/>
                  </a:schemeClr>
                </a:solidFill>
                <a:latin typeface="Segoe Semibold" pitchFamily="34" charset="0"/>
              </a:rPr>
              <a:t>© 2010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700" dirty="0">
              <a:solidFill>
                <a:schemeClr val="bg2">
                  <a:lumMod val="85000"/>
                </a:schemeClr>
              </a:solidFill>
              <a:latin typeface="Segoe Semibold" pitchFamily="34" charset="0"/>
              <a:cs typeface="Arial" pitchFamily="34" charset="0"/>
            </a:endParaRPr>
          </a:p>
        </p:txBody>
      </p:sp>
      <p:pic>
        <p:nvPicPr>
          <p:cNvPr id="29700" name="Picture 4" descr="Microsoft logo and tagline"/>
          <p:cNvPicPr>
            <a:picLocks noChangeAspect="1" noChangeArrowheads="1"/>
          </p:cNvPicPr>
          <p:nvPr/>
        </p:nvPicPr>
        <p:blipFill>
          <a:blip r:embed="rId4" cstate="print">
            <a:lum bright="-100000"/>
          </a:blip>
          <a:srcRect r="25135" b="38996"/>
          <a:stretch>
            <a:fillRect/>
          </a:stretch>
        </p:blipFill>
        <p:spPr bwMode="auto">
          <a:xfrm>
            <a:off x="2707879" y="2795919"/>
            <a:ext cx="3728243" cy="655637"/>
          </a:xfrm>
          <a:prstGeom prst="rect">
            <a:avLst/>
          </a:prstGeom>
          <a:noFill/>
          <a:ln w="9525">
            <a:noFill/>
            <a:miter lim="800000"/>
            <a:headEnd/>
            <a:tailEnd/>
          </a:ln>
        </p:spPr>
      </p:pic>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66"/>
          <p:cNvSpPr>
            <a:spLocks noGrp="1"/>
          </p:cNvSpPr>
          <p:nvPr>
            <p:ph type="title"/>
          </p:nvPr>
        </p:nvSpPr>
        <p:spPr/>
        <p:txBody>
          <a:bodyPr/>
          <a:lstStyle/>
          <a:p>
            <a:r>
              <a:rPr lang="en-US" smtClean="0"/>
              <a:t>Information Platform Vision</a:t>
            </a:r>
            <a:endParaRPr lang="en-US" dirty="0"/>
          </a:p>
        </p:txBody>
      </p:sp>
      <p:sp>
        <p:nvSpPr>
          <p:cNvPr id="41" name="Rounded Rectangle 40"/>
          <p:cNvSpPr/>
          <p:nvPr/>
        </p:nvSpPr>
        <p:spPr bwMode="auto">
          <a:xfrm>
            <a:off x="1382486" y="4267200"/>
            <a:ext cx="6379028" cy="1538514"/>
          </a:xfrm>
          <a:prstGeom prst="roundRect">
            <a:avLst>
              <a:gd name="adj" fmla="val 11007"/>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xmlns:mc="http://schemas.openxmlformats.org/markup-compatibility/2006" xmlns:a14="http://schemas.microsoft.com/office/drawing/2007/7/7/main" val="FFFFFF" mc:Ignorable="">
                    <a:alpha val="33000"/>
                  </a:srgbClr>
                </a:gs>
                <a:gs pos="50000">
                  <a:srgbClr xmlns:mc="http://schemas.openxmlformats.org/markup-compatibility/2006" xmlns:a14="http://schemas.microsoft.com/office/drawing/2007/7/7/main" val="FFFFFF" mc:Ignorable="">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lvl="1" indent="-227147" algn="ctr" defTabSz="914159" fontAlgn="base">
              <a:lnSpc>
                <a:spcPct val="90000"/>
              </a:lnSpc>
              <a:spcBef>
                <a:spcPts val="630"/>
              </a:spcBef>
              <a:spcAft>
                <a:spcPts val="1620"/>
              </a:spcAft>
              <a:buClr>
                <a:srgbClr xmlns:mc="http://schemas.openxmlformats.org/markup-compatibility/2006" xmlns:a14="http://schemas.microsoft.com/office/drawing/2007/7/7/main" val="FFFF99" mc:Ignorable=""/>
              </a:buClr>
              <a:buSzPct val="120000"/>
              <a:buBlip>
                <a:blip r:embed="rId3"/>
              </a:buBlip>
              <a:tabLst>
                <a:tab pos="513595" algn="l"/>
              </a:tabLst>
              <a:defRPr/>
            </a:pPr>
            <a:endParaRPr lang="en-US" altLang="zh-CN" sz="3200" i="1" dirty="0" smtClean="0">
              <a:solidFill>
                <a:srgbClr xmlns:mc="http://schemas.openxmlformats.org/markup-compatibility/2006" xmlns:a14="http://schemas.microsoft.com/office/drawing/2007/7/7/main" val="FFFFFF" mc:Ignorable=""/>
              </a:solidFill>
              <a:latin typeface="Segoe" pitchFamily="34" charset="0"/>
            </a:endParaRPr>
          </a:p>
        </p:txBody>
      </p:sp>
      <p:sp>
        <p:nvSpPr>
          <p:cNvPr id="42" name="Rectangle 41"/>
          <p:cNvSpPr/>
          <p:nvPr/>
        </p:nvSpPr>
        <p:spPr bwMode="auto">
          <a:xfrm>
            <a:off x="0" y="2416630"/>
            <a:ext cx="9144000" cy="2002970"/>
          </a:xfrm>
          <a:prstGeom prst="rect">
            <a:avLst/>
          </a:prstGeom>
          <a:gradFill flip="none" rotWithShape="1">
            <a:gsLst>
              <a:gs pos="0">
                <a:schemeClr val="bg2">
                  <a:lumMod val="25000"/>
                </a:schemeClr>
              </a:gs>
              <a:gs pos="52000">
                <a:schemeClr val="tx1">
                  <a:lumMod val="50000"/>
                  <a:lumOff val="50000"/>
                </a:schemeClr>
              </a:gs>
              <a:gs pos="100000">
                <a:schemeClr val="bg2">
                  <a:lumMod val="25000"/>
                </a:schemeClr>
              </a:gs>
            </a:gsLst>
            <a:lin ang="3600000" scaled="0"/>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smtClean="0">
              <a:solidFill>
                <a:srgbClr xmlns:mc="http://schemas.openxmlformats.org/markup-compatibility/2006" xmlns:a14="http://schemas.microsoft.com/office/drawing/2007/7/7/main" val="FFFFFF" mc:Ignorable=""/>
              </a:solidFill>
              <a:latin typeface="Segoe" pitchFamily="34" charset="0"/>
            </a:endParaRPr>
          </a:p>
        </p:txBody>
      </p:sp>
      <p:sp>
        <p:nvSpPr>
          <p:cNvPr id="43" name="Freeform 6"/>
          <p:cNvSpPr>
            <a:spLocks/>
          </p:cNvSpPr>
          <p:nvPr/>
        </p:nvSpPr>
        <p:spPr bwMode="auto">
          <a:xfrm>
            <a:off x="0" y="1206181"/>
            <a:ext cx="9144000" cy="2705100"/>
          </a:xfrm>
          <a:custGeom>
            <a:avLst/>
            <a:gdLst/>
            <a:ahLst/>
            <a:cxnLst>
              <a:cxn ang="0">
                <a:pos x="17" y="2049"/>
              </a:cxn>
              <a:cxn ang="0">
                <a:pos x="262" y="1872"/>
              </a:cxn>
              <a:cxn ang="0">
                <a:pos x="485" y="1731"/>
              </a:cxn>
              <a:cxn ang="0">
                <a:pos x="768" y="1568"/>
              </a:cxn>
              <a:cxn ang="0">
                <a:pos x="1107" y="1398"/>
              </a:cxn>
              <a:cxn ang="0">
                <a:pos x="1496" y="1231"/>
              </a:cxn>
              <a:cxn ang="0">
                <a:pos x="1931" y="1082"/>
              </a:cxn>
              <a:cxn ang="0">
                <a:pos x="2243" y="996"/>
              </a:cxn>
              <a:cxn ang="0">
                <a:pos x="2488" y="942"/>
              </a:cxn>
              <a:cxn ang="0">
                <a:pos x="2743" y="900"/>
              </a:cxn>
              <a:cxn ang="0">
                <a:pos x="3005" y="869"/>
              </a:cxn>
              <a:cxn ang="0">
                <a:pos x="3275" y="850"/>
              </a:cxn>
              <a:cxn ang="0">
                <a:pos x="3459" y="846"/>
              </a:cxn>
              <a:cxn ang="0">
                <a:pos x="3733" y="856"/>
              </a:cxn>
              <a:cxn ang="0">
                <a:pos x="4001" y="877"/>
              </a:cxn>
              <a:cxn ang="0">
                <a:pos x="4259" y="911"/>
              </a:cxn>
              <a:cxn ang="0">
                <a:pos x="4512" y="959"/>
              </a:cxn>
              <a:cxn ang="0">
                <a:pos x="4754" y="1015"/>
              </a:cxn>
              <a:cxn ang="0">
                <a:pos x="5135" y="1126"/>
              </a:cxn>
              <a:cxn ang="0">
                <a:pos x="5554" y="1281"/>
              </a:cxn>
              <a:cxn ang="0">
                <a:pos x="5928" y="1449"/>
              </a:cxn>
              <a:cxn ang="0">
                <a:pos x="6246" y="1616"/>
              </a:cxn>
              <a:cxn ang="0">
                <a:pos x="6510" y="1771"/>
              </a:cxn>
              <a:cxn ang="0">
                <a:pos x="6763" y="1939"/>
              </a:cxn>
              <a:cxn ang="0">
                <a:pos x="6912" y="2051"/>
              </a:cxn>
              <a:cxn ang="0">
                <a:pos x="6845" y="810"/>
              </a:cxn>
              <a:cxn ang="0">
                <a:pos x="6510" y="651"/>
              </a:cxn>
              <a:cxn ang="0">
                <a:pos x="6246" y="542"/>
              </a:cxn>
              <a:cxn ang="0">
                <a:pos x="5928" y="423"/>
              </a:cxn>
              <a:cxn ang="0">
                <a:pos x="5554" y="306"/>
              </a:cxn>
              <a:cxn ang="0">
                <a:pos x="5135" y="197"/>
              </a:cxn>
              <a:cxn ang="0">
                <a:pos x="4673" y="103"/>
              </a:cxn>
              <a:cxn ang="0">
                <a:pos x="4175" y="36"/>
              </a:cxn>
              <a:cxn ang="0">
                <a:pos x="3733" y="6"/>
              </a:cxn>
              <a:cxn ang="0">
                <a:pos x="3459" y="0"/>
              </a:cxn>
              <a:cxn ang="0">
                <a:pos x="3275" y="2"/>
              </a:cxn>
              <a:cxn ang="0">
                <a:pos x="2917" y="21"/>
              </a:cxn>
              <a:cxn ang="0">
                <a:pos x="2406" y="78"/>
              </a:cxn>
              <a:cxn ang="0">
                <a:pos x="1931" y="163"/>
              </a:cxn>
              <a:cxn ang="0">
                <a:pos x="1496" y="268"/>
              </a:cxn>
              <a:cxn ang="0">
                <a:pos x="1107" y="385"/>
              </a:cxn>
              <a:cxn ang="0">
                <a:pos x="768" y="504"/>
              </a:cxn>
              <a:cxn ang="0">
                <a:pos x="485" y="616"/>
              </a:cxn>
              <a:cxn ang="0">
                <a:pos x="149" y="770"/>
              </a:cxn>
              <a:cxn ang="0">
                <a:pos x="0" y="2062"/>
              </a:cxn>
            </a:cxnLst>
            <a:rect l="0" t="0" r="r" b="b"/>
            <a:pathLst>
              <a:path w="6912" h="2062">
                <a:moveTo>
                  <a:pt x="0" y="2062"/>
                </a:moveTo>
                <a:lnTo>
                  <a:pt x="0" y="2062"/>
                </a:lnTo>
                <a:lnTo>
                  <a:pt x="17" y="2049"/>
                </a:lnTo>
                <a:lnTo>
                  <a:pt x="67" y="2010"/>
                </a:lnTo>
                <a:lnTo>
                  <a:pt x="149" y="1949"/>
                </a:lnTo>
                <a:lnTo>
                  <a:pt x="262" y="1872"/>
                </a:lnTo>
                <a:lnTo>
                  <a:pt x="329" y="1828"/>
                </a:lnTo>
                <a:lnTo>
                  <a:pt x="404" y="1781"/>
                </a:lnTo>
                <a:lnTo>
                  <a:pt x="485" y="1731"/>
                </a:lnTo>
                <a:lnTo>
                  <a:pt x="573" y="1677"/>
                </a:lnTo>
                <a:lnTo>
                  <a:pt x="668" y="1624"/>
                </a:lnTo>
                <a:lnTo>
                  <a:pt x="768" y="1568"/>
                </a:lnTo>
                <a:lnTo>
                  <a:pt x="875" y="1511"/>
                </a:lnTo>
                <a:lnTo>
                  <a:pt x="988" y="1455"/>
                </a:lnTo>
                <a:lnTo>
                  <a:pt x="1107" y="1398"/>
                </a:lnTo>
                <a:lnTo>
                  <a:pt x="1231" y="1342"/>
                </a:lnTo>
                <a:lnTo>
                  <a:pt x="1362" y="1287"/>
                </a:lnTo>
                <a:lnTo>
                  <a:pt x="1496" y="1231"/>
                </a:lnTo>
                <a:lnTo>
                  <a:pt x="1636" y="1179"/>
                </a:lnTo>
                <a:lnTo>
                  <a:pt x="1781" y="1130"/>
                </a:lnTo>
                <a:lnTo>
                  <a:pt x="1931" y="1082"/>
                </a:lnTo>
                <a:lnTo>
                  <a:pt x="2084" y="1038"/>
                </a:lnTo>
                <a:lnTo>
                  <a:pt x="2164" y="1017"/>
                </a:lnTo>
                <a:lnTo>
                  <a:pt x="2243" y="996"/>
                </a:lnTo>
                <a:lnTo>
                  <a:pt x="2323" y="976"/>
                </a:lnTo>
                <a:lnTo>
                  <a:pt x="2406" y="959"/>
                </a:lnTo>
                <a:lnTo>
                  <a:pt x="2488" y="942"/>
                </a:lnTo>
                <a:lnTo>
                  <a:pt x="2572" y="927"/>
                </a:lnTo>
                <a:lnTo>
                  <a:pt x="2656" y="913"/>
                </a:lnTo>
                <a:lnTo>
                  <a:pt x="2743" y="900"/>
                </a:lnTo>
                <a:lnTo>
                  <a:pt x="2829" y="888"/>
                </a:lnTo>
                <a:lnTo>
                  <a:pt x="2917" y="877"/>
                </a:lnTo>
                <a:lnTo>
                  <a:pt x="3005" y="869"/>
                </a:lnTo>
                <a:lnTo>
                  <a:pt x="3095" y="862"/>
                </a:lnTo>
                <a:lnTo>
                  <a:pt x="3185" y="856"/>
                </a:lnTo>
                <a:lnTo>
                  <a:pt x="3275" y="850"/>
                </a:lnTo>
                <a:lnTo>
                  <a:pt x="3367" y="848"/>
                </a:lnTo>
                <a:lnTo>
                  <a:pt x="3459" y="846"/>
                </a:lnTo>
                <a:lnTo>
                  <a:pt x="3459" y="846"/>
                </a:lnTo>
                <a:lnTo>
                  <a:pt x="3551" y="848"/>
                </a:lnTo>
                <a:lnTo>
                  <a:pt x="3643" y="850"/>
                </a:lnTo>
                <a:lnTo>
                  <a:pt x="3733" y="856"/>
                </a:lnTo>
                <a:lnTo>
                  <a:pt x="3823" y="862"/>
                </a:lnTo>
                <a:lnTo>
                  <a:pt x="3913" y="867"/>
                </a:lnTo>
                <a:lnTo>
                  <a:pt x="4001" y="877"/>
                </a:lnTo>
                <a:lnTo>
                  <a:pt x="4089" y="886"/>
                </a:lnTo>
                <a:lnTo>
                  <a:pt x="4175" y="900"/>
                </a:lnTo>
                <a:lnTo>
                  <a:pt x="4259" y="911"/>
                </a:lnTo>
                <a:lnTo>
                  <a:pt x="4346" y="927"/>
                </a:lnTo>
                <a:lnTo>
                  <a:pt x="4428" y="942"/>
                </a:lnTo>
                <a:lnTo>
                  <a:pt x="4512" y="959"/>
                </a:lnTo>
                <a:lnTo>
                  <a:pt x="4593" y="976"/>
                </a:lnTo>
                <a:lnTo>
                  <a:pt x="4673" y="996"/>
                </a:lnTo>
                <a:lnTo>
                  <a:pt x="4754" y="1015"/>
                </a:lnTo>
                <a:lnTo>
                  <a:pt x="4832" y="1036"/>
                </a:lnTo>
                <a:lnTo>
                  <a:pt x="4985" y="1080"/>
                </a:lnTo>
                <a:lnTo>
                  <a:pt x="5135" y="1126"/>
                </a:lnTo>
                <a:lnTo>
                  <a:pt x="5280" y="1176"/>
                </a:lnTo>
                <a:lnTo>
                  <a:pt x="5420" y="1227"/>
                </a:lnTo>
                <a:lnTo>
                  <a:pt x="5554" y="1281"/>
                </a:lnTo>
                <a:lnTo>
                  <a:pt x="5684" y="1336"/>
                </a:lnTo>
                <a:lnTo>
                  <a:pt x="5809" y="1392"/>
                </a:lnTo>
                <a:lnTo>
                  <a:pt x="5928" y="1449"/>
                </a:lnTo>
                <a:lnTo>
                  <a:pt x="6039" y="1505"/>
                </a:lnTo>
                <a:lnTo>
                  <a:pt x="6146" y="1560"/>
                </a:lnTo>
                <a:lnTo>
                  <a:pt x="6246" y="1616"/>
                </a:lnTo>
                <a:lnTo>
                  <a:pt x="6341" y="1670"/>
                </a:lnTo>
                <a:lnTo>
                  <a:pt x="6427" y="1721"/>
                </a:lnTo>
                <a:lnTo>
                  <a:pt x="6510" y="1771"/>
                </a:lnTo>
                <a:lnTo>
                  <a:pt x="6583" y="1819"/>
                </a:lnTo>
                <a:lnTo>
                  <a:pt x="6650" y="1863"/>
                </a:lnTo>
                <a:lnTo>
                  <a:pt x="6763" y="1939"/>
                </a:lnTo>
                <a:lnTo>
                  <a:pt x="6845" y="1999"/>
                </a:lnTo>
                <a:lnTo>
                  <a:pt x="6895" y="2037"/>
                </a:lnTo>
                <a:lnTo>
                  <a:pt x="6912" y="2051"/>
                </a:lnTo>
                <a:lnTo>
                  <a:pt x="6912" y="846"/>
                </a:lnTo>
                <a:lnTo>
                  <a:pt x="6912" y="846"/>
                </a:lnTo>
                <a:lnTo>
                  <a:pt x="6845" y="810"/>
                </a:lnTo>
                <a:lnTo>
                  <a:pt x="6763" y="770"/>
                </a:lnTo>
                <a:lnTo>
                  <a:pt x="6650" y="714"/>
                </a:lnTo>
                <a:lnTo>
                  <a:pt x="6510" y="651"/>
                </a:lnTo>
                <a:lnTo>
                  <a:pt x="6427" y="616"/>
                </a:lnTo>
                <a:lnTo>
                  <a:pt x="6341" y="578"/>
                </a:lnTo>
                <a:lnTo>
                  <a:pt x="6246" y="542"/>
                </a:lnTo>
                <a:lnTo>
                  <a:pt x="6146" y="504"/>
                </a:lnTo>
                <a:lnTo>
                  <a:pt x="6039" y="463"/>
                </a:lnTo>
                <a:lnTo>
                  <a:pt x="5928" y="423"/>
                </a:lnTo>
                <a:lnTo>
                  <a:pt x="5809" y="385"/>
                </a:lnTo>
                <a:lnTo>
                  <a:pt x="5684" y="345"/>
                </a:lnTo>
                <a:lnTo>
                  <a:pt x="5554" y="306"/>
                </a:lnTo>
                <a:lnTo>
                  <a:pt x="5420" y="268"/>
                </a:lnTo>
                <a:lnTo>
                  <a:pt x="5280" y="232"/>
                </a:lnTo>
                <a:lnTo>
                  <a:pt x="5135" y="197"/>
                </a:lnTo>
                <a:lnTo>
                  <a:pt x="4985" y="163"/>
                </a:lnTo>
                <a:lnTo>
                  <a:pt x="4832" y="132"/>
                </a:lnTo>
                <a:lnTo>
                  <a:pt x="4673" y="103"/>
                </a:lnTo>
                <a:lnTo>
                  <a:pt x="4512" y="78"/>
                </a:lnTo>
                <a:lnTo>
                  <a:pt x="4346" y="56"/>
                </a:lnTo>
                <a:lnTo>
                  <a:pt x="4175" y="36"/>
                </a:lnTo>
                <a:lnTo>
                  <a:pt x="4001" y="21"/>
                </a:lnTo>
                <a:lnTo>
                  <a:pt x="3823" y="10"/>
                </a:lnTo>
                <a:lnTo>
                  <a:pt x="3733" y="6"/>
                </a:lnTo>
                <a:lnTo>
                  <a:pt x="3643" y="2"/>
                </a:lnTo>
                <a:lnTo>
                  <a:pt x="3551" y="0"/>
                </a:lnTo>
                <a:lnTo>
                  <a:pt x="3459" y="0"/>
                </a:lnTo>
                <a:lnTo>
                  <a:pt x="3459" y="0"/>
                </a:lnTo>
                <a:lnTo>
                  <a:pt x="3367" y="0"/>
                </a:lnTo>
                <a:lnTo>
                  <a:pt x="3275" y="2"/>
                </a:lnTo>
                <a:lnTo>
                  <a:pt x="3185" y="6"/>
                </a:lnTo>
                <a:lnTo>
                  <a:pt x="3095" y="10"/>
                </a:lnTo>
                <a:lnTo>
                  <a:pt x="2917" y="21"/>
                </a:lnTo>
                <a:lnTo>
                  <a:pt x="2743" y="36"/>
                </a:lnTo>
                <a:lnTo>
                  <a:pt x="2572" y="56"/>
                </a:lnTo>
                <a:lnTo>
                  <a:pt x="2406" y="78"/>
                </a:lnTo>
                <a:lnTo>
                  <a:pt x="2243" y="103"/>
                </a:lnTo>
                <a:lnTo>
                  <a:pt x="2084" y="132"/>
                </a:lnTo>
                <a:lnTo>
                  <a:pt x="1931" y="163"/>
                </a:lnTo>
                <a:lnTo>
                  <a:pt x="1781" y="197"/>
                </a:lnTo>
                <a:lnTo>
                  <a:pt x="1636" y="232"/>
                </a:lnTo>
                <a:lnTo>
                  <a:pt x="1496" y="268"/>
                </a:lnTo>
                <a:lnTo>
                  <a:pt x="1362" y="306"/>
                </a:lnTo>
                <a:lnTo>
                  <a:pt x="1231" y="345"/>
                </a:lnTo>
                <a:lnTo>
                  <a:pt x="1107" y="385"/>
                </a:lnTo>
                <a:lnTo>
                  <a:pt x="988" y="423"/>
                </a:lnTo>
                <a:lnTo>
                  <a:pt x="875" y="463"/>
                </a:lnTo>
                <a:lnTo>
                  <a:pt x="768" y="504"/>
                </a:lnTo>
                <a:lnTo>
                  <a:pt x="668" y="542"/>
                </a:lnTo>
                <a:lnTo>
                  <a:pt x="573" y="578"/>
                </a:lnTo>
                <a:lnTo>
                  <a:pt x="485" y="616"/>
                </a:lnTo>
                <a:lnTo>
                  <a:pt x="404" y="651"/>
                </a:lnTo>
                <a:lnTo>
                  <a:pt x="262" y="714"/>
                </a:lnTo>
                <a:lnTo>
                  <a:pt x="149" y="770"/>
                </a:lnTo>
                <a:lnTo>
                  <a:pt x="67" y="810"/>
                </a:lnTo>
                <a:lnTo>
                  <a:pt x="0" y="846"/>
                </a:lnTo>
                <a:lnTo>
                  <a:pt x="0" y="2062"/>
                </a:lnTo>
                <a:close/>
              </a:path>
            </a:pathLst>
          </a:custGeom>
          <a:gradFill flip="none" rotWithShape="1">
            <a:gsLst>
              <a:gs pos="0">
                <a:schemeClr val="accent1">
                  <a:lumMod val="75000"/>
                  <a:alpha val="80000"/>
                </a:schemeClr>
              </a:gs>
              <a:gs pos="52000">
                <a:srgbClr xmlns:mc="http://schemas.openxmlformats.org/markup-compatibility/2006" xmlns:a14="http://schemas.microsoft.com/office/drawing/2007/7/7/main" val="C00000" mc:Ignorable="">
                  <a:alpha val="70000"/>
                </a:srgbClr>
              </a:gs>
              <a:gs pos="100000">
                <a:schemeClr val="accent1">
                  <a:lumMod val="50000"/>
                  <a:alpha val="80000"/>
                </a:schemeClr>
              </a:gs>
            </a:gsLst>
            <a:lin ang="270000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2000" dirty="0">
              <a:gradFill>
                <a:gsLst>
                  <a:gs pos="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45" name="Freeform 6"/>
          <p:cNvSpPr>
            <a:spLocks/>
          </p:cNvSpPr>
          <p:nvPr/>
        </p:nvSpPr>
        <p:spPr bwMode="auto">
          <a:xfrm>
            <a:off x="-12700" y="1333181"/>
            <a:ext cx="9156700" cy="2705100"/>
          </a:xfrm>
          <a:custGeom>
            <a:avLst/>
            <a:gdLst/>
            <a:ahLst/>
            <a:cxnLst>
              <a:cxn ang="0">
                <a:pos x="17" y="2049"/>
              </a:cxn>
              <a:cxn ang="0">
                <a:pos x="262" y="1872"/>
              </a:cxn>
              <a:cxn ang="0">
                <a:pos x="485" y="1731"/>
              </a:cxn>
              <a:cxn ang="0">
                <a:pos x="768" y="1568"/>
              </a:cxn>
              <a:cxn ang="0">
                <a:pos x="1107" y="1398"/>
              </a:cxn>
              <a:cxn ang="0">
                <a:pos x="1496" y="1231"/>
              </a:cxn>
              <a:cxn ang="0">
                <a:pos x="1931" y="1082"/>
              </a:cxn>
              <a:cxn ang="0">
                <a:pos x="2243" y="996"/>
              </a:cxn>
              <a:cxn ang="0">
                <a:pos x="2488" y="942"/>
              </a:cxn>
              <a:cxn ang="0">
                <a:pos x="2743" y="900"/>
              </a:cxn>
              <a:cxn ang="0">
                <a:pos x="3005" y="869"/>
              </a:cxn>
              <a:cxn ang="0">
                <a:pos x="3275" y="850"/>
              </a:cxn>
              <a:cxn ang="0">
                <a:pos x="3459" y="846"/>
              </a:cxn>
              <a:cxn ang="0">
                <a:pos x="3733" y="856"/>
              </a:cxn>
              <a:cxn ang="0">
                <a:pos x="4001" y="877"/>
              </a:cxn>
              <a:cxn ang="0">
                <a:pos x="4259" y="911"/>
              </a:cxn>
              <a:cxn ang="0">
                <a:pos x="4512" y="959"/>
              </a:cxn>
              <a:cxn ang="0">
                <a:pos x="4754" y="1015"/>
              </a:cxn>
              <a:cxn ang="0">
                <a:pos x="5135" y="1126"/>
              </a:cxn>
              <a:cxn ang="0">
                <a:pos x="5554" y="1281"/>
              </a:cxn>
              <a:cxn ang="0">
                <a:pos x="5928" y="1449"/>
              </a:cxn>
              <a:cxn ang="0">
                <a:pos x="6246" y="1616"/>
              </a:cxn>
              <a:cxn ang="0">
                <a:pos x="6510" y="1771"/>
              </a:cxn>
              <a:cxn ang="0">
                <a:pos x="6763" y="1939"/>
              </a:cxn>
              <a:cxn ang="0">
                <a:pos x="6912" y="2051"/>
              </a:cxn>
              <a:cxn ang="0">
                <a:pos x="6845" y="810"/>
              </a:cxn>
              <a:cxn ang="0">
                <a:pos x="6510" y="651"/>
              </a:cxn>
              <a:cxn ang="0">
                <a:pos x="6246" y="542"/>
              </a:cxn>
              <a:cxn ang="0">
                <a:pos x="5928" y="423"/>
              </a:cxn>
              <a:cxn ang="0">
                <a:pos x="5554" y="306"/>
              </a:cxn>
              <a:cxn ang="0">
                <a:pos x="5135" y="197"/>
              </a:cxn>
              <a:cxn ang="0">
                <a:pos x="4673" y="103"/>
              </a:cxn>
              <a:cxn ang="0">
                <a:pos x="4175" y="36"/>
              </a:cxn>
              <a:cxn ang="0">
                <a:pos x="3733" y="6"/>
              </a:cxn>
              <a:cxn ang="0">
                <a:pos x="3459" y="0"/>
              </a:cxn>
              <a:cxn ang="0">
                <a:pos x="3275" y="2"/>
              </a:cxn>
              <a:cxn ang="0">
                <a:pos x="2917" y="21"/>
              </a:cxn>
              <a:cxn ang="0">
                <a:pos x="2406" y="78"/>
              </a:cxn>
              <a:cxn ang="0">
                <a:pos x="1931" y="163"/>
              </a:cxn>
              <a:cxn ang="0">
                <a:pos x="1496" y="268"/>
              </a:cxn>
              <a:cxn ang="0">
                <a:pos x="1107" y="385"/>
              </a:cxn>
              <a:cxn ang="0">
                <a:pos x="768" y="504"/>
              </a:cxn>
              <a:cxn ang="0">
                <a:pos x="485" y="616"/>
              </a:cxn>
              <a:cxn ang="0">
                <a:pos x="149" y="770"/>
              </a:cxn>
              <a:cxn ang="0">
                <a:pos x="0" y="2062"/>
              </a:cxn>
            </a:cxnLst>
            <a:rect l="0" t="0" r="r" b="b"/>
            <a:pathLst>
              <a:path w="6912" h="2062">
                <a:moveTo>
                  <a:pt x="0" y="2062"/>
                </a:moveTo>
                <a:lnTo>
                  <a:pt x="0" y="2062"/>
                </a:lnTo>
                <a:lnTo>
                  <a:pt x="17" y="2049"/>
                </a:lnTo>
                <a:lnTo>
                  <a:pt x="67" y="2010"/>
                </a:lnTo>
                <a:lnTo>
                  <a:pt x="149" y="1949"/>
                </a:lnTo>
                <a:lnTo>
                  <a:pt x="262" y="1872"/>
                </a:lnTo>
                <a:lnTo>
                  <a:pt x="329" y="1828"/>
                </a:lnTo>
                <a:lnTo>
                  <a:pt x="404" y="1781"/>
                </a:lnTo>
                <a:lnTo>
                  <a:pt x="485" y="1731"/>
                </a:lnTo>
                <a:lnTo>
                  <a:pt x="573" y="1677"/>
                </a:lnTo>
                <a:lnTo>
                  <a:pt x="668" y="1624"/>
                </a:lnTo>
                <a:lnTo>
                  <a:pt x="768" y="1568"/>
                </a:lnTo>
                <a:lnTo>
                  <a:pt x="875" y="1511"/>
                </a:lnTo>
                <a:lnTo>
                  <a:pt x="988" y="1455"/>
                </a:lnTo>
                <a:lnTo>
                  <a:pt x="1107" y="1398"/>
                </a:lnTo>
                <a:lnTo>
                  <a:pt x="1231" y="1342"/>
                </a:lnTo>
                <a:lnTo>
                  <a:pt x="1362" y="1287"/>
                </a:lnTo>
                <a:lnTo>
                  <a:pt x="1496" y="1231"/>
                </a:lnTo>
                <a:lnTo>
                  <a:pt x="1636" y="1179"/>
                </a:lnTo>
                <a:lnTo>
                  <a:pt x="1781" y="1130"/>
                </a:lnTo>
                <a:lnTo>
                  <a:pt x="1931" y="1082"/>
                </a:lnTo>
                <a:lnTo>
                  <a:pt x="2084" y="1038"/>
                </a:lnTo>
                <a:lnTo>
                  <a:pt x="2164" y="1017"/>
                </a:lnTo>
                <a:lnTo>
                  <a:pt x="2243" y="996"/>
                </a:lnTo>
                <a:lnTo>
                  <a:pt x="2323" y="976"/>
                </a:lnTo>
                <a:lnTo>
                  <a:pt x="2406" y="959"/>
                </a:lnTo>
                <a:lnTo>
                  <a:pt x="2488" y="942"/>
                </a:lnTo>
                <a:lnTo>
                  <a:pt x="2572" y="927"/>
                </a:lnTo>
                <a:lnTo>
                  <a:pt x="2656" y="913"/>
                </a:lnTo>
                <a:lnTo>
                  <a:pt x="2743" y="900"/>
                </a:lnTo>
                <a:lnTo>
                  <a:pt x="2829" y="888"/>
                </a:lnTo>
                <a:lnTo>
                  <a:pt x="2917" y="877"/>
                </a:lnTo>
                <a:lnTo>
                  <a:pt x="3005" y="869"/>
                </a:lnTo>
                <a:lnTo>
                  <a:pt x="3095" y="862"/>
                </a:lnTo>
                <a:lnTo>
                  <a:pt x="3185" y="856"/>
                </a:lnTo>
                <a:lnTo>
                  <a:pt x="3275" y="850"/>
                </a:lnTo>
                <a:lnTo>
                  <a:pt x="3367" y="848"/>
                </a:lnTo>
                <a:lnTo>
                  <a:pt x="3459" y="846"/>
                </a:lnTo>
                <a:lnTo>
                  <a:pt x="3459" y="846"/>
                </a:lnTo>
                <a:lnTo>
                  <a:pt x="3551" y="848"/>
                </a:lnTo>
                <a:lnTo>
                  <a:pt x="3643" y="850"/>
                </a:lnTo>
                <a:lnTo>
                  <a:pt x="3733" y="856"/>
                </a:lnTo>
                <a:lnTo>
                  <a:pt x="3823" y="862"/>
                </a:lnTo>
                <a:lnTo>
                  <a:pt x="3913" y="867"/>
                </a:lnTo>
                <a:lnTo>
                  <a:pt x="4001" y="877"/>
                </a:lnTo>
                <a:lnTo>
                  <a:pt x="4089" y="886"/>
                </a:lnTo>
                <a:lnTo>
                  <a:pt x="4175" y="900"/>
                </a:lnTo>
                <a:lnTo>
                  <a:pt x="4259" y="911"/>
                </a:lnTo>
                <a:lnTo>
                  <a:pt x="4346" y="927"/>
                </a:lnTo>
                <a:lnTo>
                  <a:pt x="4428" y="942"/>
                </a:lnTo>
                <a:lnTo>
                  <a:pt x="4512" y="959"/>
                </a:lnTo>
                <a:lnTo>
                  <a:pt x="4593" y="976"/>
                </a:lnTo>
                <a:lnTo>
                  <a:pt x="4673" y="996"/>
                </a:lnTo>
                <a:lnTo>
                  <a:pt x="4754" y="1015"/>
                </a:lnTo>
                <a:lnTo>
                  <a:pt x="4832" y="1036"/>
                </a:lnTo>
                <a:lnTo>
                  <a:pt x="4985" y="1080"/>
                </a:lnTo>
                <a:lnTo>
                  <a:pt x="5135" y="1126"/>
                </a:lnTo>
                <a:lnTo>
                  <a:pt x="5280" y="1176"/>
                </a:lnTo>
                <a:lnTo>
                  <a:pt x="5420" y="1227"/>
                </a:lnTo>
                <a:lnTo>
                  <a:pt x="5554" y="1281"/>
                </a:lnTo>
                <a:lnTo>
                  <a:pt x="5684" y="1336"/>
                </a:lnTo>
                <a:lnTo>
                  <a:pt x="5809" y="1392"/>
                </a:lnTo>
                <a:lnTo>
                  <a:pt x="5928" y="1449"/>
                </a:lnTo>
                <a:lnTo>
                  <a:pt x="6039" y="1505"/>
                </a:lnTo>
                <a:lnTo>
                  <a:pt x="6146" y="1560"/>
                </a:lnTo>
                <a:lnTo>
                  <a:pt x="6246" y="1616"/>
                </a:lnTo>
                <a:lnTo>
                  <a:pt x="6341" y="1670"/>
                </a:lnTo>
                <a:lnTo>
                  <a:pt x="6427" y="1721"/>
                </a:lnTo>
                <a:lnTo>
                  <a:pt x="6510" y="1771"/>
                </a:lnTo>
                <a:lnTo>
                  <a:pt x="6583" y="1819"/>
                </a:lnTo>
                <a:lnTo>
                  <a:pt x="6650" y="1863"/>
                </a:lnTo>
                <a:lnTo>
                  <a:pt x="6763" y="1939"/>
                </a:lnTo>
                <a:lnTo>
                  <a:pt x="6845" y="1999"/>
                </a:lnTo>
                <a:lnTo>
                  <a:pt x="6895" y="2037"/>
                </a:lnTo>
                <a:lnTo>
                  <a:pt x="6912" y="2051"/>
                </a:lnTo>
                <a:lnTo>
                  <a:pt x="6912" y="846"/>
                </a:lnTo>
                <a:lnTo>
                  <a:pt x="6912" y="846"/>
                </a:lnTo>
                <a:lnTo>
                  <a:pt x="6845" y="810"/>
                </a:lnTo>
                <a:lnTo>
                  <a:pt x="6763" y="770"/>
                </a:lnTo>
                <a:lnTo>
                  <a:pt x="6650" y="714"/>
                </a:lnTo>
                <a:lnTo>
                  <a:pt x="6510" y="651"/>
                </a:lnTo>
                <a:lnTo>
                  <a:pt x="6427" y="616"/>
                </a:lnTo>
                <a:lnTo>
                  <a:pt x="6341" y="578"/>
                </a:lnTo>
                <a:lnTo>
                  <a:pt x="6246" y="542"/>
                </a:lnTo>
                <a:lnTo>
                  <a:pt x="6146" y="504"/>
                </a:lnTo>
                <a:lnTo>
                  <a:pt x="6039" y="463"/>
                </a:lnTo>
                <a:lnTo>
                  <a:pt x="5928" y="423"/>
                </a:lnTo>
                <a:lnTo>
                  <a:pt x="5809" y="385"/>
                </a:lnTo>
                <a:lnTo>
                  <a:pt x="5684" y="345"/>
                </a:lnTo>
                <a:lnTo>
                  <a:pt x="5554" y="306"/>
                </a:lnTo>
                <a:lnTo>
                  <a:pt x="5420" y="268"/>
                </a:lnTo>
                <a:lnTo>
                  <a:pt x="5280" y="232"/>
                </a:lnTo>
                <a:lnTo>
                  <a:pt x="5135" y="197"/>
                </a:lnTo>
                <a:lnTo>
                  <a:pt x="4985" y="163"/>
                </a:lnTo>
                <a:lnTo>
                  <a:pt x="4832" y="132"/>
                </a:lnTo>
                <a:lnTo>
                  <a:pt x="4673" y="103"/>
                </a:lnTo>
                <a:lnTo>
                  <a:pt x="4512" y="78"/>
                </a:lnTo>
                <a:lnTo>
                  <a:pt x="4346" y="56"/>
                </a:lnTo>
                <a:lnTo>
                  <a:pt x="4175" y="36"/>
                </a:lnTo>
                <a:lnTo>
                  <a:pt x="4001" y="21"/>
                </a:lnTo>
                <a:lnTo>
                  <a:pt x="3823" y="10"/>
                </a:lnTo>
                <a:lnTo>
                  <a:pt x="3733" y="6"/>
                </a:lnTo>
                <a:lnTo>
                  <a:pt x="3643" y="2"/>
                </a:lnTo>
                <a:lnTo>
                  <a:pt x="3551" y="0"/>
                </a:lnTo>
                <a:lnTo>
                  <a:pt x="3459" y="0"/>
                </a:lnTo>
                <a:lnTo>
                  <a:pt x="3459" y="0"/>
                </a:lnTo>
                <a:lnTo>
                  <a:pt x="3367" y="0"/>
                </a:lnTo>
                <a:lnTo>
                  <a:pt x="3275" y="2"/>
                </a:lnTo>
                <a:lnTo>
                  <a:pt x="3185" y="6"/>
                </a:lnTo>
                <a:lnTo>
                  <a:pt x="3095" y="10"/>
                </a:lnTo>
                <a:lnTo>
                  <a:pt x="2917" y="21"/>
                </a:lnTo>
                <a:lnTo>
                  <a:pt x="2743" y="36"/>
                </a:lnTo>
                <a:lnTo>
                  <a:pt x="2572" y="56"/>
                </a:lnTo>
                <a:lnTo>
                  <a:pt x="2406" y="78"/>
                </a:lnTo>
                <a:lnTo>
                  <a:pt x="2243" y="103"/>
                </a:lnTo>
                <a:lnTo>
                  <a:pt x="2084" y="132"/>
                </a:lnTo>
                <a:lnTo>
                  <a:pt x="1931" y="163"/>
                </a:lnTo>
                <a:lnTo>
                  <a:pt x="1781" y="197"/>
                </a:lnTo>
                <a:lnTo>
                  <a:pt x="1636" y="232"/>
                </a:lnTo>
                <a:lnTo>
                  <a:pt x="1496" y="268"/>
                </a:lnTo>
                <a:lnTo>
                  <a:pt x="1362" y="306"/>
                </a:lnTo>
                <a:lnTo>
                  <a:pt x="1231" y="345"/>
                </a:lnTo>
                <a:lnTo>
                  <a:pt x="1107" y="385"/>
                </a:lnTo>
                <a:lnTo>
                  <a:pt x="988" y="423"/>
                </a:lnTo>
                <a:lnTo>
                  <a:pt x="875" y="463"/>
                </a:lnTo>
                <a:lnTo>
                  <a:pt x="768" y="504"/>
                </a:lnTo>
                <a:lnTo>
                  <a:pt x="668" y="542"/>
                </a:lnTo>
                <a:lnTo>
                  <a:pt x="573" y="578"/>
                </a:lnTo>
                <a:lnTo>
                  <a:pt x="485" y="616"/>
                </a:lnTo>
                <a:lnTo>
                  <a:pt x="404" y="651"/>
                </a:lnTo>
                <a:lnTo>
                  <a:pt x="262" y="714"/>
                </a:lnTo>
                <a:lnTo>
                  <a:pt x="149" y="770"/>
                </a:lnTo>
                <a:lnTo>
                  <a:pt x="67" y="810"/>
                </a:lnTo>
                <a:lnTo>
                  <a:pt x="0" y="846"/>
                </a:lnTo>
                <a:lnTo>
                  <a:pt x="0" y="2062"/>
                </a:lnTo>
                <a:close/>
              </a:path>
            </a:pathLst>
          </a:cu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smtClean="0">
              <a:solidFill>
                <a:srgbClr xmlns:mc="http://schemas.openxmlformats.org/markup-compatibility/2006" xmlns:a14="http://schemas.microsoft.com/office/drawing/2007/7/7/main" val="FFFFFF" mc:Ignorable=""/>
              </a:solidFill>
              <a:latin typeface="Segoe" pitchFamily="34" charset="0"/>
            </a:endParaRPr>
          </a:p>
        </p:txBody>
      </p:sp>
      <p:sp>
        <p:nvSpPr>
          <p:cNvPr id="52" name="Rectangle 51"/>
          <p:cNvSpPr/>
          <p:nvPr/>
        </p:nvSpPr>
        <p:spPr>
          <a:xfrm>
            <a:off x="881743" y="3283137"/>
            <a:ext cx="1713658" cy="363818"/>
          </a:xfrm>
          <a:prstGeom prst="rect">
            <a:avLst/>
          </a:prstGeom>
        </p:spPr>
        <p:txBody>
          <a:bodyPr wrap="square">
            <a:spAutoFit/>
          </a:bodyPr>
          <a:lstStyle/>
          <a:p>
            <a:pPr algn="ctr">
              <a:lnSpc>
                <a:spcPts val="2400"/>
              </a:lnSpc>
              <a:spcBef>
                <a:spcPts val="600"/>
              </a:spcBef>
              <a:spcAft>
                <a:spcPts val="800"/>
              </a:spcAft>
              <a:buClr>
                <a:schemeClr val="bg1"/>
              </a:buClr>
              <a:buSzPct val="100000"/>
              <a:defRPr/>
            </a:pPr>
            <a:r>
              <a:rPr lang="en-US" sz="1400" dirty="0" smtClean="0">
                <a:gradFill>
                  <a:gsLst>
                    <a:gs pos="0">
                      <a:schemeClr val="bg1"/>
                    </a:gs>
                    <a:gs pos="100000">
                      <a:schemeClr val="bg1"/>
                    </a:gs>
                  </a:gsLst>
                  <a:lin ang="5400000" scaled="0"/>
                </a:gradFill>
                <a:latin typeface="Segoe UI" pitchFamily="34" charset="0"/>
                <a:ea typeface="Segoe UI" pitchFamily="34" charset="0"/>
                <a:cs typeface="Segoe UI" pitchFamily="34" charset="0"/>
                <a:sym typeface="Wingdings" pitchFamily="2" charset="2"/>
              </a:rPr>
              <a:t>Empowered IT</a:t>
            </a:r>
          </a:p>
        </p:txBody>
      </p:sp>
      <p:pic>
        <p:nvPicPr>
          <p:cNvPr id="60" name="Picture 2" descr="\\eventsql\dvd\Online_ART\DVD_ART36\Artwork_Imagery\Brand Photos\Scenarios\FY09 Office Brand - No_exp\women man meeting working talking lap top.png"/>
          <p:cNvPicPr>
            <a:picLocks noChangeAspect="1" noChangeArrowheads="1"/>
          </p:cNvPicPr>
          <p:nvPr/>
        </p:nvPicPr>
        <p:blipFill>
          <a:blip r:embed="rId4" cstate="print"/>
          <a:srcRect/>
          <a:stretch>
            <a:fillRect/>
          </a:stretch>
        </p:blipFill>
        <p:spPr bwMode="auto">
          <a:xfrm>
            <a:off x="2774967" y="1381892"/>
            <a:ext cx="3255720" cy="2051104"/>
          </a:xfrm>
          <a:prstGeom prst="rect">
            <a:avLst/>
          </a:prstGeom>
          <a:noFill/>
        </p:spPr>
      </p:pic>
      <p:sp>
        <p:nvSpPr>
          <p:cNvPr id="61" name="Rectangle 60"/>
          <p:cNvSpPr/>
          <p:nvPr/>
        </p:nvSpPr>
        <p:spPr>
          <a:xfrm>
            <a:off x="3751086" y="3065423"/>
            <a:ext cx="1504963" cy="363818"/>
          </a:xfrm>
          <a:prstGeom prst="rect">
            <a:avLst/>
          </a:prstGeom>
        </p:spPr>
        <p:txBody>
          <a:bodyPr wrap="none">
            <a:spAutoFit/>
          </a:bodyPr>
          <a:lstStyle/>
          <a:p>
            <a:pPr algn="ctr">
              <a:lnSpc>
                <a:spcPts val="2400"/>
              </a:lnSpc>
              <a:spcBef>
                <a:spcPts val="600"/>
              </a:spcBef>
              <a:spcAft>
                <a:spcPts val="800"/>
              </a:spcAft>
              <a:buClr>
                <a:schemeClr val="bg1"/>
              </a:buClr>
              <a:buSzPct val="100000"/>
              <a:defRPr/>
            </a:pPr>
            <a:r>
              <a:rPr lang="en-US" sz="1400" dirty="0" smtClean="0">
                <a:gradFill>
                  <a:gsLst>
                    <a:gs pos="0">
                      <a:schemeClr val="bg1"/>
                    </a:gs>
                    <a:gs pos="100000">
                      <a:schemeClr val="bg1"/>
                    </a:gs>
                  </a:gsLst>
                  <a:lin ang="5400000" scaled="0"/>
                </a:gradFill>
                <a:latin typeface="Segoe UI" pitchFamily="34" charset="0"/>
                <a:ea typeface="Segoe UI" pitchFamily="34" charset="0"/>
                <a:cs typeface="Segoe UI" pitchFamily="34" charset="0"/>
                <a:sym typeface="Wingdings" pitchFamily="2" charset="2"/>
              </a:rPr>
              <a:t>Pervasive Insight</a:t>
            </a:r>
          </a:p>
        </p:txBody>
      </p:sp>
      <p:pic>
        <p:nvPicPr>
          <p:cNvPr id="62" name="Picture 6" descr="\\eventsql\dvd\Online_ART\DVD_ART36\Artwork_Imagery\Brand Photos\Scenarios\FY08 Brand - Business\man windows laptop sitting desk casual copy.png"/>
          <p:cNvPicPr>
            <a:picLocks noChangeAspect="1" noChangeArrowheads="1"/>
          </p:cNvPicPr>
          <p:nvPr/>
        </p:nvPicPr>
        <p:blipFill>
          <a:blip r:embed="rId5" cstate="print"/>
          <a:srcRect/>
          <a:stretch>
            <a:fillRect/>
          </a:stretch>
        </p:blipFill>
        <p:spPr bwMode="auto">
          <a:xfrm>
            <a:off x="6091647" y="1311199"/>
            <a:ext cx="2061753" cy="2565738"/>
          </a:xfrm>
          <a:prstGeom prst="rect">
            <a:avLst/>
          </a:prstGeom>
          <a:noFill/>
          <a:effectLst>
            <a:softEdge rad="635000"/>
          </a:effectLst>
        </p:spPr>
      </p:pic>
      <p:sp>
        <p:nvSpPr>
          <p:cNvPr id="64" name="Rectangle 63"/>
          <p:cNvSpPr/>
          <p:nvPr/>
        </p:nvSpPr>
        <p:spPr>
          <a:xfrm>
            <a:off x="6175308" y="3283137"/>
            <a:ext cx="2130492" cy="363818"/>
          </a:xfrm>
          <a:prstGeom prst="rect">
            <a:avLst/>
          </a:prstGeom>
        </p:spPr>
        <p:txBody>
          <a:bodyPr wrap="square">
            <a:spAutoFit/>
          </a:bodyPr>
          <a:lstStyle/>
          <a:p>
            <a:pPr algn="ctr">
              <a:lnSpc>
                <a:spcPts val="2400"/>
              </a:lnSpc>
              <a:spcBef>
                <a:spcPts val="600"/>
              </a:spcBef>
              <a:spcAft>
                <a:spcPts val="800"/>
              </a:spcAft>
              <a:buClr>
                <a:schemeClr val="bg1"/>
              </a:buClr>
              <a:buSzPct val="100000"/>
              <a:defRPr/>
            </a:pPr>
            <a:r>
              <a:rPr lang="en-US" sz="1400" dirty="0" smtClean="0">
                <a:gradFill>
                  <a:gsLst>
                    <a:gs pos="0">
                      <a:schemeClr val="bg1"/>
                    </a:gs>
                    <a:gs pos="100000">
                      <a:schemeClr val="bg1"/>
                    </a:gs>
                  </a:gsLst>
                  <a:lin ang="5400000" scaled="0"/>
                </a:gradFill>
                <a:latin typeface="Segoe UI" pitchFamily="34" charset="0"/>
                <a:ea typeface="Segoe UI" pitchFamily="34" charset="0"/>
                <a:cs typeface="Segoe UI" pitchFamily="34" charset="0"/>
                <a:sym typeface="Wingdings" pitchFamily="2" charset="2"/>
              </a:rPr>
              <a:t>Dynamic Development</a:t>
            </a:r>
          </a:p>
        </p:txBody>
      </p:sp>
      <p:pic>
        <p:nvPicPr>
          <p:cNvPr id="65" name="Picture 2" descr="\\eventsql\dvd\Online_ART\DVD_ART36\Artwork_Imagery\Brand Photos\Scenarios\FY08 Brand - Business - No_exp\Man IT Pro smiling IT servers  clean room posed hallways.png"/>
          <p:cNvPicPr>
            <a:picLocks noChangeAspect="1" noChangeArrowheads="1"/>
          </p:cNvPicPr>
          <p:nvPr/>
        </p:nvPicPr>
        <p:blipFill>
          <a:blip r:embed="rId6" cstate="print"/>
          <a:srcRect/>
          <a:stretch>
            <a:fillRect/>
          </a:stretch>
        </p:blipFill>
        <p:spPr bwMode="auto">
          <a:xfrm flipH="1">
            <a:off x="1606858" y="1639726"/>
            <a:ext cx="1509205" cy="1925994"/>
          </a:xfrm>
          <a:prstGeom prst="rect">
            <a:avLst/>
          </a:prstGeom>
          <a:noFill/>
        </p:spPr>
      </p:pic>
      <p:pic>
        <p:nvPicPr>
          <p:cNvPr id="66" name="Picture 2" descr="\\eventsql\dvd\Online_ART\DVD_ART36\Artwork_Imagery\Brand Photos\Scenarios\FY08 Brand - Mobility - No_exp\man standing working indoors laptop business.png"/>
          <p:cNvPicPr>
            <a:picLocks noChangeAspect="1" noChangeArrowheads="1"/>
          </p:cNvPicPr>
          <p:nvPr/>
        </p:nvPicPr>
        <p:blipFill>
          <a:blip r:embed="rId7" cstate="print"/>
          <a:srcRect/>
          <a:stretch>
            <a:fillRect/>
          </a:stretch>
        </p:blipFill>
        <p:spPr bwMode="auto">
          <a:xfrm>
            <a:off x="435004" y="1805597"/>
            <a:ext cx="1677882" cy="1670197"/>
          </a:xfrm>
          <a:prstGeom prst="rect">
            <a:avLst/>
          </a:prstGeom>
          <a:ln>
            <a:noFill/>
          </a:ln>
          <a:effectLst>
            <a:softEdge rad="112500"/>
          </a:effectLst>
        </p:spPr>
      </p:pic>
      <p:sp>
        <p:nvSpPr>
          <p:cNvPr id="67" name="Rounded Rectangle 66"/>
          <p:cNvSpPr/>
          <p:nvPr/>
        </p:nvSpPr>
        <p:spPr bwMode="auto">
          <a:xfrm>
            <a:off x="2373971" y="3755571"/>
            <a:ext cx="4396059" cy="555172"/>
          </a:xfrm>
          <a:prstGeom prst="roundRect">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xmlns:mc="http://schemas.openxmlformats.org/markup-compatibility/2006" xmlns:a14="http://schemas.microsoft.com/office/drawing/2007/7/7/main" val="FFFFFF" mc:Ignorable="">
                    <a:alpha val="33000"/>
                  </a:srgbClr>
                </a:gs>
                <a:gs pos="50000">
                  <a:srgbClr xmlns:mc="http://schemas.openxmlformats.org/markup-compatibility/2006" xmlns:a14="http://schemas.microsoft.com/office/drawing/2007/7/7/main" val="FFFFFF" mc:Ignorable="">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xmlns:mc="http://schemas.openxmlformats.org/markup-compatibility/2006" xmlns:a14="http://schemas.microsoft.com/office/drawing/2007/7/7/main" val="FFFF99" mc:Ignorable=""/>
              </a:buClr>
              <a:buSzPct val="120000"/>
              <a:defRPr/>
            </a:pPr>
            <a:endParaRPr lang="en-US" altLang="zh-CN" sz="3200" i="1" dirty="0" smtClean="0">
              <a:solidFill>
                <a:srgbClr xmlns:mc="http://schemas.openxmlformats.org/markup-compatibility/2006" xmlns:a14="http://schemas.microsoft.com/office/drawing/2007/7/7/main" val="FFFFFF" mc:Ignorable=""/>
              </a:solidFill>
              <a:latin typeface="Segoe" pitchFamily="34" charset="0"/>
            </a:endParaRPr>
          </a:p>
        </p:txBody>
      </p:sp>
      <p:sp>
        <p:nvSpPr>
          <p:cNvPr id="68" name="Rectangle 67"/>
          <p:cNvSpPr/>
          <p:nvPr/>
        </p:nvSpPr>
        <p:spPr>
          <a:xfrm>
            <a:off x="2460171" y="3856088"/>
            <a:ext cx="4223658" cy="369332"/>
          </a:xfrm>
          <a:prstGeom prst="rect">
            <a:avLst/>
          </a:prstGeom>
        </p:spPr>
        <p:txBody>
          <a:bodyPr wrap="square">
            <a:spAutoFit/>
          </a:bodyPr>
          <a:lstStyle/>
          <a:p>
            <a:pPr algn="ctr" defTabSz="914159">
              <a:defRPr/>
            </a:pPr>
            <a:r>
              <a:rPr lang="en-US" spc="20" dirty="0" smtClean="0">
                <a:gradFill>
                  <a:gsLst>
                    <a:gs pos="0">
                      <a:schemeClr val="bg1">
                        <a:lumMod val="95000"/>
                      </a:schemeClr>
                    </a:gs>
                    <a:gs pos="100000">
                      <a:schemeClr val="bg1">
                        <a:lumMod val="75000"/>
                      </a:schemeClr>
                    </a:gs>
                  </a:gsLst>
                  <a:lin ang="5400000" scaled="0"/>
                </a:gradFill>
                <a:latin typeface="Segoe UI" pitchFamily="34" charset="0"/>
                <a:ea typeface="Segoe UI" pitchFamily="34" charset="0"/>
                <a:cs typeface="Segoe UI" pitchFamily="34" charset="0"/>
                <a:sym typeface="Wingdings" pitchFamily="2" charset="2"/>
              </a:rPr>
              <a:t>MISSION CRITICAL PLATFORM</a:t>
            </a:r>
          </a:p>
        </p:txBody>
      </p:sp>
      <p:pic>
        <p:nvPicPr>
          <p:cNvPr id="69" name="Picture 68"/>
          <p:cNvPicPr>
            <a:picLocks noChangeAspect="1"/>
          </p:cNvPicPr>
          <p:nvPr/>
        </p:nvPicPr>
        <p:blipFill>
          <a:blip r:embed="rId8" cstate="print">
            <a:extLst>
              <a:ext uri="28A0092B-C50C-407e-A947-70E740481C1C">
                <a14:useLocalDpi xmlns:a14="http://schemas.microsoft.com/office/drawing/2007/7/7/main" val="0"/>
              </a:ext>
            </a:extLst>
          </a:blip>
          <a:stretch>
            <a:fillRect/>
          </a:stretch>
        </p:blipFill>
        <p:spPr>
          <a:xfrm>
            <a:off x="5091864" y="5921828"/>
            <a:ext cx="1848706" cy="575224"/>
          </a:xfrm>
          <a:prstGeom prst="rect">
            <a:avLst/>
          </a:prstGeom>
          <a:noFill/>
          <a:ln>
            <a:noFill/>
          </a:ln>
        </p:spPr>
      </p:pic>
      <p:pic>
        <p:nvPicPr>
          <p:cNvPr id="70" name="Picture 2" descr="C:\Users\Public\Pictures\DVD_ART35\Logos\SQL Server 2008\SQL Server 2008 Grid h r.png"/>
          <p:cNvPicPr>
            <a:picLocks noChangeAspect="1" noChangeArrowheads="1"/>
          </p:cNvPicPr>
          <p:nvPr/>
        </p:nvPicPr>
        <p:blipFill>
          <a:blip r:embed="rId9" cstate="print"/>
          <a:srcRect/>
          <a:stretch>
            <a:fillRect/>
          </a:stretch>
        </p:blipFill>
        <p:spPr bwMode="auto">
          <a:xfrm>
            <a:off x="2284190" y="5977120"/>
            <a:ext cx="1885038" cy="532326"/>
          </a:xfrm>
          <a:prstGeom prst="rect">
            <a:avLst/>
          </a:prstGeom>
          <a:noFill/>
        </p:spPr>
      </p:pic>
      <p:grpSp>
        <p:nvGrpSpPr>
          <p:cNvPr id="72" name="Group 51"/>
          <p:cNvGrpSpPr/>
          <p:nvPr/>
        </p:nvGrpSpPr>
        <p:grpSpPr>
          <a:xfrm>
            <a:off x="1629134" y="4591538"/>
            <a:ext cx="1791583" cy="901700"/>
            <a:chOff x="597874" y="6510896"/>
            <a:chExt cx="3125395" cy="1289347"/>
          </a:xfrm>
        </p:grpSpPr>
        <p:pic>
          <p:nvPicPr>
            <p:cNvPr id="73" name="Picture 10" descr="C:\Presentations Documents\Software\DVD Art\DVD_ART36\Artwork_Imagery\Icons - Illustrations\_ WINDOWS SERVER ICONS\Hardware\Laptop notebook pc mobility.png"/>
            <p:cNvPicPr>
              <a:picLocks noChangeAspect="1" noChangeArrowheads="1"/>
            </p:cNvPicPr>
            <p:nvPr/>
          </p:nvPicPr>
          <p:blipFill>
            <a:blip r:embed="rId10" cstate="print"/>
            <a:srcRect r="-21186" b="-21115"/>
            <a:stretch>
              <a:fillRect/>
            </a:stretch>
          </p:blipFill>
          <p:spPr bwMode="auto">
            <a:xfrm>
              <a:off x="2334250" y="6510896"/>
              <a:ext cx="1389019" cy="1289347"/>
            </a:xfrm>
            <a:prstGeom prst="rect">
              <a:avLst/>
            </a:prstGeom>
            <a:noFill/>
          </p:spPr>
        </p:pic>
        <p:pic>
          <p:nvPicPr>
            <p:cNvPr id="74" name="Picture 16" descr="C:\Presentations Documents\Software\DVD Art\DVD_ART36\Artwork_Imagery\Icons - Illustrations\_ WINDOWS VISTA ICONS\PC computer CPU.png"/>
            <p:cNvPicPr>
              <a:picLocks noChangeAspect="1" noChangeArrowheads="1"/>
            </p:cNvPicPr>
            <p:nvPr/>
          </p:nvPicPr>
          <p:blipFill>
            <a:blip r:embed="rId11" cstate="print"/>
            <a:srcRect/>
            <a:stretch>
              <a:fillRect/>
            </a:stretch>
          </p:blipFill>
          <p:spPr bwMode="auto">
            <a:xfrm flipH="1">
              <a:off x="1376783" y="6541479"/>
              <a:ext cx="707999" cy="754377"/>
            </a:xfrm>
            <a:prstGeom prst="rect">
              <a:avLst/>
            </a:prstGeom>
            <a:noFill/>
          </p:spPr>
        </p:pic>
        <p:pic>
          <p:nvPicPr>
            <p:cNvPr id="75" name="Picture 15" descr="C:\Presentations Documents\Software\DVD Art\DVD_ART36\Artwork_Imagery\Icons - Illustrations\_ REAL VISTA STYLE\monitor silver display screen.png"/>
            <p:cNvPicPr>
              <a:picLocks noChangeAspect="1" noChangeArrowheads="1"/>
            </p:cNvPicPr>
            <p:nvPr/>
          </p:nvPicPr>
          <p:blipFill>
            <a:blip r:embed="rId12" cstate="print">
              <a:lum bright="10000"/>
            </a:blip>
            <a:srcRect b="-3589"/>
            <a:stretch>
              <a:fillRect/>
            </a:stretch>
          </p:blipFill>
          <p:spPr bwMode="auto">
            <a:xfrm flipH="1">
              <a:off x="597874" y="6579697"/>
              <a:ext cx="1389328" cy="1038945"/>
            </a:xfrm>
            <a:prstGeom prst="rect">
              <a:avLst/>
            </a:prstGeom>
            <a:noFill/>
          </p:spPr>
        </p:pic>
        <p:pic>
          <p:nvPicPr>
            <p:cNvPr id="76" name="Picture 18" descr="C:\Presentations Documents\Software\DVD Art\DVD_ART36\Artwork_Imagery\Icons - Illustrations\_ REAL VISTA STYLE\mobile cell phone.png"/>
            <p:cNvPicPr>
              <a:picLocks noChangeAspect="1" noChangeArrowheads="1"/>
            </p:cNvPicPr>
            <p:nvPr/>
          </p:nvPicPr>
          <p:blipFill>
            <a:blip r:embed="rId13" cstate="print"/>
            <a:srcRect/>
            <a:stretch>
              <a:fillRect/>
            </a:stretch>
          </p:blipFill>
          <p:spPr bwMode="auto">
            <a:xfrm>
              <a:off x="1994228" y="6601032"/>
              <a:ext cx="735528" cy="618885"/>
            </a:xfrm>
            <a:prstGeom prst="rect">
              <a:avLst/>
            </a:prstGeom>
            <a:noFill/>
          </p:spPr>
        </p:pic>
      </p:grpSp>
      <p:pic>
        <p:nvPicPr>
          <p:cNvPr id="77" name="Picture 13"/>
          <p:cNvPicPr>
            <a:picLocks noChangeAspect="1" noChangeArrowheads="1"/>
          </p:cNvPicPr>
          <p:nvPr/>
        </p:nvPicPr>
        <p:blipFill>
          <a:blip r:embed="rId14" cstate="screen">
            <a:lum bright="10000"/>
          </a:blip>
          <a:srcRect/>
          <a:stretch>
            <a:fillRect/>
          </a:stretch>
        </p:blipFill>
        <p:spPr bwMode="auto">
          <a:xfrm>
            <a:off x="5937249" y="4508729"/>
            <a:ext cx="1536700" cy="832830"/>
          </a:xfrm>
          <a:prstGeom prst="rect">
            <a:avLst/>
          </a:prstGeom>
          <a:noFill/>
          <a:ln w="9525">
            <a:noFill/>
            <a:miter lim="800000"/>
            <a:headEnd/>
            <a:tailEnd/>
          </a:ln>
          <a:effectLst/>
        </p:spPr>
      </p:pic>
      <p:sp>
        <p:nvSpPr>
          <p:cNvPr id="78" name="Rounded Rectangle 77"/>
          <p:cNvSpPr/>
          <p:nvPr/>
        </p:nvSpPr>
        <p:spPr bwMode="auto">
          <a:xfrm>
            <a:off x="1719381" y="5323112"/>
            <a:ext cx="1611088" cy="315684"/>
          </a:xfrm>
          <a:prstGeom prst="roundRect">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xmlns:mc="http://schemas.openxmlformats.org/markup-compatibility/2006" xmlns:a14="http://schemas.microsoft.com/office/drawing/2007/7/7/main" val="FFFFFF" mc:Ignorable="">
                    <a:alpha val="33000"/>
                  </a:srgbClr>
                </a:gs>
                <a:gs pos="50000">
                  <a:srgbClr xmlns:mc="http://schemas.openxmlformats.org/markup-compatibility/2006" xmlns:a14="http://schemas.microsoft.com/office/drawing/2007/7/7/main" val="FFFFFF" mc:Ignorable="">
                    <a:alpha val="0"/>
                  </a:srgbClr>
                </a:gs>
                <a:gs pos="100000">
                  <a:srgbClr xmlns:mc="http://schemas.openxmlformats.org/markup-compatibility/2006" xmlns:a14="http://schemas.microsoft.com/office/drawing/2007/7/7/main" val="000000" mc:Ignorable="">
                    <a:alpha val="45000"/>
                  </a:srgb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xmlns:mc="http://schemas.openxmlformats.org/markup-compatibility/2006" xmlns:a14="http://schemas.microsoft.com/office/drawing/2007/7/7/main" val="FFFF99" mc:Ignorable=""/>
              </a:buClr>
              <a:buSzPct val="120000"/>
              <a:defRPr/>
            </a:pPr>
            <a:endParaRPr lang="en-US" altLang="zh-CN" sz="3200" i="1" dirty="0" smtClean="0">
              <a:solidFill>
                <a:srgbClr xmlns:mc="http://schemas.openxmlformats.org/markup-compatibility/2006" xmlns:a14="http://schemas.microsoft.com/office/drawing/2007/7/7/main" val="FFFFFF" mc:Ignorable=""/>
              </a:solidFill>
              <a:latin typeface="Segoe" pitchFamily="34" charset="0"/>
            </a:endParaRPr>
          </a:p>
        </p:txBody>
      </p:sp>
      <p:sp>
        <p:nvSpPr>
          <p:cNvPr id="81" name="Rectangle 80"/>
          <p:cNvSpPr/>
          <p:nvPr/>
        </p:nvSpPr>
        <p:spPr>
          <a:xfrm>
            <a:off x="1605228" y="5260493"/>
            <a:ext cx="1839395" cy="367408"/>
          </a:xfrm>
          <a:prstGeom prst="rect">
            <a:avLst/>
          </a:prstGeom>
          <a:grpFill/>
          <a:ln w="6350" cap="flat" cmpd="sng" algn="ctr">
            <a:noFill/>
            <a:prstDash val="solid"/>
            <a:round/>
            <a:headEnd type="none" w="med" len="med"/>
            <a:tailEnd type="none" w="med" len="med"/>
          </a:ln>
          <a:effectLst/>
        </p:spPr>
        <p:txBody>
          <a:bodyPr wrap="square">
            <a:spAutoFit/>
          </a:bodyPr>
          <a:lstStyle/>
          <a:p>
            <a:pPr marR="0" lvl="0" indent="0" algn="ctr" fontAlgn="base">
              <a:lnSpc>
                <a:spcPts val="2400"/>
              </a:lnSpc>
              <a:spcBef>
                <a:spcPts val="600"/>
              </a:spcBef>
              <a:spcAft>
                <a:spcPts val="800"/>
              </a:spcAft>
              <a:buClr>
                <a:schemeClr val="bg1"/>
              </a:buClr>
              <a:buSzPct val="100000"/>
              <a:buFontTx/>
              <a:buNone/>
              <a:tabLst/>
              <a:defRPr/>
            </a:pPr>
            <a:r>
              <a:rPr lang="en-US" altLang="zh-CN" sz="1200" dirty="0" smtClean="0">
                <a:gradFill>
                  <a:gsLst>
                    <a:gs pos="0">
                      <a:schemeClr val="bg1"/>
                    </a:gs>
                    <a:gs pos="100000">
                      <a:schemeClr val="bg1"/>
                    </a:gs>
                  </a:gsLst>
                  <a:lin ang="5400000" scaled="0"/>
                </a:gradFill>
                <a:latin typeface="Segoe UI" pitchFamily="34" charset="0"/>
                <a:ea typeface="Segoe UI" pitchFamily="34" charset="0"/>
                <a:cs typeface="Segoe UI" pitchFamily="34" charset="0"/>
                <a:sym typeface="Wingdings" pitchFamily="2" charset="2"/>
              </a:rPr>
              <a:t>Desktop &amp; Mobile</a:t>
            </a:r>
          </a:p>
        </p:txBody>
      </p:sp>
      <p:sp>
        <p:nvSpPr>
          <p:cNvPr id="82" name="Rounded Rectangle 81"/>
          <p:cNvSpPr/>
          <p:nvPr/>
        </p:nvSpPr>
        <p:spPr bwMode="auto">
          <a:xfrm>
            <a:off x="3857653" y="5323112"/>
            <a:ext cx="1611088" cy="315684"/>
          </a:xfrm>
          <a:prstGeom prst="roundRect">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xmlns:mc="http://schemas.openxmlformats.org/markup-compatibility/2006" xmlns:a14="http://schemas.microsoft.com/office/drawing/2007/7/7/main" val="FFFFFF" mc:Ignorable="">
                    <a:alpha val="33000"/>
                  </a:srgbClr>
                </a:gs>
                <a:gs pos="50000">
                  <a:srgbClr xmlns:mc="http://schemas.openxmlformats.org/markup-compatibility/2006" xmlns:a14="http://schemas.microsoft.com/office/drawing/2007/7/7/main" val="FFFFFF" mc:Ignorable="">
                    <a:alpha val="0"/>
                  </a:srgbClr>
                </a:gs>
                <a:gs pos="100000">
                  <a:srgbClr xmlns:mc="http://schemas.openxmlformats.org/markup-compatibility/2006" xmlns:a14="http://schemas.microsoft.com/office/drawing/2007/7/7/main" val="000000" mc:Ignorable="">
                    <a:alpha val="45000"/>
                  </a:srgb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xmlns:mc="http://schemas.openxmlformats.org/markup-compatibility/2006" xmlns:a14="http://schemas.microsoft.com/office/drawing/2007/7/7/main" val="FFFF99" mc:Ignorable=""/>
              </a:buClr>
              <a:buSzPct val="120000"/>
              <a:defRPr/>
            </a:pPr>
            <a:endParaRPr lang="en-US" altLang="zh-CN" sz="3200" i="1" dirty="0" smtClean="0">
              <a:solidFill>
                <a:srgbClr xmlns:mc="http://schemas.openxmlformats.org/markup-compatibility/2006" xmlns:a14="http://schemas.microsoft.com/office/drawing/2007/7/7/main" val="FFFFFF" mc:Ignorable=""/>
              </a:solidFill>
              <a:latin typeface="Segoe" pitchFamily="34" charset="0"/>
            </a:endParaRPr>
          </a:p>
        </p:txBody>
      </p:sp>
      <p:sp>
        <p:nvSpPr>
          <p:cNvPr id="83" name="Rounded Rectangle 82"/>
          <p:cNvSpPr/>
          <p:nvPr/>
        </p:nvSpPr>
        <p:spPr bwMode="auto">
          <a:xfrm>
            <a:off x="5900055" y="5323112"/>
            <a:ext cx="1611088" cy="315684"/>
          </a:xfrm>
          <a:prstGeom prst="roundRect">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xmlns:mc="http://schemas.openxmlformats.org/markup-compatibility/2006" xmlns:a14="http://schemas.microsoft.com/office/drawing/2007/7/7/main" val="FFFFFF" mc:Ignorable="">
                    <a:alpha val="33000"/>
                  </a:srgbClr>
                </a:gs>
                <a:gs pos="50000">
                  <a:srgbClr xmlns:mc="http://schemas.openxmlformats.org/markup-compatibility/2006" xmlns:a14="http://schemas.microsoft.com/office/drawing/2007/7/7/main" val="FFFFFF" mc:Ignorable="">
                    <a:alpha val="0"/>
                  </a:srgbClr>
                </a:gs>
                <a:gs pos="100000">
                  <a:srgbClr xmlns:mc="http://schemas.openxmlformats.org/markup-compatibility/2006" xmlns:a14="http://schemas.microsoft.com/office/drawing/2007/7/7/main" val="000000" mc:Ignorable="">
                    <a:alpha val="45000"/>
                  </a:srgb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xmlns:mc="http://schemas.openxmlformats.org/markup-compatibility/2006" xmlns:a14="http://schemas.microsoft.com/office/drawing/2007/7/7/main" val="FFFF99" mc:Ignorable=""/>
              </a:buClr>
              <a:buSzPct val="120000"/>
              <a:defRPr/>
            </a:pPr>
            <a:endParaRPr lang="en-US" altLang="zh-CN" sz="3200" i="1" dirty="0" smtClean="0">
              <a:solidFill>
                <a:srgbClr xmlns:mc="http://schemas.openxmlformats.org/markup-compatibility/2006" xmlns:a14="http://schemas.microsoft.com/office/drawing/2007/7/7/main" val="FFFFFF" mc:Ignorable=""/>
              </a:solidFill>
              <a:latin typeface="Segoe" pitchFamily="34" charset="0"/>
            </a:endParaRPr>
          </a:p>
        </p:txBody>
      </p:sp>
      <p:sp>
        <p:nvSpPr>
          <p:cNvPr id="84" name="Rectangle 83"/>
          <p:cNvSpPr/>
          <p:nvPr/>
        </p:nvSpPr>
        <p:spPr>
          <a:xfrm>
            <a:off x="6413692" y="5260493"/>
            <a:ext cx="583814" cy="357983"/>
          </a:xfrm>
          <a:prstGeom prst="rect">
            <a:avLst/>
          </a:prstGeom>
          <a:grpFill/>
          <a:ln w="6350" cap="flat" cmpd="sng" algn="ctr">
            <a:noFill/>
            <a:prstDash val="solid"/>
            <a:round/>
            <a:headEnd type="none" w="med" len="med"/>
            <a:tailEnd type="none" w="med" len="med"/>
          </a:ln>
          <a:effectLst/>
        </p:spPr>
        <p:txBody>
          <a:bodyPr wrap="none">
            <a:spAutoFit/>
          </a:bodyPr>
          <a:lstStyle/>
          <a:p>
            <a:pPr algn="ctr" fontAlgn="base">
              <a:lnSpc>
                <a:spcPts val="2400"/>
              </a:lnSpc>
              <a:spcBef>
                <a:spcPts val="600"/>
              </a:spcBef>
              <a:spcAft>
                <a:spcPts val="800"/>
              </a:spcAft>
              <a:buClr>
                <a:schemeClr val="bg1"/>
              </a:buClr>
              <a:buSzPct val="100000"/>
              <a:defRPr/>
            </a:pPr>
            <a:r>
              <a:rPr lang="en-US" altLang="zh-CN" sz="1200" dirty="0" smtClean="0">
                <a:gradFill>
                  <a:gsLst>
                    <a:gs pos="0">
                      <a:schemeClr val="bg1"/>
                    </a:gs>
                    <a:gs pos="100000">
                      <a:schemeClr val="bg1"/>
                    </a:gs>
                  </a:gsLst>
                  <a:lin ang="5400000" scaled="0"/>
                </a:gradFill>
                <a:latin typeface="Segoe UI" pitchFamily="34" charset="0"/>
                <a:ea typeface="Segoe UI" pitchFamily="34" charset="0"/>
                <a:cs typeface="Segoe UI" pitchFamily="34" charset="0"/>
                <a:sym typeface="Wingdings" pitchFamily="2" charset="2"/>
              </a:rPr>
              <a:t>Cloud</a:t>
            </a:r>
          </a:p>
        </p:txBody>
      </p:sp>
      <p:sp>
        <p:nvSpPr>
          <p:cNvPr id="85" name="Rectangle 84"/>
          <p:cNvSpPr/>
          <p:nvPr/>
        </p:nvSpPr>
        <p:spPr>
          <a:xfrm>
            <a:off x="3863523" y="5260493"/>
            <a:ext cx="1599349" cy="361061"/>
          </a:xfrm>
          <a:prstGeom prst="rect">
            <a:avLst/>
          </a:prstGeom>
          <a:grpFill/>
          <a:ln w="6350" cap="flat" cmpd="sng" algn="ctr">
            <a:noFill/>
            <a:prstDash val="solid"/>
            <a:round/>
            <a:headEnd type="none" w="med" len="med"/>
            <a:tailEnd type="none" w="med" len="med"/>
          </a:ln>
          <a:effectLst/>
        </p:spPr>
        <p:txBody>
          <a:bodyPr wrap="none">
            <a:spAutoFit/>
          </a:bodyPr>
          <a:lstStyle/>
          <a:p>
            <a:pPr algn="ctr" fontAlgn="base">
              <a:lnSpc>
                <a:spcPts val="2400"/>
              </a:lnSpc>
              <a:spcBef>
                <a:spcPts val="600"/>
              </a:spcBef>
              <a:spcAft>
                <a:spcPts val="800"/>
              </a:spcAft>
              <a:buClr>
                <a:schemeClr val="bg1"/>
              </a:buClr>
              <a:buSzPct val="100000"/>
              <a:defRPr/>
            </a:pPr>
            <a:r>
              <a:rPr lang="en-US" altLang="zh-CN" sz="1200" dirty="0" smtClean="0">
                <a:gradFill>
                  <a:gsLst>
                    <a:gs pos="0">
                      <a:schemeClr val="bg1"/>
                    </a:gs>
                    <a:gs pos="100000">
                      <a:schemeClr val="bg1"/>
                    </a:gs>
                  </a:gsLst>
                  <a:lin ang="5400000" scaled="0"/>
                </a:gradFill>
                <a:latin typeface="Segoe UI" pitchFamily="34" charset="0"/>
                <a:ea typeface="Segoe UI" pitchFamily="34" charset="0"/>
                <a:cs typeface="Segoe UI" pitchFamily="34" charset="0"/>
                <a:sym typeface="Wingdings" pitchFamily="2" charset="2"/>
              </a:rPr>
              <a:t>Server &amp; Datacenter </a:t>
            </a:r>
          </a:p>
        </p:txBody>
      </p:sp>
      <p:pic>
        <p:nvPicPr>
          <p:cNvPr id="86" name="Picture 13"/>
          <p:cNvPicPr>
            <a:picLocks noChangeAspect="1" noChangeArrowheads="1"/>
          </p:cNvPicPr>
          <p:nvPr/>
        </p:nvPicPr>
        <p:blipFill>
          <a:blip r:embed="rId14" cstate="screen">
            <a:lum bright="10000"/>
          </a:blip>
          <a:srcRect/>
          <a:stretch>
            <a:fillRect/>
          </a:stretch>
        </p:blipFill>
        <p:spPr bwMode="auto">
          <a:xfrm>
            <a:off x="5937249" y="4527097"/>
            <a:ext cx="1536700" cy="832830"/>
          </a:xfrm>
          <a:prstGeom prst="rect">
            <a:avLst/>
          </a:prstGeom>
          <a:noFill/>
          <a:ln w="9525">
            <a:noFill/>
            <a:miter lim="800000"/>
            <a:headEnd/>
            <a:tailEnd/>
          </a:ln>
          <a:effectLst/>
        </p:spPr>
      </p:pic>
      <p:grpSp>
        <p:nvGrpSpPr>
          <p:cNvPr id="87" name="Group 86"/>
          <p:cNvGrpSpPr/>
          <p:nvPr/>
        </p:nvGrpSpPr>
        <p:grpSpPr>
          <a:xfrm>
            <a:off x="3957423" y="4548408"/>
            <a:ext cx="1411548" cy="737674"/>
            <a:chOff x="4046861" y="4864096"/>
            <a:chExt cx="1411548" cy="737674"/>
          </a:xfrm>
        </p:grpSpPr>
        <p:grpSp>
          <p:nvGrpSpPr>
            <p:cNvPr id="88" name="Group 60"/>
            <p:cNvGrpSpPr/>
            <p:nvPr/>
          </p:nvGrpSpPr>
          <p:grpSpPr>
            <a:xfrm>
              <a:off x="4046855" y="4864096"/>
              <a:ext cx="1030735" cy="737674"/>
              <a:chOff x="3267062" y="4585018"/>
              <a:chExt cx="1232520" cy="702040"/>
            </a:xfrm>
          </p:grpSpPr>
          <p:pic>
            <p:nvPicPr>
              <p:cNvPr id="90" name="Picture 2" descr="C:\Program Files\Microsoft Resource DVD Artwork\DVD_ART\Artwork_Imagery\HARDWARE_IMAGERY\Photos - OEM Hardware\Server Computer\ProLiant 10642 Rack.png"/>
              <p:cNvPicPr>
                <a:picLocks noChangeAspect="1" noChangeArrowheads="1"/>
              </p:cNvPicPr>
              <p:nvPr/>
            </p:nvPicPr>
            <p:blipFill>
              <a:blip r:embed="rId15" cstate="email">
                <a:lum bright="10000" contrast="20000"/>
              </a:blip>
              <a:srcRect/>
              <a:stretch>
                <a:fillRect/>
              </a:stretch>
            </p:blipFill>
            <p:spPr bwMode="auto">
              <a:xfrm>
                <a:off x="4194164" y="4585018"/>
                <a:ext cx="305418" cy="702040"/>
              </a:xfrm>
              <a:prstGeom prst="rect">
                <a:avLst/>
              </a:prstGeom>
              <a:noFill/>
            </p:spPr>
          </p:pic>
          <p:pic>
            <p:nvPicPr>
              <p:cNvPr id="91" name="Picture 2" descr="C:\Program Files\Microsoft Resource DVD Artwork\DVD_ART\Artwork_Imagery\HARDWARE_IMAGERY\Photos - OEM Hardware\Server Computer\ProLiant 10642 Rack.png"/>
              <p:cNvPicPr>
                <a:picLocks noChangeAspect="1" noChangeArrowheads="1"/>
              </p:cNvPicPr>
              <p:nvPr/>
            </p:nvPicPr>
            <p:blipFill>
              <a:blip r:embed="rId15" cstate="email">
                <a:lum bright="10000" contrast="20000"/>
              </a:blip>
              <a:srcRect/>
              <a:stretch>
                <a:fillRect/>
              </a:stretch>
            </p:blipFill>
            <p:spPr bwMode="auto">
              <a:xfrm>
                <a:off x="3965564" y="4585018"/>
                <a:ext cx="305418" cy="702040"/>
              </a:xfrm>
              <a:prstGeom prst="rect">
                <a:avLst/>
              </a:prstGeom>
              <a:noFill/>
            </p:spPr>
          </p:pic>
          <p:pic>
            <p:nvPicPr>
              <p:cNvPr id="92" name="Picture 2" descr="C:\Program Files\Microsoft Resource DVD Artwork\DVD_ART\Artwork_Imagery\HARDWARE_IMAGERY\Photos - OEM Hardware\Server Computer\ProLiant 10642 Rack.png"/>
              <p:cNvPicPr>
                <a:picLocks noChangeAspect="1" noChangeArrowheads="1"/>
              </p:cNvPicPr>
              <p:nvPr/>
            </p:nvPicPr>
            <p:blipFill>
              <a:blip r:embed="rId15" cstate="email">
                <a:lum bright="10000" contrast="20000"/>
              </a:blip>
              <a:srcRect/>
              <a:stretch>
                <a:fillRect/>
              </a:stretch>
            </p:blipFill>
            <p:spPr bwMode="auto">
              <a:xfrm>
                <a:off x="3736963" y="4585018"/>
                <a:ext cx="305418" cy="702040"/>
              </a:xfrm>
              <a:prstGeom prst="rect">
                <a:avLst/>
              </a:prstGeom>
              <a:noFill/>
            </p:spPr>
          </p:pic>
          <p:pic>
            <p:nvPicPr>
              <p:cNvPr id="93" name="Picture 2" descr="C:\Program Files\Microsoft Resource DVD Artwork\DVD_ART\Artwork_Imagery\HARDWARE_IMAGERY\Photos - OEM Hardware\Server Computer\ProLiant 10642 Rack.png"/>
              <p:cNvPicPr>
                <a:picLocks noChangeAspect="1" noChangeArrowheads="1"/>
              </p:cNvPicPr>
              <p:nvPr/>
            </p:nvPicPr>
            <p:blipFill>
              <a:blip r:embed="rId15" cstate="email">
                <a:lum bright="10000" contrast="20000"/>
              </a:blip>
              <a:srcRect/>
              <a:stretch>
                <a:fillRect/>
              </a:stretch>
            </p:blipFill>
            <p:spPr bwMode="auto">
              <a:xfrm>
                <a:off x="3495664" y="4585018"/>
                <a:ext cx="305418" cy="702040"/>
              </a:xfrm>
              <a:prstGeom prst="rect">
                <a:avLst/>
              </a:prstGeom>
              <a:noFill/>
            </p:spPr>
          </p:pic>
          <p:pic>
            <p:nvPicPr>
              <p:cNvPr id="94" name="Picture 2" descr="C:\Program Files\Microsoft Resource DVD Artwork\DVD_ART\Artwork_Imagery\HARDWARE_IMAGERY\Photos - OEM Hardware\Server Computer\ProLiant 10642 Rack.png"/>
              <p:cNvPicPr>
                <a:picLocks noChangeAspect="1" noChangeArrowheads="1"/>
              </p:cNvPicPr>
              <p:nvPr/>
            </p:nvPicPr>
            <p:blipFill>
              <a:blip r:embed="rId15" cstate="email">
                <a:lum bright="10000" contrast="20000"/>
              </a:blip>
              <a:srcRect/>
              <a:stretch>
                <a:fillRect/>
              </a:stretch>
            </p:blipFill>
            <p:spPr bwMode="auto">
              <a:xfrm>
                <a:off x="3267062" y="4585018"/>
                <a:ext cx="305418" cy="702040"/>
              </a:xfrm>
              <a:prstGeom prst="rect">
                <a:avLst/>
              </a:prstGeom>
              <a:noFill/>
            </p:spPr>
          </p:pic>
        </p:grpSp>
        <p:pic>
          <p:nvPicPr>
            <p:cNvPr id="89" name="Picture 88" descr="\\eventsql\dvd\Online_ART\DVD_ART36\Artwork_Imagery\Icons - Illustrations\_ WINDOWS SERVER ICONS\Hardware\Virtual Servers 2.png"/>
            <p:cNvPicPr>
              <a:picLocks noChangeAspect="1" noChangeArrowheads="1"/>
            </p:cNvPicPr>
            <p:nvPr/>
          </p:nvPicPr>
          <p:blipFill>
            <a:blip r:embed="rId16" cstate="print"/>
            <a:srcRect/>
            <a:stretch>
              <a:fillRect/>
            </a:stretch>
          </p:blipFill>
          <p:spPr bwMode="auto">
            <a:xfrm>
              <a:off x="5107715" y="5021049"/>
              <a:ext cx="350694" cy="572653"/>
            </a:xfrm>
            <a:prstGeom prst="rect">
              <a:avLst/>
            </a:prstGeom>
            <a:noFill/>
          </p:spPr>
        </p:pic>
      </p:grpSp>
    </p:spTree>
    <p:extLst>
      <p:ext uri="{BB962C8B-B14F-4D97-AF65-F5344CB8AC3E}">
        <p14:creationId xmlns:p14="http://schemas.microsoft.com/office/powerpoint/2007/7/12/main" val="1891073234"/>
      </p:ext>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SQL Server 2008 – Strong Release</a:t>
            </a:r>
            <a:endParaRPr lang="en-US" dirty="0"/>
          </a:p>
        </p:txBody>
      </p:sp>
      <p:sp>
        <p:nvSpPr>
          <p:cNvPr id="48" name="Freeform 5"/>
          <p:cNvSpPr>
            <a:spLocks/>
          </p:cNvSpPr>
          <p:nvPr/>
        </p:nvSpPr>
        <p:spPr bwMode="auto">
          <a:xfrm>
            <a:off x="498368" y="1523999"/>
            <a:ext cx="8157952" cy="4524375"/>
          </a:xfrm>
          <a:prstGeom prst="roundRect">
            <a:avLst>
              <a:gd name="adj" fmla="val 3898"/>
            </a:avLst>
          </a:prstGeom>
          <a:gradFill flip="none" rotWithShape="1">
            <a:gsLst>
              <a:gs pos="0">
                <a:schemeClr val="accent1">
                  <a:lumMod val="75000"/>
                  <a:alpha val="80000"/>
                </a:schemeClr>
              </a:gs>
              <a:gs pos="52000">
                <a:srgbClr xmlns:mc="http://schemas.openxmlformats.org/markup-compatibility/2006" xmlns:a14="http://schemas.microsoft.com/office/drawing/2007/7/7/main" val="C00000" mc:Ignorable="">
                  <a:alpha val="70000"/>
                </a:srgbClr>
              </a:gs>
              <a:gs pos="100000">
                <a:schemeClr val="accent1">
                  <a:lumMod val="50000"/>
                  <a:alpha val="80000"/>
                </a:schemeClr>
              </a:gs>
            </a:gsLst>
            <a:lin ang="270000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2000" dirty="0">
              <a:gradFill>
                <a:gsLst>
                  <a:gs pos="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49" name="Freeform 5"/>
          <p:cNvSpPr>
            <a:spLocks/>
          </p:cNvSpPr>
          <p:nvPr/>
        </p:nvSpPr>
        <p:spPr bwMode="auto">
          <a:xfrm>
            <a:off x="441762" y="1628775"/>
            <a:ext cx="8271163" cy="4337788"/>
          </a:xfrm>
          <a:prstGeom prst="roundRect">
            <a:avLst>
              <a:gd name="adj" fmla="val 4559"/>
            </a:avLst>
          </a:prstGeom>
          <a:gradFill flip="none" rotWithShape="1">
            <a:gsLst>
              <a:gs pos="0">
                <a:schemeClr val="bg2">
                  <a:lumMod val="25000"/>
                </a:schemeClr>
              </a:gs>
              <a:gs pos="52000">
                <a:schemeClr val="tx1">
                  <a:lumMod val="50000"/>
                  <a:lumOff val="50000"/>
                </a:schemeClr>
              </a:gs>
              <a:gs pos="100000">
                <a:schemeClr val="bg2">
                  <a:lumMod val="25000"/>
                </a:schemeClr>
              </a:gs>
            </a:gsLst>
            <a:lin ang="36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sp>
        <p:nvSpPr>
          <p:cNvPr id="50" name="Round Same Side Corner Rectangle 49"/>
          <p:cNvSpPr/>
          <p:nvPr/>
        </p:nvSpPr>
        <p:spPr bwMode="auto">
          <a:xfrm rot="5400000">
            <a:off x="916446" y="4358863"/>
            <a:ext cx="1211116" cy="1819730"/>
          </a:xfrm>
          <a:prstGeom prst="round2SameRect">
            <a:avLst>
              <a:gd name="adj1" fmla="val 0"/>
              <a:gd name="adj2" fmla="val 7783"/>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xmlns:mc="http://schemas.openxmlformats.org/markup-compatibility/2006" xmlns:a14="http://schemas.microsoft.com/office/drawing/2007/7/7/main" val="FFFFFF" mc:Ignorable="">
                    <a:alpha val="33000"/>
                  </a:srgbClr>
                </a:gs>
                <a:gs pos="50000">
                  <a:srgbClr xmlns:mc="http://schemas.openxmlformats.org/markup-compatibility/2006" xmlns:a14="http://schemas.microsoft.com/office/drawing/2007/7/7/main" val="FFFFFF" mc:Ignorable="">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lvl="1" indent="-227147" algn="ctr" defTabSz="914159" fontAlgn="base">
              <a:lnSpc>
                <a:spcPct val="90000"/>
              </a:lnSpc>
              <a:spcBef>
                <a:spcPts val="630"/>
              </a:spcBef>
              <a:spcAft>
                <a:spcPts val="1620"/>
              </a:spcAft>
              <a:buClr>
                <a:srgbClr xmlns:mc="http://schemas.openxmlformats.org/markup-compatibility/2006" xmlns:a14="http://schemas.microsoft.com/office/drawing/2007/7/7/main" val="FFFF99" mc:Ignorable=""/>
              </a:buClr>
              <a:buSzPct val="120000"/>
              <a:tabLst>
                <a:tab pos="513595" algn="l"/>
              </a:tabLst>
              <a:defRPr/>
            </a:pPr>
            <a:endParaRPr lang="en-US" altLang="zh-CN" sz="3200" i="1" dirty="0" smtClean="0">
              <a:solidFill>
                <a:srgbClr xmlns:mc="http://schemas.openxmlformats.org/markup-compatibility/2006" xmlns:a14="http://schemas.microsoft.com/office/drawing/2007/7/7/main" val="FFFFFF" mc:Ignorable=""/>
              </a:solidFill>
              <a:latin typeface="Segoe" pitchFamily="34" charset="0"/>
            </a:endParaRPr>
          </a:p>
        </p:txBody>
      </p:sp>
      <p:sp>
        <p:nvSpPr>
          <p:cNvPr id="51" name="Round Same Side Corner Rectangle 50"/>
          <p:cNvSpPr/>
          <p:nvPr/>
        </p:nvSpPr>
        <p:spPr bwMode="auto">
          <a:xfrm rot="16200000">
            <a:off x="3931824" y="3206297"/>
            <a:ext cx="1232806" cy="4127500"/>
          </a:xfrm>
          <a:prstGeom prst="round2SameRect">
            <a:avLst>
              <a:gd name="adj1" fmla="val 0"/>
              <a:gd name="adj2" fmla="val 7783"/>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smtClean="0">
              <a:solidFill>
                <a:srgbClr xmlns:mc="http://schemas.openxmlformats.org/markup-compatibility/2006" xmlns:a14="http://schemas.microsoft.com/office/drawing/2007/7/7/main" val="FFFFFF" mc:Ignorable=""/>
              </a:solidFill>
              <a:latin typeface="Segoe" pitchFamily="34" charset="0"/>
            </a:endParaRPr>
          </a:p>
        </p:txBody>
      </p:sp>
      <p:sp>
        <p:nvSpPr>
          <p:cNvPr id="52" name="Round Same Side Corner Rectangle 51"/>
          <p:cNvSpPr/>
          <p:nvPr/>
        </p:nvSpPr>
        <p:spPr bwMode="auto">
          <a:xfrm rot="5400000">
            <a:off x="881788" y="3021922"/>
            <a:ext cx="1280432" cy="1819730"/>
          </a:xfrm>
          <a:prstGeom prst="round2SameRect">
            <a:avLst>
              <a:gd name="adj1" fmla="val 0"/>
              <a:gd name="adj2" fmla="val 7783"/>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xmlns:mc="http://schemas.openxmlformats.org/markup-compatibility/2006" xmlns:a14="http://schemas.microsoft.com/office/drawing/2007/7/7/main" val="FFFFFF" mc:Ignorable="">
                    <a:alpha val="33000"/>
                  </a:srgbClr>
                </a:gs>
                <a:gs pos="50000">
                  <a:srgbClr xmlns:mc="http://schemas.openxmlformats.org/markup-compatibility/2006" xmlns:a14="http://schemas.microsoft.com/office/drawing/2007/7/7/main" val="FFFFFF" mc:Ignorable="">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lvl="1" indent="-227147" algn="ctr" defTabSz="914159" fontAlgn="base">
              <a:lnSpc>
                <a:spcPct val="90000"/>
              </a:lnSpc>
              <a:spcBef>
                <a:spcPts val="630"/>
              </a:spcBef>
              <a:spcAft>
                <a:spcPts val="1620"/>
              </a:spcAft>
              <a:buClr>
                <a:srgbClr xmlns:mc="http://schemas.openxmlformats.org/markup-compatibility/2006" xmlns:a14="http://schemas.microsoft.com/office/drawing/2007/7/7/main" val="FFFF99" mc:Ignorable=""/>
              </a:buClr>
              <a:buSzPct val="120000"/>
              <a:buBlip>
                <a:blip r:embed="rId3"/>
              </a:buBlip>
              <a:tabLst>
                <a:tab pos="513595" algn="l"/>
              </a:tabLst>
              <a:defRPr/>
            </a:pPr>
            <a:endParaRPr lang="en-US" altLang="zh-CN" sz="3200" i="1" dirty="0" smtClean="0">
              <a:solidFill>
                <a:srgbClr xmlns:mc="http://schemas.openxmlformats.org/markup-compatibility/2006" xmlns:a14="http://schemas.microsoft.com/office/drawing/2007/7/7/main" val="FFFFFF" mc:Ignorable=""/>
              </a:solidFill>
              <a:latin typeface="Segoe" pitchFamily="34" charset="0"/>
            </a:endParaRPr>
          </a:p>
        </p:txBody>
      </p:sp>
      <p:sp>
        <p:nvSpPr>
          <p:cNvPr id="53" name="Round Same Side Corner Rectangle 52"/>
          <p:cNvSpPr/>
          <p:nvPr/>
        </p:nvSpPr>
        <p:spPr bwMode="auto">
          <a:xfrm rot="16200000">
            <a:off x="3908012" y="1868035"/>
            <a:ext cx="1280430" cy="4127500"/>
          </a:xfrm>
          <a:prstGeom prst="round2SameRect">
            <a:avLst>
              <a:gd name="adj1" fmla="val 0"/>
              <a:gd name="adj2" fmla="val 7783"/>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smtClean="0">
              <a:solidFill>
                <a:srgbClr xmlns:mc="http://schemas.openxmlformats.org/markup-compatibility/2006" xmlns:a14="http://schemas.microsoft.com/office/drawing/2007/7/7/main" val="FFFFFF" mc:Ignorable=""/>
              </a:solidFill>
              <a:latin typeface="Segoe" pitchFamily="34" charset="0"/>
            </a:endParaRPr>
          </a:p>
        </p:txBody>
      </p:sp>
      <p:sp>
        <p:nvSpPr>
          <p:cNvPr id="59" name="Rectangle 58"/>
          <p:cNvSpPr/>
          <p:nvPr/>
        </p:nvSpPr>
        <p:spPr>
          <a:xfrm>
            <a:off x="2562571" y="3394736"/>
            <a:ext cx="4299775" cy="1107996"/>
          </a:xfrm>
          <a:prstGeom prst="rect">
            <a:avLst/>
          </a:prstGeom>
        </p:spPr>
        <p:txBody>
          <a:bodyPr wrap="square">
            <a:spAutoFit/>
          </a:bodyPr>
          <a:lstStyle/>
          <a:p>
            <a:pPr indent="-174625">
              <a:spcBef>
                <a:spcPts val="600"/>
              </a:spcBef>
              <a:buClr>
                <a:schemeClr val="tx1">
                  <a:lumMod val="85000"/>
                  <a:lumOff val="15000"/>
                </a:schemeClr>
              </a:buClr>
              <a:buSzPct val="100000"/>
              <a:buFont typeface="Arial" pitchFamily="34" charset="0"/>
              <a:buChar char="•"/>
            </a:pPr>
            <a:r>
              <a:rPr lang="en-US" sz="14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Highest DBA productivity</a:t>
            </a:r>
          </a:p>
          <a:p>
            <a:pPr indent="-174625">
              <a:spcBef>
                <a:spcPts val="600"/>
              </a:spcBef>
              <a:buClr>
                <a:schemeClr val="tx1">
                  <a:lumMod val="85000"/>
                  <a:lumOff val="15000"/>
                </a:schemeClr>
              </a:buClr>
              <a:buSzPct val="100000"/>
              <a:buFont typeface="Arial" pitchFamily="34" charset="0"/>
              <a:buChar char="•"/>
            </a:pPr>
            <a:r>
              <a:rPr lang="en-US" sz="14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Industry-leading developer tools</a:t>
            </a:r>
          </a:p>
          <a:p>
            <a:pPr marL="174625" indent="-174625">
              <a:spcBef>
                <a:spcPts val="600"/>
              </a:spcBef>
              <a:buClr>
                <a:schemeClr val="tx1">
                  <a:lumMod val="85000"/>
                  <a:lumOff val="15000"/>
                </a:schemeClr>
              </a:buClr>
              <a:buSzPct val="100000"/>
              <a:buFont typeface="Arial" pitchFamily="34" charset="0"/>
              <a:buChar char="•"/>
            </a:pPr>
            <a:r>
              <a:rPr lang="en-US" sz="14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Extend apps to the cloud </a:t>
            </a:r>
            <a:br>
              <a:rPr lang="en-US" sz="14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br>
            <a:r>
              <a:rPr lang="en-US" sz="14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with SQL Azure</a:t>
            </a:r>
          </a:p>
        </p:txBody>
      </p:sp>
      <p:sp>
        <p:nvSpPr>
          <p:cNvPr id="60" name="Rectangle 59"/>
          <p:cNvSpPr/>
          <p:nvPr/>
        </p:nvSpPr>
        <p:spPr>
          <a:xfrm>
            <a:off x="2562571" y="4732599"/>
            <a:ext cx="3679289" cy="1107996"/>
          </a:xfrm>
          <a:prstGeom prst="rect">
            <a:avLst/>
          </a:prstGeom>
        </p:spPr>
        <p:txBody>
          <a:bodyPr wrap="square">
            <a:spAutoFit/>
          </a:bodyPr>
          <a:lstStyle/>
          <a:p>
            <a:pPr indent="-174625">
              <a:spcBef>
                <a:spcPts val="600"/>
              </a:spcBef>
              <a:buClr>
                <a:schemeClr val="tx1">
                  <a:lumMod val="85000"/>
                  <a:lumOff val="15000"/>
                </a:schemeClr>
              </a:buClr>
              <a:buSzPct val="100000"/>
              <a:buFont typeface="Arial" pitchFamily="34" charset="0"/>
              <a:buChar char="•"/>
            </a:pPr>
            <a:r>
              <a:rPr lang="en-US" sz="14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Strong, winning strategy</a:t>
            </a:r>
          </a:p>
          <a:p>
            <a:pPr marL="171450" indent="-171450">
              <a:spcBef>
                <a:spcPts val="600"/>
              </a:spcBef>
              <a:buClr>
                <a:schemeClr val="tx1">
                  <a:lumMod val="85000"/>
                  <a:lumOff val="15000"/>
                </a:schemeClr>
              </a:buClr>
              <a:buSzPct val="100000"/>
              <a:buFont typeface="Arial" pitchFamily="34" charset="0"/>
              <a:buChar char="•"/>
            </a:pPr>
            <a:r>
              <a:rPr lang="en-US" sz="14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Build BI into the stack, through </a:t>
            </a:r>
            <a:br>
              <a:rPr lang="en-US" sz="14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br>
            <a:r>
              <a:rPr lang="en-US" sz="14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familiar tools for users</a:t>
            </a:r>
          </a:p>
          <a:p>
            <a:pPr indent="-174625">
              <a:spcBef>
                <a:spcPts val="600"/>
              </a:spcBef>
              <a:buClr>
                <a:schemeClr val="tx1">
                  <a:lumMod val="85000"/>
                  <a:lumOff val="15000"/>
                </a:schemeClr>
              </a:buClr>
              <a:buSzPct val="100000"/>
              <a:buFont typeface="Arial" pitchFamily="34" charset="0"/>
              <a:buChar char="•"/>
            </a:pPr>
            <a:r>
              <a:rPr lang="en-US" sz="14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Gartner MQ leader for BI platforms</a:t>
            </a:r>
          </a:p>
        </p:txBody>
      </p:sp>
      <p:sp>
        <p:nvSpPr>
          <p:cNvPr id="61" name="Rectangle 60"/>
          <p:cNvSpPr/>
          <p:nvPr/>
        </p:nvSpPr>
        <p:spPr>
          <a:xfrm>
            <a:off x="713597" y="3754046"/>
            <a:ext cx="2022489" cy="355482"/>
          </a:xfrm>
          <a:prstGeom prst="rect">
            <a:avLst/>
          </a:prstGeom>
          <a:noFill/>
          <a:ln w="9525" cap="flat" cmpd="sng" algn="ctr">
            <a:noFill/>
            <a:prstDash val="solid"/>
            <a:headEnd/>
            <a:tailEnd/>
          </a:ln>
          <a:effectLst/>
        </p:spPr>
        <p:txBody>
          <a:bodyPr wrap="square">
            <a:spAutoFit/>
          </a:bodyPr>
          <a:lstStyle/>
          <a:p>
            <a:pPr fontAlgn="base">
              <a:lnSpc>
                <a:spcPct val="95000"/>
              </a:lnSpc>
              <a:spcBef>
                <a:spcPct val="0"/>
              </a:spcBef>
              <a:spcAft>
                <a:spcPct val="0"/>
              </a:spcAft>
              <a:buClr>
                <a:srgbClr xmlns:mc="http://schemas.openxmlformats.org/markup-compatibility/2006" xmlns:a14="http://schemas.microsoft.com/office/drawing/2007/7/7/main" val="FFFF99" mc:Ignorable=""/>
              </a:buClr>
              <a:buSzPct val="120000"/>
              <a:defRPr/>
            </a:pPr>
            <a:r>
              <a:rPr lang="en-US" altLang="zh-CN" spc="20" dirty="0" smtClean="0">
                <a:gradFill>
                  <a:gsLst>
                    <a:gs pos="0">
                      <a:schemeClr val="bg1">
                        <a:lumMod val="95000"/>
                      </a:schemeClr>
                    </a:gs>
                    <a:gs pos="100000">
                      <a:schemeClr val="bg1">
                        <a:lumMod val="75000"/>
                      </a:schemeClr>
                    </a:gs>
                  </a:gsLst>
                  <a:lin ang="5400000" scaled="0"/>
                </a:gradFill>
                <a:latin typeface="Segoe UI" pitchFamily="34" charset="0"/>
                <a:ea typeface="Segoe UI" pitchFamily="34" charset="0"/>
                <a:cs typeface="Segoe UI" pitchFamily="34" charset="0"/>
              </a:rPr>
              <a:t>PRODUCTIVITY</a:t>
            </a:r>
          </a:p>
        </p:txBody>
      </p:sp>
      <p:sp>
        <p:nvSpPr>
          <p:cNvPr id="62" name="Rectangle 61"/>
          <p:cNvSpPr/>
          <p:nvPr/>
        </p:nvSpPr>
        <p:spPr>
          <a:xfrm>
            <a:off x="713597" y="4959413"/>
            <a:ext cx="1870672" cy="618631"/>
          </a:xfrm>
          <a:prstGeom prst="rect">
            <a:avLst/>
          </a:prstGeom>
          <a:noFill/>
          <a:ln w="9525" cap="flat" cmpd="sng" algn="ctr">
            <a:noFill/>
            <a:prstDash val="solid"/>
            <a:headEnd/>
            <a:tailEnd/>
          </a:ln>
          <a:effectLst/>
        </p:spPr>
        <p:txBody>
          <a:bodyPr wrap="square">
            <a:spAutoFit/>
          </a:bodyPr>
          <a:lstStyle/>
          <a:p>
            <a:pPr fontAlgn="base">
              <a:lnSpc>
                <a:spcPct val="95000"/>
              </a:lnSpc>
              <a:spcBef>
                <a:spcPct val="0"/>
              </a:spcBef>
              <a:spcAft>
                <a:spcPct val="0"/>
              </a:spcAft>
              <a:buClr>
                <a:srgbClr xmlns:mc="http://schemas.openxmlformats.org/markup-compatibility/2006" xmlns:a14="http://schemas.microsoft.com/office/drawing/2007/7/7/main" val="FFFF99" mc:Ignorable=""/>
              </a:buClr>
              <a:buSzPct val="120000"/>
              <a:defRPr/>
            </a:pPr>
            <a:r>
              <a:rPr lang="en-US" altLang="zh-CN" spc="20" dirty="0" smtClean="0">
                <a:gradFill>
                  <a:gsLst>
                    <a:gs pos="0">
                      <a:schemeClr val="bg1">
                        <a:lumMod val="95000"/>
                      </a:schemeClr>
                    </a:gs>
                    <a:gs pos="100000">
                      <a:schemeClr val="bg1">
                        <a:lumMod val="75000"/>
                      </a:schemeClr>
                    </a:gs>
                  </a:gsLst>
                  <a:lin ang="5400000" scaled="0"/>
                </a:gradFill>
                <a:latin typeface="Segoe UI" pitchFamily="34" charset="0"/>
                <a:ea typeface="Segoe UI" pitchFamily="34" charset="0"/>
                <a:cs typeface="Segoe UI" pitchFamily="34" charset="0"/>
              </a:rPr>
              <a:t>BUSINESS INTELLIGENCE</a:t>
            </a:r>
          </a:p>
        </p:txBody>
      </p:sp>
      <p:sp>
        <p:nvSpPr>
          <p:cNvPr id="65" name="Round Same Side Corner Rectangle 64"/>
          <p:cNvSpPr/>
          <p:nvPr/>
        </p:nvSpPr>
        <p:spPr bwMode="auto">
          <a:xfrm rot="5400000">
            <a:off x="796066" y="1574122"/>
            <a:ext cx="1451876" cy="1819730"/>
          </a:xfrm>
          <a:prstGeom prst="round2SameRect">
            <a:avLst>
              <a:gd name="adj1" fmla="val 0"/>
              <a:gd name="adj2" fmla="val 7783"/>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xmlns:mc="http://schemas.openxmlformats.org/markup-compatibility/2006" xmlns:a14="http://schemas.microsoft.com/office/drawing/2007/7/7/main" val="FFFFFF" mc:Ignorable="">
                    <a:alpha val="33000"/>
                  </a:srgbClr>
                </a:gs>
                <a:gs pos="50000">
                  <a:srgbClr xmlns:mc="http://schemas.openxmlformats.org/markup-compatibility/2006" xmlns:a14="http://schemas.microsoft.com/office/drawing/2007/7/7/main" val="FFFFFF" mc:Ignorable="">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lvl="1" indent="-227147" algn="ctr" defTabSz="914159" fontAlgn="base">
              <a:lnSpc>
                <a:spcPct val="90000"/>
              </a:lnSpc>
              <a:spcBef>
                <a:spcPts val="630"/>
              </a:spcBef>
              <a:spcAft>
                <a:spcPts val="1620"/>
              </a:spcAft>
              <a:buClr>
                <a:srgbClr xmlns:mc="http://schemas.openxmlformats.org/markup-compatibility/2006" xmlns:a14="http://schemas.microsoft.com/office/drawing/2007/7/7/main" val="FFFF99" mc:Ignorable=""/>
              </a:buClr>
              <a:buSzPct val="120000"/>
              <a:buBlip>
                <a:blip r:embed="rId3"/>
              </a:buBlip>
              <a:tabLst>
                <a:tab pos="513595" algn="l"/>
              </a:tabLst>
              <a:defRPr/>
            </a:pPr>
            <a:endParaRPr lang="en-US" altLang="zh-CN" sz="3200" i="1" dirty="0" smtClean="0">
              <a:solidFill>
                <a:srgbClr xmlns:mc="http://schemas.openxmlformats.org/markup-compatibility/2006" xmlns:a14="http://schemas.microsoft.com/office/drawing/2007/7/7/main" val="FFFFFF" mc:Ignorable=""/>
              </a:solidFill>
              <a:latin typeface="Segoe" pitchFamily="34" charset="0"/>
            </a:endParaRPr>
          </a:p>
        </p:txBody>
      </p:sp>
      <p:sp>
        <p:nvSpPr>
          <p:cNvPr id="66" name="Rectangle 65"/>
          <p:cNvSpPr/>
          <p:nvPr/>
        </p:nvSpPr>
        <p:spPr>
          <a:xfrm>
            <a:off x="711925" y="2174672"/>
            <a:ext cx="2010305" cy="618631"/>
          </a:xfrm>
          <a:prstGeom prst="rect">
            <a:avLst/>
          </a:prstGeom>
          <a:noFill/>
          <a:ln w="9525" cap="flat" cmpd="sng" algn="ctr">
            <a:noFill/>
            <a:prstDash val="solid"/>
            <a:headEnd/>
            <a:tailEnd/>
          </a:ln>
          <a:effectLst/>
        </p:spPr>
        <p:txBody>
          <a:bodyPr wrap="square">
            <a:spAutoFit/>
          </a:bodyPr>
          <a:lstStyle/>
          <a:p>
            <a:pPr fontAlgn="base">
              <a:lnSpc>
                <a:spcPct val="95000"/>
              </a:lnSpc>
              <a:spcBef>
                <a:spcPct val="0"/>
              </a:spcBef>
              <a:spcAft>
                <a:spcPct val="0"/>
              </a:spcAft>
              <a:buClr>
                <a:srgbClr xmlns:mc="http://schemas.openxmlformats.org/markup-compatibility/2006" xmlns:a14="http://schemas.microsoft.com/office/drawing/2007/7/7/main" val="FFFF99" mc:Ignorable=""/>
              </a:buClr>
              <a:buSzPct val="120000"/>
              <a:defRPr/>
            </a:pPr>
            <a:r>
              <a:rPr lang="en-US" altLang="zh-CN" spc="20" dirty="0" smtClean="0">
                <a:gradFill>
                  <a:gsLst>
                    <a:gs pos="0">
                      <a:schemeClr val="bg1">
                        <a:lumMod val="95000"/>
                      </a:schemeClr>
                    </a:gs>
                    <a:gs pos="100000">
                      <a:schemeClr val="bg1">
                        <a:lumMod val="75000"/>
                      </a:schemeClr>
                    </a:gs>
                  </a:gsLst>
                  <a:lin ang="5400000" scaled="0"/>
                </a:gradFill>
                <a:latin typeface="Segoe UI" pitchFamily="34" charset="0"/>
                <a:ea typeface="Segoe UI" pitchFamily="34" charset="0"/>
                <a:cs typeface="Segoe UI" pitchFamily="34" charset="0"/>
              </a:rPr>
              <a:t>TRUSTED PLATFORM</a:t>
            </a:r>
          </a:p>
        </p:txBody>
      </p:sp>
      <p:sp>
        <p:nvSpPr>
          <p:cNvPr id="67" name="Round Same Side Corner Rectangle 66"/>
          <p:cNvSpPr/>
          <p:nvPr/>
        </p:nvSpPr>
        <p:spPr bwMode="auto">
          <a:xfrm rot="16200000">
            <a:off x="3822288" y="420237"/>
            <a:ext cx="1451876" cy="4127500"/>
          </a:xfrm>
          <a:prstGeom prst="round2SameRect">
            <a:avLst>
              <a:gd name="adj1" fmla="val 0"/>
              <a:gd name="adj2" fmla="val 7783"/>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smtClean="0">
              <a:solidFill>
                <a:srgbClr xmlns:mc="http://schemas.openxmlformats.org/markup-compatibility/2006" xmlns:a14="http://schemas.microsoft.com/office/drawing/2007/7/7/main" val="FFFFFF" mc:Ignorable=""/>
              </a:solidFill>
              <a:latin typeface="Segoe" pitchFamily="34" charset="0"/>
            </a:endParaRPr>
          </a:p>
        </p:txBody>
      </p:sp>
      <p:sp>
        <p:nvSpPr>
          <p:cNvPr id="68" name="Rectangle 67"/>
          <p:cNvSpPr/>
          <p:nvPr/>
        </p:nvSpPr>
        <p:spPr>
          <a:xfrm>
            <a:off x="2562571" y="1833007"/>
            <a:ext cx="3259109" cy="1323439"/>
          </a:xfrm>
          <a:prstGeom prst="rect">
            <a:avLst/>
          </a:prstGeom>
        </p:spPr>
        <p:txBody>
          <a:bodyPr wrap="square">
            <a:spAutoFit/>
          </a:bodyPr>
          <a:lstStyle/>
          <a:p>
            <a:pPr lvl="0" indent="-174625">
              <a:spcBef>
                <a:spcPts val="600"/>
              </a:spcBef>
              <a:buClr>
                <a:schemeClr val="tx1">
                  <a:lumMod val="85000"/>
                  <a:lumOff val="15000"/>
                </a:schemeClr>
              </a:buClr>
              <a:buSzPct val="100000"/>
              <a:buFont typeface="Arial" pitchFamily="34" charset="0"/>
              <a:buChar char="•"/>
            </a:pPr>
            <a:r>
              <a:rPr lang="en-US" sz="14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SQL Server IS mission critical</a:t>
            </a:r>
          </a:p>
          <a:p>
            <a:pPr marL="171450" lvl="0" indent="-171450">
              <a:spcBef>
                <a:spcPts val="600"/>
              </a:spcBef>
              <a:buClr>
                <a:schemeClr val="tx1">
                  <a:lumMod val="85000"/>
                  <a:lumOff val="15000"/>
                </a:schemeClr>
              </a:buClr>
              <a:buSzPct val="100000"/>
              <a:buFont typeface="Arial" pitchFamily="34" charset="0"/>
              <a:buChar char="•"/>
            </a:pPr>
            <a:r>
              <a:rPr lang="en-US" sz="14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20+ points increase in all DB </a:t>
            </a:r>
            <a:br>
              <a:rPr lang="en-US" sz="14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br>
            <a:r>
              <a:rPr lang="en-US" sz="14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Tracker perception metrics</a:t>
            </a:r>
          </a:p>
          <a:p>
            <a:pPr marL="171450" lvl="0" indent="-171450">
              <a:spcBef>
                <a:spcPts val="600"/>
              </a:spcBef>
              <a:buClr>
                <a:schemeClr val="tx1">
                  <a:lumMod val="85000"/>
                  <a:lumOff val="15000"/>
                </a:schemeClr>
              </a:buClr>
              <a:buSzPct val="100000"/>
              <a:buFont typeface="Arial" pitchFamily="34" charset="0"/>
              <a:buChar char="•"/>
            </a:pPr>
            <a:r>
              <a:rPr lang="en-US" sz="14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Better value – less expensive up front, easier to manage</a:t>
            </a:r>
          </a:p>
        </p:txBody>
      </p:sp>
      <p:pic>
        <p:nvPicPr>
          <p:cNvPr id="69" name="Picture 2" descr="C:\Users\eva.ADI\Desktop\DVD36\DVD_ART36\Artwork_Imagery\Brand Photos\Scenarios\FY09 Brand Business - no exp\men talking office meeting work.png"/>
          <p:cNvPicPr>
            <a:picLocks noChangeAspect="1" noChangeArrowheads="1"/>
          </p:cNvPicPr>
          <p:nvPr/>
        </p:nvPicPr>
        <p:blipFill>
          <a:blip r:embed="rId4" cstate="print"/>
          <a:srcRect/>
          <a:stretch>
            <a:fillRect/>
          </a:stretch>
        </p:blipFill>
        <p:spPr bwMode="auto">
          <a:xfrm>
            <a:off x="5522073" y="2266365"/>
            <a:ext cx="3102815" cy="3602263"/>
          </a:xfrm>
          <a:prstGeom prst="rect">
            <a:avLst/>
          </a:prstGeom>
          <a:noFill/>
        </p:spPr>
      </p:pic>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p:cNvSpPr/>
          <p:nvPr/>
        </p:nvSpPr>
        <p:spPr bwMode="auto">
          <a:xfrm>
            <a:off x="0" y="4501993"/>
            <a:ext cx="9144000" cy="1256321"/>
          </a:xfrm>
          <a:prstGeom prst="rect">
            <a:avLst/>
          </a:prstGeom>
          <a:gradFill flip="none" rotWithShape="1">
            <a:gsLst>
              <a:gs pos="0">
                <a:schemeClr val="accent1">
                  <a:lumMod val="75000"/>
                  <a:alpha val="80000"/>
                </a:schemeClr>
              </a:gs>
              <a:gs pos="52000">
                <a:srgbClr xmlns:mc="http://schemas.openxmlformats.org/markup-compatibility/2006" xmlns:a14="http://schemas.microsoft.com/office/drawing/2007/7/7/main" val="C00000" mc:Ignorable="">
                  <a:alpha val="70000"/>
                </a:srgbClr>
              </a:gs>
              <a:gs pos="100000">
                <a:schemeClr val="accent1">
                  <a:lumMod val="50000"/>
                  <a:alpha val="80000"/>
                </a:schemeClr>
              </a:gs>
            </a:gsLst>
            <a:lin ang="270000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sp>
        <p:nvSpPr>
          <p:cNvPr id="85" name="Rectangle 84"/>
          <p:cNvSpPr/>
          <p:nvPr/>
        </p:nvSpPr>
        <p:spPr bwMode="auto">
          <a:xfrm>
            <a:off x="0" y="1406669"/>
            <a:ext cx="9144000" cy="1256321"/>
          </a:xfrm>
          <a:prstGeom prst="rect">
            <a:avLst/>
          </a:prstGeom>
          <a:gradFill flip="none" rotWithShape="1">
            <a:gsLst>
              <a:gs pos="0">
                <a:schemeClr val="accent1">
                  <a:lumMod val="75000"/>
                  <a:alpha val="80000"/>
                </a:schemeClr>
              </a:gs>
              <a:gs pos="52000">
                <a:srgbClr xmlns:mc="http://schemas.openxmlformats.org/markup-compatibility/2006" xmlns:a14="http://schemas.microsoft.com/office/drawing/2007/7/7/main" val="C00000" mc:Ignorable="">
                  <a:alpha val="70000"/>
                </a:srgbClr>
              </a:gs>
              <a:gs pos="100000">
                <a:schemeClr val="accent1">
                  <a:lumMod val="50000"/>
                  <a:alpha val="80000"/>
                </a:schemeClr>
              </a:gs>
            </a:gsLst>
            <a:lin ang="270000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sp>
        <p:nvSpPr>
          <p:cNvPr id="25" name="Rectangle 24"/>
          <p:cNvSpPr/>
          <p:nvPr/>
        </p:nvSpPr>
        <p:spPr bwMode="auto">
          <a:xfrm>
            <a:off x="0" y="4572000"/>
            <a:ext cx="9144000" cy="2085474"/>
          </a:xfrm>
          <a:prstGeom prst="rect">
            <a:avLst/>
          </a:prstGeom>
          <a:gradFill flip="none" rotWithShape="1">
            <a:gsLst>
              <a:gs pos="0">
                <a:schemeClr val="bg2">
                  <a:lumMod val="25000"/>
                </a:schemeClr>
              </a:gs>
              <a:gs pos="52000">
                <a:schemeClr val="tx1">
                  <a:lumMod val="50000"/>
                  <a:lumOff val="50000"/>
                </a:schemeClr>
              </a:gs>
              <a:gs pos="100000">
                <a:schemeClr val="bg2">
                  <a:lumMod val="25000"/>
                </a:schemeClr>
              </a:gs>
            </a:gsLst>
            <a:lin ang="36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sp>
        <p:nvSpPr>
          <p:cNvPr id="76" name="Rectangle 75"/>
          <p:cNvSpPr/>
          <p:nvPr/>
        </p:nvSpPr>
        <p:spPr bwMode="auto">
          <a:xfrm>
            <a:off x="0" y="1478237"/>
            <a:ext cx="9144000" cy="1382071"/>
          </a:xfrm>
          <a:prstGeom prst="rect">
            <a:avLst/>
          </a:prstGeom>
          <a:gradFill flip="none" rotWithShape="1">
            <a:gsLst>
              <a:gs pos="0">
                <a:schemeClr val="bg2">
                  <a:lumMod val="25000"/>
                </a:schemeClr>
              </a:gs>
              <a:gs pos="52000">
                <a:schemeClr val="tx1">
                  <a:lumMod val="50000"/>
                  <a:lumOff val="50000"/>
                </a:schemeClr>
              </a:gs>
              <a:gs pos="100000">
                <a:schemeClr val="bg2">
                  <a:lumMod val="25000"/>
                </a:schemeClr>
              </a:gs>
            </a:gsLst>
            <a:lin ang="36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sp>
        <p:nvSpPr>
          <p:cNvPr id="75" name="Round Same Side Corner Rectangle 74"/>
          <p:cNvSpPr/>
          <p:nvPr/>
        </p:nvSpPr>
        <p:spPr bwMode="auto">
          <a:xfrm rot="10800000">
            <a:off x="352289" y="2868103"/>
            <a:ext cx="2670048" cy="1470484"/>
          </a:xfrm>
          <a:prstGeom prst="round2SameRect">
            <a:avLst>
              <a:gd name="adj1" fmla="val 8830"/>
              <a:gd name="adj2" fmla="val 0"/>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sp>
        <p:nvSpPr>
          <p:cNvPr id="72" name="Round Same Side Corner Rectangle 71"/>
          <p:cNvSpPr/>
          <p:nvPr/>
        </p:nvSpPr>
        <p:spPr bwMode="auto">
          <a:xfrm>
            <a:off x="348703" y="879108"/>
            <a:ext cx="2667000" cy="1965960"/>
          </a:xfrm>
          <a:prstGeom prst="round2SameRect">
            <a:avLst>
              <a:gd name="adj1" fmla="val 6435"/>
              <a:gd name="adj2" fmla="val 0"/>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xmlns:mc="http://schemas.openxmlformats.org/markup-compatibility/2006" xmlns:a14="http://schemas.microsoft.com/office/drawing/2007/7/7/main" val="FFFFFF" mc:Ignorable="">
                    <a:alpha val="33000"/>
                  </a:srgbClr>
                </a:gs>
                <a:gs pos="50000">
                  <a:srgbClr xmlns:mc="http://schemas.openxmlformats.org/markup-compatibility/2006" xmlns:a14="http://schemas.microsoft.com/office/drawing/2007/7/7/main" val="FFFFFF" mc:Ignorable="">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xmlns:mc="http://schemas.openxmlformats.org/markup-compatibility/2006" xmlns:a14="http://schemas.microsoft.com/office/drawing/2007/7/7/main" val="FFFF99" mc:Ignorable=""/>
              </a:buClr>
              <a:buSzPct val="120000"/>
              <a:defRPr/>
            </a:pPr>
            <a:endParaRPr lang="en-US" altLang="zh-CN" sz="3200" i="1" dirty="0" smtClean="0">
              <a:solidFill>
                <a:srgbClr xmlns:mc="http://schemas.openxmlformats.org/markup-compatibility/2006" xmlns:a14="http://schemas.microsoft.com/office/drawing/2007/7/7/main" val="FFFFFF" mc:Ignorable=""/>
              </a:solidFill>
              <a:latin typeface="Segoe" pitchFamily="34" charset="0"/>
            </a:endParaRPr>
          </a:p>
        </p:txBody>
      </p:sp>
      <p:sp>
        <p:nvSpPr>
          <p:cNvPr id="73" name="Round Same Side Corner Rectangle 72"/>
          <p:cNvSpPr/>
          <p:nvPr/>
        </p:nvSpPr>
        <p:spPr bwMode="auto">
          <a:xfrm>
            <a:off x="3213823" y="879108"/>
            <a:ext cx="2667000" cy="1965960"/>
          </a:xfrm>
          <a:prstGeom prst="round2SameRect">
            <a:avLst>
              <a:gd name="adj1" fmla="val 6435"/>
              <a:gd name="adj2" fmla="val 0"/>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xmlns:mc="http://schemas.openxmlformats.org/markup-compatibility/2006" xmlns:a14="http://schemas.microsoft.com/office/drawing/2007/7/7/main" val="FFFFFF" mc:Ignorable="">
                    <a:alpha val="33000"/>
                  </a:srgbClr>
                </a:gs>
                <a:gs pos="50000">
                  <a:srgbClr xmlns:mc="http://schemas.openxmlformats.org/markup-compatibility/2006" xmlns:a14="http://schemas.microsoft.com/office/drawing/2007/7/7/main" val="FFFFFF" mc:Ignorable="">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xmlns:mc="http://schemas.openxmlformats.org/markup-compatibility/2006" xmlns:a14="http://schemas.microsoft.com/office/drawing/2007/7/7/main" val="FFFF99" mc:Ignorable=""/>
              </a:buClr>
              <a:buSzPct val="120000"/>
              <a:defRPr/>
            </a:pPr>
            <a:endParaRPr lang="en-US" altLang="zh-CN" sz="3200" i="1" dirty="0" smtClean="0">
              <a:solidFill>
                <a:srgbClr xmlns:mc="http://schemas.openxmlformats.org/markup-compatibility/2006" xmlns:a14="http://schemas.microsoft.com/office/drawing/2007/7/7/main" val="FFFFFF" mc:Ignorable=""/>
              </a:solidFill>
              <a:latin typeface="Segoe" pitchFamily="34" charset="0"/>
            </a:endParaRPr>
          </a:p>
        </p:txBody>
      </p:sp>
      <p:sp>
        <p:nvSpPr>
          <p:cNvPr id="74" name="Round Same Side Corner Rectangle 73"/>
          <p:cNvSpPr/>
          <p:nvPr/>
        </p:nvSpPr>
        <p:spPr bwMode="auto">
          <a:xfrm>
            <a:off x="6078943" y="879108"/>
            <a:ext cx="2667000" cy="1965960"/>
          </a:xfrm>
          <a:prstGeom prst="round2SameRect">
            <a:avLst>
              <a:gd name="adj1" fmla="val 6435"/>
              <a:gd name="adj2" fmla="val 0"/>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xmlns:mc="http://schemas.openxmlformats.org/markup-compatibility/2006" xmlns:a14="http://schemas.microsoft.com/office/drawing/2007/7/7/main" val="FFFFFF" mc:Ignorable="">
                    <a:alpha val="33000"/>
                  </a:srgbClr>
                </a:gs>
                <a:gs pos="50000">
                  <a:srgbClr xmlns:mc="http://schemas.openxmlformats.org/markup-compatibility/2006" xmlns:a14="http://schemas.microsoft.com/office/drawing/2007/7/7/main" val="FFFFFF" mc:Ignorable="">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xmlns:mc="http://schemas.openxmlformats.org/markup-compatibility/2006" xmlns:a14="http://schemas.microsoft.com/office/drawing/2007/7/7/main" val="FFFF99" mc:Ignorable=""/>
              </a:buClr>
              <a:buSzPct val="120000"/>
              <a:defRPr/>
            </a:pPr>
            <a:endParaRPr lang="en-US" altLang="zh-CN" sz="3200" i="1" dirty="0" smtClean="0">
              <a:solidFill>
                <a:srgbClr xmlns:mc="http://schemas.openxmlformats.org/markup-compatibility/2006" xmlns:a14="http://schemas.microsoft.com/office/drawing/2007/7/7/main" val="FFFFFF" mc:Ignorable=""/>
              </a:solidFill>
              <a:latin typeface="Segoe" pitchFamily="34" charset="0"/>
            </a:endParaRPr>
          </a:p>
        </p:txBody>
      </p:sp>
      <p:pic>
        <p:nvPicPr>
          <p:cNvPr id="15" name="Picture 14" descr="SQL08r2_h_rgb_r.png"/>
          <p:cNvPicPr>
            <a:picLocks noChangeAspect="1"/>
          </p:cNvPicPr>
          <p:nvPr/>
        </p:nvPicPr>
        <p:blipFill>
          <a:blip r:embed="rId3" cstate="print"/>
          <a:stretch>
            <a:fillRect/>
          </a:stretch>
        </p:blipFill>
        <p:spPr>
          <a:xfrm>
            <a:off x="296861" y="167974"/>
            <a:ext cx="3132139" cy="580618"/>
          </a:xfrm>
          <a:prstGeom prst="rect">
            <a:avLst/>
          </a:prstGeom>
        </p:spPr>
      </p:pic>
      <p:sp>
        <p:nvSpPr>
          <p:cNvPr id="29" name="TextBox 28"/>
          <p:cNvSpPr txBox="1"/>
          <p:nvPr/>
        </p:nvSpPr>
        <p:spPr>
          <a:xfrm>
            <a:off x="335280" y="2882689"/>
            <a:ext cx="2670048" cy="1446530"/>
          </a:xfrm>
          <a:prstGeom prst="rect">
            <a:avLst/>
          </a:prstGeom>
          <a:noFill/>
        </p:spPr>
        <p:txBody>
          <a:bodyPr wrap="square" lIns="91420" tIns="45710" rIns="91420" bIns="45710" rtlCol="0">
            <a:spAutoFit/>
          </a:bodyPr>
          <a:lstStyle/>
          <a:p>
            <a:pPr algn="ctr">
              <a:spcAft>
                <a:spcPts val="600"/>
              </a:spcAft>
              <a:buClr>
                <a:schemeClr val="bg1"/>
              </a:buClr>
              <a:buSzPct val="100000"/>
            </a:pPr>
            <a:r>
              <a:rPr lang="en-US" sz="13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Enterprise-level </a:t>
            </a:r>
            <a:br>
              <a:rPr lang="en-US" sz="13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br>
            <a:r>
              <a:rPr lang="en-US" sz="13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security, scalability</a:t>
            </a:r>
          </a:p>
          <a:p>
            <a:pPr algn="ctr">
              <a:spcAft>
                <a:spcPts val="600"/>
              </a:spcAft>
              <a:buClr>
                <a:schemeClr val="bg1"/>
              </a:buClr>
              <a:buSzPct val="100000"/>
            </a:pPr>
            <a:r>
              <a:rPr lang="en-US" sz="13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High-scale, complex </a:t>
            </a:r>
            <a:br>
              <a:rPr lang="en-US" sz="13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br>
            <a:r>
              <a:rPr lang="en-US" sz="13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event processing</a:t>
            </a:r>
          </a:p>
          <a:p>
            <a:pPr algn="ctr">
              <a:spcAft>
                <a:spcPts val="600"/>
              </a:spcAft>
              <a:buClr>
                <a:schemeClr val="bg1"/>
              </a:buClr>
              <a:buSzPct val="100000"/>
            </a:pPr>
            <a:r>
              <a:rPr lang="en-US" sz="13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Data consistency across heterogeneous systems</a:t>
            </a:r>
          </a:p>
        </p:txBody>
      </p:sp>
      <p:sp>
        <p:nvSpPr>
          <p:cNvPr id="33" name="Rounded Rectangle 32"/>
          <p:cNvSpPr/>
          <p:nvPr/>
        </p:nvSpPr>
        <p:spPr bwMode="auto">
          <a:xfrm>
            <a:off x="4592019" y="4953000"/>
            <a:ext cx="4157350" cy="1630680"/>
          </a:xfrm>
          <a:prstGeom prst="roundRect">
            <a:avLst>
              <a:gd name="adj" fmla="val 9333"/>
            </a:avLst>
          </a:prstGeom>
          <a:gradFill flip="none" rotWithShape="1">
            <a:gsLst>
              <a:gs pos="0">
                <a:schemeClr val="tx1">
                  <a:alpha val="31000"/>
                </a:schemeClr>
              </a:gs>
              <a:gs pos="52000">
                <a:schemeClr val="tx1">
                  <a:alpha val="15000"/>
                </a:schemeClr>
              </a:gs>
              <a:gs pos="100000">
                <a:schemeClr val="bg1">
                  <a:alpha val="7000"/>
                </a:schemeClr>
              </a:gs>
            </a:gsLst>
            <a:lin ang="5400000" scaled="0"/>
            <a:tileRect/>
          </a:gradFill>
          <a:ln w="12700" cap="flat" cmpd="sng" algn="ctr">
            <a:gradFill>
              <a:gsLst>
                <a:gs pos="0">
                  <a:srgbClr xmlns:mc="http://schemas.openxmlformats.org/markup-compatibility/2006" xmlns:a14="http://schemas.microsoft.com/office/drawing/2007/7/7/main" val="FFFFFF" mc:Ignorable="">
                    <a:alpha val="33000"/>
                  </a:srgbClr>
                </a:gs>
                <a:gs pos="50000">
                  <a:srgbClr xmlns:mc="http://schemas.openxmlformats.org/markup-compatibility/2006" xmlns:a14="http://schemas.microsoft.com/office/drawing/2007/7/7/main" val="FFFFFF" mc:Ignorable="">
                    <a:alpha val="0"/>
                  </a:srgbClr>
                </a:gs>
                <a:gs pos="100000">
                  <a:srgbClr xmlns:mc="http://schemas.openxmlformats.org/markup-compatibility/2006" xmlns:a14="http://schemas.microsoft.com/office/drawing/2007/7/7/main" val="000000" mc:Ignorable="">
                    <a:alpha val="45000"/>
                  </a:srgb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sp>
        <p:nvSpPr>
          <p:cNvPr id="34" name="Rounded Rectangle 33"/>
          <p:cNvSpPr/>
          <p:nvPr/>
        </p:nvSpPr>
        <p:spPr bwMode="auto">
          <a:xfrm>
            <a:off x="352289" y="4953000"/>
            <a:ext cx="4074226" cy="1630680"/>
          </a:xfrm>
          <a:prstGeom prst="roundRect">
            <a:avLst>
              <a:gd name="adj" fmla="val 9333"/>
            </a:avLst>
          </a:prstGeom>
          <a:gradFill flip="none" rotWithShape="1">
            <a:gsLst>
              <a:gs pos="0">
                <a:schemeClr val="tx1">
                  <a:alpha val="31000"/>
                </a:schemeClr>
              </a:gs>
              <a:gs pos="52000">
                <a:schemeClr val="tx1">
                  <a:alpha val="15000"/>
                </a:schemeClr>
              </a:gs>
              <a:gs pos="100000">
                <a:schemeClr val="bg1">
                  <a:alpha val="7000"/>
                </a:schemeClr>
              </a:gs>
            </a:gsLst>
            <a:lin ang="5400000" scaled="0"/>
            <a:tileRect/>
          </a:gradFill>
          <a:ln w="12700" cap="flat" cmpd="sng" algn="ctr">
            <a:gradFill>
              <a:gsLst>
                <a:gs pos="0">
                  <a:srgbClr xmlns:mc="http://schemas.openxmlformats.org/markup-compatibility/2006" xmlns:a14="http://schemas.microsoft.com/office/drawing/2007/7/7/main" val="FFFFFF" mc:Ignorable="">
                    <a:alpha val="33000"/>
                  </a:srgbClr>
                </a:gs>
                <a:gs pos="50000">
                  <a:srgbClr xmlns:mc="http://schemas.openxmlformats.org/markup-compatibility/2006" xmlns:a14="http://schemas.microsoft.com/office/drawing/2007/7/7/main" val="FFFFFF" mc:Ignorable="">
                    <a:alpha val="0"/>
                  </a:srgbClr>
                </a:gs>
                <a:gs pos="100000">
                  <a:srgbClr xmlns:mc="http://schemas.openxmlformats.org/markup-compatibility/2006" xmlns:a14="http://schemas.microsoft.com/office/drawing/2007/7/7/main" val="000000" mc:Ignorable="">
                    <a:alpha val="45000"/>
                  </a:srgb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sp>
        <p:nvSpPr>
          <p:cNvPr id="39" name="TextBox 38"/>
          <p:cNvSpPr txBox="1"/>
          <p:nvPr/>
        </p:nvSpPr>
        <p:spPr>
          <a:xfrm>
            <a:off x="990600" y="5691292"/>
            <a:ext cx="2667000" cy="933450"/>
          </a:xfrm>
          <a:prstGeom prst="rect">
            <a:avLst/>
          </a:prstGeom>
          <a:noFill/>
        </p:spPr>
        <p:txBody>
          <a:bodyPr wrap="square" rtlCol="0">
            <a:noAutofit/>
          </a:bodyPr>
          <a:lstStyle/>
          <a:p>
            <a:pPr algn="ctr" defTabSz="914159">
              <a:lnSpc>
                <a:spcPct val="120000"/>
              </a:lnSpc>
            </a:pPr>
            <a:r>
              <a:rPr lang="en-US" sz="1300" dirty="0" smtClean="0">
                <a:gradFill>
                  <a:gsLst>
                    <a:gs pos="0">
                      <a:schemeClr val="bg1"/>
                    </a:gs>
                    <a:gs pos="100000">
                      <a:schemeClr val="bg1"/>
                    </a:gs>
                  </a:gsLst>
                  <a:lin ang="5400000" scaled="0"/>
                </a:gradFill>
                <a:latin typeface="Segoe UI" pitchFamily="34" charset="0"/>
                <a:ea typeface="Segoe UI" pitchFamily="34" charset="0"/>
                <a:cs typeface="Segoe UI" pitchFamily="34" charset="0"/>
              </a:rPr>
              <a:t>MPP support for 10s-100s TB DW</a:t>
            </a:r>
          </a:p>
          <a:p>
            <a:pPr algn="ctr" defTabSz="914159">
              <a:lnSpc>
                <a:spcPct val="120000"/>
              </a:lnSpc>
            </a:pPr>
            <a:r>
              <a:rPr lang="en-US" sz="1300" dirty="0" smtClean="0">
                <a:gradFill>
                  <a:gsLst>
                    <a:gs pos="0">
                      <a:schemeClr val="bg1"/>
                    </a:gs>
                    <a:gs pos="100000">
                      <a:schemeClr val="bg1"/>
                    </a:gs>
                  </a:gsLst>
                  <a:lin ang="5400000" scaled="0"/>
                </a:gradFill>
                <a:latin typeface="Segoe UI" pitchFamily="34" charset="0"/>
                <a:ea typeface="Segoe UI" pitchFamily="34" charset="0"/>
                <a:cs typeface="Segoe UI" pitchFamily="34" charset="0"/>
              </a:rPr>
              <a:t>Highly scalable appliances</a:t>
            </a:r>
          </a:p>
          <a:p>
            <a:pPr algn="ctr" defTabSz="914159">
              <a:lnSpc>
                <a:spcPct val="120000"/>
              </a:lnSpc>
            </a:pPr>
            <a:r>
              <a:rPr lang="en-US" sz="1300" dirty="0" smtClean="0">
                <a:gradFill>
                  <a:gsLst>
                    <a:gs pos="0">
                      <a:schemeClr val="bg1"/>
                    </a:gs>
                    <a:gs pos="100000">
                      <a:schemeClr val="bg1"/>
                    </a:gs>
                  </a:gsLst>
                  <a:lin ang="5400000" scaled="0"/>
                </a:gradFill>
                <a:latin typeface="Segoe UI" pitchFamily="34" charset="0"/>
                <a:ea typeface="Segoe UI" pitchFamily="34" charset="0"/>
                <a:cs typeface="Segoe UI" pitchFamily="34" charset="0"/>
              </a:rPr>
              <a:t>Seamless BI Integration</a:t>
            </a:r>
          </a:p>
        </p:txBody>
      </p:sp>
      <p:sp>
        <p:nvSpPr>
          <p:cNvPr id="45" name="Rectangle 44"/>
          <p:cNvSpPr/>
          <p:nvPr/>
        </p:nvSpPr>
        <p:spPr>
          <a:xfrm>
            <a:off x="4859867" y="5691292"/>
            <a:ext cx="3733800" cy="812530"/>
          </a:xfrm>
          <a:prstGeom prst="rect">
            <a:avLst/>
          </a:prstGeom>
        </p:spPr>
        <p:txBody>
          <a:bodyPr wrap="square">
            <a:spAutoFit/>
          </a:bodyPr>
          <a:lstStyle/>
          <a:p>
            <a:pPr algn="ctr" defTabSz="914159">
              <a:lnSpc>
                <a:spcPct val="120000"/>
              </a:lnSpc>
            </a:pPr>
            <a:r>
              <a:rPr lang="en-US" sz="1300" dirty="0" smtClean="0">
                <a:gradFill>
                  <a:gsLst>
                    <a:gs pos="0">
                      <a:schemeClr val="bg1"/>
                    </a:gs>
                    <a:gs pos="100000">
                      <a:schemeClr val="bg1"/>
                    </a:gs>
                  </a:gsLst>
                  <a:lin ang="5400000" scaled="0"/>
                </a:gradFill>
                <a:latin typeface="Segoe UI" pitchFamily="34" charset="0"/>
                <a:ea typeface="Segoe UI" pitchFamily="34" charset="0"/>
                <a:cs typeface="Segoe UI" pitchFamily="34" charset="0"/>
              </a:rPr>
              <a:t>Scalable relational database platform</a:t>
            </a:r>
          </a:p>
          <a:p>
            <a:pPr algn="ctr" defTabSz="914159">
              <a:lnSpc>
                <a:spcPct val="120000"/>
              </a:lnSpc>
            </a:pPr>
            <a:r>
              <a:rPr lang="en-US" sz="1300" dirty="0" smtClean="0">
                <a:gradFill>
                  <a:gsLst>
                    <a:gs pos="0">
                      <a:schemeClr val="bg1"/>
                    </a:gs>
                    <a:gs pos="100000">
                      <a:schemeClr val="bg1"/>
                    </a:gs>
                  </a:gsLst>
                  <a:lin ang="5400000" scaled="0"/>
                </a:gradFill>
                <a:latin typeface="Segoe UI" pitchFamily="34" charset="0"/>
                <a:ea typeface="Segoe UI" pitchFamily="34" charset="0"/>
                <a:cs typeface="Segoe UI" pitchFamily="34" charset="0"/>
              </a:rPr>
              <a:t>Consistent, familiar model &amp; tools</a:t>
            </a:r>
            <a:br>
              <a:rPr lang="en-US" sz="1300" dirty="0" smtClean="0">
                <a:gradFill>
                  <a:gsLst>
                    <a:gs pos="0">
                      <a:schemeClr val="bg1"/>
                    </a:gs>
                    <a:gs pos="100000">
                      <a:schemeClr val="bg1"/>
                    </a:gs>
                  </a:gsLst>
                  <a:lin ang="5400000" scaled="0"/>
                </a:gradFill>
                <a:latin typeface="Segoe UI" pitchFamily="34" charset="0"/>
                <a:ea typeface="Segoe UI" pitchFamily="34" charset="0"/>
                <a:cs typeface="Segoe UI" pitchFamily="34" charset="0"/>
              </a:rPr>
            </a:br>
            <a:r>
              <a:rPr lang="en-US" sz="1300" dirty="0" smtClean="0">
                <a:gradFill>
                  <a:gsLst>
                    <a:gs pos="0">
                      <a:schemeClr val="bg1"/>
                    </a:gs>
                    <a:gs pos="100000">
                      <a:schemeClr val="bg1"/>
                    </a:gs>
                  </a:gsLst>
                  <a:lin ang="5400000" scaled="0"/>
                </a:gradFill>
                <a:latin typeface="Segoe UI" pitchFamily="34" charset="0"/>
                <a:ea typeface="Segoe UI" pitchFamily="34" charset="0"/>
                <a:cs typeface="Segoe UI" pitchFamily="34" charset="0"/>
              </a:rPr>
              <a:t>Self-managed, highly available cloud service</a:t>
            </a:r>
          </a:p>
        </p:txBody>
      </p:sp>
      <p:grpSp>
        <p:nvGrpSpPr>
          <p:cNvPr id="2" name="Group 94"/>
          <p:cNvGrpSpPr/>
          <p:nvPr/>
        </p:nvGrpSpPr>
        <p:grpSpPr>
          <a:xfrm>
            <a:off x="6830877" y="1571660"/>
            <a:ext cx="1185333" cy="1092802"/>
            <a:chOff x="6147924" y="6858000"/>
            <a:chExt cx="1635764" cy="1508071"/>
          </a:xfrm>
        </p:grpSpPr>
        <p:pic>
          <p:nvPicPr>
            <p:cNvPr id="48" name="Picture 9" descr="C:\Users\mollie\Pictures\DVD_ART34\Artwork_Imagery\Shapes\Arrows\Curved\3 piece arrow circular connected.png"/>
            <p:cNvPicPr>
              <a:picLocks noChangeAspect="1" noChangeArrowheads="1"/>
            </p:cNvPicPr>
            <p:nvPr/>
          </p:nvPicPr>
          <p:blipFill>
            <a:blip r:embed="rId4" cstate="print">
              <a:grayscl/>
              <a:lum bright="30000"/>
            </a:blip>
            <a:srcRect/>
            <a:stretch>
              <a:fillRect/>
            </a:stretch>
          </p:blipFill>
          <p:spPr bwMode="auto">
            <a:xfrm>
              <a:off x="6570134" y="7162171"/>
              <a:ext cx="936272" cy="980998"/>
            </a:xfrm>
            <a:prstGeom prst="rect">
              <a:avLst/>
            </a:prstGeom>
            <a:noFill/>
          </p:spPr>
        </p:pic>
        <p:pic>
          <p:nvPicPr>
            <p:cNvPr id="49" name="Picture 5" descr="C:\Program Files\Microsoft Resource DVD Artwork\DVD_ART\BoxShots_Logos\People Ready\PRB man 3 silouette people ready.png"/>
            <p:cNvPicPr>
              <a:picLocks noChangeAspect="1" noChangeArrowheads="1"/>
            </p:cNvPicPr>
            <p:nvPr/>
          </p:nvPicPr>
          <p:blipFill>
            <a:blip r:embed="rId5" cstate="print">
              <a:lum bright="87000"/>
            </a:blip>
            <a:srcRect/>
            <a:stretch>
              <a:fillRect/>
            </a:stretch>
          </p:blipFill>
          <p:spPr bwMode="auto">
            <a:xfrm>
              <a:off x="6147924" y="7004754"/>
              <a:ext cx="330839" cy="828322"/>
            </a:xfrm>
            <a:prstGeom prst="rect">
              <a:avLst/>
            </a:prstGeom>
            <a:noFill/>
            <a:effectLst>
              <a:outerShdw blurRad="50800" dist="38100" dir="2700000" algn="tl" rotWithShape="0">
                <a:prstClr val="black">
                  <a:alpha val="40000"/>
                </a:prstClr>
              </a:outerShdw>
            </a:effectLst>
          </p:spPr>
        </p:pic>
        <p:pic>
          <p:nvPicPr>
            <p:cNvPr id="50" name="Picture 6" descr="C:\Program Files\Microsoft Resource DVD Artwork\DVD_ART\BoxShots_Logos\People Ready\PRB woman 2 silouette people ready.png"/>
            <p:cNvPicPr>
              <a:picLocks noChangeAspect="1" noChangeArrowheads="1"/>
            </p:cNvPicPr>
            <p:nvPr/>
          </p:nvPicPr>
          <p:blipFill>
            <a:blip r:embed="rId6" cstate="print">
              <a:lum bright="87000"/>
            </a:blip>
            <a:srcRect/>
            <a:stretch>
              <a:fillRect/>
            </a:stretch>
          </p:blipFill>
          <p:spPr bwMode="auto">
            <a:xfrm>
              <a:off x="6510441" y="7004755"/>
              <a:ext cx="331279" cy="882236"/>
            </a:xfrm>
            <a:prstGeom prst="rect">
              <a:avLst/>
            </a:prstGeom>
            <a:noFill/>
            <a:effectLst>
              <a:outerShdw blurRad="50800" dist="38100" dir="2700000" algn="tl" rotWithShape="0">
                <a:prstClr val="black">
                  <a:alpha val="40000"/>
                </a:prstClr>
              </a:outerShdw>
            </a:effectLst>
          </p:spPr>
        </p:pic>
        <p:pic>
          <p:nvPicPr>
            <p:cNvPr id="51" name="Picture 8" descr="C:\Program Files\Microsoft Resource DVD Artwork\DVD_ART\Artwork_Imagery\Shapes and Graphics\Innovation - ideas\lightbulb.png"/>
            <p:cNvPicPr>
              <a:picLocks noChangeAspect="1" noChangeArrowheads="1"/>
            </p:cNvPicPr>
            <p:nvPr/>
          </p:nvPicPr>
          <p:blipFill>
            <a:blip r:embed="rId7" cstate="print"/>
            <a:srcRect/>
            <a:stretch>
              <a:fillRect/>
            </a:stretch>
          </p:blipFill>
          <p:spPr bwMode="auto">
            <a:xfrm>
              <a:off x="7157155" y="6858000"/>
              <a:ext cx="626533" cy="911829"/>
            </a:xfrm>
            <a:prstGeom prst="rect">
              <a:avLst/>
            </a:prstGeom>
            <a:noFill/>
          </p:spPr>
        </p:pic>
        <p:grpSp>
          <p:nvGrpSpPr>
            <p:cNvPr id="3" name="Group 93"/>
            <p:cNvGrpSpPr/>
            <p:nvPr/>
          </p:nvGrpSpPr>
          <p:grpSpPr>
            <a:xfrm>
              <a:off x="6738989" y="7879694"/>
              <a:ext cx="599745" cy="486377"/>
              <a:chOff x="8985478" y="5938005"/>
              <a:chExt cx="599745" cy="486377"/>
            </a:xfrm>
          </p:grpSpPr>
          <p:pic>
            <p:nvPicPr>
              <p:cNvPr id="53" name="Picture 2" descr="c:\users\eva.ADI\Desktop\DVD36\DVD_ART36\Artwork_Imagery\Icons - Illustrations\_ REAL VISTA STYLE\database.png"/>
              <p:cNvPicPr>
                <a:picLocks noChangeAspect="1" noChangeArrowheads="1"/>
              </p:cNvPicPr>
              <p:nvPr/>
            </p:nvPicPr>
            <p:blipFill>
              <a:blip r:embed="rId8" cstate="print"/>
              <a:srcRect/>
              <a:stretch>
                <a:fillRect/>
              </a:stretch>
            </p:blipFill>
            <p:spPr bwMode="auto">
              <a:xfrm>
                <a:off x="9200445" y="5938005"/>
                <a:ext cx="384778" cy="384777"/>
              </a:xfrm>
              <a:prstGeom prst="rect">
                <a:avLst/>
              </a:prstGeom>
              <a:noFill/>
              <a:effectLst>
                <a:outerShdw blurRad="63500" sx="102000" sy="102000" algn="ctr" rotWithShape="0">
                  <a:prstClr val="black">
                    <a:alpha val="40000"/>
                  </a:prstClr>
                </a:outerShdw>
              </a:effectLst>
            </p:spPr>
          </p:pic>
          <p:pic>
            <p:nvPicPr>
              <p:cNvPr id="54" name="Picture 2" descr="c:\users\eva.ADI\Desktop\DVD36\DVD_ART36\Artwork_Imagery\Icons - Illustrations\_ REAL VISTA STYLE\database.png"/>
              <p:cNvPicPr>
                <a:picLocks noChangeAspect="1" noChangeArrowheads="1"/>
              </p:cNvPicPr>
              <p:nvPr/>
            </p:nvPicPr>
            <p:blipFill>
              <a:blip r:embed="rId8" cstate="print"/>
              <a:srcRect/>
              <a:stretch>
                <a:fillRect/>
              </a:stretch>
            </p:blipFill>
            <p:spPr bwMode="auto">
              <a:xfrm>
                <a:off x="8985478" y="5954937"/>
                <a:ext cx="384778" cy="384777"/>
              </a:xfrm>
              <a:prstGeom prst="rect">
                <a:avLst/>
              </a:prstGeom>
              <a:noFill/>
              <a:effectLst>
                <a:outerShdw blurRad="63500" sx="102000" sy="102000" algn="ctr" rotWithShape="0">
                  <a:prstClr val="black">
                    <a:alpha val="40000"/>
                  </a:prstClr>
                </a:outerShdw>
              </a:effectLst>
            </p:spPr>
          </p:pic>
          <p:pic>
            <p:nvPicPr>
              <p:cNvPr id="55" name="Picture 2" descr="c:\users\eva.ADI\Desktop\DVD36\DVD_ART36\Artwork_Imagery\Icons - Illustrations\_ REAL VISTA STYLE\database.png"/>
              <p:cNvPicPr>
                <a:picLocks noChangeAspect="1" noChangeArrowheads="1"/>
              </p:cNvPicPr>
              <p:nvPr/>
            </p:nvPicPr>
            <p:blipFill>
              <a:blip r:embed="rId8" cstate="print"/>
              <a:srcRect/>
              <a:stretch>
                <a:fillRect/>
              </a:stretch>
            </p:blipFill>
            <p:spPr bwMode="auto">
              <a:xfrm>
                <a:off x="9144000" y="6039605"/>
                <a:ext cx="384778" cy="384777"/>
              </a:xfrm>
              <a:prstGeom prst="rect">
                <a:avLst/>
              </a:prstGeom>
              <a:noFill/>
              <a:effectLst>
                <a:outerShdw blurRad="63500" sx="102000" sy="102000" algn="ctr" rotWithShape="0">
                  <a:prstClr val="black">
                    <a:alpha val="40000"/>
                  </a:prstClr>
                </a:outerShdw>
              </a:effectLst>
            </p:spPr>
          </p:pic>
        </p:grpSp>
      </p:grpSp>
      <p:grpSp>
        <p:nvGrpSpPr>
          <p:cNvPr id="4" name="Group 106"/>
          <p:cNvGrpSpPr/>
          <p:nvPr/>
        </p:nvGrpSpPr>
        <p:grpSpPr>
          <a:xfrm>
            <a:off x="639388" y="1641108"/>
            <a:ext cx="1981258" cy="974432"/>
            <a:chOff x="4921956" y="6654800"/>
            <a:chExt cx="2045406" cy="1005982"/>
          </a:xfrm>
        </p:grpSpPr>
        <p:pic>
          <p:nvPicPr>
            <p:cNvPr id="57" name="Picture 9" descr="C:\Users\mollie\Pictures\DVD_ART34\Artwork_Imagery\Shapes\Arrows\Curved\3 piece arrow circular connected.png"/>
            <p:cNvPicPr>
              <a:picLocks noChangeAspect="1" noChangeArrowheads="1"/>
            </p:cNvPicPr>
            <p:nvPr/>
          </p:nvPicPr>
          <p:blipFill>
            <a:blip r:embed="rId4" cstate="print">
              <a:grayscl/>
              <a:lum bright="30000"/>
            </a:blip>
            <a:srcRect/>
            <a:stretch>
              <a:fillRect/>
            </a:stretch>
          </p:blipFill>
          <p:spPr bwMode="auto">
            <a:xfrm>
              <a:off x="5730259" y="6858000"/>
              <a:ext cx="678456" cy="710866"/>
            </a:xfrm>
            <a:prstGeom prst="rect">
              <a:avLst/>
            </a:prstGeom>
            <a:noFill/>
          </p:spPr>
        </p:pic>
        <p:grpSp>
          <p:nvGrpSpPr>
            <p:cNvPr id="5" name="Group 104"/>
            <p:cNvGrpSpPr/>
            <p:nvPr/>
          </p:nvGrpSpPr>
          <p:grpSpPr>
            <a:xfrm>
              <a:off x="4921956" y="6780439"/>
              <a:ext cx="970844" cy="671517"/>
              <a:chOff x="4151390" y="6533710"/>
              <a:chExt cx="1278566" cy="884361"/>
            </a:xfrm>
          </p:grpSpPr>
          <p:pic>
            <p:nvPicPr>
              <p:cNvPr id="66" name="Picture 65" descr="office.png"/>
              <p:cNvPicPr>
                <a:picLocks noChangeAspect="1"/>
              </p:cNvPicPr>
              <p:nvPr/>
            </p:nvPicPr>
            <p:blipFill>
              <a:blip r:embed="rId9" cstate="print"/>
              <a:stretch>
                <a:fillRect/>
              </a:stretch>
            </p:blipFill>
            <p:spPr>
              <a:xfrm>
                <a:off x="4151390" y="6533710"/>
                <a:ext cx="1047143" cy="784048"/>
              </a:xfrm>
              <a:prstGeom prst="rect">
                <a:avLst/>
              </a:prstGeom>
            </p:spPr>
          </p:pic>
          <p:grpSp>
            <p:nvGrpSpPr>
              <p:cNvPr id="6" name="Group 71"/>
              <p:cNvGrpSpPr/>
              <p:nvPr/>
            </p:nvGrpSpPr>
            <p:grpSpPr>
              <a:xfrm>
                <a:off x="4969485" y="6743316"/>
                <a:ext cx="460471" cy="674755"/>
                <a:chOff x="7160799" y="1886409"/>
                <a:chExt cx="1619902" cy="2373743"/>
              </a:xfrm>
            </p:grpSpPr>
            <p:pic>
              <p:nvPicPr>
                <p:cNvPr id="68" name="Picture 3" descr="c:\users\eva.ADI\Desktop\DVD36\DVD_ART36\Artwork_Imagery\Icons - Illustrations\Hardware - Istock\Istock 5373640 - Tall Rack Server Blade Servers.png"/>
                <p:cNvPicPr>
                  <a:picLocks noChangeAspect="1" noChangeArrowheads="1"/>
                </p:cNvPicPr>
                <p:nvPr/>
              </p:nvPicPr>
              <p:blipFill>
                <a:blip r:embed="rId10" cstate="print"/>
                <a:srcRect/>
                <a:stretch>
                  <a:fillRect/>
                </a:stretch>
              </p:blipFill>
              <p:spPr bwMode="auto">
                <a:xfrm>
                  <a:off x="8003947" y="1886409"/>
                  <a:ext cx="776754" cy="2107650"/>
                </a:xfrm>
                <a:prstGeom prst="rect">
                  <a:avLst/>
                </a:prstGeom>
                <a:noFill/>
                <a:effectLst>
                  <a:outerShdw blurRad="63500" sx="102000" sy="102000" algn="ctr" rotWithShape="0">
                    <a:prstClr val="black">
                      <a:alpha val="40000"/>
                    </a:prstClr>
                  </a:outerShdw>
                </a:effectLst>
              </p:spPr>
            </p:pic>
            <p:pic>
              <p:nvPicPr>
                <p:cNvPr id="69" name="Picture 3" descr="c:\users\eva.ADI\Desktop\DVD36\DVD_ART36\Artwork_Imagery\Icons - Illustrations\Hardware - Istock\Istock 5373640 - Tall Rack Server Blade Servers.png"/>
                <p:cNvPicPr>
                  <a:picLocks noChangeAspect="1" noChangeArrowheads="1"/>
                </p:cNvPicPr>
                <p:nvPr/>
              </p:nvPicPr>
              <p:blipFill>
                <a:blip r:embed="rId10" cstate="print"/>
                <a:srcRect/>
                <a:stretch>
                  <a:fillRect/>
                </a:stretch>
              </p:blipFill>
              <p:spPr bwMode="auto">
                <a:xfrm>
                  <a:off x="7671326" y="2002823"/>
                  <a:ext cx="776754" cy="2107650"/>
                </a:xfrm>
                <a:prstGeom prst="rect">
                  <a:avLst/>
                </a:prstGeom>
                <a:noFill/>
                <a:effectLst>
                  <a:outerShdw blurRad="63500" sx="102000" sy="102000" algn="ctr" rotWithShape="0">
                    <a:prstClr val="black">
                      <a:alpha val="40000"/>
                    </a:prstClr>
                  </a:outerShdw>
                </a:effectLst>
              </p:spPr>
            </p:pic>
            <p:pic>
              <p:nvPicPr>
                <p:cNvPr id="70" name="Picture 3" descr="c:\users\eva.ADI\Desktop\DVD36\DVD_ART36\Artwork_Imagery\Icons - Illustrations\Hardware - Istock\Istock 5373640 - Tall Rack Server Blade Servers.png"/>
                <p:cNvPicPr>
                  <a:picLocks noChangeAspect="1" noChangeArrowheads="1"/>
                </p:cNvPicPr>
                <p:nvPr/>
              </p:nvPicPr>
              <p:blipFill>
                <a:blip r:embed="rId10" cstate="print"/>
                <a:srcRect/>
                <a:stretch>
                  <a:fillRect/>
                </a:stretch>
              </p:blipFill>
              <p:spPr bwMode="auto">
                <a:xfrm>
                  <a:off x="7305444" y="2152502"/>
                  <a:ext cx="776754" cy="2107650"/>
                </a:xfrm>
                <a:prstGeom prst="rect">
                  <a:avLst/>
                </a:prstGeom>
                <a:noFill/>
                <a:effectLst>
                  <a:outerShdw blurRad="63500" sx="102000" sy="102000" algn="ctr" rotWithShape="0">
                    <a:prstClr val="black">
                      <a:alpha val="40000"/>
                    </a:prstClr>
                  </a:outerShdw>
                </a:effectLst>
              </p:spPr>
            </p:pic>
            <p:pic>
              <p:nvPicPr>
                <p:cNvPr id="71" name="Picture 2" descr="c:\users\eva.ADI\Desktop\DVD36\DVD_ART36\Artwork_Imagery\Icons - Illustrations\_ REAL VISTA STYLE\database.png"/>
                <p:cNvPicPr>
                  <a:picLocks noChangeAspect="1" noChangeArrowheads="1"/>
                </p:cNvPicPr>
                <p:nvPr/>
              </p:nvPicPr>
              <p:blipFill>
                <a:blip r:embed="rId11" cstate="print"/>
                <a:srcRect/>
                <a:stretch>
                  <a:fillRect/>
                </a:stretch>
              </p:blipFill>
              <p:spPr bwMode="auto">
                <a:xfrm>
                  <a:off x="7160799" y="3587258"/>
                  <a:ext cx="601847" cy="601846"/>
                </a:xfrm>
                <a:prstGeom prst="rect">
                  <a:avLst/>
                </a:prstGeom>
                <a:noFill/>
                <a:effectLst>
                  <a:outerShdw blurRad="63500" sx="102000" sy="102000" algn="ctr" rotWithShape="0">
                    <a:prstClr val="black">
                      <a:alpha val="40000"/>
                    </a:prstClr>
                  </a:outerShdw>
                </a:effectLst>
              </p:spPr>
            </p:pic>
          </p:grpSp>
        </p:grpSp>
        <p:grpSp>
          <p:nvGrpSpPr>
            <p:cNvPr id="7" name="Group 103"/>
            <p:cNvGrpSpPr/>
            <p:nvPr/>
          </p:nvGrpSpPr>
          <p:grpSpPr>
            <a:xfrm>
              <a:off x="6175021" y="6654800"/>
              <a:ext cx="792341" cy="1005982"/>
              <a:chOff x="6649155" y="6595533"/>
              <a:chExt cx="999068" cy="1268449"/>
            </a:xfrm>
          </p:grpSpPr>
          <p:pic>
            <p:nvPicPr>
              <p:cNvPr id="60" name="Picture 59" descr="office2.png"/>
              <p:cNvPicPr>
                <a:picLocks noChangeAspect="1"/>
              </p:cNvPicPr>
              <p:nvPr/>
            </p:nvPicPr>
            <p:blipFill>
              <a:blip r:embed="rId12" cstate="print"/>
              <a:stretch>
                <a:fillRect/>
              </a:stretch>
            </p:blipFill>
            <p:spPr>
              <a:xfrm>
                <a:off x="6649155" y="6595533"/>
                <a:ext cx="927947" cy="1159934"/>
              </a:xfrm>
              <a:prstGeom prst="rect">
                <a:avLst/>
              </a:prstGeom>
            </p:spPr>
          </p:pic>
          <p:grpSp>
            <p:nvGrpSpPr>
              <p:cNvPr id="8" name="Group 71"/>
              <p:cNvGrpSpPr/>
              <p:nvPr/>
            </p:nvGrpSpPr>
            <p:grpSpPr>
              <a:xfrm>
                <a:off x="7187752" y="7189227"/>
                <a:ext cx="460471" cy="674755"/>
                <a:chOff x="7160799" y="1886409"/>
                <a:chExt cx="1619902" cy="2373743"/>
              </a:xfrm>
            </p:grpSpPr>
            <p:pic>
              <p:nvPicPr>
                <p:cNvPr id="62" name="Picture 3" descr="c:\users\eva.ADI\Desktop\DVD36\DVD_ART36\Artwork_Imagery\Icons - Illustrations\Hardware - Istock\Istock 5373640 - Tall Rack Server Blade Servers.png"/>
                <p:cNvPicPr>
                  <a:picLocks noChangeAspect="1" noChangeArrowheads="1"/>
                </p:cNvPicPr>
                <p:nvPr/>
              </p:nvPicPr>
              <p:blipFill>
                <a:blip r:embed="rId13" cstate="print"/>
                <a:srcRect/>
                <a:stretch>
                  <a:fillRect/>
                </a:stretch>
              </p:blipFill>
              <p:spPr bwMode="auto">
                <a:xfrm>
                  <a:off x="8003947" y="1886409"/>
                  <a:ext cx="776754" cy="2107650"/>
                </a:xfrm>
                <a:prstGeom prst="rect">
                  <a:avLst/>
                </a:prstGeom>
                <a:noFill/>
                <a:effectLst>
                  <a:outerShdw blurRad="63500" sx="102000" sy="102000" algn="ctr" rotWithShape="0">
                    <a:prstClr val="black">
                      <a:alpha val="40000"/>
                    </a:prstClr>
                  </a:outerShdw>
                </a:effectLst>
              </p:spPr>
            </p:pic>
            <p:pic>
              <p:nvPicPr>
                <p:cNvPr id="63" name="Picture 3" descr="c:\users\eva.ADI\Desktop\DVD36\DVD_ART36\Artwork_Imagery\Icons - Illustrations\Hardware - Istock\Istock 5373640 - Tall Rack Server Blade Servers.png"/>
                <p:cNvPicPr>
                  <a:picLocks noChangeAspect="1" noChangeArrowheads="1"/>
                </p:cNvPicPr>
                <p:nvPr/>
              </p:nvPicPr>
              <p:blipFill>
                <a:blip r:embed="rId13" cstate="print"/>
                <a:srcRect/>
                <a:stretch>
                  <a:fillRect/>
                </a:stretch>
              </p:blipFill>
              <p:spPr bwMode="auto">
                <a:xfrm>
                  <a:off x="7671326" y="2002823"/>
                  <a:ext cx="776754" cy="2107650"/>
                </a:xfrm>
                <a:prstGeom prst="rect">
                  <a:avLst/>
                </a:prstGeom>
                <a:noFill/>
                <a:effectLst>
                  <a:outerShdw blurRad="63500" sx="102000" sy="102000" algn="ctr" rotWithShape="0">
                    <a:prstClr val="black">
                      <a:alpha val="40000"/>
                    </a:prstClr>
                  </a:outerShdw>
                </a:effectLst>
              </p:spPr>
            </p:pic>
            <p:pic>
              <p:nvPicPr>
                <p:cNvPr id="64" name="Picture 3" descr="c:\users\eva.ADI\Desktop\DVD36\DVD_ART36\Artwork_Imagery\Icons - Illustrations\Hardware - Istock\Istock 5373640 - Tall Rack Server Blade Servers.png"/>
                <p:cNvPicPr>
                  <a:picLocks noChangeAspect="1" noChangeArrowheads="1"/>
                </p:cNvPicPr>
                <p:nvPr/>
              </p:nvPicPr>
              <p:blipFill>
                <a:blip r:embed="rId13" cstate="print"/>
                <a:srcRect/>
                <a:stretch>
                  <a:fillRect/>
                </a:stretch>
              </p:blipFill>
              <p:spPr bwMode="auto">
                <a:xfrm>
                  <a:off x="7305444" y="2152502"/>
                  <a:ext cx="776754" cy="2107650"/>
                </a:xfrm>
                <a:prstGeom prst="rect">
                  <a:avLst/>
                </a:prstGeom>
                <a:noFill/>
                <a:effectLst>
                  <a:outerShdw blurRad="63500" sx="102000" sy="102000" algn="ctr" rotWithShape="0">
                    <a:prstClr val="black">
                      <a:alpha val="40000"/>
                    </a:prstClr>
                  </a:outerShdw>
                </a:effectLst>
              </p:spPr>
            </p:pic>
            <p:pic>
              <p:nvPicPr>
                <p:cNvPr id="65" name="Picture 2" descr="c:\users\eva.ADI\Desktop\DVD36\DVD_ART36\Artwork_Imagery\Icons - Illustrations\_ REAL VISTA STYLE\database.png"/>
                <p:cNvPicPr>
                  <a:picLocks noChangeAspect="1" noChangeArrowheads="1"/>
                </p:cNvPicPr>
                <p:nvPr/>
              </p:nvPicPr>
              <p:blipFill>
                <a:blip r:embed="rId14" cstate="print"/>
                <a:srcRect/>
                <a:stretch>
                  <a:fillRect/>
                </a:stretch>
              </p:blipFill>
              <p:spPr bwMode="auto">
                <a:xfrm>
                  <a:off x="7160799" y="3587258"/>
                  <a:ext cx="601847" cy="601846"/>
                </a:xfrm>
                <a:prstGeom prst="rect">
                  <a:avLst/>
                </a:prstGeom>
                <a:noFill/>
                <a:effectLst>
                  <a:outerShdw blurRad="63500" sx="102000" sy="102000" algn="ctr" rotWithShape="0">
                    <a:prstClr val="black">
                      <a:alpha val="40000"/>
                    </a:prstClr>
                  </a:outerShdw>
                </a:effectLst>
              </p:spPr>
            </p:pic>
          </p:grpSp>
        </p:grpSp>
      </p:grpSp>
      <p:sp>
        <p:nvSpPr>
          <p:cNvPr id="26" name="Rectangle 25"/>
          <p:cNvSpPr/>
          <p:nvPr/>
        </p:nvSpPr>
        <p:spPr>
          <a:xfrm>
            <a:off x="350520" y="858828"/>
            <a:ext cx="2651760" cy="584775"/>
          </a:xfrm>
          <a:prstGeom prst="rect">
            <a:avLst/>
          </a:prstGeom>
        </p:spPr>
        <p:txBody>
          <a:bodyPr wrap="square">
            <a:spAutoFit/>
          </a:bodyPr>
          <a:lstStyle/>
          <a:p>
            <a:pPr algn="ctr"/>
            <a:r>
              <a:rPr lang="en-US" altLang="zh-CN" sz="16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latin typeface="Segoe UI" pitchFamily="34" charset="0"/>
                <a:ea typeface="Segoe UI" pitchFamily="34" charset="0"/>
                <a:cs typeface="Segoe UI" pitchFamily="34" charset="0"/>
              </a:rPr>
              <a:t>TRUSTED, </a:t>
            </a:r>
            <a:br>
              <a:rPr lang="en-US" altLang="zh-CN" sz="16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latin typeface="Segoe UI" pitchFamily="34" charset="0"/>
                <a:ea typeface="Segoe UI" pitchFamily="34" charset="0"/>
                <a:cs typeface="Segoe UI" pitchFamily="34" charset="0"/>
              </a:rPr>
            </a:br>
            <a:r>
              <a:rPr lang="en-US" altLang="zh-CN" sz="16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latin typeface="Segoe UI" pitchFamily="34" charset="0"/>
                <a:ea typeface="Segoe UI" pitchFamily="34" charset="0"/>
                <a:cs typeface="Segoe UI" pitchFamily="34" charset="0"/>
              </a:rPr>
              <a:t>SCALABLE PLATFORM</a:t>
            </a:r>
            <a:endParaRPr lang="en-US" sz="1600" dirty="0"/>
          </a:p>
        </p:txBody>
      </p:sp>
      <p:sp>
        <p:nvSpPr>
          <p:cNvPr id="36" name="Rectangle 35"/>
          <p:cNvSpPr/>
          <p:nvPr/>
        </p:nvSpPr>
        <p:spPr>
          <a:xfrm>
            <a:off x="3215640" y="858828"/>
            <a:ext cx="2667000" cy="584775"/>
          </a:xfrm>
          <a:prstGeom prst="rect">
            <a:avLst/>
          </a:prstGeom>
        </p:spPr>
        <p:txBody>
          <a:bodyPr wrap="square">
            <a:spAutoFit/>
          </a:bodyPr>
          <a:lstStyle/>
          <a:p>
            <a:pPr algn="ctr"/>
            <a:r>
              <a:rPr lang="en-US" altLang="zh-CN" sz="16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latin typeface="Segoe UI" pitchFamily="34" charset="0"/>
                <a:ea typeface="Segoe UI" pitchFamily="34" charset="0"/>
                <a:cs typeface="Segoe UI" pitchFamily="34" charset="0"/>
              </a:rPr>
              <a:t>IT &amp; DEVELOPER </a:t>
            </a:r>
            <a:br>
              <a:rPr lang="en-US" altLang="zh-CN" sz="16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latin typeface="Segoe UI" pitchFamily="34" charset="0"/>
                <a:ea typeface="Segoe UI" pitchFamily="34" charset="0"/>
                <a:cs typeface="Segoe UI" pitchFamily="34" charset="0"/>
              </a:rPr>
            </a:br>
            <a:r>
              <a:rPr lang="en-US" altLang="zh-CN" sz="16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latin typeface="Segoe UI" pitchFamily="34" charset="0"/>
                <a:ea typeface="Segoe UI" pitchFamily="34" charset="0"/>
                <a:cs typeface="Segoe UI" pitchFamily="34" charset="0"/>
              </a:rPr>
              <a:t>EFFICIENCY</a:t>
            </a:r>
            <a:endParaRPr lang="en-US" sz="1600" dirty="0"/>
          </a:p>
        </p:txBody>
      </p:sp>
      <p:sp>
        <p:nvSpPr>
          <p:cNvPr id="37" name="Rectangle 36"/>
          <p:cNvSpPr/>
          <p:nvPr/>
        </p:nvSpPr>
        <p:spPr>
          <a:xfrm>
            <a:off x="6080760" y="858828"/>
            <a:ext cx="2651760" cy="584775"/>
          </a:xfrm>
          <a:prstGeom prst="rect">
            <a:avLst/>
          </a:prstGeom>
        </p:spPr>
        <p:txBody>
          <a:bodyPr wrap="square">
            <a:spAutoFit/>
          </a:bodyPr>
          <a:lstStyle/>
          <a:p>
            <a:pPr algn="ctr"/>
            <a:r>
              <a:rPr lang="en-US" altLang="zh-CN" sz="16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latin typeface="Segoe UI" pitchFamily="34" charset="0"/>
                <a:ea typeface="Segoe UI" pitchFamily="34" charset="0"/>
                <a:cs typeface="Segoe UI" pitchFamily="34" charset="0"/>
              </a:rPr>
              <a:t>MANAGED </a:t>
            </a:r>
            <a:br>
              <a:rPr lang="en-US" altLang="zh-CN" sz="16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latin typeface="Segoe UI" pitchFamily="34" charset="0"/>
                <a:ea typeface="Segoe UI" pitchFamily="34" charset="0"/>
                <a:cs typeface="Segoe UI" pitchFamily="34" charset="0"/>
              </a:rPr>
            </a:br>
            <a:r>
              <a:rPr lang="en-US" altLang="zh-CN" sz="16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latin typeface="Segoe UI" pitchFamily="34" charset="0"/>
                <a:ea typeface="Segoe UI" pitchFamily="34" charset="0"/>
                <a:cs typeface="Segoe UI" pitchFamily="34" charset="0"/>
              </a:rPr>
              <a:t>SELF-SERVICE BI</a:t>
            </a:r>
            <a:endParaRPr lang="en-US" sz="1600" dirty="0"/>
          </a:p>
        </p:txBody>
      </p:sp>
      <p:grpSp>
        <p:nvGrpSpPr>
          <p:cNvPr id="9" name="Group 79"/>
          <p:cNvGrpSpPr/>
          <p:nvPr/>
        </p:nvGrpSpPr>
        <p:grpSpPr>
          <a:xfrm>
            <a:off x="3980719" y="1688541"/>
            <a:ext cx="1288905" cy="951100"/>
            <a:chOff x="4074229" y="6295319"/>
            <a:chExt cx="1525059" cy="1125361"/>
          </a:xfrm>
        </p:grpSpPr>
        <p:pic>
          <p:nvPicPr>
            <p:cNvPr id="41" name="Picture 3" descr="C:\Program Files\Microsoft Resource DVD Artwork\DVD_ART\Artwork_Imagery\HARDWARE_IMAGERY\Photos - OEM Hardware\Server Computer\HP Integrity rx5670 server front.png"/>
            <p:cNvPicPr>
              <a:picLocks noChangeAspect="1" noChangeArrowheads="1"/>
            </p:cNvPicPr>
            <p:nvPr/>
          </p:nvPicPr>
          <p:blipFill>
            <a:blip r:embed="rId15" cstate="print"/>
            <a:srcRect/>
            <a:stretch>
              <a:fillRect/>
            </a:stretch>
          </p:blipFill>
          <p:spPr bwMode="auto">
            <a:xfrm>
              <a:off x="4516261" y="6436703"/>
              <a:ext cx="1083027" cy="842594"/>
            </a:xfrm>
            <a:prstGeom prst="rect">
              <a:avLst/>
            </a:prstGeom>
            <a:noFill/>
          </p:spPr>
        </p:pic>
        <p:pic>
          <p:nvPicPr>
            <p:cNvPr id="46" name="Picture 4" descr="C:\Program Files\Microsoft Resource DVD Artwork\DVD_ART\Artwork_Imagery\HARDWARE_IMAGERY\Photos - OEM Hardware\Server Computer\HP Small Business Server.png"/>
            <p:cNvPicPr>
              <a:picLocks noChangeAspect="1" noChangeArrowheads="1"/>
            </p:cNvPicPr>
            <p:nvPr/>
          </p:nvPicPr>
          <p:blipFill>
            <a:blip r:embed="rId16" cstate="print"/>
            <a:srcRect/>
            <a:stretch>
              <a:fillRect/>
            </a:stretch>
          </p:blipFill>
          <p:spPr bwMode="auto">
            <a:xfrm>
              <a:off x="4074229" y="6295319"/>
              <a:ext cx="688721" cy="1125361"/>
            </a:xfrm>
            <a:prstGeom prst="rect">
              <a:avLst/>
            </a:prstGeom>
            <a:noFill/>
            <a:effectLst>
              <a:outerShdw blurRad="50800" dist="38100" algn="l" rotWithShape="0">
                <a:prstClr val="black">
                  <a:alpha val="40000"/>
                </a:prstClr>
              </a:outerShdw>
            </a:effectLst>
          </p:spPr>
        </p:pic>
      </p:grpSp>
      <p:sp>
        <p:nvSpPr>
          <p:cNvPr id="77" name="Round Same Side Corner Rectangle 76"/>
          <p:cNvSpPr/>
          <p:nvPr/>
        </p:nvSpPr>
        <p:spPr bwMode="auto">
          <a:xfrm rot="10800000">
            <a:off x="3223826" y="2868103"/>
            <a:ext cx="2670048" cy="1470484"/>
          </a:xfrm>
          <a:prstGeom prst="round2SameRect">
            <a:avLst>
              <a:gd name="adj1" fmla="val 8830"/>
              <a:gd name="adj2" fmla="val 0"/>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sp>
        <p:nvSpPr>
          <p:cNvPr id="78" name="TextBox 77"/>
          <p:cNvSpPr txBox="1"/>
          <p:nvPr/>
        </p:nvSpPr>
        <p:spPr>
          <a:xfrm>
            <a:off x="3206817" y="3065569"/>
            <a:ext cx="2670048" cy="1046420"/>
          </a:xfrm>
          <a:prstGeom prst="rect">
            <a:avLst/>
          </a:prstGeom>
          <a:noFill/>
        </p:spPr>
        <p:txBody>
          <a:bodyPr wrap="square" lIns="91420" tIns="45710" rIns="91420" bIns="45710" rtlCol="0">
            <a:spAutoFit/>
          </a:bodyPr>
          <a:lstStyle/>
          <a:p>
            <a:pPr algn="ctr">
              <a:spcAft>
                <a:spcPts val="600"/>
              </a:spcAft>
              <a:buClr>
                <a:schemeClr val="bg1"/>
              </a:buClr>
              <a:buSzPct val="100000"/>
            </a:pPr>
            <a:r>
              <a:rPr lang="en-US" sz="13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Multi-server management</a:t>
            </a:r>
          </a:p>
          <a:p>
            <a:pPr algn="ctr">
              <a:spcAft>
                <a:spcPts val="600"/>
              </a:spcAft>
              <a:buClr>
                <a:schemeClr val="bg1"/>
              </a:buClr>
              <a:buSzPct val="100000"/>
            </a:pPr>
            <a:r>
              <a:rPr lang="en-US" sz="13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Accelerated development</a:t>
            </a:r>
            <a:br>
              <a:rPr lang="en-US" sz="13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br>
            <a:r>
              <a:rPr lang="en-US" sz="13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&amp; deployment</a:t>
            </a:r>
          </a:p>
          <a:p>
            <a:pPr algn="ctr">
              <a:spcAft>
                <a:spcPts val="600"/>
              </a:spcAft>
              <a:buClr>
                <a:schemeClr val="bg1"/>
              </a:buClr>
              <a:buSzPct val="100000"/>
            </a:pPr>
            <a:r>
              <a:rPr lang="en-US" sz="13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Virtualization &amp; Live Migration </a:t>
            </a:r>
          </a:p>
        </p:txBody>
      </p:sp>
      <p:sp>
        <p:nvSpPr>
          <p:cNvPr id="79" name="Round Same Side Corner Rectangle 78"/>
          <p:cNvSpPr/>
          <p:nvPr/>
        </p:nvSpPr>
        <p:spPr bwMode="auto">
          <a:xfrm rot="10800000">
            <a:off x="6079321" y="2868103"/>
            <a:ext cx="2670048" cy="1470484"/>
          </a:xfrm>
          <a:prstGeom prst="round2SameRect">
            <a:avLst>
              <a:gd name="adj1" fmla="val 8830"/>
              <a:gd name="adj2" fmla="val 0"/>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sp>
        <p:nvSpPr>
          <p:cNvPr id="80" name="TextBox 79"/>
          <p:cNvSpPr txBox="1"/>
          <p:nvPr/>
        </p:nvSpPr>
        <p:spPr>
          <a:xfrm>
            <a:off x="6062312" y="3065569"/>
            <a:ext cx="2670048" cy="1046420"/>
          </a:xfrm>
          <a:prstGeom prst="rect">
            <a:avLst/>
          </a:prstGeom>
          <a:noFill/>
        </p:spPr>
        <p:txBody>
          <a:bodyPr wrap="square" lIns="91420" tIns="45710" rIns="91420" bIns="45710" rtlCol="0">
            <a:spAutoFit/>
          </a:bodyPr>
          <a:lstStyle/>
          <a:p>
            <a:pPr algn="ctr">
              <a:spcAft>
                <a:spcPts val="600"/>
              </a:spcAft>
              <a:buClr>
                <a:schemeClr val="bg1"/>
              </a:buClr>
              <a:buSzPct val="100000"/>
            </a:pPr>
            <a:r>
              <a:rPr lang="en-US" sz="13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Self-service analytics</a:t>
            </a:r>
          </a:p>
          <a:p>
            <a:pPr algn="ctr">
              <a:spcAft>
                <a:spcPts val="600"/>
              </a:spcAft>
              <a:buClr>
                <a:schemeClr val="bg1"/>
              </a:buClr>
              <a:buSzPct val="100000"/>
            </a:pPr>
            <a:r>
              <a:rPr lang="en-US" sz="13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Self-service reporting</a:t>
            </a:r>
          </a:p>
          <a:p>
            <a:pPr algn="ctr">
              <a:spcAft>
                <a:spcPts val="600"/>
              </a:spcAft>
              <a:buClr>
                <a:schemeClr val="bg1"/>
              </a:buClr>
              <a:buSzPct val="100000"/>
            </a:pPr>
            <a:r>
              <a:rPr lang="en-US" sz="13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Streamlined collaboration</a:t>
            </a:r>
            <a:br>
              <a:rPr lang="en-US" sz="13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br>
            <a:r>
              <a:rPr lang="en-US" sz="13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&amp; management</a:t>
            </a:r>
          </a:p>
        </p:txBody>
      </p:sp>
      <p:sp>
        <p:nvSpPr>
          <p:cNvPr id="82" name="Rectangle 81"/>
          <p:cNvSpPr/>
          <p:nvPr/>
        </p:nvSpPr>
        <p:spPr>
          <a:xfrm>
            <a:off x="2254956" y="4600908"/>
            <a:ext cx="4634089" cy="341632"/>
          </a:xfrm>
          <a:prstGeom prst="rect">
            <a:avLst/>
          </a:prstGeom>
        </p:spPr>
        <p:txBody>
          <a:bodyPr wrap="none">
            <a:spAutoFit/>
          </a:bodyPr>
          <a:lstStyle/>
          <a:p>
            <a:pPr indent="-227147" algn="ctr" fontAlgn="base">
              <a:lnSpc>
                <a:spcPct val="90000"/>
              </a:lnSpc>
              <a:spcBef>
                <a:spcPts val="630"/>
              </a:spcBef>
              <a:spcAft>
                <a:spcPct val="0"/>
              </a:spcAft>
              <a:buClr>
                <a:srgbClr xmlns:mc="http://schemas.openxmlformats.org/markup-compatibility/2006" xmlns:a14="http://schemas.microsoft.com/office/drawing/2007/7/7/main" val="FFFF99" mc:Ignorable=""/>
              </a:buClr>
              <a:buSzPct val="120000"/>
              <a:defRPr/>
            </a:pPr>
            <a:r>
              <a:rPr lang="en-US" altLang="zh-CN"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latin typeface="Segoe UI" pitchFamily="34" charset="0"/>
                <a:ea typeface="Segoe UI" pitchFamily="34" charset="0"/>
                <a:cs typeface="Segoe UI" pitchFamily="34" charset="0"/>
              </a:rPr>
              <a:t>COMPREHENSIVE PLATFORM FOR IT VALUE</a:t>
            </a:r>
          </a:p>
        </p:txBody>
      </p:sp>
      <p:pic>
        <p:nvPicPr>
          <p:cNvPr id="83" name="Picture 82"/>
          <p:cNvPicPr>
            <a:picLocks noChangeAspect="1"/>
          </p:cNvPicPr>
          <p:nvPr/>
        </p:nvPicPr>
        <p:blipFill>
          <a:blip r:embed="rId17" cstate="print">
            <a:extLst>
              <a:ext uri="28A0092B-C50C-407e-A947-70E740481C1C">
                <a14:useLocalDpi xmlns:a14="http://schemas.microsoft.com/office/drawing/2007/7/7/main" val="0"/>
              </a:ext>
            </a:extLst>
          </a:blip>
          <a:stretch>
            <a:fillRect/>
          </a:stretch>
        </p:blipFill>
        <p:spPr>
          <a:xfrm>
            <a:off x="5786814" y="5106037"/>
            <a:ext cx="1463040" cy="455224"/>
          </a:xfrm>
          <a:prstGeom prst="rect">
            <a:avLst/>
          </a:prstGeom>
          <a:noFill/>
          <a:ln>
            <a:noFill/>
          </a:ln>
        </p:spPr>
      </p:pic>
      <p:pic>
        <p:nvPicPr>
          <p:cNvPr id="84" name="Picture 3"/>
          <p:cNvPicPr>
            <a:picLocks noChangeAspect="1" noChangeArrowheads="1"/>
          </p:cNvPicPr>
          <p:nvPr/>
        </p:nvPicPr>
        <p:blipFill>
          <a:blip r:embed="rId18" cstate="print"/>
          <a:stretch>
            <a:fillRect/>
          </a:stretch>
        </p:blipFill>
        <p:spPr bwMode="auto">
          <a:xfrm>
            <a:off x="1123374" y="5072915"/>
            <a:ext cx="2103120" cy="525780"/>
          </a:xfrm>
          <a:prstGeom prst="rect">
            <a:avLst/>
          </a:prstGeom>
          <a:noFill/>
          <a:ln>
            <a:noFill/>
          </a:ln>
        </p:spPr>
      </p:pic>
      <p:cxnSp>
        <p:nvCxnSpPr>
          <p:cNvPr id="87" name="Straight Connector 86"/>
          <p:cNvCxnSpPr/>
          <p:nvPr/>
        </p:nvCxnSpPr>
        <p:spPr>
          <a:xfrm>
            <a:off x="609600" y="5669139"/>
            <a:ext cx="3794761" cy="0"/>
          </a:xfrm>
          <a:prstGeom prst="line">
            <a:avLst/>
          </a:prstGeom>
          <a:ln>
            <a:gradFill>
              <a:gsLst>
                <a:gs pos="0">
                  <a:schemeClr val="accent1"/>
                </a:gs>
                <a:gs pos="100000">
                  <a:schemeClr val="accent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4937760" y="5669139"/>
            <a:ext cx="3794761" cy="0"/>
          </a:xfrm>
          <a:prstGeom prst="line">
            <a:avLst/>
          </a:prstGeom>
          <a:ln>
            <a:gradFill>
              <a:gsLst>
                <a:gs pos="0">
                  <a:schemeClr val="accent1"/>
                </a:gs>
                <a:gs pos="100000">
                  <a:schemeClr val="accent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sp>
        <p:nvSpPr>
          <p:cNvPr id="56" name="Oval 55"/>
          <p:cNvSpPr/>
          <p:nvPr/>
        </p:nvSpPr>
        <p:spPr bwMode="auto">
          <a:xfrm>
            <a:off x="3261816" y="2920621"/>
            <a:ext cx="2497540" cy="968990"/>
          </a:xfrm>
          <a:prstGeom prst="ellipse">
            <a:avLst/>
          </a:prstGeom>
          <a:noFill/>
          <a:ln>
            <a:solidFill>
              <a:schemeClr val="accent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85"/>
                                        </p:tgtEl>
                                        <p:attrNameLst>
                                          <p:attrName>style.visibility</p:attrName>
                                        </p:attrNameLst>
                                      </p:cBhvr>
                                      <p:to>
                                        <p:strVal val="visible"/>
                                      </p:to>
                                    </p:set>
                                    <p:animEffect transition="in" filter="fade">
                                      <p:cBhvr>
                                        <p:cTn id="10" dur="1000"/>
                                        <p:tgtEl>
                                          <p:spTgt spid="85"/>
                                        </p:tgtEl>
                                      </p:cBhvr>
                                    </p:animEffect>
                                    <p:anim calcmode="lin" valueType="num">
                                      <p:cBhvr>
                                        <p:cTn id="11" dur="1000" fill="hold"/>
                                        <p:tgtEl>
                                          <p:spTgt spid="85"/>
                                        </p:tgtEl>
                                        <p:attrNameLst>
                                          <p:attrName>ppt_x</p:attrName>
                                        </p:attrNameLst>
                                      </p:cBhvr>
                                      <p:tavLst>
                                        <p:tav tm="0">
                                          <p:val>
                                            <p:strVal val="#ppt_x"/>
                                          </p:val>
                                        </p:tav>
                                        <p:tav tm="100000">
                                          <p:val>
                                            <p:strVal val="#ppt_x"/>
                                          </p:val>
                                        </p:tav>
                                      </p:tavLst>
                                    </p:anim>
                                    <p:anim calcmode="lin" valueType="num">
                                      <p:cBhvr>
                                        <p:cTn id="12" dur="1000" fill="hold"/>
                                        <p:tgtEl>
                                          <p:spTgt spid="85"/>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200"/>
                                  </p:stCondLst>
                                  <p:childTnLst>
                                    <p:set>
                                      <p:cBhvr>
                                        <p:cTn id="14" dur="1" fill="hold">
                                          <p:stCondLst>
                                            <p:cond delay="0"/>
                                          </p:stCondLst>
                                        </p:cTn>
                                        <p:tgtEl>
                                          <p:spTgt spid="72"/>
                                        </p:tgtEl>
                                        <p:attrNameLst>
                                          <p:attrName>style.visibility</p:attrName>
                                        </p:attrNameLst>
                                      </p:cBhvr>
                                      <p:to>
                                        <p:strVal val="visible"/>
                                      </p:to>
                                    </p:set>
                                    <p:animEffect transition="in" filter="fade">
                                      <p:cBhvr>
                                        <p:cTn id="15" dur="1000"/>
                                        <p:tgtEl>
                                          <p:spTgt spid="72"/>
                                        </p:tgtEl>
                                      </p:cBhvr>
                                    </p:animEffect>
                                    <p:anim calcmode="lin" valueType="num">
                                      <p:cBhvr>
                                        <p:cTn id="16" dur="1000" fill="hold"/>
                                        <p:tgtEl>
                                          <p:spTgt spid="72"/>
                                        </p:tgtEl>
                                        <p:attrNameLst>
                                          <p:attrName>ppt_x</p:attrName>
                                        </p:attrNameLst>
                                      </p:cBhvr>
                                      <p:tavLst>
                                        <p:tav tm="0">
                                          <p:val>
                                            <p:strVal val="#ppt_x"/>
                                          </p:val>
                                        </p:tav>
                                        <p:tav tm="100000">
                                          <p:val>
                                            <p:strVal val="#ppt_x"/>
                                          </p:val>
                                        </p:tav>
                                      </p:tavLst>
                                    </p:anim>
                                    <p:anim calcmode="lin" valueType="num">
                                      <p:cBhvr>
                                        <p:cTn id="17" dur="1000" fill="hold"/>
                                        <p:tgtEl>
                                          <p:spTgt spid="72"/>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40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childTnLst>
                                </p:cTn>
                              </p:par>
                              <p:par>
                                <p:cTn id="21" presetID="10" presetClass="entr" presetSubtype="0" fill="hold" nodeType="withEffect">
                                  <p:stCondLst>
                                    <p:cond delay="60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childTnLst>
                                </p:cTn>
                              </p:par>
                              <p:par>
                                <p:cTn id="24" presetID="22" presetClass="entr" presetSubtype="1" fill="hold" grpId="0" nodeType="withEffect">
                                  <p:stCondLst>
                                    <p:cond delay="800"/>
                                  </p:stCondLst>
                                  <p:childTnLst>
                                    <p:set>
                                      <p:cBhvr>
                                        <p:cTn id="25" dur="1" fill="hold">
                                          <p:stCondLst>
                                            <p:cond delay="0"/>
                                          </p:stCondLst>
                                        </p:cTn>
                                        <p:tgtEl>
                                          <p:spTgt spid="75"/>
                                        </p:tgtEl>
                                        <p:attrNameLst>
                                          <p:attrName>style.visibility</p:attrName>
                                        </p:attrNameLst>
                                      </p:cBhvr>
                                      <p:to>
                                        <p:strVal val="visible"/>
                                      </p:to>
                                    </p:set>
                                    <p:animEffect transition="in" filter="wipe(up)">
                                      <p:cBhvr>
                                        <p:cTn id="26" dur="500"/>
                                        <p:tgtEl>
                                          <p:spTgt spid="75"/>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000"/>
                                        <p:tgtEl>
                                          <p:spTgt spid="29"/>
                                        </p:tgtEl>
                                      </p:cBhvr>
                                    </p:animEffect>
                                  </p:childTnLst>
                                </p:cTn>
                              </p:par>
                              <p:par>
                                <p:cTn id="30" presetID="47" presetClass="entr" presetSubtype="0" fill="hold" grpId="0" nodeType="withEffect">
                                  <p:stCondLst>
                                    <p:cond delay="1200"/>
                                  </p:stCondLst>
                                  <p:childTnLst>
                                    <p:set>
                                      <p:cBhvr>
                                        <p:cTn id="31" dur="1" fill="hold">
                                          <p:stCondLst>
                                            <p:cond delay="0"/>
                                          </p:stCondLst>
                                        </p:cTn>
                                        <p:tgtEl>
                                          <p:spTgt spid="73"/>
                                        </p:tgtEl>
                                        <p:attrNameLst>
                                          <p:attrName>style.visibility</p:attrName>
                                        </p:attrNameLst>
                                      </p:cBhvr>
                                      <p:to>
                                        <p:strVal val="visible"/>
                                      </p:to>
                                    </p:set>
                                    <p:animEffect transition="in" filter="fade">
                                      <p:cBhvr>
                                        <p:cTn id="32" dur="1000"/>
                                        <p:tgtEl>
                                          <p:spTgt spid="73"/>
                                        </p:tgtEl>
                                      </p:cBhvr>
                                    </p:animEffect>
                                    <p:anim calcmode="lin" valueType="num">
                                      <p:cBhvr>
                                        <p:cTn id="33" dur="1000" fill="hold"/>
                                        <p:tgtEl>
                                          <p:spTgt spid="73"/>
                                        </p:tgtEl>
                                        <p:attrNameLst>
                                          <p:attrName>ppt_x</p:attrName>
                                        </p:attrNameLst>
                                      </p:cBhvr>
                                      <p:tavLst>
                                        <p:tav tm="0">
                                          <p:val>
                                            <p:strVal val="#ppt_x"/>
                                          </p:val>
                                        </p:tav>
                                        <p:tav tm="100000">
                                          <p:val>
                                            <p:strVal val="#ppt_x"/>
                                          </p:val>
                                        </p:tav>
                                      </p:tavLst>
                                    </p:anim>
                                    <p:anim calcmode="lin" valueType="num">
                                      <p:cBhvr>
                                        <p:cTn id="34" dur="1000" fill="hold"/>
                                        <p:tgtEl>
                                          <p:spTgt spid="73"/>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140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1000"/>
                                        <p:tgtEl>
                                          <p:spTgt spid="36"/>
                                        </p:tgtEl>
                                      </p:cBhvr>
                                    </p:animEffect>
                                  </p:childTnLst>
                                </p:cTn>
                              </p:par>
                              <p:par>
                                <p:cTn id="38" presetID="10" presetClass="entr" presetSubtype="0" fill="hold" nodeType="withEffect">
                                  <p:stCondLst>
                                    <p:cond delay="160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childTnLst>
                                </p:cTn>
                              </p:par>
                              <p:par>
                                <p:cTn id="41" presetID="22" presetClass="entr" presetSubtype="1" fill="hold" grpId="0" nodeType="withEffect">
                                  <p:stCondLst>
                                    <p:cond delay="1800"/>
                                  </p:stCondLst>
                                  <p:childTnLst>
                                    <p:set>
                                      <p:cBhvr>
                                        <p:cTn id="42" dur="1" fill="hold">
                                          <p:stCondLst>
                                            <p:cond delay="0"/>
                                          </p:stCondLst>
                                        </p:cTn>
                                        <p:tgtEl>
                                          <p:spTgt spid="77"/>
                                        </p:tgtEl>
                                        <p:attrNameLst>
                                          <p:attrName>style.visibility</p:attrName>
                                        </p:attrNameLst>
                                      </p:cBhvr>
                                      <p:to>
                                        <p:strVal val="visible"/>
                                      </p:to>
                                    </p:set>
                                    <p:animEffect transition="in" filter="wipe(up)">
                                      <p:cBhvr>
                                        <p:cTn id="43" dur="500"/>
                                        <p:tgtEl>
                                          <p:spTgt spid="77"/>
                                        </p:tgtEl>
                                      </p:cBhvr>
                                    </p:animEffect>
                                  </p:childTnLst>
                                </p:cTn>
                              </p:par>
                              <p:par>
                                <p:cTn id="44" presetID="10" presetClass="entr" presetSubtype="0" fill="hold" grpId="0" nodeType="withEffect">
                                  <p:stCondLst>
                                    <p:cond delay="2000"/>
                                  </p:stCondLst>
                                  <p:childTnLst>
                                    <p:set>
                                      <p:cBhvr>
                                        <p:cTn id="45" dur="1" fill="hold">
                                          <p:stCondLst>
                                            <p:cond delay="0"/>
                                          </p:stCondLst>
                                        </p:cTn>
                                        <p:tgtEl>
                                          <p:spTgt spid="78"/>
                                        </p:tgtEl>
                                        <p:attrNameLst>
                                          <p:attrName>style.visibility</p:attrName>
                                        </p:attrNameLst>
                                      </p:cBhvr>
                                      <p:to>
                                        <p:strVal val="visible"/>
                                      </p:to>
                                    </p:set>
                                    <p:animEffect transition="in" filter="fade">
                                      <p:cBhvr>
                                        <p:cTn id="46" dur="1000"/>
                                        <p:tgtEl>
                                          <p:spTgt spid="78"/>
                                        </p:tgtEl>
                                      </p:cBhvr>
                                    </p:animEffect>
                                  </p:childTnLst>
                                </p:cTn>
                              </p:par>
                              <p:par>
                                <p:cTn id="47" presetID="47" presetClass="entr" presetSubtype="0" fill="hold" grpId="0" nodeType="withEffect">
                                  <p:stCondLst>
                                    <p:cond delay="220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par>
                                <p:cTn id="52" presetID="10" presetClass="entr" presetSubtype="0" fill="hold" grpId="0" nodeType="withEffect">
                                  <p:stCondLst>
                                    <p:cond delay="240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childTnLst>
                                </p:cTn>
                              </p:par>
                              <p:par>
                                <p:cTn id="55" presetID="10" presetClass="entr" presetSubtype="0" fill="hold" nodeType="withEffect">
                                  <p:stCondLst>
                                    <p:cond delay="2600"/>
                                  </p:stCondLst>
                                  <p:childTnLst>
                                    <p:set>
                                      <p:cBhvr>
                                        <p:cTn id="56" dur="1" fill="hold">
                                          <p:stCondLst>
                                            <p:cond delay="0"/>
                                          </p:stCondLst>
                                        </p:cTn>
                                        <p:tgtEl>
                                          <p:spTgt spid="2"/>
                                        </p:tgtEl>
                                        <p:attrNameLst>
                                          <p:attrName>style.visibility</p:attrName>
                                        </p:attrNameLst>
                                      </p:cBhvr>
                                      <p:to>
                                        <p:strVal val="visible"/>
                                      </p:to>
                                    </p:set>
                                    <p:animEffect transition="in" filter="fade">
                                      <p:cBhvr>
                                        <p:cTn id="57" dur="1000"/>
                                        <p:tgtEl>
                                          <p:spTgt spid="2"/>
                                        </p:tgtEl>
                                      </p:cBhvr>
                                    </p:animEffect>
                                  </p:childTnLst>
                                </p:cTn>
                              </p:par>
                              <p:par>
                                <p:cTn id="58" presetID="22" presetClass="entr" presetSubtype="1" fill="hold" grpId="0" nodeType="withEffect">
                                  <p:stCondLst>
                                    <p:cond delay="2800"/>
                                  </p:stCondLst>
                                  <p:childTnLst>
                                    <p:set>
                                      <p:cBhvr>
                                        <p:cTn id="59" dur="1" fill="hold">
                                          <p:stCondLst>
                                            <p:cond delay="0"/>
                                          </p:stCondLst>
                                        </p:cTn>
                                        <p:tgtEl>
                                          <p:spTgt spid="79"/>
                                        </p:tgtEl>
                                        <p:attrNameLst>
                                          <p:attrName>style.visibility</p:attrName>
                                        </p:attrNameLst>
                                      </p:cBhvr>
                                      <p:to>
                                        <p:strVal val="visible"/>
                                      </p:to>
                                    </p:set>
                                    <p:animEffect transition="in" filter="wipe(up)">
                                      <p:cBhvr>
                                        <p:cTn id="60" dur="500"/>
                                        <p:tgtEl>
                                          <p:spTgt spid="79"/>
                                        </p:tgtEl>
                                      </p:cBhvr>
                                    </p:animEffect>
                                  </p:childTnLst>
                                </p:cTn>
                              </p:par>
                              <p:par>
                                <p:cTn id="61" presetID="10" presetClass="entr" presetSubtype="0" fill="hold" grpId="0" nodeType="withEffect">
                                  <p:stCondLst>
                                    <p:cond delay="3000"/>
                                  </p:stCondLst>
                                  <p:childTnLst>
                                    <p:set>
                                      <p:cBhvr>
                                        <p:cTn id="62" dur="1" fill="hold">
                                          <p:stCondLst>
                                            <p:cond delay="0"/>
                                          </p:stCondLst>
                                        </p:cTn>
                                        <p:tgtEl>
                                          <p:spTgt spid="80"/>
                                        </p:tgtEl>
                                        <p:attrNameLst>
                                          <p:attrName>style.visibility</p:attrName>
                                        </p:attrNameLst>
                                      </p:cBhvr>
                                      <p:to>
                                        <p:strVal val="visible"/>
                                      </p:to>
                                    </p:set>
                                    <p:animEffect transition="in" filter="fade">
                                      <p:cBhvr>
                                        <p:cTn id="63" dur="1000"/>
                                        <p:tgtEl>
                                          <p:spTgt spid="80"/>
                                        </p:tgtEl>
                                      </p:cBhvr>
                                    </p:animEffect>
                                  </p:childTnLst>
                                </p:cTn>
                              </p:par>
                            </p:childTnLst>
                          </p:cTn>
                        </p:par>
                        <p:par>
                          <p:cTn id="64" fill="hold">
                            <p:stCondLst>
                              <p:cond delay="4000"/>
                            </p:stCondLst>
                            <p:childTnLst>
                              <p:par>
                                <p:cTn id="65" presetID="22" presetClass="entr" presetSubtype="8"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left)">
                                      <p:cBhvr>
                                        <p:cTn id="67" dur="500"/>
                                        <p:tgtEl>
                                          <p:spTgt spid="25"/>
                                        </p:tgtEl>
                                      </p:cBhvr>
                                    </p:animEffect>
                                  </p:childTnLst>
                                </p:cTn>
                              </p:par>
                              <p:par>
                                <p:cTn id="68" presetID="47" presetClass="entr" presetSubtype="0" fill="hold" grpId="0" nodeType="withEffect">
                                  <p:stCondLst>
                                    <p:cond delay="200"/>
                                  </p:stCondLst>
                                  <p:childTnLst>
                                    <p:set>
                                      <p:cBhvr>
                                        <p:cTn id="69" dur="1" fill="hold">
                                          <p:stCondLst>
                                            <p:cond delay="0"/>
                                          </p:stCondLst>
                                        </p:cTn>
                                        <p:tgtEl>
                                          <p:spTgt spid="86"/>
                                        </p:tgtEl>
                                        <p:attrNameLst>
                                          <p:attrName>style.visibility</p:attrName>
                                        </p:attrNameLst>
                                      </p:cBhvr>
                                      <p:to>
                                        <p:strVal val="visible"/>
                                      </p:to>
                                    </p:set>
                                    <p:animEffect transition="in" filter="fade">
                                      <p:cBhvr>
                                        <p:cTn id="70" dur="1000"/>
                                        <p:tgtEl>
                                          <p:spTgt spid="86"/>
                                        </p:tgtEl>
                                      </p:cBhvr>
                                    </p:animEffect>
                                    <p:anim calcmode="lin" valueType="num">
                                      <p:cBhvr>
                                        <p:cTn id="71" dur="1000" fill="hold"/>
                                        <p:tgtEl>
                                          <p:spTgt spid="86"/>
                                        </p:tgtEl>
                                        <p:attrNameLst>
                                          <p:attrName>ppt_x</p:attrName>
                                        </p:attrNameLst>
                                      </p:cBhvr>
                                      <p:tavLst>
                                        <p:tav tm="0">
                                          <p:val>
                                            <p:strVal val="#ppt_x"/>
                                          </p:val>
                                        </p:tav>
                                        <p:tav tm="100000">
                                          <p:val>
                                            <p:strVal val="#ppt_x"/>
                                          </p:val>
                                        </p:tav>
                                      </p:tavLst>
                                    </p:anim>
                                    <p:anim calcmode="lin" valueType="num">
                                      <p:cBhvr>
                                        <p:cTn id="72" dur="1000" fill="hold"/>
                                        <p:tgtEl>
                                          <p:spTgt spid="86"/>
                                        </p:tgtEl>
                                        <p:attrNameLst>
                                          <p:attrName>ppt_y</p:attrName>
                                        </p:attrNameLst>
                                      </p:cBhvr>
                                      <p:tavLst>
                                        <p:tav tm="0">
                                          <p:val>
                                            <p:strVal val="#ppt_y-.1"/>
                                          </p:val>
                                        </p:tav>
                                        <p:tav tm="100000">
                                          <p:val>
                                            <p:strVal val="#ppt_y"/>
                                          </p:val>
                                        </p:tav>
                                      </p:tavLst>
                                    </p:anim>
                                  </p:childTnLst>
                                </p:cTn>
                              </p:par>
                              <p:par>
                                <p:cTn id="73" presetID="10" presetClass="entr" presetSubtype="0" fill="hold" grpId="0" nodeType="withEffect">
                                  <p:stCondLst>
                                    <p:cond delay="400"/>
                                  </p:stCondLst>
                                  <p:childTnLst>
                                    <p:set>
                                      <p:cBhvr>
                                        <p:cTn id="74" dur="1" fill="hold">
                                          <p:stCondLst>
                                            <p:cond delay="0"/>
                                          </p:stCondLst>
                                        </p:cTn>
                                        <p:tgtEl>
                                          <p:spTgt spid="82"/>
                                        </p:tgtEl>
                                        <p:attrNameLst>
                                          <p:attrName>style.visibility</p:attrName>
                                        </p:attrNameLst>
                                      </p:cBhvr>
                                      <p:to>
                                        <p:strVal val="visible"/>
                                      </p:to>
                                    </p:set>
                                    <p:animEffect transition="in" filter="fade">
                                      <p:cBhvr>
                                        <p:cTn id="75" dur="1000"/>
                                        <p:tgtEl>
                                          <p:spTgt spid="82"/>
                                        </p:tgtEl>
                                      </p:cBhvr>
                                    </p:animEffect>
                                  </p:childTnLst>
                                </p:cTn>
                              </p:par>
                              <p:par>
                                <p:cTn id="76" presetID="10" presetClass="entr" presetSubtype="0" fill="hold" nodeType="withEffect">
                                  <p:stCondLst>
                                    <p:cond delay="600"/>
                                  </p:stCondLst>
                                  <p:childTnLst>
                                    <p:set>
                                      <p:cBhvr>
                                        <p:cTn id="77" dur="1" fill="hold">
                                          <p:stCondLst>
                                            <p:cond delay="0"/>
                                          </p:stCondLst>
                                        </p:cTn>
                                        <p:tgtEl>
                                          <p:spTgt spid="84"/>
                                        </p:tgtEl>
                                        <p:attrNameLst>
                                          <p:attrName>style.visibility</p:attrName>
                                        </p:attrNameLst>
                                      </p:cBhvr>
                                      <p:to>
                                        <p:strVal val="visible"/>
                                      </p:to>
                                    </p:set>
                                    <p:animEffect transition="in" filter="fade">
                                      <p:cBhvr>
                                        <p:cTn id="78" dur="1000"/>
                                        <p:tgtEl>
                                          <p:spTgt spid="84"/>
                                        </p:tgtEl>
                                      </p:cBhvr>
                                    </p:animEffect>
                                  </p:childTnLst>
                                </p:cTn>
                              </p:par>
                              <p:par>
                                <p:cTn id="79" presetID="47" presetClass="entr" presetSubtype="0" fill="hold" grpId="0" nodeType="withEffect">
                                  <p:stCondLst>
                                    <p:cond delay="80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22" presetClass="entr" presetSubtype="2" fill="hold" nodeType="withEffect">
                                  <p:stCondLst>
                                    <p:cond delay="1000"/>
                                  </p:stCondLst>
                                  <p:childTnLst>
                                    <p:set>
                                      <p:cBhvr>
                                        <p:cTn id="85" dur="1" fill="hold">
                                          <p:stCondLst>
                                            <p:cond delay="0"/>
                                          </p:stCondLst>
                                        </p:cTn>
                                        <p:tgtEl>
                                          <p:spTgt spid="87"/>
                                        </p:tgtEl>
                                        <p:attrNameLst>
                                          <p:attrName>style.visibility</p:attrName>
                                        </p:attrNameLst>
                                      </p:cBhvr>
                                      <p:to>
                                        <p:strVal val="visible"/>
                                      </p:to>
                                    </p:set>
                                    <p:animEffect transition="in" filter="wipe(right)">
                                      <p:cBhvr>
                                        <p:cTn id="86" dur="500"/>
                                        <p:tgtEl>
                                          <p:spTgt spid="87"/>
                                        </p:tgtEl>
                                      </p:cBhvr>
                                    </p:animEffect>
                                  </p:childTnLst>
                                </p:cTn>
                              </p:par>
                              <p:par>
                                <p:cTn id="87" presetID="10" presetClass="entr" presetSubtype="0" fill="hold" grpId="0" nodeType="withEffect">
                                  <p:stCondLst>
                                    <p:cond delay="60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childTnLst>
                                </p:cTn>
                              </p:par>
                              <p:par>
                                <p:cTn id="90" presetID="10" presetClass="entr" presetSubtype="0" fill="hold" nodeType="withEffect">
                                  <p:stCondLst>
                                    <p:cond delay="800"/>
                                  </p:stCondLst>
                                  <p:childTnLst>
                                    <p:set>
                                      <p:cBhvr>
                                        <p:cTn id="91" dur="1" fill="hold">
                                          <p:stCondLst>
                                            <p:cond delay="0"/>
                                          </p:stCondLst>
                                        </p:cTn>
                                        <p:tgtEl>
                                          <p:spTgt spid="83"/>
                                        </p:tgtEl>
                                        <p:attrNameLst>
                                          <p:attrName>style.visibility</p:attrName>
                                        </p:attrNameLst>
                                      </p:cBhvr>
                                      <p:to>
                                        <p:strVal val="visible"/>
                                      </p:to>
                                    </p:set>
                                    <p:animEffect transition="in" filter="fade">
                                      <p:cBhvr>
                                        <p:cTn id="92" dur="1000"/>
                                        <p:tgtEl>
                                          <p:spTgt spid="83"/>
                                        </p:tgtEl>
                                      </p:cBhvr>
                                    </p:animEffect>
                                  </p:childTnLst>
                                </p:cTn>
                              </p:par>
                              <p:par>
                                <p:cTn id="93" presetID="47" presetClass="entr" presetSubtype="0" fill="hold" grpId="0" nodeType="withEffect">
                                  <p:stCondLst>
                                    <p:cond delay="1000"/>
                                  </p:stCondLst>
                                  <p:childTnLst>
                                    <p:set>
                                      <p:cBhvr>
                                        <p:cTn id="94" dur="1" fill="hold">
                                          <p:stCondLst>
                                            <p:cond delay="0"/>
                                          </p:stCondLst>
                                        </p:cTn>
                                        <p:tgtEl>
                                          <p:spTgt spid="33"/>
                                        </p:tgtEl>
                                        <p:attrNameLst>
                                          <p:attrName>style.visibility</p:attrName>
                                        </p:attrNameLst>
                                      </p:cBhvr>
                                      <p:to>
                                        <p:strVal val="visible"/>
                                      </p:to>
                                    </p:set>
                                    <p:animEffect transition="in" filter="fade">
                                      <p:cBhvr>
                                        <p:cTn id="95" dur="1000"/>
                                        <p:tgtEl>
                                          <p:spTgt spid="33"/>
                                        </p:tgtEl>
                                      </p:cBhvr>
                                    </p:animEffect>
                                    <p:anim calcmode="lin" valueType="num">
                                      <p:cBhvr>
                                        <p:cTn id="96" dur="1000" fill="hold"/>
                                        <p:tgtEl>
                                          <p:spTgt spid="33"/>
                                        </p:tgtEl>
                                        <p:attrNameLst>
                                          <p:attrName>ppt_x</p:attrName>
                                        </p:attrNameLst>
                                      </p:cBhvr>
                                      <p:tavLst>
                                        <p:tav tm="0">
                                          <p:val>
                                            <p:strVal val="#ppt_x"/>
                                          </p:val>
                                        </p:tav>
                                        <p:tav tm="100000">
                                          <p:val>
                                            <p:strVal val="#ppt_x"/>
                                          </p:val>
                                        </p:tav>
                                      </p:tavLst>
                                    </p:anim>
                                    <p:anim calcmode="lin" valueType="num">
                                      <p:cBhvr>
                                        <p:cTn id="97" dur="1000" fill="hold"/>
                                        <p:tgtEl>
                                          <p:spTgt spid="33"/>
                                        </p:tgtEl>
                                        <p:attrNameLst>
                                          <p:attrName>ppt_y</p:attrName>
                                        </p:attrNameLst>
                                      </p:cBhvr>
                                      <p:tavLst>
                                        <p:tav tm="0">
                                          <p:val>
                                            <p:strVal val="#ppt_y-.1"/>
                                          </p:val>
                                        </p:tav>
                                        <p:tav tm="100000">
                                          <p:val>
                                            <p:strVal val="#ppt_y"/>
                                          </p:val>
                                        </p:tav>
                                      </p:tavLst>
                                    </p:anim>
                                  </p:childTnLst>
                                </p:cTn>
                              </p:par>
                              <p:par>
                                <p:cTn id="98" presetID="22" presetClass="entr" presetSubtype="2" fill="hold" nodeType="withEffect">
                                  <p:stCondLst>
                                    <p:cond delay="1200"/>
                                  </p:stCondLst>
                                  <p:childTnLst>
                                    <p:set>
                                      <p:cBhvr>
                                        <p:cTn id="99" dur="1" fill="hold">
                                          <p:stCondLst>
                                            <p:cond delay="0"/>
                                          </p:stCondLst>
                                        </p:cTn>
                                        <p:tgtEl>
                                          <p:spTgt spid="90"/>
                                        </p:tgtEl>
                                        <p:attrNameLst>
                                          <p:attrName>style.visibility</p:attrName>
                                        </p:attrNameLst>
                                      </p:cBhvr>
                                      <p:to>
                                        <p:strVal val="visible"/>
                                      </p:to>
                                    </p:set>
                                    <p:animEffect transition="in" filter="wipe(right)">
                                      <p:cBhvr>
                                        <p:cTn id="100" dur="500"/>
                                        <p:tgtEl>
                                          <p:spTgt spid="90"/>
                                        </p:tgtEl>
                                      </p:cBhvr>
                                    </p:animEffect>
                                  </p:childTnLst>
                                </p:cTn>
                              </p:par>
                              <p:par>
                                <p:cTn id="101" presetID="10" presetClass="entr" presetSubtype="0" fill="hold" grpId="0" nodeType="withEffect">
                                  <p:stCondLst>
                                    <p:cond delay="1400"/>
                                  </p:stCondLst>
                                  <p:childTnLst>
                                    <p:set>
                                      <p:cBhvr>
                                        <p:cTn id="102" dur="1" fill="hold">
                                          <p:stCondLst>
                                            <p:cond delay="0"/>
                                          </p:stCondLst>
                                        </p:cTn>
                                        <p:tgtEl>
                                          <p:spTgt spid="45"/>
                                        </p:tgtEl>
                                        <p:attrNameLst>
                                          <p:attrName>style.visibility</p:attrName>
                                        </p:attrNameLst>
                                      </p:cBhvr>
                                      <p:to>
                                        <p:strVal val="visible"/>
                                      </p:to>
                                    </p:set>
                                    <p:animEffect transition="in" filter="fade">
                                      <p:cBhvr>
                                        <p:cTn id="103" dur="1000"/>
                                        <p:tgtEl>
                                          <p:spTgt spid="45"/>
                                        </p:tgtEl>
                                      </p:cBhvr>
                                    </p:animEffec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5" grpId="0" animBg="1"/>
      <p:bldP spid="25" grpId="0" animBg="1"/>
      <p:bldP spid="76" grpId="0" animBg="1"/>
      <p:bldP spid="75" grpId="0" animBg="1"/>
      <p:bldP spid="72" grpId="0" animBg="1"/>
      <p:bldP spid="73" grpId="0" animBg="1"/>
      <p:bldP spid="74" grpId="0" animBg="1"/>
      <p:bldP spid="29" grpId="0"/>
      <p:bldP spid="33" grpId="0" animBg="1"/>
      <p:bldP spid="34" grpId="0" animBg="1"/>
      <p:bldP spid="39" grpId="0"/>
      <p:bldP spid="45" grpId="0"/>
      <p:bldP spid="26" grpId="0"/>
      <p:bldP spid="36" grpId="0"/>
      <p:bldP spid="37" grpId="0"/>
      <p:bldP spid="77" grpId="0" animBg="1"/>
      <p:bldP spid="78" grpId="0"/>
      <p:bldP spid="79" grpId="0" animBg="1"/>
      <p:bldP spid="80" grpId="0"/>
      <p:bldP spid="82" grpId="0"/>
      <p:bldP spid="5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bwMode="auto">
          <a:xfrm>
            <a:off x="0" y="1745673"/>
            <a:ext cx="9144000" cy="3791527"/>
          </a:xfrm>
          <a:prstGeom prst="rect">
            <a:avLst/>
          </a:prstGeom>
          <a:gradFill flip="none" rotWithShape="1">
            <a:gsLst>
              <a:gs pos="0">
                <a:schemeClr val="bg2">
                  <a:lumMod val="25000"/>
                </a:schemeClr>
              </a:gs>
              <a:gs pos="52000">
                <a:schemeClr val="tx1">
                  <a:lumMod val="50000"/>
                  <a:lumOff val="50000"/>
                </a:schemeClr>
              </a:gs>
              <a:gs pos="100000">
                <a:schemeClr val="bg2">
                  <a:lumMod val="25000"/>
                </a:schemeClr>
              </a:gs>
            </a:gsLst>
            <a:lin ang="36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sp>
        <p:nvSpPr>
          <p:cNvPr id="56" name="Round Same Side Corner Rectangle 55"/>
          <p:cNvSpPr/>
          <p:nvPr/>
        </p:nvSpPr>
        <p:spPr bwMode="auto">
          <a:xfrm flipH="1">
            <a:off x="5308600" y="1244600"/>
            <a:ext cx="3475182" cy="2362200"/>
          </a:xfrm>
          <a:prstGeom prst="round2SameRect">
            <a:avLst>
              <a:gd name="adj1" fmla="val 5585"/>
              <a:gd name="adj2" fmla="val 0"/>
            </a:avLst>
          </a:prstGeom>
          <a:gradFill flip="none" rotWithShape="1">
            <a:gsLst>
              <a:gs pos="0">
                <a:schemeClr val="accent1">
                  <a:lumMod val="75000"/>
                  <a:alpha val="80000"/>
                </a:schemeClr>
              </a:gs>
              <a:gs pos="52000">
                <a:srgbClr xmlns:mc="http://schemas.openxmlformats.org/markup-compatibility/2006" xmlns:a14="http://schemas.microsoft.com/office/drawing/2007/7/7/main" val="C00000" mc:Ignorable="">
                  <a:alpha val="70000"/>
                </a:srgbClr>
              </a:gs>
              <a:gs pos="100000">
                <a:schemeClr val="accent1">
                  <a:lumMod val="50000"/>
                  <a:alpha val="80000"/>
                </a:schemeClr>
              </a:gs>
            </a:gsLst>
            <a:lin ang="270000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t" anchorCtr="0"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r>
              <a:rPr lang="en-US" altLang="zh-CN" sz="2400" dirty="0" smtClean="0">
                <a:gradFill flip="none" rotWithShape="1">
                  <a:gsLst>
                    <a:gs pos="0">
                      <a:schemeClr val="bg1"/>
                    </a:gs>
                    <a:gs pos="52000">
                      <a:schemeClr val="bg1">
                        <a:lumMod val="95000"/>
                      </a:schemeClr>
                    </a:gs>
                    <a:gs pos="100000">
                      <a:schemeClr val="bg1">
                        <a:lumMod val="95000"/>
                      </a:schemeClr>
                    </a:gs>
                  </a:gsLst>
                  <a:lin ang="5400000" scaled="1"/>
                  <a:tileRect/>
                </a:gradFill>
                <a:latin typeface="Segoe" pitchFamily="34" charset="0"/>
              </a:rPr>
              <a:t>Trends</a:t>
            </a:r>
            <a:endParaRPr lang="en-US" altLang="zh-CN" sz="2400" dirty="0">
              <a:gradFill flip="none" rotWithShape="1">
                <a:gsLst>
                  <a:gs pos="0">
                    <a:schemeClr val="bg1"/>
                  </a:gs>
                  <a:gs pos="52000">
                    <a:schemeClr val="bg1">
                      <a:lumMod val="95000"/>
                    </a:schemeClr>
                  </a:gs>
                  <a:gs pos="100000">
                    <a:schemeClr val="bg1">
                      <a:lumMod val="95000"/>
                    </a:schemeClr>
                  </a:gs>
                </a:gsLst>
                <a:lin ang="5400000" scaled="1"/>
                <a:tileRect/>
              </a:gradFill>
              <a:latin typeface="Segoe" pitchFamily="34" charset="0"/>
            </a:endParaRPr>
          </a:p>
        </p:txBody>
      </p:sp>
      <p:sp>
        <p:nvSpPr>
          <p:cNvPr id="57" name="Rectangle 56"/>
          <p:cNvSpPr/>
          <p:nvPr/>
        </p:nvSpPr>
        <p:spPr bwMode="auto">
          <a:xfrm>
            <a:off x="5156200" y="1745015"/>
            <a:ext cx="3784600" cy="1925285"/>
          </a:xfrm>
          <a:prstGeom prst="rect">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sp>
        <p:nvSpPr>
          <p:cNvPr id="2" name="Title 1"/>
          <p:cNvSpPr>
            <a:spLocks noGrp="1"/>
          </p:cNvSpPr>
          <p:nvPr>
            <p:ph type="title"/>
          </p:nvPr>
        </p:nvSpPr>
        <p:spPr/>
        <p:txBody>
          <a:bodyPr/>
          <a:lstStyle/>
          <a:p>
            <a:r>
              <a:rPr lang="en-US" dirty="0" smtClean="0"/>
              <a:t>Challenges: People vs. Hardware</a:t>
            </a:r>
            <a:endParaRPr lang="en-US" dirty="0"/>
          </a:p>
        </p:txBody>
      </p:sp>
      <p:sp>
        <p:nvSpPr>
          <p:cNvPr id="31" name="Content Placeholder 2"/>
          <p:cNvSpPr txBox="1">
            <a:spLocks/>
          </p:cNvSpPr>
          <p:nvPr/>
        </p:nvSpPr>
        <p:spPr>
          <a:xfrm>
            <a:off x="5257800" y="2052664"/>
            <a:ext cx="3733800" cy="1427136"/>
          </a:xfrm>
          <a:prstGeom prst="rect">
            <a:avLst/>
          </a:prstGeom>
          <a:noFill/>
          <a:ln w="12700" cap="flat" cmpd="sng" algn="ctr">
            <a:noFill/>
            <a:prstDash val="solid"/>
            <a:round/>
            <a:headEnd type="none" w="med" len="med"/>
            <a:tailEnd type="none" w="med" len="med"/>
          </a:ln>
          <a:effectLst/>
        </p:spPr>
        <p:txBody>
          <a:bodyPr/>
          <a:lstStyle/>
          <a:p>
            <a:pPr marL="177800" marR="0" lvl="0" indent="-177800" fontAlgn="auto">
              <a:spcAft>
                <a:spcPts val="600"/>
              </a:spcAft>
              <a:buClr>
                <a:schemeClr val="tx1">
                  <a:lumMod val="95000"/>
                  <a:lumOff val="5000"/>
                </a:schemeClr>
              </a:buClr>
              <a:buSzPct val="100000"/>
              <a:buFont typeface="Arial" pitchFamily="34" charset="0"/>
              <a:buChar char="•"/>
              <a:tabLst/>
              <a:defRPr/>
            </a:pPr>
            <a:r>
              <a:rPr lang="en-US" sz="14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Database apps increasing at </a:t>
            </a:r>
            <a:br>
              <a:rPr lang="en-US" sz="14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br>
            <a:r>
              <a:rPr lang="en-US" sz="14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a higher rate than DBAs</a:t>
            </a:r>
          </a:p>
          <a:p>
            <a:pPr marL="344488" lvl="2" indent="-177800">
              <a:spcAft>
                <a:spcPts val="600"/>
              </a:spcAft>
              <a:buClr>
                <a:schemeClr val="tx1">
                  <a:lumMod val="95000"/>
                  <a:lumOff val="5000"/>
                </a:schemeClr>
              </a:buClr>
              <a:buSzPct val="100000"/>
              <a:buFont typeface="Arial" pitchFamily="34" charset="0"/>
              <a:buChar char="•"/>
            </a:pPr>
            <a:r>
              <a:rPr lang="en-US" sz="12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Overburdened DBAs</a:t>
            </a:r>
          </a:p>
          <a:p>
            <a:pPr marL="177800" lvl="0" indent="-177800">
              <a:spcAft>
                <a:spcPts val="600"/>
              </a:spcAft>
              <a:buClr>
                <a:schemeClr val="tx1">
                  <a:lumMod val="95000"/>
                  <a:lumOff val="5000"/>
                </a:schemeClr>
              </a:buClr>
              <a:buSzPct val="100000"/>
              <a:buFont typeface="Arial" pitchFamily="34" charset="0"/>
              <a:buChar char="•"/>
              <a:defRPr/>
            </a:pPr>
            <a:r>
              <a:rPr lang="en-US" sz="14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Hardware computing capacity exploding</a:t>
            </a:r>
          </a:p>
          <a:p>
            <a:pPr marL="344488" lvl="2" indent="-177800">
              <a:spcAft>
                <a:spcPts val="600"/>
              </a:spcAft>
              <a:buClr>
                <a:schemeClr val="tx1">
                  <a:lumMod val="95000"/>
                  <a:lumOff val="5000"/>
                </a:schemeClr>
              </a:buClr>
              <a:buSzPct val="100000"/>
              <a:buFont typeface="Arial" pitchFamily="34" charset="0"/>
              <a:buChar char="•"/>
            </a:pPr>
            <a:r>
              <a:rPr lang="en-US" sz="12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Underutilized hardware</a:t>
            </a:r>
          </a:p>
          <a:p>
            <a:pPr marL="0" lvl="2" indent="-114300">
              <a:lnSpc>
                <a:spcPct val="90000"/>
              </a:lnSpc>
              <a:spcBef>
                <a:spcPct val="20000"/>
              </a:spcBef>
              <a:spcAft>
                <a:spcPts val="600"/>
              </a:spcAft>
              <a:buClr>
                <a:schemeClr val="bg1"/>
              </a:buClr>
              <a:buSzPct val="100000"/>
            </a:pPr>
            <a:endParaRPr lang="en-US" sz="12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endParaRPr>
          </a:p>
          <a:p>
            <a:pPr marR="0" lvl="0" indent="-114300" fontAlgn="auto">
              <a:lnSpc>
                <a:spcPct val="90000"/>
              </a:lnSpc>
              <a:spcBef>
                <a:spcPct val="20000"/>
              </a:spcBef>
              <a:spcAft>
                <a:spcPts val="600"/>
              </a:spcAft>
              <a:buClr>
                <a:schemeClr val="bg1"/>
              </a:buClr>
              <a:buSzPct val="100000"/>
              <a:tabLst/>
              <a:defRPr/>
            </a:pPr>
            <a:endParaRPr lang="en-US" sz="12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endParaRPr>
          </a:p>
        </p:txBody>
      </p:sp>
      <p:grpSp>
        <p:nvGrpSpPr>
          <p:cNvPr id="58" name="Group 57"/>
          <p:cNvGrpSpPr/>
          <p:nvPr/>
        </p:nvGrpSpPr>
        <p:grpSpPr>
          <a:xfrm>
            <a:off x="311150" y="1943100"/>
            <a:ext cx="4667247" cy="3408705"/>
            <a:chOff x="654050" y="1803400"/>
            <a:chExt cx="4667247" cy="3408705"/>
          </a:xfrm>
        </p:grpSpPr>
        <p:sp>
          <p:nvSpPr>
            <p:cNvPr id="54" name="Round Same Side Corner Rectangle 53"/>
            <p:cNvSpPr/>
            <p:nvPr/>
          </p:nvSpPr>
          <p:spPr bwMode="auto">
            <a:xfrm rot="10800000">
              <a:off x="679098" y="4929118"/>
              <a:ext cx="4642199" cy="277882"/>
            </a:xfrm>
            <a:prstGeom prst="round2SameRect">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indent="-227147" algn="ctr">
                <a:lnSpc>
                  <a:spcPct val="90000"/>
                </a:lnSpc>
                <a:spcBef>
                  <a:spcPts val="630"/>
                </a:spcBef>
                <a:spcAft>
                  <a:spcPts val="400"/>
                </a:spcAft>
                <a:buClr>
                  <a:schemeClr val="bg1"/>
                </a:buClr>
                <a:buSzPct val="100000"/>
                <a:defRPr/>
              </a:pPr>
              <a:endParaRPr lang="en-US" altLang="zh-CN" sz="1600" dirty="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endParaRPr>
            </a:p>
          </p:txBody>
        </p:sp>
        <p:sp>
          <p:nvSpPr>
            <p:cNvPr id="52" name="Rectangle 51"/>
            <p:cNvSpPr/>
            <p:nvPr/>
          </p:nvSpPr>
          <p:spPr bwMode="auto">
            <a:xfrm>
              <a:off x="673100" y="1803400"/>
              <a:ext cx="4622800" cy="3060700"/>
            </a:xfrm>
            <a:prstGeom prst="rect">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xmlns:mc="http://schemas.openxmlformats.org/markup-compatibility/2006" xmlns:a14="http://schemas.microsoft.com/office/drawing/2007/7/7/main" val="FFFFFF" mc:Ignorable="">
                      <a:alpha val="33000"/>
                    </a:srgbClr>
                  </a:gs>
                  <a:gs pos="50000">
                    <a:srgbClr xmlns:mc="http://schemas.openxmlformats.org/markup-compatibility/2006" xmlns:a14="http://schemas.microsoft.com/office/drawing/2007/7/7/main" val="FFFFFF" mc:Ignorable="">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xmlns:mc="http://schemas.openxmlformats.org/markup-compatibility/2006" xmlns:a14="http://schemas.microsoft.com/office/drawing/2007/7/7/main" val="FFFF99" mc:Ignorable=""/>
                </a:buClr>
                <a:buSzPct val="120000"/>
                <a:defRPr/>
              </a:pPr>
              <a:endParaRPr lang="en-US" altLang="zh-CN" sz="3200" i="1" dirty="0" smtClean="0">
                <a:solidFill>
                  <a:srgbClr xmlns:mc="http://schemas.openxmlformats.org/markup-compatibility/2006" xmlns:a14="http://schemas.microsoft.com/office/drawing/2007/7/7/main" val="FFFFFF" mc:Ignorable=""/>
                </a:solidFill>
                <a:latin typeface="Segoe" pitchFamily="34" charset="0"/>
              </a:endParaRPr>
            </a:p>
          </p:txBody>
        </p:sp>
        <p:pic>
          <p:nvPicPr>
            <p:cNvPr id="48" name="Picture 3" descr="C:\Program Files\Microsoft Resource DVD Artwork\DVD_ART\Artwork_Imagery\Shapes and Graphics\Internet Cloud\cloud 1.png"/>
            <p:cNvPicPr>
              <a:picLocks noChangeAspect="1" noChangeArrowheads="1"/>
            </p:cNvPicPr>
            <p:nvPr/>
          </p:nvPicPr>
          <p:blipFill>
            <a:blip r:embed="rId3" cstate="print">
              <a:lum bright="100000"/>
            </a:blip>
            <a:srcRect/>
            <a:stretch>
              <a:fillRect/>
            </a:stretch>
          </p:blipFill>
          <p:spPr bwMode="auto">
            <a:xfrm>
              <a:off x="3434966" y="3486150"/>
              <a:ext cx="1765683" cy="996950"/>
            </a:xfrm>
            <a:prstGeom prst="rect">
              <a:avLst/>
            </a:prstGeom>
            <a:noFill/>
          </p:spPr>
        </p:pic>
        <p:pic>
          <p:nvPicPr>
            <p:cNvPr id="1027" name="Picture 3" descr="C:\Program Files\Microsoft Resource DVD Artwork\DVD_ART\Artwork_Imagery\Shapes and Graphics\Internet Cloud\cloud 1.png"/>
            <p:cNvPicPr>
              <a:picLocks noChangeAspect="1" noChangeArrowheads="1"/>
            </p:cNvPicPr>
            <p:nvPr/>
          </p:nvPicPr>
          <p:blipFill>
            <a:blip r:embed="rId3" cstate="print">
              <a:lum bright="100000"/>
            </a:blip>
            <a:srcRect/>
            <a:stretch>
              <a:fillRect/>
            </a:stretch>
          </p:blipFill>
          <p:spPr bwMode="auto">
            <a:xfrm>
              <a:off x="3358766" y="2393950"/>
              <a:ext cx="1765683" cy="996950"/>
            </a:xfrm>
            <a:prstGeom prst="rect">
              <a:avLst/>
            </a:prstGeom>
            <a:noFill/>
          </p:spPr>
        </p:pic>
        <p:grpSp>
          <p:nvGrpSpPr>
            <p:cNvPr id="32" name="Group 31"/>
            <p:cNvGrpSpPr/>
            <p:nvPr/>
          </p:nvGrpSpPr>
          <p:grpSpPr>
            <a:xfrm>
              <a:off x="654050" y="1816100"/>
              <a:ext cx="4641850" cy="3060700"/>
              <a:chOff x="196850" y="1841500"/>
              <a:chExt cx="4641850" cy="3060700"/>
            </a:xfrm>
          </p:grpSpPr>
          <p:cxnSp>
            <p:nvCxnSpPr>
              <p:cNvPr id="27" name="Straight Connector 26"/>
              <p:cNvCxnSpPr/>
              <p:nvPr/>
            </p:nvCxnSpPr>
            <p:spPr>
              <a:xfrm rot="5400000">
                <a:off x="-1327150" y="3371850"/>
                <a:ext cx="3060700" cy="0"/>
              </a:xfrm>
              <a:prstGeom prst="line">
                <a:avLst/>
              </a:prstGeom>
              <a:ln>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96850" y="4895850"/>
                <a:ext cx="4641850" cy="0"/>
              </a:xfrm>
              <a:prstGeom prst="line">
                <a:avLst/>
              </a:prstGeom>
              <a:ln>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3" name="Group 23"/>
            <p:cNvGrpSpPr/>
            <p:nvPr/>
          </p:nvGrpSpPr>
          <p:grpSpPr>
            <a:xfrm>
              <a:off x="789609" y="3208482"/>
              <a:ext cx="4091609" cy="1390388"/>
              <a:chOff x="510209" y="3386282"/>
              <a:chExt cx="4091609" cy="1390388"/>
            </a:xfrm>
          </p:grpSpPr>
          <p:cxnSp>
            <p:nvCxnSpPr>
              <p:cNvPr id="36" name="Straight Arrow Connector 35"/>
              <p:cNvCxnSpPr/>
              <p:nvPr/>
            </p:nvCxnSpPr>
            <p:spPr>
              <a:xfrm flipV="1">
                <a:off x="510209" y="3386282"/>
                <a:ext cx="4091609" cy="1390388"/>
              </a:xfrm>
              <a:prstGeom prst="straightConnector1">
                <a:avLst/>
              </a:prstGeom>
              <a:ln w="31750">
                <a:gradFill>
                  <a:gsLst>
                    <a:gs pos="0">
                      <a:schemeClr val="bg2"/>
                    </a:gs>
                    <a:gs pos="100000">
                      <a:schemeClr val="accent1"/>
                    </a:gs>
                  </a:gsLst>
                  <a:lin ang="5400000" scaled="0"/>
                </a:gra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rot="20471211">
                <a:off x="1561470" y="3747894"/>
                <a:ext cx="1949573" cy="276999"/>
              </a:xfrm>
              <a:prstGeom prst="rect">
                <a:avLst/>
              </a:prstGeom>
              <a:noFill/>
              <a:ln>
                <a:noFill/>
              </a:ln>
            </p:spPr>
            <p:txBody>
              <a:bodyPr wrap="none" rtlCol="0">
                <a:spAutoFit/>
              </a:bodyPr>
              <a:lstStyle/>
              <a:p>
                <a:r>
                  <a:rPr lang="en-US" sz="1200" dirty="0" smtClean="0">
                    <a:solidFill>
                      <a:schemeClr val="bg2"/>
                    </a:solidFill>
                  </a:rPr>
                  <a:t>Number of database apps</a:t>
                </a:r>
                <a:endParaRPr lang="en-US" sz="1200" dirty="0">
                  <a:solidFill>
                    <a:schemeClr val="bg2"/>
                  </a:solidFill>
                </a:endParaRPr>
              </a:p>
            </p:txBody>
          </p:sp>
        </p:grpSp>
        <p:grpSp>
          <p:nvGrpSpPr>
            <p:cNvPr id="38" name="Group 18"/>
            <p:cNvGrpSpPr/>
            <p:nvPr/>
          </p:nvGrpSpPr>
          <p:grpSpPr>
            <a:xfrm>
              <a:off x="832678" y="4273864"/>
              <a:ext cx="4091609" cy="431959"/>
              <a:chOff x="553278" y="4451664"/>
              <a:chExt cx="4091609" cy="431959"/>
            </a:xfrm>
          </p:grpSpPr>
          <p:cxnSp>
            <p:nvCxnSpPr>
              <p:cNvPr id="39" name="Straight Arrow Connector 38"/>
              <p:cNvCxnSpPr/>
              <p:nvPr/>
            </p:nvCxnSpPr>
            <p:spPr>
              <a:xfrm flipV="1">
                <a:off x="553278" y="4509288"/>
                <a:ext cx="4091609" cy="374335"/>
              </a:xfrm>
              <a:prstGeom prst="straightConnector1">
                <a:avLst/>
              </a:prstGeom>
              <a:ln w="31750">
                <a:gradFill>
                  <a:gsLst>
                    <a:gs pos="0">
                      <a:schemeClr val="bg2"/>
                    </a:gs>
                    <a:gs pos="100000">
                      <a:schemeClr val="accent1"/>
                    </a:gs>
                  </a:gsLst>
                  <a:lin ang="5400000" scaled="0"/>
                </a:gra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rot="21275575">
                <a:off x="1763381" y="4451664"/>
                <a:ext cx="1356718" cy="276999"/>
              </a:xfrm>
              <a:prstGeom prst="rect">
                <a:avLst/>
              </a:prstGeom>
              <a:noFill/>
              <a:ln w="28575">
                <a:noFill/>
              </a:ln>
            </p:spPr>
            <p:txBody>
              <a:bodyPr wrap="none" rtlCol="0">
                <a:spAutoFit/>
              </a:bodyPr>
              <a:lstStyle/>
              <a:p>
                <a:r>
                  <a:rPr lang="en-US" sz="1200" dirty="0" smtClean="0">
                    <a:solidFill>
                      <a:schemeClr val="bg2"/>
                    </a:solidFill>
                  </a:rPr>
                  <a:t>Number of DBA’s</a:t>
                </a:r>
                <a:endParaRPr lang="en-US" sz="1200" dirty="0">
                  <a:solidFill>
                    <a:schemeClr val="bg2"/>
                  </a:solidFill>
                </a:endParaRPr>
              </a:p>
            </p:txBody>
          </p:sp>
        </p:grpSp>
        <p:grpSp>
          <p:nvGrpSpPr>
            <p:cNvPr id="41" name="Group 24"/>
            <p:cNvGrpSpPr/>
            <p:nvPr/>
          </p:nvGrpSpPr>
          <p:grpSpPr>
            <a:xfrm>
              <a:off x="746539" y="2032000"/>
              <a:ext cx="3531704" cy="2459918"/>
              <a:chOff x="467139" y="2209800"/>
              <a:chExt cx="3531704" cy="2459918"/>
            </a:xfrm>
          </p:grpSpPr>
          <p:cxnSp>
            <p:nvCxnSpPr>
              <p:cNvPr id="42" name="Straight Arrow Connector 41"/>
              <p:cNvCxnSpPr/>
              <p:nvPr/>
            </p:nvCxnSpPr>
            <p:spPr>
              <a:xfrm flipV="1">
                <a:off x="467139" y="2209800"/>
                <a:ext cx="3531704" cy="2459918"/>
              </a:xfrm>
              <a:prstGeom prst="straightConnector1">
                <a:avLst/>
              </a:prstGeom>
              <a:ln w="31750">
                <a:gradFill>
                  <a:gsLst>
                    <a:gs pos="0">
                      <a:schemeClr val="bg2"/>
                    </a:gs>
                    <a:gs pos="100000">
                      <a:schemeClr val="accent1"/>
                    </a:gs>
                  </a:gsLst>
                  <a:lin ang="5400000" scaled="0"/>
                </a:gra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rot="19512018">
                <a:off x="1229746" y="2996441"/>
                <a:ext cx="2204450" cy="276999"/>
              </a:xfrm>
              <a:prstGeom prst="rect">
                <a:avLst/>
              </a:prstGeom>
              <a:noFill/>
              <a:ln>
                <a:noFill/>
              </a:ln>
            </p:spPr>
            <p:txBody>
              <a:bodyPr wrap="none" rtlCol="0">
                <a:spAutoFit/>
              </a:bodyPr>
              <a:lstStyle/>
              <a:p>
                <a:r>
                  <a:rPr lang="en-US" sz="1200" dirty="0" smtClean="0">
                    <a:solidFill>
                      <a:schemeClr val="bg2"/>
                    </a:solidFill>
                  </a:rPr>
                  <a:t>Hardware computing capacity</a:t>
                </a:r>
                <a:endParaRPr lang="en-US" sz="1200" dirty="0">
                  <a:solidFill>
                    <a:schemeClr val="bg2"/>
                  </a:solidFill>
                </a:endParaRPr>
              </a:p>
            </p:txBody>
          </p:sp>
        </p:grpSp>
        <p:sp>
          <p:nvSpPr>
            <p:cNvPr id="46" name="Rectangle 45"/>
            <p:cNvSpPr/>
            <p:nvPr/>
          </p:nvSpPr>
          <p:spPr>
            <a:xfrm>
              <a:off x="3706689" y="2634734"/>
              <a:ext cx="1050288" cy="397032"/>
            </a:xfrm>
            <a:prstGeom prst="rect">
              <a:avLst/>
            </a:prstGeom>
            <a:noFill/>
          </p:spPr>
          <p:txBody>
            <a:bodyPr wrap="none">
              <a:spAutoFit/>
            </a:bodyPr>
            <a:lstStyle/>
            <a:p>
              <a:pPr lvl="0" algn="ctr">
                <a:lnSpc>
                  <a:spcPct val="90000"/>
                </a:lnSpc>
              </a:pPr>
              <a:r>
                <a:rPr lang="en-US" sz="1100" dirty="0" smtClean="0">
                  <a:gradFill flip="none" rotWithShape="1">
                    <a:gsLst>
                      <a:gs pos="0">
                        <a:schemeClr val="tx1"/>
                      </a:gs>
                      <a:gs pos="50000">
                        <a:schemeClr val="tx1"/>
                      </a:gs>
                      <a:gs pos="100000">
                        <a:schemeClr val="tx1">
                          <a:lumMod val="95000"/>
                          <a:lumOff val="5000"/>
                        </a:schemeClr>
                      </a:gs>
                    </a:gsLst>
                    <a:lin ang="5400000" scaled="1"/>
                    <a:tileRect/>
                  </a:gradFill>
                </a:rPr>
                <a:t>Underutilized </a:t>
              </a:r>
              <a:br>
                <a:rPr lang="en-US" sz="1100" dirty="0" smtClean="0">
                  <a:gradFill flip="none" rotWithShape="1">
                    <a:gsLst>
                      <a:gs pos="0">
                        <a:schemeClr val="tx1"/>
                      </a:gs>
                      <a:gs pos="50000">
                        <a:schemeClr val="tx1"/>
                      </a:gs>
                      <a:gs pos="100000">
                        <a:schemeClr val="tx1">
                          <a:lumMod val="95000"/>
                          <a:lumOff val="5000"/>
                        </a:schemeClr>
                      </a:gs>
                    </a:gsLst>
                    <a:lin ang="5400000" scaled="1"/>
                    <a:tileRect/>
                  </a:gradFill>
                </a:rPr>
              </a:br>
              <a:r>
                <a:rPr lang="en-US" sz="1100" dirty="0" smtClean="0">
                  <a:gradFill flip="none" rotWithShape="1">
                    <a:gsLst>
                      <a:gs pos="0">
                        <a:schemeClr val="tx1"/>
                      </a:gs>
                      <a:gs pos="50000">
                        <a:schemeClr val="tx1"/>
                      </a:gs>
                      <a:gs pos="100000">
                        <a:schemeClr val="tx1">
                          <a:lumMod val="95000"/>
                          <a:lumOff val="5000"/>
                        </a:schemeClr>
                      </a:gs>
                    </a:gsLst>
                    <a:lin ang="5400000" scaled="1"/>
                    <a:tileRect/>
                  </a:gradFill>
                </a:rPr>
                <a:t>Hardware</a:t>
              </a:r>
              <a:endParaRPr lang="en-US" sz="1100" dirty="0">
                <a:gradFill flip="none" rotWithShape="1">
                  <a:gsLst>
                    <a:gs pos="0">
                      <a:schemeClr val="tx1"/>
                    </a:gs>
                    <a:gs pos="50000">
                      <a:schemeClr val="tx1"/>
                    </a:gs>
                    <a:gs pos="100000">
                      <a:schemeClr val="tx1">
                        <a:lumMod val="95000"/>
                        <a:lumOff val="5000"/>
                      </a:schemeClr>
                    </a:gs>
                  </a:gsLst>
                  <a:lin ang="5400000" scaled="1"/>
                  <a:tileRect/>
                </a:gradFill>
              </a:endParaRPr>
            </a:p>
          </p:txBody>
        </p:sp>
        <p:sp>
          <p:nvSpPr>
            <p:cNvPr id="47" name="Rectangle 46"/>
            <p:cNvSpPr/>
            <p:nvPr/>
          </p:nvSpPr>
          <p:spPr>
            <a:xfrm>
              <a:off x="3812729" y="3726934"/>
              <a:ext cx="1117614" cy="397032"/>
            </a:xfrm>
            <a:prstGeom prst="rect">
              <a:avLst/>
            </a:prstGeom>
            <a:noFill/>
          </p:spPr>
          <p:txBody>
            <a:bodyPr wrap="none">
              <a:spAutoFit/>
            </a:bodyPr>
            <a:lstStyle/>
            <a:p>
              <a:pPr lvl="0" algn="ctr">
                <a:lnSpc>
                  <a:spcPct val="90000"/>
                </a:lnSpc>
              </a:pPr>
              <a:r>
                <a:rPr lang="en-US" sz="1100" dirty="0" smtClean="0">
                  <a:gradFill flip="none" rotWithShape="1">
                    <a:gsLst>
                      <a:gs pos="0">
                        <a:schemeClr val="tx1"/>
                      </a:gs>
                      <a:gs pos="50000">
                        <a:schemeClr val="tx1"/>
                      </a:gs>
                      <a:gs pos="100000">
                        <a:schemeClr val="tx1">
                          <a:lumMod val="95000"/>
                          <a:lumOff val="5000"/>
                        </a:schemeClr>
                      </a:gs>
                    </a:gsLst>
                    <a:lin ang="5400000" scaled="1"/>
                    <a:tileRect/>
                  </a:gradFill>
                </a:rPr>
                <a:t>Overburdened </a:t>
              </a:r>
              <a:br>
                <a:rPr lang="en-US" sz="1100" dirty="0" smtClean="0">
                  <a:gradFill flip="none" rotWithShape="1">
                    <a:gsLst>
                      <a:gs pos="0">
                        <a:schemeClr val="tx1"/>
                      </a:gs>
                      <a:gs pos="50000">
                        <a:schemeClr val="tx1"/>
                      </a:gs>
                      <a:gs pos="100000">
                        <a:schemeClr val="tx1">
                          <a:lumMod val="95000"/>
                          <a:lumOff val="5000"/>
                        </a:schemeClr>
                      </a:gs>
                    </a:gsLst>
                    <a:lin ang="5400000" scaled="1"/>
                    <a:tileRect/>
                  </a:gradFill>
                </a:rPr>
              </a:br>
              <a:r>
                <a:rPr lang="en-US" sz="1100" dirty="0" smtClean="0">
                  <a:gradFill flip="none" rotWithShape="1">
                    <a:gsLst>
                      <a:gs pos="0">
                        <a:schemeClr val="tx1"/>
                      </a:gs>
                      <a:gs pos="50000">
                        <a:schemeClr val="tx1"/>
                      </a:gs>
                      <a:gs pos="100000">
                        <a:schemeClr val="tx1">
                          <a:lumMod val="95000"/>
                          <a:lumOff val="5000"/>
                        </a:schemeClr>
                      </a:gs>
                    </a:gsLst>
                    <a:lin ang="5400000" scaled="1"/>
                    <a:tileRect/>
                  </a:gradFill>
                </a:rPr>
                <a:t>Administrators</a:t>
              </a:r>
              <a:endParaRPr lang="en-US" sz="1100" dirty="0">
                <a:gradFill flip="none" rotWithShape="1">
                  <a:gsLst>
                    <a:gs pos="0">
                      <a:schemeClr val="tx1"/>
                    </a:gs>
                    <a:gs pos="50000">
                      <a:schemeClr val="tx1"/>
                    </a:gs>
                    <a:gs pos="100000">
                      <a:schemeClr val="tx1">
                        <a:lumMod val="95000"/>
                        <a:lumOff val="5000"/>
                      </a:schemeClr>
                    </a:gs>
                  </a:gsLst>
                  <a:lin ang="5400000" scaled="1"/>
                  <a:tileRect/>
                </a:gradFill>
              </a:endParaRPr>
            </a:p>
          </p:txBody>
        </p:sp>
        <p:sp>
          <p:nvSpPr>
            <p:cNvPr id="49" name="TextBox 48"/>
            <p:cNvSpPr txBox="1"/>
            <p:nvPr/>
          </p:nvSpPr>
          <p:spPr>
            <a:xfrm>
              <a:off x="855870" y="4935106"/>
              <a:ext cx="537327" cy="276999"/>
            </a:xfrm>
            <a:prstGeom prst="rect">
              <a:avLst/>
            </a:prstGeom>
            <a:noFill/>
          </p:spPr>
          <p:txBody>
            <a:bodyPr wrap="none" rtlCol="0">
              <a:spAutoFit/>
            </a:bodyPr>
            <a:lstStyle/>
            <a:p>
              <a:r>
                <a:rPr lang="en-US" sz="1200" b="1" dirty="0" smtClean="0">
                  <a:gradFill>
                    <a:gsLst>
                      <a:gs pos="0">
                        <a:schemeClr val="tx1"/>
                      </a:gs>
                      <a:gs pos="50000">
                        <a:schemeClr val="tx1"/>
                      </a:gs>
                      <a:gs pos="100000">
                        <a:schemeClr val="tx1">
                          <a:lumMod val="95000"/>
                          <a:lumOff val="5000"/>
                        </a:schemeClr>
                      </a:gs>
                    </a:gsLst>
                    <a:lin ang="5400000" scaled="1"/>
                  </a:gradFill>
                </a:rPr>
                <a:t>1990</a:t>
              </a:r>
              <a:endParaRPr lang="en-US" sz="1200" b="1" dirty="0">
                <a:gradFill>
                  <a:gsLst>
                    <a:gs pos="0">
                      <a:schemeClr val="tx1"/>
                    </a:gs>
                    <a:gs pos="50000">
                      <a:schemeClr val="tx1"/>
                    </a:gs>
                    <a:gs pos="100000">
                      <a:schemeClr val="tx1">
                        <a:lumMod val="95000"/>
                        <a:lumOff val="5000"/>
                      </a:schemeClr>
                    </a:gs>
                  </a:gsLst>
                  <a:lin ang="5400000" scaled="1"/>
                </a:gradFill>
              </a:endParaRPr>
            </a:p>
          </p:txBody>
        </p:sp>
        <p:sp>
          <p:nvSpPr>
            <p:cNvPr id="50" name="TextBox 49"/>
            <p:cNvSpPr txBox="1"/>
            <p:nvPr/>
          </p:nvSpPr>
          <p:spPr>
            <a:xfrm>
              <a:off x="2814983" y="4935106"/>
              <a:ext cx="537327" cy="276999"/>
            </a:xfrm>
            <a:prstGeom prst="rect">
              <a:avLst/>
            </a:prstGeom>
            <a:noFill/>
          </p:spPr>
          <p:txBody>
            <a:bodyPr wrap="none" rtlCol="0">
              <a:spAutoFit/>
            </a:bodyPr>
            <a:lstStyle/>
            <a:p>
              <a:r>
                <a:rPr lang="en-US" sz="1200" b="1" dirty="0" smtClean="0">
                  <a:gradFill>
                    <a:gsLst>
                      <a:gs pos="0">
                        <a:schemeClr val="tx1"/>
                      </a:gs>
                      <a:gs pos="50000">
                        <a:schemeClr val="tx1"/>
                      </a:gs>
                      <a:gs pos="100000">
                        <a:schemeClr val="tx1">
                          <a:lumMod val="95000"/>
                          <a:lumOff val="5000"/>
                        </a:schemeClr>
                      </a:gs>
                    </a:gsLst>
                    <a:lin ang="5400000" scaled="1"/>
                  </a:gradFill>
                </a:rPr>
                <a:t>2000</a:t>
              </a:r>
              <a:endParaRPr lang="en-US" sz="1200" b="1" dirty="0">
                <a:gradFill>
                  <a:gsLst>
                    <a:gs pos="0">
                      <a:schemeClr val="tx1"/>
                    </a:gs>
                    <a:gs pos="50000">
                      <a:schemeClr val="tx1"/>
                    </a:gs>
                    <a:gs pos="100000">
                      <a:schemeClr val="tx1">
                        <a:lumMod val="95000"/>
                        <a:lumOff val="5000"/>
                      </a:schemeClr>
                    </a:gs>
                  </a:gsLst>
                  <a:lin ang="5400000" scaled="1"/>
                </a:gradFill>
              </a:endParaRPr>
            </a:p>
          </p:txBody>
        </p:sp>
        <p:sp>
          <p:nvSpPr>
            <p:cNvPr id="51" name="TextBox 50"/>
            <p:cNvSpPr txBox="1"/>
            <p:nvPr/>
          </p:nvSpPr>
          <p:spPr>
            <a:xfrm>
              <a:off x="4469848" y="4935106"/>
              <a:ext cx="537327" cy="276999"/>
            </a:xfrm>
            <a:prstGeom prst="rect">
              <a:avLst/>
            </a:prstGeom>
            <a:noFill/>
          </p:spPr>
          <p:txBody>
            <a:bodyPr wrap="none" rtlCol="0">
              <a:spAutoFit/>
            </a:bodyPr>
            <a:lstStyle/>
            <a:p>
              <a:r>
                <a:rPr lang="en-US" sz="1200" b="1" dirty="0" smtClean="0">
                  <a:gradFill>
                    <a:gsLst>
                      <a:gs pos="0">
                        <a:schemeClr val="tx1"/>
                      </a:gs>
                      <a:gs pos="50000">
                        <a:schemeClr val="tx1"/>
                      </a:gs>
                      <a:gs pos="100000">
                        <a:schemeClr val="tx1">
                          <a:lumMod val="95000"/>
                          <a:lumOff val="5000"/>
                        </a:schemeClr>
                      </a:gs>
                    </a:gsLst>
                    <a:lin ang="5400000" scaled="1"/>
                  </a:gradFill>
                </a:rPr>
                <a:t>2010</a:t>
              </a:r>
              <a:endParaRPr lang="en-US" sz="1200" b="1" dirty="0">
                <a:gradFill>
                  <a:gsLst>
                    <a:gs pos="0">
                      <a:schemeClr val="tx1"/>
                    </a:gs>
                    <a:gs pos="50000">
                      <a:schemeClr val="tx1"/>
                    </a:gs>
                    <a:gs pos="100000">
                      <a:schemeClr val="tx1">
                        <a:lumMod val="95000"/>
                        <a:lumOff val="5000"/>
                      </a:schemeClr>
                    </a:gs>
                  </a:gsLst>
                  <a:lin ang="5400000" scaled="1"/>
                </a:gradFill>
              </a:endParaRPr>
            </a:p>
          </p:txBody>
        </p:sp>
      </p:grpSp>
      <p:pic>
        <p:nvPicPr>
          <p:cNvPr id="1036" name="Picture 12" descr="C:\Program Files\Microsoft Resource DVD Artwork\DVD_ART\Artwork_Imagery\Photos_for_PPT\Soft-edge_photos\FY06 Brand - Vista IT Portraits\Windows Vista IT P FY06 Scott man standing servers serious hallway smiling suit tie.png"/>
          <p:cNvPicPr>
            <a:picLocks noChangeAspect="1" noChangeArrowheads="1"/>
          </p:cNvPicPr>
          <p:nvPr/>
        </p:nvPicPr>
        <p:blipFill>
          <a:blip r:embed="rId4" cstate="print"/>
          <a:srcRect b="32364"/>
          <a:stretch>
            <a:fillRect/>
          </a:stretch>
        </p:blipFill>
        <p:spPr bwMode="auto">
          <a:xfrm>
            <a:off x="4876800" y="3232662"/>
            <a:ext cx="4419600" cy="2317237"/>
          </a:xfrm>
          <a:prstGeom prst="rect">
            <a:avLst/>
          </a:prstGeom>
          <a:noFill/>
        </p:spPr>
      </p:pic>
    </p:spTree>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par>
                                <p:cTn id="8" presetID="47" presetClass="entr" presetSubtype="0"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1000"/>
                                        <p:tgtEl>
                                          <p:spTgt spid="58"/>
                                        </p:tgtEl>
                                      </p:cBhvr>
                                    </p:animEffect>
                                    <p:anim calcmode="lin" valueType="num">
                                      <p:cBhvr>
                                        <p:cTn id="11" dur="1000" fill="hold"/>
                                        <p:tgtEl>
                                          <p:spTgt spid="58"/>
                                        </p:tgtEl>
                                        <p:attrNameLst>
                                          <p:attrName>ppt_x</p:attrName>
                                        </p:attrNameLst>
                                      </p:cBhvr>
                                      <p:tavLst>
                                        <p:tav tm="0">
                                          <p:val>
                                            <p:strVal val="#ppt_x"/>
                                          </p:val>
                                        </p:tav>
                                        <p:tav tm="100000">
                                          <p:val>
                                            <p:strVal val="#ppt_x"/>
                                          </p:val>
                                        </p:tav>
                                      </p:tavLst>
                                    </p:anim>
                                    <p:anim calcmode="lin" valueType="num">
                                      <p:cBhvr>
                                        <p:cTn id="12" dur="1000" fill="hold"/>
                                        <p:tgtEl>
                                          <p:spTgt spid="58"/>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1000"/>
                                        <p:tgtEl>
                                          <p:spTgt spid="56"/>
                                        </p:tgtEl>
                                      </p:cBhvr>
                                    </p:animEffect>
                                    <p:anim calcmode="lin" valueType="num">
                                      <p:cBhvr>
                                        <p:cTn id="16" dur="1000" fill="hold"/>
                                        <p:tgtEl>
                                          <p:spTgt spid="56"/>
                                        </p:tgtEl>
                                        <p:attrNameLst>
                                          <p:attrName>ppt_x</p:attrName>
                                        </p:attrNameLst>
                                      </p:cBhvr>
                                      <p:tavLst>
                                        <p:tav tm="0">
                                          <p:val>
                                            <p:strVal val="#ppt_x"/>
                                          </p:val>
                                        </p:tav>
                                        <p:tav tm="100000">
                                          <p:val>
                                            <p:strVal val="#ppt_x"/>
                                          </p:val>
                                        </p:tav>
                                      </p:tavLst>
                                    </p:anim>
                                    <p:anim calcmode="lin" valueType="num">
                                      <p:cBhvr>
                                        <p:cTn id="17" dur="1000" fill="hold"/>
                                        <p:tgtEl>
                                          <p:spTgt spid="5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1000"/>
                                        <p:tgtEl>
                                          <p:spTgt spid="57"/>
                                        </p:tgtEl>
                                      </p:cBhvr>
                                    </p:animEffect>
                                    <p:anim calcmode="lin" valueType="num">
                                      <p:cBhvr>
                                        <p:cTn id="21" dur="1000" fill="hold"/>
                                        <p:tgtEl>
                                          <p:spTgt spid="57"/>
                                        </p:tgtEl>
                                        <p:attrNameLst>
                                          <p:attrName>ppt_x</p:attrName>
                                        </p:attrNameLst>
                                      </p:cBhvr>
                                      <p:tavLst>
                                        <p:tav tm="0">
                                          <p:val>
                                            <p:strVal val="#ppt_x"/>
                                          </p:val>
                                        </p:tav>
                                        <p:tav tm="100000">
                                          <p:val>
                                            <p:strVal val="#ppt_x"/>
                                          </p:val>
                                        </p:tav>
                                      </p:tavLst>
                                    </p:anim>
                                    <p:anim calcmode="lin" valueType="num">
                                      <p:cBhvr>
                                        <p:cTn id="22" dur="1000" fill="hold"/>
                                        <p:tgtEl>
                                          <p:spTgt spid="5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par>
                                <p:cTn id="28" presetID="10" presetClass="entr" presetSubtype="0" fill="hold" nodeType="withEffect">
                                  <p:stCondLst>
                                    <p:cond delay="0"/>
                                  </p:stCondLst>
                                  <p:childTnLst>
                                    <p:set>
                                      <p:cBhvr>
                                        <p:cTn id="29" dur="1" fill="hold">
                                          <p:stCondLst>
                                            <p:cond delay="0"/>
                                          </p:stCondLst>
                                        </p:cTn>
                                        <p:tgtEl>
                                          <p:spTgt spid="1036"/>
                                        </p:tgtEl>
                                        <p:attrNameLst>
                                          <p:attrName>style.visibility</p:attrName>
                                        </p:attrNameLst>
                                      </p:cBhvr>
                                      <p:to>
                                        <p:strVal val="visible"/>
                                      </p:to>
                                    </p:set>
                                    <p:animEffect transition="in" filter="fade">
                                      <p:cBhvr>
                                        <p:cTn id="30" dur="2000"/>
                                        <p:tgtEl>
                                          <p:spTgt spid="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bwMode="auto">
          <a:xfrm>
            <a:off x="0" y="1745673"/>
            <a:ext cx="9144000" cy="3791527"/>
          </a:xfrm>
          <a:prstGeom prst="rect">
            <a:avLst/>
          </a:prstGeom>
          <a:gradFill flip="none" rotWithShape="1">
            <a:gsLst>
              <a:gs pos="0">
                <a:schemeClr val="bg2">
                  <a:lumMod val="25000"/>
                </a:schemeClr>
              </a:gs>
              <a:gs pos="52000">
                <a:schemeClr val="tx1">
                  <a:lumMod val="50000"/>
                  <a:lumOff val="50000"/>
                </a:schemeClr>
              </a:gs>
              <a:gs pos="100000">
                <a:schemeClr val="bg2">
                  <a:lumMod val="25000"/>
                </a:schemeClr>
              </a:gs>
            </a:gsLst>
            <a:lin ang="36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pic>
        <p:nvPicPr>
          <p:cNvPr id="2057" name="Picture 9" descr="D:\DVD_ART36\Artwork_Imagery\Hardware Photos\OEM HW\SERVERS\enterprise server room clean room farm hoster.png"/>
          <p:cNvPicPr>
            <a:picLocks noChangeAspect="1" noChangeArrowheads="1"/>
          </p:cNvPicPr>
          <p:nvPr/>
        </p:nvPicPr>
        <p:blipFill>
          <a:blip r:embed="rId3" cstate="print"/>
          <a:srcRect r="13531"/>
          <a:stretch>
            <a:fillRect/>
          </a:stretch>
        </p:blipFill>
        <p:spPr bwMode="auto">
          <a:xfrm>
            <a:off x="3371161" y="3624943"/>
            <a:ext cx="5772839" cy="2878825"/>
          </a:xfrm>
          <a:prstGeom prst="rect">
            <a:avLst/>
          </a:prstGeom>
          <a:noFill/>
        </p:spPr>
      </p:pic>
      <p:sp>
        <p:nvSpPr>
          <p:cNvPr id="2" name="Title 1"/>
          <p:cNvSpPr>
            <a:spLocks noGrp="1"/>
          </p:cNvSpPr>
          <p:nvPr>
            <p:ph type="title"/>
          </p:nvPr>
        </p:nvSpPr>
        <p:spPr/>
        <p:txBody>
          <a:bodyPr/>
          <a:lstStyle/>
          <a:p>
            <a:r>
              <a:rPr lang="en-US" dirty="0" smtClean="0"/>
              <a:t>Challenges: Real world problems</a:t>
            </a:r>
            <a:endParaRPr lang="en-US" dirty="0"/>
          </a:p>
        </p:txBody>
      </p:sp>
      <p:sp>
        <p:nvSpPr>
          <p:cNvPr id="12" name="TextBox 11"/>
          <p:cNvSpPr txBox="1"/>
          <p:nvPr/>
        </p:nvSpPr>
        <p:spPr>
          <a:xfrm>
            <a:off x="14951181" y="6066835"/>
            <a:ext cx="2357332" cy="308803"/>
          </a:xfrm>
          <a:prstGeom prst="rect">
            <a:avLst/>
          </a:prstGeom>
          <a:noFill/>
        </p:spPr>
        <p:txBody>
          <a:bodyPr wrap="square" rtlCol="0">
            <a:spAutoFit/>
          </a:bodyPr>
          <a:lstStyle/>
          <a:p>
            <a:r>
              <a:rPr lang="en-US" dirty="0" smtClean="0">
                <a:solidFill>
                  <a:schemeClr val="bg2"/>
                </a:solidFill>
              </a:rPr>
              <a:t>App Sophistication</a:t>
            </a:r>
            <a:endParaRPr lang="en-US" dirty="0">
              <a:solidFill>
                <a:schemeClr val="bg2"/>
              </a:solidFill>
            </a:endParaRPr>
          </a:p>
        </p:txBody>
      </p:sp>
      <p:sp>
        <p:nvSpPr>
          <p:cNvPr id="13" name="TextBox 12"/>
          <p:cNvSpPr txBox="1"/>
          <p:nvPr/>
        </p:nvSpPr>
        <p:spPr>
          <a:xfrm>
            <a:off x="14441488" y="3945919"/>
            <a:ext cx="386003" cy="2057205"/>
          </a:xfrm>
          <a:prstGeom prst="rect">
            <a:avLst/>
          </a:prstGeom>
          <a:noFill/>
        </p:spPr>
        <p:txBody>
          <a:bodyPr vert="vert270" wrap="square" rtlCol="0">
            <a:spAutoFit/>
          </a:bodyPr>
          <a:lstStyle/>
          <a:p>
            <a:r>
              <a:rPr lang="en-US" dirty="0" smtClean="0">
                <a:solidFill>
                  <a:schemeClr val="bg2"/>
                </a:solidFill>
              </a:rPr>
              <a:t>Number of Apps</a:t>
            </a:r>
            <a:endParaRPr lang="en-US" dirty="0">
              <a:solidFill>
                <a:schemeClr val="bg2"/>
              </a:solidFill>
            </a:endParaRPr>
          </a:p>
        </p:txBody>
      </p:sp>
      <p:sp>
        <p:nvSpPr>
          <p:cNvPr id="49" name="Footer Placeholder 73"/>
          <p:cNvSpPr txBox="1">
            <a:spLocks/>
          </p:cNvSpPr>
          <p:nvPr/>
        </p:nvSpPr>
        <p:spPr>
          <a:xfrm>
            <a:off x="0" y="6472238"/>
            <a:ext cx="4510088" cy="365125"/>
          </a:xfrm>
          <a:prstGeom prst="rect">
            <a:avLst/>
          </a:prstGeom>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chemeClr val="bg2">
                  <a:lumMod val="85000"/>
                </a:schemeClr>
              </a:solidFill>
              <a:effectLst/>
              <a:uLnTx/>
              <a:uFillTx/>
              <a:latin typeface="+mn-lt"/>
              <a:ea typeface="+mn-ea"/>
              <a:cs typeface="+mn-cs"/>
            </a:endParaRPr>
          </a:p>
        </p:txBody>
      </p:sp>
      <p:sp>
        <p:nvSpPr>
          <p:cNvPr id="34" name="TextBox 33"/>
          <p:cNvSpPr txBox="1"/>
          <p:nvPr/>
        </p:nvSpPr>
        <p:spPr>
          <a:xfrm>
            <a:off x="617872" y="5753454"/>
            <a:ext cx="3886200" cy="861774"/>
          </a:xfrm>
          <a:prstGeom prst="rect">
            <a:avLst/>
          </a:prstGeom>
          <a:noFill/>
        </p:spPr>
        <p:txBody>
          <a:bodyPr wrap="square" rtlCol="0">
            <a:spAutoFit/>
          </a:bodyPr>
          <a:lstStyle/>
          <a:p>
            <a:pPr marL="457200" indent="-457200"/>
            <a:r>
              <a:rPr lang="en-US" sz="1600" dirty="0" smtClean="0">
                <a:solidFill>
                  <a:schemeClr val="bg1"/>
                </a:solidFill>
                <a:latin typeface="Segoe UI" pitchFamily="34" charset="0"/>
              </a:rPr>
              <a:t>Findings confirm challenges</a:t>
            </a:r>
          </a:p>
          <a:p>
            <a:pPr marL="457200" indent="-457200"/>
            <a:endParaRPr lang="en-US" sz="1600" dirty="0" smtClean="0">
              <a:solidFill>
                <a:schemeClr val="bg1"/>
              </a:solidFill>
              <a:latin typeface="Segoe UI" pitchFamily="34" charset="0"/>
            </a:endParaRPr>
          </a:p>
          <a:p>
            <a:pPr marL="457200" indent="-457200"/>
            <a:r>
              <a:rPr lang="en-US" sz="1600" dirty="0" smtClean="0">
                <a:solidFill>
                  <a:schemeClr val="bg1"/>
                </a:solidFill>
                <a:latin typeface="Segoe UI" pitchFamily="34" charset="0"/>
              </a:rPr>
              <a:t>Focus on tier 2-3 apps </a:t>
            </a:r>
            <a:endParaRPr lang="en-US" sz="1600" dirty="0">
              <a:solidFill>
                <a:schemeClr val="bg1"/>
              </a:solidFill>
              <a:latin typeface="Segoe UI" pitchFamily="34" charset="0"/>
            </a:endParaRPr>
          </a:p>
        </p:txBody>
      </p:sp>
      <p:sp>
        <p:nvSpPr>
          <p:cNvPr id="46" name="Round Same Side Corner Rectangle 45"/>
          <p:cNvSpPr/>
          <p:nvPr/>
        </p:nvSpPr>
        <p:spPr bwMode="auto">
          <a:xfrm flipH="1">
            <a:off x="4992231" y="1572152"/>
            <a:ext cx="3475182" cy="1703316"/>
          </a:xfrm>
          <a:prstGeom prst="round2SameRect">
            <a:avLst>
              <a:gd name="adj1" fmla="val 5585"/>
              <a:gd name="adj2" fmla="val 0"/>
            </a:avLst>
          </a:prstGeom>
          <a:gradFill flip="none" rotWithShape="1">
            <a:gsLst>
              <a:gs pos="0">
                <a:schemeClr val="accent1">
                  <a:lumMod val="75000"/>
                  <a:alpha val="80000"/>
                </a:schemeClr>
              </a:gs>
              <a:gs pos="52000">
                <a:srgbClr xmlns:mc="http://schemas.openxmlformats.org/markup-compatibility/2006" xmlns:a14="http://schemas.microsoft.com/office/drawing/2007/7/7/main" val="C00000" mc:Ignorable="">
                  <a:alpha val="70000"/>
                </a:srgbClr>
              </a:gs>
              <a:gs pos="100000">
                <a:schemeClr val="accent1">
                  <a:lumMod val="50000"/>
                  <a:alpha val="80000"/>
                </a:schemeClr>
              </a:gs>
            </a:gsLst>
            <a:lin ang="270000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91440" rIns="54852" bIns="41145" numCol="1" rtlCol="0" anchor="t" anchorCtr="0"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r>
              <a:rPr lang="en-US" altLang="zh-CN" sz="2000" dirty="0" smtClean="0">
                <a:gradFill flip="none" rotWithShape="1">
                  <a:gsLst>
                    <a:gs pos="0">
                      <a:schemeClr val="bg1"/>
                    </a:gs>
                    <a:gs pos="52000">
                      <a:schemeClr val="bg1">
                        <a:lumMod val="95000"/>
                      </a:schemeClr>
                    </a:gs>
                    <a:gs pos="100000">
                      <a:schemeClr val="bg1">
                        <a:lumMod val="95000"/>
                      </a:schemeClr>
                    </a:gs>
                  </a:gsLst>
                  <a:lin ang="5400000" scaled="1"/>
                  <a:tileRect/>
                </a:gradFill>
                <a:latin typeface="Segoe" pitchFamily="34" charset="0"/>
              </a:rPr>
              <a:t>Customer Survey Results:</a:t>
            </a:r>
            <a:endParaRPr lang="en-US" altLang="zh-CN" sz="2000" dirty="0">
              <a:gradFill flip="none" rotWithShape="1">
                <a:gsLst>
                  <a:gs pos="0">
                    <a:schemeClr val="bg1"/>
                  </a:gs>
                  <a:gs pos="52000">
                    <a:schemeClr val="bg1">
                      <a:lumMod val="95000"/>
                    </a:schemeClr>
                  </a:gs>
                  <a:gs pos="100000">
                    <a:schemeClr val="bg1">
                      <a:lumMod val="95000"/>
                    </a:schemeClr>
                  </a:gs>
                </a:gsLst>
                <a:lin ang="5400000" scaled="1"/>
                <a:tileRect/>
              </a:gradFill>
              <a:latin typeface="Segoe" pitchFamily="34" charset="0"/>
            </a:endParaRPr>
          </a:p>
        </p:txBody>
      </p:sp>
      <p:sp>
        <p:nvSpPr>
          <p:cNvPr id="47" name="Rectangle 46"/>
          <p:cNvSpPr/>
          <p:nvPr/>
        </p:nvSpPr>
        <p:spPr bwMode="auto">
          <a:xfrm>
            <a:off x="4839831" y="2072568"/>
            <a:ext cx="3784600" cy="1257492"/>
          </a:xfrm>
          <a:prstGeom prst="rect">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sp>
        <p:nvSpPr>
          <p:cNvPr id="48" name="Content Placeholder 2"/>
          <p:cNvSpPr txBox="1">
            <a:spLocks/>
          </p:cNvSpPr>
          <p:nvPr/>
        </p:nvSpPr>
        <p:spPr>
          <a:xfrm>
            <a:off x="4941431" y="2252268"/>
            <a:ext cx="3733800" cy="1427136"/>
          </a:xfrm>
          <a:prstGeom prst="rect">
            <a:avLst/>
          </a:prstGeom>
          <a:noFill/>
          <a:ln w="12700" cap="flat" cmpd="sng" algn="ctr">
            <a:noFill/>
            <a:prstDash val="solid"/>
            <a:round/>
            <a:headEnd type="none" w="med" len="med"/>
            <a:tailEnd type="none" w="med" len="med"/>
          </a:ln>
          <a:effectLst/>
        </p:spPr>
        <p:txBody>
          <a:bodyPr/>
          <a:lstStyle/>
          <a:p>
            <a:pPr marL="177800" marR="0" lvl="0" indent="-177800" fontAlgn="auto">
              <a:spcAft>
                <a:spcPts val="600"/>
              </a:spcAft>
              <a:buClr>
                <a:schemeClr val="tx1">
                  <a:lumMod val="95000"/>
                  <a:lumOff val="5000"/>
                </a:schemeClr>
              </a:buClr>
              <a:buSzPct val="100000"/>
              <a:buFont typeface="Arial" pitchFamily="34" charset="0"/>
              <a:buChar char="•"/>
              <a:tabLst/>
              <a:defRPr/>
            </a:pPr>
            <a:r>
              <a:rPr lang="en-US" sz="14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Hundreds of small database apps</a:t>
            </a:r>
          </a:p>
          <a:p>
            <a:pPr marL="177800" marR="0" lvl="0" indent="-177800" fontAlgn="auto">
              <a:spcAft>
                <a:spcPts val="600"/>
              </a:spcAft>
              <a:buClr>
                <a:schemeClr val="tx1">
                  <a:lumMod val="95000"/>
                  <a:lumOff val="5000"/>
                </a:schemeClr>
              </a:buClr>
              <a:buSzPct val="100000"/>
              <a:buFont typeface="Arial" pitchFamily="34" charset="0"/>
              <a:buChar char="•"/>
              <a:tabLst/>
              <a:defRPr/>
            </a:pPr>
            <a:r>
              <a:rPr lang="en-US" sz="14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&gt;99% use a single database file </a:t>
            </a:r>
          </a:p>
          <a:p>
            <a:pPr marL="177800" marR="0" lvl="0" indent="-177800" fontAlgn="auto">
              <a:spcAft>
                <a:spcPts val="600"/>
              </a:spcAft>
              <a:buClr>
                <a:schemeClr val="tx1">
                  <a:lumMod val="95000"/>
                  <a:lumOff val="5000"/>
                </a:schemeClr>
              </a:buClr>
              <a:buSzPct val="100000"/>
              <a:buFont typeface="Arial" pitchFamily="34" charset="0"/>
              <a:buChar char="•"/>
              <a:tabLst/>
              <a:defRPr/>
            </a:pPr>
            <a:r>
              <a:rPr lang="en-US" sz="14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Average size is &lt; 2 </a:t>
            </a:r>
            <a:r>
              <a:rPr lang="en-US" sz="1400" dirty="0" err="1"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Gb</a:t>
            </a:r>
            <a:endParaRPr lang="en-US" sz="14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endParaRPr>
          </a:p>
        </p:txBody>
      </p:sp>
      <p:grpSp>
        <p:nvGrpSpPr>
          <p:cNvPr id="110" name="Group 109"/>
          <p:cNvGrpSpPr/>
          <p:nvPr/>
        </p:nvGrpSpPr>
        <p:grpSpPr>
          <a:xfrm>
            <a:off x="330199" y="1943100"/>
            <a:ext cx="3992419" cy="3408705"/>
            <a:chOff x="330199" y="1943100"/>
            <a:chExt cx="3992419" cy="3408705"/>
          </a:xfrm>
        </p:grpSpPr>
        <p:sp>
          <p:nvSpPr>
            <p:cNvPr id="53" name="Round Same Side Corner Rectangle 52"/>
            <p:cNvSpPr/>
            <p:nvPr/>
          </p:nvSpPr>
          <p:spPr bwMode="auto">
            <a:xfrm rot="10800000">
              <a:off x="690876" y="5068818"/>
              <a:ext cx="3631742" cy="277882"/>
            </a:xfrm>
            <a:prstGeom prst="round2SameRect">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indent="-227147" algn="ctr">
                <a:lnSpc>
                  <a:spcPct val="90000"/>
                </a:lnSpc>
                <a:spcBef>
                  <a:spcPts val="630"/>
                </a:spcBef>
                <a:spcAft>
                  <a:spcPts val="400"/>
                </a:spcAft>
                <a:buClr>
                  <a:schemeClr val="bg1"/>
                </a:buClr>
                <a:buSzPct val="100000"/>
                <a:defRPr/>
              </a:pPr>
              <a:endParaRPr lang="en-US" altLang="zh-CN" sz="1600" dirty="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endParaRPr>
            </a:p>
          </p:txBody>
        </p:sp>
        <p:sp>
          <p:nvSpPr>
            <p:cNvPr id="55" name="Rectangle 54"/>
            <p:cNvSpPr/>
            <p:nvPr/>
          </p:nvSpPr>
          <p:spPr bwMode="auto">
            <a:xfrm>
              <a:off x="685800" y="1943100"/>
              <a:ext cx="3636818" cy="3035300"/>
            </a:xfrm>
            <a:prstGeom prst="rect">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xmlns:mc="http://schemas.openxmlformats.org/markup-compatibility/2006" xmlns:a14="http://schemas.microsoft.com/office/drawing/2007/7/7/main" val="FFFFFF" mc:Ignorable="">
                      <a:alpha val="33000"/>
                    </a:srgbClr>
                  </a:gs>
                  <a:gs pos="50000">
                    <a:srgbClr xmlns:mc="http://schemas.openxmlformats.org/markup-compatibility/2006" xmlns:a14="http://schemas.microsoft.com/office/drawing/2007/7/7/main" val="FFFFFF" mc:Ignorable="">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xmlns:mc="http://schemas.openxmlformats.org/markup-compatibility/2006" xmlns:a14="http://schemas.microsoft.com/office/drawing/2007/7/7/main" val="FFFF99" mc:Ignorable=""/>
                </a:buClr>
                <a:buSzPct val="120000"/>
                <a:defRPr/>
              </a:pPr>
              <a:endParaRPr lang="en-US" altLang="zh-CN" sz="3200" i="1" dirty="0" smtClean="0">
                <a:solidFill>
                  <a:srgbClr xmlns:mc="http://schemas.openxmlformats.org/markup-compatibility/2006" xmlns:a14="http://schemas.microsoft.com/office/drawing/2007/7/7/main" val="FFFFFF" mc:Ignorable=""/>
                </a:solidFill>
                <a:latin typeface="Segoe" pitchFamily="34" charset="0"/>
              </a:endParaRPr>
            </a:p>
          </p:txBody>
        </p:sp>
        <p:sp>
          <p:nvSpPr>
            <p:cNvPr id="66" name="TextBox 65"/>
            <p:cNvSpPr txBox="1"/>
            <p:nvPr/>
          </p:nvSpPr>
          <p:spPr>
            <a:xfrm>
              <a:off x="690770" y="5074806"/>
              <a:ext cx="1775294" cy="276999"/>
            </a:xfrm>
            <a:prstGeom prst="rect">
              <a:avLst/>
            </a:prstGeom>
            <a:noFill/>
          </p:spPr>
          <p:txBody>
            <a:bodyPr wrap="none" rtlCol="0">
              <a:spAutoFit/>
            </a:bodyPr>
            <a:lstStyle/>
            <a:p>
              <a:r>
                <a:rPr lang="en-US" sz="1200" b="1" dirty="0" smtClean="0">
                  <a:gradFill>
                    <a:gsLst>
                      <a:gs pos="0">
                        <a:schemeClr val="tx1"/>
                      </a:gs>
                      <a:gs pos="50000">
                        <a:schemeClr val="tx1"/>
                      </a:gs>
                      <a:gs pos="100000">
                        <a:schemeClr val="tx1">
                          <a:lumMod val="95000"/>
                          <a:lumOff val="5000"/>
                        </a:schemeClr>
                      </a:gs>
                    </a:gsLst>
                    <a:lin ang="5400000" scaled="1"/>
                  </a:gradFill>
                </a:rPr>
                <a:t>APP SOPHISTICATION</a:t>
              </a:r>
              <a:endParaRPr lang="en-US" sz="1200" b="1" dirty="0">
                <a:gradFill>
                  <a:gsLst>
                    <a:gs pos="0">
                      <a:schemeClr val="tx1"/>
                    </a:gs>
                    <a:gs pos="50000">
                      <a:schemeClr val="tx1"/>
                    </a:gs>
                    <a:gs pos="100000">
                      <a:schemeClr val="tx1">
                        <a:lumMod val="95000"/>
                        <a:lumOff val="5000"/>
                      </a:schemeClr>
                    </a:gs>
                  </a:gsLst>
                  <a:lin ang="5400000" scaled="1"/>
                </a:gradFill>
              </a:endParaRPr>
            </a:p>
          </p:txBody>
        </p:sp>
        <p:cxnSp>
          <p:nvCxnSpPr>
            <p:cNvPr id="83" name="Straight Arrow Connector 82"/>
            <p:cNvCxnSpPr/>
            <p:nvPr/>
          </p:nvCxnSpPr>
          <p:spPr>
            <a:xfrm rot="5400000" flipH="1" flipV="1">
              <a:off x="-839391" y="3467497"/>
              <a:ext cx="3048794" cy="1588"/>
            </a:xfrm>
            <a:prstGeom prst="straightConnector1">
              <a:avLst/>
            </a:prstGeom>
            <a:ln w="31750">
              <a:gradFill>
                <a:gsLst>
                  <a:gs pos="0">
                    <a:schemeClr val="bg2"/>
                  </a:gs>
                  <a:gs pos="100000">
                    <a:schemeClr val="accent1"/>
                  </a:gs>
                </a:gsLst>
                <a:lin ang="0" scaled="0"/>
              </a:gra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671909" y="4978797"/>
              <a:ext cx="3650709" cy="1588"/>
            </a:xfrm>
            <a:prstGeom prst="straightConnector1">
              <a:avLst/>
            </a:prstGeom>
            <a:ln w="31750">
              <a:gradFill>
                <a:gsLst>
                  <a:gs pos="0">
                    <a:schemeClr val="bg2"/>
                  </a:gs>
                  <a:gs pos="100000">
                    <a:schemeClr val="accent1"/>
                  </a:gs>
                </a:gsLst>
                <a:lin ang="0" scaled="0"/>
              </a:gra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91" name="Group 90"/>
            <p:cNvGrpSpPr/>
            <p:nvPr/>
          </p:nvGrpSpPr>
          <p:grpSpPr>
            <a:xfrm>
              <a:off x="330199" y="1971338"/>
              <a:ext cx="282082" cy="3017520"/>
              <a:chOff x="2886658" y="4282738"/>
              <a:chExt cx="282082" cy="3017520"/>
            </a:xfrm>
          </p:grpSpPr>
          <p:sp>
            <p:nvSpPr>
              <p:cNvPr id="89" name="Round Same Side Corner Rectangle 88"/>
              <p:cNvSpPr/>
              <p:nvPr/>
            </p:nvSpPr>
            <p:spPr bwMode="auto">
              <a:xfrm rot="16200000">
                <a:off x="1516839" y="5652557"/>
                <a:ext cx="3017520" cy="277882"/>
              </a:xfrm>
              <a:prstGeom prst="round2SameRect">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indent="-227147" algn="ctr">
                  <a:lnSpc>
                    <a:spcPct val="90000"/>
                  </a:lnSpc>
                  <a:spcBef>
                    <a:spcPts val="630"/>
                  </a:spcBef>
                  <a:spcAft>
                    <a:spcPts val="400"/>
                  </a:spcAft>
                  <a:buClr>
                    <a:schemeClr val="bg1"/>
                  </a:buClr>
                  <a:buSzPct val="100000"/>
                  <a:defRPr/>
                </a:pPr>
                <a:endParaRPr lang="en-US" altLang="zh-CN" sz="1600" dirty="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endParaRPr>
              </a:p>
            </p:txBody>
          </p:sp>
          <p:sp>
            <p:nvSpPr>
              <p:cNvPr id="90" name="TextBox 89"/>
              <p:cNvSpPr txBox="1"/>
              <p:nvPr/>
            </p:nvSpPr>
            <p:spPr>
              <a:xfrm rot="16200000">
                <a:off x="2278272" y="6332108"/>
                <a:ext cx="1503938" cy="276999"/>
              </a:xfrm>
              <a:prstGeom prst="rect">
                <a:avLst/>
              </a:prstGeom>
              <a:noFill/>
            </p:spPr>
            <p:txBody>
              <a:bodyPr wrap="none" rtlCol="0">
                <a:spAutoFit/>
              </a:bodyPr>
              <a:lstStyle/>
              <a:p>
                <a:r>
                  <a:rPr lang="en-US" sz="1200" b="1" dirty="0" smtClean="0">
                    <a:gradFill>
                      <a:gsLst>
                        <a:gs pos="0">
                          <a:schemeClr val="tx1"/>
                        </a:gs>
                        <a:gs pos="50000">
                          <a:schemeClr val="tx1"/>
                        </a:gs>
                        <a:gs pos="100000">
                          <a:schemeClr val="tx1">
                            <a:lumMod val="95000"/>
                            <a:lumOff val="5000"/>
                          </a:schemeClr>
                        </a:gs>
                      </a:gsLst>
                      <a:lin ang="5400000" scaled="1"/>
                    </a:gradFill>
                  </a:rPr>
                  <a:t>NUMBER OF APPS</a:t>
                </a:r>
                <a:endParaRPr lang="en-US" sz="1200" b="1" dirty="0">
                  <a:gradFill>
                    <a:gsLst>
                      <a:gs pos="0">
                        <a:schemeClr val="tx1"/>
                      </a:gs>
                      <a:gs pos="50000">
                        <a:schemeClr val="tx1"/>
                      </a:gs>
                      <a:gs pos="100000">
                        <a:schemeClr val="tx1">
                          <a:lumMod val="95000"/>
                          <a:lumOff val="5000"/>
                        </a:schemeClr>
                      </a:gs>
                    </a:gsLst>
                    <a:lin ang="5400000" scaled="1"/>
                  </a:gradFill>
                </a:endParaRPr>
              </a:p>
            </p:txBody>
          </p:sp>
        </p:grpSp>
        <p:sp>
          <p:nvSpPr>
            <p:cNvPr id="26" name="Oval 25"/>
            <p:cNvSpPr/>
            <p:nvPr/>
          </p:nvSpPr>
          <p:spPr>
            <a:xfrm>
              <a:off x="2211672" y="4232944"/>
              <a:ext cx="343516" cy="343516"/>
            </a:xfrm>
            <a:prstGeom prst="ellipse">
              <a:avLst/>
            </a:prstGeom>
            <a:noFill/>
            <a:ln w="12700">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2143767" y="3282282"/>
              <a:ext cx="343516" cy="343516"/>
            </a:xfrm>
            <a:prstGeom prst="ellipse">
              <a:avLst/>
            </a:prstGeom>
            <a:noFill/>
            <a:ln w="12700">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p:nvSpPr>
          <p:spPr>
            <a:xfrm>
              <a:off x="2551194" y="3825518"/>
              <a:ext cx="343516" cy="343516"/>
            </a:xfrm>
            <a:prstGeom prst="ellipse">
              <a:avLst/>
            </a:prstGeom>
            <a:noFill/>
            <a:ln w="12700">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p:cNvSpPr/>
            <p:nvPr/>
          </p:nvSpPr>
          <p:spPr>
            <a:xfrm>
              <a:off x="3098423" y="4332803"/>
              <a:ext cx="515274" cy="515276"/>
            </a:xfrm>
            <a:prstGeom prst="ellipse">
              <a:avLst/>
            </a:prstGeom>
            <a:noFill/>
            <a:ln w="12700">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p:cNvSpPr/>
            <p:nvPr/>
          </p:nvSpPr>
          <p:spPr>
            <a:xfrm>
              <a:off x="3709564" y="4400706"/>
              <a:ext cx="515274" cy="515276"/>
            </a:xfrm>
            <a:prstGeom prst="ellipse">
              <a:avLst/>
            </a:prstGeom>
            <a:noFill/>
            <a:ln w="12700">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2">
                    <a:lumMod val="20000"/>
                    <a:lumOff val="80000"/>
                  </a:schemeClr>
                </a:solidFill>
              </a:endParaRPr>
            </a:p>
          </p:txBody>
        </p:sp>
        <p:sp>
          <p:nvSpPr>
            <p:cNvPr id="20" name="Oval 19"/>
            <p:cNvSpPr/>
            <p:nvPr/>
          </p:nvSpPr>
          <p:spPr>
            <a:xfrm>
              <a:off x="999268" y="2649078"/>
              <a:ext cx="214427" cy="214427"/>
            </a:xfrm>
            <a:prstGeom prst="ellipse">
              <a:avLst/>
            </a:prstGeom>
            <a:solidFill>
              <a:srgbClr xmlns:mc="http://schemas.openxmlformats.org/markup-compatibility/2006" xmlns:a14="http://schemas.microsoft.com/office/drawing/2007/7/7/main" val="F2F2F2" mc:Ignorable="">
                <a:alpha val="18039"/>
              </a:srgbClr>
            </a:solidFill>
            <a:ln w="12700">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1" name="Oval 20"/>
            <p:cNvSpPr/>
            <p:nvPr/>
          </p:nvSpPr>
          <p:spPr>
            <a:xfrm>
              <a:off x="928936" y="3364664"/>
              <a:ext cx="214427" cy="214427"/>
            </a:xfrm>
            <a:prstGeom prst="ellipse">
              <a:avLst/>
            </a:prstGeom>
            <a:solidFill>
              <a:srgbClr xmlns:mc="http://schemas.openxmlformats.org/markup-compatibility/2006" xmlns:a14="http://schemas.microsoft.com/office/drawing/2007/7/7/main" val="F2F2F2" mc:Ignorable="">
                <a:alpha val="18039"/>
              </a:srgbClr>
            </a:solidFill>
            <a:ln w="12700">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1524115" y="2371071"/>
              <a:ext cx="214427" cy="214427"/>
            </a:xfrm>
            <a:prstGeom prst="ellipse">
              <a:avLst/>
            </a:prstGeom>
            <a:solidFill>
              <a:srgbClr xmlns:mc="http://schemas.openxmlformats.org/markup-compatibility/2006" xmlns:a14="http://schemas.microsoft.com/office/drawing/2007/7/7/main" val="F2F2F2" mc:Ignorable="">
                <a:alpha val="18039"/>
              </a:srgbClr>
            </a:solidFill>
            <a:ln w="12700">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1357061" y="2665285"/>
              <a:ext cx="214427" cy="214427"/>
            </a:xfrm>
            <a:prstGeom prst="ellipse">
              <a:avLst/>
            </a:prstGeom>
            <a:solidFill>
              <a:srgbClr xmlns:mc="http://schemas.openxmlformats.org/markup-compatibility/2006" xmlns:a14="http://schemas.microsoft.com/office/drawing/2007/7/7/main" val="F2F2F2" mc:Ignorable="">
                <a:alpha val="18039"/>
              </a:srgbClr>
            </a:solidFill>
            <a:ln w="12700">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1714855" y="2792445"/>
              <a:ext cx="214427" cy="214427"/>
            </a:xfrm>
            <a:prstGeom prst="ellipse">
              <a:avLst/>
            </a:prstGeom>
            <a:solidFill>
              <a:srgbClr xmlns:mc="http://schemas.openxmlformats.org/markup-compatibility/2006" xmlns:a14="http://schemas.microsoft.com/office/drawing/2007/7/7/main" val="F2F2F2" mc:Ignorable="">
                <a:alpha val="18039"/>
              </a:srgbClr>
            </a:solidFill>
            <a:ln w="12700">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1293482" y="3364664"/>
              <a:ext cx="214427" cy="214427"/>
            </a:xfrm>
            <a:prstGeom prst="ellipse">
              <a:avLst/>
            </a:prstGeom>
            <a:solidFill>
              <a:srgbClr xmlns:mc="http://schemas.openxmlformats.org/markup-compatibility/2006" xmlns:a14="http://schemas.microsoft.com/office/drawing/2007/7/7/main" val="F2F2F2" mc:Ignorable="">
                <a:alpha val="18039"/>
              </a:srgbClr>
            </a:solidFill>
            <a:ln w="12700">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p:cNvSpPr/>
            <p:nvPr/>
          </p:nvSpPr>
          <p:spPr>
            <a:xfrm>
              <a:off x="1357061" y="3006872"/>
              <a:ext cx="214427" cy="214427"/>
            </a:xfrm>
            <a:prstGeom prst="ellipse">
              <a:avLst/>
            </a:prstGeom>
            <a:solidFill>
              <a:srgbClr xmlns:mc="http://schemas.openxmlformats.org/markup-compatibility/2006" xmlns:a14="http://schemas.microsoft.com/office/drawing/2007/7/7/main" val="F2F2F2" mc:Ignorable="">
                <a:alpha val="18039"/>
              </a:srgbClr>
            </a:solidFill>
            <a:ln w="12700">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p:cNvSpPr/>
            <p:nvPr/>
          </p:nvSpPr>
          <p:spPr>
            <a:xfrm>
              <a:off x="1166321" y="2283805"/>
              <a:ext cx="214427" cy="214427"/>
            </a:xfrm>
            <a:prstGeom prst="ellipse">
              <a:avLst/>
            </a:prstGeom>
            <a:solidFill>
              <a:srgbClr xmlns:mc="http://schemas.openxmlformats.org/markup-compatibility/2006" xmlns:a14="http://schemas.microsoft.com/office/drawing/2007/7/7/main" val="F2F2F2" mc:Ignorable="">
                <a:alpha val="18039"/>
              </a:srgbClr>
            </a:solidFill>
            <a:ln w="12700">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p:cNvSpPr/>
            <p:nvPr/>
          </p:nvSpPr>
          <p:spPr>
            <a:xfrm>
              <a:off x="1015475" y="2983185"/>
              <a:ext cx="214427" cy="214427"/>
            </a:xfrm>
            <a:prstGeom prst="ellipse">
              <a:avLst/>
            </a:prstGeom>
            <a:solidFill>
              <a:srgbClr xmlns:mc="http://schemas.openxmlformats.org/markup-compatibility/2006" xmlns:a14="http://schemas.microsoft.com/office/drawing/2007/7/7/main" val="F2F2F2" mc:Ignorable="">
                <a:alpha val="18039"/>
              </a:srgbClr>
            </a:solidFill>
            <a:ln w="12700">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p:cNvSpPr/>
            <p:nvPr/>
          </p:nvSpPr>
          <p:spPr>
            <a:xfrm>
              <a:off x="1102742" y="3666358"/>
              <a:ext cx="214427" cy="214427"/>
            </a:xfrm>
            <a:prstGeom prst="ellipse">
              <a:avLst/>
            </a:prstGeom>
            <a:solidFill>
              <a:srgbClr xmlns:mc="http://schemas.openxmlformats.org/markup-compatibility/2006" xmlns:a14="http://schemas.microsoft.com/office/drawing/2007/7/7/main" val="F2F2F2" mc:Ignorable="">
                <a:alpha val="18039"/>
              </a:srgbClr>
            </a:solidFill>
            <a:ln w="12700">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p:cNvSpPr/>
            <p:nvPr/>
          </p:nvSpPr>
          <p:spPr>
            <a:xfrm>
              <a:off x="1651274" y="3173925"/>
              <a:ext cx="214427" cy="214427"/>
            </a:xfrm>
            <a:prstGeom prst="ellipse">
              <a:avLst/>
            </a:prstGeom>
            <a:solidFill>
              <a:srgbClr xmlns:mc="http://schemas.openxmlformats.org/markup-compatibility/2006" xmlns:a14="http://schemas.microsoft.com/office/drawing/2007/7/7/main" val="F2F2F2" mc:Ignorable="">
                <a:alpha val="18039"/>
              </a:srgbClr>
            </a:solidFill>
            <a:ln w="12700">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p:cNvSpPr/>
            <p:nvPr/>
          </p:nvSpPr>
          <p:spPr>
            <a:xfrm>
              <a:off x="1562293" y="3610517"/>
              <a:ext cx="214427" cy="214427"/>
            </a:xfrm>
            <a:prstGeom prst="ellipse">
              <a:avLst/>
            </a:prstGeom>
            <a:solidFill>
              <a:srgbClr xmlns:mc="http://schemas.openxmlformats.org/markup-compatibility/2006" xmlns:a14="http://schemas.microsoft.com/office/drawing/2007/7/7/main" val="F2F2F2" mc:Ignorable="">
                <a:alpha val="18039"/>
              </a:srgbClr>
            </a:solidFill>
            <a:ln w="12700">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p:cNvSpPr/>
            <p:nvPr/>
          </p:nvSpPr>
          <p:spPr bwMode="auto">
            <a:xfrm rot="11452037">
              <a:off x="804332" y="2157114"/>
              <a:ext cx="1236135" cy="1985207"/>
            </a:xfrm>
            <a:prstGeom prst="ellipse">
              <a:avLst/>
            </a:prstGeom>
            <a:noFill/>
            <a:ln w="3175" cap="flat" cmpd="sng" algn="ctr">
              <a:gradFill>
                <a:gsLst>
                  <a:gs pos="0">
                    <a:schemeClr val="bg1"/>
                  </a:gs>
                  <a:gs pos="50000">
                    <a:schemeClr val="accent1">
                      <a:lumMod val="75000"/>
                    </a:schemeClr>
                  </a:gs>
                  <a:gs pos="100000">
                    <a:schemeClr val="accent1">
                      <a:lumMod val="60000"/>
                      <a:lumOff val="40000"/>
                    </a:schemeClr>
                  </a:gs>
                </a:gsLst>
                <a:lin ang="5400000" scaled="0"/>
              </a:gradFill>
              <a:prstDash val="solid"/>
              <a:round/>
              <a:headEnd type="none" w="med" len="med"/>
              <a:tailEnd type="none" w="med" len="med"/>
            </a:ln>
            <a:effectLst/>
          </p:spPr>
          <p:txBody>
            <a:bodyPr vert="horz" wrap="square" lIns="45710" tIns="91440" rIns="54852" bIns="41145" numCol="1" rtlCol="0" anchor="t" anchorCtr="0"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2000" dirty="0" smtClean="0">
                <a:gradFill flip="none" rotWithShape="1">
                  <a:gsLst>
                    <a:gs pos="0">
                      <a:schemeClr val="bg1"/>
                    </a:gs>
                    <a:gs pos="52000">
                      <a:schemeClr val="bg1">
                        <a:lumMod val="95000"/>
                      </a:schemeClr>
                    </a:gs>
                    <a:gs pos="100000">
                      <a:schemeClr val="bg1">
                        <a:lumMod val="95000"/>
                      </a:schemeClr>
                    </a:gs>
                  </a:gsLst>
                  <a:lin ang="5400000" scaled="1"/>
                  <a:tileRect/>
                </a:gradFill>
                <a:latin typeface="Segoe" pitchFamily="34" charset="0"/>
              </a:endParaRPr>
            </a:p>
          </p:txBody>
        </p:sp>
        <p:grpSp>
          <p:nvGrpSpPr>
            <p:cNvPr id="108" name="Group 107"/>
            <p:cNvGrpSpPr/>
            <p:nvPr/>
          </p:nvGrpSpPr>
          <p:grpSpPr>
            <a:xfrm>
              <a:off x="778932" y="2123250"/>
              <a:ext cx="1261535" cy="2002142"/>
              <a:chOff x="778932" y="2030113"/>
              <a:chExt cx="1261535" cy="2002142"/>
            </a:xfrm>
          </p:grpSpPr>
          <p:sp>
            <p:nvSpPr>
              <p:cNvPr id="102" name="Oval 101"/>
              <p:cNvSpPr/>
              <p:nvPr/>
            </p:nvSpPr>
            <p:spPr bwMode="auto">
              <a:xfrm>
                <a:off x="804332" y="2030113"/>
                <a:ext cx="1236135" cy="1985207"/>
              </a:xfrm>
              <a:prstGeom prst="ellipse">
                <a:avLst/>
              </a:prstGeom>
              <a:noFill/>
              <a:ln w="3175" cap="flat" cmpd="sng" algn="ctr">
                <a:gradFill>
                  <a:gsLst>
                    <a:gs pos="0">
                      <a:schemeClr val="bg1"/>
                    </a:gs>
                    <a:gs pos="50000">
                      <a:schemeClr val="accent1">
                        <a:lumMod val="75000"/>
                      </a:schemeClr>
                    </a:gs>
                    <a:gs pos="100000">
                      <a:schemeClr val="accent1">
                        <a:lumMod val="60000"/>
                        <a:lumOff val="40000"/>
                      </a:schemeClr>
                    </a:gs>
                  </a:gsLst>
                  <a:lin ang="5400000" scaled="0"/>
                </a:gradFill>
                <a:prstDash val="solid"/>
                <a:round/>
                <a:headEnd type="none" w="med" len="med"/>
                <a:tailEnd type="none" w="med" len="med"/>
              </a:ln>
              <a:effectLst/>
            </p:spPr>
            <p:txBody>
              <a:bodyPr vert="horz" wrap="square" lIns="45710" tIns="91440" rIns="54852" bIns="41145" numCol="1" rtlCol="0" anchor="t" anchorCtr="0"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2000" dirty="0" smtClean="0">
                  <a:gradFill flip="none" rotWithShape="1">
                    <a:gsLst>
                      <a:gs pos="0">
                        <a:schemeClr val="bg1"/>
                      </a:gs>
                      <a:gs pos="52000">
                        <a:schemeClr val="bg1">
                          <a:lumMod val="95000"/>
                        </a:schemeClr>
                      </a:gs>
                      <a:gs pos="100000">
                        <a:schemeClr val="bg1">
                          <a:lumMod val="95000"/>
                        </a:schemeClr>
                      </a:gs>
                    </a:gsLst>
                    <a:lin ang="5400000" scaled="1"/>
                    <a:tileRect/>
                  </a:gradFill>
                  <a:latin typeface="Segoe" pitchFamily="34" charset="0"/>
                </a:endParaRPr>
              </a:p>
            </p:txBody>
          </p:sp>
          <p:sp>
            <p:nvSpPr>
              <p:cNvPr id="106" name="Oval 105"/>
              <p:cNvSpPr/>
              <p:nvPr/>
            </p:nvSpPr>
            <p:spPr bwMode="auto">
              <a:xfrm rot="21176286">
                <a:off x="778932" y="2047048"/>
                <a:ext cx="1236135" cy="1985207"/>
              </a:xfrm>
              <a:prstGeom prst="ellipse">
                <a:avLst/>
              </a:prstGeom>
              <a:noFill/>
              <a:ln w="3175" cap="flat" cmpd="sng" algn="ctr">
                <a:gradFill>
                  <a:gsLst>
                    <a:gs pos="0">
                      <a:schemeClr val="bg1"/>
                    </a:gs>
                    <a:gs pos="50000">
                      <a:schemeClr val="accent1">
                        <a:lumMod val="75000"/>
                      </a:schemeClr>
                    </a:gs>
                    <a:gs pos="100000">
                      <a:schemeClr val="accent1">
                        <a:lumMod val="60000"/>
                        <a:lumOff val="40000"/>
                      </a:schemeClr>
                    </a:gs>
                  </a:gsLst>
                  <a:lin ang="5400000" scaled="0"/>
                </a:gradFill>
                <a:prstDash val="solid"/>
                <a:round/>
                <a:headEnd type="none" w="med" len="med"/>
                <a:tailEnd type="none" w="med" len="med"/>
              </a:ln>
              <a:effectLst/>
            </p:spPr>
            <p:txBody>
              <a:bodyPr vert="horz" wrap="square" lIns="45710" tIns="91440" rIns="54852" bIns="41145" numCol="1" rtlCol="0" anchor="t" anchorCtr="0"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2000" dirty="0" smtClean="0">
                  <a:gradFill flip="none" rotWithShape="1">
                    <a:gsLst>
                      <a:gs pos="0">
                        <a:schemeClr val="bg1"/>
                      </a:gs>
                      <a:gs pos="52000">
                        <a:schemeClr val="bg1">
                          <a:lumMod val="95000"/>
                        </a:schemeClr>
                      </a:gs>
                      <a:gs pos="100000">
                        <a:schemeClr val="bg1">
                          <a:lumMod val="95000"/>
                        </a:schemeClr>
                      </a:gs>
                    </a:gsLst>
                    <a:lin ang="5400000" scaled="1"/>
                    <a:tileRect/>
                  </a:gradFill>
                  <a:latin typeface="Segoe" pitchFamily="34" charset="0"/>
                </a:endParaRPr>
              </a:p>
            </p:txBody>
          </p:sp>
        </p:grpSp>
        <p:sp>
          <p:nvSpPr>
            <p:cNvPr id="2056" name="Freeform 8"/>
            <p:cNvSpPr>
              <a:spLocks/>
            </p:cNvSpPr>
            <p:nvPr/>
          </p:nvSpPr>
          <p:spPr bwMode="auto">
            <a:xfrm>
              <a:off x="711199" y="1964192"/>
              <a:ext cx="3563117" cy="2311475"/>
            </a:xfrm>
            <a:custGeom>
              <a:avLst/>
              <a:gdLst/>
              <a:ahLst/>
              <a:cxnLst>
                <a:cxn ang="0">
                  <a:pos x="1255" y="975"/>
                </a:cxn>
                <a:cxn ang="0">
                  <a:pos x="931" y="751"/>
                </a:cxn>
                <a:cxn ang="0">
                  <a:pos x="931" y="751"/>
                </a:cxn>
                <a:cxn ang="0">
                  <a:pos x="840" y="623"/>
                </a:cxn>
                <a:cxn ang="0">
                  <a:pos x="840" y="623"/>
                </a:cxn>
                <a:cxn ang="0">
                  <a:pos x="737" y="387"/>
                </a:cxn>
                <a:cxn ang="0">
                  <a:pos x="737" y="387"/>
                </a:cxn>
                <a:cxn ang="0">
                  <a:pos x="647" y="238"/>
                </a:cxn>
                <a:cxn ang="0">
                  <a:pos x="647" y="238"/>
                </a:cxn>
                <a:cxn ang="0">
                  <a:pos x="245" y="30"/>
                </a:cxn>
                <a:cxn ang="0">
                  <a:pos x="245" y="30"/>
                </a:cxn>
                <a:cxn ang="0">
                  <a:pos x="110" y="20"/>
                </a:cxn>
                <a:cxn ang="0">
                  <a:pos x="110" y="20"/>
                </a:cxn>
                <a:cxn ang="0">
                  <a:pos x="10" y="21"/>
                </a:cxn>
                <a:cxn ang="0">
                  <a:pos x="10" y="21"/>
                </a:cxn>
                <a:cxn ang="0">
                  <a:pos x="0" y="11"/>
                </a:cxn>
                <a:cxn ang="0">
                  <a:pos x="0" y="11"/>
                </a:cxn>
                <a:cxn ang="0">
                  <a:pos x="10" y="1"/>
                </a:cxn>
                <a:cxn ang="0">
                  <a:pos x="10" y="1"/>
                </a:cxn>
                <a:cxn ang="0">
                  <a:pos x="110" y="0"/>
                </a:cxn>
                <a:cxn ang="0">
                  <a:pos x="110" y="0"/>
                </a:cxn>
                <a:cxn ang="0">
                  <a:pos x="248" y="11"/>
                </a:cxn>
                <a:cxn ang="0">
                  <a:pos x="248" y="11"/>
                </a:cxn>
                <a:cxn ang="0">
                  <a:pos x="662" y="225"/>
                </a:cxn>
                <a:cxn ang="0">
                  <a:pos x="662" y="225"/>
                </a:cxn>
                <a:cxn ang="0">
                  <a:pos x="755" y="378"/>
                </a:cxn>
                <a:cxn ang="0">
                  <a:pos x="755" y="378"/>
                </a:cxn>
                <a:cxn ang="0">
                  <a:pos x="857" y="613"/>
                </a:cxn>
                <a:cxn ang="0">
                  <a:pos x="857" y="613"/>
                </a:cxn>
                <a:cxn ang="0">
                  <a:pos x="946" y="738"/>
                </a:cxn>
                <a:cxn ang="0">
                  <a:pos x="946" y="738"/>
                </a:cxn>
                <a:cxn ang="0">
                  <a:pos x="1260" y="955"/>
                </a:cxn>
                <a:cxn ang="0">
                  <a:pos x="1260" y="955"/>
                </a:cxn>
                <a:cxn ang="0">
                  <a:pos x="1417" y="977"/>
                </a:cxn>
                <a:cxn ang="0">
                  <a:pos x="1417" y="977"/>
                </a:cxn>
                <a:cxn ang="0">
                  <a:pos x="1526" y="968"/>
                </a:cxn>
                <a:cxn ang="0">
                  <a:pos x="1526" y="968"/>
                </a:cxn>
                <a:cxn ang="0">
                  <a:pos x="1537" y="976"/>
                </a:cxn>
                <a:cxn ang="0">
                  <a:pos x="1537" y="976"/>
                </a:cxn>
                <a:cxn ang="0">
                  <a:pos x="1529" y="988"/>
                </a:cxn>
                <a:cxn ang="0">
                  <a:pos x="1529" y="988"/>
                </a:cxn>
                <a:cxn ang="0">
                  <a:pos x="1417" y="997"/>
                </a:cxn>
                <a:cxn ang="0">
                  <a:pos x="1417" y="997"/>
                </a:cxn>
                <a:cxn ang="0">
                  <a:pos x="1255" y="975"/>
                </a:cxn>
              </a:cxnLst>
              <a:rect l="0" t="0" r="r" b="b"/>
              <a:pathLst>
                <a:path w="1538" h="997">
                  <a:moveTo>
                    <a:pt x="1255" y="975"/>
                  </a:moveTo>
                  <a:cubicBezTo>
                    <a:pt x="1124" y="936"/>
                    <a:pt x="1016" y="853"/>
                    <a:pt x="931" y="751"/>
                  </a:cubicBezTo>
                  <a:cubicBezTo>
                    <a:pt x="931" y="751"/>
                    <a:pt x="931" y="751"/>
                    <a:pt x="931" y="751"/>
                  </a:cubicBezTo>
                  <a:cubicBezTo>
                    <a:pt x="897" y="711"/>
                    <a:pt x="865" y="669"/>
                    <a:pt x="840" y="623"/>
                  </a:cubicBezTo>
                  <a:cubicBezTo>
                    <a:pt x="840" y="623"/>
                    <a:pt x="840" y="623"/>
                    <a:pt x="840" y="623"/>
                  </a:cubicBezTo>
                  <a:cubicBezTo>
                    <a:pt x="798" y="546"/>
                    <a:pt x="774" y="463"/>
                    <a:pt x="737" y="387"/>
                  </a:cubicBezTo>
                  <a:cubicBezTo>
                    <a:pt x="737" y="387"/>
                    <a:pt x="737" y="387"/>
                    <a:pt x="737" y="387"/>
                  </a:cubicBezTo>
                  <a:cubicBezTo>
                    <a:pt x="712" y="334"/>
                    <a:pt x="683" y="283"/>
                    <a:pt x="647" y="238"/>
                  </a:cubicBezTo>
                  <a:cubicBezTo>
                    <a:pt x="647" y="238"/>
                    <a:pt x="647" y="238"/>
                    <a:pt x="647" y="238"/>
                  </a:cubicBezTo>
                  <a:cubicBezTo>
                    <a:pt x="551" y="119"/>
                    <a:pt x="393" y="58"/>
                    <a:pt x="245" y="30"/>
                  </a:cubicBezTo>
                  <a:cubicBezTo>
                    <a:pt x="245" y="30"/>
                    <a:pt x="245" y="30"/>
                    <a:pt x="245" y="30"/>
                  </a:cubicBezTo>
                  <a:cubicBezTo>
                    <a:pt x="199" y="22"/>
                    <a:pt x="155" y="20"/>
                    <a:pt x="110" y="20"/>
                  </a:cubicBezTo>
                  <a:cubicBezTo>
                    <a:pt x="110" y="20"/>
                    <a:pt x="110" y="20"/>
                    <a:pt x="110" y="20"/>
                  </a:cubicBezTo>
                  <a:cubicBezTo>
                    <a:pt x="77" y="20"/>
                    <a:pt x="44" y="21"/>
                    <a:pt x="10" y="21"/>
                  </a:cubicBezTo>
                  <a:cubicBezTo>
                    <a:pt x="10" y="21"/>
                    <a:pt x="10" y="21"/>
                    <a:pt x="10" y="21"/>
                  </a:cubicBezTo>
                  <a:cubicBezTo>
                    <a:pt x="4" y="21"/>
                    <a:pt x="0" y="17"/>
                    <a:pt x="0" y="11"/>
                  </a:cubicBezTo>
                  <a:cubicBezTo>
                    <a:pt x="0" y="11"/>
                    <a:pt x="0" y="11"/>
                    <a:pt x="0" y="11"/>
                  </a:cubicBezTo>
                  <a:cubicBezTo>
                    <a:pt x="0" y="6"/>
                    <a:pt x="4" y="1"/>
                    <a:pt x="10" y="1"/>
                  </a:cubicBezTo>
                  <a:cubicBezTo>
                    <a:pt x="10" y="1"/>
                    <a:pt x="10" y="1"/>
                    <a:pt x="10" y="1"/>
                  </a:cubicBezTo>
                  <a:cubicBezTo>
                    <a:pt x="43" y="1"/>
                    <a:pt x="77" y="0"/>
                    <a:pt x="110" y="0"/>
                  </a:cubicBezTo>
                  <a:cubicBezTo>
                    <a:pt x="110" y="0"/>
                    <a:pt x="110" y="0"/>
                    <a:pt x="110" y="0"/>
                  </a:cubicBezTo>
                  <a:cubicBezTo>
                    <a:pt x="156" y="0"/>
                    <a:pt x="201" y="2"/>
                    <a:pt x="248" y="11"/>
                  </a:cubicBezTo>
                  <a:cubicBezTo>
                    <a:pt x="248" y="11"/>
                    <a:pt x="248" y="11"/>
                    <a:pt x="248" y="11"/>
                  </a:cubicBezTo>
                  <a:cubicBezTo>
                    <a:pt x="399" y="39"/>
                    <a:pt x="562" y="101"/>
                    <a:pt x="662" y="225"/>
                  </a:cubicBezTo>
                  <a:cubicBezTo>
                    <a:pt x="662" y="225"/>
                    <a:pt x="662" y="225"/>
                    <a:pt x="662" y="225"/>
                  </a:cubicBezTo>
                  <a:cubicBezTo>
                    <a:pt x="700" y="272"/>
                    <a:pt x="730" y="325"/>
                    <a:pt x="755" y="378"/>
                  </a:cubicBezTo>
                  <a:cubicBezTo>
                    <a:pt x="755" y="378"/>
                    <a:pt x="755" y="378"/>
                    <a:pt x="755" y="378"/>
                  </a:cubicBezTo>
                  <a:cubicBezTo>
                    <a:pt x="793" y="457"/>
                    <a:pt x="816" y="539"/>
                    <a:pt x="857" y="613"/>
                  </a:cubicBezTo>
                  <a:cubicBezTo>
                    <a:pt x="857" y="613"/>
                    <a:pt x="857" y="613"/>
                    <a:pt x="857" y="613"/>
                  </a:cubicBezTo>
                  <a:cubicBezTo>
                    <a:pt x="882" y="658"/>
                    <a:pt x="913" y="699"/>
                    <a:pt x="946" y="738"/>
                  </a:cubicBezTo>
                  <a:cubicBezTo>
                    <a:pt x="946" y="738"/>
                    <a:pt x="946" y="738"/>
                    <a:pt x="946" y="738"/>
                  </a:cubicBezTo>
                  <a:cubicBezTo>
                    <a:pt x="1030" y="838"/>
                    <a:pt x="1134" y="918"/>
                    <a:pt x="1260" y="955"/>
                  </a:cubicBezTo>
                  <a:cubicBezTo>
                    <a:pt x="1260" y="955"/>
                    <a:pt x="1260" y="955"/>
                    <a:pt x="1260" y="955"/>
                  </a:cubicBezTo>
                  <a:cubicBezTo>
                    <a:pt x="1310" y="970"/>
                    <a:pt x="1364" y="977"/>
                    <a:pt x="1417" y="977"/>
                  </a:cubicBezTo>
                  <a:cubicBezTo>
                    <a:pt x="1417" y="977"/>
                    <a:pt x="1417" y="977"/>
                    <a:pt x="1417" y="977"/>
                  </a:cubicBezTo>
                  <a:cubicBezTo>
                    <a:pt x="1454" y="977"/>
                    <a:pt x="1490" y="974"/>
                    <a:pt x="1526" y="968"/>
                  </a:cubicBezTo>
                  <a:cubicBezTo>
                    <a:pt x="1526" y="968"/>
                    <a:pt x="1526" y="968"/>
                    <a:pt x="1526" y="968"/>
                  </a:cubicBezTo>
                  <a:cubicBezTo>
                    <a:pt x="1531" y="967"/>
                    <a:pt x="1536" y="971"/>
                    <a:pt x="1537" y="976"/>
                  </a:cubicBezTo>
                  <a:cubicBezTo>
                    <a:pt x="1537" y="976"/>
                    <a:pt x="1537" y="976"/>
                    <a:pt x="1537" y="976"/>
                  </a:cubicBezTo>
                  <a:cubicBezTo>
                    <a:pt x="1538" y="982"/>
                    <a:pt x="1534" y="987"/>
                    <a:pt x="1529" y="988"/>
                  </a:cubicBezTo>
                  <a:cubicBezTo>
                    <a:pt x="1529" y="988"/>
                    <a:pt x="1529" y="988"/>
                    <a:pt x="1529" y="988"/>
                  </a:cubicBezTo>
                  <a:cubicBezTo>
                    <a:pt x="1493" y="993"/>
                    <a:pt x="1455" y="997"/>
                    <a:pt x="1417" y="997"/>
                  </a:cubicBezTo>
                  <a:cubicBezTo>
                    <a:pt x="1417" y="997"/>
                    <a:pt x="1417" y="997"/>
                    <a:pt x="1417" y="997"/>
                  </a:cubicBezTo>
                  <a:cubicBezTo>
                    <a:pt x="1362" y="997"/>
                    <a:pt x="1306" y="990"/>
                    <a:pt x="1255" y="975"/>
                  </a:cubicBezTo>
                  <a:close/>
                </a:path>
              </a:pathLst>
            </a:custGeom>
            <a:gradFill>
              <a:gsLst>
                <a:gs pos="0">
                  <a:schemeClr val="tx1">
                    <a:lumMod val="50000"/>
                    <a:lumOff val="50000"/>
                  </a:schemeClr>
                </a:gs>
                <a:gs pos="50000">
                  <a:schemeClr val="bg2"/>
                </a:gs>
                <a:gs pos="100000">
                  <a:schemeClr val="bg2">
                    <a:lumMod val="90000"/>
                  </a:schemeClr>
                </a:gs>
              </a:gsLst>
              <a:lin ang="5400000" scaled="0"/>
            </a:gradFill>
            <a:ln w="3175" cap="flat" cmpd="sng" algn="ctr">
              <a:gradFill>
                <a:gsLst>
                  <a:gs pos="0">
                    <a:schemeClr val="accent1">
                      <a:tint val="66000"/>
                      <a:satMod val="160000"/>
                      <a:alpha val="59000"/>
                    </a:schemeClr>
                  </a:gs>
                  <a:gs pos="50000">
                    <a:schemeClr val="accent1">
                      <a:tint val="44500"/>
                      <a:satMod val="160000"/>
                    </a:schemeClr>
                  </a:gs>
                  <a:gs pos="100000">
                    <a:schemeClr val="accent1">
                      <a:lumMod val="75000"/>
                      <a:alpha val="37000"/>
                    </a:schemeClr>
                  </a:gs>
                </a:gsLst>
                <a:lin ang="5400000" scaled="0"/>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45710" tIns="91440" rIns="54852" bIns="41145" numCol="1" rtlCol="0" anchor="t" anchorCtr="0"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2000" dirty="0" smtClean="0">
                <a:gradFill flip="none" rotWithShape="1">
                  <a:gsLst>
                    <a:gs pos="0">
                      <a:schemeClr val="bg1"/>
                    </a:gs>
                    <a:gs pos="52000">
                      <a:schemeClr val="bg1">
                        <a:lumMod val="95000"/>
                      </a:schemeClr>
                    </a:gs>
                    <a:gs pos="100000">
                      <a:schemeClr val="bg1">
                        <a:lumMod val="95000"/>
                      </a:schemeClr>
                    </a:gs>
                  </a:gsLst>
                  <a:lin ang="5400000" scaled="1"/>
                  <a:tileRect/>
                </a:gradFill>
                <a:latin typeface="Segoe" pitchFamily="34" charset="0"/>
              </a:endParaRPr>
            </a:p>
          </p:txBody>
        </p:sp>
      </p:grpSp>
      <p:sp>
        <p:nvSpPr>
          <p:cNvPr id="50" name="TextBox 49"/>
          <p:cNvSpPr txBox="1"/>
          <p:nvPr/>
        </p:nvSpPr>
        <p:spPr>
          <a:xfrm>
            <a:off x="3124200" y="4486275"/>
            <a:ext cx="523875" cy="230832"/>
          </a:xfrm>
          <a:prstGeom prst="rect">
            <a:avLst/>
          </a:prstGeom>
          <a:noFill/>
        </p:spPr>
        <p:txBody>
          <a:bodyPr wrap="square" rtlCol="0">
            <a:spAutoFit/>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US" sz="1000" dirty="0" smtClean="0">
                <a:solidFill>
                  <a:schemeClr val="bg1">
                    <a:lumMod val="75000"/>
                  </a:schemeClr>
                </a:solidFill>
              </a:rPr>
              <a:t>CRM</a:t>
            </a:r>
          </a:p>
        </p:txBody>
      </p:sp>
      <p:sp>
        <p:nvSpPr>
          <p:cNvPr id="51" name="TextBox 50"/>
          <p:cNvSpPr txBox="1"/>
          <p:nvPr/>
        </p:nvSpPr>
        <p:spPr>
          <a:xfrm>
            <a:off x="3781425" y="4552950"/>
            <a:ext cx="514350" cy="244682"/>
          </a:xfrm>
          <a:prstGeom prst="rect">
            <a:avLst/>
          </a:prstGeom>
          <a:noFill/>
        </p:spPr>
        <p:txBody>
          <a:bodyPr wrap="square" rtlCol="0">
            <a:spAutoFit/>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US" sz="1050" dirty="0" smtClean="0">
                <a:solidFill>
                  <a:schemeClr val="bg1">
                    <a:lumMod val="75000"/>
                  </a:schemeClr>
                </a:solidFill>
              </a:rPr>
              <a:t>ERP</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1000"/>
                                        <p:tgtEl>
                                          <p:spTgt spid="46"/>
                                        </p:tgtEl>
                                      </p:cBhvr>
                                    </p:animEffect>
                                    <p:anim calcmode="lin" valueType="num">
                                      <p:cBhvr>
                                        <p:cTn id="11" dur="1000" fill="hold"/>
                                        <p:tgtEl>
                                          <p:spTgt spid="46"/>
                                        </p:tgtEl>
                                        <p:attrNameLst>
                                          <p:attrName>ppt_x</p:attrName>
                                        </p:attrNameLst>
                                      </p:cBhvr>
                                      <p:tavLst>
                                        <p:tav tm="0">
                                          <p:val>
                                            <p:strVal val="#ppt_x"/>
                                          </p:val>
                                        </p:tav>
                                        <p:tav tm="100000">
                                          <p:val>
                                            <p:strVal val="#ppt_x"/>
                                          </p:val>
                                        </p:tav>
                                      </p:tavLst>
                                    </p:anim>
                                    <p:anim calcmode="lin" valueType="num">
                                      <p:cBhvr>
                                        <p:cTn id="12" dur="1000" fill="hold"/>
                                        <p:tgtEl>
                                          <p:spTgt spid="46"/>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110"/>
                                        </p:tgtEl>
                                        <p:attrNameLst>
                                          <p:attrName>style.visibility</p:attrName>
                                        </p:attrNameLst>
                                      </p:cBhvr>
                                      <p:to>
                                        <p:strVal val="visible"/>
                                      </p:to>
                                    </p:set>
                                    <p:animEffect transition="in" filter="fade">
                                      <p:cBhvr>
                                        <p:cTn id="15" dur="1000"/>
                                        <p:tgtEl>
                                          <p:spTgt spid="110"/>
                                        </p:tgtEl>
                                      </p:cBhvr>
                                    </p:animEffect>
                                    <p:anim calcmode="lin" valueType="num">
                                      <p:cBhvr>
                                        <p:cTn id="16" dur="1000" fill="hold"/>
                                        <p:tgtEl>
                                          <p:spTgt spid="110"/>
                                        </p:tgtEl>
                                        <p:attrNameLst>
                                          <p:attrName>ppt_x</p:attrName>
                                        </p:attrNameLst>
                                      </p:cBhvr>
                                      <p:tavLst>
                                        <p:tav tm="0">
                                          <p:val>
                                            <p:strVal val="#ppt_x"/>
                                          </p:val>
                                        </p:tav>
                                        <p:tav tm="100000">
                                          <p:val>
                                            <p:strVal val="#ppt_x"/>
                                          </p:val>
                                        </p:tav>
                                      </p:tavLst>
                                    </p:anim>
                                    <p:anim calcmode="lin" valueType="num">
                                      <p:cBhvr>
                                        <p:cTn id="17" dur="1000" fill="hold"/>
                                        <p:tgtEl>
                                          <p:spTgt spid="110"/>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fade">
                                      <p:cBhvr>
                                        <p:cTn id="20" dur="1000"/>
                                        <p:tgtEl>
                                          <p:spTgt spid="47"/>
                                        </p:tgtEl>
                                      </p:cBhvr>
                                    </p:animEffect>
                                    <p:anim calcmode="lin" valueType="num">
                                      <p:cBhvr>
                                        <p:cTn id="21" dur="1000" fill="hold"/>
                                        <p:tgtEl>
                                          <p:spTgt spid="47"/>
                                        </p:tgtEl>
                                        <p:attrNameLst>
                                          <p:attrName>ppt_x</p:attrName>
                                        </p:attrNameLst>
                                      </p:cBhvr>
                                      <p:tavLst>
                                        <p:tav tm="0">
                                          <p:val>
                                            <p:strVal val="#ppt_x"/>
                                          </p:val>
                                        </p:tav>
                                        <p:tav tm="100000">
                                          <p:val>
                                            <p:strVal val="#ppt_x"/>
                                          </p:val>
                                        </p:tav>
                                      </p:tavLst>
                                    </p:anim>
                                    <p:anim calcmode="lin" valueType="num">
                                      <p:cBhvr>
                                        <p:cTn id="22" dur="1000" fill="hold"/>
                                        <p:tgtEl>
                                          <p:spTgt spid="47"/>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2000"/>
                                        <p:tgtEl>
                                          <p:spTgt spid="5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2000"/>
                                        <p:tgtEl>
                                          <p:spTgt spid="51"/>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anim calcmode="lin" valueType="num">
                                      <p:cBhvr>
                                        <p:cTn id="32" dur="1000" fill="hold"/>
                                        <p:tgtEl>
                                          <p:spTgt spid="48"/>
                                        </p:tgtEl>
                                        <p:attrNameLst>
                                          <p:attrName>ppt_x</p:attrName>
                                        </p:attrNameLst>
                                      </p:cBhvr>
                                      <p:tavLst>
                                        <p:tav tm="0">
                                          <p:val>
                                            <p:strVal val="#ppt_x"/>
                                          </p:val>
                                        </p:tav>
                                        <p:tav tm="100000">
                                          <p:val>
                                            <p:strVal val="#ppt_x"/>
                                          </p:val>
                                        </p:tav>
                                      </p:tavLst>
                                    </p:anim>
                                    <p:anim calcmode="lin" valueType="num">
                                      <p:cBhvr>
                                        <p:cTn id="33" dur="1000" fill="hold"/>
                                        <p:tgtEl>
                                          <p:spTgt spid="48"/>
                                        </p:tgtEl>
                                        <p:attrNameLst>
                                          <p:attrName>ppt_y</p:attrName>
                                        </p:attrNameLst>
                                      </p:cBhvr>
                                      <p:tavLst>
                                        <p:tav tm="0">
                                          <p:val>
                                            <p:strVal val="#ppt_y+.1"/>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 calcmode="lin" valueType="num">
                                      <p:cBhvr additive="base">
                                        <p:cTn id="36"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34">
                                            <p:txEl>
                                              <p:pRg st="0" end="0"/>
                                            </p:txEl>
                                          </p:spTgt>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34">
                                            <p:txEl>
                                              <p:pRg st="2" end="2"/>
                                            </p:txEl>
                                          </p:spTgt>
                                        </p:tgtEl>
                                        <p:attrNameLst>
                                          <p:attrName>style.visibility</p:attrName>
                                        </p:attrNameLst>
                                      </p:cBhvr>
                                      <p:to>
                                        <p:strVal val="visible"/>
                                      </p:to>
                                    </p:set>
                                    <p:anim calcmode="lin" valueType="num">
                                      <p:cBhvr additive="base">
                                        <p:cTn id="40" dur="500" fill="hold"/>
                                        <p:tgtEl>
                                          <p:spTgt spid="34">
                                            <p:txEl>
                                              <p:pRg st="2" end="2"/>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3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p:bldP spid="50" grpId="0"/>
      <p:bldP spid="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a Better Way</a:t>
            </a:r>
            <a:endParaRPr lang="en-US" dirty="0"/>
          </a:p>
        </p:txBody>
      </p:sp>
      <p:sp>
        <p:nvSpPr>
          <p:cNvPr id="88" name="Rectangle 87"/>
          <p:cNvSpPr/>
          <p:nvPr/>
        </p:nvSpPr>
        <p:spPr bwMode="auto">
          <a:xfrm>
            <a:off x="0" y="4729655"/>
            <a:ext cx="9144000" cy="1629102"/>
          </a:xfrm>
          <a:prstGeom prst="rect">
            <a:avLst/>
          </a:prstGeom>
          <a:gradFill flip="none" rotWithShape="1">
            <a:gsLst>
              <a:gs pos="0">
                <a:schemeClr val="bg2">
                  <a:lumMod val="25000"/>
                </a:schemeClr>
              </a:gs>
              <a:gs pos="52000">
                <a:schemeClr val="tx1">
                  <a:lumMod val="50000"/>
                  <a:lumOff val="50000"/>
                </a:schemeClr>
              </a:gs>
              <a:gs pos="100000">
                <a:schemeClr val="bg2">
                  <a:lumMod val="25000"/>
                </a:schemeClr>
              </a:gs>
            </a:gsLst>
            <a:lin ang="36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sp>
        <p:nvSpPr>
          <p:cNvPr id="89" name="Freeform 5"/>
          <p:cNvSpPr>
            <a:spLocks/>
          </p:cNvSpPr>
          <p:nvPr/>
        </p:nvSpPr>
        <p:spPr bwMode="auto">
          <a:xfrm>
            <a:off x="6211614" y="4782207"/>
            <a:ext cx="2690648" cy="1387365"/>
          </a:xfrm>
          <a:prstGeom prst="roundRect">
            <a:avLst>
              <a:gd name="adj" fmla="val 3898"/>
            </a:avLst>
          </a:prstGeom>
          <a:gradFill flip="none" rotWithShape="1">
            <a:gsLst>
              <a:gs pos="0">
                <a:schemeClr val="accent1">
                  <a:lumMod val="75000"/>
                  <a:alpha val="80000"/>
                </a:schemeClr>
              </a:gs>
              <a:gs pos="52000">
                <a:srgbClr xmlns:mc="http://schemas.openxmlformats.org/markup-compatibility/2006" xmlns:a14="http://schemas.microsoft.com/office/drawing/2007/7/7/main" val="C00000" mc:Ignorable="">
                  <a:alpha val="70000"/>
                </a:srgbClr>
              </a:gs>
              <a:gs pos="100000">
                <a:schemeClr val="accent1">
                  <a:lumMod val="50000"/>
                  <a:alpha val="80000"/>
                </a:schemeClr>
              </a:gs>
            </a:gsLst>
            <a:lin ang="270000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2000" dirty="0">
              <a:gradFill>
                <a:gsLst>
                  <a:gs pos="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90" name="Rectangle 89"/>
          <p:cNvSpPr/>
          <p:nvPr/>
        </p:nvSpPr>
        <p:spPr bwMode="auto">
          <a:xfrm>
            <a:off x="0" y="3005959"/>
            <a:ext cx="9144000" cy="1629102"/>
          </a:xfrm>
          <a:prstGeom prst="rect">
            <a:avLst/>
          </a:prstGeom>
          <a:gradFill flip="none" rotWithShape="1">
            <a:gsLst>
              <a:gs pos="0">
                <a:schemeClr val="bg2">
                  <a:lumMod val="25000"/>
                </a:schemeClr>
              </a:gs>
              <a:gs pos="52000">
                <a:schemeClr val="tx1">
                  <a:lumMod val="50000"/>
                  <a:lumOff val="50000"/>
                </a:schemeClr>
              </a:gs>
              <a:gs pos="100000">
                <a:schemeClr val="bg2">
                  <a:lumMod val="25000"/>
                </a:schemeClr>
              </a:gs>
            </a:gsLst>
            <a:lin ang="36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sp>
        <p:nvSpPr>
          <p:cNvPr id="100" name="Freeform 5"/>
          <p:cNvSpPr>
            <a:spLocks/>
          </p:cNvSpPr>
          <p:nvPr/>
        </p:nvSpPr>
        <p:spPr bwMode="auto">
          <a:xfrm>
            <a:off x="6211614" y="3058512"/>
            <a:ext cx="2690648" cy="1366344"/>
          </a:xfrm>
          <a:prstGeom prst="roundRect">
            <a:avLst>
              <a:gd name="adj" fmla="val 3898"/>
            </a:avLst>
          </a:prstGeom>
          <a:gradFill flip="none" rotWithShape="1">
            <a:gsLst>
              <a:gs pos="0">
                <a:schemeClr val="accent1">
                  <a:lumMod val="75000"/>
                  <a:alpha val="80000"/>
                </a:schemeClr>
              </a:gs>
              <a:gs pos="52000">
                <a:srgbClr xmlns:mc="http://schemas.openxmlformats.org/markup-compatibility/2006" xmlns:a14="http://schemas.microsoft.com/office/drawing/2007/7/7/main" val="C00000" mc:Ignorable="">
                  <a:alpha val="70000"/>
                </a:srgbClr>
              </a:gs>
              <a:gs pos="100000">
                <a:schemeClr val="accent1">
                  <a:lumMod val="50000"/>
                  <a:alpha val="80000"/>
                </a:schemeClr>
              </a:gs>
            </a:gsLst>
            <a:lin ang="270000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2000" dirty="0">
              <a:gradFill>
                <a:gsLst>
                  <a:gs pos="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101" name="Rectangle 100"/>
          <p:cNvSpPr/>
          <p:nvPr/>
        </p:nvSpPr>
        <p:spPr bwMode="auto">
          <a:xfrm>
            <a:off x="0" y="1292772"/>
            <a:ext cx="9144000" cy="1629102"/>
          </a:xfrm>
          <a:prstGeom prst="rect">
            <a:avLst/>
          </a:prstGeom>
          <a:gradFill flip="none" rotWithShape="1">
            <a:gsLst>
              <a:gs pos="0">
                <a:schemeClr val="bg2">
                  <a:lumMod val="25000"/>
                </a:schemeClr>
              </a:gs>
              <a:gs pos="52000">
                <a:schemeClr val="tx1">
                  <a:lumMod val="50000"/>
                  <a:lumOff val="50000"/>
                </a:schemeClr>
              </a:gs>
              <a:gs pos="100000">
                <a:schemeClr val="bg2">
                  <a:lumMod val="25000"/>
                </a:schemeClr>
              </a:gs>
            </a:gsLst>
            <a:lin ang="36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sp>
        <p:nvSpPr>
          <p:cNvPr id="102" name="Freeform 5"/>
          <p:cNvSpPr>
            <a:spLocks/>
          </p:cNvSpPr>
          <p:nvPr/>
        </p:nvSpPr>
        <p:spPr bwMode="auto">
          <a:xfrm>
            <a:off x="6211614" y="1334814"/>
            <a:ext cx="2690648" cy="1376855"/>
          </a:xfrm>
          <a:prstGeom prst="roundRect">
            <a:avLst>
              <a:gd name="adj" fmla="val 3898"/>
            </a:avLst>
          </a:prstGeom>
          <a:gradFill flip="none" rotWithShape="1">
            <a:gsLst>
              <a:gs pos="0">
                <a:schemeClr val="accent1">
                  <a:lumMod val="75000"/>
                  <a:alpha val="80000"/>
                </a:schemeClr>
              </a:gs>
              <a:gs pos="52000">
                <a:srgbClr xmlns:mc="http://schemas.openxmlformats.org/markup-compatibility/2006" xmlns:a14="http://schemas.microsoft.com/office/drawing/2007/7/7/main" val="C00000" mc:Ignorable="">
                  <a:alpha val="70000"/>
                </a:srgbClr>
              </a:gs>
              <a:gs pos="100000">
                <a:schemeClr val="accent1">
                  <a:lumMod val="50000"/>
                  <a:alpha val="80000"/>
                </a:schemeClr>
              </a:gs>
            </a:gsLst>
            <a:lin ang="270000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2000" dirty="0">
              <a:gradFill>
                <a:gsLst>
                  <a:gs pos="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103" name="Round Same Side Corner Rectangle 102"/>
          <p:cNvSpPr/>
          <p:nvPr/>
        </p:nvSpPr>
        <p:spPr bwMode="auto">
          <a:xfrm flipH="1">
            <a:off x="253680" y="935418"/>
            <a:ext cx="2677274" cy="5423337"/>
          </a:xfrm>
          <a:prstGeom prst="round2SameRect">
            <a:avLst>
              <a:gd name="adj1" fmla="val 3382"/>
              <a:gd name="adj2" fmla="val 0"/>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xmlns:mc="http://schemas.openxmlformats.org/markup-compatibility/2006" xmlns:a14="http://schemas.microsoft.com/office/drawing/2007/7/7/main" val="FFFFFF" mc:Ignorable="">
                    <a:alpha val="33000"/>
                  </a:srgbClr>
                </a:gs>
                <a:gs pos="50000">
                  <a:srgbClr xmlns:mc="http://schemas.openxmlformats.org/markup-compatibility/2006" xmlns:a14="http://schemas.microsoft.com/office/drawing/2007/7/7/main" val="FFFFFF" mc:Ignorable="">
                    <a:alpha val="0"/>
                  </a:srgbClr>
                </a:gs>
                <a:gs pos="100000">
                  <a:schemeClr val="accent1">
                    <a:alpha val="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spcAft>
                <a:spcPts val="400"/>
              </a:spcAft>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sp>
        <p:nvSpPr>
          <p:cNvPr id="104" name="Rectangle 103"/>
          <p:cNvSpPr/>
          <p:nvPr/>
        </p:nvSpPr>
        <p:spPr bwMode="auto">
          <a:xfrm>
            <a:off x="398198" y="1292114"/>
            <a:ext cx="2398748" cy="1629102"/>
          </a:xfrm>
          <a:prstGeom prst="rect">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sp>
        <p:nvSpPr>
          <p:cNvPr id="105" name="HEADER - SOLUTION"/>
          <p:cNvSpPr txBox="1"/>
          <p:nvPr/>
        </p:nvSpPr>
        <p:spPr>
          <a:xfrm>
            <a:off x="252248" y="952602"/>
            <a:ext cx="2690649" cy="369312"/>
          </a:xfrm>
          <a:prstGeom prst="rect">
            <a:avLst/>
          </a:prstGeom>
          <a:noFill/>
        </p:spPr>
        <p:txBody>
          <a:bodyPr wrap="square" lIns="91420" tIns="45710" rIns="91420" bIns="45710" rtlCol="0">
            <a:spAutoFit/>
          </a:bodyPr>
          <a:lstStyle/>
          <a:p>
            <a:pPr algn="ctr" defTabSz="914159"/>
            <a:r>
              <a:rPr lang="en-US" spc="20" dirty="0" smtClean="0">
                <a:gradFill>
                  <a:gsLst>
                    <a:gs pos="0">
                      <a:schemeClr val="bg1">
                        <a:lumMod val="95000"/>
                      </a:schemeClr>
                    </a:gs>
                    <a:gs pos="100000">
                      <a:schemeClr val="bg1">
                        <a:lumMod val="75000"/>
                      </a:schemeClr>
                    </a:gs>
                  </a:gsLst>
                  <a:lin ang="5400000" scaled="0"/>
                </a:gradFill>
                <a:latin typeface="Segoe UI" pitchFamily="34" charset="0"/>
                <a:ea typeface="Segoe UI" pitchFamily="34" charset="0"/>
                <a:cs typeface="Segoe UI" pitchFamily="34" charset="0"/>
              </a:rPr>
              <a:t>TODAY</a:t>
            </a:r>
          </a:p>
        </p:txBody>
      </p:sp>
      <p:sp>
        <p:nvSpPr>
          <p:cNvPr id="106" name="Rounded Rectangle 105"/>
          <p:cNvSpPr/>
          <p:nvPr/>
        </p:nvSpPr>
        <p:spPr bwMode="auto">
          <a:xfrm rot="16200000">
            <a:off x="914398" y="1040304"/>
            <a:ext cx="1366349" cy="2132722"/>
          </a:xfrm>
          <a:prstGeom prst="roundRect">
            <a:avLst>
              <a:gd name="adj" fmla="val 2863"/>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xmlns:mc="http://schemas.openxmlformats.org/markup-compatibility/2006" xmlns:a14="http://schemas.microsoft.com/office/drawing/2007/7/7/main" val="FFFFFF" mc:Ignorable="">
                    <a:alpha val="33000"/>
                  </a:srgbClr>
                </a:gs>
                <a:gs pos="50000">
                  <a:srgbClr xmlns:mc="http://schemas.openxmlformats.org/markup-compatibility/2006" xmlns:a14="http://schemas.microsoft.com/office/drawing/2007/7/7/main" val="FFFFFF" mc:Ignorable="">
                    <a:alpha val="0"/>
                  </a:srgbClr>
                </a:gs>
                <a:gs pos="100000">
                  <a:srgbClr xmlns:mc="http://schemas.openxmlformats.org/markup-compatibility/2006" xmlns:a14="http://schemas.microsoft.com/office/drawing/2007/7/7/main" val="000000" mc:Ignorable="">
                    <a:alpha val="45000"/>
                  </a:srgbClr>
                </a:gs>
              </a:gsLst>
              <a:lin ang="108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sp>
        <p:nvSpPr>
          <p:cNvPr id="107" name="Rectangle 106"/>
          <p:cNvSpPr/>
          <p:nvPr/>
        </p:nvSpPr>
        <p:spPr bwMode="auto">
          <a:xfrm>
            <a:off x="392943" y="3005301"/>
            <a:ext cx="2398748" cy="1629102"/>
          </a:xfrm>
          <a:prstGeom prst="rect">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sp>
        <p:nvSpPr>
          <p:cNvPr id="108" name="Rectangle 107"/>
          <p:cNvSpPr/>
          <p:nvPr/>
        </p:nvSpPr>
        <p:spPr bwMode="auto">
          <a:xfrm>
            <a:off x="392943" y="4728997"/>
            <a:ext cx="2398748" cy="1629102"/>
          </a:xfrm>
          <a:prstGeom prst="rect">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sp>
        <p:nvSpPr>
          <p:cNvPr id="109" name="Round Same Side Corner Rectangle 108"/>
          <p:cNvSpPr/>
          <p:nvPr/>
        </p:nvSpPr>
        <p:spPr bwMode="auto">
          <a:xfrm flipH="1">
            <a:off x="3254386" y="935418"/>
            <a:ext cx="2677274" cy="5423337"/>
          </a:xfrm>
          <a:prstGeom prst="round2SameRect">
            <a:avLst>
              <a:gd name="adj1" fmla="val 3382"/>
              <a:gd name="adj2" fmla="val 0"/>
            </a:avLst>
          </a:prstGeom>
          <a:gradFill flip="none" rotWithShape="1">
            <a:gsLst>
              <a:gs pos="0">
                <a:schemeClr val="accent1">
                  <a:lumMod val="75000"/>
                  <a:alpha val="80000"/>
                </a:schemeClr>
              </a:gs>
              <a:gs pos="52000">
                <a:srgbClr xmlns:mc="http://schemas.openxmlformats.org/markup-compatibility/2006" xmlns:a14="http://schemas.microsoft.com/office/drawing/2007/7/7/main" val="C00000" mc:Ignorable="">
                  <a:alpha val="70000"/>
                </a:srgbClr>
              </a:gs>
              <a:gs pos="100000">
                <a:schemeClr val="accent1">
                  <a:lumMod val="50000"/>
                  <a:alpha val="80000"/>
                </a:schemeClr>
              </a:gs>
            </a:gsLst>
            <a:lin ang="270000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spcAft>
                <a:spcPts val="400"/>
              </a:spcAft>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sp>
        <p:nvSpPr>
          <p:cNvPr id="110" name="Rectangle 109"/>
          <p:cNvSpPr/>
          <p:nvPr/>
        </p:nvSpPr>
        <p:spPr bwMode="auto">
          <a:xfrm>
            <a:off x="3393649" y="1292114"/>
            <a:ext cx="2398748" cy="1629102"/>
          </a:xfrm>
          <a:prstGeom prst="rect">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sp>
        <p:nvSpPr>
          <p:cNvPr id="111" name="HEADER - SOLUTION"/>
          <p:cNvSpPr txBox="1"/>
          <p:nvPr/>
        </p:nvSpPr>
        <p:spPr>
          <a:xfrm>
            <a:off x="3247699" y="952602"/>
            <a:ext cx="2690649" cy="369312"/>
          </a:xfrm>
          <a:prstGeom prst="rect">
            <a:avLst/>
          </a:prstGeom>
          <a:noFill/>
        </p:spPr>
        <p:txBody>
          <a:bodyPr wrap="square" lIns="91420" tIns="45710" rIns="91420" bIns="45710" rtlCol="0">
            <a:spAutoFit/>
          </a:bodyPr>
          <a:lstStyle/>
          <a:p>
            <a:pPr algn="ctr" defTabSz="914159"/>
            <a:r>
              <a:rPr lang="en-US" spc="20" dirty="0" smtClean="0">
                <a:gradFill>
                  <a:gsLst>
                    <a:gs pos="0">
                      <a:schemeClr val="bg1">
                        <a:lumMod val="95000"/>
                      </a:schemeClr>
                    </a:gs>
                    <a:gs pos="100000">
                      <a:schemeClr val="bg1">
                        <a:lumMod val="75000"/>
                      </a:schemeClr>
                    </a:gs>
                  </a:gsLst>
                  <a:lin ang="5400000" scaled="0"/>
                </a:gradFill>
                <a:latin typeface="Segoe UI" pitchFamily="34" charset="0"/>
                <a:ea typeface="Segoe UI" pitchFamily="34" charset="0"/>
                <a:cs typeface="Segoe UI" pitchFamily="34" charset="0"/>
              </a:rPr>
              <a:t>TOMORROW</a:t>
            </a:r>
          </a:p>
        </p:txBody>
      </p:sp>
      <p:sp>
        <p:nvSpPr>
          <p:cNvPr id="112" name="Rectangle 111"/>
          <p:cNvSpPr/>
          <p:nvPr/>
        </p:nvSpPr>
        <p:spPr bwMode="auto">
          <a:xfrm>
            <a:off x="3393649" y="3005301"/>
            <a:ext cx="2398748" cy="1629102"/>
          </a:xfrm>
          <a:prstGeom prst="rect">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sp>
        <p:nvSpPr>
          <p:cNvPr id="113" name="Rectangle 112"/>
          <p:cNvSpPr/>
          <p:nvPr/>
        </p:nvSpPr>
        <p:spPr bwMode="auto">
          <a:xfrm>
            <a:off x="3393649" y="4728997"/>
            <a:ext cx="2398748" cy="1629102"/>
          </a:xfrm>
          <a:prstGeom prst="rect">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sp>
        <p:nvSpPr>
          <p:cNvPr id="114" name="Rounded Rectangle 113"/>
          <p:cNvSpPr/>
          <p:nvPr/>
        </p:nvSpPr>
        <p:spPr bwMode="auto">
          <a:xfrm rot="16200000">
            <a:off x="914398" y="2764002"/>
            <a:ext cx="1366349" cy="2132722"/>
          </a:xfrm>
          <a:prstGeom prst="roundRect">
            <a:avLst>
              <a:gd name="adj" fmla="val 2863"/>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xmlns:mc="http://schemas.openxmlformats.org/markup-compatibility/2006" xmlns:a14="http://schemas.microsoft.com/office/drawing/2007/7/7/main" val="FFFFFF" mc:Ignorable="">
                    <a:alpha val="33000"/>
                  </a:srgbClr>
                </a:gs>
                <a:gs pos="50000">
                  <a:srgbClr xmlns:mc="http://schemas.openxmlformats.org/markup-compatibility/2006" xmlns:a14="http://schemas.microsoft.com/office/drawing/2007/7/7/main" val="FFFFFF" mc:Ignorable="">
                    <a:alpha val="0"/>
                  </a:srgbClr>
                </a:gs>
                <a:gs pos="100000">
                  <a:srgbClr xmlns:mc="http://schemas.openxmlformats.org/markup-compatibility/2006" xmlns:a14="http://schemas.microsoft.com/office/drawing/2007/7/7/main" val="000000" mc:Ignorable="">
                    <a:alpha val="45000"/>
                  </a:srgbClr>
                </a:gs>
              </a:gsLst>
              <a:lin ang="108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sp>
        <p:nvSpPr>
          <p:cNvPr id="115" name="Rounded Rectangle 114"/>
          <p:cNvSpPr/>
          <p:nvPr/>
        </p:nvSpPr>
        <p:spPr bwMode="auto">
          <a:xfrm rot="16200000">
            <a:off x="3909849" y="1040305"/>
            <a:ext cx="1366349" cy="2132722"/>
          </a:xfrm>
          <a:prstGeom prst="roundRect">
            <a:avLst>
              <a:gd name="adj" fmla="val 2863"/>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xmlns:mc="http://schemas.openxmlformats.org/markup-compatibility/2006" xmlns:a14="http://schemas.microsoft.com/office/drawing/2007/7/7/main" val="FFFFFF" mc:Ignorable="">
                    <a:alpha val="33000"/>
                  </a:srgbClr>
                </a:gs>
                <a:gs pos="50000">
                  <a:srgbClr xmlns:mc="http://schemas.openxmlformats.org/markup-compatibility/2006" xmlns:a14="http://schemas.microsoft.com/office/drawing/2007/7/7/main" val="FFFFFF" mc:Ignorable="">
                    <a:alpha val="0"/>
                  </a:srgbClr>
                </a:gs>
                <a:gs pos="100000">
                  <a:srgbClr xmlns:mc="http://schemas.openxmlformats.org/markup-compatibility/2006" xmlns:a14="http://schemas.microsoft.com/office/drawing/2007/7/7/main" val="000000" mc:Ignorable="">
                    <a:alpha val="45000"/>
                  </a:srgbClr>
                </a:gs>
              </a:gsLst>
              <a:lin ang="108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sp>
        <p:nvSpPr>
          <p:cNvPr id="116" name="Rounded Rectangle 115"/>
          <p:cNvSpPr/>
          <p:nvPr/>
        </p:nvSpPr>
        <p:spPr bwMode="auto">
          <a:xfrm rot="16200000">
            <a:off x="3909849" y="2764003"/>
            <a:ext cx="1366349" cy="2132722"/>
          </a:xfrm>
          <a:prstGeom prst="roundRect">
            <a:avLst>
              <a:gd name="adj" fmla="val 2863"/>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xmlns:mc="http://schemas.openxmlformats.org/markup-compatibility/2006" xmlns:a14="http://schemas.microsoft.com/office/drawing/2007/7/7/main" val="FFFFFF" mc:Ignorable="">
                    <a:alpha val="33000"/>
                  </a:srgbClr>
                </a:gs>
                <a:gs pos="50000">
                  <a:srgbClr xmlns:mc="http://schemas.openxmlformats.org/markup-compatibility/2006" xmlns:a14="http://schemas.microsoft.com/office/drawing/2007/7/7/main" val="FFFFFF" mc:Ignorable="">
                    <a:alpha val="0"/>
                  </a:srgbClr>
                </a:gs>
                <a:gs pos="100000">
                  <a:srgbClr xmlns:mc="http://schemas.openxmlformats.org/markup-compatibility/2006" xmlns:a14="http://schemas.microsoft.com/office/drawing/2007/7/7/main" val="000000" mc:Ignorable="">
                    <a:alpha val="45000"/>
                  </a:srgbClr>
                </a:gs>
              </a:gsLst>
              <a:lin ang="108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sp>
        <p:nvSpPr>
          <p:cNvPr id="117" name="Rounded Rectangle 116"/>
          <p:cNvSpPr/>
          <p:nvPr/>
        </p:nvSpPr>
        <p:spPr bwMode="auto">
          <a:xfrm rot="16200000">
            <a:off x="914398" y="4487698"/>
            <a:ext cx="1366349" cy="2132722"/>
          </a:xfrm>
          <a:prstGeom prst="roundRect">
            <a:avLst>
              <a:gd name="adj" fmla="val 2863"/>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xmlns:mc="http://schemas.openxmlformats.org/markup-compatibility/2006" xmlns:a14="http://schemas.microsoft.com/office/drawing/2007/7/7/main" val="FFFFFF" mc:Ignorable="">
                    <a:alpha val="33000"/>
                  </a:srgbClr>
                </a:gs>
                <a:gs pos="50000">
                  <a:srgbClr xmlns:mc="http://schemas.openxmlformats.org/markup-compatibility/2006" xmlns:a14="http://schemas.microsoft.com/office/drawing/2007/7/7/main" val="FFFFFF" mc:Ignorable="">
                    <a:alpha val="0"/>
                  </a:srgbClr>
                </a:gs>
                <a:gs pos="100000">
                  <a:srgbClr xmlns:mc="http://schemas.openxmlformats.org/markup-compatibility/2006" xmlns:a14="http://schemas.microsoft.com/office/drawing/2007/7/7/main" val="000000" mc:Ignorable="">
                    <a:alpha val="45000"/>
                  </a:srgbClr>
                </a:gs>
              </a:gsLst>
              <a:lin ang="108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sp>
        <p:nvSpPr>
          <p:cNvPr id="118" name="Rounded Rectangle 117"/>
          <p:cNvSpPr/>
          <p:nvPr/>
        </p:nvSpPr>
        <p:spPr bwMode="auto">
          <a:xfrm rot="16200000">
            <a:off x="3909849" y="4487699"/>
            <a:ext cx="1366349" cy="2132722"/>
          </a:xfrm>
          <a:prstGeom prst="roundRect">
            <a:avLst>
              <a:gd name="adj" fmla="val 2863"/>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xmlns:mc="http://schemas.openxmlformats.org/markup-compatibility/2006" xmlns:a14="http://schemas.microsoft.com/office/drawing/2007/7/7/main" val="FFFFFF" mc:Ignorable="">
                    <a:alpha val="33000"/>
                  </a:srgbClr>
                </a:gs>
                <a:gs pos="50000">
                  <a:srgbClr xmlns:mc="http://schemas.openxmlformats.org/markup-compatibility/2006" xmlns:a14="http://schemas.microsoft.com/office/drawing/2007/7/7/main" val="FFFFFF" mc:Ignorable="">
                    <a:alpha val="0"/>
                  </a:srgbClr>
                </a:gs>
                <a:gs pos="100000">
                  <a:srgbClr xmlns:mc="http://schemas.openxmlformats.org/markup-compatibility/2006" xmlns:a14="http://schemas.microsoft.com/office/drawing/2007/7/7/main" val="000000" mc:Ignorable="">
                    <a:alpha val="45000"/>
                  </a:srgbClr>
                </a:gs>
              </a:gsLst>
              <a:lin ang="108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grpSp>
        <p:nvGrpSpPr>
          <p:cNvPr id="3" name="Group 118"/>
          <p:cNvGrpSpPr/>
          <p:nvPr/>
        </p:nvGrpSpPr>
        <p:grpSpPr>
          <a:xfrm>
            <a:off x="6164757" y="1423491"/>
            <a:ext cx="2800570" cy="1366349"/>
            <a:chOff x="6164757" y="1423491"/>
            <a:chExt cx="2800570" cy="1366349"/>
          </a:xfrm>
        </p:grpSpPr>
        <p:sp>
          <p:nvSpPr>
            <p:cNvPr id="120" name="Rounded Rectangle 119"/>
            <p:cNvSpPr/>
            <p:nvPr/>
          </p:nvSpPr>
          <p:spPr bwMode="auto">
            <a:xfrm rot="16200000">
              <a:off x="6881867" y="706381"/>
              <a:ext cx="1366349" cy="2800570"/>
            </a:xfrm>
            <a:prstGeom prst="roundRect">
              <a:avLst>
                <a:gd name="adj" fmla="val 2863"/>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sp>
          <p:nvSpPr>
            <p:cNvPr id="121" name="BULLETS - SOLUTION"/>
            <p:cNvSpPr txBox="1"/>
            <p:nvPr/>
          </p:nvSpPr>
          <p:spPr>
            <a:xfrm>
              <a:off x="6307053" y="1691178"/>
              <a:ext cx="2584698" cy="784810"/>
            </a:xfrm>
            <a:prstGeom prst="rect">
              <a:avLst/>
            </a:prstGeom>
            <a:noFill/>
          </p:spPr>
          <p:txBody>
            <a:bodyPr wrap="square" lIns="91420" tIns="45710" rIns="91420" bIns="45710" rtlCol="0">
              <a:spAutoFit/>
            </a:bodyPr>
            <a:lstStyle/>
            <a:p>
              <a:pPr>
                <a:spcBef>
                  <a:spcPts val="600"/>
                </a:spcBef>
                <a:spcAft>
                  <a:spcPts val="2600"/>
                </a:spcAft>
                <a:buClr>
                  <a:schemeClr val="bg1"/>
                </a:buClr>
                <a:buSzPct val="100000"/>
              </a:pPr>
              <a:r>
                <a:rPr lang="en-US" sz="1500" b="1"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Control</a:t>
              </a:r>
              <a:r>
                <a:rPr lang="en-US" sz="1500" dirty="0" smtClean="0">
                  <a:gradFill>
                    <a:gsLst>
                      <a:gs pos="0">
                        <a:schemeClr val="bg1"/>
                      </a:gs>
                      <a:gs pos="100000">
                        <a:schemeClr val="bg1"/>
                      </a:gs>
                    </a:gsLst>
                    <a:lin ang="5400000" scaled="0"/>
                  </a:gradFill>
                  <a:latin typeface="Segoe UI" pitchFamily="34" charset="0"/>
                  <a:ea typeface="Segoe UI" pitchFamily="34" charset="0"/>
                  <a:cs typeface="Segoe UI" pitchFamily="34" charset="0"/>
                </a:rPr>
                <a:t> </a:t>
              </a:r>
              <a:r>
                <a:rPr lang="en-US" sz="1500" dirty="0" smtClean="0">
                  <a:solidFill>
                    <a:schemeClr val="tx1">
                      <a:alpha val="99000"/>
                    </a:schemeClr>
                  </a:solidFill>
                  <a:latin typeface="Segoe UI" pitchFamily="34" charset="0"/>
                  <a:ea typeface="Segoe UI" pitchFamily="34" charset="0"/>
                  <a:cs typeface="Segoe UI" pitchFamily="34" charset="0"/>
                </a:rPr>
                <a:t>server sprawl with </a:t>
              </a:r>
              <a:br>
                <a:rPr lang="en-US" sz="1500" dirty="0" smtClean="0">
                  <a:solidFill>
                    <a:schemeClr val="tx1">
                      <a:alpha val="99000"/>
                    </a:schemeClr>
                  </a:solidFill>
                  <a:latin typeface="Segoe UI" pitchFamily="34" charset="0"/>
                  <a:ea typeface="Segoe UI" pitchFamily="34" charset="0"/>
                  <a:cs typeface="Segoe UI" pitchFamily="34" charset="0"/>
                </a:rPr>
              </a:br>
              <a:r>
                <a:rPr lang="en-US" sz="1500" dirty="0" smtClean="0">
                  <a:solidFill>
                    <a:schemeClr val="tx1">
                      <a:alpha val="99000"/>
                    </a:schemeClr>
                  </a:solidFill>
                  <a:latin typeface="Segoe UI" pitchFamily="34" charset="0"/>
                  <a:ea typeface="Segoe UI" pitchFamily="34" charset="0"/>
                  <a:cs typeface="Segoe UI" pitchFamily="34" charset="0"/>
                </a:rPr>
                <a:t>1 to many management – </a:t>
              </a:r>
              <a:br>
                <a:rPr lang="en-US" sz="1500" dirty="0" smtClean="0">
                  <a:solidFill>
                    <a:schemeClr val="tx1">
                      <a:alpha val="99000"/>
                    </a:schemeClr>
                  </a:solidFill>
                  <a:latin typeface="Segoe UI" pitchFamily="34" charset="0"/>
                  <a:ea typeface="Segoe UI" pitchFamily="34" charset="0"/>
                  <a:cs typeface="Segoe UI" pitchFamily="34" charset="0"/>
                </a:rPr>
              </a:br>
              <a:r>
                <a:rPr lang="en-US" sz="1500" dirty="0" smtClean="0">
                  <a:solidFill>
                    <a:schemeClr val="tx1">
                      <a:alpha val="99000"/>
                    </a:schemeClr>
                  </a:solidFill>
                  <a:latin typeface="Segoe UI" pitchFamily="34" charset="0"/>
                  <a:ea typeface="Segoe UI" pitchFamily="34" charset="0"/>
                  <a:cs typeface="Segoe UI" pitchFamily="34" charset="0"/>
                </a:rPr>
                <a:t>setup is fast and easy</a:t>
              </a:r>
            </a:p>
          </p:txBody>
        </p:sp>
      </p:grpSp>
      <p:grpSp>
        <p:nvGrpSpPr>
          <p:cNvPr id="4" name="Group 121"/>
          <p:cNvGrpSpPr/>
          <p:nvPr/>
        </p:nvGrpSpPr>
        <p:grpSpPr>
          <a:xfrm>
            <a:off x="6164756" y="3147189"/>
            <a:ext cx="2800571" cy="1366349"/>
            <a:chOff x="6164756" y="3147189"/>
            <a:chExt cx="2800571" cy="1366349"/>
          </a:xfrm>
        </p:grpSpPr>
        <p:sp>
          <p:nvSpPr>
            <p:cNvPr id="129" name="Rounded Rectangle 128"/>
            <p:cNvSpPr/>
            <p:nvPr/>
          </p:nvSpPr>
          <p:spPr bwMode="auto">
            <a:xfrm rot="16200000">
              <a:off x="6881867" y="2430078"/>
              <a:ext cx="1366349" cy="2800571"/>
            </a:xfrm>
            <a:prstGeom prst="roundRect">
              <a:avLst>
                <a:gd name="adj" fmla="val 2863"/>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sp>
          <p:nvSpPr>
            <p:cNvPr id="130" name="BULLETS - SOLUTION"/>
            <p:cNvSpPr txBox="1"/>
            <p:nvPr/>
          </p:nvSpPr>
          <p:spPr>
            <a:xfrm>
              <a:off x="6307053" y="3437958"/>
              <a:ext cx="2584698" cy="784810"/>
            </a:xfrm>
            <a:prstGeom prst="rect">
              <a:avLst/>
            </a:prstGeom>
            <a:noFill/>
          </p:spPr>
          <p:txBody>
            <a:bodyPr wrap="square" lIns="91420" tIns="45710" rIns="91420" bIns="45710" rtlCol="0">
              <a:spAutoFit/>
            </a:bodyPr>
            <a:lstStyle/>
            <a:p>
              <a:pPr>
                <a:spcBef>
                  <a:spcPts val="600"/>
                </a:spcBef>
                <a:spcAft>
                  <a:spcPts val="2600"/>
                </a:spcAft>
                <a:buClr>
                  <a:schemeClr val="bg1"/>
                </a:buClr>
                <a:buSzPct val="100000"/>
              </a:pPr>
              <a:r>
                <a:rPr lang="en-US" sz="15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Manage capacity through policies – save time, </a:t>
              </a:r>
              <a:r>
                <a:rPr lang="en-US" sz="1500" b="1"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optimize resources</a:t>
              </a:r>
            </a:p>
          </p:txBody>
        </p:sp>
      </p:grpSp>
      <p:grpSp>
        <p:nvGrpSpPr>
          <p:cNvPr id="5" name="Group 134"/>
          <p:cNvGrpSpPr/>
          <p:nvPr/>
        </p:nvGrpSpPr>
        <p:grpSpPr>
          <a:xfrm>
            <a:off x="6164756" y="4861032"/>
            <a:ext cx="2800571" cy="1366349"/>
            <a:chOff x="6164756" y="4861032"/>
            <a:chExt cx="2800571" cy="1366349"/>
          </a:xfrm>
        </p:grpSpPr>
        <p:sp>
          <p:nvSpPr>
            <p:cNvPr id="138" name="Rounded Rectangle 137"/>
            <p:cNvSpPr/>
            <p:nvPr/>
          </p:nvSpPr>
          <p:spPr bwMode="auto">
            <a:xfrm rot="16200000">
              <a:off x="6881867" y="4143921"/>
              <a:ext cx="1366349" cy="2800571"/>
            </a:xfrm>
            <a:prstGeom prst="roundRect">
              <a:avLst>
                <a:gd name="adj" fmla="val 2863"/>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sp>
          <p:nvSpPr>
            <p:cNvPr id="139" name="BULLETS - SOLUTION"/>
            <p:cNvSpPr txBox="1"/>
            <p:nvPr/>
          </p:nvSpPr>
          <p:spPr>
            <a:xfrm>
              <a:off x="6307053" y="5151801"/>
              <a:ext cx="2584698" cy="784810"/>
            </a:xfrm>
            <a:prstGeom prst="rect">
              <a:avLst/>
            </a:prstGeom>
            <a:noFill/>
          </p:spPr>
          <p:txBody>
            <a:bodyPr wrap="square" lIns="91420" tIns="45710" rIns="91420" bIns="45710" rtlCol="0">
              <a:spAutoFit/>
            </a:bodyPr>
            <a:lstStyle/>
            <a:p>
              <a:pPr>
                <a:spcBef>
                  <a:spcPts val="600"/>
                </a:spcBef>
                <a:spcAft>
                  <a:spcPts val="2600"/>
                </a:spcAft>
                <a:buClr>
                  <a:schemeClr val="bg1"/>
                </a:buClr>
                <a:buSzPct val="100000"/>
              </a:pPr>
              <a:r>
                <a:rPr lang="en-US" sz="15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Single unit of deployment – increase deployment and upgrade</a:t>
              </a:r>
              <a:r>
                <a:rPr lang="en-US" sz="1500" b="1"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 efficiency</a:t>
              </a:r>
            </a:p>
          </p:txBody>
        </p:sp>
      </p:grpSp>
      <p:grpSp>
        <p:nvGrpSpPr>
          <p:cNvPr id="6" name="Group 139"/>
          <p:cNvGrpSpPr/>
          <p:nvPr/>
        </p:nvGrpSpPr>
        <p:grpSpPr>
          <a:xfrm>
            <a:off x="534967" y="3153105"/>
            <a:ext cx="2113640" cy="1324307"/>
            <a:chOff x="534967" y="3153105"/>
            <a:chExt cx="2113640" cy="1324307"/>
          </a:xfrm>
        </p:grpSpPr>
        <p:sp>
          <p:nvSpPr>
            <p:cNvPr id="149" name="Trapezoid 148"/>
            <p:cNvSpPr/>
            <p:nvPr/>
          </p:nvSpPr>
          <p:spPr bwMode="auto">
            <a:xfrm rot="5400000">
              <a:off x="929633" y="2758439"/>
              <a:ext cx="1324307" cy="2113640"/>
            </a:xfrm>
            <a:prstGeom prst="trapezoid">
              <a:avLst>
                <a:gd name="adj" fmla="val 36081"/>
              </a:avLst>
            </a:prstGeom>
            <a:gradFill flip="none" rotWithShape="1">
              <a:gsLst>
                <a:gs pos="0">
                  <a:schemeClr val="tx1">
                    <a:alpha val="0"/>
                  </a:schemeClr>
                </a:gs>
                <a:gs pos="52000">
                  <a:schemeClr val="tx1">
                    <a:alpha val="15000"/>
                  </a:schemeClr>
                </a:gs>
                <a:gs pos="100000">
                  <a:schemeClr val="bg1">
                    <a:alpha val="0"/>
                  </a:schemeClr>
                </a:gs>
              </a:gsLst>
              <a:lin ang="162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err="1" smtClean="0">
                <a:solidFill>
                  <a:srgbClr xmlns:mc="http://schemas.openxmlformats.org/markup-compatibility/2006" xmlns:a14="http://schemas.microsoft.com/office/drawing/2007/7/7/main" val="FFFFFF" mc:Ignorable=""/>
                </a:solidFill>
                <a:latin typeface="Segoe" pitchFamily="34" charset="0"/>
              </a:endParaRPr>
            </a:p>
          </p:txBody>
        </p:sp>
        <p:sp>
          <p:nvSpPr>
            <p:cNvPr id="150" name="Oval 149"/>
            <p:cNvSpPr/>
            <p:nvPr/>
          </p:nvSpPr>
          <p:spPr bwMode="auto">
            <a:xfrm>
              <a:off x="602677" y="3441538"/>
              <a:ext cx="816219" cy="819244"/>
            </a:xfrm>
            <a:prstGeom prst="ellipse">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xmlns:mc="http://schemas.openxmlformats.org/markup-compatibility/2006" xmlns:a14="http://schemas.microsoft.com/office/drawing/2007/7/7/main" val="FFFFFF" mc:Ignorable="">
                      <a:alpha val="33000"/>
                    </a:srgbClr>
                  </a:gs>
                  <a:gs pos="50000">
                    <a:srgbClr xmlns:mc="http://schemas.openxmlformats.org/markup-compatibility/2006" xmlns:a14="http://schemas.microsoft.com/office/drawing/2007/7/7/main" val="FFFFFF" mc:Ignorable="">
                      <a:alpha val="0"/>
                    </a:srgbClr>
                  </a:gs>
                  <a:gs pos="100000">
                    <a:srgbClr xmlns:mc="http://schemas.openxmlformats.org/markup-compatibility/2006" xmlns:a14="http://schemas.microsoft.com/office/drawing/2007/7/7/main" val="000000" mc:Ignorable="">
                      <a:alpha val="45000"/>
                    </a:srgbClr>
                  </a:gs>
                </a:gsLst>
                <a:lin ang="108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pic>
          <p:nvPicPr>
            <p:cNvPr id="151" name="Picture 150" descr="dial1.png"/>
            <p:cNvPicPr>
              <a:picLocks noChangeAspect="1"/>
            </p:cNvPicPr>
            <p:nvPr/>
          </p:nvPicPr>
          <p:blipFill>
            <a:blip r:embed="rId3" cstate="print"/>
            <a:stretch>
              <a:fillRect/>
            </a:stretch>
          </p:blipFill>
          <p:spPr>
            <a:xfrm>
              <a:off x="652934" y="3449857"/>
              <a:ext cx="723922" cy="792504"/>
            </a:xfrm>
            <a:prstGeom prst="rect">
              <a:avLst/>
            </a:prstGeom>
          </p:spPr>
        </p:pic>
        <p:grpSp>
          <p:nvGrpSpPr>
            <p:cNvPr id="7" name="Group 226"/>
            <p:cNvGrpSpPr/>
            <p:nvPr/>
          </p:nvGrpSpPr>
          <p:grpSpPr>
            <a:xfrm>
              <a:off x="1695474" y="3226672"/>
              <a:ext cx="932108" cy="1184616"/>
              <a:chOff x="1684967" y="3050594"/>
              <a:chExt cx="1205378" cy="1531916"/>
            </a:xfrm>
          </p:grpSpPr>
          <p:grpSp>
            <p:nvGrpSpPr>
              <p:cNvPr id="8" name="Group 55"/>
              <p:cNvGrpSpPr/>
              <p:nvPr/>
            </p:nvGrpSpPr>
            <p:grpSpPr>
              <a:xfrm>
                <a:off x="2105381" y="3922952"/>
                <a:ext cx="396081" cy="386289"/>
                <a:chOff x="7793365" y="2868307"/>
                <a:chExt cx="832818" cy="812230"/>
              </a:xfrm>
            </p:grpSpPr>
            <p:pic>
              <p:nvPicPr>
                <p:cNvPr id="172" name="Picture 9" descr="C:\Presentations Documents\Software\DVD Art\DVD_ART36\Artwork_Imagery\Icons - Illustrations\_ WINDOWS SERVER ICONS\Hardware\Virtual Servers 2.png"/>
                <p:cNvPicPr>
                  <a:picLocks noChangeAspect="1" noChangeArrowheads="1"/>
                </p:cNvPicPr>
                <p:nvPr/>
              </p:nvPicPr>
              <p:blipFill>
                <a:blip r:embed="rId4" cstate="print"/>
                <a:srcRect/>
                <a:stretch>
                  <a:fillRect/>
                </a:stretch>
              </p:blipFill>
              <p:spPr bwMode="auto">
                <a:xfrm>
                  <a:off x="7793365" y="2868307"/>
                  <a:ext cx="497412" cy="812230"/>
                </a:xfrm>
                <a:prstGeom prst="rect">
                  <a:avLst/>
                </a:prstGeom>
                <a:noFill/>
              </p:spPr>
            </p:pic>
            <p:pic>
              <p:nvPicPr>
                <p:cNvPr id="179" name="Picture 7" descr="C:\Presentations Documents\Software\DVD Art\DVD_ART36\Artwork_Imagery\Icons - Illustrations\_ SUPER VISTA STYLE\database.png"/>
                <p:cNvPicPr>
                  <a:picLocks noChangeAspect="1" noChangeArrowheads="1"/>
                </p:cNvPicPr>
                <p:nvPr/>
              </p:nvPicPr>
              <p:blipFill>
                <a:blip r:embed="rId5" cstate="print"/>
                <a:srcRect/>
                <a:stretch>
                  <a:fillRect/>
                </a:stretch>
              </p:blipFill>
              <p:spPr bwMode="auto">
                <a:xfrm>
                  <a:off x="8128018" y="3182372"/>
                  <a:ext cx="498165" cy="498165"/>
                </a:xfrm>
                <a:prstGeom prst="rect">
                  <a:avLst/>
                </a:prstGeom>
                <a:noFill/>
              </p:spPr>
            </p:pic>
          </p:grpSp>
          <p:grpSp>
            <p:nvGrpSpPr>
              <p:cNvPr id="9" name="Group 55"/>
              <p:cNvGrpSpPr/>
              <p:nvPr/>
            </p:nvGrpSpPr>
            <p:grpSpPr>
              <a:xfrm>
                <a:off x="1684967" y="3597130"/>
                <a:ext cx="396081" cy="386289"/>
                <a:chOff x="7793365" y="2868307"/>
                <a:chExt cx="832818" cy="812230"/>
              </a:xfrm>
            </p:grpSpPr>
            <p:pic>
              <p:nvPicPr>
                <p:cNvPr id="169" name="Picture 9" descr="C:\Presentations Documents\Software\DVD Art\DVD_ART36\Artwork_Imagery\Icons - Illustrations\_ WINDOWS SERVER ICONS\Hardware\Virtual Servers 2.png"/>
                <p:cNvPicPr>
                  <a:picLocks noChangeAspect="1" noChangeArrowheads="1"/>
                </p:cNvPicPr>
                <p:nvPr/>
              </p:nvPicPr>
              <p:blipFill>
                <a:blip r:embed="rId4" cstate="print"/>
                <a:srcRect/>
                <a:stretch>
                  <a:fillRect/>
                </a:stretch>
              </p:blipFill>
              <p:spPr bwMode="auto">
                <a:xfrm>
                  <a:off x="7793365" y="2868307"/>
                  <a:ext cx="497412" cy="812230"/>
                </a:xfrm>
                <a:prstGeom prst="rect">
                  <a:avLst/>
                </a:prstGeom>
                <a:noFill/>
              </p:spPr>
            </p:pic>
            <p:pic>
              <p:nvPicPr>
                <p:cNvPr id="170" name="Picture 7" descr="C:\Presentations Documents\Software\DVD Art\DVD_ART36\Artwork_Imagery\Icons - Illustrations\_ SUPER VISTA STYLE\database.png"/>
                <p:cNvPicPr>
                  <a:picLocks noChangeAspect="1" noChangeArrowheads="1"/>
                </p:cNvPicPr>
                <p:nvPr/>
              </p:nvPicPr>
              <p:blipFill>
                <a:blip r:embed="rId5" cstate="print"/>
                <a:srcRect/>
                <a:stretch>
                  <a:fillRect/>
                </a:stretch>
              </p:blipFill>
              <p:spPr bwMode="auto">
                <a:xfrm>
                  <a:off x="8128018" y="3182372"/>
                  <a:ext cx="498165" cy="498165"/>
                </a:xfrm>
                <a:prstGeom prst="rect">
                  <a:avLst/>
                </a:prstGeom>
                <a:noFill/>
              </p:spPr>
            </p:pic>
          </p:grpSp>
          <p:grpSp>
            <p:nvGrpSpPr>
              <p:cNvPr id="10" name="Group 55"/>
              <p:cNvGrpSpPr/>
              <p:nvPr/>
            </p:nvGrpSpPr>
            <p:grpSpPr>
              <a:xfrm>
                <a:off x="2105381" y="3418456"/>
                <a:ext cx="396081" cy="386289"/>
                <a:chOff x="7793365" y="2868307"/>
                <a:chExt cx="832818" cy="812230"/>
              </a:xfrm>
            </p:grpSpPr>
            <p:pic>
              <p:nvPicPr>
                <p:cNvPr id="167" name="Picture 9" descr="C:\Presentations Documents\Software\DVD Art\DVD_ART36\Artwork_Imagery\Icons - Illustrations\_ WINDOWS SERVER ICONS\Hardware\Virtual Servers 2.png"/>
                <p:cNvPicPr>
                  <a:picLocks noChangeAspect="1" noChangeArrowheads="1"/>
                </p:cNvPicPr>
                <p:nvPr/>
              </p:nvPicPr>
              <p:blipFill>
                <a:blip r:embed="rId4" cstate="print"/>
                <a:srcRect/>
                <a:stretch>
                  <a:fillRect/>
                </a:stretch>
              </p:blipFill>
              <p:spPr bwMode="auto">
                <a:xfrm>
                  <a:off x="7793365" y="2868307"/>
                  <a:ext cx="497412" cy="812230"/>
                </a:xfrm>
                <a:prstGeom prst="rect">
                  <a:avLst/>
                </a:prstGeom>
                <a:noFill/>
              </p:spPr>
            </p:pic>
            <p:pic>
              <p:nvPicPr>
                <p:cNvPr id="168" name="Picture 7" descr="C:\Presentations Documents\Software\DVD Art\DVD_ART36\Artwork_Imagery\Icons - Illustrations\_ SUPER VISTA STYLE\database.png"/>
                <p:cNvPicPr>
                  <a:picLocks noChangeAspect="1" noChangeArrowheads="1"/>
                </p:cNvPicPr>
                <p:nvPr/>
              </p:nvPicPr>
              <p:blipFill>
                <a:blip r:embed="rId5" cstate="print"/>
                <a:srcRect/>
                <a:stretch>
                  <a:fillRect/>
                </a:stretch>
              </p:blipFill>
              <p:spPr bwMode="auto">
                <a:xfrm>
                  <a:off x="8128018" y="3182372"/>
                  <a:ext cx="498165" cy="498165"/>
                </a:xfrm>
                <a:prstGeom prst="rect">
                  <a:avLst/>
                </a:prstGeom>
                <a:noFill/>
              </p:spPr>
            </p:pic>
          </p:grpSp>
          <p:grpSp>
            <p:nvGrpSpPr>
              <p:cNvPr id="11" name="Group 55"/>
              <p:cNvGrpSpPr/>
              <p:nvPr/>
            </p:nvGrpSpPr>
            <p:grpSpPr>
              <a:xfrm>
                <a:off x="1684967" y="3050594"/>
                <a:ext cx="396081" cy="386289"/>
                <a:chOff x="7793365" y="2868307"/>
                <a:chExt cx="832818" cy="812230"/>
              </a:xfrm>
            </p:grpSpPr>
            <p:pic>
              <p:nvPicPr>
                <p:cNvPr id="165" name="Picture 9" descr="C:\Presentations Documents\Software\DVD Art\DVD_ART36\Artwork_Imagery\Icons - Illustrations\_ WINDOWS SERVER ICONS\Hardware\Virtual Servers 2.png"/>
                <p:cNvPicPr>
                  <a:picLocks noChangeAspect="1" noChangeArrowheads="1"/>
                </p:cNvPicPr>
                <p:nvPr/>
              </p:nvPicPr>
              <p:blipFill>
                <a:blip r:embed="rId4" cstate="print"/>
                <a:srcRect/>
                <a:stretch>
                  <a:fillRect/>
                </a:stretch>
              </p:blipFill>
              <p:spPr bwMode="auto">
                <a:xfrm>
                  <a:off x="7793365" y="2868307"/>
                  <a:ext cx="497412" cy="812230"/>
                </a:xfrm>
                <a:prstGeom prst="rect">
                  <a:avLst/>
                </a:prstGeom>
                <a:noFill/>
              </p:spPr>
            </p:pic>
            <p:pic>
              <p:nvPicPr>
                <p:cNvPr id="166" name="Picture 7" descr="C:\Presentations Documents\Software\DVD Art\DVD_ART36\Artwork_Imagery\Icons - Illustrations\_ SUPER VISTA STYLE\database.png"/>
                <p:cNvPicPr>
                  <a:picLocks noChangeAspect="1" noChangeArrowheads="1"/>
                </p:cNvPicPr>
                <p:nvPr/>
              </p:nvPicPr>
              <p:blipFill>
                <a:blip r:embed="rId5" cstate="print"/>
                <a:srcRect/>
                <a:stretch>
                  <a:fillRect/>
                </a:stretch>
              </p:blipFill>
              <p:spPr bwMode="auto">
                <a:xfrm>
                  <a:off x="8128018" y="3182372"/>
                  <a:ext cx="498165" cy="498165"/>
                </a:xfrm>
                <a:prstGeom prst="rect">
                  <a:avLst/>
                </a:prstGeom>
                <a:noFill/>
              </p:spPr>
            </p:pic>
          </p:grpSp>
          <p:grpSp>
            <p:nvGrpSpPr>
              <p:cNvPr id="12" name="Group 55"/>
              <p:cNvGrpSpPr/>
              <p:nvPr/>
            </p:nvGrpSpPr>
            <p:grpSpPr>
              <a:xfrm>
                <a:off x="2494264" y="3702235"/>
                <a:ext cx="396081" cy="386289"/>
                <a:chOff x="7793365" y="2868307"/>
                <a:chExt cx="832818" cy="812230"/>
              </a:xfrm>
            </p:grpSpPr>
            <p:pic>
              <p:nvPicPr>
                <p:cNvPr id="163" name="Picture 9" descr="C:\Presentations Documents\Software\DVD Art\DVD_ART36\Artwork_Imagery\Icons - Illustrations\_ WINDOWS SERVER ICONS\Hardware\Virtual Servers 2.png"/>
                <p:cNvPicPr>
                  <a:picLocks noChangeAspect="1" noChangeArrowheads="1"/>
                </p:cNvPicPr>
                <p:nvPr/>
              </p:nvPicPr>
              <p:blipFill>
                <a:blip r:embed="rId4" cstate="print"/>
                <a:srcRect/>
                <a:stretch>
                  <a:fillRect/>
                </a:stretch>
              </p:blipFill>
              <p:spPr bwMode="auto">
                <a:xfrm>
                  <a:off x="7793365" y="2868307"/>
                  <a:ext cx="497412" cy="812230"/>
                </a:xfrm>
                <a:prstGeom prst="rect">
                  <a:avLst/>
                </a:prstGeom>
                <a:noFill/>
              </p:spPr>
            </p:pic>
            <p:pic>
              <p:nvPicPr>
                <p:cNvPr id="164" name="Picture 7" descr="C:\Presentations Documents\Software\DVD Art\DVD_ART36\Artwork_Imagery\Icons - Illustrations\_ SUPER VISTA STYLE\database.png"/>
                <p:cNvPicPr>
                  <a:picLocks noChangeAspect="1" noChangeArrowheads="1"/>
                </p:cNvPicPr>
                <p:nvPr/>
              </p:nvPicPr>
              <p:blipFill>
                <a:blip r:embed="rId5" cstate="print"/>
                <a:srcRect/>
                <a:stretch>
                  <a:fillRect/>
                </a:stretch>
              </p:blipFill>
              <p:spPr bwMode="auto">
                <a:xfrm>
                  <a:off x="8128018" y="3182371"/>
                  <a:ext cx="498165" cy="498166"/>
                </a:xfrm>
                <a:prstGeom prst="rect">
                  <a:avLst/>
                </a:prstGeom>
                <a:noFill/>
              </p:spPr>
            </p:pic>
          </p:grpSp>
          <p:grpSp>
            <p:nvGrpSpPr>
              <p:cNvPr id="13" name="Group 55"/>
              <p:cNvGrpSpPr/>
              <p:nvPr/>
            </p:nvGrpSpPr>
            <p:grpSpPr>
              <a:xfrm>
                <a:off x="1684967" y="4196221"/>
                <a:ext cx="396081" cy="386289"/>
                <a:chOff x="7793365" y="2868307"/>
                <a:chExt cx="832818" cy="812230"/>
              </a:xfrm>
            </p:grpSpPr>
            <p:pic>
              <p:nvPicPr>
                <p:cNvPr id="161" name="Picture 9" descr="C:\Presentations Documents\Software\DVD Art\DVD_ART36\Artwork_Imagery\Icons - Illustrations\_ WINDOWS SERVER ICONS\Hardware\Virtual Servers 2.png"/>
                <p:cNvPicPr>
                  <a:picLocks noChangeAspect="1" noChangeArrowheads="1"/>
                </p:cNvPicPr>
                <p:nvPr/>
              </p:nvPicPr>
              <p:blipFill>
                <a:blip r:embed="rId4" cstate="print"/>
                <a:srcRect/>
                <a:stretch>
                  <a:fillRect/>
                </a:stretch>
              </p:blipFill>
              <p:spPr bwMode="auto">
                <a:xfrm>
                  <a:off x="7793365" y="2868307"/>
                  <a:ext cx="497412" cy="812230"/>
                </a:xfrm>
                <a:prstGeom prst="rect">
                  <a:avLst/>
                </a:prstGeom>
                <a:noFill/>
              </p:spPr>
            </p:pic>
            <p:pic>
              <p:nvPicPr>
                <p:cNvPr id="162" name="Picture 7" descr="C:\Presentations Documents\Software\DVD Art\DVD_ART36\Artwork_Imagery\Icons - Illustrations\_ SUPER VISTA STYLE\database.png"/>
                <p:cNvPicPr>
                  <a:picLocks noChangeAspect="1" noChangeArrowheads="1"/>
                </p:cNvPicPr>
                <p:nvPr/>
              </p:nvPicPr>
              <p:blipFill>
                <a:blip r:embed="rId5" cstate="print"/>
                <a:srcRect/>
                <a:stretch>
                  <a:fillRect/>
                </a:stretch>
              </p:blipFill>
              <p:spPr bwMode="auto">
                <a:xfrm>
                  <a:off x="8128018" y="3182371"/>
                  <a:ext cx="498165" cy="498166"/>
                </a:xfrm>
                <a:prstGeom prst="rect">
                  <a:avLst/>
                </a:prstGeom>
                <a:noFill/>
              </p:spPr>
            </p:pic>
          </p:grpSp>
        </p:grpSp>
      </p:grpSp>
      <p:grpSp>
        <p:nvGrpSpPr>
          <p:cNvPr id="14" name="Group 179"/>
          <p:cNvGrpSpPr/>
          <p:nvPr/>
        </p:nvGrpSpPr>
        <p:grpSpPr>
          <a:xfrm>
            <a:off x="3540923" y="1471448"/>
            <a:ext cx="2113640" cy="1324307"/>
            <a:chOff x="3540923" y="1471448"/>
            <a:chExt cx="2113640" cy="1324307"/>
          </a:xfrm>
        </p:grpSpPr>
        <p:sp>
          <p:nvSpPr>
            <p:cNvPr id="181" name="Trapezoid 180"/>
            <p:cNvSpPr/>
            <p:nvPr/>
          </p:nvSpPr>
          <p:spPr bwMode="auto">
            <a:xfrm rot="5400000">
              <a:off x="3935589" y="1076782"/>
              <a:ext cx="1324307" cy="2113640"/>
            </a:xfrm>
            <a:prstGeom prst="trapezoid">
              <a:avLst>
                <a:gd name="adj" fmla="val 36081"/>
              </a:avLst>
            </a:prstGeom>
            <a:gradFill flip="none" rotWithShape="1">
              <a:gsLst>
                <a:gs pos="0">
                  <a:schemeClr val="tx1">
                    <a:alpha val="0"/>
                  </a:schemeClr>
                </a:gs>
                <a:gs pos="52000">
                  <a:schemeClr val="tx1">
                    <a:alpha val="15000"/>
                  </a:schemeClr>
                </a:gs>
                <a:gs pos="100000">
                  <a:schemeClr val="bg1">
                    <a:alpha val="0"/>
                  </a:schemeClr>
                </a:gs>
              </a:gsLst>
              <a:lin ang="162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err="1" smtClean="0">
                <a:solidFill>
                  <a:srgbClr xmlns:mc="http://schemas.openxmlformats.org/markup-compatibility/2006" xmlns:a14="http://schemas.microsoft.com/office/drawing/2007/7/7/main" val="FFFFFF" mc:Ignorable=""/>
                </a:solidFill>
                <a:latin typeface="Segoe" pitchFamily="34" charset="0"/>
              </a:endParaRPr>
            </a:p>
          </p:txBody>
        </p:sp>
        <p:sp>
          <p:nvSpPr>
            <p:cNvPr id="182" name="Isosceles Triangle 181"/>
            <p:cNvSpPr/>
            <p:nvPr/>
          </p:nvSpPr>
          <p:spPr bwMode="auto">
            <a:xfrm rot="5400000">
              <a:off x="4298840" y="2004476"/>
              <a:ext cx="482321" cy="291402"/>
            </a:xfrm>
            <a:prstGeom prst="triangle">
              <a:avLst/>
            </a:prstGeom>
            <a:gradFill>
              <a:gsLst>
                <a:gs pos="0">
                  <a:schemeClr val="bg1">
                    <a:lumMod val="95000"/>
                  </a:schemeClr>
                </a:gs>
                <a:gs pos="100000">
                  <a:schemeClr val="bg1">
                    <a:lumMod val="75000"/>
                    <a:alpha val="0"/>
                  </a:schemeClr>
                </a:gs>
              </a:gsLst>
              <a:lin ang="5400000" scaled="0"/>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83" name="Oval 182"/>
            <p:cNvSpPr/>
            <p:nvPr/>
          </p:nvSpPr>
          <p:spPr bwMode="auto">
            <a:xfrm>
              <a:off x="3597379" y="1759880"/>
              <a:ext cx="816219" cy="819244"/>
            </a:xfrm>
            <a:prstGeom prst="ellipse">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xmlns:mc="http://schemas.openxmlformats.org/markup-compatibility/2006" xmlns:a14="http://schemas.microsoft.com/office/drawing/2007/7/7/main" val="FFFFFF" mc:Ignorable="">
                      <a:alpha val="33000"/>
                    </a:srgbClr>
                  </a:gs>
                  <a:gs pos="50000">
                    <a:srgbClr xmlns:mc="http://schemas.openxmlformats.org/markup-compatibility/2006" xmlns:a14="http://schemas.microsoft.com/office/drawing/2007/7/7/main" val="FFFFFF" mc:Ignorable="">
                      <a:alpha val="0"/>
                    </a:srgbClr>
                  </a:gs>
                  <a:gs pos="100000">
                    <a:srgbClr xmlns:mc="http://schemas.openxmlformats.org/markup-compatibility/2006" xmlns:a14="http://schemas.microsoft.com/office/drawing/2007/7/7/main" val="000000" mc:Ignorable="">
                      <a:alpha val="45000"/>
                    </a:srgbClr>
                  </a:gs>
                </a:gsLst>
                <a:lin ang="108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pic>
          <p:nvPicPr>
            <p:cNvPr id="184" name="Picture 3" descr="C:\Users\mollie\Desktop\desktop files are all in here\jpegs pngs\laptop.png"/>
            <p:cNvPicPr>
              <a:picLocks noChangeAspect="1" noChangeArrowheads="1"/>
            </p:cNvPicPr>
            <p:nvPr/>
          </p:nvPicPr>
          <p:blipFill>
            <a:blip r:embed="rId6" cstate="print"/>
            <a:srcRect/>
            <a:stretch>
              <a:fillRect/>
            </a:stretch>
          </p:blipFill>
          <p:spPr bwMode="auto">
            <a:xfrm flipH="1">
              <a:off x="3575612" y="1860331"/>
              <a:ext cx="859753" cy="696398"/>
            </a:xfrm>
            <a:prstGeom prst="rect">
              <a:avLst/>
            </a:prstGeom>
            <a:noFill/>
          </p:spPr>
        </p:pic>
        <p:grpSp>
          <p:nvGrpSpPr>
            <p:cNvPr id="15" name="Group 189"/>
            <p:cNvGrpSpPr/>
            <p:nvPr/>
          </p:nvGrpSpPr>
          <p:grpSpPr>
            <a:xfrm>
              <a:off x="4730135" y="1786757"/>
              <a:ext cx="917549" cy="725213"/>
              <a:chOff x="4501741" y="1619320"/>
              <a:chExt cx="1009715" cy="798060"/>
            </a:xfrm>
          </p:grpSpPr>
          <p:pic>
            <p:nvPicPr>
              <p:cNvPr id="186" name="Picture 9" descr="C:\Presentations Documents\Software\DVD Art\DVD_ART36\Artwork_Imagery\Icons - Illustrations\_ WINDOWS SERVER ICONS\Hardware\Virtual Servers 2.png"/>
              <p:cNvPicPr>
                <a:picLocks noChangeAspect="1" noChangeArrowheads="1"/>
              </p:cNvPicPr>
              <p:nvPr/>
            </p:nvPicPr>
            <p:blipFill>
              <a:blip r:embed="rId4" cstate="print"/>
              <a:srcRect/>
              <a:stretch>
                <a:fillRect/>
              </a:stretch>
            </p:blipFill>
            <p:spPr bwMode="auto">
              <a:xfrm>
                <a:off x="4701437" y="1619320"/>
                <a:ext cx="289200" cy="472239"/>
              </a:xfrm>
              <a:prstGeom prst="rect">
                <a:avLst/>
              </a:prstGeom>
              <a:noFill/>
            </p:spPr>
          </p:pic>
          <p:pic>
            <p:nvPicPr>
              <p:cNvPr id="187" name="Picture 9" descr="C:\Presentations Documents\Software\DVD Art\DVD_ART36\Artwork_Imagery\Icons - Illustrations\_ WINDOWS SERVER ICONS\Hardware\Virtual Servers 2.png"/>
              <p:cNvPicPr>
                <a:picLocks noChangeAspect="1" noChangeArrowheads="1"/>
              </p:cNvPicPr>
              <p:nvPr/>
            </p:nvPicPr>
            <p:blipFill>
              <a:blip r:embed="rId4" cstate="print"/>
              <a:srcRect/>
              <a:stretch>
                <a:fillRect/>
              </a:stretch>
            </p:blipFill>
            <p:spPr bwMode="auto">
              <a:xfrm>
                <a:off x="4869602" y="1650851"/>
                <a:ext cx="289200" cy="472239"/>
              </a:xfrm>
              <a:prstGeom prst="rect">
                <a:avLst/>
              </a:prstGeom>
              <a:noFill/>
            </p:spPr>
          </p:pic>
          <p:grpSp>
            <p:nvGrpSpPr>
              <p:cNvPr id="16" name="Group 55"/>
              <p:cNvGrpSpPr/>
              <p:nvPr/>
            </p:nvGrpSpPr>
            <p:grpSpPr>
              <a:xfrm>
                <a:off x="5027248" y="1703403"/>
                <a:ext cx="484208" cy="472239"/>
                <a:chOff x="7793365" y="2868307"/>
                <a:chExt cx="832818" cy="812230"/>
              </a:xfrm>
            </p:grpSpPr>
            <p:pic>
              <p:nvPicPr>
                <p:cNvPr id="194" name="Picture 9" descr="C:\Presentations Documents\Software\DVD Art\DVD_ART36\Artwork_Imagery\Icons - Illustrations\_ WINDOWS SERVER ICONS\Hardware\Virtual Servers 2.png"/>
                <p:cNvPicPr>
                  <a:picLocks noChangeAspect="1" noChangeArrowheads="1"/>
                </p:cNvPicPr>
                <p:nvPr/>
              </p:nvPicPr>
              <p:blipFill>
                <a:blip r:embed="rId4" cstate="print"/>
                <a:srcRect/>
                <a:stretch>
                  <a:fillRect/>
                </a:stretch>
              </p:blipFill>
              <p:spPr bwMode="auto">
                <a:xfrm>
                  <a:off x="7793365" y="2868307"/>
                  <a:ext cx="497412" cy="812230"/>
                </a:xfrm>
                <a:prstGeom prst="rect">
                  <a:avLst/>
                </a:prstGeom>
                <a:noFill/>
              </p:spPr>
            </p:pic>
            <p:pic>
              <p:nvPicPr>
                <p:cNvPr id="195" name="Picture 7" descr="C:\Presentations Documents\Software\DVD Art\DVD_ART36\Artwork_Imagery\Icons - Illustrations\_ SUPER VISTA STYLE\database.png"/>
                <p:cNvPicPr>
                  <a:picLocks noChangeAspect="1" noChangeArrowheads="1"/>
                </p:cNvPicPr>
                <p:nvPr/>
              </p:nvPicPr>
              <p:blipFill>
                <a:blip r:embed="rId5" cstate="print"/>
                <a:srcRect/>
                <a:stretch>
                  <a:fillRect/>
                </a:stretch>
              </p:blipFill>
              <p:spPr bwMode="auto">
                <a:xfrm>
                  <a:off x="8128018" y="3182372"/>
                  <a:ext cx="498165" cy="498165"/>
                </a:xfrm>
                <a:prstGeom prst="rect">
                  <a:avLst/>
                </a:prstGeom>
                <a:noFill/>
              </p:spPr>
            </p:pic>
          </p:grpSp>
          <p:pic>
            <p:nvPicPr>
              <p:cNvPr id="189" name="Picture 9" descr="C:\Presentations Documents\Software\DVD Art\DVD_ART36\Artwork_Imagery\Icons - Illustrations\_ WINDOWS SERVER ICONS\Hardware\Virtual Servers 2.png"/>
              <p:cNvPicPr>
                <a:picLocks noChangeAspect="1" noChangeArrowheads="1"/>
              </p:cNvPicPr>
              <p:nvPr/>
            </p:nvPicPr>
            <p:blipFill>
              <a:blip r:embed="rId4" cstate="print"/>
              <a:srcRect/>
              <a:stretch>
                <a:fillRect/>
              </a:stretch>
            </p:blipFill>
            <p:spPr bwMode="auto">
              <a:xfrm>
                <a:off x="4501741" y="1861058"/>
                <a:ext cx="289200" cy="472239"/>
              </a:xfrm>
              <a:prstGeom prst="rect">
                <a:avLst/>
              </a:prstGeom>
              <a:noFill/>
            </p:spPr>
          </p:pic>
          <p:pic>
            <p:nvPicPr>
              <p:cNvPr id="190" name="Picture 9" descr="C:\Presentations Documents\Software\DVD Art\DVD_ART36\Artwork_Imagery\Icons - Illustrations\_ WINDOWS SERVER ICONS\Hardware\Virtual Servers 2.png"/>
              <p:cNvPicPr>
                <a:picLocks noChangeAspect="1" noChangeArrowheads="1"/>
              </p:cNvPicPr>
              <p:nvPr/>
            </p:nvPicPr>
            <p:blipFill>
              <a:blip r:embed="rId4" cstate="print"/>
              <a:srcRect/>
              <a:stretch>
                <a:fillRect/>
              </a:stretch>
            </p:blipFill>
            <p:spPr bwMode="auto">
              <a:xfrm>
                <a:off x="4669906" y="1892589"/>
                <a:ext cx="289200" cy="472239"/>
              </a:xfrm>
              <a:prstGeom prst="rect">
                <a:avLst/>
              </a:prstGeom>
              <a:noFill/>
            </p:spPr>
          </p:pic>
          <p:grpSp>
            <p:nvGrpSpPr>
              <p:cNvPr id="17" name="Group 55"/>
              <p:cNvGrpSpPr/>
              <p:nvPr/>
            </p:nvGrpSpPr>
            <p:grpSpPr>
              <a:xfrm>
                <a:off x="4827552" y="1945141"/>
                <a:ext cx="484208" cy="472239"/>
                <a:chOff x="7793365" y="2868307"/>
                <a:chExt cx="832818" cy="812230"/>
              </a:xfrm>
            </p:grpSpPr>
            <p:pic>
              <p:nvPicPr>
                <p:cNvPr id="192" name="Picture 9" descr="C:\Presentations Documents\Software\DVD Art\DVD_ART36\Artwork_Imagery\Icons - Illustrations\_ WINDOWS SERVER ICONS\Hardware\Virtual Servers 2.png"/>
                <p:cNvPicPr>
                  <a:picLocks noChangeAspect="1" noChangeArrowheads="1"/>
                </p:cNvPicPr>
                <p:nvPr/>
              </p:nvPicPr>
              <p:blipFill>
                <a:blip r:embed="rId4" cstate="print"/>
                <a:srcRect/>
                <a:stretch>
                  <a:fillRect/>
                </a:stretch>
              </p:blipFill>
              <p:spPr bwMode="auto">
                <a:xfrm>
                  <a:off x="7793365" y="2868307"/>
                  <a:ext cx="497412" cy="812230"/>
                </a:xfrm>
                <a:prstGeom prst="rect">
                  <a:avLst/>
                </a:prstGeom>
                <a:noFill/>
              </p:spPr>
            </p:pic>
            <p:pic>
              <p:nvPicPr>
                <p:cNvPr id="193" name="Picture 7" descr="C:\Presentations Documents\Software\DVD Art\DVD_ART36\Artwork_Imagery\Icons - Illustrations\_ SUPER VISTA STYLE\database.png"/>
                <p:cNvPicPr>
                  <a:picLocks noChangeAspect="1" noChangeArrowheads="1"/>
                </p:cNvPicPr>
                <p:nvPr/>
              </p:nvPicPr>
              <p:blipFill>
                <a:blip r:embed="rId5" cstate="print"/>
                <a:srcRect/>
                <a:stretch>
                  <a:fillRect/>
                </a:stretch>
              </p:blipFill>
              <p:spPr bwMode="auto">
                <a:xfrm>
                  <a:off x="8128018" y="3182372"/>
                  <a:ext cx="498165" cy="498165"/>
                </a:xfrm>
                <a:prstGeom prst="rect">
                  <a:avLst/>
                </a:prstGeom>
                <a:noFill/>
              </p:spPr>
            </p:pic>
          </p:grpSp>
        </p:grpSp>
      </p:grpSp>
      <p:grpSp>
        <p:nvGrpSpPr>
          <p:cNvPr id="18" name="Group 214"/>
          <p:cNvGrpSpPr/>
          <p:nvPr/>
        </p:nvGrpSpPr>
        <p:grpSpPr>
          <a:xfrm>
            <a:off x="534967" y="1471447"/>
            <a:ext cx="2113640" cy="1324307"/>
            <a:chOff x="534967" y="1471447"/>
            <a:chExt cx="2113640" cy="1324307"/>
          </a:xfrm>
        </p:grpSpPr>
        <p:sp>
          <p:nvSpPr>
            <p:cNvPr id="216" name="Trapezoid 215"/>
            <p:cNvSpPr/>
            <p:nvPr/>
          </p:nvSpPr>
          <p:spPr bwMode="auto">
            <a:xfrm rot="5400000">
              <a:off x="929633" y="1076781"/>
              <a:ext cx="1324307" cy="2113640"/>
            </a:xfrm>
            <a:prstGeom prst="trapezoid">
              <a:avLst>
                <a:gd name="adj" fmla="val 36081"/>
              </a:avLst>
            </a:prstGeom>
            <a:gradFill flip="none" rotWithShape="1">
              <a:gsLst>
                <a:gs pos="0">
                  <a:schemeClr val="tx1">
                    <a:alpha val="0"/>
                  </a:schemeClr>
                </a:gs>
                <a:gs pos="52000">
                  <a:schemeClr val="tx1">
                    <a:alpha val="15000"/>
                  </a:schemeClr>
                </a:gs>
                <a:gs pos="100000">
                  <a:schemeClr val="bg1">
                    <a:alpha val="0"/>
                  </a:schemeClr>
                </a:gs>
              </a:gsLst>
              <a:lin ang="162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err="1" smtClean="0">
                <a:solidFill>
                  <a:srgbClr xmlns:mc="http://schemas.openxmlformats.org/markup-compatibility/2006" xmlns:a14="http://schemas.microsoft.com/office/drawing/2007/7/7/main" val="FFFFFF" mc:Ignorable=""/>
                </a:solidFill>
                <a:latin typeface="Segoe" pitchFamily="34" charset="0"/>
              </a:endParaRPr>
            </a:p>
          </p:txBody>
        </p:sp>
        <p:sp>
          <p:nvSpPr>
            <p:cNvPr id="217" name="Isosceles Triangle 216"/>
            <p:cNvSpPr/>
            <p:nvPr/>
          </p:nvSpPr>
          <p:spPr bwMode="auto">
            <a:xfrm rot="5400000">
              <a:off x="1355944" y="2004477"/>
              <a:ext cx="482321" cy="291402"/>
            </a:xfrm>
            <a:prstGeom prst="triangle">
              <a:avLst/>
            </a:prstGeom>
            <a:gradFill>
              <a:gsLst>
                <a:gs pos="0">
                  <a:schemeClr val="bg1">
                    <a:lumMod val="95000"/>
                  </a:schemeClr>
                </a:gs>
                <a:gs pos="100000">
                  <a:schemeClr val="bg1">
                    <a:lumMod val="75000"/>
                    <a:alpha val="0"/>
                  </a:schemeClr>
                </a:gs>
              </a:gsLst>
              <a:lin ang="5400000" scaled="0"/>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218" name="Oval 217"/>
            <p:cNvSpPr/>
            <p:nvPr/>
          </p:nvSpPr>
          <p:spPr bwMode="auto">
            <a:xfrm>
              <a:off x="602677" y="1759880"/>
              <a:ext cx="816219" cy="819244"/>
            </a:xfrm>
            <a:prstGeom prst="ellipse">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xmlns:mc="http://schemas.openxmlformats.org/markup-compatibility/2006" xmlns:a14="http://schemas.microsoft.com/office/drawing/2007/7/7/main" val="FFFFFF" mc:Ignorable="">
                      <a:alpha val="33000"/>
                    </a:srgbClr>
                  </a:gs>
                  <a:gs pos="50000">
                    <a:srgbClr xmlns:mc="http://schemas.openxmlformats.org/markup-compatibility/2006" xmlns:a14="http://schemas.microsoft.com/office/drawing/2007/7/7/main" val="FFFFFF" mc:Ignorable="">
                      <a:alpha val="0"/>
                    </a:srgbClr>
                  </a:gs>
                  <a:gs pos="100000">
                    <a:srgbClr xmlns:mc="http://schemas.openxmlformats.org/markup-compatibility/2006" xmlns:a14="http://schemas.microsoft.com/office/drawing/2007/7/7/main" val="000000" mc:Ignorable="">
                      <a:alpha val="45000"/>
                    </a:srgbClr>
                  </a:gs>
                </a:gsLst>
                <a:lin ang="108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pic>
          <p:nvPicPr>
            <p:cNvPr id="219" name="Picture 3" descr="C:\Users\mollie\Desktop\desktop files are all in here\jpegs pngs\laptop.png"/>
            <p:cNvPicPr>
              <a:picLocks noChangeAspect="1" noChangeArrowheads="1"/>
            </p:cNvPicPr>
            <p:nvPr/>
          </p:nvPicPr>
          <p:blipFill>
            <a:blip r:embed="rId6" cstate="print"/>
            <a:srcRect/>
            <a:stretch>
              <a:fillRect/>
            </a:stretch>
          </p:blipFill>
          <p:spPr bwMode="auto">
            <a:xfrm flipH="1">
              <a:off x="548632" y="1860331"/>
              <a:ext cx="859753" cy="696398"/>
            </a:xfrm>
            <a:prstGeom prst="rect">
              <a:avLst/>
            </a:prstGeom>
            <a:noFill/>
          </p:spPr>
        </p:pic>
        <p:grpSp>
          <p:nvGrpSpPr>
            <p:cNvPr id="19" name="Group 55"/>
            <p:cNvGrpSpPr/>
            <p:nvPr/>
          </p:nvGrpSpPr>
          <p:grpSpPr>
            <a:xfrm>
              <a:off x="1958291" y="1860331"/>
              <a:ext cx="689712" cy="672662"/>
              <a:chOff x="7793365" y="2868307"/>
              <a:chExt cx="832818" cy="812230"/>
            </a:xfrm>
          </p:grpSpPr>
          <p:pic>
            <p:nvPicPr>
              <p:cNvPr id="221" name="Picture 9" descr="C:\Presentations Documents\Software\DVD Art\DVD_ART36\Artwork_Imagery\Icons - Illustrations\_ WINDOWS SERVER ICONS\Hardware\Virtual Servers 2.png"/>
              <p:cNvPicPr>
                <a:picLocks noChangeAspect="1" noChangeArrowheads="1"/>
              </p:cNvPicPr>
              <p:nvPr/>
            </p:nvPicPr>
            <p:blipFill>
              <a:blip r:embed="rId4" cstate="print"/>
              <a:srcRect/>
              <a:stretch>
                <a:fillRect/>
              </a:stretch>
            </p:blipFill>
            <p:spPr bwMode="auto">
              <a:xfrm>
                <a:off x="7793365" y="2868307"/>
                <a:ext cx="497412" cy="812230"/>
              </a:xfrm>
              <a:prstGeom prst="rect">
                <a:avLst/>
              </a:prstGeom>
              <a:noFill/>
            </p:spPr>
          </p:pic>
          <p:pic>
            <p:nvPicPr>
              <p:cNvPr id="222" name="Picture 7" descr="C:\Presentations Documents\Software\DVD Art\DVD_ART36\Artwork_Imagery\Icons - Illustrations\_ SUPER VISTA STYLE\database.png"/>
              <p:cNvPicPr>
                <a:picLocks noChangeAspect="1" noChangeArrowheads="1"/>
              </p:cNvPicPr>
              <p:nvPr/>
            </p:nvPicPr>
            <p:blipFill>
              <a:blip r:embed="rId5" cstate="print"/>
              <a:srcRect/>
              <a:stretch>
                <a:fillRect/>
              </a:stretch>
            </p:blipFill>
            <p:spPr bwMode="auto">
              <a:xfrm>
                <a:off x="8128018" y="3182372"/>
                <a:ext cx="498165" cy="498165"/>
              </a:xfrm>
              <a:prstGeom prst="rect">
                <a:avLst/>
              </a:prstGeom>
              <a:noFill/>
            </p:spPr>
          </p:pic>
        </p:grpSp>
      </p:grpSp>
      <p:grpSp>
        <p:nvGrpSpPr>
          <p:cNvPr id="20" name="Group 222"/>
          <p:cNvGrpSpPr/>
          <p:nvPr/>
        </p:nvGrpSpPr>
        <p:grpSpPr>
          <a:xfrm>
            <a:off x="3519906" y="4887312"/>
            <a:ext cx="2134056" cy="1324307"/>
            <a:chOff x="3519906" y="4887312"/>
            <a:chExt cx="2134056" cy="1324307"/>
          </a:xfrm>
        </p:grpSpPr>
        <p:sp>
          <p:nvSpPr>
            <p:cNvPr id="224" name="Trapezoid 223"/>
            <p:cNvSpPr/>
            <p:nvPr/>
          </p:nvSpPr>
          <p:spPr bwMode="auto">
            <a:xfrm rot="5400000">
              <a:off x="3914572" y="4492646"/>
              <a:ext cx="1324307" cy="2113640"/>
            </a:xfrm>
            <a:prstGeom prst="trapezoid">
              <a:avLst>
                <a:gd name="adj" fmla="val 36081"/>
              </a:avLst>
            </a:prstGeom>
            <a:gradFill flip="none" rotWithShape="1">
              <a:gsLst>
                <a:gs pos="0">
                  <a:schemeClr val="tx1">
                    <a:alpha val="0"/>
                  </a:schemeClr>
                </a:gs>
                <a:gs pos="52000">
                  <a:schemeClr val="tx1">
                    <a:alpha val="15000"/>
                  </a:schemeClr>
                </a:gs>
                <a:gs pos="100000">
                  <a:schemeClr val="bg1">
                    <a:alpha val="0"/>
                  </a:schemeClr>
                </a:gs>
              </a:gsLst>
              <a:lin ang="162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err="1" smtClean="0">
                <a:solidFill>
                  <a:srgbClr xmlns:mc="http://schemas.openxmlformats.org/markup-compatibility/2006" xmlns:a14="http://schemas.microsoft.com/office/drawing/2007/7/7/main" val="FFFFFF" mc:Ignorable=""/>
                </a:solidFill>
                <a:latin typeface="Segoe" pitchFamily="34" charset="0"/>
              </a:endParaRPr>
            </a:p>
          </p:txBody>
        </p:sp>
        <p:sp>
          <p:nvSpPr>
            <p:cNvPr id="225" name="Oval 224"/>
            <p:cNvSpPr/>
            <p:nvPr/>
          </p:nvSpPr>
          <p:spPr bwMode="auto">
            <a:xfrm>
              <a:off x="3597379" y="5175744"/>
              <a:ext cx="816219" cy="819244"/>
            </a:xfrm>
            <a:prstGeom prst="ellipse">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xmlns:mc="http://schemas.openxmlformats.org/markup-compatibility/2006" xmlns:a14="http://schemas.microsoft.com/office/drawing/2007/7/7/main" val="FFFFFF" mc:Ignorable="">
                      <a:alpha val="33000"/>
                    </a:srgbClr>
                  </a:gs>
                  <a:gs pos="50000">
                    <a:srgbClr xmlns:mc="http://schemas.openxmlformats.org/markup-compatibility/2006" xmlns:a14="http://schemas.microsoft.com/office/drawing/2007/7/7/main" val="FFFFFF" mc:Ignorable="">
                      <a:alpha val="0"/>
                    </a:srgbClr>
                  </a:gs>
                  <a:gs pos="100000">
                    <a:srgbClr xmlns:mc="http://schemas.openxmlformats.org/markup-compatibility/2006" xmlns:a14="http://schemas.microsoft.com/office/drawing/2007/7/7/main" val="000000" mc:Ignorable="">
                      <a:alpha val="45000"/>
                    </a:srgbClr>
                  </a:gs>
                </a:gsLst>
                <a:lin ang="108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pic>
          <p:nvPicPr>
            <p:cNvPr id="226" name="Picture 3" descr="C:\Users\mollie\Desktop\desktop files are all in here\jpegs pngs\laptop.png"/>
            <p:cNvPicPr>
              <a:picLocks noChangeAspect="1" noChangeArrowheads="1"/>
            </p:cNvPicPr>
            <p:nvPr/>
          </p:nvPicPr>
          <p:blipFill>
            <a:blip r:embed="rId6" cstate="print"/>
            <a:srcRect/>
            <a:stretch>
              <a:fillRect/>
            </a:stretch>
          </p:blipFill>
          <p:spPr bwMode="auto">
            <a:xfrm flipH="1">
              <a:off x="3575612" y="5276195"/>
              <a:ext cx="859753" cy="696398"/>
            </a:xfrm>
            <a:prstGeom prst="rect">
              <a:avLst/>
            </a:prstGeom>
            <a:noFill/>
          </p:spPr>
        </p:pic>
        <p:grpSp>
          <p:nvGrpSpPr>
            <p:cNvPr id="21" name="Group 55"/>
            <p:cNvGrpSpPr/>
            <p:nvPr/>
          </p:nvGrpSpPr>
          <p:grpSpPr>
            <a:xfrm>
              <a:off x="4964250" y="5255172"/>
              <a:ext cx="689712" cy="672662"/>
              <a:chOff x="7793365" y="2868307"/>
              <a:chExt cx="832818" cy="812230"/>
            </a:xfrm>
          </p:grpSpPr>
          <p:pic>
            <p:nvPicPr>
              <p:cNvPr id="231" name="Picture 9" descr="C:\Presentations Documents\Software\DVD Art\DVD_ART36\Artwork_Imagery\Icons - Illustrations\_ WINDOWS SERVER ICONS\Hardware\Virtual Servers 2.png"/>
              <p:cNvPicPr>
                <a:picLocks noChangeAspect="1" noChangeArrowheads="1"/>
              </p:cNvPicPr>
              <p:nvPr/>
            </p:nvPicPr>
            <p:blipFill>
              <a:blip r:embed="rId4" cstate="print"/>
              <a:srcRect/>
              <a:stretch>
                <a:fillRect/>
              </a:stretch>
            </p:blipFill>
            <p:spPr bwMode="auto">
              <a:xfrm>
                <a:off x="7793365" y="2868307"/>
                <a:ext cx="497412" cy="812230"/>
              </a:xfrm>
              <a:prstGeom prst="rect">
                <a:avLst/>
              </a:prstGeom>
              <a:noFill/>
            </p:spPr>
          </p:pic>
          <p:pic>
            <p:nvPicPr>
              <p:cNvPr id="232" name="Picture 7" descr="C:\Presentations Documents\Software\DVD Art\DVD_ART36\Artwork_Imagery\Icons - Illustrations\_ SUPER VISTA STYLE\database.png"/>
              <p:cNvPicPr>
                <a:picLocks noChangeAspect="1" noChangeArrowheads="1"/>
              </p:cNvPicPr>
              <p:nvPr/>
            </p:nvPicPr>
            <p:blipFill>
              <a:blip r:embed="rId5" cstate="print"/>
              <a:srcRect/>
              <a:stretch>
                <a:fillRect/>
              </a:stretch>
            </p:blipFill>
            <p:spPr bwMode="auto">
              <a:xfrm>
                <a:off x="8128018" y="3182372"/>
                <a:ext cx="498165" cy="498165"/>
              </a:xfrm>
              <a:prstGeom prst="rect">
                <a:avLst/>
              </a:prstGeom>
              <a:noFill/>
            </p:spPr>
          </p:pic>
        </p:grpSp>
        <p:sp>
          <p:nvSpPr>
            <p:cNvPr id="228" name="Rectangle 227"/>
            <p:cNvSpPr/>
            <p:nvPr/>
          </p:nvSpPr>
          <p:spPr bwMode="auto">
            <a:xfrm>
              <a:off x="4403836" y="5108026"/>
              <a:ext cx="388882" cy="430926"/>
            </a:xfrm>
            <a:prstGeom prst="rect">
              <a:avLst/>
            </a:prstGeom>
            <a:solidFill>
              <a:schemeClr val="bg1"/>
            </a:solidFill>
            <a:ln w="6350">
              <a:solidFill>
                <a:schemeClr val="tx2"/>
              </a:solidFill>
              <a:headEnd type="none" w="med" len="med"/>
              <a:tailEnd type="none" w="med" len="med"/>
            </a:ln>
            <a:effectLst/>
            <a:scene3d>
              <a:camera prst="perspectiveHeroicExtremeLeftFacing"/>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700" dirty="0" smtClean="0">
                  <a:solidFill>
                    <a:schemeClr val="tx1">
                      <a:alpha val="99000"/>
                    </a:schemeClr>
                  </a:solidFill>
                  <a:latin typeface="Segoe" pitchFamily="34" charset="0"/>
                </a:rPr>
                <a:t>DAC</a:t>
              </a:r>
            </a:p>
          </p:txBody>
        </p:sp>
        <p:sp>
          <p:nvSpPr>
            <p:cNvPr id="229" name="Left-Right Arrow 228"/>
            <p:cNvSpPr/>
            <p:nvPr/>
          </p:nvSpPr>
          <p:spPr bwMode="auto">
            <a:xfrm>
              <a:off x="4193133" y="5465780"/>
              <a:ext cx="799781" cy="268686"/>
            </a:xfrm>
            <a:prstGeom prst="leftRightArrow">
              <a:avLst/>
            </a:prstGeom>
            <a:gradFill flip="none" rotWithShape="1">
              <a:gsLst>
                <a:gs pos="0">
                  <a:schemeClr val="bg1">
                    <a:alpha val="0"/>
                  </a:schemeClr>
                </a:gs>
                <a:gs pos="50000">
                  <a:schemeClr val="bg1"/>
                </a:gs>
                <a:gs pos="100000">
                  <a:schemeClr val="bg1">
                    <a:lumMod val="85000"/>
                  </a:schemeClr>
                </a:gs>
              </a:gsLst>
              <a:path path="circle">
                <a:fillToRect l="50000" t="50000" r="50000" b="50000"/>
              </a:path>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err="1" smtClean="0">
                <a:solidFill>
                  <a:srgbClr xmlns:mc="http://schemas.openxmlformats.org/markup-compatibility/2006" xmlns:a14="http://schemas.microsoft.com/office/drawing/2007/7/7/main" val="FFFFFF" mc:Ignorable=""/>
                </a:solidFill>
                <a:latin typeface="Segoe" pitchFamily="34" charset="0"/>
              </a:endParaRPr>
            </a:p>
          </p:txBody>
        </p:sp>
        <p:pic>
          <p:nvPicPr>
            <p:cNvPr id="230" name="Picture 11" descr="C:\program files\Microsoft Resource DVD Artwork\DVD_ART\Artwork_Imagery\HARDWARE_IMAGERY\Illustration - Misc Hardware\Windows Vista Illustration Icons\Complete.png"/>
            <p:cNvPicPr>
              <a:picLocks noChangeAspect="1" noChangeArrowheads="1"/>
            </p:cNvPicPr>
            <p:nvPr/>
          </p:nvPicPr>
          <p:blipFill>
            <a:blip r:embed="rId7" cstate="print"/>
            <a:srcRect/>
            <a:stretch>
              <a:fillRect/>
            </a:stretch>
          </p:blipFill>
          <p:spPr bwMode="auto">
            <a:xfrm>
              <a:off x="4398202" y="5401558"/>
              <a:ext cx="389642" cy="389642"/>
            </a:xfrm>
            <a:prstGeom prst="rect">
              <a:avLst/>
            </a:prstGeom>
            <a:noFill/>
            <a:effectLst>
              <a:outerShdw blurRad="50800" dist="38100" dir="5400000" algn="t" rotWithShape="0">
                <a:prstClr val="black">
                  <a:alpha val="40000"/>
                </a:prstClr>
              </a:outerShdw>
            </a:effectLst>
          </p:spPr>
        </p:pic>
      </p:grpSp>
      <p:sp>
        <p:nvSpPr>
          <p:cNvPr id="233" name="Right Arrow 232"/>
          <p:cNvSpPr/>
          <p:nvPr/>
        </p:nvSpPr>
        <p:spPr bwMode="auto">
          <a:xfrm>
            <a:off x="2931390" y="1891861"/>
            <a:ext cx="705189" cy="488530"/>
          </a:xfrm>
          <a:prstGeom prst="rightArrow">
            <a:avLst/>
          </a:prstGeom>
          <a:gradFill flip="none" rotWithShape="1">
            <a:gsLst>
              <a:gs pos="0">
                <a:schemeClr val="bg1">
                  <a:alpha val="0"/>
                </a:schemeClr>
              </a:gs>
              <a:gs pos="50000">
                <a:schemeClr val="bg1"/>
              </a:gs>
              <a:gs pos="100000">
                <a:schemeClr val="bg1">
                  <a:lumMod val="85000"/>
                </a:schemeClr>
              </a:gs>
            </a:gsLst>
            <a:lin ang="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err="1" smtClean="0">
              <a:solidFill>
                <a:srgbClr xmlns:mc="http://schemas.openxmlformats.org/markup-compatibility/2006" xmlns:a14="http://schemas.microsoft.com/office/drawing/2007/7/7/main" val="FFFFFF" mc:Ignorable=""/>
              </a:solidFill>
              <a:latin typeface="Segoe" pitchFamily="34" charset="0"/>
            </a:endParaRPr>
          </a:p>
        </p:txBody>
      </p:sp>
      <p:sp>
        <p:nvSpPr>
          <p:cNvPr id="234" name="Right Arrow 233"/>
          <p:cNvSpPr/>
          <p:nvPr/>
        </p:nvSpPr>
        <p:spPr bwMode="auto">
          <a:xfrm>
            <a:off x="2931390" y="3605048"/>
            <a:ext cx="705189" cy="488530"/>
          </a:xfrm>
          <a:prstGeom prst="rightArrow">
            <a:avLst/>
          </a:prstGeom>
          <a:gradFill flip="none" rotWithShape="1">
            <a:gsLst>
              <a:gs pos="0">
                <a:schemeClr val="bg1">
                  <a:alpha val="0"/>
                </a:schemeClr>
              </a:gs>
              <a:gs pos="50000">
                <a:schemeClr val="bg1"/>
              </a:gs>
              <a:gs pos="100000">
                <a:schemeClr val="bg1">
                  <a:lumMod val="85000"/>
                </a:schemeClr>
              </a:gs>
            </a:gsLst>
            <a:lin ang="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err="1" smtClean="0">
              <a:solidFill>
                <a:srgbClr xmlns:mc="http://schemas.openxmlformats.org/markup-compatibility/2006" xmlns:a14="http://schemas.microsoft.com/office/drawing/2007/7/7/main" val="FFFFFF" mc:Ignorable=""/>
              </a:solidFill>
              <a:latin typeface="Segoe" pitchFamily="34" charset="0"/>
            </a:endParaRPr>
          </a:p>
        </p:txBody>
      </p:sp>
      <p:sp>
        <p:nvSpPr>
          <p:cNvPr id="235" name="Right Arrow 234"/>
          <p:cNvSpPr/>
          <p:nvPr/>
        </p:nvSpPr>
        <p:spPr bwMode="auto">
          <a:xfrm>
            <a:off x="2931390" y="5328744"/>
            <a:ext cx="705189" cy="488530"/>
          </a:xfrm>
          <a:prstGeom prst="rightArrow">
            <a:avLst/>
          </a:prstGeom>
          <a:gradFill flip="none" rotWithShape="1">
            <a:gsLst>
              <a:gs pos="0">
                <a:schemeClr val="bg1">
                  <a:alpha val="0"/>
                </a:schemeClr>
              </a:gs>
              <a:gs pos="50000">
                <a:schemeClr val="bg1"/>
              </a:gs>
              <a:gs pos="100000">
                <a:schemeClr val="bg1">
                  <a:lumMod val="85000"/>
                </a:schemeClr>
              </a:gs>
            </a:gsLst>
            <a:lin ang="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err="1" smtClean="0">
              <a:solidFill>
                <a:srgbClr xmlns:mc="http://schemas.openxmlformats.org/markup-compatibility/2006" xmlns:a14="http://schemas.microsoft.com/office/drawing/2007/7/7/main" val="FFFFFF" mc:Ignorable=""/>
              </a:solidFill>
              <a:latin typeface="Segoe" pitchFamily="34" charset="0"/>
            </a:endParaRPr>
          </a:p>
        </p:txBody>
      </p:sp>
      <p:grpSp>
        <p:nvGrpSpPr>
          <p:cNvPr id="22" name="Group 235"/>
          <p:cNvGrpSpPr/>
          <p:nvPr/>
        </p:nvGrpSpPr>
        <p:grpSpPr>
          <a:xfrm>
            <a:off x="534967" y="4887311"/>
            <a:ext cx="2113640" cy="1324307"/>
            <a:chOff x="534967" y="4887311"/>
            <a:chExt cx="2113640" cy="1324307"/>
          </a:xfrm>
        </p:grpSpPr>
        <p:grpSp>
          <p:nvGrpSpPr>
            <p:cNvPr id="23" name="Group 273"/>
            <p:cNvGrpSpPr/>
            <p:nvPr/>
          </p:nvGrpSpPr>
          <p:grpSpPr>
            <a:xfrm>
              <a:off x="534967" y="4887311"/>
              <a:ext cx="2113640" cy="1324307"/>
              <a:chOff x="534967" y="4887311"/>
              <a:chExt cx="2113640" cy="1324307"/>
            </a:xfrm>
          </p:grpSpPr>
          <p:sp>
            <p:nvSpPr>
              <p:cNvPr id="241" name="Trapezoid 240"/>
              <p:cNvSpPr/>
              <p:nvPr/>
            </p:nvSpPr>
            <p:spPr bwMode="auto">
              <a:xfrm rot="5400000">
                <a:off x="929633" y="4492645"/>
                <a:ext cx="1324307" cy="2113640"/>
              </a:xfrm>
              <a:prstGeom prst="trapezoid">
                <a:avLst>
                  <a:gd name="adj" fmla="val 36081"/>
                </a:avLst>
              </a:prstGeom>
              <a:gradFill flip="none" rotWithShape="1">
                <a:gsLst>
                  <a:gs pos="0">
                    <a:schemeClr val="tx1">
                      <a:alpha val="0"/>
                    </a:schemeClr>
                  </a:gs>
                  <a:gs pos="52000">
                    <a:schemeClr val="tx1">
                      <a:alpha val="15000"/>
                    </a:schemeClr>
                  </a:gs>
                  <a:gs pos="100000">
                    <a:schemeClr val="bg1">
                      <a:alpha val="0"/>
                    </a:schemeClr>
                  </a:gs>
                </a:gsLst>
                <a:lin ang="162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err="1" smtClean="0">
                  <a:solidFill>
                    <a:srgbClr xmlns:mc="http://schemas.openxmlformats.org/markup-compatibility/2006" xmlns:a14="http://schemas.microsoft.com/office/drawing/2007/7/7/main" val="FFFFFF" mc:Ignorable=""/>
                  </a:solidFill>
                  <a:latin typeface="Segoe" pitchFamily="34" charset="0"/>
                </a:endParaRPr>
              </a:p>
            </p:txBody>
          </p:sp>
          <p:sp>
            <p:nvSpPr>
              <p:cNvPr id="242" name="Oval 241"/>
              <p:cNvSpPr/>
              <p:nvPr/>
            </p:nvSpPr>
            <p:spPr bwMode="auto">
              <a:xfrm>
                <a:off x="602677" y="5175744"/>
                <a:ext cx="816219" cy="819244"/>
              </a:xfrm>
              <a:prstGeom prst="ellipse">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xmlns:mc="http://schemas.openxmlformats.org/markup-compatibility/2006" xmlns:a14="http://schemas.microsoft.com/office/drawing/2007/7/7/main" val="FFFFFF" mc:Ignorable="">
                        <a:alpha val="33000"/>
                      </a:srgbClr>
                    </a:gs>
                    <a:gs pos="50000">
                      <a:srgbClr xmlns:mc="http://schemas.openxmlformats.org/markup-compatibility/2006" xmlns:a14="http://schemas.microsoft.com/office/drawing/2007/7/7/main" val="FFFFFF" mc:Ignorable="">
                        <a:alpha val="0"/>
                      </a:srgbClr>
                    </a:gs>
                    <a:gs pos="100000">
                      <a:srgbClr xmlns:mc="http://schemas.openxmlformats.org/markup-compatibility/2006" xmlns:a14="http://schemas.microsoft.com/office/drawing/2007/7/7/main" val="000000" mc:Ignorable="">
                        <a:alpha val="45000"/>
                      </a:srgbClr>
                    </a:gs>
                  </a:gsLst>
                  <a:lin ang="108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pic>
            <p:nvPicPr>
              <p:cNvPr id="243" name="Picture 3" descr="C:\Users\mollie\Desktop\desktop files are all in here\jpegs pngs\laptop.png"/>
              <p:cNvPicPr>
                <a:picLocks noChangeAspect="1" noChangeArrowheads="1"/>
              </p:cNvPicPr>
              <p:nvPr/>
            </p:nvPicPr>
            <p:blipFill>
              <a:blip r:embed="rId6" cstate="print"/>
              <a:srcRect/>
              <a:stretch>
                <a:fillRect/>
              </a:stretch>
            </p:blipFill>
            <p:spPr bwMode="auto">
              <a:xfrm flipH="1">
                <a:off x="548632" y="5276195"/>
                <a:ext cx="859753" cy="696398"/>
              </a:xfrm>
              <a:prstGeom prst="rect">
                <a:avLst/>
              </a:prstGeom>
              <a:noFill/>
            </p:spPr>
          </p:pic>
          <p:grpSp>
            <p:nvGrpSpPr>
              <p:cNvPr id="24" name="Group 55"/>
              <p:cNvGrpSpPr/>
              <p:nvPr/>
            </p:nvGrpSpPr>
            <p:grpSpPr>
              <a:xfrm>
                <a:off x="1958291" y="5255172"/>
                <a:ext cx="689712" cy="672662"/>
                <a:chOff x="7793365" y="2868307"/>
                <a:chExt cx="832818" cy="812230"/>
              </a:xfrm>
            </p:grpSpPr>
            <p:pic>
              <p:nvPicPr>
                <p:cNvPr id="247" name="Picture 9" descr="C:\Presentations Documents\Software\DVD Art\DVD_ART36\Artwork_Imagery\Icons - Illustrations\_ WINDOWS SERVER ICONS\Hardware\Virtual Servers 2.png"/>
                <p:cNvPicPr>
                  <a:picLocks noChangeAspect="1" noChangeArrowheads="1"/>
                </p:cNvPicPr>
                <p:nvPr/>
              </p:nvPicPr>
              <p:blipFill>
                <a:blip r:embed="rId4" cstate="print"/>
                <a:srcRect/>
                <a:stretch>
                  <a:fillRect/>
                </a:stretch>
              </p:blipFill>
              <p:spPr bwMode="auto">
                <a:xfrm>
                  <a:off x="7793365" y="2868307"/>
                  <a:ext cx="497412" cy="812230"/>
                </a:xfrm>
                <a:prstGeom prst="rect">
                  <a:avLst/>
                </a:prstGeom>
                <a:noFill/>
              </p:spPr>
            </p:pic>
            <p:pic>
              <p:nvPicPr>
                <p:cNvPr id="248" name="Picture 7" descr="C:\Presentations Documents\Software\DVD Art\DVD_ART36\Artwork_Imagery\Icons - Illustrations\_ SUPER VISTA STYLE\database.png"/>
                <p:cNvPicPr>
                  <a:picLocks noChangeAspect="1" noChangeArrowheads="1"/>
                </p:cNvPicPr>
                <p:nvPr/>
              </p:nvPicPr>
              <p:blipFill>
                <a:blip r:embed="rId5" cstate="print"/>
                <a:srcRect/>
                <a:stretch>
                  <a:fillRect/>
                </a:stretch>
              </p:blipFill>
              <p:spPr bwMode="auto">
                <a:xfrm>
                  <a:off x="8128018" y="3182372"/>
                  <a:ext cx="498165" cy="498165"/>
                </a:xfrm>
                <a:prstGeom prst="rect">
                  <a:avLst/>
                </a:prstGeom>
                <a:noFill/>
              </p:spPr>
            </p:pic>
          </p:grpSp>
          <p:sp>
            <p:nvSpPr>
              <p:cNvPr id="245" name="Left-Right Arrow 244"/>
              <p:cNvSpPr/>
              <p:nvPr/>
            </p:nvSpPr>
            <p:spPr bwMode="auto">
              <a:xfrm>
                <a:off x="1197682" y="5465780"/>
                <a:ext cx="799781" cy="268686"/>
              </a:xfrm>
              <a:prstGeom prst="leftRightArrow">
                <a:avLst/>
              </a:prstGeom>
              <a:gradFill flip="none" rotWithShape="1">
                <a:gsLst>
                  <a:gs pos="0">
                    <a:schemeClr val="bg1">
                      <a:alpha val="0"/>
                    </a:schemeClr>
                  </a:gs>
                  <a:gs pos="50000">
                    <a:schemeClr val="bg1"/>
                  </a:gs>
                  <a:gs pos="100000">
                    <a:schemeClr val="bg1">
                      <a:lumMod val="85000"/>
                    </a:schemeClr>
                  </a:gs>
                </a:gsLst>
                <a:path path="circle">
                  <a:fillToRect l="50000" t="50000" r="50000" b="50000"/>
                </a:path>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err="1" smtClean="0">
                  <a:solidFill>
                    <a:srgbClr xmlns:mc="http://schemas.openxmlformats.org/markup-compatibility/2006" xmlns:a14="http://schemas.microsoft.com/office/drawing/2007/7/7/main" val="FFFFFF" mc:Ignorable=""/>
                  </a:solidFill>
                  <a:latin typeface="Segoe" pitchFamily="34" charset="0"/>
                </a:endParaRPr>
              </a:p>
            </p:txBody>
          </p:sp>
          <p:pic>
            <p:nvPicPr>
              <p:cNvPr id="246" name="Picture 12" descr="C:\program files\Microsoft Resource DVD Artwork\DVD_ART\Artwork_Imagery\HARDWARE_IMAGERY\Illustration - Misc Hardware\Windows Vista Illustration Icons\Error.png"/>
              <p:cNvPicPr>
                <a:picLocks noChangeAspect="1" noChangeArrowheads="1"/>
              </p:cNvPicPr>
              <p:nvPr/>
            </p:nvPicPr>
            <p:blipFill>
              <a:blip r:embed="rId8" cstate="print"/>
              <a:srcRect/>
              <a:stretch>
                <a:fillRect/>
              </a:stretch>
            </p:blipFill>
            <p:spPr bwMode="auto">
              <a:xfrm>
                <a:off x="1397462" y="5401490"/>
                <a:ext cx="400221" cy="400220"/>
              </a:xfrm>
              <a:prstGeom prst="rect">
                <a:avLst/>
              </a:prstGeom>
              <a:noFill/>
              <a:effectLst>
                <a:outerShdw blurRad="50800" dist="38100" dir="5400000" algn="t" rotWithShape="0">
                  <a:prstClr val="black">
                    <a:alpha val="40000"/>
                  </a:prstClr>
                </a:outerShdw>
              </a:effectLst>
            </p:spPr>
          </p:pic>
        </p:grpSp>
        <p:grpSp>
          <p:nvGrpSpPr>
            <p:cNvPr id="25" name="Group 124"/>
            <p:cNvGrpSpPr/>
            <p:nvPr/>
          </p:nvGrpSpPr>
          <p:grpSpPr>
            <a:xfrm>
              <a:off x="1413851" y="5171089"/>
              <a:ext cx="383552" cy="198559"/>
              <a:chOff x="1358259" y="5147008"/>
              <a:chExt cx="490979" cy="254172"/>
            </a:xfrm>
          </p:grpSpPr>
          <p:pic>
            <p:nvPicPr>
              <p:cNvPr id="239" name="Picture 122" descr="Policy.png"/>
              <p:cNvPicPr>
                <a:picLocks noChangeAspect="1"/>
              </p:cNvPicPr>
              <p:nvPr/>
            </p:nvPicPr>
            <p:blipFill>
              <a:blip r:embed="rId9" cstate="print">
                <a:grayscl/>
                <a:lum contrast="20000"/>
              </a:blip>
              <a:stretch>
                <a:fillRect/>
              </a:stretch>
            </p:blipFill>
            <p:spPr>
              <a:xfrm>
                <a:off x="1597411" y="5149354"/>
                <a:ext cx="251827" cy="251826"/>
              </a:xfrm>
              <a:prstGeom prst="rect">
                <a:avLst/>
              </a:prstGeom>
            </p:spPr>
          </p:pic>
          <p:pic>
            <p:nvPicPr>
              <p:cNvPr id="240" name="Picture 123" descr="table.png"/>
              <p:cNvPicPr>
                <a:picLocks noChangeAspect="1"/>
              </p:cNvPicPr>
              <p:nvPr/>
            </p:nvPicPr>
            <p:blipFill>
              <a:blip r:embed="rId10" cstate="print">
                <a:grayscl/>
                <a:lum contrast="20000"/>
              </a:blip>
              <a:stretch>
                <a:fillRect/>
              </a:stretch>
            </p:blipFill>
            <p:spPr>
              <a:xfrm>
                <a:off x="1358259" y="5147008"/>
                <a:ext cx="244187" cy="244187"/>
              </a:xfrm>
              <a:prstGeom prst="rect">
                <a:avLst/>
              </a:prstGeom>
            </p:spPr>
          </p:pic>
        </p:grpSp>
      </p:grpSp>
      <p:grpSp>
        <p:nvGrpSpPr>
          <p:cNvPr id="26" name="Group 195"/>
          <p:cNvGrpSpPr/>
          <p:nvPr/>
        </p:nvGrpSpPr>
        <p:grpSpPr>
          <a:xfrm>
            <a:off x="3582967" y="3153105"/>
            <a:ext cx="2113640" cy="1324307"/>
            <a:chOff x="3582967" y="3153105"/>
            <a:chExt cx="2113640" cy="1324307"/>
          </a:xfrm>
        </p:grpSpPr>
        <p:grpSp>
          <p:nvGrpSpPr>
            <p:cNvPr id="27" name="Group 227"/>
            <p:cNvGrpSpPr/>
            <p:nvPr/>
          </p:nvGrpSpPr>
          <p:grpSpPr>
            <a:xfrm>
              <a:off x="4730135" y="3457902"/>
              <a:ext cx="917549" cy="725213"/>
              <a:chOff x="4501741" y="1619320"/>
              <a:chExt cx="1009715" cy="798060"/>
            </a:xfrm>
          </p:grpSpPr>
          <p:pic>
            <p:nvPicPr>
              <p:cNvPr id="205" name="Picture 9" descr="C:\Presentations Documents\Software\DVD Art\DVD_ART36\Artwork_Imagery\Icons - Illustrations\_ WINDOWS SERVER ICONS\Hardware\Virtual Servers 2.png"/>
              <p:cNvPicPr>
                <a:picLocks noChangeAspect="1" noChangeArrowheads="1"/>
              </p:cNvPicPr>
              <p:nvPr/>
            </p:nvPicPr>
            <p:blipFill>
              <a:blip r:embed="rId4" cstate="print"/>
              <a:srcRect/>
              <a:stretch>
                <a:fillRect/>
              </a:stretch>
            </p:blipFill>
            <p:spPr bwMode="auto">
              <a:xfrm>
                <a:off x="4701437" y="1619320"/>
                <a:ext cx="289200" cy="472239"/>
              </a:xfrm>
              <a:prstGeom prst="rect">
                <a:avLst/>
              </a:prstGeom>
              <a:noFill/>
            </p:spPr>
          </p:pic>
          <p:pic>
            <p:nvPicPr>
              <p:cNvPr id="206" name="Picture 9" descr="C:\Presentations Documents\Software\DVD Art\DVD_ART36\Artwork_Imagery\Icons - Illustrations\_ WINDOWS SERVER ICONS\Hardware\Virtual Servers 2.png"/>
              <p:cNvPicPr>
                <a:picLocks noChangeAspect="1" noChangeArrowheads="1"/>
              </p:cNvPicPr>
              <p:nvPr/>
            </p:nvPicPr>
            <p:blipFill>
              <a:blip r:embed="rId4" cstate="print"/>
              <a:srcRect/>
              <a:stretch>
                <a:fillRect/>
              </a:stretch>
            </p:blipFill>
            <p:spPr bwMode="auto">
              <a:xfrm>
                <a:off x="4869602" y="1650851"/>
                <a:ext cx="289200" cy="472239"/>
              </a:xfrm>
              <a:prstGeom prst="rect">
                <a:avLst/>
              </a:prstGeom>
              <a:noFill/>
            </p:spPr>
          </p:pic>
          <p:grpSp>
            <p:nvGrpSpPr>
              <p:cNvPr id="28" name="Group 55"/>
              <p:cNvGrpSpPr/>
              <p:nvPr/>
            </p:nvGrpSpPr>
            <p:grpSpPr>
              <a:xfrm>
                <a:off x="5027248" y="1703403"/>
                <a:ext cx="484208" cy="472239"/>
                <a:chOff x="7793365" y="2868307"/>
                <a:chExt cx="832818" cy="812230"/>
              </a:xfrm>
            </p:grpSpPr>
            <p:pic>
              <p:nvPicPr>
                <p:cNvPr id="213" name="Picture 9" descr="C:\Presentations Documents\Software\DVD Art\DVD_ART36\Artwork_Imagery\Icons - Illustrations\_ WINDOWS SERVER ICONS\Hardware\Virtual Servers 2.png"/>
                <p:cNvPicPr>
                  <a:picLocks noChangeAspect="1" noChangeArrowheads="1"/>
                </p:cNvPicPr>
                <p:nvPr/>
              </p:nvPicPr>
              <p:blipFill>
                <a:blip r:embed="rId4" cstate="print"/>
                <a:srcRect/>
                <a:stretch>
                  <a:fillRect/>
                </a:stretch>
              </p:blipFill>
              <p:spPr bwMode="auto">
                <a:xfrm>
                  <a:off x="7793365" y="2868307"/>
                  <a:ext cx="497412" cy="812230"/>
                </a:xfrm>
                <a:prstGeom prst="rect">
                  <a:avLst/>
                </a:prstGeom>
                <a:noFill/>
              </p:spPr>
            </p:pic>
            <p:pic>
              <p:nvPicPr>
                <p:cNvPr id="214" name="Picture 7" descr="C:\Presentations Documents\Software\DVD Art\DVD_ART36\Artwork_Imagery\Icons - Illustrations\_ SUPER VISTA STYLE\database.png"/>
                <p:cNvPicPr>
                  <a:picLocks noChangeAspect="1" noChangeArrowheads="1"/>
                </p:cNvPicPr>
                <p:nvPr/>
              </p:nvPicPr>
              <p:blipFill>
                <a:blip r:embed="rId5" cstate="print"/>
                <a:srcRect/>
                <a:stretch>
                  <a:fillRect/>
                </a:stretch>
              </p:blipFill>
              <p:spPr bwMode="auto">
                <a:xfrm>
                  <a:off x="8128018" y="3182372"/>
                  <a:ext cx="498165" cy="498165"/>
                </a:xfrm>
                <a:prstGeom prst="rect">
                  <a:avLst/>
                </a:prstGeom>
                <a:noFill/>
              </p:spPr>
            </p:pic>
          </p:grpSp>
          <p:pic>
            <p:nvPicPr>
              <p:cNvPr id="208" name="Picture 9" descr="C:\Presentations Documents\Software\DVD Art\DVD_ART36\Artwork_Imagery\Icons - Illustrations\_ WINDOWS SERVER ICONS\Hardware\Virtual Servers 2.png"/>
              <p:cNvPicPr>
                <a:picLocks noChangeAspect="1" noChangeArrowheads="1"/>
              </p:cNvPicPr>
              <p:nvPr/>
            </p:nvPicPr>
            <p:blipFill>
              <a:blip r:embed="rId4" cstate="print"/>
              <a:srcRect/>
              <a:stretch>
                <a:fillRect/>
              </a:stretch>
            </p:blipFill>
            <p:spPr bwMode="auto">
              <a:xfrm>
                <a:off x="4501741" y="1861058"/>
                <a:ext cx="289200" cy="472239"/>
              </a:xfrm>
              <a:prstGeom prst="rect">
                <a:avLst/>
              </a:prstGeom>
              <a:noFill/>
            </p:spPr>
          </p:pic>
          <p:pic>
            <p:nvPicPr>
              <p:cNvPr id="209" name="Picture 9" descr="C:\Presentations Documents\Software\DVD Art\DVD_ART36\Artwork_Imagery\Icons - Illustrations\_ WINDOWS SERVER ICONS\Hardware\Virtual Servers 2.png"/>
              <p:cNvPicPr>
                <a:picLocks noChangeAspect="1" noChangeArrowheads="1"/>
              </p:cNvPicPr>
              <p:nvPr/>
            </p:nvPicPr>
            <p:blipFill>
              <a:blip r:embed="rId4" cstate="print"/>
              <a:srcRect/>
              <a:stretch>
                <a:fillRect/>
              </a:stretch>
            </p:blipFill>
            <p:spPr bwMode="auto">
              <a:xfrm>
                <a:off x="4669906" y="1892589"/>
                <a:ext cx="289200" cy="472239"/>
              </a:xfrm>
              <a:prstGeom prst="rect">
                <a:avLst/>
              </a:prstGeom>
              <a:noFill/>
            </p:spPr>
          </p:pic>
          <p:grpSp>
            <p:nvGrpSpPr>
              <p:cNvPr id="29" name="Group 55"/>
              <p:cNvGrpSpPr/>
              <p:nvPr/>
            </p:nvGrpSpPr>
            <p:grpSpPr>
              <a:xfrm>
                <a:off x="4827552" y="1945141"/>
                <a:ext cx="484208" cy="472239"/>
                <a:chOff x="7793365" y="2868307"/>
                <a:chExt cx="832818" cy="812230"/>
              </a:xfrm>
            </p:grpSpPr>
            <p:pic>
              <p:nvPicPr>
                <p:cNvPr id="211" name="Picture 9" descr="C:\Presentations Documents\Software\DVD Art\DVD_ART36\Artwork_Imagery\Icons - Illustrations\_ WINDOWS SERVER ICONS\Hardware\Virtual Servers 2.png"/>
                <p:cNvPicPr>
                  <a:picLocks noChangeAspect="1" noChangeArrowheads="1"/>
                </p:cNvPicPr>
                <p:nvPr/>
              </p:nvPicPr>
              <p:blipFill>
                <a:blip r:embed="rId4" cstate="print"/>
                <a:srcRect/>
                <a:stretch>
                  <a:fillRect/>
                </a:stretch>
              </p:blipFill>
              <p:spPr bwMode="auto">
                <a:xfrm>
                  <a:off x="7793365" y="2868307"/>
                  <a:ext cx="497412" cy="812230"/>
                </a:xfrm>
                <a:prstGeom prst="rect">
                  <a:avLst/>
                </a:prstGeom>
                <a:noFill/>
              </p:spPr>
            </p:pic>
            <p:pic>
              <p:nvPicPr>
                <p:cNvPr id="212" name="Picture 7" descr="C:\Presentations Documents\Software\DVD Art\DVD_ART36\Artwork_Imagery\Icons - Illustrations\_ SUPER VISTA STYLE\database.png"/>
                <p:cNvPicPr>
                  <a:picLocks noChangeAspect="1" noChangeArrowheads="1"/>
                </p:cNvPicPr>
                <p:nvPr/>
              </p:nvPicPr>
              <p:blipFill>
                <a:blip r:embed="rId5" cstate="print"/>
                <a:srcRect/>
                <a:stretch>
                  <a:fillRect/>
                </a:stretch>
              </p:blipFill>
              <p:spPr bwMode="auto">
                <a:xfrm>
                  <a:off x="8128018" y="3182372"/>
                  <a:ext cx="498165" cy="498165"/>
                </a:xfrm>
                <a:prstGeom prst="rect">
                  <a:avLst/>
                </a:prstGeom>
                <a:noFill/>
              </p:spPr>
            </p:pic>
          </p:grpSp>
        </p:grpSp>
        <p:sp>
          <p:nvSpPr>
            <p:cNvPr id="198" name="Trapezoid 197"/>
            <p:cNvSpPr/>
            <p:nvPr/>
          </p:nvSpPr>
          <p:spPr bwMode="auto">
            <a:xfrm rot="5400000">
              <a:off x="3977633" y="2758439"/>
              <a:ext cx="1324307" cy="2113640"/>
            </a:xfrm>
            <a:prstGeom prst="trapezoid">
              <a:avLst>
                <a:gd name="adj" fmla="val 36081"/>
              </a:avLst>
            </a:prstGeom>
            <a:gradFill flip="none" rotWithShape="1">
              <a:gsLst>
                <a:gs pos="0">
                  <a:schemeClr val="tx1">
                    <a:alpha val="0"/>
                  </a:schemeClr>
                </a:gs>
                <a:gs pos="52000">
                  <a:schemeClr val="tx1">
                    <a:alpha val="15000"/>
                  </a:schemeClr>
                </a:gs>
                <a:gs pos="100000">
                  <a:schemeClr val="bg1">
                    <a:alpha val="0"/>
                  </a:schemeClr>
                </a:gs>
              </a:gsLst>
              <a:lin ang="162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err="1" smtClean="0">
                <a:solidFill>
                  <a:srgbClr xmlns:mc="http://schemas.openxmlformats.org/markup-compatibility/2006" xmlns:a14="http://schemas.microsoft.com/office/drawing/2007/7/7/main" val="FFFFFF" mc:Ignorable=""/>
                </a:solidFill>
                <a:latin typeface="Segoe" pitchFamily="34" charset="0"/>
              </a:endParaRPr>
            </a:p>
          </p:txBody>
        </p:sp>
        <p:sp>
          <p:nvSpPr>
            <p:cNvPr id="199" name="Isosceles Triangle 198"/>
            <p:cNvSpPr/>
            <p:nvPr/>
          </p:nvSpPr>
          <p:spPr bwMode="auto">
            <a:xfrm rot="5400000">
              <a:off x="4298840" y="3707153"/>
              <a:ext cx="482321" cy="291402"/>
            </a:xfrm>
            <a:prstGeom prst="triangle">
              <a:avLst/>
            </a:prstGeom>
            <a:gradFill>
              <a:gsLst>
                <a:gs pos="0">
                  <a:schemeClr val="bg1">
                    <a:lumMod val="95000"/>
                  </a:schemeClr>
                </a:gs>
                <a:gs pos="100000">
                  <a:schemeClr val="bg1">
                    <a:lumMod val="75000"/>
                    <a:alpha val="0"/>
                  </a:schemeClr>
                </a:gs>
              </a:gsLst>
              <a:lin ang="5400000" scaled="0"/>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200" name="Oval 199"/>
            <p:cNvSpPr/>
            <p:nvPr/>
          </p:nvSpPr>
          <p:spPr bwMode="auto">
            <a:xfrm>
              <a:off x="3597379" y="3441538"/>
              <a:ext cx="816219" cy="819244"/>
            </a:xfrm>
            <a:prstGeom prst="ellipse">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xmlns:mc="http://schemas.openxmlformats.org/markup-compatibility/2006" xmlns:a14="http://schemas.microsoft.com/office/drawing/2007/7/7/main" val="FFFFFF" mc:Ignorable="">
                      <a:alpha val="33000"/>
                    </a:srgbClr>
                  </a:gs>
                  <a:gs pos="50000">
                    <a:srgbClr xmlns:mc="http://schemas.openxmlformats.org/markup-compatibility/2006" xmlns:a14="http://schemas.microsoft.com/office/drawing/2007/7/7/main" val="FFFFFF" mc:Ignorable="">
                      <a:alpha val="0"/>
                    </a:srgbClr>
                  </a:gs>
                  <a:gs pos="100000">
                    <a:srgbClr xmlns:mc="http://schemas.openxmlformats.org/markup-compatibility/2006" xmlns:a14="http://schemas.microsoft.com/office/drawing/2007/7/7/main" val="000000" mc:Ignorable="">
                      <a:alpha val="45000"/>
                    </a:srgbClr>
                  </a:gs>
                </a:gsLst>
                <a:lin ang="108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pic>
          <p:nvPicPr>
            <p:cNvPr id="201" name="Picture 200" descr="dial1.png"/>
            <p:cNvPicPr>
              <a:picLocks noChangeAspect="1"/>
            </p:cNvPicPr>
            <p:nvPr/>
          </p:nvPicPr>
          <p:blipFill>
            <a:blip r:embed="rId11" cstate="print"/>
            <a:srcRect t="53303" r="88280"/>
            <a:stretch>
              <a:fillRect/>
            </a:stretch>
          </p:blipFill>
          <p:spPr>
            <a:xfrm>
              <a:off x="3607605" y="3443288"/>
              <a:ext cx="848127" cy="844837"/>
            </a:xfrm>
            <a:prstGeom prst="rect">
              <a:avLst/>
            </a:prstGeom>
          </p:spPr>
        </p:pic>
        <p:grpSp>
          <p:nvGrpSpPr>
            <p:cNvPr id="30" name="Group 55"/>
            <p:cNvGrpSpPr/>
            <p:nvPr/>
          </p:nvGrpSpPr>
          <p:grpSpPr>
            <a:xfrm>
              <a:off x="4156819" y="3899336"/>
              <a:ext cx="474176" cy="462455"/>
              <a:chOff x="7793365" y="2868307"/>
              <a:chExt cx="832818" cy="812230"/>
            </a:xfrm>
          </p:grpSpPr>
          <p:pic>
            <p:nvPicPr>
              <p:cNvPr id="204" name="Picture 7" descr="C:\Presentations Documents\Software\DVD Art\DVD_ART36\Artwork_Imagery\Icons - Illustrations\_ SUPER VISTA STYLE\database.png"/>
              <p:cNvPicPr>
                <a:picLocks noChangeAspect="1" noChangeArrowheads="1"/>
              </p:cNvPicPr>
              <p:nvPr/>
            </p:nvPicPr>
            <p:blipFill>
              <a:blip r:embed="rId5" cstate="print"/>
              <a:srcRect/>
              <a:stretch>
                <a:fillRect/>
              </a:stretch>
            </p:blipFill>
            <p:spPr bwMode="auto">
              <a:xfrm>
                <a:off x="8128018" y="3182372"/>
                <a:ext cx="498165" cy="498165"/>
              </a:xfrm>
              <a:prstGeom prst="rect">
                <a:avLst/>
              </a:prstGeom>
              <a:noFill/>
            </p:spPr>
          </p:pic>
          <p:pic>
            <p:nvPicPr>
              <p:cNvPr id="203" name="Picture 9" descr="C:\Presentations Documents\Software\DVD Art\DVD_ART36\Artwork_Imagery\Icons - Illustrations\_ WINDOWS SERVER ICONS\Hardware\Virtual Servers 2.png"/>
              <p:cNvPicPr>
                <a:picLocks noChangeAspect="1" noChangeArrowheads="1"/>
              </p:cNvPicPr>
              <p:nvPr/>
            </p:nvPicPr>
            <p:blipFill>
              <a:blip r:embed="rId4" cstate="print"/>
              <a:srcRect/>
              <a:stretch>
                <a:fillRect/>
              </a:stretch>
            </p:blipFill>
            <p:spPr bwMode="auto">
              <a:xfrm>
                <a:off x="7793365" y="2868307"/>
                <a:ext cx="497412" cy="812230"/>
              </a:xfrm>
              <a:prstGeom prst="rect">
                <a:avLst/>
              </a:prstGeom>
              <a:noFill/>
            </p:spPr>
          </p:pic>
        </p:grpSp>
      </p:grpSp>
    </p:spTree>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up)">
                                      <p:cBhvr>
                                        <p:cTn id="7" dur="500"/>
                                        <p:tgtEl>
                                          <p:spTgt spid="10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fade">
                                      <p:cBhvr>
                                        <p:cTn id="10" dur="1000"/>
                                        <p:tgtEl>
                                          <p:spTgt spid="105"/>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09"/>
                                        </p:tgtEl>
                                        <p:attrNameLst>
                                          <p:attrName>style.visibility</p:attrName>
                                        </p:attrNameLst>
                                      </p:cBhvr>
                                      <p:to>
                                        <p:strVal val="visible"/>
                                      </p:to>
                                    </p:set>
                                    <p:animEffect transition="in" filter="wipe(up)">
                                      <p:cBhvr>
                                        <p:cTn id="13" dur="500"/>
                                        <p:tgtEl>
                                          <p:spTgt spid="10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1"/>
                                        </p:tgtEl>
                                        <p:attrNameLst>
                                          <p:attrName>style.visibility</p:attrName>
                                        </p:attrNameLst>
                                      </p:cBhvr>
                                      <p:to>
                                        <p:strVal val="visible"/>
                                      </p:to>
                                    </p:set>
                                    <p:animEffect transition="in" filter="fade">
                                      <p:cBhvr>
                                        <p:cTn id="16" dur="1000"/>
                                        <p:tgtEl>
                                          <p:spTgt spid="11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04"/>
                                        </p:tgtEl>
                                        <p:attrNameLst>
                                          <p:attrName>style.visibility</p:attrName>
                                        </p:attrNameLst>
                                      </p:cBhvr>
                                      <p:to>
                                        <p:strVal val="visible"/>
                                      </p:to>
                                    </p:set>
                                    <p:animEffect transition="in" filter="fade">
                                      <p:cBhvr>
                                        <p:cTn id="20" dur="1000"/>
                                        <p:tgtEl>
                                          <p:spTgt spid="104"/>
                                        </p:tgtEl>
                                      </p:cBhvr>
                                    </p:animEffect>
                                  </p:childTnLst>
                                </p:cTn>
                              </p:par>
                              <p:par>
                                <p:cTn id="21" presetID="42"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1000" fill="hold"/>
                                        <p:tgtEl>
                                          <p:spTgt spid="106"/>
                                        </p:tgtEl>
                                        <p:attrNameLst>
                                          <p:attrName>ppt_y</p:attrName>
                                        </p:attrNameLst>
                                      </p:cBhvr>
                                      <p:tavLst>
                                        <p:tav tm="0">
                                          <p:val>
                                            <p:strVal val="#ppt_y-.1"/>
                                          </p:val>
                                        </p:tav>
                                        <p:tav tm="100000">
                                          <p:val>
                                            <p:strVal val="#ppt_y"/>
                                          </p:val>
                                        </p:tav>
                                      </p:tavLst>
                                    </p:anim>
                                  </p:childTnLst>
                                </p:cTn>
                              </p:par>
                              <p:par>
                                <p:cTn id="31" presetID="22" presetClass="entr" presetSubtype="8" fill="hold" grpId="0" nodeType="withEffect">
                                  <p:stCondLst>
                                    <p:cond delay="0"/>
                                  </p:stCondLst>
                                  <p:childTnLst>
                                    <p:set>
                                      <p:cBhvr>
                                        <p:cTn id="32" dur="1" fill="hold">
                                          <p:stCondLst>
                                            <p:cond delay="0"/>
                                          </p:stCondLst>
                                        </p:cTn>
                                        <p:tgtEl>
                                          <p:spTgt spid="101"/>
                                        </p:tgtEl>
                                        <p:attrNameLst>
                                          <p:attrName>style.visibility</p:attrName>
                                        </p:attrNameLst>
                                      </p:cBhvr>
                                      <p:to>
                                        <p:strVal val="visible"/>
                                      </p:to>
                                    </p:set>
                                    <p:animEffect transition="in" filter="wipe(left)">
                                      <p:cBhvr>
                                        <p:cTn id="33" dur="500"/>
                                        <p:tgtEl>
                                          <p:spTgt spid="101"/>
                                        </p:tgtEl>
                                      </p:cBhvr>
                                    </p:animEffect>
                                  </p:childTnLst>
                                </p:cTn>
                              </p:par>
                              <p:par>
                                <p:cTn id="34" presetID="22" presetClass="entr" presetSubtype="8" fill="hold" grpId="0" nodeType="withEffect">
                                  <p:stCondLst>
                                    <p:cond delay="300"/>
                                  </p:stCondLst>
                                  <p:childTnLst>
                                    <p:set>
                                      <p:cBhvr>
                                        <p:cTn id="35" dur="1" fill="hold">
                                          <p:stCondLst>
                                            <p:cond delay="0"/>
                                          </p:stCondLst>
                                        </p:cTn>
                                        <p:tgtEl>
                                          <p:spTgt spid="233"/>
                                        </p:tgtEl>
                                        <p:attrNameLst>
                                          <p:attrName>style.visibility</p:attrName>
                                        </p:attrNameLst>
                                      </p:cBhvr>
                                      <p:to>
                                        <p:strVal val="visible"/>
                                      </p:to>
                                    </p:set>
                                    <p:animEffect transition="in" filter="wipe(left)">
                                      <p:cBhvr>
                                        <p:cTn id="36" dur="500"/>
                                        <p:tgtEl>
                                          <p:spTgt spid="233"/>
                                        </p:tgtEl>
                                      </p:cBhvr>
                                    </p:animEffect>
                                  </p:childTnLst>
                                </p:cTn>
                              </p:par>
                              <p:par>
                                <p:cTn id="37" presetID="10" presetClass="entr" presetSubtype="0" fill="hold" grpId="0" nodeType="withEffect">
                                  <p:stCondLst>
                                    <p:cond delay="600"/>
                                  </p:stCondLst>
                                  <p:childTnLst>
                                    <p:set>
                                      <p:cBhvr>
                                        <p:cTn id="38" dur="1" fill="hold">
                                          <p:stCondLst>
                                            <p:cond delay="0"/>
                                          </p:stCondLst>
                                        </p:cTn>
                                        <p:tgtEl>
                                          <p:spTgt spid="110"/>
                                        </p:tgtEl>
                                        <p:attrNameLst>
                                          <p:attrName>style.visibility</p:attrName>
                                        </p:attrNameLst>
                                      </p:cBhvr>
                                      <p:to>
                                        <p:strVal val="visible"/>
                                      </p:to>
                                    </p:set>
                                    <p:animEffect transition="in" filter="fade">
                                      <p:cBhvr>
                                        <p:cTn id="39" dur="1000"/>
                                        <p:tgtEl>
                                          <p:spTgt spid="110"/>
                                        </p:tgtEl>
                                      </p:cBhvr>
                                    </p:animEffect>
                                  </p:childTnLst>
                                </p:cTn>
                              </p:par>
                              <p:par>
                                <p:cTn id="40" presetID="42" presetClass="entr" presetSubtype="0" fill="hold" nodeType="withEffect">
                                  <p:stCondLst>
                                    <p:cond delay="60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60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2600"/>
                            </p:stCondLst>
                            <p:childTnLst>
                              <p:par>
                                <p:cTn id="51" presetID="10" presetClass="entr" presetSubtype="0" fill="hold" nodeType="after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1000"/>
                                        <p:tgtEl>
                                          <p:spTgt spid="3"/>
                                        </p:tgtEl>
                                      </p:cBhvr>
                                    </p:animEffect>
                                  </p:childTnLst>
                                </p:cTn>
                              </p:par>
                              <p:par>
                                <p:cTn id="54" presetID="47" presetClass="entr" presetSubtype="0" fill="hold" grpId="0" nodeType="withEffect">
                                  <p:stCondLst>
                                    <p:cond delay="500"/>
                                  </p:stCondLst>
                                  <p:childTnLst>
                                    <p:set>
                                      <p:cBhvr>
                                        <p:cTn id="55" dur="1" fill="hold">
                                          <p:stCondLst>
                                            <p:cond delay="0"/>
                                          </p:stCondLst>
                                        </p:cTn>
                                        <p:tgtEl>
                                          <p:spTgt spid="102"/>
                                        </p:tgtEl>
                                        <p:attrNameLst>
                                          <p:attrName>style.visibility</p:attrName>
                                        </p:attrNameLst>
                                      </p:cBhvr>
                                      <p:to>
                                        <p:strVal val="visible"/>
                                      </p:to>
                                    </p:set>
                                    <p:animEffect transition="in" filter="fade">
                                      <p:cBhvr>
                                        <p:cTn id="56" dur="1000"/>
                                        <p:tgtEl>
                                          <p:spTgt spid="102"/>
                                        </p:tgtEl>
                                      </p:cBhvr>
                                    </p:animEffect>
                                    <p:anim calcmode="lin" valueType="num">
                                      <p:cBhvr>
                                        <p:cTn id="57" dur="1000" fill="hold"/>
                                        <p:tgtEl>
                                          <p:spTgt spid="102"/>
                                        </p:tgtEl>
                                        <p:attrNameLst>
                                          <p:attrName>ppt_x</p:attrName>
                                        </p:attrNameLst>
                                      </p:cBhvr>
                                      <p:tavLst>
                                        <p:tav tm="0">
                                          <p:val>
                                            <p:strVal val="#ppt_x"/>
                                          </p:val>
                                        </p:tav>
                                        <p:tav tm="100000">
                                          <p:val>
                                            <p:strVal val="#ppt_x"/>
                                          </p:val>
                                        </p:tav>
                                      </p:tavLst>
                                    </p:anim>
                                    <p:anim calcmode="lin" valueType="num">
                                      <p:cBhvr>
                                        <p:cTn id="58" dur="1000" fill="hold"/>
                                        <p:tgtEl>
                                          <p:spTgt spid="102"/>
                                        </p:tgtEl>
                                        <p:attrNameLst>
                                          <p:attrName>ppt_y</p:attrName>
                                        </p:attrNameLst>
                                      </p:cBhvr>
                                      <p:tavLst>
                                        <p:tav tm="0">
                                          <p:val>
                                            <p:strVal val="#ppt_y-.1"/>
                                          </p:val>
                                        </p:tav>
                                        <p:tav tm="100000">
                                          <p:val>
                                            <p:strVal val="#ppt_y"/>
                                          </p:val>
                                        </p:tav>
                                      </p:tavLst>
                                    </p:anim>
                                  </p:childTnLst>
                                </p:cTn>
                              </p:par>
                            </p:childTnLst>
                          </p:cTn>
                        </p:par>
                        <p:par>
                          <p:cTn id="59" fill="hold">
                            <p:stCondLst>
                              <p:cond delay="4100"/>
                            </p:stCondLst>
                            <p:childTnLst>
                              <p:par>
                                <p:cTn id="60" presetID="10" presetClass="entr" presetSubtype="0" fill="hold" grpId="0" nodeType="afterEffect">
                                  <p:stCondLst>
                                    <p:cond delay="0"/>
                                  </p:stCondLst>
                                  <p:childTnLst>
                                    <p:set>
                                      <p:cBhvr>
                                        <p:cTn id="61" dur="1" fill="hold">
                                          <p:stCondLst>
                                            <p:cond delay="0"/>
                                          </p:stCondLst>
                                        </p:cTn>
                                        <p:tgtEl>
                                          <p:spTgt spid="107"/>
                                        </p:tgtEl>
                                        <p:attrNameLst>
                                          <p:attrName>style.visibility</p:attrName>
                                        </p:attrNameLst>
                                      </p:cBhvr>
                                      <p:to>
                                        <p:strVal val="visible"/>
                                      </p:to>
                                    </p:set>
                                    <p:animEffect transition="in" filter="fade">
                                      <p:cBhvr>
                                        <p:cTn id="62" dur="1000"/>
                                        <p:tgtEl>
                                          <p:spTgt spid="107"/>
                                        </p:tgtEl>
                                      </p:cBhvr>
                                    </p:animEffect>
                                  </p:childTnLst>
                                </p:cTn>
                              </p:par>
                              <p:par>
                                <p:cTn id="63" presetID="42" presetClass="entr" presetSubtype="0" fill="hold" nodeType="with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1000"/>
                                        <p:tgtEl>
                                          <p:spTgt spid="6"/>
                                        </p:tgtEl>
                                      </p:cBhvr>
                                    </p:animEffect>
                                    <p:anim calcmode="lin" valueType="num">
                                      <p:cBhvr>
                                        <p:cTn id="66" dur="1000" fill="hold"/>
                                        <p:tgtEl>
                                          <p:spTgt spid="6"/>
                                        </p:tgtEl>
                                        <p:attrNameLst>
                                          <p:attrName>ppt_x</p:attrName>
                                        </p:attrNameLst>
                                      </p:cBhvr>
                                      <p:tavLst>
                                        <p:tav tm="0">
                                          <p:val>
                                            <p:strVal val="#ppt_x"/>
                                          </p:val>
                                        </p:tav>
                                        <p:tav tm="100000">
                                          <p:val>
                                            <p:strVal val="#ppt_x"/>
                                          </p:val>
                                        </p:tav>
                                      </p:tavLst>
                                    </p:anim>
                                    <p:anim calcmode="lin" valueType="num">
                                      <p:cBhvr>
                                        <p:cTn id="67" dur="1000" fill="hold"/>
                                        <p:tgtEl>
                                          <p:spTgt spid="6"/>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114"/>
                                        </p:tgtEl>
                                        <p:attrNameLst>
                                          <p:attrName>style.visibility</p:attrName>
                                        </p:attrNameLst>
                                      </p:cBhvr>
                                      <p:to>
                                        <p:strVal val="visible"/>
                                      </p:to>
                                    </p:set>
                                    <p:animEffect transition="in" filter="fade">
                                      <p:cBhvr>
                                        <p:cTn id="70" dur="1000"/>
                                        <p:tgtEl>
                                          <p:spTgt spid="114"/>
                                        </p:tgtEl>
                                      </p:cBhvr>
                                    </p:animEffect>
                                    <p:anim calcmode="lin" valueType="num">
                                      <p:cBhvr>
                                        <p:cTn id="71" dur="1000" fill="hold"/>
                                        <p:tgtEl>
                                          <p:spTgt spid="114"/>
                                        </p:tgtEl>
                                        <p:attrNameLst>
                                          <p:attrName>ppt_x</p:attrName>
                                        </p:attrNameLst>
                                      </p:cBhvr>
                                      <p:tavLst>
                                        <p:tav tm="0">
                                          <p:val>
                                            <p:strVal val="#ppt_x"/>
                                          </p:val>
                                        </p:tav>
                                        <p:tav tm="100000">
                                          <p:val>
                                            <p:strVal val="#ppt_x"/>
                                          </p:val>
                                        </p:tav>
                                      </p:tavLst>
                                    </p:anim>
                                    <p:anim calcmode="lin" valueType="num">
                                      <p:cBhvr>
                                        <p:cTn id="72" dur="1000" fill="hold"/>
                                        <p:tgtEl>
                                          <p:spTgt spid="114"/>
                                        </p:tgtEl>
                                        <p:attrNameLst>
                                          <p:attrName>ppt_y</p:attrName>
                                        </p:attrNameLst>
                                      </p:cBhvr>
                                      <p:tavLst>
                                        <p:tav tm="0">
                                          <p:val>
                                            <p:strVal val="#ppt_y-.1"/>
                                          </p:val>
                                        </p:tav>
                                        <p:tav tm="100000">
                                          <p:val>
                                            <p:strVal val="#ppt_y"/>
                                          </p:val>
                                        </p:tav>
                                      </p:tavLst>
                                    </p:anim>
                                  </p:childTnLst>
                                </p:cTn>
                              </p:par>
                              <p:par>
                                <p:cTn id="73" presetID="22" presetClass="entr" presetSubtype="8" fill="hold" grpId="0" nodeType="withEffect">
                                  <p:stCondLst>
                                    <p:cond delay="0"/>
                                  </p:stCondLst>
                                  <p:childTnLst>
                                    <p:set>
                                      <p:cBhvr>
                                        <p:cTn id="74" dur="1" fill="hold">
                                          <p:stCondLst>
                                            <p:cond delay="0"/>
                                          </p:stCondLst>
                                        </p:cTn>
                                        <p:tgtEl>
                                          <p:spTgt spid="90"/>
                                        </p:tgtEl>
                                        <p:attrNameLst>
                                          <p:attrName>style.visibility</p:attrName>
                                        </p:attrNameLst>
                                      </p:cBhvr>
                                      <p:to>
                                        <p:strVal val="visible"/>
                                      </p:to>
                                    </p:set>
                                    <p:animEffect transition="in" filter="wipe(left)">
                                      <p:cBhvr>
                                        <p:cTn id="75" dur="500"/>
                                        <p:tgtEl>
                                          <p:spTgt spid="90"/>
                                        </p:tgtEl>
                                      </p:cBhvr>
                                    </p:animEffect>
                                  </p:childTnLst>
                                </p:cTn>
                              </p:par>
                              <p:par>
                                <p:cTn id="76" presetID="22" presetClass="entr" presetSubtype="8" fill="hold" grpId="0" nodeType="withEffect">
                                  <p:stCondLst>
                                    <p:cond delay="300"/>
                                  </p:stCondLst>
                                  <p:childTnLst>
                                    <p:set>
                                      <p:cBhvr>
                                        <p:cTn id="77" dur="1" fill="hold">
                                          <p:stCondLst>
                                            <p:cond delay="0"/>
                                          </p:stCondLst>
                                        </p:cTn>
                                        <p:tgtEl>
                                          <p:spTgt spid="234"/>
                                        </p:tgtEl>
                                        <p:attrNameLst>
                                          <p:attrName>style.visibility</p:attrName>
                                        </p:attrNameLst>
                                      </p:cBhvr>
                                      <p:to>
                                        <p:strVal val="visible"/>
                                      </p:to>
                                    </p:set>
                                    <p:animEffect transition="in" filter="wipe(left)">
                                      <p:cBhvr>
                                        <p:cTn id="78" dur="500"/>
                                        <p:tgtEl>
                                          <p:spTgt spid="234"/>
                                        </p:tgtEl>
                                      </p:cBhvr>
                                    </p:animEffect>
                                  </p:childTnLst>
                                </p:cTn>
                              </p:par>
                              <p:par>
                                <p:cTn id="79" presetID="10" presetClass="entr" presetSubtype="0" fill="hold" grpId="0" nodeType="withEffect">
                                  <p:stCondLst>
                                    <p:cond delay="600"/>
                                  </p:stCondLst>
                                  <p:childTnLst>
                                    <p:set>
                                      <p:cBhvr>
                                        <p:cTn id="80" dur="1" fill="hold">
                                          <p:stCondLst>
                                            <p:cond delay="0"/>
                                          </p:stCondLst>
                                        </p:cTn>
                                        <p:tgtEl>
                                          <p:spTgt spid="112"/>
                                        </p:tgtEl>
                                        <p:attrNameLst>
                                          <p:attrName>style.visibility</p:attrName>
                                        </p:attrNameLst>
                                      </p:cBhvr>
                                      <p:to>
                                        <p:strVal val="visible"/>
                                      </p:to>
                                    </p:set>
                                    <p:animEffect transition="in" filter="fade">
                                      <p:cBhvr>
                                        <p:cTn id="81" dur="1000"/>
                                        <p:tgtEl>
                                          <p:spTgt spid="112"/>
                                        </p:tgtEl>
                                      </p:cBhvr>
                                    </p:animEffect>
                                  </p:childTnLst>
                                </p:cTn>
                              </p:par>
                              <p:par>
                                <p:cTn id="82" presetID="42" presetClass="entr" presetSubtype="0" fill="hold" nodeType="withEffect">
                                  <p:stCondLst>
                                    <p:cond delay="60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600"/>
                                  </p:stCondLst>
                                  <p:childTnLst>
                                    <p:set>
                                      <p:cBhvr>
                                        <p:cTn id="88" dur="1" fill="hold">
                                          <p:stCondLst>
                                            <p:cond delay="0"/>
                                          </p:stCondLst>
                                        </p:cTn>
                                        <p:tgtEl>
                                          <p:spTgt spid="116"/>
                                        </p:tgtEl>
                                        <p:attrNameLst>
                                          <p:attrName>style.visibility</p:attrName>
                                        </p:attrNameLst>
                                      </p:cBhvr>
                                      <p:to>
                                        <p:strVal val="visible"/>
                                      </p:to>
                                    </p:set>
                                    <p:animEffect transition="in" filter="fade">
                                      <p:cBhvr>
                                        <p:cTn id="89" dur="1000"/>
                                        <p:tgtEl>
                                          <p:spTgt spid="116"/>
                                        </p:tgtEl>
                                      </p:cBhvr>
                                    </p:animEffect>
                                    <p:anim calcmode="lin" valueType="num">
                                      <p:cBhvr>
                                        <p:cTn id="90" dur="1000" fill="hold"/>
                                        <p:tgtEl>
                                          <p:spTgt spid="116"/>
                                        </p:tgtEl>
                                        <p:attrNameLst>
                                          <p:attrName>ppt_x</p:attrName>
                                        </p:attrNameLst>
                                      </p:cBhvr>
                                      <p:tavLst>
                                        <p:tav tm="0">
                                          <p:val>
                                            <p:strVal val="#ppt_x"/>
                                          </p:val>
                                        </p:tav>
                                        <p:tav tm="100000">
                                          <p:val>
                                            <p:strVal val="#ppt_x"/>
                                          </p:val>
                                        </p:tav>
                                      </p:tavLst>
                                    </p:anim>
                                    <p:anim calcmode="lin" valueType="num">
                                      <p:cBhvr>
                                        <p:cTn id="91" dur="1000" fill="hold"/>
                                        <p:tgtEl>
                                          <p:spTgt spid="116"/>
                                        </p:tgtEl>
                                        <p:attrNameLst>
                                          <p:attrName>ppt_y</p:attrName>
                                        </p:attrNameLst>
                                      </p:cBhvr>
                                      <p:tavLst>
                                        <p:tav tm="0">
                                          <p:val>
                                            <p:strVal val="#ppt_y-.1"/>
                                          </p:val>
                                        </p:tav>
                                        <p:tav tm="100000">
                                          <p:val>
                                            <p:strVal val="#ppt_y"/>
                                          </p:val>
                                        </p:tav>
                                      </p:tavLst>
                                    </p:anim>
                                  </p:childTnLst>
                                </p:cTn>
                              </p:par>
                            </p:childTnLst>
                          </p:cTn>
                        </p:par>
                        <p:par>
                          <p:cTn id="92" fill="hold">
                            <p:stCondLst>
                              <p:cond delay="5700"/>
                            </p:stCondLst>
                            <p:childTnLst>
                              <p:par>
                                <p:cTn id="93" presetID="10" presetClass="entr" presetSubtype="0"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Effect transition="in" filter="fade">
                                      <p:cBhvr>
                                        <p:cTn id="95" dur="1000"/>
                                        <p:tgtEl>
                                          <p:spTgt spid="4"/>
                                        </p:tgtEl>
                                      </p:cBhvr>
                                    </p:animEffect>
                                  </p:childTnLst>
                                </p:cTn>
                              </p:par>
                              <p:par>
                                <p:cTn id="96" presetID="47" presetClass="entr" presetSubtype="0" fill="hold" grpId="0" nodeType="withEffect">
                                  <p:stCondLst>
                                    <p:cond delay="500"/>
                                  </p:stCondLst>
                                  <p:childTnLst>
                                    <p:set>
                                      <p:cBhvr>
                                        <p:cTn id="97" dur="1" fill="hold">
                                          <p:stCondLst>
                                            <p:cond delay="0"/>
                                          </p:stCondLst>
                                        </p:cTn>
                                        <p:tgtEl>
                                          <p:spTgt spid="100"/>
                                        </p:tgtEl>
                                        <p:attrNameLst>
                                          <p:attrName>style.visibility</p:attrName>
                                        </p:attrNameLst>
                                      </p:cBhvr>
                                      <p:to>
                                        <p:strVal val="visible"/>
                                      </p:to>
                                    </p:set>
                                    <p:animEffect transition="in" filter="fade">
                                      <p:cBhvr>
                                        <p:cTn id="98" dur="1000"/>
                                        <p:tgtEl>
                                          <p:spTgt spid="100"/>
                                        </p:tgtEl>
                                      </p:cBhvr>
                                    </p:animEffect>
                                    <p:anim calcmode="lin" valueType="num">
                                      <p:cBhvr>
                                        <p:cTn id="99" dur="1000" fill="hold"/>
                                        <p:tgtEl>
                                          <p:spTgt spid="100"/>
                                        </p:tgtEl>
                                        <p:attrNameLst>
                                          <p:attrName>ppt_x</p:attrName>
                                        </p:attrNameLst>
                                      </p:cBhvr>
                                      <p:tavLst>
                                        <p:tav tm="0">
                                          <p:val>
                                            <p:strVal val="#ppt_x"/>
                                          </p:val>
                                        </p:tav>
                                        <p:tav tm="100000">
                                          <p:val>
                                            <p:strVal val="#ppt_x"/>
                                          </p:val>
                                        </p:tav>
                                      </p:tavLst>
                                    </p:anim>
                                    <p:anim calcmode="lin" valueType="num">
                                      <p:cBhvr>
                                        <p:cTn id="100" dur="1000" fill="hold"/>
                                        <p:tgtEl>
                                          <p:spTgt spid="100"/>
                                        </p:tgtEl>
                                        <p:attrNameLst>
                                          <p:attrName>ppt_y</p:attrName>
                                        </p:attrNameLst>
                                      </p:cBhvr>
                                      <p:tavLst>
                                        <p:tav tm="0">
                                          <p:val>
                                            <p:strVal val="#ppt_y-.1"/>
                                          </p:val>
                                        </p:tav>
                                        <p:tav tm="100000">
                                          <p:val>
                                            <p:strVal val="#ppt_y"/>
                                          </p:val>
                                        </p:tav>
                                      </p:tavLst>
                                    </p:anim>
                                  </p:childTnLst>
                                </p:cTn>
                              </p:par>
                            </p:childTnLst>
                          </p:cTn>
                        </p:par>
                        <p:par>
                          <p:cTn id="101" fill="hold">
                            <p:stCondLst>
                              <p:cond delay="7200"/>
                            </p:stCondLst>
                            <p:childTnLst>
                              <p:par>
                                <p:cTn id="102" presetID="10" presetClass="entr" presetSubtype="0" fill="hold" grpId="0" nodeType="after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1000"/>
                                        <p:tgtEl>
                                          <p:spTgt spid="108"/>
                                        </p:tgtEl>
                                      </p:cBhvr>
                                    </p:animEffect>
                                  </p:childTnLst>
                                </p:cTn>
                              </p:par>
                              <p:par>
                                <p:cTn id="105" presetID="47" presetClass="entr" presetSubtype="0" fill="hold" grpId="0" nodeType="withEffect">
                                  <p:stCondLst>
                                    <p:cond delay="0"/>
                                  </p:stCondLst>
                                  <p:childTnLst>
                                    <p:set>
                                      <p:cBhvr>
                                        <p:cTn id="106" dur="1" fill="hold">
                                          <p:stCondLst>
                                            <p:cond delay="0"/>
                                          </p:stCondLst>
                                        </p:cTn>
                                        <p:tgtEl>
                                          <p:spTgt spid="117"/>
                                        </p:tgtEl>
                                        <p:attrNameLst>
                                          <p:attrName>style.visibility</p:attrName>
                                        </p:attrNameLst>
                                      </p:cBhvr>
                                      <p:to>
                                        <p:strVal val="visible"/>
                                      </p:to>
                                    </p:set>
                                    <p:animEffect transition="in" filter="fade">
                                      <p:cBhvr>
                                        <p:cTn id="107" dur="1000"/>
                                        <p:tgtEl>
                                          <p:spTgt spid="117"/>
                                        </p:tgtEl>
                                      </p:cBhvr>
                                    </p:animEffect>
                                    <p:anim calcmode="lin" valueType="num">
                                      <p:cBhvr>
                                        <p:cTn id="108" dur="1000" fill="hold"/>
                                        <p:tgtEl>
                                          <p:spTgt spid="117"/>
                                        </p:tgtEl>
                                        <p:attrNameLst>
                                          <p:attrName>ppt_x</p:attrName>
                                        </p:attrNameLst>
                                      </p:cBhvr>
                                      <p:tavLst>
                                        <p:tav tm="0">
                                          <p:val>
                                            <p:strVal val="#ppt_x"/>
                                          </p:val>
                                        </p:tav>
                                        <p:tav tm="100000">
                                          <p:val>
                                            <p:strVal val="#ppt_x"/>
                                          </p:val>
                                        </p:tav>
                                      </p:tavLst>
                                    </p:anim>
                                    <p:anim calcmode="lin" valueType="num">
                                      <p:cBhvr>
                                        <p:cTn id="109" dur="1000" fill="hold"/>
                                        <p:tgtEl>
                                          <p:spTgt spid="117"/>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0"/>
                                  </p:stCondLst>
                                  <p:childTnLst>
                                    <p:set>
                                      <p:cBhvr>
                                        <p:cTn id="111" dur="1" fill="hold">
                                          <p:stCondLst>
                                            <p:cond delay="0"/>
                                          </p:stCondLst>
                                        </p:cTn>
                                        <p:tgtEl>
                                          <p:spTgt spid="22"/>
                                        </p:tgtEl>
                                        <p:attrNameLst>
                                          <p:attrName>style.visibility</p:attrName>
                                        </p:attrNameLst>
                                      </p:cBhvr>
                                      <p:to>
                                        <p:strVal val="visible"/>
                                      </p:to>
                                    </p:set>
                                    <p:animEffect transition="in" filter="fade">
                                      <p:cBhvr>
                                        <p:cTn id="112" dur="1000"/>
                                        <p:tgtEl>
                                          <p:spTgt spid="22"/>
                                        </p:tgtEl>
                                      </p:cBhvr>
                                    </p:animEffect>
                                    <p:anim calcmode="lin" valueType="num">
                                      <p:cBhvr>
                                        <p:cTn id="113" dur="1000" fill="hold"/>
                                        <p:tgtEl>
                                          <p:spTgt spid="22"/>
                                        </p:tgtEl>
                                        <p:attrNameLst>
                                          <p:attrName>ppt_x</p:attrName>
                                        </p:attrNameLst>
                                      </p:cBhvr>
                                      <p:tavLst>
                                        <p:tav tm="0">
                                          <p:val>
                                            <p:strVal val="#ppt_x"/>
                                          </p:val>
                                        </p:tav>
                                        <p:tav tm="100000">
                                          <p:val>
                                            <p:strVal val="#ppt_x"/>
                                          </p:val>
                                        </p:tav>
                                      </p:tavLst>
                                    </p:anim>
                                    <p:anim calcmode="lin" valueType="num">
                                      <p:cBhvr>
                                        <p:cTn id="114" dur="1000" fill="hold"/>
                                        <p:tgtEl>
                                          <p:spTgt spid="22"/>
                                        </p:tgtEl>
                                        <p:attrNameLst>
                                          <p:attrName>ppt_y</p:attrName>
                                        </p:attrNameLst>
                                      </p:cBhvr>
                                      <p:tavLst>
                                        <p:tav tm="0">
                                          <p:val>
                                            <p:strVal val="#ppt_y+.1"/>
                                          </p:val>
                                        </p:tav>
                                        <p:tav tm="100000">
                                          <p:val>
                                            <p:strVal val="#ppt_y"/>
                                          </p:val>
                                        </p:tav>
                                      </p:tavLst>
                                    </p:anim>
                                  </p:childTnLst>
                                </p:cTn>
                              </p:par>
                              <p:par>
                                <p:cTn id="115" presetID="22" presetClass="entr" presetSubtype="8" fill="hold" grpId="0" nodeType="with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wipe(left)">
                                      <p:cBhvr>
                                        <p:cTn id="117" dur="500"/>
                                        <p:tgtEl>
                                          <p:spTgt spid="88"/>
                                        </p:tgtEl>
                                      </p:cBhvr>
                                    </p:animEffect>
                                  </p:childTnLst>
                                </p:cTn>
                              </p:par>
                              <p:par>
                                <p:cTn id="118" presetID="22" presetClass="entr" presetSubtype="8" fill="hold" grpId="0" nodeType="withEffect">
                                  <p:stCondLst>
                                    <p:cond delay="300"/>
                                  </p:stCondLst>
                                  <p:childTnLst>
                                    <p:set>
                                      <p:cBhvr>
                                        <p:cTn id="119" dur="1" fill="hold">
                                          <p:stCondLst>
                                            <p:cond delay="0"/>
                                          </p:stCondLst>
                                        </p:cTn>
                                        <p:tgtEl>
                                          <p:spTgt spid="235"/>
                                        </p:tgtEl>
                                        <p:attrNameLst>
                                          <p:attrName>style.visibility</p:attrName>
                                        </p:attrNameLst>
                                      </p:cBhvr>
                                      <p:to>
                                        <p:strVal val="visible"/>
                                      </p:to>
                                    </p:set>
                                    <p:animEffect transition="in" filter="wipe(left)">
                                      <p:cBhvr>
                                        <p:cTn id="120" dur="500"/>
                                        <p:tgtEl>
                                          <p:spTgt spid="235"/>
                                        </p:tgtEl>
                                      </p:cBhvr>
                                    </p:animEffect>
                                  </p:childTnLst>
                                </p:cTn>
                              </p:par>
                              <p:par>
                                <p:cTn id="121" presetID="10" presetClass="entr" presetSubtype="0" fill="hold" grpId="0" nodeType="withEffect">
                                  <p:stCondLst>
                                    <p:cond delay="600"/>
                                  </p:stCondLst>
                                  <p:childTnLst>
                                    <p:set>
                                      <p:cBhvr>
                                        <p:cTn id="122" dur="1" fill="hold">
                                          <p:stCondLst>
                                            <p:cond delay="0"/>
                                          </p:stCondLst>
                                        </p:cTn>
                                        <p:tgtEl>
                                          <p:spTgt spid="113"/>
                                        </p:tgtEl>
                                        <p:attrNameLst>
                                          <p:attrName>style.visibility</p:attrName>
                                        </p:attrNameLst>
                                      </p:cBhvr>
                                      <p:to>
                                        <p:strVal val="visible"/>
                                      </p:to>
                                    </p:set>
                                    <p:animEffect transition="in" filter="fade">
                                      <p:cBhvr>
                                        <p:cTn id="123" dur="1000"/>
                                        <p:tgtEl>
                                          <p:spTgt spid="113"/>
                                        </p:tgtEl>
                                      </p:cBhvr>
                                    </p:animEffect>
                                  </p:childTnLst>
                                </p:cTn>
                              </p:par>
                              <p:par>
                                <p:cTn id="124" presetID="42" presetClass="entr" presetSubtype="0" fill="hold" nodeType="withEffect">
                                  <p:stCondLst>
                                    <p:cond delay="600"/>
                                  </p:stCondLst>
                                  <p:childTnLst>
                                    <p:set>
                                      <p:cBhvr>
                                        <p:cTn id="125" dur="1" fill="hold">
                                          <p:stCondLst>
                                            <p:cond delay="0"/>
                                          </p:stCondLst>
                                        </p:cTn>
                                        <p:tgtEl>
                                          <p:spTgt spid="20"/>
                                        </p:tgtEl>
                                        <p:attrNameLst>
                                          <p:attrName>style.visibility</p:attrName>
                                        </p:attrNameLst>
                                      </p:cBhvr>
                                      <p:to>
                                        <p:strVal val="visible"/>
                                      </p:to>
                                    </p:set>
                                    <p:animEffect transition="in" filter="fade">
                                      <p:cBhvr>
                                        <p:cTn id="126" dur="1000"/>
                                        <p:tgtEl>
                                          <p:spTgt spid="20"/>
                                        </p:tgtEl>
                                      </p:cBhvr>
                                    </p:animEffect>
                                    <p:anim calcmode="lin" valueType="num">
                                      <p:cBhvr>
                                        <p:cTn id="127" dur="1000" fill="hold"/>
                                        <p:tgtEl>
                                          <p:spTgt spid="20"/>
                                        </p:tgtEl>
                                        <p:attrNameLst>
                                          <p:attrName>ppt_x</p:attrName>
                                        </p:attrNameLst>
                                      </p:cBhvr>
                                      <p:tavLst>
                                        <p:tav tm="0">
                                          <p:val>
                                            <p:strVal val="#ppt_x"/>
                                          </p:val>
                                        </p:tav>
                                        <p:tav tm="100000">
                                          <p:val>
                                            <p:strVal val="#ppt_x"/>
                                          </p:val>
                                        </p:tav>
                                      </p:tavLst>
                                    </p:anim>
                                    <p:anim calcmode="lin" valueType="num">
                                      <p:cBhvr>
                                        <p:cTn id="128" dur="1000" fill="hold"/>
                                        <p:tgtEl>
                                          <p:spTgt spid="2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600"/>
                                  </p:stCondLst>
                                  <p:childTnLst>
                                    <p:set>
                                      <p:cBhvr>
                                        <p:cTn id="130" dur="1" fill="hold">
                                          <p:stCondLst>
                                            <p:cond delay="0"/>
                                          </p:stCondLst>
                                        </p:cTn>
                                        <p:tgtEl>
                                          <p:spTgt spid="118"/>
                                        </p:tgtEl>
                                        <p:attrNameLst>
                                          <p:attrName>style.visibility</p:attrName>
                                        </p:attrNameLst>
                                      </p:cBhvr>
                                      <p:to>
                                        <p:strVal val="visible"/>
                                      </p:to>
                                    </p:set>
                                    <p:animEffect transition="in" filter="fade">
                                      <p:cBhvr>
                                        <p:cTn id="131" dur="1000"/>
                                        <p:tgtEl>
                                          <p:spTgt spid="118"/>
                                        </p:tgtEl>
                                      </p:cBhvr>
                                    </p:animEffect>
                                    <p:anim calcmode="lin" valueType="num">
                                      <p:cBhvr>
                                        <p:cTn id="132" dur="1000" fill="hold"/>
                                        <p:tgtEl>
                                          <p:spTgt spid="118"/>
                                        </p:tgtEl>
                                        <p:attrNameLst>
                                          <p:attrName>ppt_x</p:attrName>
                                        </p:attrNameLst>
                                      </p:cBhvr>
                                      <p:tavLst>
                                        <p:tav tm="0">
                                          <p:val>
                                            <p:strVal val="#ppt_x"/>
                                          </p:val>
                                        </p:tav>
                                        <p:tav tm="100000">
                                          <p:val>
                                            <p:strVal val="#ppt_x"/>
                                          </p:val>
                                        </p:tav>
                                      </p:tavLst>
                                    </p:anim>
                                    <p:anim calcmode="lin" valueType="num">
                                      <p:cBhvr>
                                        <p:cTn id="133" dur="1000" fill="hold"/>
                                        <p:tgtEl>
                                          <p:spTgt spid="118"/>
                                        </p:tgtEl>
                                        <p:attrNameLst>
                                          <p:attrName>ppt_y</p:attrName>
                                        </p:attrNameLst>
                                      </p:cBhvr>
                                      <p:tavLst>
                                        <p:tav tm="0">
                                          <p:val>
                                            <p:strVal val="#ppt_y-.1"/>
                                          </p:val>
                                        </p:tav>
                                        <p:tav tm="100000">
                                          <p:val>
                                            <p:strVal val="#ppt_y"/>
                                          </p:val>
                                        </p:tav>
                                      </p:tavLst>
                                    </p:anim>
                                  </p:childTnLst>
                                </p:cTn>
                              </p:par>
                            </p:childTnLst>
                          </p:cTn>
                        </p:par>
                        <p:par>
                          <p:cTn id="134" fill="hold">
                            <p:stCondLst>
                              <p:cond delay="8800"/>
                            </p:stCondLst>
                            <p:childTnLst>
                              <p:par>
                                <p:cTn id="135" presetID="10" presetClass="entr" presetSubtype="0" fill="hold" nodeType="afterEffect">
                                  <p:stCondLst>
                                    <p:cond delay="0"/>
                                  </p:stCondLst>
                                  <p:childTnLst>
                                    <p:set>
                                      <p:cBhvr>
                                        <p:cTn id="136" dur="1" fill="hold">
                                          <p:stCondLst>
                                            <p:cond delay="0"/>
                                          </p:stCondLst>
                                        </p:cTn>
                                        <p:tgtEl>
                                          <p:spTgt spid="5"/>
                                        </p:tgtEl>
                                        <p:attrNameLst>
                                          <p:attrName>style.visibility</p:attrName>
                                        </p:attrNameLst>
                                      </p:cBhvr>
                                      <p:to>
                                        <p:strVal val="visible"/>
                                      </p:to>
                                    </p:set>
                                    <p:animEffect transition="in" filter="fade">
                                      <p:cBhvr>
                                        <p:cTn id="137" dur="1000"/>
                                        <p:tgtEl>
                                          <p:spTgt spid="5"/>
                                        </p:tgtEl>
                                      </p:cBhvr>
                                    </p:animEffect>
                                  </p:childTnLst>
                                </p:cTn>
                              </p:par>
                              <p:par>
                                <p:cTn id="138" presetID="47" presetClass="entr" presetSubtype="0" fill="hold" grpId="0" nodeType="withEffect">
                                  <p:stCondLst>
                                    <p:cond delay="50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100" grpId="0" animBg="1"/>
      <p:bldP spid="101" grpId="0" animBg="1"/>
      <p:bldP spid="102" grpId="0" animBg="1"/>
      <p:bldP spid="103" grpId="0" animBg="1"/>
      <p:bldP spid="104" grpId="0" animBg="1"/>
      <p:bldP spid="105" grpId="0"/>
      <p:bldP spid="106" grpId="0" animBg="1"/>
      <p:bldP spid="107" grpId="0" animBg="1"/>
      <p:bldP spid="108" grpId="0" animBg="1"/>
      <p:bldP spid="109" grpId="0" animBg="1"/>
      <p:bldP spid="110" grpId="0" animBg="1"/>
      <p:bldP spid="111" grpId="0"/>
      <p:bldP spid="112" grpId="0" animBg="1"/>
      <p:bldP spid="113" grpId="0" animBg="1"/>
      <p:bldP spid="114" grpId="0" animBg="1"/>
      <p:bldP spid="115" grpId="0" animBg="1"/>
      <p:bldP spid="116" grpId="0" animBg="1"/>
      <p:bldP spid="117" grpId="0" animBg="1"/>
      <p:bldP spid="118" grpId="0" animBg="1"/>
      <p:bldP spid="233" grpId="0" animBg="1"/>
      <p:bldP spid="234" grpId="0" animBg="1"/>
      <p:bldP spid="2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5"/>
          <p:cNvSpPr>
            <a:spLocks/>
          </p:cNvSpPr>
          <p:nvPr/>
        </p:nvSpPr>
        <p:spPr bwMode="auto">
          <a:xfrm rot="10800000">
            <a:off x="448233" y="1277470"/>
            <a:ext cx="8285019" cy="5580529"/>
          </a:xfrm>
          <a:prstGeom prst="round2SameRect">
            <a:avLst>
              <a:gd name="adj1" fmla="val 4009"/>
              <a:gd name="adj2" fmla="val 0"/>
            </a:avLst>
          </a:prstGeom>
          <a:solidFill>
            <a:srgbClr xmlns:mc="http://schemas.openxmlformats.org/markup-compatibility/2006" xmlns:a14="http://schemas.microsoft.com/office/drawing/2007/7/7/main" val="C00000" mc:Ignorable="">
              <a:alpha val="37000"/>
            </a:srgbClr>
          </a:solidFill>
          <a:ln w="34925">
            <a:noFill/>
            <a:round/>
            <a:headEnd/>
            <a:tailEnd/>
          </a:ln>
        </p:spPr>
        <p:txBody>
          <a:bodyPr vert="horz" wrap="square" lIns="91440" tIns="45720" rIns="91440" bIns="45720" numCol="1" anchor="t" anchorCtr="0" compatLnSpc="1">
            <a:prstTxWarp prst="textNoShape">
              <a:avLst/>
            </a:prstTxWarp>
          </a:bodyPr>
          <a:lstStyle/>
          <a:p>
            <a:endParaRPr lang="en-US" kern="0">
              <a:solidFill>
                <a:sysClr val="windowText" lastClr="000000"/>
              </a:solidFill>
            </a:endParaRPr>
          </a:p>
        </p:txBody>
      </p:sp>
      <p:grpSp>
        <p:nvGrpSpPr>
          <p:cNvPr id="70" name="Group 69"/>
          <p:cNvGrpSpPr/>
          <p:nvPr/>
        </p:nvGrpSpPr>
        <p:grpSpPr>
          <a:xfrm>
            <a:off x="628758" y="1851018"/>
            <a:ext cx="7847370" cy="1214156"/>
            <a:chOff x="628758" y="1851018"/>
            <a:chExt cx="7847370" cy="1214156"/>
          </a:xfrm>
        </p:grpSpPr>
        <p:grpSp>
          <p:nvGrpSpPr>
            <p:cNvPr id="69" name="Group 68"/>
            <p:cNvGrpSpPr/>
            <p:nvPr/>
          </p:nvGrpSpPr>
          <p:grpSpPr>
            <a:xfrm>
              <a:off x="628758" y="1964021"/>
              <a:ext cx="4010476" cy="1101153"/>
              <a:chOff x="628758" y="1964021"/>
              <a:chExt cx="4010476" cy="1101153"/>
            </a:xfrm>
          </p:grpSpPr>
          <p:sp>
            <p:nvSpPr>
              <p:cNvPr id="37" name="Freeform 15"/>
              <p:cNvSpPr>
                <a:spLocks/>
              </p:cNvSpPr>
              <p:nvPr/>
            </p:nvSpPr>
            <p:spPr bwMode="auto">
              <a:xfrm rot="10800000">
                <a:off x="677729" y="2030503"/>
                <a:ext cx="3840480" cy="1008528"/>
              </a:xfrm>
              <a:prstGeom prst="roundRect">
                <a:avLst>
                  <a:gd name="adj" fmla="val 12667"/>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p:spPr>
            <p:txBody>
              <a:bodyPr vert="horz" wrap="square" lIns="4297680" tIns="45710" rIns="0" bIns="41145" numCol="1" rtlCol="0" anchor="ctr" anchorCtr="1" compatLnSpc="1">
                <a:prstTxWarp prst="textNoShape">
                  <a:avLst/>
                </a:prstTxWarp>
              </a:bodyPr>
              <a:lstStyle/>
              <a:p>
                <a:pPr algn="ctr" defTabSz="914099" fontAlgn="base">
                  <a:lnSpc>
                    <a:spcPct val="95000"/>
                  </a:lnSpc>
                  <a:spcBef>
                    <a:spcPct val="0"/>
                  </a:spcBef>
                  <a:spcAft>
                    <a:spcPct val="0"/>
                  </a:spcAft>
                  <a:buClr>
                    <a:srgbClr xmlns:mc="http://schemas.openxmlformats.org/markup-compatibility/2006" xmlns:a14="http://schemas.microsoft.com/office/drawing/2007/7/7/main" val="FFFF99" mc:Ignorable=""/>
                  </a:buClr>
                  <a:buSzPct val="120000"/>
                  <a:defRPr/>
                </a:pPr>
                <a:endParaRPr lang="en-US" altLang="zh-CN" sz="2400">
                  <a:gradFill flip="none" rotWithShape="1">
                    <a:gsLst>
                      <a:gs pos="0">
                        <a:schemeClr val="bg2"/>
                      </a:gs>
                      <a:gs pos="50000">
                        <a:schemeClr val="bg1">
                          <a:lumMod val="95000"/>
                        </a:schemeClr>
                      </a:gs>
                      <a:gs pos="100000">
                        <a:schemeClr val="bg1">
                          <a:lumMod val="95000"/>
                        </a:schemeClr>
                      </a:gs>
                    </a:gsLst>
                    <a:lin ang="5400000" scaled="1"/>
                    <a:tileRect/>
                  </a:gradFill>
                  <a:latin typeface="+mj-lt"/>
                </a:endParaRPr>
              </a:p>
            </p:txBody>
          </p:sp>
          <p:pic>
            <p:nvPicPr>
              <p:cNvPr id="1029" name="Picture 5" descr="C:\Program Files\Microsoft Resource DVD Artwork\DVD_ART\Artwork_Imagery\Photos_for_PPT\Soft-edge_photos\FY06 Brand - Vista IT Portraits\Windows Vista IT P FY06 Steve man standing leaning arms crossed servers.png"/>
              <p:cNvPicPr>
                <a:picLocks noChangeAspect="1" noChangeArrowheads="1"/>
              </p:cNvPicPr>
              <p:nvPr/>
            </p:nvPicPr>
            <p:blipFill>
              <a:blip r:embed="rId3" cstate="print"/>
              <a:stretch>
                <a:fillRect/>
              </a:stretch>
            </p:blipFill>
            <p:spPr bwMode="auto">
              <a:xfrm>
                <a:off x="628758" y="1964021"/>
                <a:ext cx="1384089" cy="1101153"/>
              </a:xfrm>
              <a:prstGeom prst="rect">
                <a:avLst/>
              </a:prstGeom>
              <a:noFill/>
            </p:spPr>
          </p:pic>
          <p:sp>
            <p:nvSpPr>
              <p:cNvPr id="41" name="Rectangle 40"/>
              <p:cNvSpPr/>
              <p:nvPr/>
            </p:nvSpPr>
            <p:spPr>
              <a:xfrm>
                <a:off x="1613648" y="2366511"/>
                <a:ext cx="3025586" cy="384721"/>
              </a:xfrm>
              <a:prstGeom prst="rect">
                <a:avLst/>
              </a:prstGeom>
              <a:noFill/>
              <a:ln w="9525" cap="flat" cmpd="sng" algn="ctr">
                <a:noFill/>
                <a:prstDash val="solid"/>
                <a:headEnd/>
                <a:tailEnd/>
              </a:ln>
              <a:effectLst/>
            </p:spPr>
            <p:txBody>
              <a:bodyPr wrap="square">
                <a:spAutoFit/>
              </a:bodyPr>
              <a:lstStyle/>
              <a:p>
                <a:pPr algn="ctr" fontAlgn="base">
                  <a:lnSpc>
                    <a:spcPct val="95000"/>
                  </a:lnSpc>
                  <a:spcBef>
                    <a:spcPct val="0"/>
                  </a:spcBef>
                  <a:spcAft>
                    <a:spcPct val="0"/>
                  </a:spcAft>
                  <a:buClr>
                    <a:srgbClr xmlns:mc="http://schemas.openxmlformats.org/markup-compatibility/2006" xmlns:a14="http://schemas.microsoft.com/office/drawing/2007/7/7/main" val="FFFF99" mc:Ignorable=""/>
                  </a:buClr>
                  <a:buSzPct val="120000"/>
                  <a:defRPr/>
                </a:pPr>
                <a:r>
                  <a:rPr lang="en-US" altLang="zh-CN" sz="2000" dirty="0" smtClean="0">
                    <a:latin typeface="Segoe Semibold" pitchFamily="34" charset="0"/>
                  </a:rPr>
                  <a:t>IT PROFESSIONAL</a:t>
                </a:r>
                <a:endParaRPr lang="en-US" altLang="zh-CN" sz="2000" dirty="0">
                  <a:latin typeface="Segoe Semibold" pitchFamily="34" charset="0"/>
                </a:endParaRPr>
              </a:p>
            </p:txBody>
          </p:sp>
        </p:grpSp>
        <p:grpSp>
          <p:nvGrpSpPr>
            <p:cNvPr id="68" name="Group 67"/>
            <p:cNvGrpSpPr/>
            <p:nvPr/>
          </p:nvGrpSpPr>
          <p:grpSpPr>
            <a:xfrm>
              <a:off x="4119283" y="1851018"/>
              <a:ext cx="4356845" cy="1201462"/>
              <a:chOff x="4119283" y="1851018"/>
              <a:chExt cx="4356845" cy="1201462"/>
            </a:xfrm>
          </p:grpSpPr>
          <p:sp>
            <p:nvSpPr>
              <p:cNvPr id="39" name="Freeform 15"/>
              <p:cNvSpPr>
                <a:spLocks/>
              </p:cNvSpPr>
              <p:nvPr/>
            </p:nvSpPr>
            <p:spPr bwMode="auto">
              <a:xfrm rot="10800000">
                <a:off x="4635648" y="2030504"/>
                <a:ext cx="3840480" cy="1008528"/>
              </a:xfrm>
              <a:prstGeom prst="roundRect">
                <a:avLst>
                  <a:gd name="adj" fmla="val 12667"/>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p:spPr>
            <p:txBody>
              <a:bodyPr vert="horz" wrap="square" lIns="4297680" tIns="45710" rIns="0" bIns="41145" numCol="1" rtlCol="0" anchor="ctr" anchorCtr="1" compatLnSpc="1">
                <a:prstTxWarp prst="textNoShape">
                  <a:avLst/>
                </a:prstTxWarp>
              </a:bodyPr>
              <a:lstStyle/>
              <a:p>
                <a:pPr marR="0" lvl="0" indent="0" algn="ctr" defTabSz="914099" fontAlgn="base">
                  <a:lnSpc>
                    <a:spcPct val="95000"/>
                  </a:lnSpc>
                  <a:spcBef>
                    <a:spcPct val="0"/>
                  </a:spcBef>
                  <a:spcAft>
                    <a:spcPct val="0"/>
                  </a:spcAft>
                  <a:buClr>
                    <a:srgbClr xmlns:mc="http://schemas.openxmlformats.org/markup-compatibility/2006" xmlns:a14="http://schemas.microsoft.com/office/drawing/2007/7/7/main" val="FFFF99" mc:Ignorable=""/>
                  </a:buClr>
                  <a:buSzPct val="120000"/>
                  <a:buFontTx/>
                  <a:buNone/>
                  <a:tabLst/>
                  <a:defRPr/>
                </a:pPr>
                <a:endParaRPr lang="en-US" altLang="zh-CN" sz="2400">
                  <a:gradFill flip="none" rotWithShape="1">
                    <a:gsLst>
                      <a:gs pos="0">
                        <a:schemeClr val="bg2"/>
                      </a:gs>
                      <a:gs pos="50000">
                        <a:schemeClr val="bg1">
                          <a:lumMod val="95000"/>
                        </a:schemeClr>
                      </a:gs>
                      <a:gs pos="100000">
                        <a:schemeClr val="bg1">
                          <a:lumMod val="95000"/>
                        </a:schemeClr>
                      </a:gs>
                    </a:gsLst>
                    <a:lin ang="5400000" scaled="1"/>
                    <a:tileRect/>
                  </a:gradFill>
                  <a:latin typeface="+mj-lt"/>
                </a:endParaRPr>
              </a:p>
            </p:txBody>
          </p:sp>
          <p:pic>
            <p:nvPicPr>
              <p:cNvPr id="1031" name="Picture 7" descr="C:\Program Files\Microsoft Resource DVD Artwork\DVD_ART\Artwork_Imagery\Photos_for_PPT\Soft-edge_photos\FY06 Brand - Vista IT Work\Windows Vista IT W FY06 Jeff man desktop monitors office smiling sitting.png"/>
              <p:cNvPicPr>
                <a:picLocks noChangeAspect="1" noChangeArrowheads="1"/>
              </p:cNvPicPr>
              <p:nvPr/>
            </p:nvPicPr>
            <p:blipFill>
              <a:blip r:embed="rId4" cstate="print"/>
              <a:stretch>
                <a:fillRect/>
              </a:stretch>
            </p:blipFill>
            <p:spPr bwMode="auto">
              <a:xfrm>
                <a:off x="6925899" y="1851018"/>
                <a:ext cx="1531635" cy="1201462"/>
              </a:xfrm>
              <a:prstGeom prst="rect">
                <a:avLst/>
              </a:prstGeom>
              <a:noFill/>
            </p:spPr>
          </p:pic>
          <p:sp>
            <p:nvSpPr>
              <p:cNvPr id="43" name="Rectangle 42"/>
              <p:cNvSpPr/>
              <p:nvPr/>
            </p:nvSpPr>
            <p:spPr>
              <a:xfrm>
                <a:off x="4119283" y="2218593"/>
                <a:ext cx="3411071" cy="677108"/>
              </a:xfrm>
              <a:prstGeom prst="rect">
                <a:avLst/>
              </a:prstGeom>
              <a:noFill/>
              <a:ln w="9525" cap="flat" cmpd="sng" algn="ctr">
                <a:noFill/>
                <a:prstDash val="solid"/>
                <a:headEnd/>
                <a:tailEnd/>
              </a:ln>
              <a:effectLst/>
            </p:spPr>
            <p:txBody>
              <a:bodyPr wrap="square">
                <a:spAutoFit/>
              </a:bodyPr>
              <a:lstStyle/>
              <a:p>
                <a:pPr algn="ctr" fontAlgn="base">
                  <a:lnSpc>
                    <a:spcPct val="95000"/>
                  </a:lnSpc>
                  <a:spcBef>
                    <a:spcPct val="0"/>
                  </a:spcBef>
                  <a:spcAft>
                    <a:spcPct val="0"/>
                  </a:spcAft>
                  <a:buClr>
                    <a:srgbClr xmlns:mc="http://schemas.openxmlformats.org/markup-compatibility/2006" xmlns:a14="http://schemas.microsoft.com/office/drawing/2007/7/7/main" val="FFFF99" mc:Ignorable=""/>
                  </a:buClr>
                  <a:buSzPct val="120000"/>
                  <a:defRPr/>
                </a:pPr>
                <a:r>
                  <a:rPr lang="en-US" altLang="zh-CN" sz="2000" dirty="0" smtClean="0">
                    <a:latin typeface="Segoe Semibold" pitchFamily="34" charset="0"/>
                  </a:rPr>
                  <a:t>DATABASE </a:t>
                </a:r>
                <a:br>
                  <a:rPr lang="en-US" altLang="zh-CN" sz="2000" dirty="0" smtClean="0">
                    <a:latin typeface="Segoe Semibold" pitchFamily="34" charset="0"/>
                  </a:rPr>
                </a:br>
                <a:r>
                  <a:rPr lang="en-US" altLang="zh-CN" sz="2000" dirty="0" smtClean="0">
                    <a:latin typeface="Segoe Semibold" pitchFamily="34" charset="0"/>
                  </a:rPr>
                  <a:t>ADMINISTRATOR</a:t>
                </a:r>
                <a:endParaRPr lang="en-US" altLang="zh-CN" sz="2000" dirty="0">
                  <a:latin typeface="Segoe Semibold" pitchFamily="34" charset="0"/>
                </a:endParaRPr>
              </a:p>
            </p:txBody>
          </p:sp>
        </p:grpSp>
      </p:grpSp>
      <p:sp>
        <p:nvSpPr>
          <p:cNvPr id="56" name="Freeform 15"/>
          <p:cNvSpPr>
            <a:spLocks/>
          </p:cNvSpPr>
          <p:nvPr/>
        </p:nvSpPr>
        <p:spPr bwMode="auto">
          <a:xfrm>
            <a:off x="718068" y="4697508"/>
            <a:ext cx="7798403" cy="264457"/>
          </a:xfrm>
          <a:prstGeom prst="roundRect">
            <a:avLst>
              <a:gd name="adj" fmla="val 33564"/>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p:spPr>
        <p:txBody>
          <a:bodyPr vert="horz" wrap="square" lIns="4297680" tIns="45710" rIns="0" bIns="41145" numCol="1" rtlCol="0" anchor="ctr" anchorCtr="1" compatLnSpc="1">
            <a:prstTxWarp prst="textNoShape">
              <a:avLst/>
            </a:prstTxWarp>
          </a:bodyPr>
          <a:lstStyle/>
          <a:p>
            <a:pPr marR="0" lvl="0" indent="0" algn="ctr" defTabSz="914099" fontAlgn="base">
              <a:lnSpc>
                <a:spcPct val="95000"/>
              </a:lnSpc>
              <a:spcBef>
                <a:spcPct val="0"/>
              </a:spcBef>
              <a:spcAft>
                <a:spcPct val="0"/>
              </a:spcAft>
              <a:buClr>
                <a:srgbClr xmlns:mc="http://schemas.openxmlformats.org/markup-compatibility/2006" xmlns:a14="http://schemas.microsoft.com/office/drawing/2007/7/7/main" val="FFFF99" mc:Ignorable=""/>
              </a:buClr>
              <a:buSzPct val="120000"/>
              <a:buFontTx/>
              <a:buNone/>
              <a:tabLst/>
              <a:defRPr/>
            </a:pPr>
            <a:endParaRPr lang="en-US" altLang="zh-CN" sz="2400" dirty="0">
              <a:gradFill flip="none" rotWithShape="1">
                <a:gsLst>
                  <a:gs pos="0">
                    <a:schemeClr val="bg2"/>
                  </a:gs>
                  <a:gs pos="50000">
                    <a:schemeClr val="bg1">
                      <a:lumMod val="95000"/>
                    </a:schemeClr>
                  </a:gs>
                  <a:gs pos="100000">
                    <a:schemeClr val="bg1">
                      <a:lumMod val="95000"/>
                    </a:schemeClr>
                  </a:gs>
                </a:gsLst>
                <a:lin ang="5400000" scaled="1"/>
                <a:tileRect/>
              </a:gradFill>
              <a:latin typeface="+mj-lt"/>
            </a:endParaRPr>
          </a:p>
        </p:txBody>
      </p:sp>
      <p:sp>
        <p:nvSpPr>
          <p:cNvPr id="67" name="Freeform 15"/>
          <p:cNvSpPr>
            <a:spLocks/>
          </p:cNvSpPr>
          <p:nvPr/>
        </p:nvSpPr>
        <p:spPr bwMode="auto">
          <a:xfrm>
            <a:off x="3007658" y="5405719"/>
            <a:ext cx="3420036" cy="268941"/>
          </a:xfrm>
          <a:prstGeom prst="roundRect">
            <a:avLst>
              <a:gd name="adj" fmla="val 11725"/>
            </a:avLst>
          </a:prstGeom>
          <a:solidFill>
            <a:srgbClr xmlns:mc="http://schemas.openxmlformats.org/markup-compatibility/2006" xmlns:a14="http://schemas.microsoft.com/office/drawing/2007/7/7/main" val="000000" mc:Ignorable="">
              <a:alpha val="10000"/>
            </a:srgbClr>
          </a:solidFill>
          <a:ln w="12700">
            <a:solidFill>
              <a:schemeClr val="tx1">
                <a:lumMod val="75000"/>
              </a:schemeClr>
            </a:solidFill>
            <a:prstDash val="sysDash"/>
            <a:round/>
            <a:headEnd/>
            <a:tailEnd/>
          </a:ln>
          <a:effectLst/>
        </p:spPr>
        <p:txBody>
          <a:bodyPr vert="horz" wrap="square" lIns="91440" tIns="27432" rIns="91440" bIns="182880" numCol="1" anchor="t" anchorCtr="0" compatLnSpc="1">
            <a:prstTxWarp prst="textNoShape">
              <a:avLst/>
            </a:prstTxWarp>
          </a:bodyPr>
          <a:lstStyle/>
          <a:p>
            <a:pPr marR="0" lvl="0" indent="0" algn="ctr" fontAlgn="base">
              <a:lnSpc>
                <a:spcPct val="95000"/>
              </a:lnSpc>
              <a:spcBef>
                <a:spcPct val="0"/>
              </a:spcBef>
              <a:spcAft>
                <a:spcPct val="0"/>
              </a:spcAft>
              <a:buClr>
                <a:srgbClr xmlns:mc="http://schemas.openxmlformats.org/markup-compatibility/2006" xmlns:a14="http://schemas.microsoft.com/office/drawing/2007/7/7/main" val="FFFF99" mc:Ignorable=""/>
              </a:buClr>
              <a:buSzPct val="120000"/>
              <a:buFontTx/>
              <a:buNone/>
              <a:tabLst/>
              <a:defRPr/>
            </a:pPr>
            <a:endParaRPr lang="en-US" altLang="zh-CN" sz="1700" dirty="0">
              <a:gradFill>
                <a:gsLst>
                  <a:gs pos="0">
                    <a:schemeClr val="bg2"/>
                  </a:gs>
                  <a:gs pos="82000">
                    <a:schemeClr val="accent2">
                      <a:lumMod val="75000"/>
                    </a:schemeClr>
                  </a:gs>
                </a:gsLst>
                <a:lin ang="5400000" scaled="1"/>
              </a:gradFill>
            </a:endParaRPr>
          </a:p>
        </p:txBody>
      </p:sp>
      <p:grpSp>
        <p:nvGrpSpPr>
          <p:cNvPr id="6" name="Group 60"/>
          <p:cNvGrpSpPr/>
          <p:nvPr/>
        </p:nvGrpSpPr>
        <p:grpSpPr>
          <a:xfrm>
            <a:off x="290938" y="457200"/>
            <a:ext cx="8589821" cy="981636"/>
            <a:chOff x="290938" y="457200"/>
            <a:chExt cx="8589821" cy="981636"/>
          </a:xfrm>
        </p:grpSpPr>
        <p:sp>
          <p:nvSpPr>
            <p:cNvPr id="26" name="Freeform 7"/>
            <p:cNvSpPr>
              <a:spLocks/>
            </p:cNvSpPr>
            <p:nvPr/>
          </p:nvSpPr>
          <p:spPr bwMode="auto">
            <a:xfrm rot="10800000">
              <a:off x="290938" y="685800"/>
              <a:ext cx="8589821" cy="753036"/>
            </a:xfrm>
            <a:prstGeom prst="roundRect">
              <a:avLst>
                <a:gd name="adj" fmla="val 16455"/>
              </a:avLst>
            </a:prstGeom>
            <a:gradFill flip="none" rotWithShape="1">
              <a:gsLst>
                <a:gs pos="0">
                  <a:srgbClr xmlns:mc="http://schemas.openxmlformats.org/markup-compatibility/2006" xmlns:a14="http://schemas.microsoft.com/office/drawing/2007/7/7/main" val="000000" mc:Ignorable="">
                    <a:lumMod val="50000"/>
                    <a:lumOff val="50000"/>
                  </a:srgbClr>
                </a:gs>
                <a:gs pos="100000">
                  <a:sysClr val="windowText" lastClr="000000">
                    <a:alpha val="0"/>
                  </a:sysClr>
                </a:gs>
              </a:gsLst>
              <a:lin ang="5400000" scaled="1"/>
              <a:tileRect/>
            </a:gradFill>
            <a:ln w="12700" cap="flat" cmpd="sng" algn="ctr">
              <a:gradFill>
                <a:gsLst>
                  <a:gs pos="0">
                    <a:sysClr val="window" lastClr="FFFFFF"/>
                  </a:gs>
                  <a:gs pos="50000">
                    <a:sysClr val="window" lastClr="FFFFFF">
                      <a:alpha val="0"/>
                    </a:sysClr>
                  </a:gs>
                  <a:gs pos="100000">
                    <a:sysClr val="window" lastClr="FFFFFF">
                      <a:alpha val="0"/>
                    </a:sysClr>
                  </a:gs>
                </a:gsLst>
                <a:lin ang="5400000" scaled="0"/>
              </a:gradFill>
              <a:prstDash val="solid"/>
            </a:ln>
            <a:effectLst>
              <a:outerShdw blurRad="190500" dist="88900" dir="5400000" algn="t" rotWithShape="0">
                <a:prstClr val="black">
                  <a:alpha val="57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lumMod val="75000"/>
                    <a:lumOff val="25000"/>
                  </a:prstClr>
                </a:solidFill>
                <a:effectLst/>
                <a:uLnTx/>
                <a:uFillTx/>
                <a:latin typeface="Calibri"/>
              </a:endParaRPr>
            </a:p>
          </p:txBody>
        </p:sp>
        <p:pic>
          <p:nvPicPr>
            <p:cNvPr id="1033" name="Picture 9" descr="C:\Program Files\Microsoft Resource DVD Artwork\DVD_ART\BoxShots_Logos\System Center Operations Manager 2007 (generic)\System center Ops manager 2007 logo rev.png"/>
            <p:cNvPicPr>
              <a:picLocks noChangeAspect="1" noChangeArrowheads="1"/>
            </p:cNvPicPr>
            <p:nvPr/>
          </p:nvPicPr>
          <p:blipFill>
            <a:blip r:embed="rId5" cstate="print"/>
            <a:srcRect r="15502"/>
            <a:stretch>
              <a:fillRect/>
            </a:stretch>
          </p:blipFill>
          <p:spPr bwMode="auto">
            <a:xfrm>
              <a:off x="1063998" y="538165"/>
              <a:ext cx="2418789" cy="788083"/>
            </a:xfrm>
            <a:prstGeom prst="rect">
              <a:avLst/>
            </a:prstGeom>
            <a:noFill/>
          </p:spPr>
        </p:pic>
        <p:grpSp>
          <p:nvGrpSpPr>
            <p:cNvPr id="7" name="Group 57"/>
            <p:cNvGrpSpPr/>
            <p:nvPr/>
          </p:nvGrpSpPr>
          <p:grpSpPr>
            <a:xfrm>
              <a:off x="4666130" y="457200"/>
              <a:ext cx="3724836" cy="827523"/>
              <a:chOff x="4666130" y="457200"/>
              <a:chExt cx="3724836" cy="827523"/>
            </a:xfrm>
          </p:grpSpPr>
          <p:pic>
            <p:nvPicPr>
              <p:cNvPr id="35" name="Picture 34" descr="SQL08r2_h_rgb_r.png"/>
              <p:cNvPicPr>
                <a:picLocks noChangeAspect="1"/>
              </p:cNvPicPr>
              <p:nvPr/>
            </p:nvPicPr>
            <p:blipFill>
              <a:blip r:embed="rId6" cstate="print"/>
              <a:stretch>
                <a:fillRect/>
              </a:stretch>
            </p:blipFill>
            <p:spPr>
              <a:xfrm>
                <a:off x="5056094" y="457200"/>
                <a:ext cx="2683981" cy="497541"/>
              </a:xfrm>
              <a:prstGeom prst="rect">
                <a:avLst/>
              </a:prstGeom>
            </p:spPr>
          </p:pic>
          <p:sp>
            <p:nvSpPr>
              <p:cNvPr id="36" name="Title 5"/>
              <p:cNvSpPr txBox="1">
                <a:spLocks/>
              </p:cNvSpPr>
              <p:nvPr/>
            </p:nvSpPr>
            <p:spPr>
              <a:xfrm>
                <a:off x="4666130" y="1035424"/>
                <a:ext cx="3724836" cy="249299"/>
              </a:xfrm>
              <a:prstGeom prst="rect">
                <a:avLst/>
              </a:prstGeom>
            </p:spPr>
            <p:txBody>
              <a:bodyPr vert="horz" wrap="square" lIns="0" tIns="0" rIns="0" bIns="0" rtlCol="0" anchor="t">
                <a:sp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lang="en-US" spc="-150" noProof="0" dirty="0" smtClean="0">
                    <a:ln w="3175">
                      <a:noFill/>
                    </a:ln>
                    <a:gradFill flip="none" rotWithShape="1">
                      <a:gsLst>
                        <a:gs pos="42000">
                          <a:srgbClr xmlns:mc="http://schemas.openxmlformats.org/markup-compatibility/2006" xmlns:a14="http://schemas.microsoft.com/office/drawing/2007/7/7/main" val="FFFFFF" mc:Ignorable=""/>
                        </a:gs>
                        <a:gs pos="80000">
                          <a:srgbClr xmlns:mc="http://schemas.openxmlformats.org/markup-compatibility/2006" xmlns:a14="http://schemas.microsoft.com/office/drawing/2007/7/7/main" val="9F9F9F" mc:Ignorable=""/>
                        </a:gs>
                      </a:gsLst>
                      <a:lin ang="5400000" scaled="0"/>
                      <a:tileRect/>
                    </a:gradFill>
                    <a:effectLst>
                      <a:outerShdw blurRad="50800" dist="38100" dir="2700000" algn="tl" rotWithShape="0">
                        <a:prstClr val="black">
                          <a:alpha val="40000"/>
                        </a:prstClr>
                      </a:outerShdw>
                    </a:effectLst>
                    <a:latin typeface="+mj-lt"/>
                    <a:cs typeface="Arial" charset="0"/>
                  </a:rPr>
                  <a:t>Application and Multi-Server Management</a:t>
                </a:r>
                <a:r>
                  <a:rPr kumimoji="0" lang="en-US" b="0" i="0" u="none" strike="noStrike" kern="1200" cap="none" spc="-150" normalizeH="0" baseline="0" noProof="0" dirty="0" smtClean="0">
                    <a:ln w="3175">
                      <a:noFill/>
                    </a:ln>
                    <a:gradFill flip="none" rotWithShape="1">
                      <a:gsLst>
                        <a:gs pos="42000">
                          <a:srgbClr xmlns:mc="http://schemas.openxmlformats.org/markup-compatibility/2006" xmlns:a14="http://schemas.microsoft.com/office/drawing/2007/7/7/main" val="FFFFFF" mc:Ignorable=""/>
                        </a:gs>
                        <a:gs pos="80000">
                          <a:srgbClr xmlns:mc="http://schemas.openxmlformats.org/markup-compatibility/2006" xmlns:a14="http://schemas.microsoft.com/office/drawing/2007/7/7/main" val="9F9F9F" mc:Ignorabl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 </a:t>
                </a:r>
                <a:endParaRPr kumimoji="0" lang="en-US" b="0" i="0" u="none" strike="noStrike" kern="1200" cap="none" spc="-150" normalizeH="0" baseline="0" noProof="0" dirty="0">
                  <a:ln w="3175">
                    <a:noFill/>
                  </a:ln>
                  <a:gradFill flip="none" rotWithShape="1">
                    <a:gsLst>
                      <a:gs pos="42000">
                        <a:srgbClr xmlns:mc="http://schemas.openxmlformats.org/markup-compatibility/2006" xmlns:a14="http://schemas.microsoft.com/office/drawing/2007/7/7/main" val="FFFFFF" mc:Ignorable=""/>
                      </a:gs>
                      <a:gs pos="80000">
                        <a:srgbClr xmlns:mc="http://schemas.openxmlformats.org/markup-compatibility/2006" xmlns:a14="http://schemas.microsoft.com/office/drawing/2007/7/7/main" val="9F9F9F" mc:Ignorabl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endParaRPr>
              </a:p>
            </p:txBody>
          </p:sp>
        </p:grpSp>
      </p:grpSp>
      <p:grpSp>
        <p:nvGrpSpPr>
          <p:cNvPr id="63" name="Group 62"/>
          <p:cNvGrpSpPr/>
          <p:nvPr/>
        </p:nvGrpSpPr>
        <p:grpSpPr>
          <a:xfrm>
            <a:off x="682211" y="3554494"/>
            <a:ext cx="7946317" cy="1030951"/>
            <a:chOff x="682211" y="3554494"/>
            <a:chExt cx="7946317" cy="1030951"/>
          </a:xfrm>
        </p:grpSpPr>
        <p:grpSp>
          <p:nvGrpSpPr>
            <p:cNvPr id="61" name="Group 60"/>
            <p:cNvGrpSpPr/>
            <p:nvPr/>
          </p:nvGrpSpPr>
          <p:grpSpPr>
            <a:xfrm>
              <a:off x="4653575" y="3554494"/>
              <a:ext cx="3974953" cy="1030951"/>
              <a:chOff x="4653575" y="3554494"/>
              <a:chExt cx="3974953" cy="1030951"/>
            </a:xfrm>
          </p:grpSpPr>
          <p:sp>
            <p:nvSpPr>
              <p:cNvPr id="50" name="Freeform 15"/>
              <p:cNvSpPr>
                <a:spLocks/>
              </p:cNvSpPr>
              <p:nvPr/>
            </p:nvSpPr>
            <p:spPr bwMode="auto">
              <a:xfrm rot="10800000">
                <a:off x="4653575" y="3554494"/>
                <a:ext cx="3840480" cy="1030951"/>
              </a:xfrm>
              <a:prstGeom prst="roundRect">
                <a:avLst>
                  <a:gd name="adj" fmla="val 9167"/>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p:spPr>
            <p:txBody>
              <a:bodyPr vert="horz" wrap="square" lIns="4297680" tIns="45710" rIns="0" bIns="41145" numCol="1" rtlCol="0" anchor="ctr" anchorCtr="1" compatLnSpc="1">
                <a:prstTxWarp prst="textNoShape">
                  <a:avLst/>
                </a:prstTxWarp>
              </a:bodyPr>
              <a:lstStyle/>
              <a:p>
                <a:pPr algn="ctr" defTabSz="914099" fontAlgn="base">
                  <a:lnSpc>
                    <a:spcPct val="95000"/>
                  </a:lnSpc>
                  <a:spcBef>
                    <a:spcPct val="0"/>
                  </a:spcBef>
                  <a:spcAft>
                    <a:spcPct val="0"/>
                  </a:spcAft>
                  <a:buClr>
                    <a:srgbClr xmlns:mc="http://schemas.openxmlformats.org/markup-compatibility/2006" xmlns:a14="http://schemas.microsoft.com/office/drawing/2007/7/7/main" val="FFFF99" mc:Ignorable=""/>
                  </a:buClr>
                  <a:buSzPct val="120000"/>
                  <a:defRPr/>
                </a:pPr>
                <a:endParaRPr lang="en-US" altLang="zh-CN" sz="2400">
                  <a:gradFill flip="none" rotWithShape="1">
                    <a:gsLst>
                      <a:gs pos="0">
                        <a:schemeClr val="bg2"/>
                      </a:gs>
                      <a:gs pos="50000">
                        <a:schemeClr val="bg1">
                          <a:lumMod val="95000"/>
                        </a:schemeClr>
                      </a:gs>
                      <a:gs pos="100000">
                        <a:schemeClr val="bg1">
                          <a:lumMod val="95000"/>
                        </a:schemeClr>
                      </a:gs>
                    </a:gsLst>
                    <a:lin ang="5400000" scaled="1"/>
                    <a:tileRect/>
                  </a:gradFill>
                  <a:latin typeface="+mj-lt"/>
                </a:endParaRPr>
              </a:p>
            </p:txBody>
          </p:sp>
          <p:sp>
            <p:nvSpPr>
              <p:cNvPr id="54" name="Rectangle 53"/>
              <p:cNvSpPr/>
              <p:nvPr/>
            </p:nvSpPr>
            <p:spPr>
              <a:xfrm>
                <a:off x="4675092" y="3567783"/>
                <a:ext cx="3706908" cy="326243"/>
              </a:xfrm>
              <a:prstGeom prst="rect">
                <a:avLst/>
              </a:prstGeom>
              <a:noFill/>
              <a:ln w="9525" cap="flat" cmpd="sng" algn="ctr">
                <a:noFill/>
                <a:prstDash val="solid"/>
                <a:headEnd/>
                <a:tailEnd/>
              </a:ln>
              <a:effectLst/>
            </p:spPr>
            <p:txBody>
              <a:bodyPr wrap="square">
                <a:spAutoFit/>
              </a:bodyPr>
              <a:lstStyle/>
              <a:p>
                <a:pPr algn="ctr" fontAlgn="base">
                  <a:lnSpc>
                    <a:spcPct val="95000"/>
                  </a:lnSpc>
                  <a:spcBef>
                    <a:spcPct val="0"/>
                  </a:spcBef>
                  <a:spcAft>
                    <a:spcPct val="0"/>
                  </a:spcAft>
                  <a:buClr>
                    <a:srgbClr xmlns:mc="http://schemas.openxmlformats.org/markup-compatibility/2006" xmlns:a14="http://schemas.microsoft.com/office/drawing/2007/7/7/main" val="FFFF99" mc:Ignorable=""/>
                  </a:buClr>
                  <a:buSzPct val="120000"/>
                  <a:defRPr/>
                </a:pPr>
                <a:r>
                  <a:rPr lang="en-US" altLang="zh-CN" sz="1600" dirty="0" smtClean="0"/>
                  <a:t>Data Platform Resource Optimization</a:t>
                </a:r>
                <a:endParaRPr lang="en-US" altLang="zh-CN" sz="1600" dirty="0"/>
              </a:p>
            </p:txBody>
          </p:sp>
          <p:sp>
            <p:nvSpPr>
              <p:cNvPr id="55" name="Rectangle 54"/>
              <p:cNvSpPr/>
              <p:nvPr/>
            </p:nvSpPr>
            <p:spPr>
              <a:xfrm>
                <a:off x="4769897" y="3837324"/>
                <a:ext cx="3858631" cy="480131"/>
              </a:xfrm>
              <a:prstGeom prst="rect">
                <a:avLst/>
              </a:prstGeom>
            </p:spPr>
            <p:txBody>
              <a:bodyPr wrap="square">
                <a:spAutoFit/>
              </a:bodyPr>
              <a:lstStyle/>
              <a:p>
                <a:pPr marL="174625" lvl="0" indent="-174625" defTabSz="914363">
                  <a:lnSpc>
                    <a:spcPct val="90000"/>
                  </a:lnSpc>
                  <a:buSzPct val="70000"/>
                  <a:buBlip>
                    <a:blip r:embed="rId7"/>
                  </a:buBlip>
                </a:pPr>
                <a:r>
                  <a:rPr lang="en-US" sz="1400" dirty="0" smtClean="0">
                    <a:solidFill>
                      <a:schemeClr val="tx1">
                        <a:lumMod val="75000"/>
                        <a:lumOff val="25000"/>
                      </a:schemeClr>
                    </a:solidFill>
                  </a:rPr>
                  <a:t>SQL Server RDBMS focused</a:t>
                </a:r>
              </a:p>
              <a:p>
                <a:pPr marL="174625" lvl="0" indent="-174625" defTabSz="914363">
                  <a:lnSpc>
                    <a:spcPct val="90000"/>
                  </a:lnSpc>
                  <a:buSzPct val="70000"/>
                  <a:buBlip>
                    <a:blip r:embed="rId7"/>
                  </a:buBlip>
                </a:pPr>
                <a:r>
                  <a:rPr lang="en-US" sz="1400" dirty="0" smtClean="0">
                    <a:solidFill>
                      <a:schemeClr val="tx1">
                        <a:lumMod val="75000"/>
                        <a:lumOff val="25000"/>
                      </a:schemeClr>
                    </a:solidFill>
                  </a:rPr>
                  <a:t>Central evaluation of utilization policies</a:t>
                </a:r>
              </a:p>
            </p:txBody>
          </p:sp>
        </p:grpSp>
        <p:grpSp>
          <p:nvGrpSpPr>
            <p:cNvPr id="60" name="Group 59"/>
            <p:cNvGrpSpPr/>
            <p:nvPr/>
          </p:nvGrpSpPr>
          <p:grpSpPr>
            <a:xfrm>
              <a:off x="682211" y="3554494"/>
              <a:ext cx="3961505" cy="1030951"/>
              <a:chOff x="682211" y="3554494"/>
              <a:chExt cx="3961505" cy="1030951"/>
            </a:xfrm>
          </p:grpSpPr>
          <p:sp>
            <p:nvSpPr>
              <p:cNvPr id="44" name="Freeform 15"/>
              <p:cNvSpPr>
                <a:spLocks/>
              </p:cNvSpPr>
              <p:nvPr/>
            </p:nvSpPr>
            <p:spPr bwMode="auto">
              <a:xfrm rot="10800000">
                <a:off x="682211" y="3554494"/>
                <a:ext cx="3840480" cy="1030951"/>
              </a:xfrm>
              <a:prstGeom prst="roundRect">
                <a:avLst>
                  <a:gd name="adj" fmla="val 9167"/>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p:spPr>
            <p:txBody>
              <a:bodyPr vert="horz" wrap="square" lIns="4297680" tIns="45710" rIns="0" bIns="41145" numCol="1" rtlCol="0" anchor="ctr" anchorCtr="1" compatLnSpc="1">
                <a:prstTxWarp prst="textNoShape">
                  <a:avLst/>
                </a:prstTxWarp>
              </a:bodyPr>
              <a:lstStyle/>
              <a:p>
                <a:pPr marR="0" lvl="0" indent="0" algn="ctr" defTabSz="914099" fontAlgn="base">
                  <a:lnSpc>
                    <a:spcPct val="95000"/>
                  </a:lnSpc>
                  <a:spcBef>
                    <a:spcPct val="0"/>
                  </a:spcBef>
                  <a:spcAft>
                    <a:spcPct val="0"/>
                  </a:spcAft>
                  <a:buClr>
                    <a:srgbClr xmlns:mc="http://schemas.openxmlformats.org/markup-compatibility/2006" xmlns:a14="http://schemas.microsoft.com/office/drawing/2007/7/7/main" val="FFFF99" mc:Ignorable=""/>
                  </a:buClr>
                  <a:buSzPct val="120000"/>
                  <a:buFontTx/>
                  <a:buNone/>
                  <a:tabLst/>
                  <a:defRPr/>
                </a:pPr>
                <a:endParaRPr lang="en-US" altLang="zh-CN" sz="2400">
                  <a:gradFill flip="none" rotWithShape="1">
                    <a:gsLst>
                      <a:gs pos="0">
                        <a:schemeClr val="bg2"/>
                      </a:gs>
                      <a:gs pos="50000">
                        <a:schemeClr val="bg1">
                          <a:lumMod val="95000"/>
                        </a:schemeClr>
                      </a:gs>
                      <a:gs pos="100000">
                        <a:schemeClr val="bg1">
                          <a:lumMod val="95000"/>
                        </a:schemeClr>
                      </a:gs>
                    </a:gsLst>
                    <a:lin ang="5400000" scaled="1"/>
                    <a:tileRect/>
                  </a:gradFill>
                  <a:latin typeface="+mj-lt"/>
                </a:endParaRPr>
              </a:p>
            </p:txBody>
          </p:sp>
          <p:sp>
            <p:nvSpPr>
              <p:cNvPr id="53" name="Rectangle 52"/>
              <p:cNvSpPr/>
              <p:nvPr/>
            </p:nvSpPr>
            <p:spPr>
              <a:xfrm>
                <a:off x="784410" y="3567783"/>
                <a:ext cx="3706908" cy="326243"/>
              </a:xfrm>
              <a:prstGeom prst="rect">
                <a:avLst/>
              </a:prstGeom>
              <a:noFill/>
              <a:ln w="9525" cap="flat" cmpd="sng" algn="ctr">
                <a:noFill/>
                <a:prstDash val="solid"/>
                <a:headEnd/>
                <a:tailEnd/>
              </a:ln>
              <a:effectLst/>
            </p:spPr>
            <p:txBody>
              <a:bodyPr wrap="square">
                <a:spAutoFit/>
              </a:bodyPr>
              <a:lstStyle/>
              <a:p>
                <a:pPr fontAlgn="base">
                  <a:lnSpc>
                    <a:spcPct val="95000"/>
                  </a:lnSpc>
                  <a:spcBef>
                    <a:spcPct val="0"/>
                  </a:spcBef>
                  <a:spcAft>
                    <a:spcPct val="0"/>
                  </a:spcAft>
                  <a:buClr>
                    <a:srgbClr xmlns:mc="http://schemas.openxmlformats.org/markup-compatibility/2006" xmlns:a14="http://schemas.microsoft.com/office/drawing/2007/7/7/main" val="FFFF99" mc:Ignorable=""/>
                  </a:buClr>
                  <a:buSzPct val="120000"/>
                  <a:defRPr/>
                </a:pPr>
                <a:r>
                  <a:rPr lang="en-US" altLang="zh-CN" sz="1600" dirty="0" smtClean="0"/>
                  <a:t>End-to-End Service Management</a:t>
                </a:r>
                <a:endParaRPr lang="en-US" altLang="zh-CN" sz="1600" dirty="0"/>
              </a:p>
            </p:txBody>
          </p:sp>
          <p:sp>
            <p:nvSpPr>
              <p:cNvPr id="45" name="Rectangle 44"/>
              <p:cNvSpPr/>
              <p:nvPr/>
            </p:nvSpPr>
            <p:spPr>
              <a:xfrm>
                <a:off x="785085" y="3837324"/>
                <a:ext cx="3858631" cy="674031"/>
              </a:xfrm>
              <a:prstGeom prst="rect">
                <a:avLst/>
              </a:prstGeom>
            </p:spPr>
            <p:txBody>
              <a:bodyPr wrap="square">
                <a:spAutoFit/>
              </a:bodyPr>
              <a:lstStyle/>
              <a:p>
                <a:pPr marL="174625" lvl="0" indent="-174625" defTabSz="914363">
                  <a:lnSpc>
                    <a:spcPct val="90000"/>
                  </a:lnSpc>
                  <a:buSzPct val="70000"/>
                  <a:buBlip>
                    <a:blip r:embed="rId7"/>
                  </a:buBlip>
                </a:pPr>
                <a:r>
                  <a:rPr lang="en-US" sz="1400" dirty="0" smtClean="0">
                    <a:solidFill>
                      <a:schemeClr val="tx1">
                        <a:lumMod val="75000"/>
                        <a:lumOff val="25000"/>
                      </a:schemeClr>
                    </a:solidFill>
                  </a:rPr>
                  <a:t>Datacenter and cross-platform</a:t>
                </a:r>
              </a:p>
              <a:p>
                <a:pPr marL="174625" lvl="0" indent="-174625" defTabSz="914363">
                  <a:lnSpc>
                    <a:spcPct val="90000"/>
                  </a:lnSpc>
                  <a:buSzPct val="70000"/>
                  <a:buBlip>
                    <a:blip r:embed="rId7"/>
                  </a:buBlip>
                </a:pPr>
                <a:r>
                  <a:rPr lang="en-US" sz="1400" dirty="0" smtClean="0">
                    <a:solidFill>
                      <a:schemeClr val="tx1">
                        <a:lumMod val="75000"/>
                        <a:lumOff val="25000"/>
                      </a:schemeClr>
                    </a:solidFill>
                  </a:rPr>
                  <a:t>Real-time monitoring of </a:t>
                </a:r>
                <a:br>
                  <a:rPr lang="en-US" sz="1400" dirty="0" smtClean="0">
                    <a:solidFill>
                      <a:schemeClr val="tx1">
                        <a:lumMod val="75000"/>
                        <a:lumOff val="25000"/>
                      </a:schemeClr>
                    </a:solidFill>
                  </a:rPr>
                </a:br>
                <a:r>
                  <a:rPr lang="en-US" sz="1400" dirty="0" smtClean="0">
                    <a:solidFill>
                      <a:schemeClr val="tx1">
                        <a:lumMod val="75000"/>
                        <a:lumOff val="25000"/>
                      </a:schemeClr>
                    </a:solidFill>
                  </a:rPr>
                  <a:t>distributed applications</a:t>
                </a:r>
              </a:p>
            </p:txBody>
          </p:sp>
        </p:grpSp>
      </p:grpSp>
      <p:grpSp>
        <p:nvGrpSpPr>
          <p:cNvPr id="12" name="Group 82"/>
          <p:cNvGrpSpPr/>
          <p:nvPr/>
        </p:nvGrpSpPr>
        <p:grpSpPr>
          <a:xfrm>
            <a:off x="121023" y="5076853"/>
            <a:ext cx="4365809" cy="1823679"/>
            <a:chOff x="121023" y="5076853"/>
            <a:chExt cx="4365809" cy="1823679"/>
          </a:xfrm>
        </p:grpSpPr>
        <p:sp>
          <p:nvSpPr>
            <p:cNvPr id="65" name="Freeform 15"/>
            <p:cNvSpPr>
              <a:spLocks/>
            </p:cNvSpPr>
            <p:nvPr/>
          </p:nvSpPr>
          <p:spPr bwMode="auto">
            <a:xfrm>
              <a:off x="537881" y="5082989"/>
              <a:ext cx="3948951" cy="1129553"/>
            </a:xfrm>
            <a:prstGeom prst="roundRect">
              <a:avLst>
                <a:gd name="adj" fmla="val 11725"/>
              </a:avLst>
            </a:prstGeom>
            <a:noFill/>
            <a:ln w="12700">
              <a:solidFill>
                <a:schemeClr val="tx1">
                  <a:lumMod val="75000"/>
                </a:schemeClr>
              </a:solidFill>
              <a:prstDash val="solid"/>
              <a:round/>
              <a:headEnd/>
              <a:tailEnd/>
            </a:ln>
            <a:effectLst/>
          </p:spPr>
          <p:txBody>
            <a:bodyPr vert="horz" wrap="square" lIns="91440" tIns="27432" rIns="91440" bIns="182880" numCol="1" anchor="t" anchorCtr="0" compatLnSpc="1">
              <a:prstTxWarp prst="textNoShape">
                <a:avLst/>
              </a:prstTxWarp>
            </a:bodyPr>
            <a:lstStyle/>
            <a:p>
              <a:pPr marR="0" lvl="0" indent="0" algn="ctr" fontAlgn="base">
                <a:lnSpc>
                  <a:spcPct val="95000"/>
                </a:lnSpc>
                <a:spcBef>
                  <a:spcPct val="0"/>
                </a:spcBef>
                <a:spcAft>
                  <a:spcPct val="0"/>
                </a:spcAft>
                <a:buClr>
                  <a:srgbClr xmlns:mc="http://schemas.openxmlformats.org/markup-compatibility/2006" xmlns:a14="http://schemas.microsoft.com/office/drawing/2007/7/7/main" val="FFFF99" mc:Ignorable=""/>
                </a:buClr>
                <a:buSzPct val="120000"/>
                <a:buFontTx/>
                <a:buNone/>
                <a:tabLst/>
                <a:defRPr/>
              </a:pPr>
              <a:endParaRPr lang="en-US" altLang="zh-CN" sz="1700" dirty="0">
                <a:gradFill>
                  <a:gsLst>
                    <a:gs pos="0">
                      <a:schemeClr val="bg2"/>
                    </a:gs>
                    <a:gs pos="82000">
                      <a:schemeClr val="accent2">
                        <a:lumMod val="75000"/>
                      </a:schemeClr>
                    </a:gs>
                  </a:gsLst>
                  <a:lin ang="5400000" scaled="1"/>
                </a:gradFill>
              </a:endParaRPr>
            </a:p>
          </p:txBody>
        </p:sp>
        <p:sp>
          <p:nvSpPr>
            <p:cNvPr id="62" name="Rectangle 61"/>
            <p:cNvSpPr/>
            <p:nvPr/>
          </p:nvSpPr>
          <p:spPr>
            <a:xfrm>
              <a:off x="3075940" y="5124884"/>
              <a:ext cx="1057084" cy="1077218"/>
            </a:xfrm>
            <a:prstGeom prst="rect">
              <a:avLst/>
            </a:prstGeom>
          </p:spPr>
          <p:txBody>
            <a:bodyPr wrap="none">
              <a:spAutoFit/>
            </a:bodyPr>
            <a:lstStyle/>
            <a:p>
              <a:pPr fontAlgn="base">
                <a:spcBef>
                  <a:spcPct val="0"/>
                </a:spcBef>
                <a:spcAft>
                  <a:spcPct val="0"/>
                </a:spcAft>
                <a:buClr>
                  <a:srgbClr xmlns:mc="http://schemas.openxmlformats.org/markup-compatibility/2006" xmlns:a14="http://schemas.microsoft.com/office/drawing/2007/7/7/main" val="FFFF99" mc:Ignorable=""/>
                </a:buClr>
                <a:buSzPct val="120000"/>
                <a:defRPr/>
              </a:pPr>
              <a:r>
                <a:rPr lang="en-US" altLang="zh-CN" sz="1600" spc="-150" dirty="0" smtClean="0">
                  <a:solidFill>
                    <a:schemeClr val="bg1"/>
                  </a:solidFill>
                </a:rPr>
                <a:t>APPs</a:t>
              </a:r>
            </a:p>
            <a:p>
              <a:pPr fontAlgn="base">
                <a:spcBef>
                  <a:spcPct val="0"/>
                </a:spcBef>
                <a:spcAft>
                  <a:spcPct val="0"/>
                </a:spcAft>
                <a:buClr>
                  <a:srgbClr xmlns:mc="http://schemas.openxmlformats.org/markup-compatibility/2006" xmlns:a14="http://schemas.microsoft.com/office/drawing/2007/7/7/main" val="FFFF99" mc:Ignorable=""/>
                </a:buClr>
                <a:buSzPct val="120000"/>
                <a:defRPr/>
              </a:pPr>
              <a:r>
                <a:rPr lang="en-US" altLang="zh-CN" sz="1600" spc="-150" dirty="0" smtClean="0">
                  <a:solidFill>
                    <a:schemeClr val="bg1"/>
                  </a:solidFill>
                </a:rPr>
                <a:t>SQL Server</a:t>
              </a:r>
            </a:p>
            <a:p>
              <a:pPr fontAlgn="base">
                <a:spcBef>
                  <a:spcPct val="0"/>
                </a:spcBef>
                <a:spcAft>
                  <a:spcPct val="0"/>
                </a:spcAft>
                <a:buClr>
                  <a:srgbClr xmlns:mc="http://schemas.openxmlformats.org/markup-compatibility/2006" xmlns:a14="http://schemas.microsoft.com/office/drawing/2007/7/7/main" val="FFFF99" mc:Ignorable=""/>
                </a:buClr>
                <a:buSzPct val="120000"/>
                <a:defRPr/>
              </a:pPr>
              <a:r>
                <a:rPr lang="en-US" altLang="zh-CN" sz="1600" spc="-150" dirty="0" smtClean="0">
                  <a:solidFill>
                    <a:schemeClr val="bg1"/>
                  </a:solidFill>
                </a:rPr>
                <a:t>OS</a:t>
              </a:r>
            </a:p>
            <a:p>
              <a:pPr fontAlgn="base">
                <a:spcBef>
                  <a:spcPct val="0"/>
                </a:spcBef>
                <a:spcAft>
                  <a:spcPct val="0"/>
                </a:spcAft>
                <a:buClr>
                  <a:srgbClr xmlns:mc="http://schemas.openxmlformats.org/markup-compatibility/2006" xmlns:a14="http://schemas.microsoft.com/office/drawing/2007/7/7/main" val="FFFF99" mc:Ignorable=""/>
                </a:buClr>
                <a:buSzPct val="120000"/>
                <a:defRPr/>
              </a:pPr>
              <a:r>
                <a:rPr lang="en-US" altLang="zh-CN" sz="1600" spc="-150" dirty="0" smtClean="0">
                  <a:solidFill>
                    <a:schemeClr val="bg1"/>
                  </a:solidFill>
                </a:rPr>
                <a:t>Hardware</a:t>
              </a:r>
            </a:p>
          </p:txBody>
        </p:sp>
        <p:grpSp>
          <p:nvGrpSpPr>
            <p:cNvPr id="13" name="Group 69"/>
            <p:cNvGrpSpPr/>
            <p:nvPr/>
          </p:nvGrpSpPr>
          <p:grpSpPr>
            <a:xfrm>
              <a:off x="1216397" y="5134993"/>
              <a:ext cx="1715061" cy="994619"/>
              <a:chOff x="1216397" y="5134993"/>
              <a:chExt cx="1715061" cy="994619"/>
            </a:xfrm>
          </p:grpSpPr>
          <p:pic>
            <p:nvPicPr>
              <p:cNvPr id="57" name="Picture 9" descr="C:\Program Files\Microsoft Resource DVD Artwork\DVD_ART\BoxShots_Logos\System Center Operations Manager 2007 (generic)\System center Ops manager 2007 logo rev.png"/>
              <p:cNvPicPr>
                <a:picLocks noChangeAspect="1" noChangeArrowheads="1"/>
              </p:cNvPicPr>
              <p:nvPr/>
            </p:nvPicPr>
            <p:blipFill>
              <a:blip r:embed="rId8" cstate="print"/>
              <a:srcRect r="15502"/>
              <a:stretch>
                <a:fillRect/>
              </a:stretch>
            </p:blipFill>
            <p:spPr bwMode="auto">
              <a:xfrm>
                <a:off x="1216397" y="5423932"/>
                <a:ext cx="1347342" cy="438987"/>
              </a:xfrm>
              <a:prstGeom prst="rect">
                <a:avLst/>
              </a:prstGeom>
              <a:noFill/>
            </p:spPr>
          </p:pic>
          <p:pic>
            <p:nvPicPr>
              <p:cNvPr id="1039" name="Picture 15" descr="C:\Users\mollie\Pictures\DVD_ART34\Artwork_Imagery\Shapes\Arrows\Straight\wide blue arrow with fade.png"/>
              <p:cNvPicPr>
                <a:picLocks noChangeAspect="1" noChangeArrowheads="1"/>
              </p:cNvPicPr>
              <p:nvPr/>
            </p:nvPicPr>
            <p:blipFill>
              <a:blip r:embed="rId9" cstate="print">
                <a:grayscl/>
              </a:blip>
              <a:srcRect/>
              <a:stretch>
                <a:fillRect/>
              </a:stretch>
            </p:blipFill>
            <p:spPr bwMode="auto">
              <a:xfrm rot="5400000">
                <a:off x="2313124" y="5511278"/>
                <a:ext cx="994619" cy="242049"/>
              </a:xfrm>
              <a:prstGeom prst="rect">
                <a:avLst/>
              </a:prstGeom>
              <a:noFill/>
            </p:spPr>
          </p:pic>
        </p:grpSp>
        <p:pic>
          <p:nvPicPr>
            <p:cNvPr id="79" name="Picture 5" descr="C:\Program Files\Microsoft Resource DVD Artwork\DVD_ART\Artwork_Imagery\Photos_for_PPT\Soft-edge_photos\FY06 Brand - Vista IT Portraits\Windows Vista IT P FY06 Steve man standing leaning arms crossed servers.png"/>
            <p:cNvPicPr>
              <a:picLocks noChangeAspect="1" noChangeArrowheads="1"/>
            </p:cNvPicPr>
            <p:nvPr/>
          </p:nvPicPr>
          <p:blipFill>
            <a:blip r:embed="rId10" cstate="print"/>
            <a:stretch>
              <a:fillRect/>
            </a:stretch>
          </p:blipFill>
          <p:spPr bwMode="auto">
            <a:xfrm>
              <a:off x="121023" y="5076853"/>
              <a:ext cx="868419" cy="1823679"/>
            </a:xfrm>
            <a:prstGeom prst="rect">
              <a:avLst/>
            </a:prstGeom>
            <a:noFill/>
            <a:ln>
              <a:noFill/>
            </a:ln>
            <a:effectLst>
              <a:outerShdw blurRad="63500" dist="50800" algn="l" rotWithShape="0">
                <a:prstClr val="black">
                  <a:alpha val="69000"/>
                </a:prstClr>
              </a:outerShdw>
            </a:effectLst>
          </p:spPr>
        </p:pic>
      </p:grpSp>
      <p:grpSp>
        <p:nvGrpSpPr>
          <p:cNvPr id="14" name="Group 83"/>
          <p:cNvGrpSpPr/>
          <p:nvPr/>
        </p:nvGrpSpPr>
        <p:grpSpPr>
          <a:xfrm>
            <a:off x="4684060" y="5082989"/>
            <a:ext cx="4459940" cy="1775011"/>
            <a:chOff x="4684060" y="5082989"/>
            <a:chExt cx="4459940" cy="1775011"/>
          </a:xfrm>
        </p:grpSpPr>
        <p:sp>
          <p:nvSpPr>
            <p:cNvPr id="66" name="Freeform 15"/>
            <p:cNvSpPr>
              <a:spLocks/>
            </p:cNvSpPr>
            <p:nvPr/>
          </p:nvSpPr>
          <p:spPr bwMode="auto">
            <a:xfrm>
              <a:off x="4684060" y="5082989"/>
              <a:ext cx="3948951" cy="1129553"/>
            </a:xfrm>
            <a:prstGeom prst="roundRect">
              <a:avLst>
                <a:gd name="adj" fmla="val 11725"/>
              </a:avLst>
            </a:prstGeom>
            <a:noFill/>
            <a:ln w="12700">
              <a:solidFill>
                <a:schemeClr val="tx1">
                  <a:lumMod val="75000"/>
                </a:schemeClr>
              </a:solidFill>
              <a:prstDash val="solid"/>
              <a:round/>
              <a:headEnd/>
              <a:tailEnd/>
            </a:ln>
            <a:effectLst/>
          </p:spPr>
          <p:txBody>
            <a:bodyPr vert="horz" wrap="square" lIns="91440" tIns="27432" rIns="91440" bIns="182880" numCol="1" anchor="t" anchorCtr="0" compatLnSpc="1">
              <a:prstTxWarp prst="textNoShape">
                <a:avLst/>
              </a:prstTxWarp>
            </a:bodyPr>
            <a:lstStyle/>
            <a:p>
              <a:pPr marR="0" lvl="0" indent="0" algn="ctr" fontAlgn="base">
                <a:lnSpc>
                  <a:spcPct val="95000"/>
                </a:lnSpc>
                <a:spcBef>
                  <a:spcPct val="0"/>
                </a:spcBef>
                <a:spcAft>
                  <a:spcPct val="0"/>
                </a:spcAft>
                <a:buClr>
                  <a:srgbClr xmlns:mc="http://schemas.openxmlformats.org/markup-compatibility/2006" xmlns:a14="http://schemas.microsoft.com/office/drawing/2007/7/7/main" val="FFFF99" mc:Ignorable=""/>
                </a:buClr>
                <a:buSzPct val="120000"/>
                <a:buFontTx/>
                <a:buNone/>
                <a:tabLst/>
                <a:defRPr/>
              </a:pPr>
              <a:endParaRPr lang="en-US" altLang="zh-CN" sz="1700" dirty="0">
                <a:gradFill>
                  <a:gsLst>
                    <a:gs pos="0">
                      <a:schemeClr val="bg2"/>
                    </a:gs>
                    <a:gs pos="82000">
                      <a:schemeClr val="accent2">
                        <a:lumMod val="75000"/>
                      </a:schemeClr>
                    </a:gs>
                  </a:gsLst>
                  <a:lin ang="5400000" scaled="1"/>
                </a:gradFill>
              </a:endParaRPr>
            </a:p>
          </p:txBody>
        </p:sp>
        <p:sp>
          <p:nvSpPr>
            <p:cNvPr id="64" name="Rectangle 63"/>
            <p:cNvSpPr/>
            <p:nvPr/>
          </p:nvSpPr>
          <p:spPr>
            <a:xfrm>
              <a:off x="5343631" y="5371415"/>
              <a:ext cx="1057149" cy="584775"/>
            </a:xfrm>
            <a:prstGeom prst="rect">
              <a:avLst/>
            </a:prstGeom>
          </p:spPr>
          <p:txBody>
            <a:bodyPr wrap="none">
              <a:spAutoFit/>
            </a:bodyPr>
            <a:lstStyle/>
            <a:p>
              <a:pPr algn="r" fontAlgn="base">
                <a:spcBef>
                  <a:spcPct val="0"/>
                </a:spcBef>
                <a:spcAft>
                  <a:spcPct val="0"/>
                </a:spcAft>
                <a:buClr>
                  <a:srgbClr xmlns:mc="http://schemas.openxmlformats.org/markup-compatibility/2006" xmlns:a14="http://schemas.microsoft.com/office/drawing/2007/7/7/main" val="FFFF99" mc:Ignorable=""/>
                </a:buClr>
                <a:buSzPct val="120000"/>
                <a:defRPr/>
              </a:pPr>
              <a:r>
                <a:rPr lang="en-US" altLang="zh-CN" sz="1600" spc="-150" dirty="0" smtClean="0">
                  <a:solidFill>
                    <a:schemeClr val="bg1"/>
                  </a:solidFill>
                </a:rPr>
                <a:t>SQL Server</a:t>
              </a:r>
            </a:p>
            <a:p>
              <a:pPr algn="r" fontAlgn="base">
                <a:spcBef>
                  <a:spcPct val="0"/>
                </a:spcBef>
                <a:spcAft>
                  <a:spcPct val="0"/>
                </a:spcAft>
                <a:buClr>
                  <a:srgbClr xmlns:mc="http://schemas.openxmlformats.org/markup-compatibility/2006" xmlns:a14="http://schemas.microsoft.com/office/drawing/2007/7/7/main" val="FFFF99" mc:Ignorable=""/>
                </a:buClr>
                <a:buSzPct val="120000"/>
                <a:defRPr/>
              </a:pPr>
              <a:endParaRPr lang="en-US" altLang="zh-CN" sz="1600" spc="-150" dirty="0" smtClean="0">
                <a:solidFill>
                  <a:schemeClr val="bg1"/>
                </a:solidFill>
              </a:endParaRPr>
            </a:p>
          </p:txBody>
        </p:sp>
        <p:pic>
          <p:nvPicPr>
            <p:cNvPr id="73" name="Picture 15" descr="C:\Users\mollie\Pictures\DVD_ART34\Artwork_Imagery\Shapes\Arrows\Straight\wide blue arrow with fade.png"/>
            <p:cNvPicPr>
              <a:picLocks noChangeAspect="1" noChangeArrowheads="1"/>
            </p:cNvPicPr>
            <p:nvPr/>
          </p:nvPicPr>
          <p:blipFill>
            <a:blip r:embed="rId9" cstate="print">
              <a:grayscl/>
            </a:blip>
            <a:srcRect/>
            <a:stretch>
              <a:fillRect/>
            </a:stretch>
          </p:blipFill>
          <p:spPr bwMode="auto">
            <a:xfrm rot="16200000">
              <a:off x="6163465" y="5542655"/>
              <a:ext cx="994619" cy="242049"/>
            </a:xfrm>
            <a:prstGeom prst="rect">
              <a:avLst/>
            </a:prstGeom>
            <a:noFill/>
          </p:spPr>
        </p:pic>
        <p:grpSp>
          <p:nvGrpSpPr>
            <p:cNvPr id="15" name="Group 46"/>
            <p:cNvGrpSpPr/>
            <p:nvPr/>
          </p:nvGrpSpPr>
          <p:grpSpPr>
            <a:xfrm>
              <a:off x="6656294" y="5217459"/>
              <a:ext cx="1900519" cy="702641"/>
              <a:chOff x="4818530" y="369056"/>
              <a:chExt cx="3724836" cy="1377108"/>
            </a:xfrm>
          </p:grpSpPr>
          <p:pic>
            <p:nvPicPr>
              <p:cNvPr id="40" name="Picture 39" descr="SQL08r2_h_rgb_r.png"/>
              <p:cNvPicPr>
                <a:picLocks noChangeAspect="1"/>
              </p:cNvPicPr>
              <p:nvPr/>
            </p:nvPicPr>
            <p:blipFill>
              <a:blip r:embed="rId6" cstate="print"/>
              <a:stretch>
                <a:fillRect/>
              </a:stretch>
            </p:blipFill>
            <p:spPr>
              <a:xfrm>
                <a:off x="5208494" y="369056"/>
                <a:ext cx="2893501" cy="536381"/>
              </a:xfrm>
              <a:prstGeom prst="rect">
                <a:avLst/>
              </a:prstGeom>
            </p:spPr>
          </p:pic>
          <p:sp>
            <p:nvSpPr>
              <p:cNvPr id="46" name="Title 5"/>
              <p:cNvSpPr txBox="1">
                <a:spLocks/>
              </p:cNvSpPr>
              <p:nvPr/>
            </p:nvSpPr>
            <p:spPr>
              <a:xfrm>
                <a:off x="4818530" y="986118"/>
                <a:ext cx="3724836" cy="760046"/>
              </a:xfrm>
              <a:prstGeom prst="rect">
                <a:avLst/>
              </a:prstGeom>
            </p:spPr>
            <p:txBody>
              <a:bodyPr vert="horz" wrap="square" lIns="0" tIns="0" rIns="0" bIns="0" rtlCol="0" anchor="t">
                <a:sp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lang="en-US" sz="1400" spc="-150" dirty="0" smtClean="0">
                    <a:ln w="3175">
                      <a:noFill/>
                    </a:ln>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j-lt"/>
                    <a:cs typeface="Arial" charset="0"/>
                  </a:rPr>
                  <a:t>Application and Multi-</a:t>
                </a:r>
                <a:br>
                  <a:rPr lang="en-US" sz="1400" spc="-150" dirty="0" smtClean="0">
                    <a:ln w="3175">
                      <a:noFill/>
                    </a:ln>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j-lt"/>
                    <a:cs typeface="Arial" charset="0"/>
                  </a:rPr>
                </a:br>
                <a:r>
                  <a:rPr lang="en-US" sz="1400" spc="-150" dirty="0" smtClean="0">
                    <a:ln w="3175">
                      <a:noFill/>
                    </a:ln>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j-lt"/>
                    <a:cs typeface="Arial" charset="0"/>
                  </a:rPr>
                  <a:t>Server Management</a:t>
                </a:r>
                <a:endParaRPr kumimoji="0" lang="en-US" sz="1400" b="0" i="0" u="none" strike="noStrike" kern="1200" cap="none" spc="-150" normalizeH="0" baseline="0" noProof="0" dirty="0">
                  <a:ln w="3175">
                    <a:noFill/>
                  </a:ln>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uLnTx/>
                  <a:uFillTx/>
                  <a:latin typeface="+mj-lt"/>
                  <a:ea typeface="+mn-ea"/>
                  <a:cs typeface="Arial" charset="0"/>
                </a:endParaRPr>
              </a:p>
            </p:txBody>
          </p:sp>
        </p:grpSp>
        <p:pic>
          <p:nvPicPr>
            <p:cNvPr id="80" name="Picture 7" descr="C:\Program Files\Microsoft Resource DVD Artwork\DVD_ART\Artwork_Imagery\Photos_for_PPT\Soft-edge_photos\FY06 Brand - Vista IT Work\Windows Vista IT W FY06 Jeff man desktop monitors office smiling sitting.png"/>
            <p:cNvPicPr>
              <a:picLocks noChangeAspect="1" noChangeArrowheads="1"/>
            </p:cNvPicPr>
            <p:nvPr/>
          </p:nvPicPr>
          <p:blipFill>
            <a:blip r:embed="rId11" cstate="print"/>
            <a:srcRect r="26629" b="20019"/>
            <a:stretch>
              <a:fillRect/>
            </a:stretch>
          </p:blipFill>
          <p:spPr bwMode="auto">
            <a:xfrm>
              <a:off x="7503459" y="5332641"/>
              <a:ext cx="1640541" cy="1525359"/>
            </a:xfrm>
            <a:prstGeom prst="rect">
              <a:avLst/>
            </a:prstGeom>
            <a:noFill/>
            <a:ln>
              <a:noFill/>
            </a:ln>
          </p:spPr>
        </p:pic>
      </p:grpSp>
      <p:sp>
        <p:nvSpPr>
          <p:cNvPr id="81" name="Freeform 15"/>
          <p:cNvSpPr>
            <a:spLocks/>
          </p:cNvSpPr>
          <p:nvPr/>
        </p:nvSpPr>
        <p:spPr bwMode="auto">
          <a:xfrm>
            <a:off x="131195" y="6296482"/>
            <a:ext cx="4050842" cy="365760"/>
          </a:xfrm>
          <a:prstGeom prst="roundRect">
            <a:avLst>
              <a:gd name="adj" fmla="val 0"/>
            </a:avLst>
          </a:prstGeom>
          <a:noFill/>
          <a:ln w="19050">
            <a:noFill/>
            <a:round/>
            <a:headEnd/>
            <a:tailEnd/>
          </a:ln>
          <a:effectLst/>
        </p:spPr>
        <p:txBody>
          <a:bodyPr vert="horz" wrap="square" lIns="91440" tIns="54864" rIns="91440" bIns="0" numCol="1" anchor="ctr" anchorCtr="0" compatLnSpc="1">
            <a:prstTxWarp prst="textNoShape">
              <a:avLst/>
            </a:prstTxWarp>
          </a:bodyPr>
          <a:lstStyle/>
          <a:p>
            <a:pPr algn="ctr" fontAlgn="base">
              <a:lnSpc>
                <a:spcPts val="1500"/>
              </a:lnSpc>
              <a:spcBef>
                <a:spcPct val="0"/>
              </a:spcBef>
              <a:spcAft>
                <a:spcPct val="0"/>
              </a:spcAft>
              <a:defRPr/>
            </a:pPr>
            <a:r>
              <a:rPr lang="en-US" altLang="zh-CN" sz="1300" dirty="0" smtClean="0">
                <a:ln w="3175">
                  <a:noFill/>
                </a:ln>
                <a:solidFill>
                  <a:srgbClr xmlns:mc="http://schemas.openxmlformats.org/markup-compatibility/2006" xmlns:a14="http://schemas.microsoft.com/office/drawing/2007/7/7/main" val="FFFFFF" mc:Ignorable=""/>
                </a:solidFill>
                <a:ea typeface="宋体" pitchFamily="2" charset="-122"/>
                <a:cs typeface="Arial" charset="0"/>
              </a:rPr>
              <a:t>Real-time, </a:t>
            </a:r>
            <a:br>
              <a:rPr lang="en-US" altLang="zh-CN" sz="1300" dirty="0" smtClean="0">
                <a:ln w="3175">
                  <a:noFill/>
                </a:ln>
                <a:solidFill>
                  <a:srgbClr xmlns:mc="http://schemas.openxmlformats.org/markup-compatibility/2006" xmlns:a14="http://schemas.microsoft.com/office/drawing/2007/7/7/main" val="FFFFFF" mc:Ignorable=""/>
                </a:solidFill>
                <a:ea typeface="宋体" pitchFamily="2" charset="-122"/>
                <a:cs typeface="Arial" charset="0"/>
              </a:rPr>
            </a:br>
            <a:r>
              <a:rPr lang="en-US" altLang="zh-CN" sz="1300" dirty="0" smtClean="0">
                <a:ln w="3175">
                  <a:noFill/>
                </a:ln>
                <a:solidFill>
                  <a:srgbClr xmlns:mc="http://schemas.openxmlformats.org/markup-compatibility/2006" xmlns:a14="http://schemas.microsoft.com/office/drawing/2007/7/7/main" val="FFFFFF" mc:Ignorable=""/>
                </a:solidFill>
                <a:ea typeface="宋体" pitchFamily="2" charset="-122"/>
                <a:cs typeface="Arial" charset="0"/>
              </a:rPr>
              <a:t>Breadth/</a:t>
            </a:r>
            <a:r>
              <a:rPr lang="en-US" altLang="zh-CN" sz="1300" dirty="0" err="1" smtClean="0">
                <a:ln w="3175">
                  <a:noFill/>
                </a:ln>
                <a:solidFill>
                  <a:srgbClr xmlns:mc="http://schemas.openxmlformats.org/markup-compatibility/2006" xmlns:a14="http://schemas.microsoft.com/office/drawing/2007/7/7/main" val="FFFFFF" mc:Ignorable=""/>
                </a:solidFill>
                <a:ea typeface="宋体" pitchFamily="2" charset="-122"/>
                <a:cs typeface="Arial" charset="0"/>
              </a:rPr>
              <a:t>Composable</a:t>
            </a:r>
            <a:endParaRPr lang="en-US" altLang="zh-CN" sz="1300" dirty="0">
              <a:ln w="3175">
                <a:noFill/>
              </a:ln>
              <a:solidFill>
                <a:srgbClr xmlns:mc="http://schemas.openxmlformats.org/markup-compatibility/2006" xmlns:a14="http://schemas.microsoft.com/office/drawing/2007/7/7/main" val="FFFFFF" mc:Ignorable=""/>
              </a:solidFill>
              <a:ea typeface="宋体" pitchFamily="2" charset="-122"/>
              <a:cs typeface="Arial" charset="0"/>
            </a:endParaRPr>
          </a:p>
        </p:txBody>
      </p:sp>
      <p:sp>
        <p:nvSpPr>
          <p:cNvPr id="82" name="Freeform 15"/>
          <p:cNvSpPr>
            <a:spLocks/>
          </p:cNvSpPr>
          <p:nvPr/>
        </p:nvSpPr>
        <p:spPr bwMode="auto">
          <a:xfrm>
            <a:off x="5271248" y="6341305"/>
            <a:ext cx="2568388" cy="365760"/>
          </a:xfrm>
          <a:prstGeom prst="roundRect">
            <a:avLst>
              <a:gd name="adj" fmla="val 0"/>
            </a:avLst>
          </a:prstGeom>
          <a:noFill/>
          <a:ln w="19050">
            <a:noFill/>
            <a:round/>
            <a:headEnd/>
            <a:tailEnd/>
          </a:ln>
          <a:effectLst/>
        </p:spPr>
        <p:txBody>
          <a:bodyPr vert="horz" wrap="square" lIns="91440" tIns="54864" rIns="91440" bIns="0" numCol="1" anchor="ctr" anchorCtr="0" compatLnSpc="1">
            <a:prstTxWarp prst="textNoShape">
              <a:avLst/>
            </a:prstTxWarp>
          </a:bodyPr>
          <a:lstStyle/>
          <a:p>
            <a:pPr algn="ctr" fontAlgn="base">
              <a:lnSpc>
                <a:spcPts val="1500"/>
              </a:lnSpc>
              <a:spcBef>
                <a:spcPct val="0"/>
              </a:spcBef>
              <a:spcAft>
                <a:spcPct val="0"/>
              </a:spcAft>
              <a:defRPr/>
            </a:pPr>
            <a:r>
              <a:rPr lang="en-US" altLang="zh-CN" sz="1300" dirty="0" smtClean="0">
                <a:ln w="3175">
                  <a:noFill/>
                </a:ln>
                <a:solidFill>
                  <a:srgbClr xmlns:mc="http://schemas.openxmlformats.org/markup-compatibility/2006" xmlns:a14="http://schemas.microsoft.com/office/drawing/2007/7/7/main" val="FFFFFF" mc:Ignorable=""/>
                </a:solidFill>
                <a:ea typeface="宋体" pitchFamily="2" charset="-122"/>
                <a:cs typeface="Arial" charset="0"/>
              </a:rPr>
              <a:t>Planning + trend Analysis, </a:t>
            </a:r>
            <a:br>
              <a:rPr lang="en-US" altLang="zh-CN" sz="1300" dirty="0" smtClean="0">
                <a:ln w="3175">
                  <a:noFill/>
                </a:ln>
                <a:solidFill>
                  <a:srgbClr xmlns:mc="http://schemas.openxmlformats.org/markup-compatibility/2006" xmlns:a14="http://schemas.microsoft.com/office/drawing/2007/7/7/main" val="FFFFFF" mc:Ignorable=""/>
                </a:solidFill>
                <a:ea typeface="宋体" pitchFamily="2" charset="-122"/>
                <a:cs typeface="Arial" charset="0"/>
              </a:rPr>
            </a:br>
            <a:r>
              <a:rPr lang="en-US" altLang="zh-CN" sz="1300" dirty="0" smtClean="0">
                <a:ln w="3175">
                  <a:noFill/>
                </a:ln>
                <a:solidFill>
                  <a:srgbClr xmlns:mc="http://schemas.openxmlformats.org/markup-compatibility/2006" xmlns:a14="http://schemas.microsoft.com/office/drawing/2007/7/7/main" val="FFFFFF" mc:Ignorable=""/>
                </a:solidFill>
                <a:ea typeface="宋体" pitchFamily="2" charset="-122"/>
                <a:cs typeface="Arial" charset="0"/>
              </a:rPr>
              <a:t>Depth/Domain specific</a:t>
            </a:r>
            <a:endParaRPr lang="en-US" altLang="zh-CN" sz="1300" dirty="0">
              <a:ln w="3175">
                <a:noFill/>
              </a:ln>
              <a:solidFill>
                <a:srgbClr xmlns:mc="http://schemas.openxmlformats.org/markup-compatibility/2006" xmlns:a14="http://schemas.microsoft.com/office/drawing/2007/7/7/main" val="FFFFFF" mc:Ignorable=""/>
              </a:solidFill>
              <a:ea typeface="宋体" pitchFamily="2" charset="-122"/>
              <a:cs typeface="Arial" charset="0"/>
            </a:endParaRPr>
          </a:p>
        </p:txBody>
      </p:sp>
      <p:grpSp>
        <p:nvGrpSpPr>
          <p:cNvPr id="71" name="Group 70"/>
          <p:cNvGrpSpPr/>
          <p:nvPr/>
        </p:nvGrpSpPr>
        <p:grpSpPr>
          <a:xfrm>
            <a:off x="673244" y="3114542"/>
            <a:ext cx="7798403" cy="355482"/>
            <a:chOff x="673244" y="3114542"/>
            <a:chExt cx="7798403" cy="355482"/>
          </a:xfrm>
        </p:grpSpPr>
        <p:sp>
          <p:nvSpPr>
            <p:cNvPr id="52" name="Freeform 15"/>
            <p:cNvSpPr>
              <a:spLocks/>
            </p:cNvSpPr>
            <p:nvPr/>
          </p:nvSpPr>
          <p:spPr bwMode="auto">
            <a:xfrm>
              <a:off x="673244" y="3160058"/>
              <a:ext cx="7798403" cy="264457"/>
            </a:xfrm>
            <a:prstGeom prst="roundRect">
              <a:avLst>
                <a:gd name="adj" fmla="val 33564"/>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p:spPr>
          <p:txBody>
            <a:bodyPr vert="horz" wrap="square" lIns="4297680" tIns="45710" rIns="0" bIns="41145" numCol="1" rtlCol="0" anchor="ctr" anchorCtr="1" compatLnSpc="1">
              <a:prstTxWarp prst="textNoShape">
                <a:avLst/>
              </a:prstTxWarp>
            </a:bodyPr>
            <a:lstStyle/>
            <a:p>
              <a:pPr algn="ctr" defTabSz="914099" fontAlgn="base">
                <a:lnSpc>
                  <a:spcPct val="95000"/>
                </a:lnSpc>
                <a:spcBef>
                  <a:spcPct val="0"/>
                </a:spcBef>
                <a:spcAft>
                  <a:spcPct val="0"/>
                </a:spcAft>
                <a:buClr>
                  <a:srgbClr xmlns:mc="http://schemas.openxmlformats.org/markup-compatibility/2006" xmlns:a14="http://schemas.microsoft.com/office/drawing/2007/7/7/main" val="FFFF99" mc:Ignorable=""/>
                </a:buClr>
                <a:buSzPct val="120000"/>
                <a:defRPr/>
              </a:pPr>
              <a:endParaRPr lang="en-US" altLang="zh-CN" sz="2400" dirty="0">
                <a:gradFill flip="none" rotWithShape="1">
                  <a:gsLst>
                    <a:gs pos="0">
                      <a:schemeClr val="bg2"/>
                    </a:gs>
                    <a:gs pos="50000">
                      <a:schemeClr val="bg1">
                        <a:lumMod val="95000"/>
                      </a:schemeClr>
                    </a:gs>
                    <a:gs pos="100000">
                      <a:schemeClr val="bg1">
                        <a:lumMod val="95000"/>
                      </a:schemeClr>
                    </a:gs>
                  </a:gsLst>
                  <a:lin ang="5400000" scaled="1"/>
                  <a:tileRect/>
                </a:gradFill>
                <a:latin typeface="+mj-lt"/>
              </a:endParaRPr>
            </a:p>
          </p:txBody>
        </p:sp>
        <p:sp>
          <p:nvSpPr>
            <p:cNvPr id="51" name="Rectangle 50"/>
            <p:cNvSpPr/>
            <p:nvPr/>
          </p:nvSpPr>
          <p:spPr>
            <a:xfrm>
              <a:off x="2725562" y="3114542"/>
              <a:ext cx="3706908" cy="355482"/>
            </a:xfrm>
            <a:prstGeom prst="rect">
              <a:avLst/>
            </a:prstGeom>
            <a:noFill/>
            <a:ln w="9525" cap="flat" cmpd="sng" algn="ctr">
              <a:noFill/>
              <a:prstDash val="solid"/>
              <a:headEnd/>
              <a:tailEnd/>
            </a:ln>
            <a:effectLst/>
          </p:spPr>
          <p:txBody>
            <a:bodyPr wrap="square">
              <a:spAutoFit/>
            </a:bodyPr>
            <a:lstStyle/>
            <a:p>
              <a:pPr algn="ctr" defTabSz="914099" fontAlgn="base">
                <a:lnSpc>
                  <a:spcPct val="95000"/>
                </a:lnSpc>
                <a:spcBef>
                  <a:spcPct val="0"/>
                </a:spcBef>
                <a:spcAft>
                  <a:spcPct val="0"/>
                </a:spcAft>
                <a:buClr>
                  <a:srgbClr xmlns:mc="http://schemas.openxmlformats.org/markup-compatibility/2006" xmlns:a14="http://schemas.microsoft.com/office/drawing/2007/7/7/main" val="FFFF99" mc:Ignorable=""/>
                </a:buClr>
                <a:buSzPct val="120000"/>
                <a:defRPr/>
              </a:pPr>
              <a:r>
                <a:rPr lang="en-US" altLang="zh-CN" dirty="0" smtClean="0">
                  <a:gradFill flip="none" rotWithShape="1">
                    <a:gsLst>
                      <a:gs pos="0">
                        <a:schemeClr val="bg2"/>
                      </a:gs>
                      <a:gs pos="50000">
                        <a:schemeClr val="bg1">
                          <a:lumMod val="95000"/>
                        </a:schemeClr>
                      </a:gs>
                      <a:gs pos="100000">
                        <a:schemeClr val="bg1">
                          <a:lumMod val="95000"/>
                        </a:schemeClr>
                      </a:gs>
                    </a:gsLst>
                    <a:lin ang="5400000" scaled="1"/>
                    <a:tileRect/>
                  </a:gradFill>
                </a:rPr>
                <a:t>TARGET SCENARIO</a:t>
              </a:r>
              <a:endParaRPr lang="en-US" altLang="zh-CN" dirty="0">
                <a:gradFill flip="none" rotWithShape="1">
                  <a:gsLst>
                    <a:gs pos="0">
                      <a:schemeClr val="bg2"/>
                    </a:gs>
                    <a:gs pos="50000">
                      <a:schemeClr val="bg1">
                        <a:lumMod val="95000"/>
                      </a:schemeClr>
                    </a:gs>
                    <a:gs pos="100000">
                      <a:schemeClr val="bg1">
                        <a:lumMod val="95000"/>
                      </a:schemeClr>
                    </a:gs>
                  </a:gsLst>
                  <a:lin ang="5400000" scaled="1"/>
                  <a:tileRect/>
                </a:gradFill>
              </a:endParaRPr>
            </a:p>
          </p:txBody>
        </p:sp>
      </p:grpSp>
      <p:grpSp>
        <p:nvGrpSpPr>
          <p:cNvPr id="72" name="Group 71"/>
          <p:cNvGrpSpPr/>
          <p:nvPr/>
        </p:nvGrpSpPr>
        <p:grpSpPr>
          <a:xfrm>
            <a:off x="664280" y="1604397"/>
            <a:ext cx="7798403" cy="355482"/>
            <a:chOff x="664280" y="1604397"/>
            <a:chExt cx="7798403" cy="355482"/>
          </a:xfrm>
        </p:grpSpPr>
        <p:sp>
          <p:nvSpPr>
            <p:cNvPr id="38" name="Freeform 15"/>
            <p:cNvSpPr>
              <a:spLocks/>
            </p:cNvSpPr>
            <p:nvPr/>
          </p:nvSpPr>
          <p:spPr bwMode="auto">
            <a:xfrm>
              <a:off x="664280" y="1645029"/>
              <a:ext cx="7798403" cy="264457"/>
            </a:xfrm>
            <a:prstGeom prst="roundRect">
              <a:avLst>
                <a:gd name="adj" fmla="val 33564"/>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p:spPr>
          <p:txBody>
            <a:bodyPr vert="horz" wrap="square" lIns="4297680" tIns="45710" rIns="0" bIns="41145" numCol="1" rtlCol="0" anchor="ctr" anchorCtr="1" compatLnSpc="1">
              <a:prstTxWarp prst="textNoShape">
                <a:avLst/>
              </a:prstTxWarp>
            </a:bodyPr>
            <a:lstStyle/>
            <a:p>
              <a:pPr marR="0" lvl="0" indent="0" algn="ctr" defTabSz="914099" fontAlgn="base">
                <a:lnSpc>
                  <a:spcPct val="95000"/>
                </a:lnSpc>
                <a:spcBef>
                  <a:spcPct val="0"/>
                </a:spcBef>
                <a:spcAft>
                  <a:spcPct val="0"/>
                </a:spcAft>
                <a:buClr>
                  <a:srgbClr xmlns:mc="http://schemas.openxmlformats.org/markup-compatibility/2006" xmlns:a14="http://schemas.microsoft.com/office/drawing/2007/7/7/main" val="FFFF99" mc:Ignorable=""/>
                </a:buClr>
                <a:buSzPct val="120000"/>
                <a:buFontTx/>
                <a:buNone/>
                <a:tabLst/>
                <a:defRPr/>
              </a:pPr>
              <a:endParaRPr lang="en-US" altLang="zh-CN" sz="2400" dirty="0">
                <a:gradFill flip="none" rotWithShape="1">
                  <a:gsLst>
                    <a:gs pos="0">
                      <a:schemeClr val="bg2"/>
                    </a:gs>
                    <a:gs pos="50000">
                      <a:schemeClr val="bg1">
                        <a:lumMod val="95000"/>
                      </a:schemeClr>
                    </a:gs>
                    <a:gs pos="100000">
                      <a:schemeClr val="bg1">
                        <a:lumMod val="95000"/>
                      </a:schemeClr>
                    </a:gs>
                  </a:gsLst>
                  <a:lin ang="5400000" scaled="1"/>
                  <a:tileRect/>
                </a:gradFill>
                <a:latin typeface="+mj-lt"/>
              </a:endParaRPr>
            </a:p>
          </p:txBody>
        </p:sp>
        <p:sp>
          <p:nvSpPr>
            <p:cNvPr id="58" name="Rectangle 57"/>
            <p:cNvSpPr/>
            <p:nvPr/>
          </p:nvSpPr>
          <p:spPr>
            <a:xfrm>
              <a:off x="2711696" y="1604397"/>
              <a:ext cx="3706908" cy="355482"/>
            </a:xfrm>
            <a:prstGeom prst="rect">
              <a:avLst/>
            </a:prstGeom>
            <a:noFill/>
            <a:ln w="9525" cap="flat" cmpd="sng" algn="ctr">
              <a:noFill/>
              <a:prstDash val="solid"/>
              <a:headEnd/>
              <a:tailEnd/>
            </a:ln>
            <a:effectLst/>
          </p:spPr>
          <p:txBody>
            <a:bodyPr wrap="square">
              <a:spAutoFit/>
            </a:bodyPr>
            <a:lstStyle/>
            <a:p>
              <a:pPr lvl="0" algn="ctr" defTabSz="914099" fontAlgn="base">
                <a:lnSpc>
                  <a:spcPct val="95000"/>
                </a:lnSpc>
                <a:spcBef>
                  <a:spcPct val="0"/>
                </a:spcBef>
                <a:spcAft>
                  <a:spcPct val="0"/>
                </a:spcAft>
                <a:buClr>
                  <a:srgbClr xmlns:mc="http://schemas.openxmlformats.org/markup-compatibility/2006" xmlns:a14="http://schemas.microsoft.com/office/drawing/2007/7/7/main" val="FFFF99" mc:Ignorable=""/>
                </a:buClr>
                <a:buSzPct val="120000"/>
                <a:defRPr/>
              </a:pPr>
              <a:r>
                <a:rPr lang="en-US" altLang="zh-CN" dirty="0" smtClean="0">
                  <a:gradFill flip="none" rotWithShape="1">
                    <a:gsLst>
                      <a:gs pos="0">
                        <a:schemeClr val="bg2"/>
                      </a:gs>
                      <a:gs pos="50000">
                        <a:schemeClr val="bg1">
                          <a:lumMod val="95000"/>
                        </a:schemeClr>
                      </a:gs>
                      <a:gs pos="100000">
                        <a:schemeClr val="bg1">
                          <a:lumMod val="95000"/>
                        </a:schemeClr>
                      </a:gs>
                    </a:gsLst>
                    <a:lin ang="5400000" scaled="1"/>
                    <a:tileRect/>
                  </a:gradFill>
                </a:rPr>
                <a:t>TARGET AUDIENCE</a:t>
              </a:r>
            </a:p>
          </p:txBody>
        </p:sp>
      </p:grpSp>
      <p:sp>
        <p:nvSpPr>
          <p:cNvPr id="59" name="Rectangle 58"/>
          <p:cNvSpPr/>
          <p:nvPr/>
        </p:nvSpPr>
        <p:spPr>
          <a:xfrm>
            <a:off x="2735454" y="4632604"/>
            <a:ext cx="3706908" cy="355482"/>
          </a:xfrm>
          <a:prstGeom prst="rect">
            <a:avLst/>
          </a:prstGeom>
          <a:noFill/>
          <a:ln w="9525" cap="flat" cmpd="sng" algn="ctr">
            <a:noFill/>
            <a:prstDash val="solid"/>
            <a:headEnd/>
            <a:tailEnd/>
          </a:ln>
          <a:effectLst/>
        </p:spPr>
        <p:txBody>
          <a:bodyPr wrap="square">
            <a:spAutoFit/>
          </a:bodyPr>
          <a:lstStyle/>
          <a:p>
            <a:pPr algn="ctr" defTabSz="914099" fontAlgn="base">
              <a:lnSpc>
                <a:spcPct val="95000"/>
              </a:lnSpc>
              <a:spcBef>
                <a:spcPct val="0"/>
              </a:spcBef>
              <a:spcAft>
                <a:spcPct val="0"/>
              </a:spcAft>
              <a:buClr>
                <a:srgbClr xmlns:mc="http://schemas.openxmlformats.org/markup-compatibility/2006" xmlns:a14="http://schemas.microsoft.com/office/drawing/2007/7/7/main" val="FFFF99" mc:Ignorable=""/>
              </a:buClr>
              <a:buSzPct val="120000"/>
              <a:defRPr/>
            </a:pPr>
            <a:r>
              <a:rPr lang="en-US" altLang="zh-CN" dirty="0" smtClean="0">
                <a:gradFill flip="none" rotWithShape="1">
                  <a:gsLst>
                    <a:gs pos="0">
                      <a:schemeClr val="bg2"/>
                    </a:gs>
                    <a:gs pos="50000">
                      <a:schemeClr val="bg1">
                        <a:lumMod val="95000"/>
                      </a:schemeClr>
                    </a:gs>
                    <a:gs pos="100000">
                      <a:schemeClr val="bg1">
                        <a:lumMod val="95000"/>
                      </a:schemeClr>
                    </a:gs>
                  </a:gsLst>
                  <a:lin ang="5400000" scaled="1"/>
                  <a:tileRect/>
                </a:gradFill>
              </a:rPr>
              <a:t>TARGET DOMAIN</a:t>
            </a:r>
            <a:endParaRPr lang="en-US" altLang="zh-CN" dirty="0">
              <a:gradFill flip="none" rotWithShape="1">
                <a:gsLst>
                  <a:gs pos="0">
                    <a:schemeClr val="bg2"/>
                  </a:gs>
                  <a:gs pos="50000">
                    <a:schemeClr val="bg1">
                      <a:lumMod val="95000"/>
                    </a:schemeClr>
                  </a:gs>
                  <a:gs pos="100000">
                    <a:schemeClr val="bg1">
                      <a:lumMod val="95000"/>
                    </a:schemeClr>
                  </a:gs>
                </a:gsLst>
                <a:lin ang="5400000" scaled="1"/>
                <a:tileRect/>
              </a:gradFill>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ppt_x"/>
                                          </p:val>
                                        </p:tav>
                                        <p:tav tm="100000">
                                          <p:val>
                                            <p:strVal val="#ppt_x"/>
                                          </p:val>
                                        </p:tav>
                                      </p:tavLst>
                                    </p:anim>
                                    <p:anim calcmode="lin" valueType="num">
                                      <p:cBhvr additive="base">
                                        <p:cTn id="8" dur="500" fill="hold"/>
                                        <p:tgtEl>
                                          <p:spTgt spid="7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2"/>
                                        </p:tgtEl>
                                        <p:attrNameLst>
                                          <p:attrName>style.visibility</p:attrName>
                                        </p:attrNameLst>
                                      </p:cBhvr>
                                      <p:to>
                                        <p:strVal val="visible"/>
                                      </p:to>
                                    </p:set>
                                    <p:anim calcmode="lin" valueType="num">
                                      <p:cBhvr additive="base">
                                        <p:cTn id="11" dur="500" fill="hold"/>
                                        <p:tgtEl>
                                          <p:spTgt spid="72"/>
                                        </p:tgtEl>
                                        <p:attrNameLst>
                                          <p:attrName>ppt_x</p:attrName>
                                        </p:attrNameLst>
                                      </p:cBhvr>
                                      <p:tavLst>
                                        <p:tav tm="0">
                                          <p:val>
                                            <p:strVal val="#ppt_x"/>
                                          </p:val>
                                        </p:tav>
                                        <p:tav tm="100000">
                                          <p:val>
                                            <p:strVal val="#ppt_x"/>
                                          </p:val>
                                        </p:tav>
                                      </p:tavLst>
                                    </p:anim>
                                    <p:anim calcmode="lin" valueType="num">
                                      <p:cBhvr additive="base">
                                        <p:cTn id="12"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1"/>
                                        </p:tgtEl>
                                        <p:attrNameLst>
                                          <p:attrName>style.visibility</p:attrName>
                                        </p:attrNameLst>
                                      </p:cBhvr>
                                      <p:to>
                                        <p:strVal val="visible"/>
                                      </p:to>
                                    </p:set>
                                    <p:anim calcmode="lin" valueType="num">
                                      <p:cBhvr additive="base">
                                        <p:cTn id="17" dur="500" fill="hold"/>
                                        <p:tgtEl>
                                          <p:spTgt spid="71"/>
                                        </p:tgtEl>
                                        <p:attrNameLst>
                                          <p:attrName>ppt_x</p:attrName>
                                        </p:attrNameLst>
                                      </p:cBhvr>
                                      <p:tavLst>
                                        <p:tav tm="0">
                                          <p:val>
                                            <p:strVal val="#ppt_x"/>
                                          </p:val>
                                        </p:tav>
                                        <p:tav tm="100000">
                                          <p:val>
                                            <p:strVal val="#ppt_x"/>
                                          </p:val>
                                        </p:tav>
                                      </p:tavLst>
                                    </p:anim>
                                    <p:anim calcmode="lin" valueType="num">
                                      <p:cBhvr additive="base">
                                        <p:cTn id="18" dur="500" fill="hold"/>
                                        <p:tgtEl>
                                          <p:spTgt spid="7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additive="base">
                                        <p:cTn id="21" dur="500" fill="hold"/>
                                        <p:tgtEl>
                                          <p:spTgt spid="63"/>
                                        </p:tgtEl>
                                        <p:attrNameLst>
                                          <p:attrName>ppt_x</p:attrName>
                                        </p:attrNameLst>
                                      </p:cBhvr>
                                      <p:tavLst>
                                        <p:tav tm="0">
                                          <p:val>
                                            <p:strVal val="#ppt_x"/>
                                          </p:val>
                                        </p:tav>
                                        <p:tav tm="100000">
                                          <p:val>
                                            <p:strVal val="#ppt_x"/>
                                          </p:val>
                                        </p:tav>
                                      </p:tavLst>
                                    </p:anim>
                                    <p:anim calcmode="lin" valueType="num">
                                      <p:cBhvr additive="base">
                                        <p:cTn id="22"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additive="base">
                                        <p:cTn id="27" dur="500" fill="hold"/>
                                        <p:tgtEl>
                                          <p:spTgt spid="56"/>
                                        </p:tgtEl>
                                        <p:attrNameLst>
                                          <p:attrName>ppt_x</p:attrName>
                                        </p:attrNameLst>
                                      </p:cBhvr>
                                      <p:tavLst>
                                        <p:tav tm="0">
                                          <p:val>
                                            <p:strVal val="#ppt_x"/>
                                          </p:val>
                                        </p:tav>
                                        <p:tav tm="100000">
                                          <p:val>
                                            <p:strVal val="#ppt_x"/>
                                          </p:val>
                                        </p:tav>
                                      </p:tavLst>
                                    </p:anim>
                                    <p:anim calcmode="lin" valueType="num">
                                      <p:cBhvr additive="base">
                                        <p:cTn id="28" dur="500" fill="hold"/>
                                        <p:tgtEl>
                                          <p:spTgt spid="5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additive="base">
                                        <p:cTn id="31" dur="500" fill="hold"/>
                                        <p:tgtEl>
                                          <p:spTgt spid="59"/>
                                        </p:tgtEl>
                                        <p:attrNameLst>
                                          <p:attrName>ppt_x</p:attrName>
                                        </p:attrNameLst>
                                      </p:cBhvr>
                                      <p:tavLst>
                                        <p:tav tm="0">
                                          <p:val>
                                            <p:strVal val="#ppt_x"/>
                                          </p:val>
                                        </p:tav>
                                        <p:tav tm="100000">
                                          <p:val>
                                            <p:strVal val="#ppt_x"/>
                                          </p:val>
                                        </p:tav>
                                      </p:tavLst>
                                    </p:anim>
                                    <p:anim calcmode="lin" valueType="num">
                                      <p:cBhvr additive="base">
                                        <p:cTn id="32" dur="500" fill="hold"/>
                                        <p:tgtEl>
                                          <p:spTgt spid="59"/>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 presetClass="entr" presetSubtype="8"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0-#ppt_w/2"/>
                                          </p:val>
                                        </p:tav>
                                        <p:tav tm="100000">
                                          <p:val>
                                            <p:strVal val="#ppt_x"/>
                                          </p:val>
                                        </p:tav>
                                      </p:tavLst>
                                    </p:anim>
                                    <p:anim calcmode="lin" valueType="num">
                                      <p:cBhvr additive="base">
                                        <p:cTn id="37" dur="1000" fill="hold"/>
                                        <p:tgtEl>
                                          <p:spTgt spid="12"/>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1000" fill="hold"/>
                                        <p:tgtEl>
                                          <p:spTgt spid="14"/>
                                        </p:tgtEl>
                                        <p:attrNameLst>
                                          <p:attrName>ppt_x</p:attrName>
                                        </p:attrNameLst>
                                      </p:cBhvr>
                                      <p:tavLst>
                                        <p:tav tm="0">
                                          <p:val>
                                            <p:strVal val="1+#ppt_w/2"/>
                                          </p:val>
                                        </p:tav>
                                        <p:tav tm="100000">
                                          <p:val>
                                            <p:strVal val="#ppt_x"/>
                                          </p:val>
                                        </p:tav>
                                      </p:tavLst>
                                    </p:anim>
                                    <p:anim calcmode="lin" valueType="num">
                                      <p:cBhvr additive="base">
                                        <p:cTn id="41" dur="1000" fill="hold"/>
                                        <p:tgtEl>
                                          <p:spTgt spid="14"/>
                                        </p:tgtEl>
                                        <p:attrNameLst>
                                          <p:attrName>ppt_y</p:attrName>
                                        </p:attrNameLst>
                                      </p:cBhvr>
                                      <p:tavLst>
                                        <p:tav tm="0">
                                          <p:val>
                                            <p:strVal val="#ppt_y"/>
                                          </p:val>
                                        </p:tav>
                                        <p:tav tm="100000">
                                          <p:val>
                                            <p:strVal val="#ppt_y"/>
                                          </p:val>
                                        </p:tav>
                                      </p:tavLst>
                                    </p:anim>
                                  </p:childTnLst>
                                </p:cTn>
                              </p:par>
                            </p:childTnLst>
                          </p:cTn>
                        </p:par>
                        <p:par>
                          <p:cTn id="42" fill="hold">
                            <p:stCondLst>
                              <p:cond delay="1500"/>
                            </p:stCondLst>
                            <p:childTnLst>
                              <p:par>
                                <p:cTn id="43" presetID="10" presetClass="entr" presetSubtype="0" fill="hold" grpId="0"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fade">
                                      <p:cBhvr>
                                        <p:cTn id="45" dur="500"/>
                                        <p:tgtEl>
                                          <p:spTgt spid="67"/>
                                        </p:tgtEl>
                                      </p:cBhvr>
                                    </p:animEffect>
                                  </p:childTnLst>
                                </p:cTn>
                              </p:par>
                              <p:par>
                                <p:cTn id="46" presetID="42" presetClass="entr" presetSubtype="0" fill="hold" grpId="0" nodeType="withEffect">
                                  <p:stCondLst>
                                    <p:cond delay="0"/>
                                  </p:stCondLst>
                                  <p:childTnLst>
                                    <p:set>
                                      <p:cBhvr>
                                        <p:cTn id="47" dur="1" fill="hold">
                                          <p:stCondLst>
                                            <p:cond delay="0"/>
                                          </p:stCondLst>
                                        </p:cTn>
                                        <p:tgtEl>
                                          <p:spTgt spid="81"/>
                                        </p:tgtEl>
                                        <p:attrNameLst>
                                          <p:attrName>style.visibility</p:attrName>
                                        </p:attrNameLst>
                                      </p:cBhvr>
                                      <p:to>
                                        <p:strVal val="visible"/>
                                      </p:to>
                                    </p:set>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strVal val="#ppt_x"/>
                                          </p:val>
                                        </p:tav>
                                        <p:tav tm="100000">
                                          <p:val>
                                            <p:strVal val="#ppt_x"/>
                                          </p:val>
                                        </p:tav>
                                      </p:tavLst>
                                    </p:anim>
                                    <p:anim calcmode="lin" valueType="num">
                                      <p:cBhvr>
                                        <p:cTn id="50" dur="500" fill="hold"/>
                                        <p:tgtEl>
                                          <p:spTgt spid="8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82"/>
                                        </p:tgtEl>
                                        <p:attrNameLst>
                                          <p:attrName>style.visibility</p:attrName>
                                        </p:attrNameLst>
                                      </p:cBhvr>
                                      <p:to>
                                        <p:strVal val="visible"/>
                                      </p:to>
                                    </p:set>
                                    <p:animEffect transition="in" filter="fade">
                                      <p:cBhvr>
                                        <p:cTn id="53" dur="500"/>
                                        <p:tgtEl>
                                          <p:spTgt spid="82"/>
                                        </p:tgtEl>
                                      </p:cBhvr>
                                    </p:animEffect>
                                    <p:anim calcmode="lin" valueType="num">
                                      <p:cBhvr>
                                        <p:cTn id="54" dur="500" fill="hold"/>
                                        <p:tgtEl>
                                          <p:spTgt spid="82"/>
                                        </p:tgtEl>
                                        <p:attrNameLst>
                                          <p:attrName>ppt_x</p:attrName>
                                        </p:attrNameLst>
                                      </p:cBhvr>
                                      <p:tavLst>
                                        <p:tav tm="0">
                                          <p:val>
                                            <p:strVal val="#ppt_x"/>
                                          </p:val>
                                        </p:tav>
                                        <p:tav tm="100000">
                                          <p:val>
                                            <p:strVal val="#ppt_x"/>
                                          </p:val>
                                        </p:tav>
                                      </p:tavLst>
                                    </p:anim>
                                    <p:anim calcmode="lin" valueType="num">
                                      <p:cBhvr>
                                        <p:cTn id="55" dur="5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7" grpId="0" animBg="1"/>
      <p:bldP spid="81" grpId="0"/>
      <p:bldP spid="8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bwMode="auto">
          <a:xfrm>
            <a:off x="368968" y="1345349"/>
            <a:ext cx="8390021" cy="1787236"/>
          </a:xfrm>
          <a:prstGeom prst="rect">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xmlns:mc="http://schemas.openxmlformats.org/markup-compatibility/2006" xmlns:a14="http://schemas.microsoft.com/office/drawing/2007/7/7/main" val="FFFFFF" mc:Ignorable="">
                    <a:alpha val="33000"/>
                  </a:srgbClr>
                </a:gs>
                <a:gs pos="50000">
                  <a:srgbClr xmlns:mc="http://schemas.openxmlformats.org/markup-compatibility/2006" xmlns:a14="http://schemas.microsoft.com/office/drawing/2007/7/7/main" val="FFFFFF" mc:Ignorable="">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sp>
        <p:nvSpPr>
          <p:cNvPr id="4" name="Title 1"/>
          <p:cNvSpPr>
            <a:spLocks noGrp="1"/>
          </p:cNvSpPr>
          <p:nvPr>
            <p:ph type="title"/>
          </p:nvPr>
        </p:nvSpPr>
        <p:spPr/>
        <p:txBody>
          <a:bodyPr/>
          <a:lstStyle/>
          <a:p>
            <a:r>
              <a:rPr lang="en-US" smtClean="0"/>
              <a:t>Key Benefits</a:t>
            </a:r>
            <a:endParaRPr lang="en-US" dirty="0"/>
          </a:p>
        </p:txBody>
      </p:sp>
      <p:sp>
        <p:nvSpPr>
          <p:cNvPr id="38" name="Rectangle 37"/>
          <p:cNvSpPr/>
          <p:nvPr/>
        </p:nvSpPr>
        <p:spPr bwMode="auto">
          <a:xfrm>
            <a:off x="0" y="1187116"/>
            <a:ext cx="9144000" cy="689810"/>
          </a:xfrm>
          <a:prstGeom prst="rect">
            <a:avLst/>
          </a:prstGeom>
          <a:gradFill flip="none" rotWithShape="1">
            <a:gsLst>
              <a:gs pos="0">
                <a:schemeClr val="bg2">
                  <a:lumMod val="25000"/>
                </a:schemeClr>
              </a:gs>
              <a:gs pos="52000">
                <a:schemeClr val="tx1">
                  <a:lumMod val="50000"/>
                  <a:lumOff val="50000"/>
                </a:schemeClr>
              </a:gs>
              <a:gs pos="100000">
                <a:schemeClr val="bg2">
                  <a:lumMod val="25000"/>
                </a:schemeClr>
              </a:gs>
            </a:gsLst>
            <a:lin ang="36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sp>
        <p:nvSpPr>
          <p:cNvPr id="40" name="Round Same Side Corner Rectangle 39"/>
          <p:cNvSpPr/>
          <p:nvPr/>
        </p:nvSpPr>
        <p:spPr bwMode="auto">
          <a:xfrm flipH="1">
            <a:off x="3529264" y="786063"/>
            <a:ext cx="5062010" cy="898357"/>
          </a:xfrm>
          <a:prstGeom prst="round2SameRect">
            <a:avLst>
              <a:gd name="adj1" fmla="val 13277"/>
              <a:gd name="adj2" fmla="val 0"/>
            </a:avLst>
          </a:prstGeom>
          <a:gradFill flip="none" rotWithShape="1">
            <a:gsLst>
              <a:gs pos="0">
                <a:schemeClr val="accent1">
                  <a:lumMod val="75000"/>
                  <a:alpha val="80000"/>
                </a:schemeClr>
              </a:gs>
              <a:gs pos="52000">
                <a:srgbClr xmlns:mc="http://schemas.openxmlformats.org/markup-compatibility/2006" xmlns:a14="http://schemas.microsoft.com/office/drawing/2007/7/7/main" val="C00000" mc:Ignorable="">
                  <a:alpha val="70000"/>
                </a:srgbClr>
              </a:gs>
              <a:gs pos="100000">
                <a:schemeClr val="accent1">
                  <a:lumMod val="50000"/>
                  <a:alpha val="80000"/>
                </a:schemeClr>
              </a:gs>
            </a:gsLst>
            <a:lin ang="270000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sp>
        <p:nvSpPr>
          <p:cNvPr id="41" name="Rectangle 40"/>
          <p:cNvSpPr/>
          <p:nvPr/>
        </p:nvSpPr>
        <p:spPr bwMode="auto">
          <a:xfrm>
            <a:off x="0" y="1283366"/>
            <a:ext cx="9144000" cy="481263"/>
          </a:xfrm>
          <a:prstGeom prst="rect">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p:spPr>
        <p:txBody>
          <a:bodyPr vert="horz" wrap="square" lIns="4297680" tIns="45710" rIns="0" bIns="41145" numCol="1" rtlCol="0" anchor="ctr" anchorCtr="1" compatLnSpc="1">
            <a:prstTxWarp prst="textNoShape">
              <a:avLst/>
            </a:prstTxWarp>
          </a:bodyPr>
          <a:lstStyle/>
          <a:p>
            <a:pPr algn="r" defTabSz="914099"/>
            <a:r>
              <a:rPr lang="en-US" sz="2400" dirty="0" smtClean="0">
                <a:gradFill flip="none" rotWithShape="1">
                  <a:gsLst>
                    <a:gs pos="0">
                      <a:schemeClr val="bg2"/>
                    </a:gs>
                    <a:gs pos="50000">
                      <a:schemeClr val="bg1">
                        <a:lumMod val="95000"/>
                      </a:schemeClr>
                    </a:gs>
                    <a:gs pos="100000">
                      <a:schemeClr val="bg1">
                        <a:lumMod val="95000"/>
                      </a:schemeClr>
                    </a:gs>
                  </a:gsLst>
                  <a:lin ang="5400000" scaled="1"/>
                  <a:tileRect/>
                </a:gradFill>
                <a:latin typeface="+mj-lt"/>
              </a:rPr>
              <a:t>Gain Visibility and Control</a:t>
            </a:r>
          </a:p>
        </p:txBody>
      </p:sp>
      <p:sp>
        <p:nvSpPr>
          <p:cNvPr id="45" name="TextBox 44"/>
          <p:cNvSpPr txBox="1"/>
          <p:nvPr/>
        </p:nvSpPr>
        <p:spPr>
          <a:xfrm>
            <a:off x="3481139" y="845934"/>
            <a:ext cx="5157536" cy="341632"/>
          </a:xfrm>
          <a:prstGeom prst="rect">
            <a:avLst/>
          </a:prstGeom>
          <a:noFill/>
        </p:spPr>
        <p:txBody>
          <a:bodyPr wrap="square" rtlCol="0">
            <a:spAutoFit/>
          </a:bodyPr>
          <a:lstStyle/>
          <a:p>
            <a:pPr indent="-396875" algn="ctr">
              <a:lnSpc>
                <a:spcPct val="90000"/>
              </a:lnSpc>
              <a:spcBef>
                <a:spcPct val="20000"/>
              </a:spcBef>
              <a:buClr>
                <a:srgbClr xmlns:mc="http://schemas.openxmlformats.org/markup-compatibility/2006" xmlns:a14="http://schemas.microsoft.com/office/drawing/2007/7/7/main" val="777777" mc:Ignorable=""/>
              </a:buClr>
            </a:pPr>
            <a:r>
              <a:rPr lang="en-US" dirty="0" smtClean="0">
                <a:gradFill flip="none" rotWithShape="1">
                  <a:gsLst>
                    <a:gs pos="0">
                      <a:schemeClr val="bg2"/>
                    </a:gs>
                    <a:gs pos="50000">
                      <a:schemeClr val="bg1">
                        <a:lumMod val="95000"/>
                      </a:schemeClr>
                    </a:gs>
                    <a:gs pos="100000">
                      <a:schemeClr val="bg1">
                        <a:lumMod val="95000"/>
                      </a:schemeClr>
                    </a:gs>
                  </a:gsLst>
                  <a:lin ang="5400000" scaled="1"/>
                  <a:tileRect/>
                </a:gradFill>
                <a:latin typeface="+mj-lt"/>
              </a:rPr>
              <a:t>CONTROL</a:t>
            </a:r>
            <a:r>
              <a:rPr lang="en-US" dirty="0" smtClean="0">
                <a:solidFill>
                  <a:srgbClr xmlns:mc="http://schemas.openxmlformats.org/markup-compatibility/2006" xmlns:a14="http://schemas.microsoft.com/office/drawing/2007/7/7/main" val="FF0000" mc:Ignorable=""/>
                </a:solidFill>
                <a:latin typeface="+mj-lt"/>
              </a:rPr>
              <a:t> </a:t>
            </a:r>
            <a:r>
              <a:rPr lang="en-US" dirty="0" smtClean="0">
                <a:gradFill flip="none" rotWithShape="1">
                  <a:gsLst>
                    <a:gs pos="0">
                      <a:srgbClr xmlns:mc="http://schemas.openxmlformats.org/markup-compatibility/2006" xmlns:a14="http://schemas.microsoft.com/office/drawing/2007/7/7/main" val="828282" mc:Ignorable="">
                        <a:shade val="30000"/>
                        <a:satMod val="115000"/>
                      </a:srgbClr>
                    </a:gs>
                    <a:gs pos="50000">
                      <a:srgbClr xmlns:mc="http://schemas.openxmlformats.org/markup-compatibility/2006" xmlns:a14="http://schemas.microsoft.com/office/drawing/2007/7/7/main" val="828282" mc:Ignorable="">
                        <a:shade val="67500"/>
                        <a:satMod val="115000"/>
                      </a:srgbClr>
                    </a:gs>
                    <a:gs pos="100000">
                      <a:srgbClr xmlns:mc="http://schemas.openxmlformats.org/markup-compatibility/2006" xmlns:a14="http://schemas.microsoft.com/office/drawing/2007/7/7/main" val="828282" mc:Ignorable="">
                        <a:shade val="100000"/>
                        <a:satMod val="115000"/>
                      </a:srgbClr>
                    </a:gs>
                  </a:gsLst>
                  <a:lin ang="16200000" scaled="1"/>
                  <a:tileRect/>
                </a:gradFill>
                <a:latin typeface="+mj-lt"/>
                <a:cs typeface="Calibri"/>
              </a:rPr>
              <a:t>• </a:t>
            </a:r>
            <a:r>
              <a:rPr lang="en-US" dirty="0" smtClean="0">
                <a:gradFill flip="none" rotWithShape="1">
                  <a:gsLst>
                    <a:gs pos="0">
                      <a:srgbClr xmlns:mc="http://schemas.openxmlformats.org/markup-compatibility/2006" xmlns:a14="http://schemas.microsoft.com/office/drawing/2007/7/7/main" val="828282" mc:Ignorable="">
                        <a:shade val="30000"/>
                        <a:satMod val="115000"/>
                      </a:srgbClr>
                    </a:gs>
                    <a:gs pos="50000">
                      <a:srgbClr xmlns:mc="http://schemas.openxmlformats.org/markup-compatibility/2006" xmlns:a14="http://schemas.microsoft.com/office/drawing/2007/7/7/main" val="828282" mc:Ignorable="">
                        <a:shade val="67500"/>
                        <a:satMod val="115000"/>
                      </a:srgbClr>
                    </a:gs>
                    <a:gs pos="100000">
                      <a:srgbClr xmlns:mc="http://schemas.openxmlformats.org/markup-compatibility/2006" xmlns:a14="http://schemas.microsoft.com/office/drawing/2007/7/7/main" val="828282" mc:Ignorable="">
                        <a:shade val="100000"/>
                        <a:satMod val="115000"/>
                      </a:srgbClr>
                    </a:gs>
                  </a:gsLst>
                  <a:lin ang="16200000" scaled="1"/>
                  <a:tileRect/>
                </a:gradFill>
                <a:latin typeface="+mj-lt"/>
              </a:rPr>
              <a:t>OPTIMIZATION</a:t>
            </a:r>
            <a:r>
              <a:rPr lang="en-US" dirty="0" smtClean="0">
                <a:gradFill flip="none" rotWithShape="1">
                  <a:gsLst>
                    <a:gs pos="0">
                      <a:srgbClr xmlns:mc="http://schemas.openxmlformats.org/markup-compatibility/2006" xmlns:a14="http://schemas.microsoft.com/office/drawing/2007/7/7/main" val="828282" mc:Ignorable="">
                        <a:shade val="30000"/>
                        <a:satMod val="115000"/>
                      </a:srgbClr>
                    </a:gs>
                    <a:gs pos="50000">
                      <a:srgbClr xmlns:mc="http://schemas.openxmlformats.org/markup-compatibility/2006" xmlns:a14="http://schemas.microsoft.com/office/drawing/2007/7/7/main" val="828282" mc:Ignorable="">
                        <a:shade val="67500"/>
                        <a:satMod val="115000"/>
                      </a:srgbClr>
                    </a:gs>
                    <a:gs pos="100000">
                      <a:srgbClr xmlns:mc="http://schemas.openxmlformats.org/markup-compatibility/2006" xmlns:a14="http://schemas.microsoft.com/office/drawing/2007/7/7/main" val="828282" mc:Ignorable="">
                        <a:shade val="100000"/>
                        <a:satMod val="115000"/>
                      </a:srgbClr>
                    </a:gs>
                  </a:gsLst>
                  <a:lin ang="16200000" scaled="1"/>
                  <a:tileRect/>
                </a:gradFill>
                <a:latin typeface="+mj-lt"/>
                <a:cs typeface="Calibri"/>
              </a:rPr>
              <a:t> • </a:t>
            </a:r>
            <a:r>
              <a:rPr lang="en-US" dirty="0" smtClean="0">
                <a:gradFill flip="none" rotWithShape="1">
                  <a:gsLst>
                    <a:gs pos="0">
                      <a:srgbClr xmlns:mc="http://schemas.openxmlformats.org/markup-compatibility/2006" xmlns:a14="http://schemas.microsoft.com/office/drawing/2007/7/7/main" val="828282" mc:Ignorable="">
                        <a:shade val="30000"/>
                        <a:satMod val="115000"/>
                      </a:srgbClr>
                    </a:gs>
                    <a:gs pos="50000">
                      <a:srgbClr xmlns:mc="http://schemas.openxmlformats.org/markup-compatibility/2006" xmlns:a14="http://schemas.microsoft.com/office/drawing/2007/7/7/main" val="828282" mc:Ignorable="">
                        <a:shade val="67500"/>
                        <a:satMod val="115000"/>
                      </a:srgbClr>
                    </a:gs>
                    <a:gs pos="100000">
                      <a:srgbClr xmlns:mc="http://schemas.openxmlformats.org/markup-compatibility/2006" xmlns:a14="http://schemas.microsoft.com/office/drawing/2007/7/7/main" val="828282" mc:Ignorable="">
                        <a:shade val="100000"/>
                        <a:satMod val="115000"/>
                      </a:srgbClr>
                    </a:gs>
                  </a:gsLst>
                  <a:lin ang="16200000" scaled="1"/>
                  <a:tileRect/>
                </a:gradFill>
                <a:latin typeface="+mj-lt"/>
              </a:rPr>
              <a:t>EFFICIENCIES</a:t>
            </a:r>
          </a:p>
        </p:txBody>
      </p:sp>
      <p:pic>
        <p:nvPicPr>
          <p:cNvPr id="46" name="Picture 5" descr="C:\Program Files\Microsoft Resource DVD Artwork\DVD_ART\BoxShots_Logos\People Ready\PRB man 3 silouette people ready.png"/>
          <p:cNvPicPr>
            <a:picLocks noChangeAspect="1" noChangeArrowheads="1"/>
          </p:cNvPicPr>
          <p:nvPr/>
        </p:nvPicPr>
        <p:blipFill>
          <a:blip r:embed="rId3" cstate="print">
            <a:lum bright="87000"/>
          </a:blip>
          <a:srcRect/>
          <a:stretch>
            <a:fillRect/>
          </a:stretch>
        </p:blipFill>
        <p:spPr bwMode="auto">
          <a:xfrm rot="-120000" flipH="1">
            <a:off x="880456" y="4292281"/>
            <a:ext cx="466575" cy="1168164"/>
          </a:xfrm>
          <a:prstGeom prst="rect">
            <a:avLst/>
          </a:prstGeom>
          <a:noFill/>
          <a:effectLst>
            <a:outerShdw blurRad="50800" dist="38100" dir="2700000" algn="tl" rotWithShape="0">
              <a:prstClr val="black">
                <a:alpha val="40000"/>
              </a:prstClr>
            </a:outerShdw>
          </a:effectLst>
        </p:spPr>
      </p:pic>
      <p:sp>
        <p:nvSpPr>
          <p:cNvPr id="51" name="TextBox 50"/>
          <p:cNvSpPr txBox="1"/>
          <p:nvPr/>
        </p:nvSpPr>
        <p:spPr>
          <a:xfrm>
            <a:off x="520383" y="5465207"/>
            <a:ext cx="1260281" cy="523220"/>
          </a:xfrm>
          <a:prstGeom prst="rect">
            <a:avLst/>
          </a:prstGeom>
          <a:noFill/>
          <a:ln w="12700">
            <a:noFill/>
            <a:prstDash val="sysDash"/>
          </a:ln>
        </p:spPr>
        <p:txBody>
          <a:bodyPr wrap="none" rtlCol="0">
            <a:spAutoFit/>
          </a:bodyPr>
          <a:lstStyle/>
          <a:p>
            <a:pPr algn="ctr"/>
            <a:r>
              <a:rPr lang="en-US" sz="1400" dirty="0" smtClean="0">
                <a:gradFill flip="none" rotWithShape="1">
                  <a:gsLst>
                    <a:gs pos="0">
                      <a:schemeClr val="bg2"/>
                    </a:gs>
                    <a:gs pos="50000">
                      <a:schemeClr val="bg1">
                        <a:lumMod val="95000"/>
                      </a:schemeClr>
                    </a:gs>
                    <a:gs pos="100000">
                      <a:schemeClr val="bg1">
                        <a:lumMod val="95000"/>
                      </a:schemeClr>
                    </a:gs>
                  </a:gsLst>
                  <a:lin ang="5400000" scaled="1"/>
                  <a:tileRect/>
                </a:gradFill>
                <a:latin typeface="+mj-lt"/>
              </a:rPr>
              <a:t>Database </a:t>
            </a:r>
          </a:p>
          <a:p>
            <a:pPr algn="ctr"/>
            <a:r>
              <a:rPr lang="en-US" sz="1400" dirty="0" smtClean="0">
                <a:gradFill flip="none" rotWithShape="1">
                  <a:gsLst>
                    <a:gs pos="0">
                      <a:schemeClr val="bg2"/>
                    </a:gs>
                    <a:gs pos="50000">
                      <a:schemeClr val="bg1">
                        <a:lumMod val="95000"/>
                      </a:schemeClr>
                    </a:gs>
                    <a:gs pos="100000">
                      <a:schemeClr val="bg1">
                        <a:lumMod val="95000"/>
                      </a:schemeClr>
                    </a:gs>
                  </a:gsLst>
                  <a:lin ang="5400000" scaled="1"/>
                  <a:tileRect/>
                </a:gradFill>
                <a:latin typeface="+mj-lt"/>
              </a:rPr>
              <a:t>Administrator</a:t>
            </a:r>
            <a:endParaRPr lang="en-US" sz="1400" dirty="0">
              <a:gradFill flip="none" rotWithShape="1">
                <a:gsLst>
                  <a:gs pos="0">
                    <a:schemeClr val="bg2"/>
                  </a:gs>
                  <a:gs pos="50000">
                    <a:schemeClr val="bg1">
                      <a:lumMod val="95000"/>
                    </a:schemeClr>
                  </a:gs>
                  <a:gs pos="100000">
                    <a:schemeClr val="bg1">
                      <a:lumMod val="95000"/>
                    </a:schemeClr>
                  </a:gs>
                </a:gsLst>
                <a:lin ang="5400000" scaled="1"/>
                <a:tileRect/>
              </a:gradFill>
              <a:latin typeface="+mj-lt"/>
            </a:endParaRPr>
          </a:p>
        </p:txBody>
      </p:sp>
      <p:grpSp>
        <p:nvGrpSpPr>
          <p:cNvPr id="56" name="Group 55"/>
          <p:cNvGrpSpPr/>
          <p:nvPr/>
        </p:nvGrpSpPr>
        <p:grpSpPr>
          <a:xfrm>
            <a:off x="176462" y="3866142"/>
            <a:ext cx="1291134" cy="409124"/>
            <a:chOff x="227592" y="4124868"/>
            <a:chExt cx="1595653" cy="505618"/>
          </a:xfrm>
        </p:grpSpPr>
        <p:pic>
          <p:nvPicPr>
            <p:cNvPr id="54" name="Picture 53" descr="SQL08r2_h_rgb_r.png"/>
            <p:cNvPicPr>
              <a:picLocks noChangeAspect="1"/>
            </p:cNvPicPr>
            <p:nvPr/>
          </p:nvPicPr>
          <p:blipFill>
            <a:blip r:embed="rId4" cstate="print"/>
            <a:stretch>
              <a:fillRect/>
            </a:stretch>
          </p:blipFill>
          <p:spPr>
            <a:xfrm>
              <a:off x="227592" y="4124868"/>
              <a:ext cx="1484006" cy="275097"/>
            </a:xfrm>
            <a:prstGeom prst="rect">
              <a:avLst/>
            </a:prstGeom>
          </p:spPr>
        </p:pic>
        <p:sp>
          <p:nvSpPr>
            <p:cNvPr id="55" name="TextBox 54"/>
            <p:cNvSpPr txBox="1"/>
            <p:nvPr/>
          </p:nvSpPr>
          <p:spPr>
            <a:xfrm>
              <a:off x="436094" y="4383247"/>
              <a:ext cx="1387151" cy="247239"/>
            </a:xfrm>
            <a:prstGeom prst="rect">
              <a:avLst/>
            </a:prstGeom>
            <a:noFill/>
            <a:ln w="12700">
              <a:noFill/>
              <a:prstDash val="sysDash"/>
            </a:ln>
          </p:spPr>
          <p:txBody>
            <a:bodyPr wrap="none" rtlCol="0">
              <a:spAutoFit/>
            </a:bodyPr>
            <a:lstStyle/>
            <a:p>
              <a:pPr algn="ctr"/>
              <a:r>
                <a:rPr lang="en-US" sz="700" dirty="0" smtClean="0">
                  <a:gradFill flip="none" rotWithShape="1">
                    <a:gsLst>
                      <a:gs pos="0">
                        <a:schemeClr val="bg2"/>
                      </a:gs>
                      <a:gs pos="50000">
                        <a:schemeClr val="bg1">
                          <a:lumMod val="95000"/>
                        </a:schemeClr>
                      </a:gs>
                      <a:gs pos="100000">
                        <a:schemeClr val="bg1">
                          <a:lumMod val="95000"/>
                        </a:schemeClr>
                      </a:gs>
                    </a:gsLst>
                    <a:lin ang="5400000" scaled="1"/>
                    <a:tileRect/>
                  </a:gradFill>
                  <a:latin typeface="+mj-lt"/>
                </a:rPr>
                <a:t>MANAGEMENT STUDIO</a:t>
              </a:r>
              <a:endParaRPr lang="en-US" sz="700" dirty="0">
                <a:gradFill flip="none" rotWithShape="1">
                  <a:gsLst>
                    <a:gs pos="0">
                      <a:schemeClr val="bg2"/>
                    </a:gs>
                    <a:gs pos="50000">
                      <a:schemeClr val="bg1">
                        <a:lumMod val="95000"/>
                      </a:schemeClr>
                    </a:gs>
                    <a:gs pos="100000">
                      <a:schemeClr val="bg1">
                        <a:lumMod val="95000"/>
                      </a:schemeClr>
                    </a:gs>
                  </a:gsLst>
                  <a:lin ang="5400000" scaled="1"/>
                  <a:tileRect/>
                </a:gradFill>
                <a:latin typeface="+mj-lt"/>
              </a:endParaRPr>
            </a:p>
          </p:txBody>
        </p:sp>
      </p:grpSp>
      <p:grpSp>
        <p:nvGrpSpPr>
          <p:cNvPr id="60" name="Group 59"/>
          <p:cNvGrpSpPr/>
          <p:nvPr/>
        </p:nvGrpSpPr>
        <p:grpSpPr>
          <a:xfrm>
            <a:off x="1575325" y="4438912"/>
            <a:ext cx="870264" cy="819244"/>
            <a:chOff x="548632" y="1759880"/>
            <a:chExt cx="870264" cy="819244"/>
          </a:xfrm>
        </p:grpSpPr>
        <p:sp>
          <p:nvSpPr>
            <p:cNvPr id="58" name="Oval 57"/>
            <p:cNvSpPr/>
            <p:nvPr/>
          </p:nvSpPr>
          <p:spPr bwMode="auto">
            <a:xfrm>
              <a:off x="602677" y="1759880"/>
              <a:ext cx="816219" cy="819244"/>
            </a:xfrm>
            <a:prstGeom prst="ellipse">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xmlns:mc="http://schemas.openxmlformats.org/markup-compatibility/2006" xmlns:a14="http://schemas.microsoft.com/office/drawing/2007/7/7/main" val="FFFFFF" mc:Ignorable="">
                      <a:alpha val="33000"/>
                    </a:srgbClr>
                  </a:gs>
                  <a:gs pos="50000">
                    <a:srgbClr xmlns:mc="http://schemas.openxmlformats.org/markup-compatibility/2006" xmlns:a14="http://schemas.microsoft.com/office/drawing/2007/7/7/main" val="FFFFFF" mc:Ignorable="">
                      <a:alpha val="0"/>
                    </a:srgbClr>
                  </a:gs>
                  <a:gs pos="100000">
                    <a:srgbClr xmlns:mc="http://schemas.openxmlformats.org/markup-compatibility/2006" xmlns:a14="http://schemas.microsoft.com/office/drawing/2007/7/7/main" val="000000" mc:Ignorable="">
                      <a:alpha val="45000"/>
                    </a:srgbClr>
                  </a:gs>
                </a:gsLst>
                <a:lin ang="108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pic>
          <p:nvPicPr>
            <p:cNvPr id="59" name="Picture 3" descr="C:\Users\mollie\Desktop\desktop files are all in here\jpegs pngs\laptop.png"/>
            <p:cNvPicPr>
              <a:picLocks noChangeAspect="1" noChangeArrowheads="1"/>
            </p:cNvPicPr>
            <p:nvPr/>
          </p:nvPicPr>
          <p:blipFill>
            <a:blip r:embed="rId5" cstate="print"/>
            <a:srcRect/>
            <a:stretch>
              <a:fillRect/>
            </a:stretch>
          </p:blipFill>
          <p:spPr bwMode="auto">
            <a:xfrm flipH="1">
              <a:off x="548632" y="1860331"/>
              <a:ext cx="859753" cy="696398"/>
            </a:xfrm>
            <a:prstGeom prst="rect">
              <a:avLst/>
            </a:prstGeom>
            <a:noFill/>
          </p:spPr>
        </p:pic>
      </p:grpSp>
      <p:pic>
        <p:nvPicPr>
          <p:cNvPr id="61" name="Picture 60" descr="InstallWizard.png"/>
          <p:cNvPicPr>
            <a:picLocks noChangeAspect="1"/>
          </p:cNvPicPr>
          <p:nvPr/>
        </p:nvPicPr>
        <p:blipFill>
          <a:blip r:embed="rId6" cstate="print"/>
          <a:stretch>
            <a:fillRect/>
          </a:stretch>
        </p:blipFill>
        <p:spPr>
          <a:xfrm>
            <a:off x="4313573" y="3354135"/>
            <a:ext cx="3124200" cy="2972670"/>
          </a:xfrm>
          <a:prstGeom prst="rect">
            <a:avLst/>
          </a:prstGeom>
          <a:effectLst>
            <a:outerShdw blurRad="63500" sx="102000" sy="102000" algn="ctr" rotWithShape="0">
              <a:prstClr val="black">
                <a:alpha val="40000"/>
              </a:prstClr>
            </a:outerShdw>
          </a:effectLst>
        </p:spPr>
      </p:pic>
      <p:sp>
        <p:nvSpPr>
          <p:cNvPr id="64" name="BULLETS - SOLUTION"/>
          <p:cNvSpPr txBox="1"/>
          <p:nvPr/>
        </p:nvSpPr>
        <p:spPr>
          <a:xfrm>
            <a:off x="1132093" y="1919080"/>
            <a:ext cx="7434391" cy="1100281"/>
          </a:xfrm>
          <a:prstGeom prst="rect">
            <a:avLst/>
          </a:prstGeom>
          <a:noFill/>
        </p:spPr>
        <p:txBody>
          <a:bodyPr wrap="square" lIns="91420" tIns="45710" rIns="91420" bIns="45710" rtlCol="0">
            <a:spAutoFit/>
          </a:bodyPr>
          <a:lstStyle/>
          <a:p>
            <a:pPr algn="r">
              <a:spcAft>
                <a:spcPts val="300"/>
              </a:spcAft>
              <a:buClr>
                <a:schemeClr val="bg1"/>
              </a:buClr>
              <a:buSzPct val="100000"/>
            </a:pPr>
            <a:r>
              <a:rPr lang="en-US" sz="1600" dirty="0" smtClean="0">
                <a:gradFill>
                  <a:gsLst>
                    <a:gs pos="0">
                      <a:schemeClr val="bg1"/>
                    </a:gs>
                    <a:gs pos="100000">
                      <a:schemeClr val="bg1"/>
                    </a:gs>
                  </a:gsLst>
                  <a:lin ang="5400000" scaled="0"/>
                </a:gradFill>
                <a:latin typeface="Segoe UI" pitchFamily="34" charset="0"/>
                <a:ea typeface="Segoe UI" pitchFamily="34" charset="0"/>
                <a:cs typeface="Segoe UI" pitchFamily="34" charset="0"/>
              </a:rPr>
              <a:t>New wizards in SSMS – fast and easy setup</a:t>
            </a:r>
          </a:p>
          <a:p>
            <a:pPr marL="223838" indent="-47625" algn="r">
              <a:spcAft>
                <a:spcPts val="300"/>
              </a:spcAft>
              <a:buClr>
                <a:schemeClr val="bg1"/>
              </a:buClr>
              <a:buSzPct val="100000"/>
            </a:pPr>
            <a:r>
              <a:rPr lang="en-US" sz="1400" dirty="0" smtClean="0">
                <a:gradFill>
                  <a:gsLst>
                    <a:gs pos="0">
                      <a:schemeClr val="bg1"/>
                    </a:gs>
                    <a:gs pos="100000">
                      <a:schemeClr val="bg1"/>
                    </a:gs>
                  </a:gsLst>
                  <a:lin ang="5400000" scaled="0"/>
                </a:gradFill>
                <a:latin typeface="Segoe UI" pitchFamily="34" charset="0"/>
                <a:ea typeface="Segoe UI" pitchFamily="34" charset="0"/>
                <a:cs typeface="Segoe UI" pitchFamily="34" charset="0"/>
              </a:rPr>
              <a:t>Create a Control Point</a:t>
            </a:r>
          </a:p>
          <a:p>
            <a:pPr marL="223838" indent="-47625" algn="r">
              <a:spcAft>
                <a:spcPts val="300"/>
              </a:spcAft>
              <a:buClr>
                <a:schemeClr val="bg1"/>
              </a:buClr>
              <a:buSzPct val="100000"/>
            </a:pPr>
            <a:r>
              <a:rPr lang="en-US" sz="1400" dirty="0" smtClean="0">
                <a:gradFill>
                  <a:gsLst>
                    <a:gs pos="0">
                      <a:schemeClr val="bg1"/>
                    </a:gs>
                    <a:gs pos="100000">
                      <a:schemeClr val="bg1"/>
                    </a:gs>
                  </a:gsLst>
                  <a:lin ang="5400000" scaled="0"/>
                </a:gradFill>
                <a:latin typeface="Segoe UI" pitchFamily="34" charset="0"/>
                <a:ea typeface="Segoe UI" pitchFamily="34" charset="0"/>
                <a:cs typeface="Segoe UI" pitchFamily="34" charset="0"/>
              </a:rPr>
              <a:t>Enroll instances</a:t>
            </a:r>
          </a:p>
          <a:p>
            <a:pPr marL="223838" indent="-47625" algn="r">
              <a:spcAft>
                <a:spcPts val="300"/>
              </a:spcAft>
              <a:buClr>
                <a:schemeClr val="bg1"/>
              </a:buClr>
              <a:buSzPct val="100000"/>
            </a:pPr>
            <a:r>
              <a:rPr lang="en-US" sz="1400" dirty="0" smtClean="0">
                <a:gradFill>
                  <a:gsLst>
                    <a:gs pos="0">
                      <a:schemeClr val="bg1"/>
                    </a:gs>
                    <a:gs pos="100000">
                      <a:schemeClr val="bg1"/>
                    </a:gs>
                  </a:gsLst>
                  <a:lin ang="5400000" scaled="0"/>
                </a:gradFill>
                <a:latin typeface="Segoe UI" pitchFamily="34" charset="0"/>
                <a:ea typeface="Segoe UI" pitchFamily="34" charset="0"/>
                <a:cs typeface="Segoe UI" pitchFamily="34" charset="0"/>
              </a:rPr>
              <a:t>Insights refreshed every 15 minutes</a:t>
            </a:r>
          </a:p>
        </p:txBody>
      </p:sp>
      <p:grpSp>
        <p:nvGrpSpPr>
          <p:cNvPr id="71" name="Group 70"/>
          <p:cNvGrpSpPr/>
          <p:nvPr/>
        </p:nvGrpSpPr>
        <p:grpSpPr>
          <a:xfrm>
            <a:off x="3386036" y="4523321"/>
            <a:ext cx="689712" cy="672662"/>
            <a:chOff x="-1362425" y="5357510"/>
            <a:chExt cx="689712" cy="672662"/>
          </a:xfrm>
        </p:grpSpPr>
        <p:pic>
          <p:nvPicPr>
            <p:cNvPr id="68" name="Picture 9" descr="C:\Presentations Documents\Software\DVD Art\DVD_ART36\Artwork_Imagery\Icons - Illustrations\_ WINDOWS SERVER ICONS\Hardware\Virtual Servers 2.png"/>
            <p:cNvPicPr>
              <a:picLocks noChangeAspect="1" noChangeArrowheads="1"/>
            </p:cNvPicPr>
            <p:nvPr/>
          </p:nvPicPr>
          <p:blipFill>
            <a:blip r:embed="rId7" cstate="print"/>
            <a:srcRect/>
            <a:stretch>
              <a:fillRect/>
            </a:stretch>
          </p:blipFill>
          <p:spPr bwMode="auto">
            <a:xfrm>
              <a:off x="-1362425" y="5357510"/>
              <a:ext cx="411940" cy="672662"/>
            </a:xfrm>
            <a:prstGeom prst="rect">
              <a:avLst/>
            </a:prstGeom>
            <a:noFill/>
          </p:spPr>
        </p:pic>
        <p:pic>
          <p:nvPicPr>
            <p:cNvPr id="69" name="Picture 7" descr="C:\Presentations Documents\Software\DVD Art\DVD_ART36\Artwork_Imagery\Icons - Illustrations\_ SUPER VISTA STYLE\database.png"/>
            <p:cNvPicPr>
              <a:picLocks noChangeAspect="1" noChangeArrowheads="1"/>
            </p:cNvPicPr>
            <p:nvPr/>
          </p:nvPicPr>
          <p:blipFill>
            <a:blip r:embed="rId8" cstate="print"/>
            <a:srcRect/>
            <a:stretch>
              <a:fillRect/>
            </a:stretch>
          </p:blipFill>
          <p:spPr bwMode="auto">
            <a:xfrm>
              <a:off x="-1085277" y="5617608"/>
              <a:ext cx="412564" cy="412564"/>
            </a:xfrm>
            <a:prstGeom prst="rect">
              <a:avLst/>
            </a:prstGeom>
            <a:noFill/>
          </p:spPr>
        </p:pic>
      </p:grpSp>
      <p:grpSp>
        <p:nvGrpSpPr>
          <p:cNvPr id="72" name="Group 71"/>
          <p:cNvGrpSpPr/>
          <p:nvPr/>
        </p:nvGrpSpPr>
        <p:grpSpPr>
          <a:xfrm>
            <a:off x="2614454" y="4580029"/>
            <a:ext cx="572140" cy="490341"/>
            <a:chOff x="-2150050" y="5398176"/>
            <a:chExt cx="572140" cy="490341"/>
          </a:xfrm>
        </p:grpSpPr>
        <p:sp>
          <p:nvSpPr>
            <p:cNvPr id="67" name="Isosceles Triangle 66"/>
            <p:cNvSpPr/>
            <p:nvPr/>
          </p:nvSpPr>
          <p:spPr bwMode="auto">
            <a:xfrm rot="5400000">
              <a:off x="-1964772" y="5501656"/>
              <a:ext cx="482321" cy="291402"/>
            </a:xfrm>
            <a:prstGeom prst="triangle">
              <a:avLst/>
            </a:prstGeom>
            <a:gradFill>
              <a:gsLst>
                <a:gs pos="0">
                  <a:schemeClr val="bg1">
                    <a:lumMod val="95000"/>
                  </a:schemeClr>
                </a:gs>
                <a:gs pos="100000">
                  <a:schemeClr val="bg1">
                    <a:lumMod val="75000"/>
                    <a:alpha val="0"/>
                  </a:schemeClr>
                </a:gs>
              </a:gsLst>
              <a:lin ang="5400000" scaled="0"/>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70" name="Isosceles Triangle 69"/>
            <p:cNvSpPr/>
            <p:nvPr/>
          </p:nvSpPr>
          <p:spPr bwMode="auto">
            <a:xfrm rot="16200000">
              <a:off x="-2245510" y="5493636"/>
              <a:ext cx="482321" cy="291402"/>
            </a:xfrm>
            <a:prstGeom prst="triangle">
              <a:avLst/>
            </a:prstGeom>
            <a:gradFill>
              <a:gsLst>
                <a:gs pos="0">
                  <a:schemeClr val="bg1">
                    <a:lumMod val="95000"/>
                  </a:schemeClr>
                </a:gs>
                <a:gs pos="100000">
                  <a:schemeClr val="bg1">
                    <a:lumMod val="75000"/>
                    <a:alpha val="0"/>
                  </a:schemeClr>
                </a:gs>
              </a:gsLst>
              <a:lin ang="5400000" scaled="0"/>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grpSp>
        <p:nvGrpSpPr>
          <p:cNvPr id="95" name="Group 94"/>
          <p:cNvGrpSpPr/>
          <p:nvPr/>
        </p:nvGrpSpPr>
        <p:grpSpPr>
          <a:xfrm>
            <a:off x="5181186" y="3384884"/>
            <a:ext cx="2987262" cy="2895910"/>
            <a:chOff x="6063501" y="3233435"/>
            <a:chExt cx="2994555" cy="2902980"/>
          </a:xfrm>
        </p:grpSpPr>
        <p:grpSp>
          <p:nvGrpSpPr>
            <p:cNvPr id="94" name="Group 93"/>
            <p:cNvGrpSpPr/>
            <p:nvPr/>
          </p:nvGrpSpPr>
          <p:grpSpPr>
            <a:xfrm>
              <a:off x="6063501" y="3233435"/>
              <a:ext cx="2994555" cy="2902980"/>
              <a:chOff x="6063501" y="3233435"/>
              <a:chExt cx="2994555" cy="2902980"/>
            </a:xfrm>
          </p:grpSpPr>
          <p:sp>
            <p:nvSpPr>
              <p:cNvPr id="92" name="Oval 91"/>
              <p:cNvSpPr/>
              <p:nvPr/>
            </p:nvSpPr>
            <p:spPr bwMode="auto">
              <a:xfrm rot="11452037">
                <a:off x="6063501" y="3315230"/>
                <a:ext cx="2934973" cy="2675361"/>
              </a:xfrm>
              <a:prstGeom prst="ellipse">
                <a:avLst/>
              </a:prstGeom>
              <a:solidFill>
                <a:srgbClr xmlns:mc="http://schemas.openxmlformats.org/markup-compatibility/2006" xmlns:a14="http://schemas.microsoft.com/office/drawing/2007/7/7/main" val="000000" mc:Ignorable="">
                  <a:alpha val="30196"/>
                </a:srgbClr>
              </a:solidFill>
              <a:ln w="3175" cap="flat" cmpd="sng" algn="ctr">
                <a:gradFill>
                  <a:gsLst>
                    <a:gs pos="0">
                      <a:schemeClr val="bg1"/>
                    </a:gs>
                    <a:gs pos="50000">
                      <a:schemeClr val="accent1">
                        <a:lumMod val="75000"/>
                      </a:schemeClr>
                    </a:gs>
                    <a:gs pos="100000">
                      <a:schemeClr val="accent1">
                        <a:lumMod val="60000"/>
                        <a:lumOff val="40000"/>
                      </a:schemeClr>
                    </a:gs>
                  </a:gsLst>
                  <a:lin ang="5400000" scaled="0"/>
                </a:gradFill>
                <a:prstDash val="solid"/>
                <a:round/>
                <a:headEnd type="none" w="med" len="med"/>
                <a:tailEnd type="none" w="med" len="med"/>
              </a:ln>
              <a:effectLst/>
            </p:spPr>
            <p:txBody>
              <a:bodyPr vert="horz" wrap="square" lIns="45710" tIns="91440" rIns="54852" bIns="41145" numCol="1" rtlCol="0" anchor="t" anchorCtr="0"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2000" dirty="0" smtClean="0">
                  <a:gradFill flip="none" rotWithShape="1">
                    <a:gsLst>
                      <a:gs pos="0">
                        <a:schemeClr val="bg1"/>
                      </a:gs>
                      <a:gs pos="52000">
                        <a:schemeClr val="bg1">
                          <a:lumMod val="95000"/>
                        </a:schemeClr>
                      </a:gs>
                      <a:gs pos="100000">
                        <a:schemeClr val="bg1">
                          <a:lumMod val="95000"/>
                        </a:schemeClr>
                      </a:gs>
                    </a:gsLst>
                    <a:lin ang="5400000" scaled="1"/>
                    <a:tileRect/>
                  </a:gradFill>
                  <a:latin typeface="Segoe" pitchFamily="34" charset="0"/>
                </a:endParaRPr>
              </a:p>
            </p:txBody>
          </p:sp>
          <p:sp>
            <p:nvSpPr>
              <p:cNvPr id="93" name="Oval 92"/>
              <p:cNvSpPr/>
              <p:nvPr/>
            </p:nvSpPr>
            <p:spPr bwMode="auto">
              <a:xfrm rot="21176286">
                <a:off x="6090589" y="3233435"/>
                <a:ext cx="2967467" cy="2902980"/>
              </a:xfrm>
              <a:prstGeom prst="ellipse">
                <a:avLst/>
              </a:prstGeom>
              <a:solidFill>
                <a:srgbClr xmlns:mc="http://schemas.openxmlformats.org/markup-compatibility/2006" xmlns:a14="http://schemas.microsoft.com/office/drawing/2007/7/7/main" val="000000" mc:Ignorable="">
                  <a:alpha val="30196"/>
                </a:srgbClr>
              </a:solidFill>
              <a:ln w="3175" cap="flat" cmpd="sng" algn="ctr">
                <a:gradFill>
                  <a:gsLst>
                    <a:gs pos="0">
                      <a:schemeClr val="bg1"/>
                    </a:gs>
                    <a:gs pos="50000">
                      <a:schemeClr val="accent1">
                        <a:lumMod val="75000"/>
                      </a:schemeClr>
                    </a:gs>
                    <a:gs pos="100000">
                      <a:schemeClr val="accent1">
                        <a:lumMod val="60000"/>
                        <a:lumOff val="40000"/>
                      </a:schemeClr>
                    </a:gs>
                  </a:gsLst>
                  <a:lin ang="5400000" scaled="0"/>
                </a:gradFill>
                <a:prstDash val="solid"/>
                <a:round/>
                <a:headEnd type="none" w="med" len="med"/>
                <a:tailEnd type="none" w="med" len="med"/>
              </a:ln>
              <a:effectLst/>
            </p:spPr>
            <p:txBody>
              <a:bodyPr vert="horz" wrap="square" lIns="45710" tIns="91440" rIns="54852" bIns="41145" numCol="1" rtlCol="0" anchor="t" anchorCtr="0"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2000" dirty="0" smtClean="0">
                  <a:gradFill flip="none" rotWithShape="1">
                    <a:gsLst>
                      <a:gs pos="0">
                        <a:schemeClr val="bg1"/>
                      </a:gs>
                      <a:gs pos="52000">
                        <a:schemeClr val="bg1">
                          <a:lumMod val="95000"/>
                        </a:schemeClr>
                      </a:gs>
                      <a:gs pos="100000">
                        <a:schemeClr val="bg1">
                          <a:lumMod val="95000"/>
                        </a:schemeClr>
                      </a:gs>
                    </a:gsLst>
                    <a:lin ang="5400000" scaled="1"/>
                    <a:tileRect/>
                  </a:gradFill>
                  <a:latin typeface="Segoe" pitchFamily="34" charset="0"/>
                </a:endParaRPr>
              </a:p>
            </p:txBody>
          </p:sp>
        </p:grpSp>
        <p:grpSp>
          <p:nvGrpSpPr>
            <p:cNvPr id="91" name="Group 90"/>
            <p:cNvGrpSpPr/>
            <p:nvPr/>
          </p:nvGrpSpPr>
          <p:grpSpPr>
            <a:xfrm>
              <a:off x="6385910" y="3913721"/>
              <a:ext cx="2502470" cy="1811652"/>
              <a:chOff x="6385910" y="3913721"/>
              <a:chExt cx="2502470" cy="1811652"/>
            </a:xfrm>
          </p:grpSpPr>
          <p:grpSp>
            <p:nvGrpSpPr>
              <p:cNvPr id="79" name="Group 78"/>
              <p:cNvGrpSpPr/>
              <p:nvPr/>
            </p:nvGrpSpPr>
            <p:grpSpPr>
              <a:xfrm>
                <a:off x="7428647" y="4138310"/>
                <a:ext cx="689712" cy="672662"/>
                <a:chOff x="-1362425" y="5357510"/>
                <a:chExt cx="689712" cy="672662"/>
              </a:xfrm>
            </p:grpSpPr>
            <p:pic>
              <p:nvPicPr>
                <p:cNvPr id="80" name="Picture 9" descr="C:\Presentations Documents\Software\DVD Art\DVD_ART36\Artwork_Imagery\Icons - Illustrations\_ WINDOWS SERVER ICONS\Hardware\Virtual Servers 2.png"/>
                <p:cNvPicPr>
                  <a:picLocks noChangeAspect="1" noChangeArrowheads="1"/>
                </p:cNvPicPr>
                <p:nvPr/>
              </p:nvPicPr>
              <p:blipFill>
                <a:blip r:embed="rId7" cstate="print"/>
                <a:srcRect/>
                <a:stretch>
                  <a:fillRect/>
                </a:stretch>
              </p:blipFill>
              <p:spPr bwMode="auto">
                <a:xfrm>
                  <a:off x="-1362425" y="5357510"/>
                  <a:ext cx="411940" cy="672662"/>
                </a:xfrm>
                <a:prstGeom prst="rect">
                  <a:avLst/>
                </a:prstGeom>
                <a:noFill/>
              </p:spPr>
            </p:pic>
            <p:pic>
              <p:nvPicPr>
                <p:cNvPr id="81" name="Picture 7" descr="C:\Presentations Documents\Software\DVD Art\DVD_ART36\Artwork_Imagery\Icons - Illustrations\_ SUPER VISTA STYLE\database.png"/>
                <p:cNvPicPr>
                  <a:picLocks noChangeAspect="1" noChangeArrowheads="1"/>
                </p:cNvPicPr>
                <p:nvPr/>
              </p:nvPicPr>
              <p:blipFill>
                <a:blip r:embed="rId8" cstate="print"/>
                <a:srcRect/>
                <a:stretch>
                  <a:fillRect/>
                </a:stretch>
              </p:blipFill>
              <p:spPr bwMode="auto">
                <a:xfrm>
                  <a:off x="-1085277" y="5617608"/>
                  <a:ext cx="412564" cy="412564"/>
                </a:xfrm>
                <a:prstGeom prst="rect">
                  <a:avLst/>
                </a:prstGeom>
                <a:noFill/>
              </p:spPr>
            </p:pic>
          </p:grpSp>
          <p:grpSp>
            <p:nvGrpSpPr>
              <p:cNvPr id="82" name="Group 81"/>
              <p:cNvGrpSpPr/>
              <p:nvPr/>
            </p:nvGrpSpPr>
            <p:grpSpPr>
              <a:xfrm>
                <a:off x="7974078" y="4667700"/>
                <a:ext cx="689712" cy="672662"/>
                <a:chOff x="-1362425" y="5357510"/>
                <a:chExt cx="689712" cy="672662"/>
              </a:xfrm>
            </p:grpSpPr>
            <p:pic>
              <p:nvPicPr>
                <p:cNvPr id="83" name="Picture 9" descr="C:\Presentations Documents\Software\DVD Art\DVD_ART36\Artwork_Imagery\Icons - Illustrations\_ WINDOWS SERVER ICONS\Hardware\Virtual Servers 2.png"/>
                <p:cNvPicPr>
                  <a:picLocks noChangeAspect="1" noChangeArrowheads="1"/>
                </p:cNvPicPr>
                <p:nvPr/>
              </p:nvPicPr>
              <p:blipFill>
                <a:blip r:embed="rId7" cstate="print"/>
                <a:srcRect/>
                <a:stretch>
                  <a:fillRect/>
                </a:stretch>
              </p:blipFill>
              <p:spPr bwMode="auto">
                <a:xfrm>
                  <a:off x="-1362425" y="5357510"/>
                  <a:ext cx="411940" cy="672662"/>
                </a:xfrm>
                <a:prstGeom prst="rect">
                  <a:avLst/>
                </a:prstGeom>
                <a:noFill/>
              </p:spPr>
            </p:pic>
            <p:pic>
              <p:nvPicPr>
                <p:cNvPr id="84" name="Picture 7" descr="C:\Presentations Documents\Software\DVD Art\DVD_ART36\Artwork_Imagery\Icons - Illustrations\_ SUPER VISTA STYLE\database.png"/>
                <p:cNvPicPr>
                  <a:picLocks noChangeAspect="1" noChangeArrowheads="1"/>
                </p:cNvPicPr>
                <p:nvPr/>
              </p:nvPicPr>
              <p:blipFill>
                <a:blip r:embed="rId8" cstate="print"/>
                <a:srcRect/>
                <a:stretch>
                  <a:fillRect/>
                </a:stretch>
              </p:blipFill>
              <p:spPr bwMode="auto">
                <a:xfrm>
                  <a:off x="-1085277" y="5617608"/>
                  <a:ext cx="412564" cy="412564"/>
                </a:xfrm>
                <a:prstGeom prst="rect">
                  <a:avLst/>
                </a:prstGeom>
                <a:noFill/>
              </p:spPr>
            </p:pic>
          </p:grpSp>
          <p:grpSp>
            <p:nvGrpSpPr>
              <p:cNvPr id="85" name="Group 84"/>
              <p:cNvGrpSpPr/>
              <p:nvPr/>
            </p:nvGrpSpPr>
            <p:grpSpPr>
              <a:xfrm>
                <a:off x="8198668" y="3913721"/>
                <a:ext cx="689712" cy="672662"/>
                <a:chOff x="-1362425" y="5357510"/>
                <a:chExt cx="689712" cy="672662"/>
              </a:xfrm>
            </p:grpSpPr>
            <p:pic>
              <p:nvPicPr>
                <p:cNvPr id="86" name="Picture 9" descr="C:\Presentations Documents\Software\DVD Art\DVD_ART36\Artwork_Imagery\Icons - Illustrations\_ WINDOWS SERVER ICONS\Hardware\Virtual Servers 2.png"/>
                <p:cNvPicPr>
                  <a:picLocks noChangeAspect="1" noChangeArrowheads="1"/>
                </p:cNvPicPr>
                <p:nvPr/>
              </p:nvPicPr>
              <p:blipFill>
                <a:blip r:embed="rId7" cstate="print"/>
                <a:srcRect/>
                <a:stretch>
                  <a:fillRect/>
                </a:stretch>
              </p:blipFill>
              <p:spPr bwMode="auto">
                <a:xfrm>
                  <a:off x="-1362425" y="5357510"/>
                  <a:ext cx="411940" cy="672662"/>
                </a:xfrm>
                <a:prstGeom prst="rect">
                  <a:avLst/>
                </a:prstGeom>
                <a:noFill/>
              </p:spPr>
            </p:pic>
            <p:pic>
              <p:nvPicPr>
                <p:cNvPr id="87" name="Picture 7" descr="C:\Presentations Documents\Software\DVD Art\DVD_ART36\Artwork_Imagery\Icons - Illustrations\_ SUPER VISTA STYLE\database.png"/>
                <p:cNvPicPr>
                  <a:picLocks noChangeAspect="1" noChangeArrowheads="1"/>
                </p:cNvPicPr>
                <p:nvPr/>
              </p:nvPicPr>
              <p:blipFill>
                <a:blip r:embed="rId8" cstate="print"/>
                <a:srcRect/>
                <a:stretch>
                  <a:fillRect/>
                </a:stretch>
              </p:blipFill>
              <p:spPr bwMode="auto">
                <a:xfrm>
                  <a:off x="-1085277" y="5617608"/>
                  <a:ext cx="412564" cy="412564"/>
                </a:xfrm>
                <a:prstGeom prst="rect">
                  <a:avLst/>
                </a:prstGeom>
                <a:noFill/>
              </p:spPr>
            </p:pic>
          </p:grpSp>
          <p:grpSp>
            <p:nvGrpSpPr>
              <p:cNvPr id="88" name="Group 87"/>
              <p:cNvGrpSpPr/>
              <p:nvPr/>
            </p:nvGrpSpPr>
            <p:grpSpPr>
              <a:xfrm>
                <a:off x="6385910" y="4058100"/>
                <a:ext cx="689712" cy="672662"/>
                <a:chOff x="-1362425" y="5357510"/>
                <a:chExt cx="689712" cy="672662"/>
              </a:xfrm>
            </p:grpSpPr>
            <p:pic>
              <p:nvPicPr>
                <p:cNvPr id="89" name="Picture 9" descr="C:\Presentations Documents\Software\DVD Art\DVD_ART36\Artwork_Imagery\Icons - Illustrations\_ WINDOWS SERVER ICONS\Hardware\Virtual Servers 2.png"/>
                <p:cNvPicPr>
                  <a:picLocks noChangeAspect="1" noChangeArrowheads="1"/>
                </p:cNvPicPr>
                <p:nvPr/>
              </p:nvPicPr>
              <p:blipFill>
                <a:blip r:embed="rId7" cstate="print"/>
                <a:srcRect/>
                <a:stretch>
                  <a:fillRect/>
                </a:stretch>
              </p:blipFill>
              <p:spPr bwMode="auto">
                <a:xfrm>
                  <a:off x="-1362425" y="5357510"/>
                  <a:ext cx="411940" cy="672662"/>
                </a:xfrm>
                <a:prstGeom prst="rect">
                  <a:avLst/>
                </a:prstGeom>
                <a:noFill/>
              </p:spPr>
            </p:pic>
            <p:pic>
              <p:nvPicPr>
                <p:cNvPr id="90" name="Picture 7" descr="C:\Presentations Documents\Software\DVD Art\DVD_ART36\Artwork_Imagery\Icons - Illustrations\_ SUPER VISTA STYLE\database.png"/>
                <p:cNvPicPr>
                  <a:picLocks noChangeAspect="1" noChangeArrowheads="1"/>
                </p:cNvPicPr>
                <p:nvPr/>
              </p:nvPicPr>
              <p:blipFill>
                <a:blip r:embed="rId8" cstate="print"/>
                <a:srcRect/>
                <a:stretch>
                  <a:fillRect/>
                </a:stretch>
              </p:blipFill>
              <p:spPr bwMode="auto">
                <a:xfrm>
                  <a:off x="-1085277" y="5617608"/>
                  <a:ext cx="412564" cy="412564"/>
                </a:xfrm>
                <a:prstGeom prst="rect">
                  <a:avLst/>
                </a:prstGeom>
                <a:noFill/>
              </p:spPr>
            </p:pic>
          </p:grpSp>
          <p:grpSp>
            <p:nvGrpSpPr>
              <p:cNvPr id="73" name="Group 72"/>
              <p:cNvGrpSpPr/>
              <p:nvPr/>
            </p:nvGrpSpPr>
            <p:grpSpPr>
              <a:xfrm>
                <a:off x="6875194" y="4547384"/>
                <a:ext cx="689712" cy="672662"/>
                <a:chOff x="-1362425" y="5357510"/>
                <a:chExt cx="689712" cy="672662"/>
              </a:xfrm>
            </p:grpSpPr>
            <p:pic>
              <p:nvPicPr>
                <p:cNvPr id="74" name="Picture 9" descr="C:\Presentations Documents\Software\DVD Art\DVD_ART36\Artwork_Imagery\Icons - Illustrations\_ WINDOWS SERVER ICONS\Hardware\Virtual Servers 2.png"/>
                <p:cNvPicPr>
                  <a:picLocks noChangeAspect="1" noChangeArrowheads="1"/>
                </p:cNvPicPr>
                <p:nvPr/>
              </p:nvPicPr>
              <p:blipFill>
                <a:blip r:embed="rId7" cstate="print"/>
                <a:srcRect/>
                <a:stretch>
                  <a:fillRect/>
                </a:stretch>
              </p:blipFill>
              <p:spPr bwMode="auto">
                <a:xfrm>
                  <a:off x="-1362425" y="5357510"/>
                  <a:ext cx="411940" cy="672662"/>
                </a:xfrm>
                <a:prstGeom prst="rect">
                  <a:avLst/>
                </a:prstGeom>
                <a:noFill/>
              </p:spPr>
            </p:pic>
            <p:pic>
              <p:nvPicPr>
                <p:cNvPr id="75" name="Picture 7" descr="C:\Presentations Documents\Software\DVD Art\DVD_ART36\Artwork_Imagery\Icons - Illustrations\_ SUPER VISTA STYLE\database.png"/>
                <p:cNvPicPr>
                  <a:picLocks noChangeAspect="1" noChangeArrowheads="1"/>
                </p:cNvPicPr>
                <p:nvPr/>
              </p:nvPicPr>
              <p:blipFill>
                <a:blip r:embed="rId8" cstate="print"/>
                <a:srcRect/>
                <a:stretch>
                  <a:fillRect/>
                </a:stretch>
              </p:blipFill>
              <p:spPr bwMode="auto">
                <a:xfrm>
                  <a:off x="-1085277" y="5617608"/>
                  <a:ext cx="412564" cy="412564"/>
                </a:xfrm>
                <a:prstGeom prst="rect">
                  <a:avLst/>
                </a:prstGeom>
                <a:noFill/>
              </p:spPr>
            </p:pic>
          </p:grpSp>
          <p:grpSp>
            <p:nvGrpSpPr>
              <p:cNvPr id="76" name="Group 75"/>
              <p:cNvGrpSpPr/>
              <p:nvPr/>
            </p:nvGrpSpPr>
            <p:grpSpPr>
              <a:xfrm>
                <a:off x="7364478" y="5052711"/>
                <a:ext cx="689712" cy="672662"/>
                <a:chOff x="-1362425" y="5357510"/>
                <a:chExt cx="689712" cy="672662"/>
              </a:xfrm>
            </p:grpSpPr>
            <p:pic>
              <p:nvPicPr>
                <p:cNvPr id="77" name="Picture 9" descr="C:\Presentations Documents\Software\DVD Art\DVD_ART36\Artwork_Imagery\Icons - Illustrations\_ WINDOWS SERVER ICONS\Hardware\Virtual Servers 2.png"/>
                <p:cNvPicPr>
                  <a:picLocks noChangeAspect="1" noChangeArrowheads="1"/>
                </p:cNvPicPr>
                <p:nvPr/>
              </p:nvPicPr>
              <p:blipFill>
                <a:blip r:embed="rId7" cstate="print"/>
                <a:srcRect/>
                <a:stretch>
                  <a:fillRect/>
                </a:stretch>
              </p:blipFill>
              <p:spPr bwMode="auto">
                <a:xfrm>
                  <a:off x="-1362425" y="5357510"/>
                  <a:ext cx="411940" cy="672662"/>
                </a:xfrm>
                <a:prstGeom prst="rect">
                  <a:avLst/>
                </a:prstGeom>
                <a:noFill/>
              </p:spPr>
            </p:pic>
            <p:pic>
              <p:nvPicPr>
                <p:cNvPr id="78" name="Picture 7" descr="C:\Presentations Documents\Software\DVD Art\DVD_ART36\Artwork_Imagery\Icons - Illustrations\_ SUPER VISTA STYLE\database.png"/>
                <p:cNvPicPr>
                  <a:picLocks noChangeAspect="1" noChangeArrowheads="1"/>
                </p:cNvPicPr>
                <p:nvPr/>
              </p:nvPicPr>
              <p:blipFill>
                <a:blip r:embed="rId8" cstate="print"/>
                <a:srcRect/>
                <a:stretch>
                  <a:fillRect/>
                </a:stretch>
              </p:blipFill>
              <p:spPr bwMode="auto">
                <a:xfrm>
                  <a:off x="-1085277" y="5617608"/>
                  <a:ext cx="412564" cy="412564"/>
                </a:xfrm>
                <a:prstGeom prst="rect">
                  <a:avLst/>
                </a:prstGeom>
                <a:noFill/>
              </p:spPr>
            </p:pic>
          </p:grpSp>
        </p:grpSp>
      </p:grpSp>
      <p:sp>
        <p:nvSpPr>
          <p:cNvPr id="96" name="Isosceles Triangle 95"/>
          <p:cNvSpPr/>
          <p:nvPr/>
        </p:nvSpPr>
        <p:spPr bwMode="auto">
          <a:xfrm rot="16200000">
            <a:off x="3918082" y="4303089"/>
            <a:ext cx="1668379" cy="1275757"/>
          </a:xfrm>
          <a:prstGeom prst="triangle">
            <a:avLst/>
          </a:prstGeom>
          <a:gradFill>
            <a:gsLst>
              <a:gs pos="0">
                <a:schemeClr val="bg1">
                  <a:lumMod val="95000"/>
                </a:schemeClr>
              </a:gs>
              <a:gs pos="100000">
                <a:schemeClr val="bg1">
                  <a:lumMod val="75000"/>
                  <a:alpha val="0"/>
                </a:schemeClr>
              </a:gs>
            </a:gsLst>
            <a:lin ang="5400000" scaled="0"/>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97" name="TextBox 96"/>
          <p:cNvSpPr txBox="1"/>
          <p:nvPr/>
        </p:nvSpPr>
        <p:spPr>
          <a:xfrm>
            <a:off x="5748217" y="6291375"/>
            <a:ext cx="2018053" cy="276999"/>
          </a:xfrm>
          <a:prstGeom prst="rect">
            <a:avLst/>
          </a:prstGeom>
          <a:noFill/>
          <a:ln w="12700">
            <a:noFill/>
            <a:prstDash val="sysDash"/>
          </a:ln>
        </p:spPr>
        <p:txBody>
          <a:bodyPr wrap="none" rtlCol="0">
            <a:spAutoFit/>
          </a:bodyPr>
          <a:lstStyle/>
          <a:p>
            <a:pPr algn="ctr"/>
            <a:r>
              <a:rPr lang="en-US" sz="1200" dirty="0" smtClean="0">
                <a:gradFill flip="none" rotWithShape="1">
                  <a:gsLst>
                    <a:gs pos="0">
                      <a:schemeClr val="bg2"/>
                    </a:gs>
                    <a:gs pos="50000">
                      <a:schemeClr val="bg1">
                        <a:lumMod val="95000"/>
                      </a:schemeClr>
                    </a:gs>
                    <a:gs pos="100000">
                      <a:schemeClr val="bg1">
                        <a:lumMod val="95000"/>
                      </a:schemeClr>
                    </a:gs>
                  </a:gsLst>
                  <a:lin ang="5400000" scaled="1"/>
                  <a:tileRect/>
                </a:gradFill>
                <a:latin typeface="+mj-lt"/>
              </a:rPr>
              <a:t>MANAGED SERVER GROUP</a:t>
            </a:r>
            <a:endParaRPr lang="en-US" sz="1200" dirty="0">
              <a:gradFill flip="none" rotWithShape="1">
                <a:gsLst>
                  <a:gs pos="0">
                    <a:schemeClr val="bg2"/>
                  </a:gs>
                  <a:gs pos="50000">
                    <a:schemeClr val="bg1">
                      <a:lumMod val="95000"/>
                    </a:schemeClr>
                  </a:gs>
                  <a:gs pos="100000">
                    <a:schemeClr val="bg1">
                      <a:lumMod val="95000"/>
                    </a:schemeClr>
                  </a:gs>
                </a:gsLst>
                <a:lin ang="5400000" scaled="1"/>
                <a:tileRect/>
              </a:gradFill>
              <a:latin typeface="+mj-lt"/>
            </a:endParaRPr>
          </a:p>
        </p:txBody>
      </p:sp>
      <p:pic>
        <p:nvPicPr>
          <p:cNvPr id="98" name="Picture 97" descr="Multi-Server-Mgmt-Dashboard.png"/>
          <p:cNvPicPr>
            <a:picLocks noChangeAspect="1"/>
          </p:cNvPicPr>
          <p:nvPr/>
        </p:nvPicPr>
        <p:blipFill>
          <a:blip r:embed="rId9" cstate="print"/>
          <a:stretch>
            <a:fillRect/>
          </a:stretch>
        </p:blipFill>
        <p:spPr>
          <a:xfrm>
            <a:off x="1552496" y="3941511"/>
            <a:ext cx="2532476" cy="1733311"/>
          </a:xfrm>
          <a:prstGeom prst="rect">
            <a:avLst/>
          </a:prstGeom>
        </p:spPr>
      </p:pic>
    </p:spTree>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left)">
                                      <p:cBhvr>
                                        <p:cTn id="10" dur="500"/>
                                        <p:tgtEl>
                                          <p:spTgt spid="38"/>
                                        </p:tgtEl>
                                      </p:cBhvr>
                                    </p:animEffect>
                                  </p:childTnLst>
                                </p:cTn>
                              </p:par>
                              <p:par>
                                <p:cTn id="11" presetID="47"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1000"/>
                                        <p:tgtEl>
                                          <p:spTgt spid="40"/>
                                        </p:tgtEl>
                                      </p:cBhvr>
                                    </p:animEffect>
                                    <p:anim calcmode="lin" valueType="num">
                                      <p:cBhvr>
                                        <p:cTn id="14" dur="1000" fill="hold"/>
                                        <p:tgtEl>
                                          <p:spTgt spid="40"/>
                                        </p:tgtEl>
                                        <p:attrNameLst>
                                          <p:attrName>ppt_x</p:attrName>
                                        </p:attrNameLst>
                                      </p:cBhvr>
                                      <p:tavLst>
                                        <p:tav tm="0">
                                          <p:val>
                                            <p:strVal val="#ppt_x"/>
                                          </p:val>
                                        </p:tav>
                                        <p:tav tm="100000">
                                          <p:val>
                                            <p:strVal val="#ppt_x"/>
                                          </p:val>
                                        </p:tav>
                                      </p:tavLst>
                                    </p:anim>
                                    <p:anim calcmode="lin" valueType="num">
                                      <p:cBhvr>
                                        <p:cTn id="15" dur="1000" fill="hold"/>
                                        <p:tgtEl>
                                          <p:spTgt spid="40"/>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1000"/>
                                        <p:tgtEl>
                                          <p:spTgt spid="41"/>
                                        </p:tgtEl>
                                      </p:cBhvr>
                                    </p:animEffect>
                                    <p:anim calcmode="lin" valueType="num">
                                      <p:cBhvr>
                                        <p:cTn id="19" dur="1000" fill="hold"/>
                                        <p:tgtEl>
                                          <p:spTgt spid="41"/>
                                        </p:tgtEl>
                                        <p:attrNameLst>
                                          <p:attrName>ppt_x</p:attrName>
                                        </p:attrNameLst>
                                      </p:cBhvr>
                                      <p:tavLst>
                                        <p:tav tm="0">
                                          <p:val>
                                            <p:strVal val="#ppt_x"/>
                                          </p:val>
                                        </p:tav>
                                        <p:tav tm="100000">
                                          <p:val>
                                            <p:strVal val="#ppt_x"/>
                                          </p:val>
                                        </p:tav>
                                      </p:tavLst>
                                    </p:anim>
                                    <p:anim calcmode="lin" valueType="num">
                                      <p:cBhvr>
                                        <p:cTn id="20" dur="1000" fill="hold"/>
                                        <p:tgtEl>
                                          <p:spTgt spid="41"/>
                                        </p:tgtEl>
                                        <p:attrNameLst>
                                          <p:attrName>ppt_y</p:attrName>
                                        </p:attrNameLst>
                                      </p:cBhvr>
                                      <p:tavLst>
                                        <p:tav tm="0">
                                          <p:val>
                                            <p:strVal val="#ppt_y+.1"/>
                                          </p:val>
                                        </p:tav>
                                        <p:tav tm="100000">
                                          <p:val>
                                            <p:strVal val="#ppt_y"/>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64">
                                            <p:txEl>
                                              <p:pRg st="0" end="0"/>
                                            </p:txEl>
                                          </p:spTgt>
                                        </p:tgtEl>
                                        <p:attrNameLst>
                                          <p:attrName>style.visibility</p:attrName>
                                        </p:attrNameLst>
                                      </p:cBhvr>
                                      <p:to>
                                        <p:strVal val="visible"/>
                                      </p:to>
                                    </p:set>
                                    <p:animEffect transition="in" filter="fade">
                                      <p:cBhvr>
                                        <p:cTn id="23" dur="1000"/>
                                        <p:tgtEl>
                                          <p:spTgt spid="64">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4">
                                            <p:txEl>
                                              <p:pRg st="1" end="1"/>
                                            </p:txEl>
                                          </p:spTgt>
                                        </p:tgtEl>
                                        <p:attrNameLst>
                                          <p:attrName>style.visibility</p:attrName>
                                        </p:attrNameLst>
                                      </p:cBhvr>
                                      <p:to>
                                        <p:strVal val="visible"/>
                                      </p:to>
                                    </p:set>
                                    <p:animEffect transition="in" filter="fade">
                                      <p:cBhvr>
                                        <p:cTn id="26" dur="1000"/>
                                        <p:tgtEl>
                                          <p:spTgt spid="64">
                                            <p:txEl>
                                              <p:pRg st="1" end="1"/>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4">
                                            <p:txEl>
                                              <p:pRg st="2" end="2"/>
                                            </p:txEl>
                                          </p:spTgt>
                                        </p:tgtEl>
                                        <p:attrNameLst>
                                          <p:attrName>style.visibility</p:attrName>
                                        </p:attrNameLst>
                                      </p:cBhvr>
                                      <p:to>
                                        <p:strVal val="visible"/>
                                      </p:to>
                                    </p:set>
                                    <p:animEffect transition="in" filter="fade">
                                      <p:cBhvr>
                                        <p:cTn id="29" dur="1000"/>
                                        <p:tgtEl>
                                          <p:spTgt spid="64">
                                            <p:txEl>
                                              <p:pRg st="2" end="2"/>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4">
                                            <p:txEl>
                                              <p:pRg st="3" end="3"/>
                                            </p:txEl>
                                          </p:spTgt>
                                        </p:tgtEl>
                                        <p:attrNameLst>
                                          <p:attrName>style.visibility</p:attrName>
                                        </p:attrNameLst>
                                      </p:cBhvr>
                                      <p:to>
                                        <p:strVal val="visible"/>
                                      </p:to>
                                    </p:set>
                                    <p:animEffect transition="in" filter="fade">
                                      <p:cBhvr>
                                        <p:cTn id="32" dur="1000"/>
                                        <p:tgtEl>
                                          <p:spTgt spid="64">
                                            <p:txEl>
                                              <p:pRg st="3" end="3"/>
                                            </p:txEl>
                                          </p:spTgt>
                                        </p:tgtEl>
                                      </p:cBhvr>
                                    </p:animEffect>
                                  </p:childTnLst>
                                </p:cTn>
                              </p:par>
                              <p:par>
                                <p:cTn id="33" presetID="47" presetClass="entr" presetSubtype="0" fill="hold" grpId="0" nodeType="with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fade">
                                      <p:cBhvr>
                                        <p:cTn id="35" dur="1000"/>
                                        <p:tgtEl>
                                          <p:spTgt spid="65"/>
                                        </p:tgtEl>
                                      </p:cBhvr>
                                    </p:animEffect>
                                    <p:anim calcmode="lin" valueType="num">
                                      <p:cBhvr>
                                        <p:cTn id="36" dur="1000" fill="hold"/>
                                        <p:tgtEl>
                                          <p:spTgt spid="65"/>
                                        </p:tgtEl>
                                        <p:attrNameLst>
                                          <p:attrName>ppt_x</p:attrName>
                                        </p:attrNameLst>
                                      </p:cBhvr>
                                      <p:tavLst>
                                        <p:tav tm="0">
                                          <p:val>
                                            <p:strVal val="#ppt_x"/>
                                          </p:val>
                                        </p:tav>
                                        <p:tav tm="100000">
                                          <p:val>
                                            <p:strVal val="#ppt_x"/>
                                          </p:val>
                                        </p:tav>
                                      </p:tavLst>
                                    </p:anim>
                                    <p:anim calcmode="lin" valueType="num">
                                      <p:cBhvr>
                                        <p:cTn id="37"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childTnLst>
                                </p:cTn>
                              </p:par>
                              <p:par>
                                <p:cTn id="43" presetID="10" presetClass="entr" presetSubtype="0"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1000"/>
                                        <p:tgtEl>
                                          <p:spTgt spid="4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fade">
                                      <p:cBhvr>
                                        <p:cTn id="48" dur="1000"/>
                                        <p:tgtEl>
                                          <p:spTgt spid="51"/>
                                        </p:tgtEl>
                                      </p:cBhvr>
                                    </p:animEffect>
                                  </p:childTnLst>
                                </p:cTn>
                              </p:par>
                              <p:par>
                                <p:cTn id="49" presetID="10" presetClass="entr" presetSubtype="0" fill="hold" nodeType="with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fade">
                                      <p:cBhvr>
                                        <p:cTn id="51" dur="1000"/>
                                        <p:tgtEl>
                                          <p:spTgt spid="61"/>
                                        </p:tgtEl>
                                      </p:cBhvr>
                                    </p:animEffect>
                                  </p:childTnLst>
                                </p:cTn>
                              </p:par>
                              <p:par>
                                <p:cTn id="52" presetID="10"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childTnLst>
                                </p:cTn>
                              </p:par>
                            </p:childTnLst>
                          </p:cTn>
                        </p:par>
                        <p:par>
                          <p:cTn id="55" fill="hold">
                            <p:stCondLst>
                              <p:cond delay="1000"/>
                            </p:stCondLst>
                            <p:childTnLst>
                              <p:par>
                                <p:cTn id="56" presetID="10" presetClass="entr" presetSubtype="0" fill="hold" nodeType="afterEffect">
                                  <p:stCondLst>
                                    <p:cond delay="0"/>
                                  </p:stCondLst>
                                  <p:childTnLst>
                                    <p:set>
                                      <p:cBhvr>
                                        <p:cTn id="57" dur="1" fill="hold">
                                          <p:stCondLst>
                                            <p:cond delay="0"/>
                                          </p:stCondLst>
                                        </p:cTn>
                                        <p:tgtEl>
                                          <p:spTgt spid="72"/>
                                        </p:tgtEl>
                                        <p:attrNameLst>
                                          <p:attrName>style.visibility</p:attrName>
                                        </p:attrNameLst>
                                      </p:cBhvr>
                                      <p:to>
                                        <p:strVal val="visible"/>
                                      </p:to>
                                    </p:set>
                                    <p:animEffect transition="in" filter="fade">
                                      <p:cBhvr>
                                        <p:cTn id="58" dur="1000"/>
                                        <p:tgtEl>
                                          <p:spTgt spid="72"/>
                                        </p:tgtEl>
                                      </p:cBhvr>
                                    </p:animEffect>
                                  </p:childTnLst>
                                </p:cTn>
                              </p:par>
                              <p:par>
                                <p:cTn id="59" presetID="10" presetClass="entr" presetSubtype="0" fill="hold" nodeType="with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fade">
                                      <p:cBhvr>
                                        <p:cTn id="61" dur="1000"/>
                                        <p:tgtEl>
                                          <p:spTgt spid="71"/>
                                        </p:tgtEl>
                                      </p:cBhvr>
                                    </p:animEffect>
                                  </p:childTnLst>
                                </p:cTn>
                              </p:par>
                            </p:childTnLst>
                          </p:cTn>
                        </p:par>
                        <p:par>
                          <p:cTn id="62" fill="hold">
                            <p:stCondLst>
                              <p:cond delay="2000"/>
                            </p:stCondLst>
                            <p:childTnLst>
                              <p:par>
                                <p:cTn id="63" presetID="10" presetClass="exit" presetSubtype="0" fill="hold" nodeType="afterEffect">
                                  <p:stCondLst>
                                    <p:cond delay="0"/>
                                  </p:stCondLst>
                                  <p:childTnLst>
                                    <p:animEffect transition="out" filter="fade">
                                      <p:cBhvr>
                                        <p:cTn id="64" dur="1000"/>
                                        <p:tgtEl>
                                          <p:spTgt spid="61"/>
                                        </p:tgtEl>
                                      </p:cBhvr>
                                    </p:animEffect>
                                    <p:set>
                                      <p:cBhvr>
                                        <p:cTn id="65" dur="1" fill="hold">
                                          <p:stCondLst>
                                            <p:cond delay="999"/>
                                          </p:stCondLst>
                                        </p:cTn>
                                        <p:tgtEl>
                                          <p:spTgt spid="61"/>
                                        </p:tgtEl>
                                        <p:attrNameLst>
                                          <p:attrName>style.visibility</p:attrName>
                                        </p:attrNameLst>
                                      </p:cBhvr>
                                      <p:to>
                                        <p:strVal val="hidden"/>
                                      </p:to>
                                    </p:set>
                                  </p:childTnLst>
                                </p:cTn>
                              </p:par>
                              <p:par>
                                <p:cTn id="66" presetID="10" presetClass="entr" presetSubtype="0" fill="hold" nodeType="withEffect">
                                  <p:stCondLst>
                                    <p:cond delay="0"/>
                                  </p:stCondLst>
                                  <p:childTnLst>
                                    <p:set>
                                      <p:cBhvr>
                                        <p:cTn id="67" dur="1" fill="hold">
                                          <p:stCondLst>
                                            <p:cond delay="0"/>
                                          </p:stCondLst>
                                        </p:cTn>
                                        <p:tgtEl>
                                          <p:spTgt spid="95"/>
                                        </p:tgtEl>
                                        <p:attrNameLst>
                                          <p:attrName>style.visibility</p:attrName>
                                        </p:attrNameLst>
                                      </p:cBhvr>
                                      <p:to>
                                        <p:strVal val="visible"/>
                                      </p:to>
                                    </p:set>
                                    <p:animEffect transition="in" filter="fade">
                                      <p:cBhvr>
                                        <p:cTn id="68" dur="2000"/>
                                        <p:tgtEl>
                                          <p:spTgt spid="95"/>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96"/>
                                        </p:tgtEl>
                                        <p:attrNameLst>
                                          <p:attrName>style.visibility</p:attrName>
                                        </p:attrNameLst>
                                      </p:cBhvr>
                                      <p:to>
                                        <p:strVal val="visible"/>
                                      </p:to>
                                    </p:set>
                                    <p:animEffect transition="in" filter="wipe(left)">
                                      <p:cBhvr>
                                        <p:cTn id="71" dur="500"/>
                                        <p:tgtEl>
                                          <p:spTgt spid="96"/>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97"/>
                                        </p:tgtEl>
                                        <p:attrNameLst>
                                          <p:attrName>style.visibility</p:attrName>
                                        </p:attrNameLst>
                                      </p:cBhvr>
                                      <p:to>
                                        <p:strVal val="visible"/>
                                      </p:to>
                                    </p:set>
                                    <p:animEffect transition="in" filter="fade">
                                      <p:cBhvr>
                                        <p:cTn id="74" dur="1000"/>
                                        <p:tgtEl>
                                          <p:spTgt spid="97"/>
                                        </p:tgtEl>
                                      </p:cBhvr>
                                    </p:animEffect>
                                  </p:childTnLst>
                                </p:cTn>
                              </p:par>
                              <p:par>
                                <p:cTn id="75" presetID="10" presetClass="entr" presetSubtype="0" fill="hold" grpId="1" nodeType="with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98"/>
                                        </p:tgtEl>
                                        <p:attrNameLst>
                                          <p:attrName>style.visibility</p:attrName>
                                        </p:attrNameLst>
                                      </p:cBhvr>
                                      <p:to>
                                        <p:strVal val="visible"/>
                                      </p:to>
                                    </p:set>
                                    <p:animEffect transition="in" filter="fade">
                                      <p:cBhvr>
                                        <p:cTn id="82"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38" grpId="0" animBg="1"/>
      <p:bldP spid="40" grpId="0" animBg="1"/>
      <p:bldP spid="41" grpId="0" animBg="1"/>
      <p:bldP spid="45" grpId="0"/>
      <p:bldP spid="51" grpId="0"/>
      <p:bldP spid="64" grpId="0" uiExpand="1" build="p"/>
      <p:bldP spid="96" grpId="0" animBg="1"/>
      <p:bldP spid="97" grpId="0"/>
      <p:bldP spid="97" grpId="1"/>
    </p:bldLst>
  </p:timing>
</p:sld>
</file>

<file path=ppt/theme/theme1.xml><?xml version="1.0" encoding="utf-8"?>
<a:theme xmlns:a="http://schemas.openxmlformats.org/drawingml/2006/main" name="SVRdarkred">
  <a:themeElements>
    <a:clrScheme name="SQL2008_R2">
      <a:dk1>
        <a:srgbClr xmlns:mc="http://schemas.openxmlformats.org/markup-compatibility/2006" xmlns:a14="http://schemas.microsoft.com/office/drawing/2007/7/7/main" val="000000" mc:Ignorable=""/>
      </a:dk1>
      <a:lt1>
        <a:srgbClr xmlns:mc="http://schemas.openxmlformats.org/markup-compatibility/2006" xmlns:a14="http://schemas.microsoft.com/office/drawing/2007/7/7/main" val="FFFFFF" mc:Ignorable=""/>
      </a:lt1>
      <a:dk2>
        <a:srgbClr xmlns:mc="http://schemas.openxmlformats.org/markup-compatibility/2006" xmlns:a14="http://schemas.microsoft.com/office/drawing/2007/7/7/main" val="595959" mc:Ignorable=""/>
      </a:dk2>
      <a:lt2>
        <a:srgbClr xmlns:mc="http://schemas.openxmlformats.org/markup-compatibility/2006" xmlns:a14="http://schemas.microsoft.com/office/drawing/2007/7/7/main" val="F2F2F2" mc:Ignorable=""/>
      </a:lt2>
      <a:accent1>
        <a:srgbClr xmlns:mc="http://schemas.openxmlformats.org/markup-compatibility/2006" xmlns:a14="http://schemas.microsoft.com/office/drawing/2007/7/7/main" val="D90026" mc:Ignorable=""/>
      </a:accent1>
      <a:accent2>
        <a:srgbClr xmlns:mc="http://schemas.openxmlformats.org/markup-compatibility/2006" xmlns:a14="http://schemas.microsoft.com/office/drawing/2007/7/7/main" val="5082B9" mc:Ignorable=""/>
      </a:accent2>
      <a:accent3>
        <a:srgbClr xmlns:mc="http://schemas.openxmlformats.org/markup-compatibility/2006" xmlns:a14="http://schemas.microsoft.com/office/drawing/2007/7/7/main" val="64BE46" mc:Ignorable=""/>
      </a:accent3>
      <a:accent4>
        <a:srgbClr xmlns:mc="http://schemas.openxmlformats.org/markup-compatibility/2006" xmlns:a14="http://schemas.microsoft.com/office/drawing/2007/7/7/main" val="F3E207" mc:Ignorable=""/>
      </a:accent4>
      <a:accent5>
        <a:srgbClr xmlns:mc="http://schemas.openxmlformats.org/markup-compatibility/2006" xmlns:a14="http://schemas.microsoft.com/office/drawing/2007/7/7/main" val="FFA514" mc:Ignorable=""/>
      </a:accent5>
      <a:accent6>
        <a:srgbClr xmlns:mc="http://schemas.openxmlformats.org/markup-compatibility/2006" xmlns:a14="http://schemas.microsoft.com/office/drawing/2007/7/7/main" val="691987" mc:Ignorable=""/>
      </a:accent6>
      <a:hlink>
        <a:srgbClr xmlns:mc="http://schemas.openxmlformats.org/markup-compatibility/2006" xmlns:a14="http://schemas.microsoft.com/office/drawing/2007/7/7/main" val="00B0F0" mc:Ignorable=""/>
      </a:hlink>
      <a:folHlink>
        <a:srgbClr xmlns:mc="http://schemas.openxmlformats.org/markup-compatibility/2006" xmlns:a14="http://schemas.microsoft.com/office/drawing/2007/7/7/main" val="7DDDFF" mc:Ignorable=""/>
      </a:folHlink>
    </a:clrScheme>
    <a:fontScheme name="Blue-Purple TT">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07/7/7/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accent6">
                <a:lumMod val="75000"/>
              </a:schemeClr>
            </a:gs>
            <a:gs pos="80000">
              <a:schemeClr val="accent6">
                <a:lumMod val="60000"/>
                <a:lumOff val="40000"/>
              </a:schemeClr>
            </a:gs>
            <a:gs pos="100000">
              <a:schemeClr val="accent6">
                <a:lumMod val="60000"/>
                <a:lumOff val="40000"/>
              </a:schemeClr>
            </a:gs>
          </a:gsLst>
        </a:gradFill>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400" dirty="0" err="1"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txDef>
      <a:spPr>
        <a:noFill/>
      </a:spPr>
      <a:bodyPr wrap="square" rtlCol="0">
        <a:spAutoFit/>
      </a:bodyPr>
      <a:lstStyle>
        <a:defPPr indent="-396875">
          <a:lnSpc>
            <a:spcPct val="90000"/>
          </a:lnSpc>
          <a:spcBef>
            <a:spcPct val="20000"/>
          </a:spcBef>
          <a:buClr>
            <a:srgbClr xmlns:mc="http://schemas.openxmlformats.org/markup-compatibility/2006" xmlns:a14="http://schemas.microsoft.com/office/drawing/2007/7/7/main" val="777777" mc:Ignorable=""/>
          </a:buClr>
          <a:defRPr sz="2400" dirty="0" err="1" smtClean="0">
            <a:solidFill>
              <a:schemeClr val="bg1">
                <a:lumMod val="75000"/>
              </a:schemeClr>
            </a:solidFill>
          </a:defRPr>
        </a:defPPr>
      </a:lstStyle>
    </a:txDef>
  </a:objectDefaults>
  <a:extraClrSchemeLst/>
</a:theme>
</file>

<file path=ppt/theme/theme2.xml><?xml version="1.0" encoding="utf-8"?>
<a:theme xmlns:a="http://schemas.openxmlformats.org/drawingml/2006/main" name="White with Courier font for code slides">
  <a:themeElements>
    <a:clrScheme name="Blue Template-Template">
      <a:dk1>
        <a:srgbClr xmlns:mc="http://schemas.openxmlformats.org/markup-compatibility/2006" xmlns:a14="http://schemas.microsoft.com/office/drawing/2007/7/7/main" val="000000" mc:Ignorable=""/>
      </a:dk1>
      <a:lt1>
        <a:srgbClr xmlns:mc="http://schemas.openxmlformats.org/markup-compatibility/2006" xmlns:a14="http://schemas.microsoft.com/office/drawing/2007/7/7/main" val="FFFFFF" mc:Ignorable=""/>
      </a:lt1>
      <a:dk2>
        <a:srgbClr xmlns:mc="http://schemas.openxmlformats.org/markup-compatibility/2006" xmlns:a14="http://schemas.microsoft.com/office/drawing/2007/7/7/main" val="050595" mc:Ignorable=""/>
      </a:dk2>
      <a:lt2>
        <a:srgbClr xmlns:mc="http://schemas.openxmlformats.org/markup-compatibility/2006" xmlns:a14="http://schemas.microsoft.com/office/drawing/2007/7/7/main" val="FFFFFF" mc:Ignorable=""/>
      </a:lt2>
      <a:accent1>
        <a:srgbClr xmlns:mc="http://schemas.openxmlformats.org/markup-compatibility/2006" xmlns:a14="http://schemas.microsoft.com/office/drawing/2007/7/7/main" val="FFC000" mc:Ignorable=""/>
      </a:accent1>
      <a:accent2>
        <a:srgbClr xmlns:mc="http://schemas.openxmlformats.org/markup-compatibility/2006" xmlns:a14="http://schemas.microsoft.com/office/drawing/2007/7/7/main" val="3497AE" mc:Ignorable=""/>
      </a:accent2>
      <a:accent3>
        <a:srgbClr xmlns:mc="http://schemas.openxmlformats.org/markup-compatibility/2006" xmlns:a14="http://schemas.microsoft.com/office/drawing/2007/7/7/main" val="DF8045" mc:Ignorable=""/>
      </a:accent3>
      <a:accent4>
        <a:srgbClr xmlns:mc="http://schemas.openxmlformats.org/markup-compatibility/2006" xmlns:a14="http://schemas.microsoft.com/office/drawing/2007/7/7/main" val="7DCC2E" mc:Ignorable=""/>
      </a:accent4>
      <a:accent5>
        <a:srgbClr xmlns:mc="http://schemas.openxmlformats.org/markup-compatibility/2006" xmlns:a14="http://schemas.microsoft.com/office/drawing/2007/7/7/main" val="FF9929" mc:Ignorable=""/>
      </a:accent5>
      <a:accent6>
        <a:srgbClr xmlns:mc="http://schemas.openxmlformats.org/markup-compatibility/2006" xmlns:a14="http://schemas.microsoft.com/office/drawing/2007/7/7/main" val="7D3DA1" mc:Ignorable=""/>
      </a:accent6>
      <a:hlink>
        <a:srgbClr xmlns:mc="http://schemas.openxmlformats.org/markup-compatibility/2006" xmlns:a14="http://schemas.microsoft.com/office/drawing/2007/7/7/main" val="F3EB4F" mc:Ignorable=""/>
      </a:hlink>
      <a:folHlink>
        <a:srgbClr xmlns:mc="http://schemas.openxmlformats.org/markup-compatibility/2006" xmlns:a14="http://schemas.microsoft.com/office/drawing/2007/7/7/main" val="7DDDFF" mc:Ignorable=""/>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xmlns:mc="http://schemas.openxmlformats.org/markup-compatibility/2006" xmlns:a14="http://schemas.microsoft.com/office/drawing/2007/7/7/main" val="000000" mc:Ignorable="">
                <a:alpha val="35000"/>
              </a:srgbClr>
            </a:outerShdw>
          </a:effectLst>
        </a:effectStyle>
        <a:effectStyle>
          <a:effectLst>
            <a:outerShdw blurRad="50800" dist="38100" dir="5400000" rotWithShape="0">
              <a:srgbClr xmlns:mc="http://schemas.openxmlformats.org/markup-compatibility/2006" xmlns:a14="http://schemas.microsoft.com/office/drawing/2007/7/7/main" val="000000" mc:Ignorable="">
                <a:alpha val="35000"/>
              </a:srgbClr>
            </a:outerShdw>
          </a:effectLst>
        </a:effectStyle>
        <a:effectStyle>
          <a:effectLst>
            <a:outerShdw blurRad="63500" dist="38100" dir="5400000" rotWithShape="0">
              <a:srgbClr xmlns:mc="http://schemas.openxmlformats.org/markup-compatibility/2006" xmlns:a14="http://schemas.microsoft.com/office/drawing/2007/7/7/main" val="000000" mc:Ignorable="">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07/7/7/main" val="1F497D" mc:Ignorable=""/>
      </a:dk2>
      <a:lt2>
        <a:srgbClr xmlns:mc="http://schemas.openxmlformats.org/markup-compatibility/2006" xmlns:a14="http://schemas.microsoft.com/office/drawing/2007/7/7/main" val="EEECE1" mc:Ignorable=""/>
      </a:lt2>
      <a:accent1>
        <a:srgbClr xmlns:mc="http://schemas.openxmlformats.org/markup-compatibility/2006" xmlns:a14="http://schemas.microsoft.com/office/drawing/2007/7/7/main" val="4F81BD" mc:Ignorable=""/>
      </a:accent1>
      <a:accent2>
        <a:srgbClr xmlns:mc="http://schemas.openxmlformats.org/markup-compatibility/2006" xmlns:a14="http://schemas.microsoft.com/office/drawing/2007/7/7/main" val="C0504D" mc:Ignorable=""/>
      </a:accent2>
      <a:accent3>
        <a:srgbClr xmlns:mc="http://schemas.openxmlformats.org/markup-compatibility/2006" xmlns:a14="http://schemas.microsoft.com/office/drawing/2007/7/7/main" val="9BBB59" mc:Ignorable=""/>
      </a:accent3>
      <a:accent4>
        <a:srgbClr xmlns:mc="http://schemas.openxmlformats.org/markup-compatibility/2006" xmlns:a14="http://schemas.microsoft.com/office/drawing/2007/7/7/main" val="8064A2" mc:Ignorable=""/>
      </a:accent4>
      <a:accent5>
        <a:srgbClr xmlns:mc="http://schemas.openxmlformats.org/markup-compatibility/2006" xmlns:a14="http://schemas.microsoft.com/office/drawing/2007/7/7/main" val="4BACC6" mc:Ignorable=""/>
      </a:accent5>
      <a:accent6>
        <a:srgbClr xmlns:mc="http://schemas.openxmlformats.org/markup-compatibility/2006" xmlns:a14="http://schemas.microsoft.com/office/drawing/2007/7/7/main" val="F79646" mc:Ignorable=""/>
      </a:accent6>
      <a:hlink>
        <a:srgbClr xmlns:mc="http://schemas.openxmlformats.org/markup-compatibility/2006" xmlns:a14="http://schemas.microsoft.com/office/drawing/2007/7/7/main" val="0000FF" mc:Ignorable=""/>
      </a:hlink>
      <a:folHlink>
        <a:srgbClr xmlns:mc="http://schemas.openxmlformats.org/markup-compatibility/2006" xmlns:a14="http://schemas.microsoft.com/office/drawing/2007/7/7/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07/7/7/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58CE6EDC73FE4C8342CD8D202AE755" ma:contentTypeVersion="0" ma:contentTypeDescription="Create a new document." ma:contentTypeScope="" ma:versionID="756e842a001689ba97155998045977e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4.xml><?xml version="1.0" encoding="utf-8"?>
<outs:outSpaceData xmlns:outs="http://schemas.microsoft.com/office/2009/outspace/metadata">
  <outs:relatedDates>
    <outs:relatedDate>
      <outs:type>3</outs:type>
      <outs:displayName>Last Modified</outs:displayName>
      <outs:dateTime>2010-04-01T22:26:37Z</outs:dateTime>
      <outs:isPinned>true</outs:isPinned>
    </outs:relatedDate>
    <outs:relatedDate>
      <outs:type>2</outs:type>
      <outs:displayName>Created</outs:displayName>
      <outs:dateTime>2009-11-13T20:49:44Z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Jennifer</outs:displayName>
          <outs:accountName/>
        </outs:relatedPerson>
      </outs:people>
      <outs:source>0</outs:source>
      <outs:isPinned>true</outs:isPinned>
    </outs:relatedPeopleItem>
    <outs:relatedPeopleItem>
      <outs:category>Last modified by</outs:category>
      <outs:people>
        <outs:relatedPerson>
          <outs:displayName>shans</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9062E016-141D-4EFA-9E00-63CEBCF43A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5F226530-84FA-4C5C-B34B-604EEEA40601}">
  <ds:schemaRefs>
    <ds:schemaRef ds:uri="http://schemas.microsoft.com/sharepoint/v3/contenttype/forms"/>
  </ds:schemaRefs>
</ds:datastoreItem>
</file>

<file path=customXml/itemProps3.xml><?xml version="1.0" encoding="utf-8"?>
<ds:datastoreItem xmlns:ds="http://schemas.openxmlformats.org/officeDocument/2006/customXml" ds:itemID="{66BE5D02-C44A-4EEE-A3F5-5FFCD5B6A18E}">
  <ds:schemaRefs>
    <ds:schemaRef ds:uri="http://schemas.openxmlformats.org/package/2006/metadata/core-properties"/>
    <ds:schemaRef ds:uri="http://purl.org/dc/dcmitype/"/>
    <ds:schemaRef ds:uri="http://schemas.microsoft.com/office/2006/documentManagement/types"/>
    <ds:schemaRef ds:uri="http://www.w3.org/XML/1998/namespace"/>
    <ds:schemaRef ds:uri="http://schemas.microsoft.com/office/2006/metadata/properties"/>
    <ds:schemaRef ds:uri="http://purl.org/dc/elements/1.1/"/>
    <ds:schemaRef ds:uri="http://purl.org/dc/terms/"/>
  </ds:schemaRefs>
</ds:datastoreItem>
</file>

<file path=customXml/itemProps4.xml><?xml version="1.0" encoding="utf-8"?>
<ds:datastoreItem xmlns:ds="http://schemas.openxmlformats.org/officeDocument/2006/customXml" ds:itemID="{226F339C-B160-40A3-9505-5F29ADDB1A4A}">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MS936_SQL_Server_2008_R2_Template_final</Template>
  <TotalTime>16545</TotalTime>
  <Words>2819</Words>
  <Application>Microsoft Office PowerPoint</Application>
  <PresentationFormat>On-screen Show (4:3)</PresentationFormat>
  <Paragraphs>278</Paragraphs>
  <Slides>16</Slides>
  <Notes>15</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SVRdarkred</vt:lpstr>
      <vt:lpstr>White with Courier font for code slides</vt:lpstr>
      <vt:lpstr>Application and  Multi-Server Management </vt:lpstr>
      <vt:lpstr>Information Platform Vision</vt:lpstr>
      <vt:lpstr>SQL Server 2008 – Strong Release</vt:lpstr>
      <vt:lpstr>PowerPoint Presentation</vt:lpstr>
      <vt:lpstr>Challenges: People vs. Hardware</vt:lpstr>
      <vt:lpstr>Challenges: Real world problems</vt:lpstr>
      <vt:lpstr>Introducing a Better Way</vt:lpstr>
      <vt:lpstr>PowerPoint Presentation</vt:lpstr>
      <vt:lpstr>Key Benefits</vt:lpstr>
      <vt:lpstr>Key Benefits</vt:lpstr>
      <vt:lpstr>Key Benefits</vt:lpstr>
      <vt:lpstr>PowerPoint Presentation</vt:lpstr>
      <vt:lpstr>Application &amp;  Multi-Server Management</vt:lpstr>
      <vt:lpstr>Key Take Aways</vt:lpstr>
      <vt:lpstr>Resources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creator>Jennifer</dc:creator>
  <cp:lastModifiedBy>shans</cp:lastModifiedBy>
  <cp:revision>295</cp:revision>
  <dcterms:created xsi:type="dcterms:W3CDTF">2009-11-13T20:49:44Z</dcterms:created>
  <dcterms:modified xsi:type="dcterms:W3CDTF">2010-04-01T22:29:12Z</dcterms:modified>
</cp:coreProperties>
</file>