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notesMasterIdLst>
    <p:notesMasterId r:id="rId6"/>
  </p:notesMasterIdLst>
  <p:sldIdLst>
    <p:sldId id="256" r:id="rId2"/>
    <p:sldId id="260" r:id="rId3"/>
    <p:sldId id="258" r:id="rId4"/>
    <p:sldId id="262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スタイル (淡色)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C7853C-536D-4A76-A0AE-DD22124D55A5}" styleName="テーマ スタイル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9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CD6065-921D-4A52-A4BB-B14093BCCFE6}" type="datetimeFigureOut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7F0B0E-C6B4-4E3E-B16B-EC7D741C112D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タイトル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22" name="サブタイトル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ja-JP" altLang="en-US" smtClean="0"/>
              <a:t>マスタ サブタイトルの書式設定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2CCFEB1-41B5-4FB6-BF9A-9303157A7F5D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20" name="フッター プレースホルダ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10" name="スライド番号プレースホルダ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円/楕円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5926DA5-6B00-41CE-9C11-F55A601D96AD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F3EF23-82F6-435A-8A88-F91E4E64BA99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FF3811-FED2-4F27-B3D7-FC0D6463B58E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3C1E7CC-808B-4C46-9533-E52A9601F66F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円/楕円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62D2DC2-41E9-41B6-8FFE-BB7F4B4913BA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5" name="コンテンツ プレースホルダ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6DA6805-1D7A-40E0-AEF4-FAB989F0F22C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0DBD81AC-6F49-4C83-B827-A8185C7F4B51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E72C492-B544-4001-8572-428315CFFDDB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ja-JP" altLang="en-US" smtClean="0"/>
              <a:t>マスタ テキストの書式設定</a:t>
            </a:r>
          </a:p>
          <a:p>
            <a:pPr lvl="1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 eaLnBrk="1" latinLnBrk="0" hangingPunct="1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7BAA00-CA1A-46B3-83DA-C71D2DABCC8A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798AE9A-0350-46D3-86D5-4EA924FDBC3D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ja-JP" altLang="en-US" smtClean="0"/>
              <a:t>アイコンをクリックして図を追加</a:t>
            </a:r>
            <a:endParaRPr kumimoji="0" lang="en-US" dirty="0"/>
          </a:p>
        </p:txBody>
      </p:sp>
      <p:sp>
        <p:nvSpPr>
          <p:cNvPr id="9" name="フローチャート: 処理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フローチャート: 処理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パイ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円/楕円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ドーナツ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タイトル プレースホルダ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ja-JP" altLang="en-US" smtClean="0"/>
              <a:t>マスタ タイトルの書式設定</a:t>
            </a:r>
            <a:endParaRPr kumimoji="0" lang="en-US"/>
          </a:p>
        </p:txBody>
      </p:sp>
      <p:sp>
        <p:nvSpPr>
          <p:cNvPr id="9" name="テキスト プレースホルダ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ja-JP" altLang="en-US" smtClean="0"/>
              <a:t>マスタ テキストの書式設定</a:t>
            </a:r>
          </a:p>
          <a:p>
            <a:pPr lvl="1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2 </a:t>
            </a:r>
            <a:r>
              <a:rPr kumimoji="0" lang="ja-JP" altLang="en-US" smtClean="0"/>
              <a:t>レベル</a:t>
            </a:r>
          </a:p>
          <a:p>
            <a:pPr lvl="2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3 </a:t>
            </a:r>
            <a:r>
              <a:rPr kumimoji="0" lang="ja-JP" altLang="en-US" smtClean="0"/>
              <a:t>レベル</a:t>
            </a:r>
          </a:p>
          <a:p>
            <a:pPr lvl="3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4 </a:t>
            </a:r>
            <a:r>
              <a:rPr kumimoji="0" lang="ja-JP" altLang="en-US" smtClean="0"/>
              <a:t>レベル</a:t>
            </a:r>
          </a:p>
          <a:p>
            <a:pPr lvl="4" eaLnBrk="1" latinLnBrk="0" hangingPunct="1"/>
            <a:r>
              <a:rPr kumimoji="0" lang="ja-JP" altLang="en-US" smtClean="0"/>
              <a:t>第 </a:t>
            </a:r>
            <a:r>
              <a:rPr kumimoji="0" lang="en-US" altLang="ja-JP" smtClean="0"/>
              <a:t>5 </a:t>
            </a:r>
            <a:r>
              <a:rPr kumimoji="0" lang="ja-JP" altLang="en-US" smtClean="0"/>
              <a:t>レベル</a:t>
            </a:r>
            <a:endParaRPr kumimoji="0" lang="en-US"/>
          </a:p>
        </p:txBody>
      </p:sp>
      <p:sp>
        <p:nvSpPr>
          <p:cNvPr id="24" name="日付プレースホルダ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223B47B8-A22B-41EF-B810-C05C097A27E0}" type="datetime1">
              <a:rPr kumimoji="1" lang="ja-JP" altLang="en-US" smtClean="0"/>
              <a:pPr/>
              <a:t>2008/10/23</a:t>
            </a:fld>
            <a:endParaRPr kumimoji="1" lang="ja-JP" altLang="en-US" dirty="0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7BAD791-D4ED-4943-BC7D-71862DA37941}" type="slidenum">
              <a:rPr kumimoji="1" lang="ja-JP" altLang="en-US" smtClean="0"/>
              <a:pPr/>
              <a:t>&lt;#&gt;</a:t>
            </a:fld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1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dirty="0" smtClean="0"/>
              <a:t>第一四半期</a:t>
            </a:r>
            <a:r>
              <a:rPr kumimoji="1" lang="ja-JP" altLang="en-US" dirty="0" smtClean="0"/>
              <a:t>売上報告書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en-US" altLang="ja-JP" dirty="0" smtClean="0"/>
              <a:t>MS</a:t>
            </a:r>
            <a:r>
              <a:rPr lang="ja-JP" altLang="en-US" dirty="0" smtClean="0"/>
              <a:t>フーズ株式会社</a:t>
            </a:r>
            <a:endParaRPr lang="en-US" altLang="ja-JP" dirty="0" smtClean="0"/>
          </a:p>
          <a:p>
            <a:r>
              <a:rPr kumimoji="1" lang="ja-JP" altLang="en-US" dirty="0"/>
              <a:t>営業推進部</a:t>
            </a: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Copyright©ABC foods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D791-D4ED-4943-BC7D-71862DA37941}" type="slidenum">
              <a:rPr kumimoji="1" lang="ja-JP" altLang="en-US" smtClean="0"/>
              <a:pPr/>
              <a:t>1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上期売上概況</a:t>
            </a:r>
            <a:endParaRPr kumimoji="1" lang="ja-JP" altLang="en-US" dirty="0"/>
          </a:p>
        </p:txBody>
      </p:sp>
      <p:sp>
        <p:nvSpPr>
          <p:cNvPr id="6" name="コンテンツ プレースホルダ 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【</a:t>
            </a:r>
            <a:r>
              <a:rPr lang="ja-JP" altLang="en-US" dirty="0" smtClean="0"/>
              <a:t>支店別概況</a:t>
            </a:r>
            <a:r>
              <a:rPr lang="en-US" altLang="ja-JP" dirty="0" smtClean="0"/>
              <a:t>】</a:t>
            </a:r>
            <a:r>
              <a:rPr lang="ja-JP" altLang="en-US" dirty="0" smtClean="0"/>
              <a:t>（</a:t>
            </a:r>
            <a:r>
              <a:rPr lang="en-US" altLang="ja-JP" dirty="0" smtClean="0"/>
              <a:t>p.3</a:t>
            </a:r>
            <a:r>
              <a:rPr lang="ja-JP" altLang="en-US" dirty="0" smtClean="0"/>
              <a:t>参照）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dirty="0" smtClean="0"/>
              <a:t>東京支店の牽引により</a:t>
            </a:r>
            <a:r>
              <a:rPr lang="en-US" altLang="ja-JP" dirty="0" smtClean="0"/>
              <a:t/>
            </a:r>
            <a:br>
              <a:rPr lang="en-US" altLang="ja-JP" dirty="0" smtClean="0"/>
            </a:br>
            <a:r>
              <a:rPr lang="ja-JP" altLang="en-US" sz="32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上期売上目標</a:t>
            </a:r>
            <a:r>
              <a:rPr lang="en-US" altLang="ja-JP" sz="32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115%</a:t>
            </a:r>
            <a:r>
              <a:rPr lang="ja-JP" altLang="en-US" sz="32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達成</a:t>
            </a:r>
          </a:p>
          <a:p>
            <a:pPr lvl="1">
              <a:tabLst>
                <a:tab pos="4489450" algn="r"/>
              </a:tabLst>
            </a:pPr>
            <a:r>
              <a:rPr lang="ja-JP" altLang="en-US" dirty="0" smtClean="0"/>
              <a:t>東京支店</a:t>
            </a:r>
            <a:r>
              <a:rPr lang="en-US" altLang="ja-JP" dirty="0" smtClean="0"/>
              <a:t>	138</a:t>
            </a:r>
            <a:r>
              <a:rPr lang="ja-JP" altLang="en-US" dirty="0" smtClean="0"/>
              <a:t>億円</a:t>
            </a:r>
            <a:endParaRPr lang="en-US" altLang="ja-JP" dirty="0" smtClean="0"/>
          </a:p>
          <a:p>
            <a:pPr lvl="1">
              <a:tabLst>
                <a:tab pos="4489450" algn="r"/>
              </a:tabLst>
            </a:pPr>
            <a:r>
              <a:rPr lang="ja-JP" altLang="en-US" dirty="0" smtClean="0"/>
              <a:t>名古屋支店</a:t>
            </a:r>
            <a:r>
              <a:rPr lang="en-US" altLang="ja-JP" dirty="0" smtClean="0"/>
              <a:t>	102</a:t>
            </a:r>
            <a:r>
              <a:rPr lang="ja-JP" altLang="en-US" dirty="0" smtClean="0"/>
              <a:t>億円</a:t>
            </a:r>
            <a:endParaRPr lang="en-US" altLang="ja-JP" dirty="0" smtClean="0"/>
          </a:p>
          <a:p>
            <a:pPr lvl="1">
              <a:tabLst>
                <a:tab pos="4489450" algn="r"/>
              </a:tabLst>
            </a:pPr>
            <a:r>
              <a:rPr lang="ja-JP" altLang="en-US" dirty="0" smtClean="0"/>
              <a:t>大阪支店</a:t>
            </a:r>
            <a:r>
              <a:rPr lang="en-US" altLang="ja-JP" dirty="0" smtClean="0"/>
              <a:t>	105</a:t>
            </a:r>
            <a:r>
              <a:rPr lang="ja-JP" altLang="en-US" dirty="0" smtClean="0"/>
              <a:t>億</a:t>
            </a:r>
            <a:r>
              <a:rPr lang="ja-JP" altLang="en-US" dirty="0" smtClean="0"/>
              <a:t>円</a:t>
            </a:r>
            <a:endParaRPr lang="en-US" altLang="ja-JP" dirty="0" smtClean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Copyright©ABC foods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D791-D4ED-4943-BC7D-71862DA37941}" type="slidenum">
              <a:rPr kumimoji="1" lang="ja-JP" altLang="en-US" smtClean="0"/>
              <a:pPr/>
              <a:t>2</a:t>
            </a:fld>
            <a:endParaRPr kumimoji="1"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支店別概況</a:t>
            </a:r>
            <a:endParaRPr kumimoji="1" lang="ja-JP" altLang="en-US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dirty="0" smtClean="0"/>
              <a:t>Copyright©ABC foods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D791-D4ED-4943-BC7D-71862DA37941}" type="slidenum">
              <a:rPr kumimoji="1" lang="ja-JP" altLang="en-US" smtClean="0"/>
              <a:pPr/>
              <a:t>3</a:t>
            </a:fld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1214414" y="1351650"/>
            <a:ext cx="722024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solidFill>
                  <a:srgbClr val="C00000"/>
                </a:solidFill>
                <a:latin typeface="HGP創英角ｺﾞｼｯｸUB" pitchFamily="50" charset="-128"/>
                <a:ea typeface="HGP創英角ｺﾞｼｯｸUB" pitchFamily="50" charset="-128"/>
              </a:rPr>
              <a:t>スタートダッシュが課題</a:t>
            </a:r>
            <a:endParaRPr kumimoji="1" lang="en-US" altLang="ja-JP" sz="2800" dirty="0" smtClean="0">
              <a:solidFill>
                <a:srgbClr val="C00000"/>
              </a:solidFill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東京支店は、月度目標を一度も落とさず</a:t>
            </a:r>
            <a:r>
              <a:rPr kumimoji="1"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138%</a:t>
            </a:r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を達成</a:t>
            </a:r>
            <a:endParaRPr kumimoji="1" lang="en-US" altLang="ja-JP" b="1" dirty="0" smtClean="0">
              <a:latin typeface="ＭＳ Ｐゴシック" pitchFamily="50" charset="-128"/>
              <a:ea typeface="ＭＳ Ｐゴシック" pitchFamily="50" charset="-128"/>
            </a:endParaRPr>
          </a:p>
          <a:p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名古屋・大阪支店は、いずれも立ち上がりが悪く、</a:t>
            </a:r>
            <a:r>
              <a:rPr lang="en-US" altLang="ja-JP" b="1" dirty="0" smtClean="0">
                <a:latin typeface="ＭＳ Ｐゴシック" pitchFamily="50" charset="-128"/>
                <a:ea typeface="ＭＳ Ｐゴシック" pitchFamily="50" charset="-128"/>
              </a:rPr>
              <a:t>6</a:t>
            </a:r>
            <a:r>
              <a:rPr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月度にかろうじて達成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3500430" y="2714620"/>
            <a:ext cx="30139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 smtClean="0">
                <a:latin typeface="ＭＳ Ｐゴシック" pitchFamily="50" charset="-128"/>
                <a:ea typeface="ＭＳ Ｐゴシック" pitchFamily="50" charset="-128"/>
              </a:rPr>
              <a:t>支店別売上高　（単位：億円）</a:t>
            </a:r>
            <a:endParaRPr kumimoji="1" lang="ja-JP" altLang="en-US" b="1" dirty="0">
              <a:latin typeface="ＭＳ Ｐゴシック" pitchFamily="50" charset="-128"/>
              <a:ea typeface="ＭＳ Ｐゴシック" pitchFamily="50" charset="-128"/>
            </a:endParaRPr>
          </a:p>
        </p:txBody>
      </p:sp>
      <p:graphicFrame>
        <p:nvGraphicFramePr>
          <p:cNvPr id="17" name="表 16"/>
          <p:cNvGraphicFramePr>
            <a:graphicFrameLocks noGrp="1"/>
          </p:cNvGraphicFramePr>
          <p:nvPr/>
        </p:nvGraphicFramePr>
        <p:xfrm>
          <a:off x="1571604" y="3143248"/>
          <a:ext cx="7143800" cy="2428891"/>
        </p:xfrm>
        <a:graphic>
          <a:graphicData uri="http://schemas.openxmlformats.org/drawingml/2006/table">
            <a:tbl>
              <a:tblPr>
                <a:tableStyleId>{C4B1156A-380E-4F78-BDF5-A606A8083BF9}</a:tableStyleId>
              </a:tblPr>
              <a:tblGrid>
                <a:gridCol w="876655"/>
                <a:gridCol w="1776625"/>
                <a:gridCol w="1496840"/>
                <a:gridCol w="1496840"/>
                <a:gridCol w="1496840"/>
              </a:tblGrid>
              <a:tr h="60208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月度 </a:t>
                      </a:r>
                      <a:endParaRPr lang="ja-JP" altLang="en-US" sz="1800" b="0" i="0" u="none" strike="noStrike" dirty="0">
                        <a:solidFill>
                          <a:schemeClr val="bg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800" u="none" strike="noStrike" dirty="0"/>
                        <a:t>支店別月度目標 </a:t>
                      </a:r>
                      <a:endParaRPr lang="zh-TW" altLang="en-US" sz="1800" b="0" i="0" u="none" strike="noStrike" dirty="0">
                        <a:solidFill>
                          <a:schemeClr val="bg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東京支店 </a:t>
                      </a:r>
                      <a:endParaRPr lang="ja-JP" altLang="en-US" sz="1800" b="0" i="0" u="none" strike="noStrike" dirty="0">
                        <a:solidFill>
                          <a:schemeClr val="bg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名古屋支店 </a:t>
                      </a:r>
                      <a:endParaRPr lang="ja-JP" altLang="en-US" sz="1800" b="0" i="0" u="none" strike="noStrike" dirty="0">
                        <a:solidFill>
                          <a:schemeClr val="bg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大阪支店 </a:t>
                      </a:r>
                      <a:endParaRPr lang="ja-JP" altLang="en-US" sz="1800" b="0" i="0" u="none" strike="noStrike" dirty="0">
                        <a:solidFill>
                          <a:schemeClr val="bg1"/>
                        </a:solidFill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</a:tr>
              <a:tr h="3653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1</a:t>
                      </a:r>
                      <a:r>
                        <a:rPr lang="ja-JP" altLang="en-US" sz="1800" u="none" strike="noStrike" dirty="0"/>
                        <a:t>月度 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10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15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8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9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653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2</a:t>
                      </a:r>
                      <a:r>
                        <a:rPr lang="ja-JP" altLang="en-US" sz="1800" u="none" strike="noStrike" dirty="0"/>
                        <a:t>月度 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20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26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19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/>
                        <a:t>19</a:t>
                      </a:r>
                      <a:endParaRPr lang="en-US" altLang="ja-JP" sz="1800" b="0" i="0" u="none" strike="noStrike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65361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800" u="none" strike="noStrike" dirty="0"/>
                        <a:t>3</a:t>
                      </a:r>
                      <a:r>
                        <a:rPr lang="ja-JP" altLang="en-US" sz="1800" u="none" strike="noStrike" dirty="0"/>
                        <a:t>月度 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20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/>
                        <a:t>27</a:t>
                      </a:r>
                      <a:endParaRPr lang="en-US" altLang="ja-JP" sz="1800" b="0" i="0" u="none" strike="noStrike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22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21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653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合計 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50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68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49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49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</a:tr>
              <a:tr h="36536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800" u="none" strike="noStrike" dirty="0"/>
                        <a:t>達成率 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800" u="none" strike="noStrike" dirty="0"/>
                        <a:t>　</a:t>
                      </a:r>
                      <a:endParaRPr lang="ja-JP" altLang="en-US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136%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72%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800" u="none" strike="noStrike" dirty="0"/>
                        <a:t>100%</a:t>
                      </a:r>
                      <a:endParaRPr lang="en-US" altLang="ja-JP" sz="1800" b="0" i="0" u="none" strike="noStrike" dirty="0">
                        <a:latin typeface="HGS創英角ｺﾞｼｯｸUB" pitchFamily="50" charset="-128"/>
                        <a:ea typeface="HGS創英角ｺﾞｼｯｸUB" pitchFamily="50" charset="-128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東京</a:t>
            </a:r>
            <a:r>
              <a:rPr lang="ja-JP" altLang="en-US" dirty="0" smtClean="0"/>
              <a:t>支店新規顧客獲得数</a:t>
            </a:r>
            <a:endParaRPr kumimoji="1" lang="ja-JP" altLang="en-US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Copyright©ABC foods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BAD791-D4ED-4943-BC7D-71862DA37941}" type="slidenum">
              <a:rPr kumimoji="1" lang="ja-JP" altLang="en-US" smtClean="0"/>
              <a:pPr/>
              <a:t>4</a:t>
            </a:fld>
            <a:endParaRPr kumimoji="1" lang="ja-JP" altLang="en-US" dirty="0"/>
          </a:p>
        </p:txBody>
      </p:sp>
      <p:sp>
        <p:nvSpPr>
          <p:cNvPr id="7" name="コンテンツ プレースホルダ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フレッシュ">
  <a:themeElements>
    <a:clrScheme name="フレッシュ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フレッシュ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フレッシュ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913</TotalTime>
  <Words>120</Words>
  <Application>Microsoft Office PowerPoint</Application>
  <PresentationFormat>画面に合わせる (4:3)</PresentationFormat>
  <Paragraphs>54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フレッシュ</vt:lpstr>
      <vt:lpstr>第一四半期売上報告書</vt:lpstr>
      <vt:lpstr>上期売上概況</vt:lpstr>
      <vt:lpstr>支店別概況</vt:lpstr>
      <vt:lpstr>東京支店新規顧客獲得数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ModifiedBy>Misato Tanaka</cp:lastModifiedBy>
  <cp:revision>91</cp:revision>
  <dcterms:created xsi:type="dcterms:W3CDTF">2007-12-02T13:07:40Z</dcterms:created>
  <dcterms:modified xsi:type="dcterms:W3CDTF">2008-10-22T16:28:23Z</dcterms:modified>
</cp:coreProperties>
</file>